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2" r:id="rId3"/>
    <p:sldId id="271" r:id="rId4"/>
    <p:sldId id="273" r:id="rId5"/>
    <p:sldId id="27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FBE-066C-4317-9E9F-A3CCE3F1B036}" type="datetimeFigureOut">
              <a:rPr lang="en-US" smtClean="0"/>
              <a:pPr/>
              <a:t>10/22/2011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6C4-73B2-4351-8B84-FB086A664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FBE-066C-4317-9E9F-A3CCE3F1B036}" type="datetimeFigureOut">
              <a:rPr lang="en-US" smtClean="0"/>
              <a:pPr/>
              <a:t>10/22/2011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6C4-73B2-4351-8B84-FB086A664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FBE-066C-4317-9E9F-A3CCE3F1B036}" type="datetimeFigureOut">
              <a:rPr lang="en-US" smtClean="0"/>
              <a:pPr/>
              <a:t>10/22/2011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6C4-73B2-4351-8B84-FB086A664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FBE-066C-4317-9E9F-A3CCE3F1B036}" type="datetimeFigureOut">
              <a:rPr lang="en-US" smtClean="0"/>
              <a:pPr/>
              <a:t>10/22/2011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6C4-73B2-4351-8B84-FB086A664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FBE-066C-4317-9E9F-A3CCE3F1B036}" type="datetimeFigureOut">
              <a:rPr lang="en-US" smtClean="0"/>
              <a:pPr/>
              <a:t>10/22/2011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6C4-73B2-4351-8B84-FB086A664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FBE-066C-4317-9E9F-A3CCE3F1B036}" type="datetimeFigureOut">
              <a:rPr lang="en-US" smtClean="0"/>
              <a:pPr/>
              <a:t>10/22/2011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6C4-73B2-4351-8B84-FB086A664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FBE-066C-4317-9E9F-A3CCE3F1B036}" type="datetimeFigureOut">
              <a:rPr lang="en-US" smtClean="0"/>
              <a:pPr/>
              <a:t>10/22/2011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6C4-73B2-4351-8B84-FB086A664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FBE-066C-4317-9E9F-A3CCE3F1B036}" type="datetimeFigureOut">
              <a:rPr lang="en-US" smtClean="0"/>
              <a:pPr/>
              <a:t>10/22/2011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6C4-73B2-4351-8B84-FB086A664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FBE-066C-4317-9E9F-A3CCE3F1B036}" type="datetimeFigureOut">
              <a:rPr lang="en-US" smtClean="0"/>
              <a:pPr/>
              <a:t>10/22/2011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6C4-73B2-4351-8B84-FB086A664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FBE-066C-4317-9E9F-A3CCE3F1B036}" type="datetimeFigureOut">
              <a:rPr lang="en-US" smtClean="0"/>
              <a:pPr/>
              <a:t>10/22/2011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6C4-73B2-4351-8B84-FB086A664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FBE-066C-4317-9E9F-A3CCE3F1B036}" type="datetimeFigureOut">
              <a:rPr lang="en-US" smtClean="0"/>
              <a:pPr/>
              <a:t>10/22/2011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6C4-73B2-4351-8B84-FB086A664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5CFBE-066C-4317-9E9F-A3CCE3F1B036}" type="datetimeFigureOut">
              <a:rPr lang="en-US" smtClean="0"/>
              <a:pPr/>
              <a:t>10/22/2011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0E6C4-73B2-4351-8B84-FB086A664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UN-RED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5562600"/>
            <a:ext cx="1238250" cy="1038225"/>
          </a:xfrm>
          <a:prstGeom prst="rect">
            <a:avLst/>
          </a:prstGeom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26636395"/>
              </p:ext>
            </p:extLst>
          </p:nvPr>
        </p:nvGraphicFramePr>
        <p:xfrm>
          <a:off x="390203" y="32657"/>
          <a:ext cx="8229600" cy="7358743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50074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Corruption risk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Baseline (Actions already taken)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Actions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Actors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6116739"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+mn-lt"/>
                          <a:ea typeface="Calibri"/>
                          <a:cs typeface="Times New Roman"/>
                        </a:rPr>
                        <a:t>Fraud related to the distribution of benefits from REDD+ revenues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Bangladesh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:</a:t>
                      </a:r>
                    </a:p>
                    <a:p>
                      <a:pPr marL="0" marR="0" indent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Community forestry rules/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sharing mechanism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(government, NGOs, tea farming fund)</a:t>
                      </a:r>
                    </a:p>
                    <a:p>
                      <a:pPr marL="0" marR="0" indent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Bank deposits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checks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in beneficiary accounts.</a:t>
                      </a:r>
                    </a:p>
                    <a:p>
                      <a:pPr marL="0" marR="0" indent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Right to information Act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already adopted and 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strong media/CSOs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.</a:t>
                      </a:r>
                    </a:p>
                    <a:p>
                      <a:pPr marL="0" marR="0" indent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en-US" sz="2000" baseline="0" dirty="0" smtClean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 indent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Nepal</a:t>
                      </a: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: protected areas and buffer zones with communities living in those areas. </a:t>
                      </a:r>
                      <a:r>
                        <a:rPr lang="en-US" sz="20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Tourism benefits</a:t>
                      </a: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. </a:t>
                      </a:r>
                      <a:r>
                        <a:rPr lang="en-US" sz="20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Benefit sharing between government and communities</a:t>
                      </a: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.</a:t>
                      </a:r>
                    </a:p>
                    <a:p>
                      <a:pPr marL="342900" marR="0" indent="-34290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endParaRPr lang="en-US" sz="20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342900" marR="0" indent="-34290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endParaRPr lang="en-US" sz="20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Access to information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.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Proper</a:t>
                      </a:r>
                      <a:r>
                        <a:rPr lang="en-US" sz="20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record keeping/accounts</a:t>
                      </a: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.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Every project will be registered at the central level (who, what, where, etc.), and this will be kept on the </a:t>
                      </a:r>
                      <a:r>
                        <a:rPr lang="en-US" sz="20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website</a:t>
                      </a: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(Nepal initiative).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Committee to monitor</a:t>
                      </a: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benefit distribution (Sri Lanka initiative).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Careful development of criteria for beneficiaries</a:t>
                      </a: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.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aseline="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Community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involvement.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Committee</a:t>
                      </a: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decisions on the selection of beneficiaries.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Women participation 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(sometimes excluded at the moment).</a:t>
                      </a:r>
                      <a:endParaRPr lang="en-US" sz="20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63787"/>
            <a:ext cx="7804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Group 2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UN-RED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5562600"/>
            <a:ext cx="1238250" cy="1038225"/>
          </a:xfrm>
          <a:prstGeom prst="rect">
            <a:avLst/>
          </a:prstGeom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3565333"/>
              </p:ext>
            </p:extLst>
          </p:nvPr>
        </p:nvGraphicFramePr>
        <p:xfrm>
          <a:off x="457200" y="76200"/>
          <a:ext cx="8229600" cy="6705600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134112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Corruption risk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Baseline (Actions already taken)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Actions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Actors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5364480"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Stakeholder involvement 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in the design of the process.</a:t>
                      </a:r>
                    </a:p>
                    <a:p>
                      <a:pPr marL="0" marR="0" indent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Carbon trust fund.</a:t>
                      </a:r>
                    </a:p>
                    <a:p>
                      <a:pPr marL="0" marR="0" indent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en-US" sz="2000" b="1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0" marR="0" indent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Sri Lanka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:</a:t>
                      </a:r>
                    </a:p>
                    <a:p>
                      <a:pPr marL="0" marR="0" indent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Almost no community forest management.</a:t>
                      </a:r>
                    </a:p>
                    <a:p>
                      <a:pPr marL="0" marR="0" indent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Agreements</a:t>
                      </a:r>
                      <a:r>
                        <a:rPr lang="en-US" sz="20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on benefits sharing</a:t>
                      </a: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.</a:t>
                      </a:r>
                    </a:p>
                    <a:p>
                      <a:pPr marL="0" marR="0" indent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REDD national </a:t>
                      </a:r>
                      <a:r>
                        <a:rPr lang="en-US" sz="2000" baseline="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programme</a:t>
                      </a: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document being developed.</a:t>
                      </a:r>
                    </a:p>
                    <a:p>
                      <a:pPr marL="0" marR="0" indent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Now considering 100% benefits.</a:t>
                      </a:r>
                    </a:p>
                    <a:p>
                      <a:pPr marL="0" marR="0" indent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en-US" sz="20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Group 1</a:t>
            </a:r>
            <a:endParaRPr lang="en-US" sz="90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267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UN-RED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5562600"/>
            <a:ext cx="1238250" cy="1038225"/>
          </a:xfrm>
          <a:prstGeom prst="rect">
            <a:avLst/>
          </a:prstGeom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34165546"/>
              </p:ext>
            </p:extLst>
          </p:nvPr>
        </p:nvGraphicFramePr>
        <p:xfrm>
          <a:off x="457200" y="304799"/>
          <a:ext cx="8229600" cy="6486907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533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Corruption risk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Baseline (Actions already taken)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Actions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Actors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4913971"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+mn-lt"/>
                          <a:ea typeface="Calibri"/>
                          <a:cs typeface="Times New Roman"/>
                        </a:rPr>
                        <a:t>Powerful elites </a:t>
                      </a:r>
                      <a:r>
                        <a:rPr lang="en-US" sz="2000" dirty="0" smtClean="0">
                          <a:latin typeface="+mn-lt"/>
                          <a:ea typeface="Calibri"/>
                          <a:cs typeface="Times New Roman"/>
                        </a:rPr>
                        <a:t>exert link carbon rights to State ownership of forests – thus excluding </a:t>
                      </a:r>
                      <a:r>
                        <a:rPr lang="en-US" sz="2000" b="1" dirty="0" smtClean="0">
                          <a:latin typeface="+mn-lt"/>
                          <a:ea typeface="Calibri"/>
                          <a:cs typeface="Times New Roman"/>
                        </a:rPr>
                        <a:t>customary tenure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n-lt"/>
                          <a:ea typeface="Calibri"/>
                          <a:cs typeface="Times New Roman"/>
                        </a:rPr>
                        <a:t>Careful: </a:t>
                      </a:r>
                      <a:r>
                        <a:rPr lang="en-US" sz="2000" b="1" dirty="0" smtClean="0">
                          <a:latin typeface="+mn-lt"/>
                          <a:ea typeface="Calibri"/>
                          <a:cs typeface="Times New Roman"/>
                        </a:rPr>
                        <a:t>Elite capture</a:t>
                      </a:r>
                      <a:r>
                        <a:rPr lang="en-US" sz="2000" b="1" baseline="0" dirty="0" smtClean="0">
                          <a:latin typeface="+mn-lt"/>
                          <a:ea typeface="Calibri"/>
                          <a:cs typeface="Times New Roman"/>
                        </a:rPr>
                        <a:t> within IP groups.</a:t>
                      </a:r>
                      <a:endParaRPr lang="en-US" sz="20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Bangladesh: Chittagong</a:t>
                      </a:r>
                      <a:r>
                        <a:rPr lang="en-US" sz="20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hill tract </a:t>
                      </a:r>
                      <a:r>
                        <a:rPr lang="en-US" sz="2000" b="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en-US" sz="2000" b="0" baseline="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Unclassed</a:t>
                      </a:r>
                      <a:r>
                        <a:rPr lang="en-US" sz="2000" b="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State Forests are managed by Hill Council and Local administration. 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(Customary </a:t>
                      </a:r>
                      <a:r>
                        <a:rPr lang="en-US" sz="2000" b="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rights </a:t>
                      </a:r>
                      <a:r>
                        <a:rPr lang="en-US" sz="2000" b="0" baseline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are </a:t>
                      </a:r>
                      <a:r>
                        <a:rPr lang="en-US" sz="2000" b="0" baseline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controversial</a:t>
                      </a:r>
                      <a:r>
                        <a:rPr lang="en-US" sz="2000" b="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?</a:t>
                      </a:r>
                      <a:r>
                        <a:rPr lang="en-US" sz="2000" b="0" baseline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)</a:t>
                      </a:r>
                      <a:endParaRPr lang="en-US" sz="2000" b="0" baseline="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District hill councils now have authority</a:t>
                      </a:r>
                      <a:r>
                        <a:rPr lang="en-US" sz="2000" b="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. Government land survey.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Hilly grasslands outside Chittagong Hill – individual/companies on 40 years lease.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Private sector influence.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80% cases</a:t>
                      </a:r>
                      <a:r>
                        <a:rPr lang="en-US" sz="20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in the legal system are land issues</a:t>
                      </a:r>
                      <a:endParaRPr lang="en-US" sz="2000" b="1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Training judges/courts</a:t>
                      </a:r>
                      <a:r>
                        <a:rPr lang="en-US" sz="20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on land tenure, especially on REDD cases.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Look into existing </a:t>
                      </a:r>
                      <a:r>
                        <a:rPr lang="en-US" sz="20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laws </a:t>
                      </a: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and protection of customary rights.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Law should address elite capture within IP groups</a:t>
                      </a: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.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aseline="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Courts.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Indigenous people.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Stakeholder</a:t>
                      </a: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involvement in the design.</a:t>
                      </a:r>
                      <a:endParaRPr lang="en-US" sz="20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Group 1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153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UN-RED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5562600"/>
            <a:ext cx="1238250" cy="1038225"/>
          </a:xfrm>
          <a:prstGeom prst="rect">
            <a:avLst/>
          </a:prstGeom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02480187"/>
              </p:ext>
            </p:extLst>
          </p:nvPr>
        </p:nvGraphicFramePr>
        <p:xfrm>
          <a:off x="457200" y="304799"/>
          <a:ext cx="8229600" cy="6296025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138205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Corruption risk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Baseline (Actions already taken)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Actions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Actors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4913971"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Nepal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: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State</a:t>
                      </a:r>
                      <a:r>
                        <a:rPr lang="en-US" sz="2000" b="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cannot allocate forest for some purpose without </a:t>
                      </a:r>
                      <a:r>
                        <a:rPr lang="en-US" sz="20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local community consent</a:t>
                      </a:r>
                      <a:r>
                        <a:rPr lang="en-US" sz="2000" b="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– by law.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Sri Lanka</a:t>
                      </a:r>
                      <a:r>
                        <a:rPr lang="en-US" sz="2000" b="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: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No customary</a:t>
                      </a:r>
                      <a:r>
                        <a:rPr lang="en-US" sz="2000" b="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land.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Shifting cultivation.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Legally</a:t>
                      </a:r>
                      <a:r>
                        <a:rPr lang="en-US" sz="20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p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rotected</a:t>
                      </a:r>
                      <a:r>
                        <a:rPr lang="en-US" sz="20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versus 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non-protected areas.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Elite</a:t>
                      </a:r>
                      <a:r>
                        <a:rPr lang="en-US" sz="2000" b="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capture within IP groups.</a:t>
                      </a:r>
                      <a:endParaRPr lang="en-US" sz="2000" b="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Group 1</a:t>
            </a:r>
            <a:endParaRPr lang="en-US" sz="90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935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UN-RED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5562600"/>
            <a:ext cx="1238250" cy="1038225"/>
          </a:xfrm>
          <a:prstGeom prst="rect">
            <a:avLst/>
          </a:prstGeom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65883620"/>
              </p:ext>
            </p:extLst>
          </p:nvPr>
        </p:nvGraphicFramePr>
        <p:xfrm>
          <a:off x="457200" y="228601"/>
          <a:ext cx="8229600" cy="6476999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129539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Corruption risk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Baseline (Actions already taken)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Actions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Actors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5181601"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+mn-lt"/>
                          <a:ea typeface="Calibri"/>
                          <a:cs typeface="Times New Roman"/>
                        </a:rPr>
                        <a:t>Undue influence and bribery to ignore breaches of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+mn-lt"/>
                          <a:ea typeface="Calibri"/>
                          <a:cs typeface="Times New Roman"/>
                        </a:rPr>
                        <a:t>REDD+ regulations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No REDD+ Regulations</a:t>
                      </a:r>
                      <a:r>
                        <a:rPr lang="en-US" sz="20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yet</a:t>
                      </a: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, however: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Bangladesh</a:t>
                      </a: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: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People can invest in forest land. 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MPs interested in investing money.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Government: </a:t>
                      </a:r>
                      <a:r>
                        <a:rPr lang="en-US" sz="20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rich people cannot invest in forest land.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Poor people only (75% of benefits/25% for government)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Leakage is a risk.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Nepal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: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Linked to Forest law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.</a:t>
                      </a:r>
                      <a:endParaRPr lang="en-US" sz="20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Joint monitoring system 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(donor/community)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Social/public audit.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Empower the judiciary/administrative bodies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.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Community</a:t>
                      </a: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/NGO </a:t>
                      </a:r>
                      <a:r>
                        <a:rPr lang="en-US" sz="20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capacity development</a:t>
                      </a: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.</a:t>
                      </a:r>
                      <a:br>
                        <a:rPr lang="en-US" sz="20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n-US" sz="20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Access to justice </a:t>
                      </a: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if anything happens that is wrong.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Creating legal awareness </a:t>
                      </a: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(including investors).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Law enforcement.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All stakeholders</a:t>
                      </a: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(government, NGOs, etc.)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Policy makers</a:t>
                      </a:r>
                    </a:p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Group 1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153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1585</TotalTime>
  <Words>506</Words>
  <Application>Microsoft Office PowerPoint</Application>
  <PresentationFormat>On-screen Show (4:3)</PresentationFormat>
  <Paragraphs>91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timothy.boyle</dc:creator>
  <cp:lastModifiedBy>Estelle Fach</cp:lastModifiedBy>
  <cp:revision>27</cp:revision>
  <dcterms:created xsi:type="dcterms:W3CDTF">2011-10-19T04:44:52Z</dcterms:created>
  <dcterms:modified xsi:type="dcterms:W3CDTF">2011-10-22T10:43:00Z</dcterms:modified>
</cp:coreProperties>
</file>