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40" r:id="rId2"/>
  </p:sldMasterIdLst>
  <p:notesMasterIdLst>
    <p:notesMasterId r:id="rId37"/>
  </p:notesMasterIdLst>
  <p:handoutMasterIdLst>
    <p:handoutMasterId r:id="rId38"/>
  </p:handoutMasterIdLst>
  <p:sldIdLst>
    <p:sldId id="847" r:id="rId3"/>
    <p:sldId id="1327" r:id="rId4"/>
    <p:sldId id="1328" r:id="rId5"/>
    <p:sldId id="1329" r:id="rId6"/>
    <p:sldId id="1330" r:id="rId7"/>
    <p:sldId id="1333" r:id="rId8"/>
    <p:sldId id="1334" r:id="rId9"/>
    <p:sldId id="1335" r:id="rId10"/>
    <p:sldId id="1336" r:id="rId11"/>
    <p:sldId id="1337" r:id="rId12"/>
    <p:sldId id="1338" r:id="rId13"/>
    <p:sldId id="1339" r:id="rId14"/>
    <p:sldId id="1340" r:id="rId15"/>
    <p:sldId id="1341" r:id="rId16"/>
    <p:sldId id="1342" r:id="rId17"/>
    <p:sldId id="1349" r:id="rId18"/>
    <p:sldId id="1344" r:id="rId19"/>
    <p:sldId id="1345" r:id="rId20"/>
    <p:sldId id="1350" r:id="rId21"/>
    <p:sldId id="1347" r:id="rId22"/>
    <p:sldId id="1351" r:id="rId23"/>
    <p:sldId id="1352" r:id="rId24"/>
    <p:sldId id="1353" r:id="rId25"/>
    <p:sldId id="1355" r:id="rId26"/>
    <p:sldId id="1354" r:id="rId27"/>
    <p:sldId id="1356" r:id="rId28"/>
    <p:sldId id="1357" r:id="rId29"/>
    <p:sldId id="1331" r:id="rId30"/>
    <p:sldId id="1332" r:id="rId31"/>
    <p:sldId id="1343" r:id="rId32"/>
    <p:sldId id="1358" r:id="rId33"/>
    <p:sldId id="1359" r:id="rId34"/>
    <p:sldId id="1360" r:id="rId35"/>
    <p:sldId id="1361" r:id="rId36"/>
  </p:sldIdLst>
  <p:sldSz cx="9144000" cy="6858000" type="screen4x3"/>
  <p:notesSz cx="7077075" cy="8955088"/>
  <p:defaultTextStyle>
    <a:defPPr>
      <a:defRPr lang="es-PA"/>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7B5A9"/>
    <a:srgbClr val="FF9B9B"/>
    <a:srgbClr val="FF5B5B"/>
    <a:srgbClr val="FF5050"/>
    <a:srgbClr val="000099"/>
    <a:srgbClr val="006600"/>
    <a:srgbClr val="FFFFFF"/>
    <a:srgbClr val="00F200"/>
    <a:srgbClr val="640000"/>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98578" autoAdjust="0"/>
  </p:normalViewPr>
  <p:slideViewPr>
    <p:cSldViewPr snapToGrid="0">
      <p:cViewPr>
        <p:scale>
          <a:sx n="90" d="100"/>
          <a:sy n="90" d="100"/>
        </p:scale>
        <p:origin x="-127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669" y="-67"/>
      </p:cViewPr>
      <p:guideLst>
        <p:guide orient="horz" pos="2821"/>
        <p:guide pos="222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Franklin Gothic Book" pitchFamily="34" charset="0"/>
              </a:defRPr>
            </a:lvl1pPr>
          </a:lstStyle>
          <a:p>
            <a:pPr>
              <a:defRPr/>
            </a:pPr>
            <a:endParaRPr lang="es-ES"/>
          </a:p>
        </p:txBody>
      </p:sp>
      <p:sp>
        <p:nvSpPr>
          <p:cNvPr id="68611" name="Rectangle 3"/>
          <p:cNvSpPr>
            <a:spLocks noGrp="1" noChangeArrowheads="1"/>
          </p:cNvSpPr>
          <p:nvPr>
            <p:ph type="dt" sz="quarter" idx="1"/>
          </p:nvPr>
        </p:nvSpPr>
        <p:spPr bwMode="auto">
          <a:xfrm>
            <a:off x="4008705" y="0"/>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Franklin Gothic Book" pitchFamily="34" charset="0"/>
              </a:defRPr>
            </a:lvl1pPr>
          </a:lstStyle>
          <a:p>
            <a:pPr>
              <a:defRPr/>
            </a:pPr>
            <a:fld id="{5C96F381-39AF-4509-8A17-A30C4CAE31B6}" type="datetimeFigureOut">
              <a:rPr lang="es-ES"/>
              <a:pPr>
                <a:defRPr/>
              </a:pPr>
              <a:t>03/01/2012</a:t>
            </a:fld>
            <a:endParaRPr lang="es-ES"/>
          </a:p>
        </p:txBody>
      </p:sp>
      <p:sp>
        <p:nvSpPr>
          <p:cNvPr id="68612" name="Rectangle 4"/>
          <p:cNvSpPr>
            <a:spLocks noGrp="1" noChangeArrowheads="1"/>
          </p:cNvSpPr>
          <p:nvPr>
            <p:ph type="ftr" sz="quarter" idx="2"/>
          </p:nvPr>
        </p:nvSpPr>
        <p:spPr bwMode="auto">
          <a:xfrm>
            <a:off x="0" y="8505780"/>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Franklin Gothic Book" pitchFamily="34" charset="0"/>
              </a:defRPr>
            </a:lvl1pPr>
          </a:lstStyle>
          <a:p>
            <a:pPr>
              <a:defRPr/>
            </a:pPr>
            <a:endParaRPr lang="es-ES"/>
          </a:p>
        </p:txBody>
      </p:sp>
      <p:sp>
        <p:nvSpPr>
          <p:cNvPr id="68613" name="Rectangle 5"/>
          <p:cNvSpPr>
            <a:spLocks noGrp="1" noChangeArrowheads="1"/>
          </p:cNvSpPr>
          <p:nvPr>
            <p:ph type="sldNum" sz="quarter" idx="3"/>
          </p:nvPr>
        </p:nvSpPr>
        <p:spPr bwMode="auto">
          <a:xfrm>
            <a:off x="4008705" y="8505780"/>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Franklin Gothic Book" pitchFamily="34" charset="0"/>
              </a:defRPr>
            </a:lvl1pPr>
          </a:lstStyle>
          <a:p>
            <a:pPr>
              <a:defRPr/>
            </a:pPr>
            <a:fld id="{85FB1538-7FAB-4BA5-BDB8-A65E334C81E4}" type="slidenum">
              <a:rPr lang="es-ES"/>
              <a:pPr>
                <a:defRPr/>
              </a:pPr>
              <a:t>‹#›</a:t>
            </a:fld>
            <a:endParaRPr lang="es-ES"/>
          </a:p>
        </p:txBody>
      </p:sp>
    </p:spTree>
    <p:extLst>
      <p:ext uri="{BB962C8B-B14F-4D97-AF65-F5344CB8AC3E}">
        <p14:creationId xmlns:p14="http://schemas.microsoft.com/office/powerpoint/2010/main" xmlns="" val="407980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4775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PA"/>
          </a:p>
        </p:txBody>
      </p:sp>
      <p:sp>
        <p:nvSpPr>
          <p:cNvPr id="3" name="2 Marcador de fecha"/>
          <p:cNvSpPr>
            <a:spLocks noGrp="1"/>
          </p:cNvSpPr>
          <p:nvPr>
            <p:ph type="dt" idx="1"/>
          </p:nvPr>
        </p:nvSpPr>
        <p:spPr>
          <a:xfrm>
            <a:off x="4008705" y="0"/>
            <a:ext cx="3066733" cy="44775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B8AAC09-DC64-4705-BF4F-4CE7AFE8F821}" type="datetimeFigureOut">
              <a:rPr lang="es-PA"/>
              <a:pPr>
                <a:defRPr/>
              </a:pPr>
              <a:t>01/03/2012</a:t>
            </a:fld>
            <a:endParaRPr lang="es-PA"/>
          </a:p>
        </p:txBody>
      </p:sp>
      <p:sp>
        <p:nvSpPr>
          <p:cNvPr id="4" name="3 Marcador de imagen de diapositiva"/>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pPr lvl="0"/>
            <a:endParaRPr lang="es-PA" noProof="0"/>
          </a:p>
        </p:txBody>
      </p:sp>
      <p:sp>
        <p:nvSpPr>
          <p:cNvPr id="5" name="4 Marcador de notas"/>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A" noProof="0"/>
          </a:p>
        </p:txBody>
      </p:sp>
      <p:sp>
        <p:nvSpPr>
          <p:cNvPr id="6" name="5 Marcador de pie de página"/>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PA"/>
          </a:p>
        </p:txBody>
      </p:sp>
      <p:sp>
        <p:nvSpPr>
          <p:cNvPr id="7" name="6 Marcador de número de diapositiva"/>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DF8B1FE-D0C3-477C-83F6-998D7E073C98}" type="slidenum">
              <a:rPr lang="es-PA"/>
              <a:pPr>
                <a:defRPr/>
              </a:pPr>
              <a:t>‹#›</a:t>
            </a:fld>
            <a:endParaRPr lang="es-PA"/>
          </a:p>
        </p:txBody>
      </p:sp>
    </p:spTree>
    <p:extLst>
      <p:ext uri="{BB962C8B-B14F-4D97-AF65-F5344CB8AC3E}">
        <p14:creationId xmlns:p14="http://schemas.microsoft.com/office/powerpoint/2010/main" xmlns="" val="2097838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89E4E76-B336-429F-8F9B-534FE48D8B23}"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89E4E76-B336-429F-8F9B-534FE48D8B23}" type="slidenum">
              <a:rPr lang="es-ES" smtClean="0"/>
              <a:pPr/>
              <a:t>21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29" name="28 Título"/>
          <p:cNvSpPr>
            <a:spLocks noGrp="1"/>
          </p:cNvSpPr>
          <p:nvPr>
            <p:ph type="ctrTitle"/>
          </p:nvPr>
        </p:nvSpPr>
        <p:spPr>
          <a:xfrm>
            <a:off x="381000" y="4853411"/>
            <a:ext cx="8458200" cy="1222375"/>
          </a:xfrm>
          <a:prstGeom prst="rect">
            <a:avLst/>
          </a:prstGeo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a:prstGeom prst="rect">
            <a:avLst/>
          </a:prstGeo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smtClean="0"/>
              <a:t>Haga clic para modificar el estilo de subtítulo del patrón</a:t>
            </a:r>
            <a:endParaRPr lang="en-US" dirty="0"/>
          </a:p>
        </p:txBody>
      </p:sp>
      <p:sp>
        <p:nvSpPr>
          <p:cNvPr id="5" name="15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449E0243-2328-476B-86EC-9466A68AFD7C}" type="datetimeFigureOut">
              <a:rPr lang="es-PA"/>
              <a:pPr>
                <a:defRPr/>
              </a:pPr>
              <a:t>01/03/2012</a:t>
            </a:fld>
            <a:endParaRPr lang="es-PA"/>
          </a:p>
        </p:txBody>
      </p:sp>
      <p:sp>
        <p:nvSpPr>
          <p:cNvPr id="6" name="1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7" name="14 Marcador de número de diapositiva"/>
          <p:cNvSpPr>
            <a:spLocks noGrp="1"/>
          </p:cNvSpPr>
          <p:nvPr>
            <p:ph type="sldNum" sz="quarter" idx="12"/>
          </p:nvPr>
        </p:nvSpPr>
        <p:spPr>
          <a:xfrm>
            <a:off x="8229600" y="6473825"/>
            <a:ext cx="758825" cy="247650"/>
          </a:xfrm>
          <a:prstGeom prst="rect">
            <a:avLst/>
          </a:prstGeom>
        </p:spPr>
        <p:txBody>
          <a:bodyPr/>
          <a:lstStyle>
            <a:lvl1pPr>
              <a:defRPr/>
            </a:lvl1pPr>
          </a:lstStyle>
          <a:p>
            <a:pPr>
              <a:defRPr/>
            </a:pPr>
            <a:fld id="{033250DA-A0A7-4A81-90D0-0CC1540853F6}" type="slidenum">
              <a:rPr lang="es-PA"/>
              <a:pPr>
                <a:defRPr/>
              </a:pPr>
              <a:t>‹#›</a:t>
            </a:fld>
            <a:endParaRPr lang="es-P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8382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304800" y="1554163"/>
            <a:ext cx="8686800" cy="4525962"/>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654367A3-3AA2-4BD0-B352-48266F465C30}" type="datetimeFigureOut">
              <a:rPr lang="es-PA"/>
              <a:pPr>
                <a:defRPr/>
              </a:pPr>
              <a:t>01/03/2012</a:t>
            </a:fld>
            <a:endParaRPr lang="es-PA"/>
          </a:p>
        </p:txBody>
      </p:sp>
      <p:sp>
        <p:nvSpPr>
          <p:cNvPr id="5" name="27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6" name="4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C35BFF87-955C-488A-B415-42F5D69DB31C}" type="slidenum">
              <a:rPr lang="es-PA"/>
              <a:pPr>
                <a:defRPr/>
              </a:pPr>
              <a:t>‹#›</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32205F27-AF61-4FE5-843F-235AEAD520A5}" type="datetimeFigureOut">
              <a:rPr lang="es-PA"/>
              <a:pPr>
                <a:defRPr/>
              </a:pPr>
              <a:t>01/03/2012</a:t>
            </a:fld>
            <a:endParaRPr lang="es-PA"/>
          </a:p>
        </p:txBody>
      </p:sp>
      <p:sp>
        <p:nvSpPr>
          <p:cNvPr id="5" name="4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6" name="5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07E95D2C-983E-4DA5-A80A-E9308DEA688A}" type="slidenum">
              <a:rPr lang="es-PA"/>
              <a:pPr>
                <a:defRPr/>
              </a:pPr>
              <a:t>‹#›</a:t>
            </a:fld>
            <a:endParaRPr lang="es-P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P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PA"/>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0E548065-BF5E-4A6E-BA7A-A746D194DFD8}" type="datetimeFigureOut">
              <a:rPr lang="es-PA"/>
              <a:pPr>
                <a:defRPr/>
              </a:pPr>
              <a:t>01/03/2012</a:t>
            </a:fld>
            <a:endParaRPr lang="es-PA"/>
          </a:p>
        </p:txBody>
      </p:sp>
      <p:sp>
        <p:nvSpPr>
          <p:cNvPr id="5" name="27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6" name="4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342044B1-DD20-4E8B-8197-5DD0AA50AE82}" type="slidenum">
              <a:rPr lang="es-PA"/>
              <a:pPr>
                <a:defRPr/>
              </a:pPr>
              <a:t>‹#›</a:t>
            </a:fld>
            <a:endParaRPr lang="es-P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64475B69-35F3-40F1-BC00-6E9D02192DC4}" type="datetimeFigureOut">
              <a:rPr lang="es-PA"/>
              <a:pPr>
                <a:defRPr/>
              </a:pPr>
              <a:t>01/03/2012</a:t>
            </a:fld>
            <a:endParaRPr lang="es-PA"/>
          </a:p>
        </p:txBody>
      </p:sp>
      <p:sp>
        <p:nvSpPr>
          <p:cNvPr id="3" name="27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4" name="4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BAE6B9AB-4F20-4F24-8D44-686E1641A63E}" type="slidenum">
              <a:rPr lang="es-PA"/>
              <a:pPr>
                <a:defRPr/>
              </a:pPr>
              <a:t>‹#›</a:t>
            </a:fld>
            <a:endParaRPr lang="es-P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lang="en-US"/>
              <a:t>Click to edit Master title style</a:t>
            </a:r>
            <a:endParaRPr lang="es-PA"/>
          </a:p>
        </p:txBody>
      </p:sp>
      <p:sp>
        <p:nvSpPr>
          <p:cNvPr id="3" name="Content Placeholder 2"/>
          <p:cNvSpPr>
            <a:spLocks noGrp="1"/>
          </p:cNvSpPr>
          <p:nvPr>
            <p:ph idx="1"/>
          </p:nvPr>
        </p:nvSpPr>
        <p:spPr>
          <a:xfrm>
            <a:off x="304800" y="1554163"/>
            <a:ext cx="86868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A"/>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26D72B33-E1D6-4D82-890B-BE238D9F5E57}" type="datetimeFigureOut">
              <a:rPr lang="es-PA"/>
              <a:pPr>
                <a:defRPr/>
              </a:pPr>
              <a:t>01/03/2012</a:t>
            </a:fld>
            <a:endParaRPr lang="es-PA"/>
          </a:p>
        </p:txBody>
      </p:sp>
      <p:sp>
        <p:nvSpPr>
          <p:cNvPr id="5" name="27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6" name="4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482F6A28-03BA-4894-989F-AF72954A75E0}" type="slidenum">
              <a:rPr lang="es-PA"/>
              <a:pPr>
                <a:defRPr/>
              </a:pPr>
              <a:t>‹#›</a:t>
            </a:fld>
            <a:endParaRPr lang="es-P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457200"/>
            <a:ext cx="8686800" cy="5622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A"/>
          </a:p>
        </p:txBody>
      </p:sp>
      <p:sp>
        <p:nvSpPr>
          <p:cNvPr id="3"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DF4EA3E9-88CA-4CCF-ADF6-B2942262D393}" type="datetimeFigureOut">
              <a:rPr lang="es-PA"/>
              <a:pPr>
                <a:defRPr/>
              </a:pPr>
              <a:t>01/03/2012</a:t>
            </a:fld>
            <a:endParaRPr lang="es-PA"/>
          </a:p>
        </p:txBody>
      </p:sp>
      <p:sp>
        <p:nvSpPr>
          <p:cNvPr id="4" name="27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5" name="4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774AB9E8-2989-4122-B3B8-41CE4187EFB2}" type="slidenum">
              <a:rPr lang="es-PA"/>
              <a:pPr>
                <a:defRPr/>
              </a:pPr>
              <a:t>‹#›</a:t>
            </a:fld>
            <a:endParaRPr lang="es-P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Diapositiva de título">
    <p:bg>
      <p:bgPr>
        <a:solidFill>
          <a:srgbClr val="7A0000"/>
        </a:solidFill>
        <a:effectLst/>
      </p:bgPr>
    </p:bg>
    <p:spTree>
      <p:nvGrpSpPr>
        <p:cNvPr id="1" name=""/>
        <p:cNvGrpSpPr/>
        <p:nvPr/>
      </p:nvGrpSpPr>
      <p:grpSpPr>
        <a:xfrm>
          <a:off x="0" y="0"/>
          <a:ext cx="0" cy="0"/>
          <a:chOff x="0" y="0"/>
          <a:chExt cx="0" cy="0"/>
        </a:xfrm>
      </p:grpSpPr>
      <p:pic>
        <p:nvPicPr>
          <p:cNvPr id="14" name="13 Imagen" descr="Fondo Maquina 1.bmp"/>
          <p:cNvPicPr>
            <a:picLocks noChangeAspect="1"/>
          </p:cNvPicPr>
          <p:nvPr userDrawn="1"/>
        </p:nvPicPr>
        <p:blipFill>
          <a:blip r:embed="rId2" cstate="print"/>
          <a:stretch>
            <a:fillRect/>
          </a:stretch>
        </p:blipFill>
        <p:spPr>
          <a:xfrm>
            <a:off x="0" y="1033991"/>
            <a:ext cx="9144000" cy="4786346"/>
          </a:xfrm>
          <a:prstGeom prst="rect">
            <a:avLst/>
          </a:prstGeom>
        </p:spPr>
      </p:pic>
      <p:sp>
        <p:nvSpPr>
          <p:cNvPr id="3" name="2 Rectángulo"/>
          <p:cNvSpPr/>
          <p:nvPr userDrawn="1"/>
        </p:nvSpPr>
        <p:spPr>
          <a:xfrm>
            <a:off x="0" y="5829300"/>
            <a:ext cx="9144000" cy="1028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5" name="4 Imagen" descr="C:\Users\Beltran\Documents\My Dropbox\MBG-Consulting\MBG-Login.png"/>
          <p:cNvPicPr/>
          <p:nvPr userDrawn="1"/>
        </p:nvPicPr>
        <p:blipFill>
          <a:blip r:embed="rId3" cstate="print"/>
          <a:srcRect/>
          <a:stretch>
            <a:fillRect/>
          </a:stretch>
        </p:blipFill>
        <p:spPr bwMode="auto">
          <a:xfrm>
            <a:off x="6258308" y="5197434"/>
            <a:ext cx="2782848" cy="161306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15 Marcador de fecha"/>
          <p:cNvSpPr>
            <a:spLocks noGrp="1"/>
          </p:cNvSpPr>
          <p:nvPr>
            <p:ph type="dt" sz="half" idx="10"/>
          </p:nvPr>
        </p:nvSpPr>
        <p:spPr/>
        <p:txBody>
          <a:bodyPr/>
          <a:lstStyle>
            <a:lvl1pPr>
              <a:defRPr/>
            </a:lvl1pPr>
          </a:lstStyle>
          <a:p>
            <a:pPr>
              <a:defRPr/>
            </a:pPr>
            <a:fld id="{449E0243-2328-476B-86EC-9466A68AFD7C}" type="datetimeFigureOut">
              <a:rPr lang="es-PA"/>
              <a:pPr>
                <a:defRPr/>
              </a:pPr>
              <a:t>01/03/2012</a:t>
            </a:fld>
            <a:endParaRPr lang="es-PA"/>
          </a:p>
        </p:txBody>
      </p:sp>
      <p:sp>
        <p:nvSpPr>
          <p:cNvPr id="6" name="1 Marcador de pie de página"/>
          <p:cNvSpPr>
            <a:spLocks noGrp="1"/>
          </p:cNvSpPr>
          <p:nvPr>
            <p:ph type="ftr" sz="quarter" idx="11"/>
          </p:nvPr>
        </p:nvSpPr>
        <p:spPr/>
        <p:txBody>
          <a:bodyPr/>
          <a:lstStyle>
            <a:lvl1pPr>
              <a:defRPr/>
            </a:lvl1pPr>
          </a:lstStyle>
          <a:p>
            <a:pPr>
              <a:defRPr/>
            </a:pPr>
            <a:endParaRPr lang="es-P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5"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6"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7" name="24 Marcador de fecha"/>
          <p:cNvSpPr>
            <a:spLocks noGrp="1"/>
          </p:cNvSpPr>
          <p:nvPr>
            <p:ph type="dt" sz="half" idx="10"/>
          </p:nvPr>
        </p:nvSpPr>
        <p:spPr/>
        <p:txBody>
          <a:bodyPr/>
          <a:lstStyle>
            <a:lvl1pPr>
              <a:defRPr/>
            </a:lvl1pPr>
          </a:lstStyle>
          <a:p>
            <a:pPr>
              <a:defRPr/>
            </a:pPr>
            <a:fld id="{0DF28EAA-8BD3-4DF6-8927-CE18B929087A}" type="datetimeFigureOut">
              <a:rPr lang="es-PA"/>
              <a:pPr>
                <a:defRPr/>
              </a:pPr>
              <a:t>01/03/2012</a:t>
            </a:fld>
            <a:endParaRPr lang="es-PA"/>
          </a:p>
        </p:txBody>
      </p:sp>
      <p:sp>
        <p:nvSpPr>
          <p:cNvPr id="9"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D3780D18-55FE-4FE2-825A-375EB4FE6470}" type="slidenum">
              <a:rPr lang="es-PA"/>
              <a:pPr>
                <a:defRPr/>
              </a:pPr>
              <a:t>‹#›</a:t>
            </a:fld>
            <a:endParaRPr lang="es-P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6" name="5 Marcador de texto"/>
          <p:cNvSpPr>
            <a:spLocks noGrp="1"/>
          </p:cNvSpPr>
          <p:nvPr>
            <p:ph type="body" idx="1"/>
          </p:nvPr>
        </p:nvSpPr>
        <p:spPr>
          <a:xfrm>
            <a:off x="381000" y="1676400"/>
            <a:ext cx="8458200" cy="1219200"/>
          </a:xfrm>
          <a:prstGeom prst="rect">
            <a:avLst/>
          </a:prstGeo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a:prstGeom prst="rect">
            <a:avLst/>
          </a:prstGeo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ACA1D4F7-F861-447E-8535-37B874D1C821}" type="datetimeFigureOut">
              <a:rPr lang="es-PA"/>
              <a:pPr>
                <a:defRPr/>
              </a:pPr>
              <a:t>01/03/2012</a:t>
            </a:fld>
            <a:endParaRPr lang="es-PA"/>
          </a:p>
        </p:txBody>
      </p:sp>
      <p:sp>
        <p:nvSpPr>
          <p:cNvPr id="7" name="10 Marcador de pie de página"/>
          <p:cNvSpPr>
            <a:spLocks noGrp="1"/>
          </p:cNvSpPr>
          <p:nvPr>
            <p:ph type="ftr" sz="quarter" idx="11"/>
          </p:nvPr>
        </p:nvSpPr>
        <p:spPr/>
        <p:txBody>
          <a:bodyPr/>
          <a:lstStyle>
            <a:lvl1pPr>
              <a:defRPr/>
            </a:lvl1pPr>
          </a:lstStyle>
          <a:p>
            <a:pPr>
              <a:defRPr/>
            </a:pPr>
            <a:endParaRPr lang="es-PA"/>
          </a:p>
        </p:txBody>
      </p:sp>
      <p:sp>
        <p:nvSpPr>
          <p:cNvPr id="9" name="15 Marcador de número de diapositiva"/>
          <p:cNvSpPr>
            <a:spLocks noGrp="1"/>
          </p:cNvSpPr>
          <p:nvPr>
            <p:ph type="sldNum" sz="quarter" idx="12"/>
          </p:nvPr>
        </p:nvSpPr>
        <p:spPr/>
        <p:txBody>
          <a:bodyPr/>
          <a:lstStyle>
            <a:lvl1pPr>
              <a:defRPr/>
            </a:lvl1pPr>
          </a:lstStyle>
          <a:p>
            <a:pPr>
              <a:defRPr/>
            </a:pPr>
            <a:fld id="{CB013159-995E-4DC5-889E-C3FE9699B607}" type="slidenum">
              <a:rPr lang="es-PA"/>
              <a:pPr>
                <a:defRPr/>
              </a:pPr>
              <a:t>‹#›</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5"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6"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22" name="21 Título"/>
          <p:cNvSpPr>
            <a:spLocks noGrp="1"/>
          </p:cNvSpPr>
          <p:nvPr>
            <p:ph type="title"/>
          </p:nvPr>
        </p:nvSpPr>
        <p:spPr>
          <a:xfrm>
            <a:off x="304800" y="457200"/>
            <a:ext cx="8686800" cy="838200"/>
          </a:xfrm>
          <a:prstGeom prst="rect">
            <a:avLst/>
          </a:prstGeom>
        </p:spPr>
        <p:txBody>
          <a:bodyPr/>
          <a:lstStyle/>
          <a:p>
            <a:r>
              <a:rPr lang="es-ES" dirty="0" smtClean="0"/>
              <a:t>Haga clic para modificar el estilo de título del patrón</a:t>
            </a:r>
            <a:endParaRPr lang="en-US" dirty="0"/>
          </a:p>
        </p:txBody>
      </p:sp>
      <p:sp>
        <p:nvSpPr>
          <p:cNvPr id="27" name="26 Marcador de contenido"/>
          <p:cNvSpPr>
            <a:spLocks noGrp="1"/>
          </p:cNvSpPr>
          <p:nvPr>
            <p:ph idx="1"/>
          </p:nvPr>
        </p:nvSpPr>
        <p:spPr>
          <a:xfrm>
            <a:off x="304800" y="1554163"/>
            <a:ext cx="8686800" cy="452596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4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0DF28EAA-8BD3-4DF6-8927-CE18B929087A}" type="datetimeFigureOut">
              <a:rPr lang="es-PA"/>
              <a:pPr>
                <a:defRPr/>
              </a:pPr>
              <a:t>01/03/2012</a:t>
            </a:fld>
            <a:endParaRPr lang="es-PA"/>
          </a:p>
        </p:txBody>
      </p:sp>
      <p:sp>
        <p:nvSpPr>
          <p:cNvPr id="8" name="18 Marcador de pie de página"/>
          <p:cNvSpPr>
            <a:spLocks noGrp="1"/>
          </p:cNvSpPr>
          <p:nvPr>
            <p:ph type="ftr" sz="quarter" idx="11"/>
          </p:nvPr>
        </p:nvSpPr>
        <p:spPr>
          <a:xfrm>
            <a:off x="3581400" y="76200"/>
            <a:ext cx="2895600" cy="288925"/>
          </a:xfrm>
          <a:prstGeom prst="rect">
            <a:avLst/>
          </a:prstGeom>
        </p:spPr>
        <p:txBody>
          <a:bodyPr/>
          <a:lstStyle>
            <a:lvl1pPr>
              <a:defRPr/>
            </a:lvl1pPr>
          </a:lstStyle>
          <a:p>
            <a:pPr>
              <a:defRPr/>
            </a:pPr>
            <a:endParaRPr lang="es-PA"/>
          </a:p>
        </p:txBody>
      </p:sp>
      <p:sp>
        <p:nvSpPr>
          <p:cNvPr id="9" name="15 Marcador de número de diapositiva"/>
          <p:cNvSpPr>
            <a:spLocks noGrp="1"/>
          </p:cNvSpPr>
          <p:nvPr>
            <p:ph type="sldNum" sz="quarter" idx="12"/>
          </p:nvPr>
        </p:nvSpPr>
        <p:spPr>
          <a:xfrm>
            <a:off x="8229600" y="6473825"/>
            <a:ext cx="758825" cy="247650"/>
          </a:xfrm>
          <a:prstGeom prst="rect">
            <a:avLst/>
          </a:prstGeom>
        </p:spPr>
        <p:txBody>
          <a:bodyPr/>
          <a:lstStyle>
            <a:lvl1pPr>
              <a:defRPr/>
            </a:lvl1pPr>
          </a:lstStyle>
          <a:p>
            <a:pPr>
              <a:defRPr/>
            </a:pPr>
            <a:fld id="{D3780D18-55FE-4FE2-825A-375EB4FE6470}" type="slidenum">
              <a:rPr lang="es-PA"/>
              <a:pPr>
                <a:defRPr/>
              </a:pPr>
              <a:t>‹#›</a:t>
            </a:fld>
            <a:endParaRPr lang="es-P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4" name="13 Marcador de contenido"/>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fld id="{6CF104A7-AE41-4FB1-9DE9-CB2E6D1BD640}" type="datetimeFigureOut">
              <a:rPr lang="es-PA"/>
              <a:pPr>
                <a:defRPr/>
              </a:pPr>
              <a:t>01/03/2012</a:t>
            </a:fld>
            <a:endParaRPr lang="es-PA"/>
          </a:p>
        </p:txBody>
      </p:sp>
      <p:sp>
        <p:nvSpPr>
          <p:cNvPr id="6" name="27 Marcador de pie de página"/>
          <p:cNvSpPr>
            <a:spLocks noGrp="1"/>
          </p:cNvSpPr>
          <p:nvPr>
            <p:ph type="ftr" sz="quarter" idx="11"/>
          </p:nvPr>
        </p:nvSpPr>
        <p:spPr/>
        <p:txBody>
          <a:bodyPr/>
          <a:lstStyle>
            <a:lvl1pPr>
              <a:defRPr/>
            </a:lvl1pPr>
          </a:lstStyle>
          <a:p>
            <a:pPr>
              <a:defRPr/>
            </a:pPr>
            <a:endParaRPr lang="es-PA"/>
          </a:p>
        </p:txBody>
      </p:sp>
      <p:sp>
        <p:nvSpPr>
          <p:cNvPr id="7" name="4 Marcador de número de diapositiva"/>
          <p:cNvSpPr>
            <a:spLocks noGrp="1"/>
          </p:cNvSpPr>
          <p:nvPr>
            <p:ph type="sldNum" sz="quarter" idx="12"/>
          </p:nvPr>
        </p:nvSpPr>
        <p:spPr/>
        <p:txBody>
          <a:bodyPr/>
          <a:lstStyle>
            <a:lvl1pPr>
              <a:defRPr/>
            </a:lvl1pPr>
          </a:lstStyle>
          <a:p>
            <a:pPr>
              <a:defRPr/>
            </a:pPr>
            <a:fld id="{134AFBEA-1D9F-4B5E-A889-0F527ACB656B}" type="slidenum">
              <a:rPr lang="es-PA"/>
              <a:pPr>
                <a:defRPr/>
              </a:pPr>
              <a:t>‹#›</a:t>
            </a:fld>
            <a:endParaRPr lang="es-P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29" name="28 Título"/>
          <p:cNvSpPr>
            <a:spLocks noGrp="1"/>
          </p:cNvSpPr>
          <p:nvPr>
            <p:ph type="title"/>
          </p:nvPr>
        </p:nvSpPr>
        <p:spPr>
          <a:xfrm>
            <a:off x="304800" y="5410200"/>
            <a:ext cx="8610600" cy="882650"/>
          </a:xfrm>
          <a:prstGeom prst="rect">
            <a:avLst/>
          </a:prstGeo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fld id="{FB3A836A-6EC8-4666-A896-D07EB6BB79D4}" type="datetimeFigureOut">
              <a:rPr lang="es-PA"/>
              <a:pPr>
                <a:defRPr/>
              </a:pPr>
              <a:t>01/03/2012</a:t>
            </a:fld>
            <a:endParaRPr lang="es-PA"/>
          </a:p>
        </p:txBody>
      </p:sp>
      <p:sp>
        <p:nvSpPr>
          <p:cNvPr id="9" name="5 Marcador de pie de página"/>
          <p:cNvSpPr>
            <a:spLocks noGrp="1"/>
          </p:cNvSpPr>
          <p:nvPr>
            <p:ph type="ftr" sz="quarter" idx="11"/>
          </p:nvPr>
        </p:nvSpPr>
        <p:spPr/>
        <p:txBody>
          <a:bodyPr/>
          <a:lstStyle>
            <a:lvl1pPr>
              <a:defRPr/>
            </a:lvl1pPr>
          </a:lstStyle>
          <a:p>
            <a:pPr>
              <a:defRPr/>
            </a:pPr>
            <a:endParaRPr lang="es-PA"/>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FF6CC42B-5AA5-4448-BAAE-E14B177FB8AB}" type="slidenum">
              <a:rPr lang="es-PA"/>
              <a:pPr>
                <a:defRPr/>
              </a:pPr>
              <a:t>‹#›</a:t>
            </a:fld>
            <a:endParaRPr lang="es-P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a:prstGeom prst="rect">
            <a:avLst/>
          </a:prstGeo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39781017-FC2F-45A9-A853-9E0CF7706507}" type="datetimeFigureOut">
              <a:rPr lang="es-PA"/>
              <a:pPr>
                <a:defRPr/>
              </a:pPr>
              <a:t>01/03/2012</a:t>
            </a:fld>
            <a:endParaRPr lang="es-PA"/>
          </a:p>
        </p:txBody>
      </p:sp>
      <p:sp>
        <p:nvSpPr>
          <p:cNvPr id="4" name="27 Marcador de pie de página"/>
          <p:cNvSpPr>
            <a:spLocks noGrp="1"/>
          </p:cNvSpPr>
          <p:nvPr>
            <p:ph type="ftr" sz="quarter" idx="11"/>
          </p:nvPr>
        </p:nvSpPr>
        <p:spPr/>
        <p:txBody>
          <a:bodyPr/>
          <a:lstStyle>
            <a:lvl1pPr>
              <a:defRPr/>
            </a:lvl1pPr>
          </a:lstStyle>
          <a:p>
            <a:pPr>
              <a:defRPr/>
            </a:pPr>
            <a:endParaRPr lang="es-PA"/>
          </a:p>
        </p:txBody>
      </p:sp>
      <p:sp>
        <p:nvSpPr>
          <p:cNvPr id="5" name="4 Marcador de número de diapositiva"/>
          <p:cNvSpPr>
            <a:spLocks noGrp="1"/>
          </p:cNvSpPr>
          <p:nvPr>
            <p:ph type="sldNum" sz="quarter" idx="12"/>
          </p:nvPr>
        </p:nvSpPr>
        <p:spPr/>
        <p:txBody>
          <a:bodyPr/>
          <a:lstStyle>
            <a:lvl1pPr>
              <a:defRPr/>
            </a:lvl1pPr>
          </a:lstStyle>
          <a:p>
            <a:pPr>
              <a:defRPr/>
            </a:pPr>
            <a:fld id="{26F6C9EC-D0C9-4E54-BEA9-D83873BCC903}" type="slidenum">
              <a:rPr lang="es-PA"/>
              <a:pPr>
                <a:defRPr/>
              </a:pPr>
              <a:t>‹#›</a:t>
            </a:fld>
            <a:endParaRPr lang="es-P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E601BE0C-3BD4-43F0-B809-C8452A8E5CF1}" type="datetimeFigureOut">
              <a:rPr lang="es-PA"/>
              <a:pPr>
                <a:defRPr/>
              </a:pPr>
              <a:t>01/03/2012</a:t>
            </a:fld>
            <a:endParaRPr lang="es-PA"/>
          </a:p>
        </p:txBody>
      </p:sp>
      <p:sp>
        <p:nvSpPr>
          <p:cNvPr id="3" name="23 Marcador de pie de página"/>
          <p:cNvSpPr>
            <a:spLocks noGrp="1"/>
          </p:cNvSpPr>
          <p:nvPr>
            <p:ph type="ftr" sz="quarter" idx="11"/>
          </p:nvPr>
        </p:nvSpPr>
        <p:spPr/>
        <p:txBody>
          <a:bodyPr/>
          <a:lstStyle>
            <a:lvl1pPr>
              <a:defRPr/>
            </a:lvl1pPr>
          </a:lstStyle>
          <a:p>
            <a:pPr>
              <a:defRPr/>
            </a:pPr>
            <a:endParaRPr lang="es-PA"/>
          </a:p>
        </p:txBody>
      </p:sp>
      <p:sp>
        <p:nvSpPr>
          <p:cNvPr id="4" name="6 Marcador de número de diapositiva"/>
          <p:cNvSpPr>
            <a:spLocks noGrp="1"/>
          </p:cNvSpPr>
          <p:nvPr>
            <p:ph type="sldNum" sz="quarter" idx="12"/>
          </p:nvPr>
        </p:nvSpPr>
        <p:spPr/>
        <p:txBody>
          <a:bodyPr/>
          <a:lstStyle>
            <a:lvl1pPr>
              <a:defRPr/>
            </a:lvl1pPr>
          </a:lstStyle>
          <a:p>
            <a:pPr>
              <a:defRPr/>
            </a:pPr>
            <a:fld id="{30803CDA-262F-445B-95BB-465B83E0883C}" type="slidenum">
              <a:rPr lang="es-PA"/>
              <a:pPr>
                <a:defRPr/>
              </a:pPr>
              <a:t>‹#›</a:t>
            </a:fld>
            <a:endParaRPr lang="es-P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12" name="11 Título"/>
          <p:cNvSpPr>
            <a:spLocks noGrp="1"/>
          </p:cNvSpPr>
          <p:nvPr>
            <p:ph type="title"/>
          </p:nvPr>
        </p:nvSpPr>
        <p:spPr>
          <a:xfrm>
            <a:off x="457200" y="5486400"/>
            <a:ext cx="8458200" cy="520700"/>
          </a:xfrm>
          <a:prstGeom prst="rect">
            <a:avLst/>
          </a:prstGeo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a:prstGeom prst="rect">
            <a:avLst/>
          </a:prstGeo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fld id="{B9FCB331-3FB6-4019-BA52-E57717F1F9C4}" type="datetimeFigureOut">
              <a:rPr lang="es-PA"/>
              <a:pPr>
                <a:defRPr/>
              </a:pPr>
              <a:t>01/03/2012</a:t>
            </a:fld>
            <a:endParaRPr lang="es-PA"/>
          </a:p>
        </p:txBody>
      </p:sp>
      <p:sp>
        <p:nvSpPr>
          <p:cNvPr id="7" name="28 Marcador de pie de página"/>
          <p:cNvSpPr>
            <a:spLocks noGrp="1"/>
          </p:cNvSpPr>
          <p:nvPr>
            <p:ph type="ftr" sz="quarter" idx="11"/>
          </p:nvPr>
        </p:nvSpPr>
        <p:spPr/>
        <p:txBody>
          <a:bodyPr/>
          <a:lstStyle>
            <a:lvl1pPr>
              <a:defRPr/>
            </a:lvl1pPr>
          </a:lstStyle>
          <a:p>
            <a:pPr>
              <a:defRPr/>
            </a:pPr>
            <a:endParaRPr lang="es-PA"/>
          </a:p>
        </p:txBody>
      </p:sp>
      <p:sp>
        <p:nvSpPr>
          <p:cNvPr id="8" name="6 Marcador de número de diapositiva"/>
          <p:cNvSpPr>
            <a:spLocks noGrp="1"/>
          </p:cNvSpPr>
          <p:nvPr>
            <p:ph type="sldNum" sz="quarter" idx="12"/>
          </p:nvPr>
        </p:nvSpPr>
        <p:spPr/>
        <p:txBody>
          <a:bodyPr/>
          <a:lstStyle>
            <a:lvl1pPr>
              <a:defRPr/>
            </a:lvl1pPr>
          </a:lstStyle>
          <a:p>
            <a:pPr>
              <a:defRPr/>
            </a:pPr>
            <a:fld id="{05E8FA26-36B9-4456-BE78-2C29D2FCED12}" type="slidenum">
              <a:rPr lang="es-PA"/>
              <a:pPr>
                <a:defRPr/>
              </a:pPr>
              <a:t>‹#›</a:t>
            </a:fld>
            <a:endParaRPr lang="es-P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prstGeom prst="rect">
            <a:avLst/>
          </a:prstGeo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a:prstGeom prst="rect">
            <a:avLst/>
          </a:prstGeo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a:prstGeom prst="rect">
            <a:avLst/>
          </a:prstGeo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A5180444-0BC6-4664-939D-64049675C993}" type="datetimeFigureOut">
              <a:rPr lang="es-PA"/>
              <a:pPr>
                <a:defRPr/>
              </a:pPr>
              <a:t>01/03/2012</a:t>
            </a:fld>
            <a:endParaRPr lang="es-PA"/>
          </a:p>
        </p:txBody>
      </p:sp>
      <p:sp>
        <p:nvSpPr>
          <p:cNvPr id="6" name="4 Marcador de pie de página"/>
          <p:cNvSpPr>
            <a:spLocks noGrp="1"/>
          </p:cNvSpPr>
          <p:nvPr>
            <p:ph type="ftr" sz="quarter" idx="11"/>
          </p:nvPr>
        </p:nvSpPr>
        <p:spPr/>
        <p:txBody>
          <a:bodyPr/>
          <a:lstStyle>
            <a:lvl1pPr>
              <a:defRPr/>
            </a:lvl1pPr>
          </a:lstStyle>
          <a:p>
            <a:pPr>
              <a:defRPr/>
            </a:pPr>
            <a:endParaRPr lang="es-PA"/>
          </a:p>
        </p:txBody>
      </p:sp>
      <p:sp>
        <p:nvSpPr>
          <p:cNvPr id="7" name="30 Marcador de número de diapositiva"/>
          <p:cNvSpPr>
            <a:spLocks noGrp="1"/>
          </p:cNvSpPr>
          <p:nvPr>
            <p:ph type="sldNum" sz="quarter" idx="12"/>
          </p:nvPr>
        </p:nvSpPr>
        <p:spPr/>
        <p:txBody>
          <a:bodyPr/>
          <a:lstStyle>
            <a:lvl1pPr>
              <a:defRPr/>
            </a:lvl1pPr>
          </a:lstStyle>
          <a:p>
            <a:pPr>
              <a:defRPr/>
            </a:pPr>
            <a:fld id="{6DFE818E-D9D4-4653-BF49-6AC3197631B5}" type="slidenum">
              <a:rPr lang="es-PA"/>
              <a:pPr>
                <a:defRPr/>
              </a:pPr>
              <a:t>‹#›</a:t>
            </a:fld>
            <a:endParaRPr lang="es-P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8382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304800" y="1554163"/>
            <a:ext cx="8686800" cy="4525962"/>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654367A3-3AA2-4BD0-B352-48266F465C30}" type="datetimeFigureOut">
              <a:rPr lang="es-PA"/>
              <a:pPr>
                <a:defRPr/>
              </a:pPr>
              <a:t>01/03/2012</a:t>
            </a:fld>
            <a:endParaRPr lang="es-PA"/>
          </a:p>
        </p:txBody>
      </p:sp>
      <p:sp>
        <p:nvSpPr>
          <p:cNvPr id="5" name="27 Marcador de pie de página"/>
          <p:cNvSpPr>
            <a:spLocks noGrp="1"/>
          </p:cNvSpPr>
          <p:nvPr>
            <p:ph type="ftr" sz="quarter" idx="11"/>
          </p:nvPr>
        </p:nvSpPr>
        <p:spPr/>
        <p:txBody>
          <a:bodyPr/>
          <a:lstStyle>
            <a:lvl1pPr>
              <a:defRPr/>
            </a:lvl1pPr>
          </a:lstStyle>
          <a:p>
            <a:pPr>
              <a:defRPr/>
            </a:pPr>
            <a:endParaRPr lang="es-PA"/>
          </a:p>
        </p:txBody>
      </p:sp>
      <p:sp>
        <p:nvSpPr>
          <p:cNvPr id="6" name="4 Marcador de número de diapositiva"/>
          <p:cNvSpPr>
            <a:spLocks noGrp="1"/>
          </p:cNvSpPr>
          <p:nvPr>
            <p:ph type="sldNum" sz="quarter" idx="12"/>
          </p:nvPr>
        </p:nvSpPr>
        <p:spPr/>
        <p:txBody>
          <a:bodyPr/>
          <a:lstStyle>
            <a:lvl1pPr>
              <a:defRPr/>
            </a:lvl1pPr>
          </a:lstStyle>
          <a:p>
            <a:pPr>
              <a:defRPr/>
            </a:pPr>
            <a:fld id="{C35BFF87-955C-488A-B415-42F5D69DB31C}" type="slidenum">
              <a:rPr lang="es-PA"/>
              <a:pPr>
                <a:defRPr/>
              </a:pPr>
              <a:t>‹#›</a:t>
            </a:fld>
            <a:endParaRPr lang="es-P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32205F27-AF61-4FE5-843F-235AEAD520A5}" type="datetimeFigureOut">
              <a:rPr lang="es-PA"/>
              <a:pPr>
                <a:defRPr/>
              </a:pPr>
              <a:t>01/03/2012</a:t>
            </a:fld>
            <a:endParaRPr lang="es-PA"/>
          </a:p>
        </p:txBody>
      </p:sp>
      <p:sp>
        <p:nvSpPr>
          <p:cNvPr id="5" name="4 Marcador de pie de página"/>
          <p:cNvSpPr>
            <a:spLocks noGrp="1"/>
          </p:cNvSpPr>
          <p:nvPr>
            <p:ph type="ftr" sz="quarter" idx="11"/>
          </p:nvPr>
        </p:nvSpPr>
        <p:spPr/>
        <p:txBody>
          <a:bodyPr/>
          <a:lstStyle>
            <a:lvl1pPr>
              <a:defRPr/>
            </a:lvl1pPr>
          </a:lstStyle>
          <a:p>
            <a:pPr>
              <a:defRPr/>
            </a:pPr>
            <a:endParaRPr lang="es-PA"/>
          </a:p>
        </p:txBody>
      </p:sp>
      <p:sp>
        <p:nvSpPr>
          <p:cNvPr id="6" name="5 Marcador de número de diapositiva"/>
          <p:cNvSpPr>
            <a:spLocks noGrp="1"/>
          </p:cNvSpPr>
          <p:nvPr>
            <p:ph type="sldNum" sz="quarter" idx="12"/>
          </p:nvPr>
        </p:nvSpPr>
        <p:spPr/>
        <p:txBody>
          <a:bodyPr/>
          <a:lstStyle>
            <a:lvl1pPr>
              <a:defRPr/>
            </a:lvl1pPr>
          </a:lstStyle>
          <a:p>
            <a:pPr>
              <a:defRPr/>
            </a:pPr>
            <a:fld id="{07E95D2C-983E-4DA5-A80A-E9308DEA688A}" type="slidenum">
              <a:rPr lang="es-PA"/>
              <a:pPr>
                <a:defRPr/>
              </a:pPr>
              <a:t>‹#›</a:t>
            </a:fld>
            <a:endParaRPr lang="es-P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P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PA"/>
          </a:p>
        </p:txBody>
      </p:sp>
      <p:sp>
        <p:nvSpPr>
          <p:cNvPr id="4" name="10 Marcador de fecha"/>
          <p:cNvSpPr>
            <a:spLocks noGrp="1"/>
          </p:cNvSpPr>
          <p:nvPr>
            <p:ph type="dt" sz="half" idx="10"/>
          </p:nvPr>
        </p:nvSpPr>
        <p:spPr/>
        <p:txBody>
          <a:bodyPr/>
          <a:lstStyle>
            <a:lvl1pPr>
              <a:defRPr/>
            </a:lvl1pPr>
          </a:lstStyle>
          <a:p>
            <a:pPr>
              <a:defRPr/>
            </a:pPr>
            <a:fld id="{0E548065-BF5E-4A6E-BA7A-A746D194DFD8}" type="datetimeFigureOut">
              <a:rPr lang="es-PA"/>
              <a:pPr>
                <a:defRPr/>
              </a:pPr>
              <a:t>01/03/2012</a:t>
            </a:fld>
            <a:endParaRPr lang="es-PA"/>
          </a:p>
        </p:txBody>
      </p:sp>
      <p:sp>
        <p:nvSpPr>
          <p:cNvPr id="5" name="27 Marcador de pie de página"/>
          <p:cNvSpPr>
            <a:spLocks noGrp="1"/>
          </p:cNvSpPr>
          <p:nvPr>
            <p:ph type="ftr" sz="quarter" idx="11"/>
          </p:nvPr>
        </p:nvSpPr>
        <p:spPr/>
        <p:txBody>
          <a:bodyPr/>
          <a:lstStyle>
            <a:lvl1pPr>
              <a:defRPr/>
            </a:lvl1pPr>
          </a:lstStyle>
          <a:p>
            <a:pPr>
              <a:defRPr/>
            </a:pPr>
            <a:endParaRPr lang="es-PA"/>
          </a:p>
        </p:txBody>
      </p:sp>
      <p:sp>
        <p:nvSpPr>
          <p:cNvPr id="6" name="4 Marcador de número de diapositiva"/>
          <p:cNvSpPr>
            <a:spLocks noGrp="1"/>
          </p:cNvSpPr>
          <p:nvPr>
            <p:ph type="sldNum" sz="quarter" idx="12"/>
          </p:nvPr>
        </p:nvSpPr>
        <p:spPr/>
        <p:txBody>
          <a:bodyPr/>
          <a:lstStyle>
            <a:lvl1pPr>
              <a:defRPr/>
            </a:lvl1pPr>
          </a:lstStyle>
          <a:p>
            <a:pPr>
              <a:defRPr/>
            </a:pPr>
            <a:fld id="{342044B1-DD20-4E8B-8197-5DD0AA50AE82}" type="slidenum">
              <a:rPr lang="es-PA"/>
              <a:pPr>
                <a:defRPr/>
              </a:pPr>
              <a:t>‹#›</a:t>
            </a:fld>
            <a:endParaRPr lang="es-P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10 Marcador de fecha"/>
          <p:cNvSpPr>
            <a:spLocks noGrp="1"/>
          </p:cNvSpPr>
          <p:nvPr>
            <p:ph type="dt" sz="half" idx="10"/>
          </p:nvPr>
        </p:nvSpPr>
        <p:spPr/>
        <p:txBody>
          <a:bodyPr/>
          <a:lstStyle>
            <a:lvl1pPr>
              <a:defRPr/>
            </a:lvl1pPr>
          </a:lstStyle>
          <a:p>
            <a:pPr>
              <a:defRPr/>
            </a:pPr>
            <a:fld id="{64475B69-35F3-40F1-BC00-6E9D02192DC4}" type="datetimeFigureOut">
              <a:rPr lang="es-PA"/>
              <a:pPr>
                <a:defRPr/>
              </a:pPr>
              <a:t>01/03/2012</a:t>
            </a:fld>
            <a:endParaRPr lang="es-PA"/>
          </a:p>
        </p:txBody>
      </p:sp>
      <p:sp>
        <p:nvSpPr>
          <p:cNvPr id="3" name="27 Marcador de pie de página"/>
          <p:cNvSpPr>
            <a:spLocks noGrp="1"/>
          </p:cNvSpPr>
          <p:nvPr>
            <p:ph type="ftr" sz="quarter" idx="11"/>
          </p:nvPr>
        </p:nvSpPr>
        <p:spPr/>
        <p:txBody>
          <a:bodyPr/>
          <a:lstStyle>
            <a:lvl1pPr>
              <a:defRPr/>
            </a:lvl1pPr>
          </a:lstStyle>
          <a:p>
            <a:pPr>
              <a:defRPr/>
            </a:pPr>
            <a:endParaRPr lang="es-PA"/>
          </a:p>
        </p:txBody>
      </p:sp>
      <p:sp>
        <p:nvSpPr>
          <p:cNvPr id="4" name="4 Marcador de número de diapositiva"/>
          <p:cNvSpPr>
            <a:spLocks noGrp="1"/>
          </p:cNvSpPr>
          <p:nvPr>
            <p:ph type="sldNum" sz="quarter" idx="12"/>
          </p:nvPr>
        </p:nvSpPr>
        <p:spPr/>
        <p:txBody>
          <a:bodyPr/>
          <a:lstStyle>
            <a:lvl1pPr>
              <a:defRPr/>
            </a:lvl1pPr>
          </a:lstStyle>
          <a:p>
            <a:pPr>
              <a:defRPr/>
            </a:pPr>
            <a:fld id="{BAE6B9AB-4F20-4F24-8D44-686E1641A63E}" type="slidenum">
              <a:rPr lang="es-PA"/>
              <a:pPr>
                <a:defRPr/>
              </a:pPr>
              <a:t>‹#›</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6" name="5 Marcador de texto"/>
          <p:cNvSpPr>
            <a:spLocks noGrp="1"/>
          </p:cNvSpPr>
          <p:nvPr>
            <p:ph type="body" idx="1"/>
          </p:nvPr>
        </p:nvSpPr>
        <p:spPr>
          <a:xfrm>
            <a:off x="381000" y="1676400"/>
            <a:ext cx="8458200" cy="1219200"/>
          </a:xfrm>
          <a:prstGeom prst="rect">
            <a:avLst/>
          </a:prstGeo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a:prstGeom prst="rect">
            <a:avLst/>
          </a:prstGeo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ACA1D4F7-F861-447E-8535-37B874D1C821}" type="datetimeFigureOut">
              <a:rPr lang="es-PA"/>
              <a:pPr>
                <a:defRPr/>
              </a:pPr>
              <a:t>01/03/2012</a:t>
            </a:fld>
            <a:endParaRPr lang="es-PA"/>
          </a:p>
        </p:txBody>
      </p:sp>
      <p:sp>
        <p:nvSpPr>
          <p:cNvPr id="7" name="10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9" name="15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CB013159-995E-4DC5-889E-C3FE9699B607}" type="slidenum">
              <a:rPr lang="es-PA"/>
              <a:pPr>
                <a:defRPr/>
              </a:pPr>
              <a:t>‹#›</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a:prstGeom prst="rect">
            <a:avLst/>
          </a:prstGeom>
        </p:spPr>
        <p:txBody>
          <a:bodyPr/>
          <a:lstStyle/>
          <a:p>
            <a:r>
              <a:rPr lang="en-US"/>
              <a:t>Click to edit Master title style</a:t>
            </a:r>
            <a:endParaRPr lang="es-PA"/>
          </a:p>
        </p:txBody>
      </p:sp>
      <p:sp>
        <p:nvSpPr>
          <p:cNvPr id="3" name="Content Placeholder 2"/>
          <p:cNvSpPr>
            <a:spLocks noGrp="1"/>
          </p:cNvSpPr>
          <p:nvPr>
            <p:ph idx="1"/>
          </p:nvPr>
        </p:nvSpPr>
        <p:spPr>
          <a:xfrm>
            <a:off x="304800" y="1554163"/>
            <a:ext cx="86868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A"/>
          </a:p>
        </p:txBody>
      </p:sp>
      <p:sp>
        <p:nvSpPr>
          <p:cNvPr id="4" name="10 Marcador de fecha"/>
          <p:cNvSpPr>
            <a:spLocks noGrp="1"/>
          </p:cNvSpPr>
          <p:nvPr>
            <p:ph type="dt" sz="half" idx="10"/>
          </p:nvPr>
        </p:nvSpPr>
        <p:spPr/>
        <p:txBody>
          <a:bodyPr/>
          <a:lstStyle>
            <a:lvl1pPr>
              <a:defRPr/>
            </a:lvl1pPr>
          </a:lstStyle>
          <a:p>
            <a:pPr>
              <a:defRPr/>
            </a:pPr>
            <a:fld id="{26D72B33-E1D6-4D82-890B-BE238D9F5E57}" type="datetimeFigureOut">
              <a:rPr lang="es-PA"/>
              <a:pPr>
                <a:defRPr/>
              </a:pPr>
              <a:t>01/03/2012</a:t>
            </a:fld>
            <a:endParaRPr lang="es-PA"/>
          </a:p>
        </p:txBody>
      </p:sp>
      <p:sp>
        <p:nvSpPr>
          <p:cNvPr id="5" name="27 Marcador de pie de página"/>
          <p:cNvSpPr>
            <a:spLocks noGrp="1"/>
          </p:cNvSpPr>
          <p:nvPr>
            <p:ph type="ftr" sz="quarter" idx="11"/>
          </p:nvPr>
        </p:nvSpPr>
        <p:spPr/>
        <p:txBody>
          <a:bodyPr/>
          <a:lstStyle>
            <a:lvl1pPr>
              <a:defRPr/>
            </a:lvl1pPr>
          </a:lstStyle>
          <a:p>
            <a:pPr>
              <a:defRPr/>
            </a:pPr>
            <a:endParaRPr lang="es-PA"/>
          </a:p>
        </p:txBody>
      </p:sp>
      <p:sp>
        <p:nvSpPr>
          <p:cNvPr id="6" name="4 Marcador de número de diapositiva"/>
          <p:cNvSpPr>
            <a:spLocks noGrp="1"/>
          </p:cNvSpPr>
          <p:nvPr>
            <p:ph type="sldNum" sz="quarter" idx="12"/>
          </p:nvPr>
        </p:nvSpPr>
        <p:spPr/>
        <p:txBody>
          <a:bodyPr/>
          <a:lstStyle>
            <a:lvl1pPr>
              <a:defRPr/>
            </a:lvl1pPr>
          </a:lstStyle>
          <a:p>
            <a:pPr>
              <a:defRPr/>
            </a:pPr>
            <a:fld id="{482F6A28-03BA-4894-989F-AF72954A75E0}" type="slidenum">
              <a:rPr lang="es-PA"/>
              <a:pPr>
                <a:defRPr/>
              </a:pPr>
              <a:t>‹#›</a:t>
            </a:fld>
            <a:endParaRPr lang="es-P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457200"/>
            <a:ext cx="8686800" cy="5622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A"/>
          </a:p>
        </p:txBody>
      </p:sp>
      <p:sp>
        <p:nvSpPr>
          <p:cNvPr id="3" name="10 Marcador de fecha"/>
          <p:cNvSpPr>
            <a:spLocks noGrp="1"/>
          </p:cNvSpPr>
          <p:nvPr>
            <p:ph type="dt" sz="half" idx="10"/>
          </p:nvPr>
        </p:nvSpPr>
        <p:spPr/>
        <p:txBody>
          <a:bodyPr/>
          <a:lstStyle>
            <a:lvl1pPr>
              <a:defRPr/>
            </a:lvl1pPr>
          </a:lstStyle>
          <a:p>
            <a:pPr>
              <a:defRPr/>
            </a:pPr>
            <a:fld id="{DF4EA3E9-88CA-4CCF-ADF6-B2942262D393}" type="datetimeFigureOut">
              <a:rPr lang="es-PA"/>
              <a:pPr>
                <a:defRPr/>
              </a:pPr>
              <a:t>01/03/2012</a:t>
            </a:fld>
            <a:endParaRPr lang="es-PA"/>
          </a:p>
        </p:txBody>
      </p:sp>
      <p:sp>
        <p:nvSpPr>
          <p:cNvPr id="4" name="27 Marcador de pie de página"/>
          <p:cNvSpPr>
            <a:spLocks noGrp="1"/>
          </p:cNvSpPr>
          <p:nvPr>
            <p:ph type="ftr" sz="quarter" idx="11"/>
          </p:nvPr>
        </p:nvSpPr>
        <p:spPr/>
        <p:txBody>
          <a:bodyPr/>
          <a:lstStyle>
            <a:lvl1pPr>
              <a:defRPr/>
            </a:lvl1pPr>
          </a:lstStyle>
          <a:p>
            <a:pPr>
              <a:defRPr/>
            </a:pPr>
            <a:endParaRPr lang="es-PA"/>
          </a:p>
        </p:txBody>
      </p:sp>
      <p:sp>
        <p:nvSpPr>
          <p:cNvPr id="5" name="4 Marcador de número de diapositiva"/>
          <p:cNvSpPr>
            <a:spLocks noGrp="1"/>
          </p:cNvSpPr>
          <p:nvPr>
            <p:ph type="sldNum" sz="quarter" idx="12"/>
          </p:nvPr>
        </p:nvSpPr>
        <p:spPr/>
        <p:txBody>
          <a:bodyPr/>
          <a:lstStyle>
            <a:lvl1pPr>
              <a:defRPr/>
            </a:lvl1pPr>
          </a:lstStyle>
          <a:p>
            <a:pPr>
              <a:defRPr/>
            </a:pPr>
            <a:fld id="{774AB9E8-2989-4122-B3B8-41CE4187EFB2}" type="slidenum">
              <a:rPr lang="es-PA"/>
              <a:pPr>
                <a:defRPr/>
              </a:pPr>
              <a:t>‹#›</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a:prstGeom prst="rect">
            <a:avLst/>
          </a:prstGeo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6CF104A7-AE41-4FB1-9DE9-CB2E6D1BD640}" type="datetimeFigureOut">
              <a:rPr lang="es-PA"/>
              <a:pPr>
                <a:defRPr/>
              </a:pPr>
              <a:t>01/03/2012</a:t>
            </a:fld>
            <a:endParaRPr lang="es-PA"/>
          </a:p>
        </p:txBody>
      </p:sp>
      <p:sp>
        <p:nvSpPr>
          <p:cNvPr id="6" name="27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7" name="4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134AFBEA-1D9F-4B5E-A889-0F527ACB656B}" type="slidenum">
              <a:rPr lang="es-PA"/>
              <a:pPr>
                <a:defRPr/>
              </a:pPr>
              <a:t>‹#›</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29" name="28 Título"/>
          <p:cNvSpPr>
            <a:spLocks noGrp="1"/>
          </p:cNvSpPr>
          <p:nvPr>
            <p:ph type="title"/>
          </p:nvPr>
        </p:nvSpPr>
        <p:spPr>
          <a:xfrm>
            <a:off x="304800" y="5410200"/>
            <a:ext cx="8610600" cy="882650"/>
          </a:xfrm>
          <a:prstGeom prst="rect">
            <a:avLst/>
          </a:prstGeo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FB3A836A-6EC8-4666-A896-D07EB6BB79D4}" type="datetimeFigureOut">
              <a:rPr lang="es-PA"/>
              <a:pPr>
                <a:defRPr/>
              </a:pPr>
              <a:t>01/03/2012</a:t>
            </a:fld>
            <a:endParaRPr lang="es-PA"/>
          </a:p>
        </p:txBody>
      </p:sp>
      <p:sp>
        <p:nvSpPr>
          <p:cNvPr id="9" name="5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10" name="6 Marcador de número de diapositiva"/>
          <p:cNvSpPr>
            <a:spLocks noGrp="1"/>
          </p:cNvSpPr>
          <p:nvPr>
            <p:ph type="sldNum" sz="quarter" idx="12"/>
          </p:nvPr>
        </p:nvSpPr>
        <p:spPr>
          <a:xfrm>
            <a:off x="8229600" y="6477000"/>
            <a:ext cx="762000" cy="247650"/>
          </a:xfrm>
          <a:prstGeom prst="rect">
            <a:avLst/>
          </a:prstGeom>
        </p:spPr>
        <p:txBody>
          <a:bodyPr/>
          <a:lstStyle>
            <a:lvl1pPr>
              <a:defRPr/>
            </a:lvl1pPr>
          </a:lstStyle>
          <a:p>
            <a:pPr>
              <a:defRPr/>
            </a:pPr>
            <a:fld id="{FF6CC42B-5AA5-4448-BAAE-E14B177FB8AB}" type="slidenum">
              <a:rPr lang="es-PA"/>
              <a:pPr>
                <a:defRPr/>
              </a:pPr>
              <a:t>‹#›</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a:prstGeom prst="rect">
            <a:avLst/>
          </a:prstGeo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39781017-FC2F-45A9-A853-9E0CF7706507}" type="datetimeFigureOut">
              <a:rPr lang="es-PA"/>
              <a:pPr>
                <a:defRPr/>
              </a:pPr>
              <a:t>01/03/2012</a:t>
            </a:fld>
            <a:endParaRPr lang="es-PA"/>
          </a:p>
        </p:txBody>
      </p:sp>
      <p:sp>
        <p:nvSpPr>
          <p:cNvPr id="4" name="27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5" name="4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26F6C9EC-D0C9-4E54-BEA9-D83873BCC903}" type="slidenum">
              <a:rPr lang="es-PA"/>
              <a:pPr>
                <a:defRPr/>
              </a:pPr>
              <a:t>‹#›</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E601BE0C-3BD4-43F0-B809-C8452A8E5CF1}" type="datetimeFigureOut">
              <a:rPr lang="es-PA"/>
              <a:pPr>
                <a:defRPr/>
              </a:pPr>
              <a:t>01/03/2012</a:t>
            </a:fld>
            <a:endParaRPr lang="es-PA"/>
          </a:p>
        </p:txBody>
      </p:sp>
      <p:sp>
        <p:nvSpPr>
          <p:cNvPr id="3" name="23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4" name="6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30803CDA-262F-445B-95BB-465B83E0883C}" type="slidenum">
              <a:rPr lang="es-PA"/>
              <a:pPr>
                <a:defRPr/>
              </a:pPr>
              <a:t>‹#›</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a:latin typeface="+mn-lt"/>
            </a:endParaRPr>
          </a:p>
        </p:txBody>
      </p:sp>
      <p:sp>
        <p:nvSpPr>
          <p:cNvPr id="12" name="11 Título"/>
          <p:cNvSpPr>
            <a:spLocks noGrp="1"/>
          </p:cNvSpPr>
          <p:nvPr>
            <p:ph type="title"/>
          </p:nvPr>
        </p:nvSpPr>
        <p:spPr>
          <a:xfrm>
            <a:off x="457200" y="5486400"/>
            <a:ext cx="8458200" cy="520700"/>
          </a:xfrm>
          <a:prstGeom prst="rect">
            <a:avLst/>
          </a:prstGeo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a:prstGeom prst="rect">
            <a:avLst/>
          </a:prstGeo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B9FCB331-3FB6-4019-BA52-E57717F1F9C4}" type="datetimeFigureOut">
              <a:rPr lang="es-PA"/>
              <a:pPr>
                <a:defRPr/>
              </a:pPr>
              <a:t>01/03/2012</a:t>
            </a:fld>
            <a:endParaRPr lang="es-PA"/>
          </a:p>
        </p:txBody>
      </p:sp>
      <p:sp>
        <p:nvSpPr>
          <p:cNvPr id="7" name="28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8" name="6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05E8FA26-36B9-4456-BE78-2C29D2FCED12}" type="slidenum">
              <a:rPr lang="es-PA"/>
              <a:pPr>
                <a:defRPr/>
              </a:pPr>
              <a:t>‹#›</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prstGeom prst="rect">
            <a:avLst/>
          </a:prstGeo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a:prstGeom prst="rect">
            <a:avLst/>
          </a:prstGeo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a:prstGeom prst="rect">
            <a:avLst/>
          </a:prstGeo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fld id="{A5180444-0BC6-4664-939D-64049675C993}" type="datetimeFigureOut">
              <a:rPr lang="es-PA"/>
              <a:pPr>
                <a:defRPr/>
              </a:pPr>
              <a:t>01/03/2012</a:t>
            </a:fld>
            <a:endParaRPr lang="es-PA"/>
          </a:p>
        </p:txBody>
      </p:sp>
      <p:sp>
        <p:nvSpPr>
          <p:cNvPr id="6" name="4 Marcador de pie de página"/>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es-PA"/>
          </a:p>
        </p:txBody>
      </p:sp>
      <p:sp>
        <p:nvSpPr>
          <p:cNvPr id="7" name="30 Marcador de número de diapositiva"/>
          <p:cNvSpPr>
            <a:spLocks noGrp="1"/>
          </p:cNvSpPr>
          <p:nvPr>
            <p:ph type="sldNum" sz="quarter" idx="12"/>
          </p:nvPr>
        </p:nvSpPr>
        <p:spPr>
          <a:xfrm>
            <a:off x="8229600" y="6477000"/>
            <a:ext cx="762000" cy="244475"/>
          </a:xfrm>
          <a:prstGeom prst="rect">
            <a:avLst/>
          </a:prstGeom>
        </p:spPr>
        <p:txBody>
          <a:bodyPr/>
          <a:lstStyle>
            <a:lvl1pPr>
              <a:defRPr/>
            </a:lvl1pPr>
          </a:lstStyle>
          <a:p>
            <a:pPr>
              <a:defRPr/>
            </a:pPr>
            <a:fld id="{6DFE818E-D9D4-4653-BF49-6AC3197631B5}" type="slidenum">
              <a:rPr lang="es-PA"/>
              <a:pPr>
                <a:defRPr/>
              </a:pPr>
              <a:t>‹#›</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5.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7.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6" descr="C:\Users\Inspiron 1420\Pictures\MBG\BusinessCards.jpg"/>
          <p:cNvPicPr>
            <a:picLocks noChangeAspect="1" noChangeArrowheads="1"/>
          </p:cNvPicPr>
          <p:nvPr userDrawn="1"/>
        </p:nvPicPr>
        <p:blipFill>
          <a:blip r:embed="rId18" cstate="print">
            <a:clrChange>
              <a:clrFrom>
                <a:srgbClr val="FFFFFF"/>
              </a:clrFrom>
              <a:clrTo>
                <a:srgbClr val="FFFFFF">
                  <a:alpha val="0"/>
                </a:srgbClr>
              </a:clrTo>
            </a:clrChange>
            <a:lum/>
          </a:blip>
          <a:srcRect/>
          <a:stretch>
            <a:fillRect/>
          </a:stretch>
        </p:blipFill>
        <p:spPr bwMode="auto">
          <a:xfrm>
            <a:off x="1214414" y="591840"/>
            <a:ext cx="6905672" cy="2071702"/>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1" r:id="rId4"/>
    <p:sldLayoutId id="2147483835" r:id="rId5"/>
    <p:sldLayoutId id="2147483830" r:id="rId6"/>
    <p:sldLayoutId id="2147483836" r:id="rId7"/>
    <p:sldLayoutId id="2147483837" r:id="rId8"/>
    <p:sldLayoutId id="2147483838" r:id="rId9"/>
    <p:sldLayoutId id="2147483829" r:id="rId10"/>
    <p:sldLayoutId id="2147483839" r:id="rId11"/>
    <p:sldLayoutId id="2147483828" r:id="rId12"/>
    <p:sldLayoutId id="2147483827" r:id="rId13"/>
    <p:sldLayoutId id="2147483826" r:id="rId14"/>
    <p:sldLayoutId id="2147483825" r:id="rId15"/>
    <p:sldLayoutId id="2147483859" r:id="rId16"/>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10 Marcador de fecha"/>
          <p:cNvSpPr>
            <a:spLocks noGrp="1"/>
          </p:cNvSpPr>
          <p:nvPr>
            <p:ph type="dt" sz="half" idx="2"/>
          </p:nvPr>
        </p:nvSpPr>
        <p:spPr>
          <a:xfrm>
            <a:off x="3352800" y="6393815"/>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81BA788-FD3F-4BF5-B798-E93884753726}" type="datetimeFigureOut">
              <a:rPr lang="es-PA"/>
              <a:pPr>
                <a:defRPr/>
              </a:pPr>
              <a:t>01/03/2012</a:t>
            </a:fld>
            <a:endParaRPr lang="es-PA"/>
          </a:p>
        </p:txBody>
      </p:sp>
      <p:sp>
        <p:nvSpPr>
          <p:cNvPr id="28" name="27 Marcador de pie de página"/>
          <p:cNvSpPr>
            <a:spLocks noGrp="1"/>
          </p:cNvSpPr>
          <p:nvPr>
            <p:ph type="ftr" sz="quarter" idx="3"/>
          </p:nvPr>
        </p:nvSpPr>
        <p:spPr>
          <a:xfrm>
            <a:off x="0" y="6393815"/>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s-PA"/>
          </a:p>
        </p:txBody>
      </p:sp>
      <p:sp>
        <p:nvSpPr>
          <p:cNvPr id="5" name="4 Marcador de número de diapositiva"/>
          <p:cNvSpPr>
            <a:spLocks noGrp="1"/>
          </p:cNvSpPr>
          <p:nvPr>
            <p:ph type="sldNum" sz="quarter" idx="4"/>
          </p:nvPr>
        </p:nvSpPr>
        <p:spPr>
          <a:xfrm>
            <a:off x="8229600" y="630174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5EF20565-4953-41F0-93E3-FB6FD3FB205E}" type="slidenum">
              <a:rPr lang="es-PA"/>
              <a:pPr>
                <a:defRPr/>
              </a:pPr>
              <a:t>‹#›</a:t>
            </a:fld>
            <a:endParaRPr lang="es-PA"/>
          </a:p>
        </p:txBody>
      </p:sp>
      <p:pic>
        <p:nvPicPr>
          <p:cNvPr id="10" name="9 Imagen" descr="C:\Users\Beltran\Documents\My Dropbox\MBG-Consulting\MBG-Login.png"/>
          <p:cNvPicPr/>
          <p:nvPr userDrawn="1"/>
        </p:nvPicPr>
        <p:blipFill>
          <a:blip r:embed="rId17" cstate="print"/>
          <a:srcRect/>
          <a:stretch>
            <a:fillRect/>
          </a:stretch>
        </p:blipFill>
        <p:spPr bwMode="auto">
          <a:xfrm>
            <a:off x="-466726" y="-566781"/>
            <a:ext cx="2371725" cy="1374760"/>
          </a:xfrm>
          <a:prstGeom prst="rect">
            <a:avLst/>
          </a:prstGeom>
          <a:noFill/>
          <a:ln w="9525">
            <a:noFill/>
            <a:miter lim="800000"/>
            <a:headEnd/>
            <a:tailEnd/>
          </a:ln>
        </p:spPr>
      </p:pic>
      <p:sp>
        <p:nvSpPr>
          <p:cNvPr id="13" name="12 CuadroTexto"/>
          <p:cNvSpPr txBox="1"/>
          <p:nvPr userDrawn="1"/>
        </p:nvSpPr>
        <p:spPr>
          <a:xfrm>
            <a:off x="6477001" y="525212"/>
            <a:ext cx="2247900" cy="338554"/>
          </a:xfrm>
          <a:prstGeom prst="rect">
            <a:avLst/>
          </a:prstGeom>
          <a:solidFill>
            <a:schemeClr val="bg1"/>
          </a:solidFill>
          <a:ln>
            <a:noFill/>
          </a:ln>
          <a:effectLst/>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es-PA" sz="1600" b="1" dirty="0" smtClean="0">
                <a:solidFill>
                  <a:schemeClr val="tx1"/>
                </a:solidFill>
                <a:latin typeface="Calibri" pitchFamily="34" charset="0"/>
                <a:cs typeface="Tahoma" pitchFamily="34" charset="0"/>
              </a:rPr>
              <a:t>MEMORIA  1ER TALLER</a:t>
            </a:r>
            <a:endParaRPr lang="pt-BR" sz="1600" b="1" dirty="0" smtClean="0">
              <a:solidFill>
                <a:srgbClr val="A80000"/>
              </a:solidFill>
              <a:latin typeface="Calibri" pitchFamily="34" charset="0"/>
              <a:cs typeface="Tahoma" pitchFamily="34" charset="0"/>
            </a:endParaRPr>
          </a:p>
        </p:txBody>
      </p:sp>
      <p:sp>
        <p:nvSpPr>
          <p:cNvPr id="15" name="14 Rectángulo"/>
          <p:cNvSpPr/>
          <p:nvPr userDrawn="1"/>
        </p:nvSpPr>
        <p:spPr bwMode="white">
          <a:xfrm>
            <a:off x="0" y="773428"/>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15 Rectángulo"/>
          <p:cNvSpPr/>
          <p:nvPr userDrawn="1"/>
        </p:nvSpPr>
        <p:spPr>
          <a:xfrm>
            <a:off x="0" y="819148"/>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Rectángulo"/>
          <p:cNvSpPr/>
          <p:nvPr userDrawn="1"/>
        </p:nvSpPr>
        <p:spPr>
          <a:xfrm>
            <a:off x="590550" y="819148"/>
            <a:ext cx="8553450" cy="228600"/>
          </a:xfrm>
          <a:prstGeom prst="rect">
            <a:avLst/>
          </a:prstGeom>
          <a:solidFill>
            <a:srgbClr val="A4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22 Marcador de número de diapositiva"/>
          <p:cNvSpPr txBox="1">
            <a:spLocks/>
          </p:cNvSpPr>
          <p:nvPr userDrawn="1"/>
        </p:nvSpPr>
        <p:spPr>
          <a:xfrm>
            <a:off x="0" y="811210"/>
            <a:ext cx="533400" cy="244476"/>
          </a:xfrm>
          <a:prstGeom prst="rect">
            <a:avLst/>
          </a:prstGeom>
          <a:solidFill>
            <a:srgbClr val="002060"/>
          </a:solidFill>
        </p:spPr>
        <p:txBody>
          <a:bodyPr vert="horz" anchor="ctr" anchorCtr="0">
            <a:normAutofit fontScale="85000" lnSpcReduction="20000"/>
          </a:bodyPr>
          <a:lstStyle>
            <a:lvl1pPr algn="ctr" eaLnBrk="1" latinLnBrk="0" hangingPunct="1">
              <a:defRPr kumimoji="0" sz="1400" b="1">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97BD98E-1769-43D2-9928-9D7EAADD1E6C}" type="slidenum">
              <a:rPr kumimoji="0" lang="es-ES" sz="14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s-ES" sz="14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 name="Picture 2"/>
          <p:cNvPicPr>
            <a:picLocks noChangeAspect="1" noChangeArrowheads="1"/>
          </p:cNvPicPr>
          <p:nvPr userDrawn="1"/>
        </p:nvPicPr>
        <p:blipFill>
          <a:blip r:embed="rId18" cstate="print"/>
          <a:srcRect/>
          <a:stretch>
            <a:fillRect/>
          </a:stretch>
        </p:blipFill>
        <p:spPr bwMode="auto">
          <a:xfrm>
            <a:off x="6743700" y="38099"/>
            <a:ext cx="1893428" cy="561976"/>
          </a:xfrm>
          <a:prstGeom prst="rect">
            <a:avLst/>
          </a:prstGeom>
          <a:noFill/>
        </p:spPr>
      </p:pic>
      <p:pic>
        <p:nvPicPr>
          <p:cNvPr id="19" name="Picture 3"/>
          <p:cNvPicPr>
            <a:picLocks noChangeAspect="1" noChangeArrowheads="1"/>
          </p:cNvPicPr>
          <p:nvPr userDrawn="1"/>
        </p:nvPicPr>
        <p:blipFill>
          <a:blip r:embed="rId19" cstate="print"/>
          <a:srcRect/>
          <a:stretch>
            <a:fillRect/>
          </a:stretch>
        </p:blipFill>
        <p:spPr bwMode="auto">
          <a:xfrm>
            <a:off x="8723123" y="19050"/>
            <a:ext cx="392301"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file:///C:\Users\Beltran\Desktop\Taller%20PNUD\Final\Audio%20Final\997%20Tema%2011%20Preguntas%20y%20Respuestas.wma" TargetMode="External"/><Relationship Id="rId7" Type="http://schemas.openxmlformats.org/officeDocument/2006/relationships/image" Target="../media/image45.png"/><Relationship Id="rId2" Type="http://schemas.openxmlformats.org/officeDocument/2006/relationships/audio" Target="file:///C:\Users\Beltran\Desktop\Taller%20PNUD\Final\Audio%20Final\996%20Tema%2011%20Don%20Melnick.wma" TargetMode="External"/><Relationship Id="rId1" Type="http://schemas.openxmlformats.org/officeDocument/2006/relationships/audio" Target="file:///C:\Users\Beltran\Desktop\Taller%20PNUD\Final\Audio%20Final\995%20Tema%2010%20Lucio%20Pedroni.wma" TargetMode="Externa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24.png"/><Relationship Id="rId4" Type="http://schemas.openxmlformats.org/officeDocument/2006/relationships/slideLayout" Target="../slideLayouts/slideLayout18.xml"/><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audio" Target="file:///C:\Users\Beltran\Desktop\Taller%20PNUD\Final\Audio%20Final\9991Tema%2013%20Tiffany%20Potter.wma" TargetMode="External"/><Relationship Id="rId7" Type="http://schemas.openxmlformats.org/officeDocument/2006/relationships/image" Target="../media/image49.png"/><Relationship Id="rId12" Type="http://schemas.openxmlformats.org/officeDocument/2006/relationships/image" Target="../media/image42.png"/><Relationship Id="rId2" Type="http://schemas.openxmlformats.org/officeDocument/2006/relationships/audio" Target="file:///C:\Users\Beltran\Desktop\Taller%20PNUD\Final\Audio%20Final\998%20Tema%2012%20Kifah%20Sasa.wma" TargetMode="External"/><Relationship Id="rId1" Type="http://schemas.openxmlformats.org/officeDocument/2006/relationships/audio" Target="file:///C:\Users\Beltran\Desktop\Taller%20PNUD\Final\Audio%20Final\999%20Tema%2012%20Preguntas%20y%20Respuestas.wma" TargetMode="Externa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slideLayout" Target="../slideLayouts/slideLayout18.xml"/><Relationship Id="rId15" Type="http://schemas.openxmlformats.org/officeDocument/2006/relationships/image" Target="../media/image37.png"/><Relationship Id="rId10" Type="http://schemas.openxmlformats.org/officeDocument/2006/relationships/image" Target="../media/image52.png"/><Relationship Id="rId4" Type="http://schemas.openxmlformats.org/officeDocument/2006/relationships/audio" Target="file:///C:\Users\Beltran\Desktop\Taller%20PNUD\Final\Audio%20Final\9992%20Tema%2013%20Preguntas%20y%20Respuestas.wma" TargetMode="External"/><Relationship Id="rId9" Type="http://schemas.openxmlformats.org/officeDocument/2006/relationships/image" Target="../media/image51.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file:///C:\Users\Beltran\Desktop\Taller%20PNUD\Final\Audio%20Final\9995%20Tema%2015%20Panel%201%20Explicaci&#243;n%20Din&#225;mica.wma" TargetMode="External"/><Relationship Id="rId7" Type="http://schemas.openxmlformats.org/officeDocument/2006/relationships/image" Target="../media/image56.png"/><Relationship Id="rId2" Type="http://schemas.openxmlformats.org/officeDocument/2006/relationships/audio" Target="file:///C:\Users\Beltran\Desktop\Taller%20PNUD\Final\Audio%20Final\9994%20Tema%2014%20Preguntas%20y%20Respuestas.wma" TargetMode="External"/><Relationship Id="rId1" Type="http://schemas.openxmlformats.org/officeDocument/2006/relationships/audio" Target="file:///C:\Users\Beltran\Desktop\Taller%20PNUD\Final\Audio%20Final\9993%20Tema%2014%20Walter%20Galindo.wma" TargetMode="External"/><Relationship Id="rId6" Type="http://schemas.openxmlformats.org/officeDocument/2006/relationships/image" Target="../media/image55.png"/><Relationship Id="rId5" Type="http://schemas.openxmlformats.org/officeDocument/2006/relationships/slideLayout" Target="../slideLayouts/slideLayout18.xml"/><Relationship Id="rId10" Type="http://schemas.openxmlformats.org/officeDocument/2006/relationships/image" Target="../media/image37.png"/><Relationship Id="rId4" Type="http://schemas.openxmlformats.org/officeDocument/2006/relationships/audio" Target="file:///C:\Users\Beltran\Desktop\Taller%20PNUD\Final\Audio%20Final\9996%20Tema%2015%20Panel%201.wma" TargetMode="Externa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4.png"/><Relationship Id="rId3" Type="http://schemas.openxmlformats.org/officeDocument/2006/relationships/audio" Target="file:///C:\Users\Beltran\Desktop\Taller%20PNUD\Final\Audio%20Final\9999%20Tema%2017%20Carola%20Borja.wma" TargetMode="External"/><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audio" Target="file:///C:\Users\Beltran\Desktop\Taller%20PNUD\Final\Audio%20Final\9998%20Tema%2016%20Preguntas%20y%20Respuestas.wma" TargetMode="External"/><Relationship Id="rId1" Type="http://schemas.openxmlformats.org/officeDocument/2006/relationships/audio" Target="file:///C:\Users\Beltran\Desktop\Taller%20PNUD\Final\Audio%20Final\9997%20Tema%2016%20Estelle%20Fach.wma" TargetMode="Externa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slideLayout" Target="../slideLayouts/slideLayout18.xml"/><Relationship Id="rId10" Type="http://schemas.openxmlformats.org/officeDocument/2006/relationships/image" Target="../media/image61.png"/><Relationship Id="rId4" Type="http://schemas.openxmlformats.org/officeDocument/2006/relationships/audio" Target="file:///C:\Users\Beltran\Desktop\Taller%20PNUD\Final\Audio%20Final\99991%20Tema%2017%20Preguntas%20y%20Respuestas.wma" TargetMode="External"/><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file:///C:\Users\Beltran\Desktop\Taller%20PNUD\Final\Audio%20Final\99994%20Tema%2019%20Gerardo%20Berthin.wma" TargetMode="External"/><Relationship Id="rId7" Type="http://schemas.openxmlformats.org/officeDocument/2006/relationships/image" Target="../media/image65.png"/><Relationship Id="rId2" Type="http://schemas.openxmlformats.org/officeDocument/2006/relationships/audio" Target="file:///C:\Users\Beltran\Desktop\Taller%20PNUD\Final\Audio%20Final\99993%20Tema%2018%20Preguntas%20y%20Respuestas.wma" TargetMode="External"/><Relationship Id="rId1" Type="http://schemas.openxmlformats.org/officeDocument/2006/relationships/audio" Target="file:///C:\Users\Beltran\Desktop\Taller%20PNUD\Final\Audio%20Final\99992%20Tema%2018%20Vanessa%20Retana.wma" TargetMode="External"/><Relationship Id="rId6" Type="http://schemas.openxmlformats.org/officeDocument/2006/relationships/image" Target="../media/image64.png"/><Relationship Id="rId11" Type="http://schemas.openxmlformats.org/officeDocument/2006/relationships/image" Target="../media/image31.png"/><Relationship Id="rId5" Type="http://schemas.openxmlformats.org/officeDocument/2006/relationships/slideLayout" Target="../slideLayouts/slideLayout18.xml"/><Relationship Id="rId10" Type="http://schemas.openxmlformats.org/officeDocument/2006/relationships/image" Target="../media/image18.png"/><Relationship Id="rId4" Type="http://schemas.openxmlformats.org/officeDocument/2006/relationships/audio" Target="file:///C:\Users\Beltran\Desktop\Taller%20PNUD\Final\Audio%20Final\99995%20Tema%2019%20Preguntas%20y%20Respuestas.wma" TargetMode="External"/><Relationship Id="rId9"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file:///C:\Users\Beltran\Desktop\Taller%20PNUD\Final\Audio%20Final\999991%20Conclusiones.wma" TargetMode="External"/><Relationship Id="rId7" Type="http://schemas.openxmlformats.org/officeDocument/2006/relationships/image" Target="../media/image68.png"/><Relationship Id="rId2" Type="http://schemas.openxmlformats.org/officeDocument/2006/relationships/audio" Target="file:///C:\Users\Beltran\Desktop\Taller%20PNUD\Final\Audio%20Final\99997%20Tema%2020%20Preguntas%20y%20Respuestas.wma" TargetMode="External"/><Relationship Id="rId1" Type="http://schemas.openxmlformats.org/officeDocument/2006/relationships/audio" Target="file:///C:\Users\Beltran\Desktop\Taller%20PNUD\Final\Audio%20Final\99996%20Tema%2020%20Maria%20Eugenia%20Recio.wma" TargetMode="External"/><Relationship Id="rId6" Type="http://schemas.openxmlformats.org/officeDocument/2006/relationships/slideLayout" Target="../slideLayouts/slideLayout18.xml"/><Relationship Id="rId11" Type="http://schemas.openxmlformats.org/officeDocument/2006/relationships/image" Target="../media/image37.png"/><Relationship Id="rId5" Type="http://schemas.openxmlformats.org/officeDocument/2006/relationships/audio" Target="file:///C:\Users\Beltran\Desktop\Taller%20PNUD\Final\Audio%20Final\999992%20Cierre.wma" TargetMode="External"/><Relationship Id="rId10" Type="http://schemas.openxmlformats.org/officeDocument/2006/relationships/image" Target="../media/image31.png"/><Relationship Id="rId4" Type="http://schemas.openxmlformats.org/officeDocument/2006/relationships/audio" Target="file:///C:\Users\Beltran\Desktop\Taller%20PNUD\Final\Audio%20Final\99998%20Tema%2021%20PanelForo.wma" TargetMode="External"/><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73.jpeg"/><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73.jpeg"/><Relationship Id="rId4" Type="http://schemas.openxmlformats.org/officeDocument/2006/relationships/image" Target="../media/image72.jpeg"/></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audio" Target="file:///C:\Users\Beltran\Desktop\Taller%20PNUD\Final\Audio%20Final\9999997%20Entrevista%20Lorena%20Falconi%20Ecuador.wma" TargetMode="External"/><Relationship Id="rId13" Type="http://schemas.openxmlformats.org/officeDocument/2006/relationships/image" Target="../media/image75.png"/><Relationship Id="rId3" Type="http://schemas.openxmlformats.org/officeDocument/2006/relationships/audio" Target="file:///C:\Users\Beltran\Desktop\Taller%20PNUD\Final\Audio%20Final\9999994%20Entrevista%20a%20Tito%20Poanchis.wma" TargetMode="External"/><Relationship Id="rId7" Type="http://schemas.openxmlformats.org/officeDocument/2006/relationships/audio" Target="file:///C:\Users\Beltran\Desktop\Taller%20PNUD\Final\Audio%20Final\9999998%20Entrevista%20Mirian%20Leiva%20Paraguay.wma" TargetMode="External"/><Relationship Id="rId12" Type="http://schemas.openxmlformats.org/officeDocument/2006/relationships/image" Target="../media/image31.png"/><Relationship Id="rId2" Type="http://schemas.openxmlformats.org/officeDocument/2006/relationships/audio" Target="file:///C:\Users\Beltran\Desktop\Taller%20PNUD\Final\Audio%20Final\9999993%20Entrevista%20a%20Tania%20Losada%20Ecuador.wma" TargetMode="External"/><Relationship Id="rId1" Type="http://schemas.openxmlformats.org/officeDocument/2006/relationships/audio" Target="file:///C:\Users\Beltran\Desktop\Taller%20PNUD\Final\Audio%20Final\9999991%20Entrevista%20%20a%20Vanessa%20Retana.wma" TargetMode="External"/><Relationship Id="rId6" Type="http://schemas.openxmlformats.org/officeDocument/2006/relationships/audio" Target="file:///C:\Users\Beltran\Desktop\Taller%20PNUD\Final\Audio%20Final\9999996%20Entrevista%20Graciela%20Marti%20Panam&#225;.wma" TargetMode="External"/><Relationship Id="rId11" Type="http://schemas.openxmlformats.org/officeDocument/2006/relationships/image" Target="../media/image24.png"/><Relationship Id="rId5" Type="http://schemas.openxmlformats.org/officeDocument/2006/relationships/audio" Target="file:///C:\Users\Beltran\Desktop\Taller%20PNUD\Final\Audio%20Final\9999992%20Entrevista%20a%20Rocio%20Chain%20Bolivia.wma" TargetMode="External"/><Relationship Id="rId10" Type="http://schemas.openxmlformats.org/officeDocument/2006/relationships/image" Target="../media/image18.png"/><Relationship Id="rId4" Type="http://schemas.openxmlformats.org/officeDocument/2006/relationships/audio" Target="file:///C:\Users\Beltran\Desktop\Taller%20PNUD\Final\Audio%20Final\9999995%20Entrevista%20Alexis%20Aguilar%20Panama.wma" TargetMode="External"/><Relationship Id="rId9"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18.xml"/><Relationship Id="rId1" Type="http://schemas.openxmlformats.org/officeDocument/2006/relationships/video" Target="file:///C:\Users\Beltran\Desktop\Taller%20PNUD\Final\Fotos%20Seleccionadas\REDD%20Fotos.m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17.xml"/><Relationship Id="rId1" Type="http://schemas.openxmlformats.org/officeDocument/2006/relationships/video" Target="file:///C:\Users\Beltran\Desktop\Taller%20PNUD\Final\Fotos%20Seleccionadas\REDD+.m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audio" Target="file:///C:\Users\Beltran\Desktop\Taller%20PNUD\Final\Audio%20Final\3%20Carrizosa%20y%20Gunner.wma" TargetMode="External"/><Relationship Id="rId7" Type="http://schemas.openxmlformats.org/officeDocument/2006/relationships/audio" Target="file:///C:\Users\Beltran\Desktop\Taller%20PNUD\Final\Audio%20Final\6%20Tema%201%20Javier%20MateoVega.wma" TargetMode="Externa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audio" Target="file:///C:\Users\Beltran\Desktop\Taller%20PNUD\Final\Audio%20Final\2%20Bienvenida%20y%20Palabras%20de%20Apertura%20Por%20Erick%20Rodr&#237;guez.wma" TargetMode="External"/><Relationship Id="rId16" Type="http://schemas.openxmlformats.org/officeDocument/2006/relationships/image" Target="../media/image16.png"/><Relationship Id="rId1" Type="http://schemas.openxmlformats.org/officeDocument/2006/relationships/audio" Target="file:///C:\Users\Beltran\Desktop\Taller%20PNUD\Final\Audio%20Final\1%20Bienvenida%20y%20Palabras%20de%20Apertura%20Por%20Chris%20Briggs.wma" TargetMode="External"/><Relationship Id="rId6" Type="http://schemas.openxmlformats.org/officeDocument/2006/relationships/audio" Target="file:///C:\Users\Beltran\Desktop\Taller%20PNUD\Final\Audio%20Final\7%20Tema%201%20Preguntas%20y%20Respuestas.wma" TargetMode="External"/><Relationship Id="rId11" Type="http://schemas.openxmlformats.org/officeDocument/2006/relationships/image" Target="../media/image11.gif"/><Relationship Id="rId5" Type="http://schemas.openxmlformats.org/officeDocument/2006/relationships/audio" Target="file:///C:\Users\Beltran\Desktop\Taller%20PNUD\Final\Audio%20Final\5%20Presentaci&#243;n%20de%20Participantes.wma" TargetMode="Externa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audio" Target="file:///C:\Users\Beltran\Desktop\Taller%20PNUD\Final\Audio%20Final\4%20Pierre-Yves%20Guedes.wma"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file:///C:\Users\Beltran\Desktop\Taller%20PNUD\Final\Audio%20Final\91%20Tema%203%20Elena%20Flori&#225;n.wma" TargetMode="External"/><Relationship Id="rId7" Type="http://schemas.openxmlformats.org/officeDocument/2006/relationships/image" Target="../media/image20.png"/><Relationship Id="rId2" Type="http://schemas.openxmlformats.org/officeDocument/2006/relationships/audio" Target="file:///C:\Users\Beltran\Desktop\Taller%20PNUD\Final\Audio%20Final\9%20Tema%202%20Preguntas%20y%20Respuestas.wma" TargetMode="External"/><Relationship Id="rId1" Type="http://schemas.openxmlformats.org/officeDocument/2006/relationships/audio" Target="file:///C:\Users\Beltran\Desktop\Taller%20PNUD\Final\Audio%20Final\8%20Tema%202%20Marco%20Chiu.wma" TargetMode="Externa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slideLayout" Target="../slideLayouts/slideLayout18.xml"/><Relationship Id="rId10" Type="http://schemas.openxmlformats.org/officeDocument/2006/relationships/image" Target="../media/image23.png"/><Relationship Id="rId4" Type="http://schemas.openxmlformats.org/officeDocument/2006/relationships/audio" Target="file:///C:\Users\Beltran\Desktop\Taller%20PNUD\Final\Audio%20Final\92%20Tema%203%20Preguntas%20y%20Respuestas.wma" TargetMode="Externa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audio" Target="file:///C:\Users\Beltran\Desktop\Taller%20PNUD\Final\Audio%20Final\95%20Tema%205%20Gerald%20Kapp.wma" TargetMode="External"/><Relationship Id="rId7" Type="http://schemas.openxmlformats.org/officeDocument/2006/relationships/image" Target="../media/image26.png"/><Relationship Id="rId12" Type="http://schemas.openxmlformats.org/officeDocument/2006/relationships/image" Target="../media/image18.png"/><Relationship Id="rId2" Type="http://schemas.openxmlformats.org/officeDocument/2006/relationships/audio" Target="file:///C:\Users\Beltran\Desktop\Taller%20PNUD\Final\Audio%20Final\94%20Tema%204%20Preguntas%20y%20Respuestas.wma" TargetMode="External"/><Relationship Id="rId1" Type="http://schemas.openxmlformats.org/officeDocument/2006/relationships/audio" Target="file:///C:\Users\Beltran\Desktop\Taller%20PNUD\Final\Audio%20Final\93%20Tema%204%20Santiago%20Carrizosa.wma" TargetMode="Externa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slideLayout" Target="../slideLayouts/slideLayout18.xml"/><Relationship Id="rId10" Type="http://schemas.openxmlformats.org/officeDocument/2006/relationships/image" Target="../media/image29.png"/><Relationship Id="rId4" Type="http://schemas.openxmlformats.org/officeDocument/2006/relationships/audio" Target="file:///C:\Users\Beltran\Desktop\Taller%20PNUD\Final\Audio%20Final\96%20Tema%205%20Preguntas%20y%20Respuestas.wma" TargetMode="External"/><Relationship Id="rId9" Type="http://schemas.openxmlformats.org/officeDocument/2006/relationships/image" Target="../media/image28.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4.png"/><Relationship Id="rId3" Type="http://schemas.openxmlformats.org/officeDocument/2006/relationships/audio" Target="file:///C:\Users\Beltran\Desktop\Taller%20PNUD\Final\Audio%20Final\99%20Tema%206%20y%2061%20Preguntas%20y%20Respuestas.wma" TargetMode="External"/><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audio" Target="file:///C:\Users\Beltran\Desktop\Taller%20PNUD\Final\Audio%20Final\98%20Tema%2061%20Lars%20Gunner%20Marklund.wma" TargetMode="External"/><Relationship Id="rId1" Type="http://schemas.openxmlformats.org/officeDocument/2006/relationships/audio" Target="file:///C:\Users\Beltran\Desktop\Taller%20PNUD\Final\Audio%20Final\97%20Tema%206%20Lars%20Gunner%20Marklund.wma" TargetMode="External"/><Relationship Id="rId6" Type="http://schemas.openxmlformats.org/officeDocument/2006/relationships/slideLayout" Target="../slideLayouts/slideLayout18.xml"/><Relationship Id="rId11" Type="http://schemas.openxmlformats.org/officeDocument/2006/relationships/image" Target="../media/image31.png"/><Relationship Id="rId5" Type="http://schemas.openxmlformats.org/officeDocument/2006/relationships/audio" Target="file:///C:\Users\Beltran\Desktop\Taller%20PNUD\Final\Audio%20Final\992%20Tema%207%20Preguntas%20y%20Respuestas.wma" TargetMode="External"/><Relationship Id="rId10" Type="http://schemas.openxmlformats.org/officeDocument/2006/relationships/image" Target="../media/image36.png"/><Relationship Id="rId4" Type="http://schemas.openxmlformats.org/officeDocument/2006/relationships/audio" Target="file:///C:\Users\Beltran\Desktop\Taller%20PNUD\Final\Audio%20Final\991%20Tema%207%20Gabriel%20Labbate.wma" TargetMode="External"/><Relationship Id="rId9" Type="http://schemas.openxmlformats.org/officeDocument/2006/relationships/image" Target="../media/image35.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8.xml"/><Relationship Id="rId7" Type="http://schemas.openxmlformats.org/officeDocument/2006/relationships/image" Target="../media/image42.png"/><Relationship Id="rId2" Type="http://schemas.openxmlformats.org/officeDocument/2006/relationships/audio" Target="file:///C:\Users\Beltran\Desktop\Taller%20PNUD\Final\Audio%20Final\994%20Tema%208%20Preguntas%20y%20Respuestas.wma" TargetMode="External"/><Relationship Id="rId1" Type="http://schemas.openxmlformats.org/officeDocument/2006/relationships/audio" Target="file:///C:\Users\Beltran\Desktop\Taller%20PNUD\Final\Audio%20Final\993%20Tema%208%20Tito%20Poanchis.wma"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ea typeface="Cambria" pitchFamily="18" charset="0"/>
                <a:cs typeface="Times New Roman" pitchFamily="18" charset="0"/>
              </a:rPr>
              <a:t/>
            </a:r>
            <a:br>
              <a:rPr kumimoji="0" lang="es-ES" sz="1100" b="0" i="0" u="none" strike="noStrike" cap="none" normalizeH="0" baseline="0" dirty="0" smtClean="0">
                <a:ln>
                  <a:noFill/>
                </a:ln>
                <a:solidFill>
                  <a:schemeClr val="tx1"/>
                </a:solidFill>
                <a:effectLst/>
                <a:latin typeface="Calibri" pitchFamily="34" charset="0"/>
                <a:ea typeface="Cambria" pitchFamily="18" charset="0"/>
                <a:cs typeface="Times New Roman" pitchFamily="18"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0" y="164231"/>
            <a:ext cx="9144000" cy="584775"/>
          </a:xfrm>
          <a:prstGeom prst="rect">
            <a:avLst/>
          </a:prstGeom>
        </p:spPr>
        <p:txBody>
          <a:bodyPr wrap="square">
            <a:spAutoFit/>
          </a:bodyPr>
          <a:lstStyle/>
          <a:p>
            <a:r>
              <a:rPr lang="es-ES" sz="3200" b="1" i="1" dirty="0" smtClean="0">
                <a:latin typeface="Calibri" pitchFamily="34" charset="0"/>
              </a:rPr>
              <a:t>Memoria del Taller</a:t>
            </a:r>
          </a:p>
        </p:txBody>
      </p:sp>
      <p:sp>
        <p:nvSpPr>
          <p:cNvPr id="6" name="5 Rectángulo"/>
          <p:cNvSpPr/>
          <p:nvPr/>
        </p:nvSpPr>
        <p:spPr>
          <a:xfrm>
            <a:off x="28575" y="4231406"/>
            <a:ext cx="9144000" cy="830997"/>
          </a:xfrm>
          <a:prstGeom prst="rect">
            <a:avLst/>
          </a:prstGeom>
        </p:spPr>
        <p:txBody>
          <a:bodyPr wrap="square">
            <a:spAutoFit/>
          </a:bodyPr>
          <a:lstStyle/>
          <a:p>
            <a:r>
              <a:rPr lang="es-ES" sz="2400" b="1" dirty="0" smtClean="0"/>
              <a:t>1er. Taller Regional de capacitación e intercambios</a:t>
            </a:r>
            <a:endParaRPr lang="es-PA" sz="2400" dirty="0" smtClean="0"/>
          </a:p>
          <a:p>
            <a:r>
              <a:rPr lang="es-ES" sz="2400" b="1" dirty="0" smtClean="0"/>
              <a:t>Sobre REDD+ para los programas nacionales ONU-REDD</a:t>
            </a:r>
            <a:endParaRPr lang="es-PA" sz="2400" dirty="0" smtClean="0"/>
          </a:p>
        </p:txBody>
      </p:sp>
      <p:pic>
        <p:nvPicPr>
          <p:cNvPr id="1026" name="Picture 2"/>
          <p:cNvPicPr>
            <a:picLocks noChangeAspect="1" noChangeArrowheads="1"/>
          </p:cNvPicPr>
          <p:nvPr/>
        </p:nvPicPr>
        <p:blipFill>
          <a:blip r:embed="rId2" cstate="print"/>
          <a:srcRect/>
          <a:stretch>
            <a:fillRect/>
          </a:stretch>
        </p:blipFill>
        <p:spPr bwMode="auto">
          <a:xfrm>
            <a:off x="592138" y="5956300"/>
            <a:ext cx="2844339" cy="7874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53975" y="5875338"/>
            <a:ext cx="469900" cy="924137"/>
          </a:xfrm>
          <a:prstGeom prst="rect">
            <a:avLst/>
          </a:prstGeom>
          <a:noFill/>
          <a:ln w="9525">
            <a:noFill/>
            <a:miter lim="800000"/>
            <a:headEnd/>
            <a:tailEnd/>
          </a:ln>
        </p:spPr>
      </p:pic>
      <p:sp>
        <p:nvSpPr>
          <p:cNvPr id="1028" name="Rectangle 4"/>
          <p:cNvSpPr>
            <a:spLocks noChangeArrowheads="1"/>
          </p:cNvSpPr>
          <p:nvPr/>
        </p:nvSpPr>
        <p:spPr bwMode="auto">
          <a:xfrm>
            <a:off x="3296951" y="5029886"/>
            <a:ext cx="281679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25 al 27 Octubre</a:t>
            </a:r>
            <a:endParaRPr kumimoji="0" lang="es-PA"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Ciudad de Panamá, Panamá</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5258011"/>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21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600" b="1" u="sng" kern="1200" dirty="0" smtClean="0">
                          <a:solidFill>
                            <a:schemeClr val="tx1"/>
                          </a:solidFill>
                          <a:latin typeface="Calibri" pitchFamily="34" charset="0"/>
                          <a:ea typeface="+mn-ea"/>
                          <a:cs typeface="+mn-cs"/>
                        </a:rPr>
                        <a:t>Tema 10</a:t>
                      </a:r>
                      <a:r>
                        <a:rPr kumimoji="0" lang="es-PA" sz="1600" b="0" u="none" kern="1200" dirty="0" smtClean="0">
                          <a:solidFill>
                            <a:schemeClr val="tx1"/>
                          </a:solidFill>
                          <a:latin typeface="Calibri" pitchFamily="34" charset="0"/>
                          <a:ea typeface="+mn-ea"/>
                          <a:cs typeface="+mn-cs"/>
                        </a:rPr>
                        <a:t>: El Enfoque Anidado y las fugas en REDD+; </a:t>
                      </a:r>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Lucio Pedroni (CDI)</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600" spc="5" dirty="0" smtClean="0">
                          <a:latin typeface="Calibri" pitchFamily="34" charset="0"/>
                          <a:ea typeface="Times New Roman"/>
                          <a:cs typeface="Arial" pitchFamily="34" charset="0"/>
                        </a:rPr>
                        <a:t>Incompleto</a:t>
                      </a: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10 a </a:t>
                      </a:r>
                      <a:r>
                        <a:rPr kumimoji="0" lang="sv-SE" sz="1400" b="1" kern="1200" dirty="0" smtClean="0">
                          <a:solidFill>
                            <a:schemeClr val="tx1"/>
                          </a:solidFill>
                          <a:latin typeface="Calibri" pitchFamily="34" charset="0"/>
                          <a:ea typeface="+mn-ea"/>
                          <a:cs typeface="Arial" pitchFamily="34" charset="0"/>
                        </a:rPr>
                        <a:t>Lucio Pedroni</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600" spc="5" dirty="0" smtClean="0">
                          <a:latin typeface="Calibri" pitchFamily="34" charset="0"/>
                          <a:ea typeface="Times New Roman"/>
                          <a:cs typeface="Arial" pitchFamily="34" charset="0"/>
                        </a:rPr>
                        <a:t>N/D</a:t>
                      </a: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500" b="1" u="sng" kern="1200" dirty="0" smtClean="0">
                          <a:solidFill>
                            <a:schemeClr val="tx1"/>
                          </a:solidFill>
                          <a:effectLst/>
                          <a:latin typeface="Calibri" pitchFamily="34" charset="0"/>
                          <a:ea typeface="+mn-ea"/>
                          <a:cs typeface="+mn-cs"/>
                        </a:rPr>
                        <a:t>Tema 11</a:t>
                      </a:r>
                      <a:r>
                        <a:rPr kumimoji="0" lang="es-PA" sz="1500" b="0" u="none" kern="1200" dirty="0" smtClean="0">
                          <a:solidFill>
                            <a:schemeClr val="tx1"/>
                          </a:solidFill>
                          <a:effectLst/>
                          <a:latin typeface="Calibri" pitchFamily="34" charset="0"/>
                          <a:ea typeface="+mn-ea"/>
                          <a:cs typeface="+mn-cs"/>
                        </a:rPr>
                        <a:t>: El Estándar de Platino AFCP: Nuevo enfoque para generar créditos de carbono de las actividades para prevenir la deforestación;</a:t>
                      </a:r>
                      <a:r>
                        <a:rPr kumimoji="0" lang="es-PA" sz="1500" b="0" u="none" kern="1200" baseline="0" dirty="0" smtClean="0">
                          <a:solidFill>
                            <a:schemeClr val="tx1"/>
                          </a:solidFill>
                          <a:effectLst/>
                          <a:latin typeface="Calibri" pitchFamily="34" charset="0"/>
                          <a:ea typeface="+mn-ea"/>
                          <a:cs typeface="+mn-cs"/>
                        </a:rPr>
                        <a:t> </a:t>
                      </a:r>
                      <a:r>
                        <a:rPr kumimoji="0" lang="es-ES" sz="1200" b="1" kern="1200" dirty="0" smtClean="0">
                          <a:solidFill>
                            <a:schemeClr val="tx1"/>
                          </a:solidFill>
                          <a:latin typeface="Calibri" pitchFamily="34" charset="0"/>
                          <a:ea typeface="+mn-ea"/>
                          <a:cs typeface="+mn-cs"/>
                        </a:rPr>
                        <a:t>Expositor: </a:t>
                      </a:r>
                      <a:r>
                        <a:rPr kumimoji="0" lang="en-US" sz="1200" b="1" u="none" kern="1200" dirty="0" smtClean="0">
                          <a:solidFill>
                            <a:schemeClr val="tx1"/>
                          </a:solidFill>
                          <a:effectLst/>
                          <a:latin typeface="Calibri" pitchFamily="34" charset="0"/>
                          <a:ea typeface="+mn-ea"/>
                          <a:cs typeface="+mn-cs"/>
                        </a:rPr>
                        <a:t>Don </a:t>
                      </a:r>
                      <a:r>
                        <a:rPr kumimoji="0" lang="en-US" sz="1200" b="1" u="none" kern="1200" dirty="0" err="1" smtClean="0">
                          <a:solidFill>
                            <a:schemeClr val="tx1"/>
                          </a:solidFill>
                          <a:effectLst/>
                          <a:latin typeface="Calibri" pitchFamily="34" charset="0"/>
                          <a:ea typeface="+mn-ea"/>
                          <a:cs typeface="+mn-cs"/>
                        </a:rPr>
                        <a:t>Melnick</a:t>
                      </a:r>
                      <a:r>
                        <a:rPr kumimoji="0" lang="en-US" sz="1200" b="1" u="none" kern="1200" dirty="0" smtClean="0">
                          <a:solidFill>
                            <a:schemeClr val="tx1"/>
                          </a:solidFill>
                          <a:effectLst/>
                          <a:latin typeface="Calibri" pitchFamily="34" charset="0"/>
                          <a:ea typeface="+mn-ea"/>
                          <a:cs typeface="+mn-cs"/>
                        </a:rPr>
                        <a:t> – Columbia University (CEES)</a:t>
                      </a:r>
                      <a:endParaRPr kumimoji="0" lang="es-PA" sz="1050" b="1" u="none"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11 a </a:t>
                      </a:r>
                      <a:r>
                        <a:rPr kumimoji="0" lang="en-US" sz="1400" b="1" u="none" kern="1200" dirty="0" smtClean="0">
                          <a:solidFill>
                            <a:schemeClr val="tx1"/>
                          </a:solidFill>
                          <a:effectLst/>
                          <a:latin typeface="Calibri" pitchFamily="34" charset="0"/>
                          <a:ea typeface="+mn-ea"/>
                          <a:cs typeface="+mn-cs"/>
                        </a:rPr>
                        <a:t>Don </a:t>
                      </a:r>
                      <a:r>
                        <a:rPr kumimoji="0" lang="en-US" sz="1400" b="1" u="none" kern="1200" dirty="0" err="1" smtClean="0">
                          <a:solidFill>
                            <a:schemeClr val="tx1"/>
                          </a:solidFill>
                          <a:effectLst/>
                          <a:latin typeface="Calibri" pitchFamily="34" charset="0"/>
                          <a:ea typeface="+mn-ea"/>
                          <a:cs typeface="+mn-cs"/>
                        </a:rPr>
                        <a:t>Melnick</a:t>
                      </a:r>
                      <a:r>
                        <a:rPr kumimoji="0" lang="en-US" sz="1400" b="1" u="none" kern="1200" dirty="0" smtClean="0">
                          <a:solidFill>
                            <a:schemeClr val="tx1"/>
                          </a:solidFill>
                          <a:effectLst/>
                          <a:latin typeface="Calibri" pitchFamily="34" charset="0"/>
                          <a:ea typeface="+mn-ea"/>
                          <a:cs typeface="+mn-cs"/>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2050" name="Picture 2"/>
          <p:cNvPicPr>
            <a:picLocks noChangeAspect="1" noChangeArrowheads="1"/>
          </p:cNvPicPr>
          <p:nvPr/>
        </p:nvPicPr>
        <p:blipFill>
          <a:blip r:embed="rId5" cstate="print"/>
          <a:srcRect/>
          <a:stretch>
            <a:fillRect/>
          </a:stretch>
        </p:blipFill>
        <p:spPr bwMode="auto">
          <a:xfrm>
            <a:off x="347133" y="2142067"/>
            <a:ext cx="2480734" cy="1758950"/>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2904064" y="2148417"/>
            <a:ext cx="2658535" cy="1746249"/>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30200" y="4792133"/>
            <a:ext cx="2523067" cy="1591733"/>
          </a:xfrm>
          <a:prstGeom prst="rect">
            <a:avLst/>
          </a:prstGeom>
          <a:noFill/>
          <a:ln w="9525">
            <a:solidFill>
              <a:schemeClr val="tx1"/>
            </a:solid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2929467" y="4783668"/>
            <a:ext cx="2633133" cy="1591732"/>
          </a:xfrm>
          <a:prstGeom prst="rect">
            <a:avLst/>
          </a:prstGeom>
          <a:noFill/>
          <a:ln w="9525">
            <a:solidFill>
              <a:schemeClr val="tx1"/>
            </a:solidFill>
            <a:miter lim="800000"/>
            <a:headEnd/>
            <a:tailEnd/>
          </a:ln>
        </p:spPr>
      </p:pic>
      <p:pic>
        <p:nvPicPr>
          <p:cNvPr id="11" name="995 Tema 10 Lucio Pedroni.wma">
            <a:hlinkClick r:id="" action="ppaction://media"/>
          </p:cNvPr>
          <p:cNvPicPr>
            <a:picLocks noRot="1" noChangeAspect="1"/>
          </p:cNvPicPr>
          <p:nvPr>
            <a:audioFile r:link="rId1"/>
          </p:nvPr>
        </p:nvPicPr>
        <p:blipFill>
          <a:blip r:embed="rId9" cstate="print"/>
          <a:stretch>
            <a:fillRect/>
          </a:stretch>
        </p:blipFill>
        <p:spPr>
          <a:xfrm>
            <a:off x="8204730" y="2451629"/>
            <a:ext cx="244475" cy="244475"/>
          </a:xfrm>
          <a:prstGeom prst="rect">
            <a:avLst/>
          </a:prstGeom>
        </p:spPr>
      </p:pic>
      <p:pic>
        <p:nvPicPr>
          <p:cNvPr id="12" name="996 Tema 11 Don Melnick.wma">
            <a:hlinkClick r:id="" action="ppaction://media"/>
          </p:cNvPr>
          <p:cNvPicPr>
            <a:picLocks noRot="1" noChangeAspect="1"/>
          </p:cNvPicPr>
          <p:nvPr>
            <a:audioFile r:link="rId2"/>
          </p:nvPr>
        </p:nvPicPr>
        <p:blipFill>
          <a:blip r:embed="rId10" cstate="print"/>
          <a:stretch>
            <a:fillRect/>
          </a:stretch>
        </p:blipFill>
        <p:spPr>
          <a:xfrm>
            <a:off x="8204730" y="5296430"/>
            <a:ext cx="244475" cy="244475"/>
          </a:xfrm>
          <a:prstGeom prst="rect">
            <a:avLst/>
          </a:prstGeom>
        </p:spPr>
      </p:pic>
      <p:pic>
        <p:nvPicPr>
          <p:cNvPr id="13" name="997 Tema 11 Preguntas y Respuestas.wma">
            <a:hlinkClick r:id="" action="ppaction://media"/>
          </p:cNvPr>
          <p:cNvPicPr>
            <a:picLocks noRot="1" noChangeAspect="1"/>
          </p:cNvPicPr>
          <p:nvPr>
            <a:audioFile r:link="rId3"/>
          </p:nvPr>
        </p:nvPicPr>
        <p:blipFill>
          <a:blip r:embed="rId10" cstate="print"/>
          <a:stretch>
            <a:fillRect/>
          </a:stretch>
        </p:blipFill>
        <p:spPr>
          <a:xfrm>
            <a:off x="8204730" y="64563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916"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37935"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79094" fill="hold"/>
                                        <p:tgtEl>
                                          <p:spTgt spid="13"/>
                                        </p:tgtEl>
                                      </p:cBhvr>
                                    </p:cmd>
                                  </p:childTnLst>
                                </p:cTn>
                              </p:par>
                            </p:childTnLst>
                          </p:cTn>
                        </p:par>
                      </p:childTnLst>
                    </p:cTn>
                  </p:par>
                </p:childTnLst>
              </p:cTn>
              <p:nextCondLst>
                <p:cond evt="onClick" delay="0">
                  <p:tgtEl>
                    <p:spTgt spid="1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5258011"/>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21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600" b="1" u="sng" kern="1200" dirty="0" smtClean="0">
                          <a:solidFill>
                            <a:schemeClr val="tx1"/>
                          </a:solidFill>
                          <a:latin typeface="Calibri" pitchFamily="34" charset="0"/>
                          <a:ea typeface="+mn-ea"/>
                          <a:cs typeface="+mn-cs"/>
                        </a:rPr>
                        <a:t>Tema 12</a:t>
                      </a:r>
                      <a:r>
                        <a:rPr kumimoji="0" lang="es-PA" sz="1600" b="0" u="none" kern="1200" dirty="0" smtClean="0">
                          <a:solidFill>
                            <a:schemeClr val="tx1"/>
                          </a:solidFill>
                          <a:latin typeface="Calibri" pitchFamily="34" charset="0"/>
                          <a:ea typeface="+mn-ea"/>
                          <a:cs typeface="+mn-cs"/>
                        </a:rPr>
                        <a:t>: Green </a:t>
                      </a:r>
                      <a:r>
                        <a:rPr kumimoji="0" lang="es-PA" sz="1600" b="0" u="none" kern="1200" dirty="0" err="1" smtClean="0">
                          <a:solidFill>
                            <a:schemeClr val="tx1"/>
                          </a:solidFill>
                          <a:latin typeface="Calibri" pitchFamily="34" charset="0"/>
                          <a:ea typeface="+mn-ea"/>
                          <a:cs typeface="+mn-cs"/>
                        </a:rPr>
                        <a:t>Commodities</a:t>
                      </a:r>
                      <a:r>
                        <a:rPr kumimoji="0" lang="es-PA" sz="1600" b="0" u="none" kern="1200" dirty="0" smtClean="0">
                          <a:solidFill>
                            <a:schemeClr val="tx1"/>
                          </a:solidFill>
                          <a:latin typeface="Calibri" pitchFamily="34" charset="0"/>
                          <a:ea typeface="+mn-ea"/>
                          <a:cs typeface="+mn-cs"/>
                        </a:rPr>
                        <a:t> y REDD+; </a:t>
                      </a:r>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Kifah Sasa (PNUD)</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12 a </a:t>
                      </a:r>
                      <a:r>
                        <a:rPr kumimoji="0" lang="sv-SE" sz="1400" b="1" kern="1200" dirty="0" smtClean="0">
                          <a:solidFill>
                            <a:schemeClr val="tx1"/>
                          </a:solidFill>
                          <a:latin typeface="Calibri" pitchFamily="34" charset="0"/>
                          <a:ea typeface="+mn-ea"/>
                          <a:cs typeface="Arial" pitchFamily="34" charset="0"/>
                        </a:rPr>
                        <a:t>Kifah Sasa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500" b="1" u="sng" kern="1200" dirty="0" smtClean="0">
                          <a:solidFill>
                            <a:schemeClr val="tx1"/>
                          </a:solidFill>
                          <a:effectLst/>
                          <a:latin typeface="Calibri" pitchFamily="34" charset="0"/>
                          <a:ea typeface="+mn-ea"/>
                          <a:cs typeface="+mn-cs"/>
                        </a:rPr>
                        <a:t>Tema 13</a:t>
                      </a:r>
                      <a:r>
                        <a:rPr kumimoji="0" lang="es-PA" sz="1500" b="0" u="none" kern="1200" dirty="0" smtClean="0">
                          <a:solidFill>
                            <a:schemeClr val="tx1"/>
                          </a:solidFill>
                          <a:effectLst/>
                          <a:latin typeface="Calibri" pitchFamily="34" charset="0"/>
                          <a:ea typeface="+mn-ea"/>
                          <a:cs typeface="+mn-cs"/>
                        </a:rPr>
                        <a:t>: Estrategia para involucrar al sector financiero y privado en REDD+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chemeClr val="tx1"/>
                          </a:solidFill>
                          <a:latin typeface="Calibri" pitchFamily="34" charset="0"/>
                          <a:ea typeface="+mn-ea"/>
                          <a:cs typeface="+mn-cs"/>
                        </a:rPr>
                        <a:t>Expositor: </a:t>
                      </a:r>
                      <a:r>
                        <a:rPr kumimoji="0" lang="en-US" sz="1200" b="1" u="none" kern="1200" dirty="0" smtClean="0">
                          <a:solidFill>
                            <a:schemeClr val="tx1"/>
                          </a:solidFill>
                          <a:effectLst/>
                          <a:latin typeface="Calibri" pitchFamily="34" charset="0"/>
                          <a:ea typeface="+mn-ea"/>
                          <a:cs typeface="+mn-cs"/>
                        </a:rPr>
                        <a:t>Tiffany Potter (</a:t>
                      </a:r>
                      <a:r>
                        <a:rPr kumimoji="0" lang="en-US" sz="1200" b="1" u="none" kern="1200" dirty="0" err="1" smtClean="0">
                          <a:solidFill>
                            <a:schemeClr val="tx1"/>
                          </a:solidFill>
                          <a:effectLst/>
                          <a:latin typeface="Calibri" pitchFamily="34" charset="0"/>
                          <a:ea typeface="+mn-ea"/>
                          <a:cs typeface="+mn-cs"/>
                        </a:rPr>
                        <a:t>EcoAnalytics</a:t>
                      </a:r>
                      <a:r>
                        <a:rPr kumimoji="0" lang="en-US" sz="1200" b="1" u="none" kern="1200" dirty="0" smtClean="0">
                          <a:solidFill>
                            <a:schemeClr val="tx1"/>
                          </a:solidFill>
                          <a:effectLst/>
                          <a:latin typeface="Calibri" pitchFamily="34" charset="0"/>
                          <a:ea typeface="+mn-ea"/>
                          <a:cs typeface="+mn-cs"/>
                        </a:rPr>
                        <a:t>); </a:t>
                      </a:r>
                      <a:endParaRPr kumimoji="0" lang="es-PA" sz="1050" b="1" u="none"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13 a </a:t>
                      </a:r>
                      <a:r>
                        <a:rPr kumimoji="0" lang="en-US" sz="1400" b="1" u="none" kern="1200" dirty="0" smtClean="0">
                          <a:solidFill>
                            <a:schemeClr val="tx1"/>
                          </a:solidFill>
                          <a:effectLst/>
                          <a:latin typeface="Calibri" pitchFamily="34" charset="0"/>
                          <a:ea typeface="+mn-ea"/>
                          <a:cs typeface="+mn-cs"/>
                        </a:rPr>
                        <a:t>Tiffany Potter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49154" name="Picture 2"/>
          <p:cNvPicPr>
            <a:picLocks noChangeAspect="1" noChangeArrowheads="1"/>
          </p:cNvPicPr>
          <p:nvPr/>
        </p:nvPicPr>
        <p:blipFill>
          <a:blip r:embed="rId6" cstate="print"/>
          <a:srcRect/>
          <a:stretch>
            <a:fillRect/>
          </a:stretch>
        </p:blipFill>
        <p:spPr bwMode="auto">
          <a:xfrm>
            <a:off x="342900" y="2133600"/>
            <a:ext cx="2355201" cy="1769533"/>
          </a:xfrm>
          <a:prstGeom prst="rect">
            <a:avLst/>
          </a:prstGeom>
          <a:noFill/>
          <a:ln w="9525">
            <a:solidFill>
              <a:schemeClr val="tx1"/>
            </a:solidFill>
            <a:miter lim="800000"/>
            <a:headEnd/>
            <a:tailEnd/>
          </a:ln>
        </p:spPr>
      </p:pic>
      <p:pic>
        <p:nvPicPr>
          <p:cNvPr id="49155" name="Picture 3"/>
          <p:cNvPicPr>
            <a:picLocks noChangeAspect="1" noChangeArrowheads="1"/>
          </p:cNvPicPr>
          <p:nvPr/>
        </p:nvPicPr>
        <p:blipFill>
          <a:blip r:embed="rId7" cstate="print"/>
          <a:srcRect/>
          <a:stretch>
            <a:fillRect/>
          </a:stretch>
        </p:blipFill>
        <p:spPr bwMode="auto">
          <a:xfrm>
            <a:off x="2806701" y="2125136"/>
            <a:ext cx="2366468" cy="1777998"/>
          </a:xfrm>
          <a:prstGeom prst="rect">
            <a:avLst/>
          </a:prstGeom>
          <a:noFill/>
          <a:ln w="9525">
            <a:solidFill>
              <a:schemeClr val="tx1"/>
            </a:solidFill>
            <a:miter lim="800000"/>
            <a:headEnd/>
            <a:tailEnd/>
          </a:ln>
        </p:spPr>
      </p:pic>
      <p:pic>
        <p:nvPicPr>
          <p:cNvPr id="49156" name="Picture 4"/>
          <p:cNvPicPr>
            <a:picLocks noChangeAspect="1" noChangeArrowheads="1"/>
          </p:cNvPicPr>
          <p:nvPr/>
        </p:nvPicPr>
        <p:blipFill>
          <a:blip r:embed="rId8" cstate="print"/>
          <a:srcRect/>
          <a:stretch>
            <a:fillRect/>
          </a:stretch>
        </p:blipFill>
        <p:spPr bwMode="auto">
          <a:xfrm>
            <a:off x="5269082" y="2116669"/>
            <a:ext cx="2355200" cy="1769532"/>
          </a:xfrm>
          <a:prstGeom prst="rect">
            <a:avLst/>
          </a:prstGeom>
          <a:noFill/>
          <a:ln w="9525">
            <a:solidFill>
              <a:schemeClr val="tx1"/>
            </a:solidFill>
            <a:miter lim="800000"/>
            <a:headEnd/>
            <a:tailEnd/>
          </a:ln>
        </p:spPr>
      </p:pic>
      <p:pic>
        <p:nvPicPr>
          <p:cNvPr id="49157" name="Picture 5"/>
          <p:cNvPicPr>
            <a:picLocks noChangeAspect="1" noChangeArrowheads="1"/>
          </p:cNvPicPr>
          <p:nvPr/>
        </p:nvPicPr>
        <p:blipFill>
          <a:blip r:embed="rId9" cstate="print"/>
          <a:srcRect/>
          <a:stretch>
            <a:fillRect/>
          </a:stretch>
        </p:blipFill>
        <p:spPr bwMode="auto">
          <a:xfrm>
            <a:off x="330200" y="4762669"/>
            <a:ext cx="2404531" cy="1621197"/>
          </a:xfrm>
          <a:prstGeom prst="rect">
            <a:avLst/>
          </a:prstGeom>
          <a:noFill/>
          <a:ln w="9525">
            <a:solidFill>
              <a:schemeClr val="tx1"/>
            </a:solidFill>
            <a:miter lim="800000"/>
            <a:headEnd/>
            <a:tailEnd/>
          </a:ln>
        </p:spPr>
      </p:pic>
      <p:pic>
        <p:nvPicPr>
          <p:cNvPr id="49158" name="Picture 6"/>
          <p:cNvPicPr>
            <a:picLocks noChangeAspect="1" noChangeArrowheads="1"/>
          </p:cNvPicPr>
          <p:nvPr/>
        </p:nvPicPr>
        <p:blipFill>
          <a:blip r:embed="rId10" cstate="print"/>
          <a:srcRect/>
          <a:stretch>
            <a:fillRect/>
          </a:stretch>
        </p:blipFill>
        <p:spPr bwMode="auto">
          <a:xfrm>
            <a:off x="2777068" y="4758267"/>
            <a:ext cx="2404532" cy="1625600"/>
          </a:xfrm>
          <a:prstGeom prst="rect">
            <a:avLst/>
          </a:prstGeom>
          <a:noFill/>
          <a:ln w="9525">
            <a:solidFill>
              <a:schemeClr val="tx1"/>
            </a:solidFill>
            <a:miter lim="800000"/>
            <a:headEnd/>
            <a:tailEnd/>
          </a:ln>
        </p:spPr>
      </p:pic>
      <p:pic>
        <p:nvPicPr>
          <p:cNvPr id="49159" name="Picture 7"/>
          <p:cNvPicPr>
            <a:picLocks noChangeAspect="1" noChangeArrowheads="1"/>
          </p:cNvPicPr>
          <p:nvPr/>
        </p:nvPicPr>
        <p:blipFill>
          <a:blip r:embed="rId11" cstate="print"/>
          <a:srcRect/>
          <a:stretch>
            <a:fillRect/>
          </a:stretch>
        </p:blipFill>
        <p:spPr bwMode="auto">
          <a:xfrm>
            <a:off x="5232403" y="4758267"/>
            <a:ext cx="2413000" cy="1619250"/>
          </a:xfrm>
          <a:prstGeom prst="rect">
            <a:avLst/>
          </a:prstGeom>
          <a:noFill/>
          <a:ln w="9525">
            <a:solidFill>
              <a:schemeClr val="tx1"/>
            </a:solidFill>
            <a:miter lim="800000"/>
            <a:headEnd/>
            <a:tailEnd/>
          </a:ln>
        </p:spPr>
      </p:pic>
      <p:pic>
        <p:nvPicPr>
          <p:cNvPr id="18" name="999 Tema 12 Preguntas y Respuestas.wma">
            <a:hlinkClick r:id="" action="ppaction://media"/>
          </p:cNvPr>
          <p:cNvPicPr>
            <a:picLocks noRot="1" noChangeAspect="1"/>
          </p:cNvPicPr>
          <p:nvPr>
            <a:audioFile r:link="rId1"/>
          </p:nvPr>
        </p:nvPicPr>
        <p:blipFill>
          <a:blip r:embed="rId12" cstate="print"/>
          <a:stretch>
            <a:fillRect/>
          </a:stretch>
        </p:blipFill>
        <p:spPr>
          <a:xfrm>
            <a:off x="8162397" y="3975630"/>
            <a:ext cx="244475" cy="244475"/>
          </a:xfrm>
          <a:prstGeom prst="rect">
            <a:avLst/>
          </a:prstGeom>
        </p:spPr>
      </p:pic>
      <p:pic>
        <p:nvPicPr>
          <p:cNvPr id="19" name="998 Tema 12 Kifah Sasa.wma">
            <a:hlinkClick r:id="" action="ppaction://media"/>
          </p:cNvPr>
          <p:cNvPicPr>
            <a:picLocks noRot="1" noChangeAspect="1"/>
          </p:cNvPicPr>
          <p:nvPr>
            <a:audioFile r:link="rId2"/>
          </p:nvPr>
        </p:nvPicPr>
        <p:blipFill>
          <a:blip r:embed="rId13" cstate="print"/>
          <a:stretch>
            <a:fillRect/>
          </a:stretch>
        </p:blipFill>
        <p:spPr>
          <a:xfrm>
            <a:off x="8162397" y="2663296"/>
            <a:ext cx="244475" cy="244475"/>
          </a:xfrm>
          <a:prstGeom prst="rect">
            <a:avLst/>
          </a:prstGeom>
        </p:spPr>
      </p:pic>
      <p:pic>
        <p:nvPicPr>
          <p:cNvPr id="20" name="9991Tema 13 Tiffany Potter.wma">
            <a:hlinkClick r:id="" action="ppaction://media"/>
          </p:cNvPr>
          <p:cNvPicPr>
            <a:picLocks noRot="1" noChangeAspect="1"/>
          </p:cNvPicPr>
          <p:nvPr>
            <a:audioFile r:link="rId3"/>
          </p:nvPr>
        </p:nvPicPr>
        <p:blipFill>
          <a:blip r:embed="rId14" cstate="print"/>
          <a:stretch>
            <a:fillRect/>
          </a:stretch>
        </p:blipFill>
        <p:spPr>
          <a:xfrm>
            <a:off x="8162397" y="5423430"/>
            <a:ext cx="244475" cy="244475"/>
          </a:xfrm>
          <a:prstGeom prst="rect">
            <a:avLst/>
          </a:prstGeom>
        </p:spPr>
      </p:pic>
      <p:pic>
        <p:nvPicPr>
          <p:cNvPr id="21" name="9992 Tema 13 Preguntas y Respuestas.wma">
            <a:hlinkClick r:id="" action="ppaction://media"/>
          </p:cNvPr>
          <p:cNvPicPr>
            <a:picLocks noRot="1" noChangeAspect="1"/>
          </p:cNvPicPr>
          <p:nvPr>
            <a:audioFile r:link="rId4"/>
          </p:nvPr>
        </p:nvPicPr>
        <p:blipFill>
          <a:blip r:embed="rId15" cstate="print"/>
          <a:stretch>
            <a:fillRect/>
          </a:stretch>
        </p:blipFill>
        <p:spPr>
          <a:xfrm>
            <a:off x="8162397" y="6473298"/>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6939" fill="hold"/>
                                        <p:tgtEl>
                                          <p:spTgt spid="18"/>
                                        </p:tgtEl>
                                      </p:cBhvr>
                                    </p:cmd>
                                  </p:childTnLst>
                                </p:cTn>
                              </p:par>
                            </p:childTnLst>
                          </p:cTn>
                        </p:par>
                      </p:childTnLst>
                    </p:cTn>
                  </p:par>
                </p:childTnLst>
              </p:cTn>
              <p:nextCondLst>
                <p:cond evt="onClick" delay="0">
                  <p:tgtEl>
                    <p:spTgt spid="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82051" fill="hold"/>
                                        <p:tgtEl>
                                          <p:spTgt spid="19"/>
                                        </p:tgtEl>
                                      </p:cBhvr>
                                    </p:cmd>
                                  </p:childTnLst>
                                </p:cTn>
                              </p:par>
                            </p:childTnLst>
                          </p:cTn>
                        </p:par>
                      </p:childTnLst>
                    </p:cTn>
                  </p:par>
                </p:childTnLst>
              </p:cTn>
              <p:nextCondLst>
                <p:cond evt="onClick" delay="0">
                  <p:tgtEl>
                    <p:spTgt spid="1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92948" fill="hold"/>
                                        <p:tgtEl>
                                          <p:spTgt spid="20"/>
                                        </p:tgtEl>
                                      </p:cBhvr>
                                    </p:cmd>
                                  </p:childTnLst>
                                </p:cTn>
                              </p:par>
                            </p:childTnLst>
                          </p:cTn>
                        </p:par>
                      </p:childTnLst>
                    </p:cTn>
                  </p:par>
                </p:childTnLst>
              </p:cTn>
              <p:nextCondLst>
                <p:cond evt="onClick" delay="0">
                  <p:tgtEl>
                    <p:spTgt spid="2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6783" fill="hold"/>
                                        <p:tgtEl>
                                          <p:spTgt spid="21"/>
                                        </p:tgtEl>
                                      </p:cBhvr>
                                    </p:cmd>
                                  </p:childTnLst>
                                </p:cTn>
                              </p:par>
                            </p:childTnLst>
                          </p:cTn>
                        </p:par>
                      </p:childTnLst>
                    </p:cTn>
                  </p:par>
                </p:childTnLst>
              </p:cTn>
              <p:nextCondLst>
                <p:cond evt="onClick" delay="0">
                  <p:tgtEl>
                    <p:spTgt spid="2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3884784"/>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9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600" b="1" u="sng" kern="1200" dirty="0" smtClean="0">
                          <a:solidFill>
                            <a:schemeClr val="tx1"/>
                          </a:solidFill>
                          <a:latin typeface="Calibri" pitchFamily="34" charset="0"/>
                          <a:ea typeface="+mn-ea"/>
                          <a:cs typeface="+mn-cs"/>
                        </a:rPr>
                        <a:t>Tema 14</a:t>
                      </a:r>
                      <a:r>
                        <a:rPr kumimoji="0" lang="es-PA" sz="1600" b="0" u="none" kern="1200" dirty="0" smtClean="0">
                          <a:solidFill>
                            <a:schemeClr val="tx1"/>
                          </a:solidFill>
                          <a:latin typeface="Calibri" pitchFamily="34" charset="0"/>
                          <a:ea typeface="+mn-ea"/>
                          <a:cs typeface="+mn-cs"/>
                        </a:rPr>
                        <a:t>: CIPAV y los sistemas </a:t>
                      </a:r>
                      <a:r>
                        <a:rPr kumimoji="0" lang="es-PA" sz="1600" b="0" u="none" kern="1200" dirty="0" err="1" smtClean="0">
                          <a:solidFill>
                            <a:schemeClr val="tx1"/>
                          </a:solidFill>
                          <a:latin typeface="Calibri" pitchFamily="34" charset="0"/>
                          <a:ea typeface="+mn-ea"/>
                          <a:cs typeface="+mn-cs"/>
                        </a:rPr>
                        <a:t>silvopastoriles</a:t>
                      </a:r>
                      <a:r>
                        <a:rPr kumimoji="0" lang="es-PA" sz="1600" b="0" u="none" kern="1200" dirty="0" smtClean="0">
                          <a:solidFill>
                            <a:schemeClr val="tx1"/>
                          </a:solidFill>
                          <a:latin typeface="Calibri" pitchFamily="34" charset="0"/>
                          <a:ea typeface="+mn-ea"/>
                          <a:cs typeface="+mn-cs"/>
                        </a:rPr>
                        <a:t> relacionados con REDD+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Walter Fernando Galindo Sarria – CIPAV (Ganadería Sostenible)</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14 a </a:t>
                      </a:r>
                      <a:r>
                        <a:rPr kumimoji="0" lang="sv-SE" sz="1400" b="1" kern="1200" dirty="0" smtClean="0">
                          <a:solidFill>
                            <a:schemeClr val="tx1"/>
                          </a:solidFill>
                          <a:latin typeface="Calibri" pitchFamily="34" charset="0"/>
                          <a:ea typeface="+mn-ea"/>
                          <a:cs typeface="Arial" pitchFamily="34" charset="0"/>
                        </a:rPr>
                        <a:t>Walter Galindo</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500" b="1" u="sng" kern="1200" dirty="0" smtClean="0">
                          <a:solidFill>
                            <a:schemeClr val="tx1"/>
                          </a:solidFill>
                          <a:effectLst/>
                          <a:latin typeface="Calibri" pitchFamily="34" charset="0"/>
                          <a:ea typeface="+mn-ea"/>
                          <a:cs typeface="+mn-cs"/>
                        </a:rPr>
                        <a:t>Tema 15</a:t>
                      </a:r>
                      <a:r>
                        <a:rPr kumimoji="0" lang="es-PA" sz="1500" b="0" u="none" kern="1200" dirty="0" smtClean="0">
                          <a:solidFill>
                            <a:schemeClr val="tx1"/>
                          </a:solidFill>
                          <a:effectLst/>
                          <a:latin typeface="Calibri" pitchFamily="34" charset="0"/>
                          <a:ea typeface="+mn-ea"/>
                          <a:cs typeface="+mn-cs"/>
                        </a:rPr>
                        <a:t>: Panel sobre la estructura general y temas que deben ser tenidos en cuenta por las estrategias nacionales REDD+; </a:t>
                      </a:r>
                      <a:endParaRPr kumimoji="0" lang="es-PA" sz="1050" b="1" u="none"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los temas del Panel</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85086"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50178" name="Picture 2"/>
          <p:cNvPicPr>
            <a:picLocks noChangeAspect="1" noChangeArrowheads="1"/>
          </p:cNvPicPr>
          <p:nvPr/>
        </p:nvPicPr>
        <p:blipFill>
          <a:blip r:embed="rId6" cstate="print"/>
          <a:srcRect/>
          <a:stretch>
            <a:fillRect/>
          </a:stretch>
        </p:blipFill>
        <p:spPr bwMode="auto">
          <a:xfrm>
            <a:off x="338665" y="2319866"/>
            <a:ext cx="2770621" cy="1841501"/>
          </a:xfrm>
          <a:prstGeom prst="rect">
            <a:avLst/>
          </a:prstGeom>
          <a:noFill/>
          <a:ln w="9525">
            <a:solidFill>
              <a:schemeClr val="tx1"/>
            </a:solidFill>
            <a:miter lim="800000"/>
            <a:headEnd/>
            <a:tailEnd/>
          </a:ln>
        </p:spPr>
      </p:pic>
      <p:pic>
        <p:nvPicPr>
          <p:cNvPr id="50179" name="Picture 3"/>
          <p:cNvPicPr>
            <a:picLocks noChangeAspect="1" noChangeArrowheads="1"/>
          </p:cNvPicPr>
          <p:nvPr/>
        </p:nvPicPr>
        <p:blipFill>
          <a:blip r:embed="rId7" cstate="print"/>
          <a:srcRect/>
          <a:stretch>
            <a:fillRect/>
          </a:stretch>
        </p:blipFill>
        <p:spPr bwMode="auto">
          <a:xfrm>
            <a:off x="3166528" y="2311400"/>
            <a:ext cx="2802467" cy="1862667"/>
          </a:xfrm>
          <a:prstGeom prst="rect">
            <a:avLst/>
          </a:prstGeom>
          <a:noFill/>
          <a:ln w="9525">
            <a:solidFill>
              <a:schemeClr val="tx1"/>
            </a:solidFill>
            <a:miter lim="800000"/>
            <a:headEnd/>
            <a:tailEnd/>
          </a:ln>
        </p:spPr>
      </p:pic>
      <p:pic>
        <p:nvPicPr>
          <p:cNvPr id="6" name="9993 Tema 14 Walter Galindo.wma">
            <a:hlinkClick r:id="" action="ppaction://media"/>
          </p:cNvPr>
          <p:cNvPicPr>
            <a:picLocks noRot="1" noChangeAspect="1"/>
          </p:cNvPicPr>
          <p:nvPr>
            <a:audioFile r:link="rId1"/>
          </p:nvPr>
        </p:nvPicPr>
        <p:blipFill>
          <a:blip r:embed="rId8" cstate="print"/>
          <a:stretch>
            <a:fillRect/>
          </a:stretch>
        </p:blipFill>
        <p:spPr>
          <a:xfrm>
            <a:off x="8196263" y="2790296"/>
            <a:ext cx="244475" cy="244475"/>
          </a:xfrm>
          <a:prstGeom prst="rect">
            <a:avLst/>
          </a:prstGeom>
        </p:spPr>
      </p:pic>
      <p:pic>
        <p:nvPicPr>
          <p:cNvPr id="7" name="9994 Tema 14 Preguntas y Respuestas.wma">
            <a:hlinkClick r:id="" action="ppaction://media"/>
          </p:cNvPr>
          <p:cNvPicPr>
            <a:picLocks noRot="1" noChangeAspect="1"/>
          </p:cNvPicPr>
          <p:nvPr>
            <a:audioFile r:link="rId2"/>
          </p:nvPr>
        </p:nvPicPr>
        <p:blipFill>
          <a:blip r:embed="rId9" cstate="print"/>
          <a:stretch>
            <a:fillRect/>
          </a:stretch>
        </p:blipFill>
        <p:spPr>
          <a:xfrm>
            <a:off x="8196263" y="4255029"/>
            <a:ext cx="244475" cy="244475"/>
          </a:xfrm>
          <a:prstGeom prst="rect">
            <a:avLst/>
          </a:prstGeom>
        </p:spPr>
      </p:pic>
      <p:pic>
        <p:nvPicPr>
          <p:cNvPr id="8" name="9995 Tema 15 Panel 1 Explicación Dinámica.wma">
            <a:hlinkClick r:id="" action="ppaction://media"/>
          </p:cNvPr>
          <p:cNvPicPr>
            <a:picLocks noRot="1" noChangeAspect="1"/>
          </p:cNvPicPr>
          <p:nvPr>
            <a:audioFile r:link="rId3"/>
          </p:nvPr>
        </p:nvPicPr>
        <p:blipFill>
          <a:blip r:embed="rId9" cstate="print"/>
          <a:stretch>
            <a:fillRect/>
          </a:stretch>
        </p:blipFill>
        <p:spPr>
          <a:xfrm>
            <a:off x="8196263" y="4712230"/>
            <a:ext cx="244475" cy="244475"/>
          </a:xfrm>
          <a:prstGeom prst="rect">
            <a:avLst/>
          </a:prstGeom>
        </p:spPr>
      </p:pic>
      <p:pic>
        <p:nvPicPr>
          <p:cNvPr id="9" name="9996 Tema 15 Panel 1.wma">
            <a:hlinkClick r:id="" action="ppaction://media"/>
          </p:cNvPr>
          <p:cNvPicPr>
            <a:picLocks noRot="1" noChangeAspect="1"/>
          </p:cNvPicPr>
          <p:nvPr>
            <a:audioFile r:link="rId4"/>
          </p:nvPr>
        </p:nvPicPr>
        <p:blipFill>
          <a:blip r:embed="rId10" cstate="print"/>
          <a:stretch>
            <a:fillRect/>
          </a:stretch>
        </p:blipFill>
        <p:spPr>
          <a:xfrm>
            <a:off x="8196263" y="5152497"/>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442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16108"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6579" fill="hold"/>
                                        <p:tgtEl>
                                          <p:spTgt spid="8"/>
                                        </p:tgtEl>
                                      </p:cBhvr>
                                    </p:cmd>
                                  </p:childTnLst>
                                </p:cTn>
                              </p:par>
                            </p:childTnLst>
                          </p:cTn>
                        </p:par>
                      </p:childTnLst>
                    </p:cTn>
                  </p:par>
                </p:childTnLst>
              </p:cTn>
              <p:nextCondLst>
                <p:cond evt="onClick" delay="0">
                  <p:tgtEl>
                    <p:spTgt spid="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445069" fill="hold"/>
                                        <p:tgtEl>
                                          <p:spTgt spid="9"/>
                                        </p:tgtEl>
                                      </p:cBhvr>
                                    </p:cmd>
                                  </p:childTnLst>
                                </p:cTn>
                              </p:par>
                            </p:childTnLst>
                          </p:cTn>
                        </p:par>
                      </p:childTnLst>
                    </p:cTn>
                  </p:par>
                </p:childTnLst>
              </p:cTn>
              <p:nextCondLst>
                <p:cond evt="onClick" delay="0">
                  <p:tgtEl>
                    <p:spTgt spid="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5258011"/>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21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600" b="1" u="sng" kern="1200" dirty="0" smtClean="0">
                          <a:solidFill>
                            <a:schemeClr val="tx1"/>
                          </a:solidFill>
                          <a:latin typeface="Calibri" pitchFamily="34" charset="0"/>
                          <a:ea typeface="+mn-ea"/>
                          <a:cs typeface="+mn-cs"/>
                        </a:rPr>
                        <a:t>Tema 16</a:t>
                      </a:r>
                      <a:r>
                        <a:rPr kumimoji="0" lang="es-PA" sz="1600" b="0" u="none" kern="1200" dirty="0" smtClean="0">
                          <a:solidFill>
                            <a:schemeClr val="tx1"/>
                          </a:solidFill>
                          <a:latin typeface="Calibri" pitchFamily="34" charset="0"/>
                          <a:ea typeface="+mn-ea"/>
                          <a:cs typeface="+mn-cs"/>
                        </a:rPr>
                        <a:t>: Salvaguardias del programa ONU-REDD;</a:t>
                      </a:r>
                      <a:r>
                        <a:rPr kumimoji="0" lang="es-PA" sz="1600" b="0" u="none" kern="1200" baseline="0" dirty="0" smtClean="0">
                          <a:solidFill>
                            <a:schemeClr val="tx1"/>
                          </a:solidFill>
                          <a:latin typeface="Calibri" pitchFamily="34" charset="0"/>
                          <a:ea typeface="+mn-ea"/>
                          <a:cs typeface="+mn-cs"/>
                        </a:rPr>
                        <a:t> </a:t>
                      </a:r>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Estelle Fach (ONU-REDD)</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16 a </a:t>
                      </a:r>
                      <a:r>
                        <a:rPr kumimoji="0" lang="sv-SE" sz="1400" b="1" kern="1200" dirty="0" smtClean="0">
                          <a:solidFill>
                            <a:schemeClr val="tx1"/>
                          </a:solidFill>
                          <a:latin typeface="Calibri" pitchFamily="34" charset="0"/>
                          <a:ea typeface="+mn-ea"/>
                          <a:cs typeface="Arial" pitchFamily="34" charset="0"/>
                        </a:rPr>
                        <a:t>Estelle Fach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500" b="1" u="sng" kern="1200" dirty="0" smtClean="0">
                          <a:solidFill>
                            <a:schemeClr val="tx1"/>
                          </a:solidFill>
                          <a:effectLst/>
                          <a:latin typeface="Calibri" pitchFamily="34" charset="0"/>
                          <a:ea typeface="+mn-ea"/>
                          <a:cs typeface="+mn-cs"/>
                        </a:rPr>
                        <a:t>Tema 17</a:t>
                      </a:r>
                      <a:r>
                        <a:rPr kumimoji="0" lang="es-PA" sz="1500" b="0" u="none" kern="1200" dirty="0" smtClean="0">
                          <a:solidFill>
                            <a:schemeClr val="tx1"/>
                          </a:solidFill>
                          <a:effectLst/>
                          <a:latin typeface="Calibri" pitchFamily="34" charset="0"/>
                          <a:ea typeface="+mn-ea"/>
                          <a:cs typeface="+mn-cs"/>
                        </a:rPr>
                        <a:t>: Avances en la implementación de los Estándares Sociales y Ambientales para el mecanismo REDD+;</a:t>
                      </a:r>
                      <a:r>
                        <a:rPr kumimoji="0" lang="es-PA" sz="1500" b="0" u="none" kern="1200" baseline="0" dirty="0" smtClean="0">
                          <a:solidFill>
                            <a:schemeClr val="tx1"/>
                          </a:solidFill>
                          <a:effectLst/>
                          <a:latin typeface="Calibri" pitchFamily="34" charset="0"/>
                          <a:ea typeface="+mn-ea"/>
                          <a:cs typeface="+mn-cs"/>
                        </a:rPr>
                        <a:t> </a:t>
                      </a:r>
                      <a:r>
                        <a:rPr kumimoji="0" lang="es-ES" sz="1200" b="1" kern="1200" dirty="0" smtClean="0">
                          <a:solidFill>
                            <a:schemeClr val="tx1"/>
                          </a:solidFill>
                          <a:latin typeface="Calibri" pitchFamily="34" charset="0"/>
                          <a:ea typeface="+mn-ea"/>
                          <a:cs typeface="+mn-cs"/>
                        </a:rPr>
                        <a:t>Expositor: </a:t>
                      </a:r>
                      <a:r>
                        <a:rPr kumimoji="0" lang="en-US" sz="1200" b="1" u="none" kern="1200" dirty="0" err="1" smtClean="0">
                          <a:solidFill>
                            <a:schemeClr val="tx1"/>
                          </a:solidFill>
                          <a:effectLst/>
                          <a:latin typeface="Calibri" pitchFamily="34" charset="0"/>
                          <a:ea typeface="+mn-ea"/>
                          <a:cs typeface="+mn-cs"/>
                        </a:rPr>
                        <a:t>Carola</a:t>
                      </a:r>
                      <a:r>
                        <a:rPr kumimoji="0" lang="en-US" sz="1200" b="1" u="none" kern="1200" dirty="0" smtClean="0">
                          <a:solidFill>
                            <a:schemeClr val="tx1"/>
                          </a:solidFill>
                          <a:effectLst/>
                          <a:latin typeface="Calibri" pitchFamily="34" charset="0"/>
                          <a:ea typeface="+mn-ea"/>
                          <a:cs typeface="+mn-cs"/>
                        </a:rPr>
                        <a:t> </a:t>
                      </a:r>
                      <a:r>
                        <a:rPr kumimoji="0" lang="en-US" sz="1200" b="1" u="none" kern="1200" dirty="0" err="1" smtClean="0">
                          <a:solidFill>
                            <a:schemeClr val="tx1"/>
                          </a:solidFill>
                          <a:effectLst/>
                          <a:latin typeface="Calibri" pitchFamily="34" charset="0"/>
                          <a:ea typeface="+mn-ea"/>
                          <a:cs typeface="+mn-cs"/>
                        </a:rPr>
                        <a:t>Borja</a:t>
                      </a:r>
                      <a:r>
                        <a:rPr kumimoji="0" lang="en-US" sz="1200" b="1" u="none" kern="1200" dirty="0" smtClean="0">
                          <a:solidFill>
                            <a:schemeClr val="tx1"/>
                          </a:solidFill>
                          <a:effectLst/>
                          <a:latin typeface="Calibri" pitchFamily="34" charset="0"/>
                          <a:ea typeface="+mn-ea"/>
                          <a:cs typeface="+mn-cs"/>
                        </a:rPr>
                        <a:t> (</a:t>
                      </a:r>
                      <a:r>
                        <a:rPr kumimoji="0" lang="en-US" sz="1200" b="1" u="none" kern="1200" dirty="0" err="1" smtClean="0">
                          <a:solidFill>
                            <a:schemeClr val="tx1"/>
                          </a:solidFill>
                          <a:effectLst/>
                          <a:latin typeface="Calibri" pitchFamily="34" charset="0"/>
                          <a:ea typeface="+mn-ea"/>
                          <a:cs typeface="+mn-cs"/>
                        </a:rPr>
                        <a:t>Ministerio</a:t>
                      </a:r>
                      <a:r>
                        <a:rPr kumimoji="0" lang="en-US" sz="1200" b="1" u="none" kern="1200" dirty="0" smtClean="0">
                          <a:solidFill>
                            <a:schemeClr val="tx1"/>
                          </a:solidFill>
                          <a:effectLst/>
                          <a:latin typeface="Calibri" pitchFamily="34" charset="0"/>
                          <a:ea typeface="+mn-ea"/>
                          <a:cs typeface="+mn-cs"/>
                        </a:rPr>
                        <a:t> de </a:t>
                      </a:r>
                      <a:r>
                        <a:rPr kumimoji="0" lang="en-US" sz="1200" b="1" u="none" kern="1200" dirty="0" err="1" smtClean="0">
                          <a:solidFill>
                            <a:schemeClr val="tx1"/>
                          </a:solidFill>
                          <a:effectLst/>
                          <a:latin typeface="Calibri" pitchFamily="34" charset="0"/>
                          <a:ea typeface="+mn-ea"/>
                          <a:cs typeface="+mn-cs"/>
                        </a:rPr>
                        <a:t>Ambiente</a:t>
                      </a:r>
                      <a:r>
                        <a:rPr kumimoji="0" lang="en-US" sz="1200" b="1" u="none" kern="1200" dirty="0" smtClean="0">
                          <a:solidFill>
                            <a:schemeClr val="tx1"/>
                          </a:solidFill>
                          <a:effectLst/>
                          <a:latin typeface="Calibri" pitchFamily="34" charset="0"/>
                          <a:ea typeface="+mn-ea"/>
                          <a:cs typeface="+mn-cs"/>
                        </a:rPr>
                        <a:t>-Ecuador)</a:t>
                      </a:r>
                      <a:endParaRPr kumimoji="0" lang="es-PA" sz="1050" b="1" u="none"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17 a </a:t>
                      </a:r>
                      <a:r>
                        <a:rPr kumimoji="0" lang="en-US" sz="1400" b="1" u="none" kern="1200" dirty="0" err="1" smtClean="0">
                          <a:solidFill>
                            <a:schemeClr val="tx1"/>
                          </a:solidFill>
                          <a:effectLst/>
                          <a:latin typeface="Calibri" pitchFamily="34" charset="0"/>
                          <a:ea typeface="+mn-ea"/>
                          <a:cs typeface="+mn-cs"/>
                        </a:rPr>
                        <a:t>Carola</a:t>
                      </a:r>
                      <a:r>
                        <a:rPr kumimoji="0" lang="en-US" sz="1400" b="1" u="none" kern="1200" dirty="0" smtClean="0">
                          <a:solidFill>
                            <a:schemeClr val="tx1"/>
                          </a:solidFill>
                          <a:effectLst/>
                          <a:latin typeface="Calibri" pitchFamily="34" charset="0"/>
                          <a:ea typeface="+mn-ea"/>
                          <a:cs typeface="+mn-cs"/>
                        </a:rPr>
                        <a:t> </a:t>
                      </a:r>
                      <a:r>
                        <a:rPr kumimoji="0" lang="en-US" sz="1400" b="1" u="none" kern="1200" dirty="0" err="1" smtClean="0">
                          <a:solidFill>
                            <a:schemeClr val="tx1"/>
                          </a:solidFill>
                          <a:effectLst/>
                          <a:latin typeface="Calibri" pitchFamily="34" charset="0"/>
                          <a:ea typeface="+mn-ea"/>
                          <a:cs typeface="+mn-cs"/>
                        </a:rPr>
                        <a:t>Borja</a:t>
                      </a:r>
                      <a:r>
                        <a:rPr kumimoji="0" lang="en-US" sz="1400" b="1" u="none" kern="1200" dirty="0" smtClean="0">
                          <a:solidFill>
                            <a:schemeClr val="tx1"/>
                          </a:solidFill>
                          <a:effectLst/>
                          <a:latin typeface="Calibri" pitchFamily="34" charset="0"/>
                          <a:ea typeface="+mn-ea"/>
                          <a:cs typeface="+mn-cs"/>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51202" name="Picture 2"/>
          <p:cNvPicPr>
            <a:picLocks noChangeAspect="1" noChangeArrowheads="1"/>
          </p:cNvPicPr>
          <p:nvPr/>
        </p:nvPicPr>
        <p:blipFill>
          <a:blip r:embed="rId6" cstate="print"/>
          <a:srcRect/>
          <a:stretch>
            <a:fillRect/>
          </a:stretch>
        </p:blipFill>
        <p:spPr bwMode="auto">
          <a:xfrm>
            <a:off x="330200" y="2148840"/>
            <a:ext cx="2506133" cy="1754293"/>
          </a:xfrm>
          <a:prstGeom prst="rect">
            <a:avLst/>
          </a:prstGeom>
          <a:noFill/>
          <a:ln w="9525">
            <a:solidFill>
              <a:schemeClr val="tx1"/>
            </a:solidFill>
            <a:miter lim="800000"/>
            <a:headEnd/>
            <a:tailEnd/>
          </a:ln>
        </p:spPr>
      </p:pic>
      <p:pic>
        <p:nvPicPr>
          <p:cNvPr id="51203" name="Picture 3"/>
          <p:cNvPicPr>
            <a:picLocks noChangeAspect="1" noChangeArrowheads="1"/>
          </p:cNvPicPr>
          <p:nvPr/>
        </p:nvPicPr>
        <p:blipFill>
          <a:blip r:embed="rId7" cstate="print"/>
          <a:srcRect/>
          <a:stretch>
            <a:fillRect/>
          </a:stretch>
        </p:blipFill>
        <p:spPr bwMode="auto">
          <a:xfrm>
            <a:off x="2904073" y="2150537"/>
            <a:ext cx="2336794" cy="1752596"/>
          </a:xfrm>
          <a:prstGeom prst="rect">
            <a:avLst/>
          </a:prstGeom>
          <a:noFill/>
          <a:ln w="9525">
            <a:solidFill>
              <a:schemeClr val="tx1"/>
            </a:solidFill>
            <a:miter lim="800000"/>
            <a:headEnd/>
            <a:tailEnd/>
          </a:ln>
        </p:spPr>
      </p:pic>
      <p:pic>
        <p:nvPicPr>
          <p:cNvPr id="51204" name="Picture 4"/>
          <p:cNvPicPr>
            <a:picLocks noChangeAspect="1" noChangeArrowheads="1"/>
          </p:cNvPicPr>
          <p:nvPr/>
        </p:nvPicPr>
        <p:blipFill>
          <a:blip r:embed="rId8" cstate="print"/>
          <a:srcRect/>
          <a:stretch>
            <a:fillRect/>
          </a:stretch>
        </p:blipFill>
        <p:spPr bwMode="auto">
          <a:xfrm>
            <a:off x="5300133" y="2150537"/>
            <a:ext cx="2328334" cy="1746251"/>
          </a:xfrm>
          <a:prstGeom prst="rect">
            <a:avLst/>
          </a:prstGeom>
          <a:noFill/>
          <a:ln w="9525">
            <a:solidFill>
              <a:schemeClr val="tx1"/>
            </a:solidFill>
            <a:miter lim="800000"/>
            <a:headEnd/>
            <a:tailEnd/>
          </a:ln>
        </p:spPr>
      </p:pic>
      <p:pic>
        <p:nvPicPr>
          <p:cNvPr id="51205" name="Picture 5"/>
          <p:cNvPicPr>
            <a:picLocks noChangeAspect="1" noChangeArrowheads="1"/>
          </p:cNvPicPr>
          <p:nvPr/>
        </p:nvPicPr>
        <p:blipFill>
          <a:blip r:embed="rId9" cstate="print"/>
          <a:srcRect/>
          <a:stretch>
            <a:fillRect/>
          </a:stretch>
        </p:blipFill>
        <p:spPr bwMode="auto">
          <a:xfrm>
            <a:off x="340432" y="4783543"/>
            <a:ext cx="2486390" cy="1591857"/>
          </a:xfrm>
          <a:prstGeom prst="rect">
            <a:avLst/>
          </a:prstGeom>
          <a:noFill/>
          <a:ln w="9525">
            <a:solidFill>
              <a:schemeClr val="tx1"/>
            </a:solidFill>
            <a:miter lim="800000"/>
            <a:headEnd/>
            <a:tailEnd/>
          </a:ln>
        </p:spPr>
      </p:pic>
      <p:pic>
        <p:nvPicPr>
          <p:cNvPr id="51207" name="Picture 7"/>
          <p:cNvPicPr>
            <a:picLocks noChangeAspect="1" noChangeArrowheads="1"/>
          </p:cNvPicPr>
          <p:nvPr/>
        </p:nvPicPr>
        <p:blipFill>
          <a:blip r:embed="rId10" cstate="print"/>
          <a:srcRect/>
          <a:stretch>
            <a:fillRect/>
          </a:stretch>
        </p:blipFill>
        <p:spPr bwMode="auto">
          <a:xfrm>
            <a:off x="2895599" y="4783666"/>
            <a:ext cx="2373922" cy="1591734"/>
          </a:xfrm>
          <a:prstGeom prst="rect">
            <a:avLst/>
          </a:prstGeom>
          <a:noFill/>
          <a:ln w="9525">
            <a:solidFill>
              <a:schemeClr val="tx1"/>
            </a:solidFill>
            <a:miter lim="800000"/>
            <a:headEnd/>
            <a:tailEnd/>
          </a:ln>
        </p:spPr>
      </p:pic>
      <p:pic>
        <p:nvPicPr>
          <p:cNvPr id="51208" name="Picture 8"/>
          <p:cNvPicPr>
            <a:picLocks noChangeAspect="1" noChangeArrowheads="1"/>
          </p:cNvPicPr>
          <p:nvPr/>
        </p:nvPicPr>
        <p:blipFill>
          <a:blip r:embed="rId11" cstate="print"/>
          <a:srcRect/>
          <a:stretch>
            <a:fillRect/>
          </a:stretch>
        </p:blipFill>
        <p:spPr bwMode="auto">
          <a:xfrm>
            <a:off x="5342474" y="4771724"/>
            <a:ext cx="2286000" cy="1640834"/>
          </a:xfrm>
          <a:prstGeom prst="rect">
            <a:avLst/>
          </a:prstGeom>
          <a:noFill/>
          <a:ln w="9525">
            <a:solidFill>
              <a:schemeClr val="tx1"/>
            </a:solidFill>
            <a:miter lim="800000"/>
            <a:headEnd/>
            <a:tailEnd/>
          </a:ln>
        </p:spPr>
      </p:pic>
      <p:pic>
        <p:nvPicPr>
          <p:cNvPr id="18" name="9997 Tema 16 Estelle Fach.wma">
            <a:hlinkClick r:id="" action="ppaction://media"/>
          </p:cNvPr>
          <p:cNvPicPr>
            <a:picLocks noRot="1" noChangeAspect="1"/>
          </p:cNvPicPr>
          <p:nvPr>
            <a:audioFile r:link="rId1"/>
          </p:nvPr>
        </p:nvPicPr>
        <p:blipFill>
          <a:blip r:embed="rId12" cstate="print"/>
          <a:stretch>
            <a:fillRect/>
          </a:stretch>
        </p:blipFill>
        <p:spPr>
          <a:xfrm>
            <a:off x="8187797" y="2705630"/>
            <a:ext cx="244475" cy="244475"/>
          </a:xfrm>
          <a:prstGeom prst="rect">
            <a:avLst/>
          </a:prstGeom>
        </p:spPr>
      </p:pic>
      <p:pic>
        <p:nvPicPr>
          <p:cNvPr id="19" name="9998 Tema 16 Preguntas y Respuestas.wma">
            <a:hlinkClick r:id="" action="ppaction://media"/>
          </p:cNvPr>
          <p:cNvPicPr>
            <a:picLocks noRot="1" noChangeAspect="1"/>
          </p:cNvPicPr>
          <p:nvPr>
            <a:audioFile r:link="rId2"/>
          </p:nvPr>
        </p:nvPicPr>
        <p:blipFill>
          <a:blip r:embed="rId13" cstate="print"/>
          <a:stretch>
            <a:fillRect/>
          </a:stretch>
        </p:blipFill>
        <p:spPr>
          <a:xfrm>
            <a:off x="8187797" y="3984097"/>
            <a:ext cx="244475" cy="244475"/>
          </a:xfrm>
          <a:prstGeom prst="rect">
            <a:avLst/>
          </a:prstGeom>
        </p:spPr>
      </p:pic>
      <p:pic>
        <p:nvPicPr>
          <p:cNvPr id="20" name="9999 Tema 17 Carola Borja.wma">
            <a:hlinkClick r:id="" action="ppaction://media"/>
          </p:cNvPr>
          <p:cNvPicPr>
            <a:picLocks noRot="1" noChangeAspect="1"/>
          </p:cNvPicPr>
          <p:nvPr>
            <a:audioFile r:link="rId3"/>
          </p:nvPr>
        </p:nvPicPr>
        <p:blipFill>
          <a:blip r:embed="rId13" cstate="print"/>
          <a:stretch>
            <a:fillRect/>
          </a:stretch>
        </p:blipFill>
        <p:spPr>
          <a:xfrm>
            <a:off x="8187797" y="5338763"/>
            <a:ext cx="244475" cy="244475"/>
          </a:xfrm>
          <a:prstGeom prst="rect">
            <a:avLst/>
          </a:prstGeom>
        </p:spPr>
      </p:pic>
      <p:pic>
        <p:nvPicPr>
          <p:cNvPr id="21" name="99991 Tema 17 Preguntas y Respuestas.wma">
            <a:hlinkClick r:id="" action="ppaction://media"/>
          </p:cNvPr>
          <p:cNvPicPr>
            <a:picLocks noRot="1" noChangeAspect="1"/>
          </p:cNvPicPr>
          <p:nvPr>
            <a:audioFile r:link="rId4"/>
          </p:nvPr>
        </p:nvPicPr>
        <p:blipFill>
          <a:blip r:embed="rId13" cstate="print"/>
          <a:stretch>
            <a:fillRect/>
          </a:stretch>
        </p:blipFill>
        <p:spPr>
          <a:xfrm>
            <a:off x="8187797" y="6481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446" fill="hold"/>
                                        <p:tgtEl>
                                          <p:spTgt spid="18"/>
                                        </p:tgtEl>
                                      </p:cBhvr>
                                    </p:cmd>
                                  </p:childTnLst>
                                </p:cTn>
                              </p:par>
                            </p:childTnLst>
                          </p:cTn>
                        </p:par>
                      </p:childTnLst>
                    </p:cTn>
                  </p:par>
                </p:childTnLst>
              </p:cTn>
              <p:nextCondLst>
                <p:cond evt="onClick" delay="0">
                  <p:tgtEl>
                    <p:spTgt spid="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23440" fill="hold"/>
                                        <p:tgtEl>
                                          <p:spTgt spid="19"/>
                                        </p:tgtEl>
                                      </p:cBhvr>
                                    </p:cmd>
                                  </p:childTnLst>
                                </p:cTn>
                              </p:par>
                            </p:childTnLst>
                          </p:cTn>
                        </p:par>
                      </p:childTnLst>
                    </p:cTn>
                  </p:par>
                </p:childTnLst>
              </p:cTn>
              <p:nextCondLst>
                <p:cond evt="onClick" delay="0">
                  <p:tgtEl>
                    <p:spTgt spid="1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18258" fill="hold"/>
                                        <p:tgtEl>
                                          <p:spTgt spid="20"/>
                                        </p:tgtEl>
                                      </p:cBhvr>
                                    </p:cmd>
                                  </p:childTnLst>
                                </p:cTn>
                              </p:par>
                            </p:childTnLst>
                          </p:cTn>
                        </p:par>
                      </p:childTnLst>
                    </p:cTn>
                  </p:par>
                </p:childTnLst>
              </p:cTn>
              <p:nextCondLst>
                <p:cond evt="onClick" delay="0">
                  <p:tgtEl>
                    <p:spTgt spid="2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70529" fill="hold"/>
                                        <p:tgtEl>
                                          <p:spTgt spid="21"/>
                                        </p:tgtEl>
                                      </p:cBhvr>
                                    </p:cmd>
                                  </p:childTnLst>
                                </p:cTn>
                              </p:par>
                            </p:childTnLst>
                          </p:cTn>
                        </p:par>
                      </p:childTnLst>
                    </p:cTn>
                  </p:par>
                </p:childTnLst>
              </p:cTn>
              <p:nextCondLst>
                <p:cond evt="onClick" delay="0">
                  <p:tgtEl>
                    <p:spTgt spid="2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5249544"/>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97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600" b="1" u="sng" kern="1200" dirty="0" smtClean="0">
                          <a:solidFill>
                            <a:schemeClr val="tx1"/>
                          </a:solidFill>
                          <a:latin typeface="Calibri" pitchFamily="34" charset="0"/>
                          <a:ea typeface="+mn-ea"/>
                          <a:cs typeface="+mn-cs"/>
                        </a:rPr>
                        <a:t>Tema 18</a:t>
                      </a:r>
                      <a:r>
                        <a:rPr kumimoji="0" lang="es-PA" sz="1600" b="0" u="none" kern="1200" dirty="0" smtClean="0">
                          <a:solidFill>
                            <a:schemeClr val="tx1"/>
                          </a:solidFill>
                          <a:latin typeface="Calibri" pitchFamily="34" charset="0"/>
                          <a:ea typeface="+mn-ea"/>
                          <a:cs typeface="+mn-cs"/>
                        </a:rPr>
                        <a:t>: Guías ONU-REDD sobre CLPI e involucramiento de actores locales;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Vanessa Retana (PNUD)</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18 a </a:t>
                      </a:r>
                      <a:r>
                        <a:rPr kumimoji="0" lang="sv-SE" sz="1400" b="1" kern="1200" dirty="0" smtClean="0">
                          <a:solidFill>
                            <a:schemeClr val="tx1"/>
                          </a:solidFill>
                          <a:latin typeface="Calibri" pitchFamily="34" charset="0"/>
                          <a:ea typeface="+mn-ea"/>
                          <a:cs typeface="Arial" pitchFamily="34" charset="0"/>
                        </a:rPr>
                        <a:t>Vanessa Retana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500" b="1" u="sng" kern="1200" dirty="0" smtClean="0">
                          <a:solidFill>
                            <a:schemeClr val="tx1"/>
                          </a:solidFill>
                          <a:effectLst/>
                          <a:latin typeface="Calibri" pitchFamily="34" charset="0"/>
                          <a:ea typeface="+mn-ea"/>
                          <a:cs typeface="+mn-cs"/>
                        </a:rPr>
                        <a:t>Tema 19</a:t>
                      </a:r>
                      <a:r>
                        <a:rPr kumimoji="0" lang="es-PA" sz="1500" b="0" u="none" kern="1200" dirty="0" smtClean="0">
                          <a:solidFill>
                            <a:schemeClr val="tx1"/>
                          </a:solidFill>
                          <a:effectLst/>
                          <a:latin typeface="Calibri" pitchFamily="34" charset="0"/>
                          <a:ea typeface="+mn-ea"/>
                          <a:cs typeface="+mn-cs"/>
                        </a:rPr>
                        <a:t>: Transparencias y REDD+;</a:t>
                      </a:r>
                      <a:r>
                        <a:rPr kumimoji="0" lang="es-PA" sz="1500" b="0" u="none" kern="1200" baseline="0" dirty="0" smtClean="0">
                          <a:solidFill>
                            <a:schemeClr val="tx1"/>
                          </a:solidFill>
                          <a:effectLst/>
                          <a:latin typeface="Calibri" pitchFamily="34" charset="0"/>
                          <a:ea typeface="+mn-ea"/>
                          <a:cs typeface="+mn-cs"/>
                        </a:rPr>
                        <a:t> </a:t>
                      </a:r>
                      <a:r>
                        <a:rPr kumimoji="0" lang="es-ES" sz="1200" b="1" kern="1200" dirty="0" smtClean="0">
                          <a:solidFill>
                            <a:schemeClr val="tx1"/>
                          </a:solidFill>
                          <a:latin typeface="Calibri" pitchFamily="34" charset="0"/>
                          <a:ea typeface="+mn-ea"/>
                          <a:cs typeface="+mn-cs"/>
                        </a:rPr>
                        <a:t>Expositor: </a:t>
                      </a:r>
                      <a:r>
                        <a:rPr kumimoji="0" lang="en-US" sz="1200" b="1" u="none" kern="1200" dirty="0" smtClean="0">
                          <a:solidFill>
                            <a:schemeClr val="tx1"/>
                          </a:solidFill>
                          <a:effectLst/>
                          <a:latin typeface="Calibri" pitchFamily="34" charset="0"/>
                          <a:ea typeface="+mn-ea"/>
                          <a:cs typeface="+mn-cs"/>
                        </a:rPr>
                        <a:t>Gerardo </a:t>
                      </a:r>
                      <a:r>
                        <a:rPr kumimoji="0" lang="en-US" sz="1200" b="1" u="none" kern="1200" dirty="0" err="1" smtClean="0">
                          <a:solidFill>
                            <a:schemeClr val="tx1"/>
                          </a:solidFill>
                          <a:effectLst/>
                          <a:latin typeface="Calibri" pitchFamily="34" charset="0"/>
                          <a:ea typeface="+mn-ea"/>
                          <a:cs typeface="+mn-cs"/>
                        </a:rPr>
                        <a:t>Berthin</a:t>
                      </a:r>
                      <a:r>
                        <a:rPr kumimoji="0" lang="en-US" sz="1200" b="1" u="none" kern="1200" dirty="0" smtClean="0">
                          <a:solidFill>
                            <a:schemeClr val="tx1"/>
                          </a:solidFill>
                          <a:effectLst/>
                          <a:latin typeface="Calibri" pitchFamily="34" charset="0"/>
                          <a:ea typeface="+mn-ea"/>
                          <a:cs typeface="+mn-cs"/>
                        </a:rPr>
                        <a:t> (PNUD)</a:t>
                      </a:r>
                      <a:endParaRPr kumimoji="0" lang="es-PA" sz="1050" b="1" u="none"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19 a </a:t>
                      </a:r>
                      <a:r>
                        <a:rPr kumimoji="0" lang="en-US" sz="1400" b="1" u="none" kern="1200" dirty="0" smtClean="0">
                          <a:solidFill>
                            <a:schemeClr val="tx1"/>
                          </a:solidFill>
                          <a:effectLst/>
                          <a:latin typeface="Calibri" pitchFamily="34" charset="0"/>
                          <a:ea typeface="+mn-ea"/>
                          <a:cs typeface="+mn-cs"/>
                        </a:rPr>
                        <a:t>Gerardo </a:t>
                      </a:r>
                      <a:r>
                        <a:rPr kumimoji="0" lang="en-US" sz="1400" b="1" u="none" kern="1200" dirty="0" err="1" smtClean="0">
                          <a:solidFill>
                            <a:schemeClr val="tx1"/>
                          </a:solidFill>
                          <a:effectLst/>
                          <a:latin typeface="Calibri" pitchFamily="34" charset="0"/>
                          <a:ea typeface="+mn-ea"/>
                          <a:cs typeface="+mn-cs"/>
                        </a:rPr>
                        <a:t>Berthin</a:t>
                      </a:r>
                      <a:r>
                        <a:rPr kumimoji="0" lang="en-US" sz="1400" b="1" u="none" kern="1200" dirty="0" smtClean="0">
                          <a:solidFill>
                            <a:schemeClr val="tx1"/>
                          </a:solidFill>
                          <a:effectLst/>
                          <a:latin typeface="Calibri" pitchFamily="34" charset="0"/>
                          <a:ea typeface="+mn-ea"/>
                          <a:cs typeface="+mn-cs"/>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52226" name="Picture 2"/>
          <p:cNvPicPr>
            <a:picLocks noChangeAspect="1" noChangeArrowheads="1"/>
          </p:cNvPicPr>
          <p:nvPr/>
        </p:nvPicPr>
        <p:blipFill>
          <a:blip r:embed="rId6" cstate="print"/>
          <a:srcRect/>
          <a:stretch>
            <a:fillRect/>
          </a:stretch>
        </p:blipFill>
        <p:spPr bwMode="auto">
          <a:xfrm>
            <a:off x="313267" y="2336799"/>
            <a:ext cx="2594276" cy="1642534"/>
          </a:xfrm>
          <a:prstGeom prst="rect">
            <a:avLst/>
          </a:prstGeom>
          <a:noFill/>
          <a:ln w="9525">
            <a:solidFill>
              <a:schemeClr val="tx1"/>
            </a:solidFill>
            <a:miter lim="800000"/>
            <a:headEnd/>
            <a:tailEnd/>
          </a:ln>
        </p:spPr>
      </p:pic>
      <p:pic>
        <p:nvPicPr>
          <p:cNvPr id="52227" name="Picture 3"/>
          <p:cNvPicPr>
            <a:picLocks noChangeAspect="1" noChangeArrowheads="1"/>
          </p:cNvPicPr>
          <p:nvPr/>
        </p:nvPicPr>
        <p:blipFill>
          <a:blip r:embed="rId7" cstate="print"/>
          <a:srcRect/>
          <a:stretch>
            <a:fillRect/>
          </a:stretch>
        </p:blipFill>
        <p:spPr bwMode="auto">
          <a:xfrm>
            <a:off x="2954866" y="2336799"/>
            <a:ext cx="2650067" cy="1642534"/>
          </a:xfrm>
          <a:prstGeom prst="rect">
            <a:avLst/>
          </a:prstGeom>
          <a:noFill/>
          <a:ln w="9525">
            <a:solidFill>
              <a:schemeClr val="tx1"/>
            </a:solidFill>
            <a:miter lim="800000"/>
            <a:headEnd/>
            <a:tailEnd/>
          </a:ln>
        </p:spPr>
      </p:pic>
      <p:pic>
        <p:nvPicPr>
          <p:cNvPr id="52228" name="Picture 4"/>
          <p:cNvPicPr>
            <a:picLocks noChangeAspect="1" noChangeArrowheads="1"/>
          </p:cNvPicPr>
          <p:nvPr/>
        </p:nvPicPr>
        <p:blipFill>
          <a:blip r:embed="rId8" cstate="print"/>
          <a:srcRect/>
          <a:stretch>
            <a:fillRect/>
          </a:stretch>
        </p:blipFill>
        <p:spPr bwMode="auto">
          <a:xfrm>
            <a:off x="347128" y="4648200"/>
            <a:ext cx="2556939" cy="1727201"/>
          </a:xfrm>
          <a:prstGeom prst="rect">
            <a:avLst/>
          </a:prstGeom>
          <a:noFill/>
          <a:ln w="9525">
            <a:solidFill>
              <a:schemeClr val="tx1"/>
            </a:solidFill>
            <a:miter lim="800000"/>
            <a:headEnd/>
            <a:tailEnd/>
          </a:ln>
        </p:spPr>
      </p:pic>
      <p:pic>
        <p:nvPicPr>
          <p:cNvPr id="52229" name="Picture 5"/>
          <p:cNvPicPr>
            <a:picLocks noChangeAspect="1" noChangeArrowheads="1"/>
          </p:cNvPicPr>
          <p:nvPr/>
        </p:nvPicPr>
        <p:blipFill>
          <a:blip r:embed="rId9" cstate="print"/>
          <a:srcRect/>
          <a:stretch>
            <a:fillRect/>
          </a:stretch>
        </p:blipFill>
        <p:spPr bwMode="auto">
          <a:xfrm>
            <a:off x="2963333" y="4648200"/>
            <a:ext cx="2590800" cy="1718732"/>
          </a:xfrm>
          <a:prstGeom prst="rect">
            <a:avLst/>
          </a:prstGeom>
          <a:noFill/>
          <a:ln w="9525">
            <a:solidFill>
              <a:schemeClr val="tx1"/>
            </a:solidFill>
            <a:miter lim="800000"/>
            <a:headEnd/>
            <a:tailEnd/>
          </a:ln>
        </p:spPr>
      </p:pic>
      <p:pic>
        <p:nvPicPr>
          <p:cNvPr id="16" name="99992 Tema 18 Vanessa Retana.wma">
            <a:hlinkClick r:id="" action="ppaction://media"/>
          </p:cNvPr>
          <p:cNvPicPr>
            <a:picLocks noRot="1" noChangeAspect="1"/>
          </p:cNvPicPr>
          <p:nvPr>
            <a:audioFile r:link="rId1"/>
          </p:nvPr>
        </p:nvPicPr>
        <p:blipFill>
          <a:blip r:embed="rId10" cstate="print"/>
          <a:stretch>
            <a:fillRect/>
          </a:stretch>
        </p:blipFill>
        <p:spPr>
          <a:xfrm>
            <a:off x="8221663" y="2798763"/>
            <a:ext cx="244475" cy="244475"/>
          </a:xfrm>
          <a:prstGeom prst="rect">
            <a:avLst/>
          </a:prstGeom>
        </p:spPr>
      </p:pic>
      <p:pic>
        <p:nvPicPr>
          <p:cNvPr id="17" name="99993 Tema 18 Preguntas y Respuestas.wma">
            <a:hlinkClick r:id="" action="ppaction://media"/>
          </p:cNvPr>
          <p:cNvPicPr>
            <a:picLocks noRot="1" noChangeAspect="1"/>
          </p:cNvPicPr>
          <p:nvPr>
            <a:audioFile r:link="rId2"/>
          </p:nvPr>
        </p:nvPicPr>
        <p:blipFill>
          <a:blip r:embed="rId11" cstate="print"/>
          <a:stretch>
            <a:fillRect/>
          </a:stretch>
        </p:blipFill>
        <p:spPr>
          <a:xfrm>
            <a:off x="8221663" y="4068763"/>
            <a:ext cx="244475" cy="244475"/>
          </a:xfrm>
          <a:prstGeom prst="rect">
            <a:avLst/>
          </a:prstGeom>
        </p:spPr>
      </p:pic>
      <p:pic>
        <p:nvPicPr>
          <p:cNvPr id="18" name="99994 Tema 19 Gerardo Berthin.wma">
            <a:hlinkClick r:id="" action="ppaction://media"/>
          </p:cNvPr>
          <p:cNvPicPr>
            <a:picLocks noRot="1" noChangeAspect="1"/>
          </p:cNvPicPr>
          <p:nvPr>
            <a:audioFile r:link="rId3"/>
          </p:nvPr>
        </p:nvPicPr>
        <p:blipFill>
          <a:blip r:embed="rId11" cstate="print"/>
          <a:stretch>
            <a:fillRect/>
          </a:stretch>
        </p:blipFill>
        <p:spPr>
          <a:xfrm>
            <a:off x="8221663" y="5491163"/>
            <a:ext cx="244475" cy="244475"/>
          </a:xfrm>
          <a:prstGeom prst="rect">
            <a:avLst/>
          </a:prstGeom>
        </p:spPr>
      </p:pic>
      <p:pic>
        <p:nvPicPr>
          <p:cNvPr id="19" name="99995 Tema 19 Preguntas y Respuestas.wma">
            <a:hlinkClick r:id="" action="ppaction://media"/>
          </p:cNvPr>
          <p:cNvPicPr>
            <a:picLocks noRot="1" noChangeAspect="1"/>
          </p:cNvPicPr>
          <p:nvPr>
            <a:audioFile r:link="rId4"/>
          </p:nvPr>
        </p:nvPicPr>
        <p:blipFill>
          <a:blip r:embed="rId11" cstate="print"/>
          <a:stretch>
            <a:fillRect/>
          </a:stretch>
        </p:blipFill>
        <p:spPr>
          <a:xfrm>
            <a:off x="8221663" y="6464829"/>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5024" fill="hold"/>
                                        <p:tgtEl>
                                          <p:spTgt spid="16"/>
                                        </p:tgtEl>
                                      </p:cBhvr>
                                    </p:cmd>
                                  </p:childTnLst>
                                </p:cTn>
                              </p:par>
                            </p:childTnLst>
                          </p:cTn>
                        </p:par>
                      </p:childTnLst>
                    </p:cTn>
                  </p:par>
                </p:childTnLst>
              </p:cTn>
              <p:nextCondLst>
                <p:cond evt="onClick" delay="0">
                  <p:tgtEl>
                    <p:spTgt spid="1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45917" fill="hold"/>
                                        <p:tgtEl>
                                          <p:spTgt spid="17"/>
                                        </p:tgtEl>
                                      </p:cBhvr>
                                    </p:cmd>
                                  </p:childTnLst>
                                </p:cTn>
                              </p:par>
                            </p:childTnLst>
                          </p:cTn>
                        </p:par>
                      </p:childTnLst>
                    </p:cTn>
                  </p:par>
                </p:childTnLst>
              </p:cTn>
              <p:nextCondLst>
                <p:cond evt="onClick" delay="0">
                  <p:tgtEl>
                    <p:spTgt spid="1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67163" fill="hold"/>
                                        <p:tgtEl>
                                          <p:spTgt spid="18"/>
                                        </p:tgtEl>
                                      </p:cBhvr>
                                    </p:cmd>
                                  </p:childTnLst>
                                </p:cTn>
                              </p:par>
                            </p:childTnLst>
                          </p:cTn>
                        </p:par>
                      </p:childTnLst>
                    </p:cTn>
                  </p:par>
                </p:childTnLst>
              </p:cTn>
              <p:nextCondLst>
                <p:cond evt="onClick" delay="0">
                  <p:tgtEl>
                    <p:spTgt spid="1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88200" fill="hold"/>
                                        <p:tgtEl>
                                          <p:spTgt spid="19"/>
                                        </p:tgtEl>
                                      </p:cBhvr>
                                    </p:cmd>
                                  </p:childTnLst>
                                </p:cTn>
                              </p:par>
                            </p:childTnLst>
                          </p:cTn>
                        </p:par>
                      </p:childTnLst>
                    </p:cTn>
                  </p:par>
                </p:childTnLst>
              </p:cTn>
              <p:nextCondLst>
                <p:cond evt="onClick" delay="0">
                  <p:tgtEl>
                    <p:spTgt spid="1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19616" y="1491193"/>
          <a:ext cx="8601075" cy="4929994"/>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9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600" b="1" u="sng" kern="1200" dirty="0" smtClean="0">
                          <a:solidFill>
                            <a:schemeClr val="tx1"/>
                          </a:solidFill>
                          <a:latin typeface="Calibri" pitchFamily="34" charset="0"/>
                          <a:ea typeface="+mn-ea"/>
                          <a:cs typeface="+mn-cs"/>
                        </a:rPr>
                        <a:t>Tema 20</a:t>
                      </a:r>
                      <a:r>
                        <a:rPr kumimoji="0" lang="es-PA" sz="1600" b="0" u="none" kern="1200" dirty="0" smtClean="0">
                          <a:solidFill>
                            <a:schemeClr val="tx1"/>
                          </a:solidFill>
                          <a:latin typeface="Calibri" pitchFamily="34" charset="0"/>
                          <a:ea typeface="+mn-ea"/>
                          <a:cs typeface="+mn-cs"/>
                        </a:rPr>
                        <a:t>: REDD+: aspectos legales de su implementación a nivel nacional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María Eugenia Recio (PNUMA)</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20 a </a:t>
                      </a:r>
                      <a:r>
                        <a:rPr kumimoji="0" lang="sv-SE" sz="1400" b="1" kern="1200" dirty="0" smtClean="0">
                          <a:solidFill>
                            <a:schemeClr val="tx1"/>
                          </a:solidFill>
                          <a:latin typeface="Calibri" pitchFamily="34" charset="0"/>
                          <a:ea typeface="+mn-ea"/>
                          <a:cs typeface="Arial" pitchFamily="34" charset="0"/>
                        </a:rPr>
                        <a:t>María Eugenia Recio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500" b="1" u="sng" kern="1200" dirty="0" smtClean="0">
                          <a:solidFill>
                            <a:schemeClr val="tx1"/>
                          </a:solidFill>
                          <a:effectLst/>
                          <a:latin typeface="Calibri" pitchFamily="34" charset="0"/>
                          <a:ea typeface="+mn-ea"/>
                          <a:cs typeface="+mn-cs"/>
                        </a:rPr>
                        <a:t>Tema 21</a:t>
                      </a:r>
                      <a:r>
                        <a:rPr kumimoji="0" lang="es-PA" sz="1500" b="0" u="none" kern="1200" dirty="0" smtClean="0">
                          <a:solidFill>
                            <a:schemeClr val="tx1"/>
                          </a:solidFill>
                          <a:effectLst/>
                          <a:latin typeface="Calibri" pitchFamily="34" charset="0"/>
                          <a:ea typeface="+mn-ea"/>
                          <a:cs typeface="+mn-cs"/>
                        </a:rPr>
                        <a:t>: Panel-Foro sobre estrategias para involucrar a los actores claves en el proceso de desarrollo de la Estrategia Nacional REDD+ </a:t>
                      </a:r>
                      <a:r>
                        <a:rPr kumimoji="0" lang="es-PA" sz="1050" b="1" kern="1200" dirty="0" smtClean="0">
                          <a:solidFill>
                            <a:schemeClr val="tx1"/>
                          </a:solidFill>
                          <a:latin typeface="Calibri" pitchFamily="34" charset="0"/>
                          <a:ea typeface="Times New Roman"/>
                          <a:cs typeface="Arial" pitchFamily="34" charset="0"/>
                        </a:rPr>
                        <a:t>Preguntas y Respuestas sobre</a:t>
                      </a:r>
                      <a:r>
                        <a:rPr kumimoji="0" lang="es-PA" sz="1050" b="1" kern="1200" baseline="0" dirty="0" smtClean="0">
                          <a:solidFill>
                            <a:schemeClr val="tx1"/>
                          </a:solidFill>
                          <a:latin typeface="Calibri" pitchFamily="34" charset="0"/>
                          <a:ea typeface="Times New Roman"/>
                          <a:cs typeface="Arial" pitchFamily="34" charset="0"/>
                        </a:rPr>
                        <a:t> los temas del 2do. Panel-Foro</a:t>
                      </a:r>
                      <a:endParaRPr kumimoji="0" lang="es-PA" sz="105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Conclusiones del taller;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PA" sz="1200" b="1" kern="1200" dirty="0" smtClean="0">
                          <a:solidFill>
                            <a:schemeClr val="tx1"/>
                          </a:solidFill>
                          <a:latin typeface="Calibri" pitchFamily="34" charset="0"/>
                          <a:ea typeface="Times New Roman"/>
                          <a:cs typeface="Arial" pitchFamily="34" charset="0"/>
                        </a:rPr>
                        <a:t>Santiago </a:t>
                      </a:r>
                      <a:r>
                        <a:rPr kumimoji="0" lang="es-PA" sz="1200" b="1" kern="1200" dirty="0" err="1" smtClean="0">
                          <a:solidFill>
                            <a:schemeClr val="tx1"/>
                          </a:solidFill>
                          <a:latin typeface="Calibri" pitchFamily="34" charset="0"/>
                          <a:ea typeface="Times New Roman"/>
                          <a:cs typeface="Arial" pitchFamily="34" charset="0"/>
                        </a:rPr>
                        <a:t>Carrizosa</a:t>
                      </a:r>
                      <a:r>
                        <a:rPr kumimoji="0" lang="es-PA" sz="1200" b="1" kern="1200" dirty="0" smtClean="0">
                          <a:solidFill>
                            <a:schemeClr val="tx1"/>
                          </a:solidFill>
                          <a:latin typeface="Calibri" pitchFamily="34" charset="0"/>
                          <a:ea typeface="Times New Roman"/>
                          <a:cs typeface="Arial" pitchFamily="34" charset="0"/>
                        </a:rPr>
                        <a:t> (ONU REDD)</a:t>
                      </a: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Cierre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200" b="1" i="0" u="none" strike="noStrike" kern="1200" cap="none" spc="0" normalizeH="0" baseline="0" noProof="0" dirty="0" smtClean="0">
                          <a:ln>
                            <a:noFill/>
                          </a:ln>
                          <a:solidFill>
                            <a:prstClr val="black"/>
                          </a:solidFill>
                          <a:effectLst/>
                          <a:uLnTx/>
                          <a:uFillTx/>
                          <a:latin typeface="Calibri" pitchFamily="34" charset="0"/>
                          <a:ea typeface="Times New Roman"/>
                          <a:cs typeface="Arial" pitchFamily="34" charset="0"/>
                        </a:rPr>
                        <a:t>Santiago </a:t>
                      </a:r>
                      <a:r>
                        <a:rPr kumimoji="0" lang="es-PA" sz="1200" b="1" i="0" u="none" strike="noStrike" kern="1200" cap="none" spc="0" normalizeH="0" baseline="0" noProof="0" dirty="0" err="1" smtClean="0">
                          <a:ln>
                            <a:noFill/>
                          </a:ln>
                          <a:solidFill>
                            <a:prstClr val="black"/>
                          </a:solidFill>
                          <a:effectLst/>
                          <a:uLnTx/>
                          <a:uFillTx/>
                          <a:latin typeface="Calibri" pitchFamily="34" charset="0"/>
                          <a:ea typeface="Times New Roman"/>
                          <a:cs typeface="Arial" pitchFamily="34" charset="0"/>
                        </a:rPr>
                        <a:t>Carrizosa</a:t>
                      </a:r>
                      <a:r>
                        <a:rPr kumimoji="0" lang="es-PA" sz="1200" b="1" i="0" u="none" strike="noStrike" kern="1200" cap="none" spc="0" normalizeH="0" baseline="0" noProof="0" dirty="0" smtClean="0">
                          <a:ln>
                            <a:noFill/>
                          </a:ln>
                          <a:solidFill>
                            <a:prstClr val="black"/>
                          </a:solidFill>
                          <a:effectLst/>
                          <a:uLnTx/>
                          <a:uFillTx/>
                          <a:latin typeface="Calibri" pitchFamily="34" charset="0"/>
                          <a:ea typeface="Times New Roman"/>
                          <a:cs typeface="Arial" pitchFamily="34" charset="0"/>
                        </a:rPr>
                        <a:t> (ONU REDD)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Dinámica de cierre;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PA" sz="1200" b="1" kern="1200" dirty="0" smtClean="0">
                          <a:solidFill>
                            <a:schemeClr val="tx1"/>
                          </a:solidFill>
                          <a:latin typeface="Calibri" pitchFamily="34" charset="0"/>
                          <a:ea typeface="Times New Roman"/>
                          <a:cs typeface="Arial" pitchFamily="34" charset="0"/>
                        </a:rPr>
                        <a:t>Rafael Beltrán</a:t>
                      </a: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53250" name="Picture 2"/>
          <p:cNvPicPr>
            <a:picLocks noChangeAspect="1" noChangeArrowheads="1"/>
          </p:cNvPicPr>
          <p:nvPr/>
        </p:nvPicPr>
        <p:blipFill>
          <a:blip r:embed="rId7" cstate="print"/>
          <a:srcRect/>
          <a:stretch>
            <a:fillRect/>
          </a:stretch>
        </p:blipFill>
        <p:spPr bwMode="auto">
          <a:xfrm>
            <a:off x="381000" y="2294467"/>
            <a:ext cx="2760133" cy="1845733"/>
          </a:xfrm>
          <a:prstGeom prst="rect">
            <a:avLst/>
          </a:prstGeom>
          <a:noFill/>
          <a:ln w="9525">
            <a:solidFill>
              <a:schemeClr val="tx1"/>
            </a:solidFill>
            <a:miter lim="800000"/>
            <a:headEnd/>
            <a:tailEnd/>
          </a:ln>
        </p:spPr>
      </p:pic>
      <p:pic>
        <p:nvPicPr>
          <p:cNvPr id="53251" name="Picture 3"/>
          <p:cNvPicPr>
            <a:picLocks noChangeAspect="1" noChangeArrowheads="1"/>
          </p:cNvPicPr>
          <p:nvPr/>
        </p:nvPicPr>
        <p:blipFill>
          <a:blip r:embed="rId8" cstate="print"/>
          <a:srcRect/>
          <a:stretch>
            <a:fillRect/>
          </a:stretch>
        </p:blipFill>
        <p:spPr bwMode="auto">
          <a:xfrm>
            <a:off x="3200400" y="2294468"/>
            <a:ext cx="2777067" cy="1835150"/>
          </a:xfrm>
          <a:prstGeom prst="rect">
            <a:avLst/>
          </a:prstGeom>
          <a:noFill/>
          <a:ln w="9525">
            <a:solidFill>
              <a:schemeClr val="tx1"/>
            </a:solidFill>
            <a:miter lim="800000"/>
            <a:headEnd/>
            <a:tailEnd/>
          </a:ln>
        </p:spPr>
      </p:pic>
      <p:pic>
        <p:nvPicPr>
          <p:cNvPr id="12" name="99996 Tema 20 Maria Eugenia Recio.wma">
            <a:hlinkClick r:id="" action="ppaction://media"/>
          </p:cNvPr>
          <p:cNvPicPr>
            <a:picLocks noRot="1" noChangeAspect="1"/>
          </p:cNvPicPr>
          <p:nvPr>
            <a:audioFile r:link="rId1"/>
          </p:nvPr>
        </p:nvPicPr>
        <p:blipFill>
          <a:blip r:embed="rId9" cstate="print"/>
          <a:stretch>
            <a:fillRect/>
          </a:stretch>
        </p:blipFill>
        <p:spPr>
          <a:xfrm>
            <a:off x="8200496" y="2637896"/>
            <a:ext cx="244475" cy="244475"/>
          </a:xfrm>
          <a:prstGeom prst="rect">
            <a:avLst/>
          </a:prstGeom>
        </p:spPr>
      </p:pic>
      <p:pic>
        <p:nvPicPr>
          <p:cNvPr id="13" name="99997 Tema 20 Preguntas y Respuestas.wma">
            <a:hlinkClick r:id="" action="ppaction://media"/>
          </p:cNvPr>
          <p:cNvPicPr>
            <a:picLocks noRot="1" noChangeAspect="1"/>
          </p:cNvPicPr>
          <p:nvPr>
            <a:audioFile r:link="rId2"/>
          </p:nvPr>
        </p:nvPicPr>
        <p:blipFill>
          <a:blip r:embed="rId10" cstate="print"/>
          <a:stretch>
            <a:fillRect/>
          </a:stretch>
        </p:blipFill>
        <p:spPr>
          <a:xfrm>
            <a:off x="8200496" y="4271963"/>
            <a:ext cx="244475" cy="244475"/>
          </a:xfrm>
          <a:prstGeom prst="rect">
            <a:avLst/>
          </a:prstGeom>
        </p:spPr>
      </p:pic>
      <p:pic>
        <p:nvPicPr>
          <p:cNvPr id="15" name="999991 Conclusiones.wma">
            <a:hlinkClick r:id="" action="ppaction://media"/>
          </p:cNvPr>
          <p:cNvPicPr>
            <a:picLocks noRot="1" noChangeAspect="1"/>
          </p:cNvPicPr>
          <p:nvPr>
            <a:audioFile r:link="rId3"/>
          </p:nvPr>
        </p:nvPicPr>
        <p:blipFill>
          <a:blip r:embed="rId10" cstate="print"/>
          <a:stretch>
            <a:fillRect/>
          </a:stretch>
        </p:blipFill>
        <p:spPr>
          <a:xfrm>
            <a:off x="8200496" y="5177896"/>
            <a:ext cx="244475" cy="244475"/>
          </a:xfrm>
          <a:prstGeom prst="rect">
            <a:avLst/>
          </a:prstGeom>
        </p:spPr>
      </p:pic>
      <p:pic>
        <p:nvPicPr>
          <p:cNvPr id="16" name="99998 Tema 21 PanelForo.wma">
            <a:hlinkClick r:id="" action="ppaction://media"/>
          </p:cNvPr>
          <p:cNvPicPr>
            <a:picLocks noRot="1" noChangeAspect="1"/>
          </p:cNvPicPr>
          <p:nvPr>
            <a:audioFile r:link="rId4"/>
          </p:nvPr>
        </p:nvPicPr>
        <p:blipFill>
          <a:blip r:embed="rId11" cstate="print"/>
          <a:stretch>
            <a:fillRect/>
          </a:stretch>
        </p:blipFill>
        <p:spPr>
          <a:xfrm>
            <a:off x="8200496" y="4712230"/>
            <a:ext cx="244475" cy="244475"/>
          </a:xfrm>
          <a:prstGeom prst="rect">
            <a:avLst/>
          </a:prstGeom>
        </p:spPr>
      </p:pic>
      <p:pic>
        <p:nvPicPr>
          <p:cNvPr id="17" name="999992 Cierre.wma">
            <a:hlinkClick r:id="" action="ppaction://media"/>
          </p:cNvPr>
          <p:cNvPicPr>
            <a:picLocks noRot="1" noChangeAspect="1"/>
          </p:cNvPicPr>
          <p:nvPr>
            <a:audioFile r:link="rId5"/>
          </p:nvPr>
        </p:nvPicPr>
        <p:blipFill>
          <a:blip r:embed="rId10" cstate="print"/>
          <a:stretch>
            <a:fillRect/>
          </a:stretch>
        </p:blipFill>
        <p:spPr>
          <a:xfrm>
            <a:off x="8217429" y="5863696"/>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7391"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49248" fill="hold"/>
                                        <p:tgtEl>
                                          <p:spTgt spid="13"/>
                                        </p:tgtEl>
                                      </p:cBhvr>
                                    </p:cmd>
                                  </p:childTnLst>
                                </p:cTn>
                              </p:par>
                            </p:childTnLst>
                          </p:cTn>
                        </p:par>
                      </p:childTnLst>
                    </p:cTn>
                  </p:par>
                </p:childTnLst>
              </p:cTn>
              <p:nextCondLst>
                <p:cond evt="onClick" delay="0">
                  <p:tgtEl>
                    <p:spTgt spid="1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63754" fill="hold"/>
                                        <p:tgtEl>
                                          <p:spTgt spid="15"/>
                                        </p:tgtEl>
                                      </p:cBhvr>
                                    </p:cmd>
                                  </p:childTnLst>
                                </p:cTn>
                              </p:par>
                            </p:childTnLst>
                          </p:cTn>
                        </p:par>
                      </p:childTnLst>
                    </p:cTn>
                  </p:par>
                </p:childTnLst>
              </p:cTn>
              <p:nextCondLst>
                <p:cond evt="onClick" delay="0">
                  <p:tgtEl>
                    <p:spTgt spid="1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48633" fill="hold"/>
                                        <p:tgtEl>
                                          <p:spTgt spid="16"/>
                                        </p:tgtEl>
                                      </p:cBhvr>
                                    </p:cmd>
                                  </p:childTnLst>
                                </p:cTn>
                              </p:par>
                            </p:childTnLst>
                          </p:cTn>
                        </p:par>
                      </p:childTnLst>
                    </p:cTn>
                  </p:par>
                </p:childTnLst>
              </p:cTn>
              <p:nextCondLst>
                <p:cond evt="onClick" delay="0">
                  <p:tgtEl>
                    <p:spTgt spid="16"/>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75529" fill="hold"/>
                                        <p:tgtEl>
                                          <p:spTgt spid="17"/>
                                        </p:tgtEl>
                                      </p:cBhvr>
                                    </p:cmd>
                                  </p:childTnLst>
                                </p:cTn>
                              </p:par>
                            </p:childTnLst>
                          </p:cTn>
                        </p:par>
                      </p:childTnLst>
                    </p:cTn>
                  </p:par>
                </p:childTnLst>
              </p:cTn>
              <p:nextCondLst>
                <p:cond evt="onClick" delay="0">
                  <p:tgtEl>
                    <p:spTgt spid="17"/>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42874" y="6236646"/>
          <a:ext cx="8810625" cy="252107"/>
        </p:xfrm>
        <a:graphic>
          <a:graphicData uri="http://schemas.openxmlformats.org/drawingml/2006/table">
            <a:tbl>
              <a:tblPr/>
              <a:tblGrid>
                <a:gridCol w="8810625"/>
              </a:tblGrid>
              <a:tr h="252107">
                <a:tc>
                  <a:txBody>
                    <a:bodyPr/>
                    <a:lstStyle/>
                    <a:p>
                      <a:pPr algn="ctr">
                        <a:lnSpc>
                          <a:spcPct val="115000"/>
                        </a:lnSpc>
                        <a:spcAft>
                          <a:spcPts val="0"/>
                        </a:spcAft>
                      </a:pPr>
                      <a:r>
                        <a:rPr lang="es-ES" sz="1400" b="1" dirty="0">
                          <a:latin typeface="Calibri"/>
                          <a:ea typeface="Calibri"/>
                          <a:cs typeface="Times New Roman"/>
                        </a:rPr>
                        <a:t>INFORME MEMORIA</a:t>
                      </a:r>
                      <a:endParaRPr lang="es-PA" sz="1000" dirty="0">
                        <a:latin typeface="Calibri"/>
                        <a:ea typeface="Calibri"/>
                        <a:cs typeface="Times New Roman"/>
                      </a:endParaRPr>
                    </a:p>
                  </a:txBody>
                  <a:tcPr marL="61656" marR="61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16385" name="Rectangle 1"/>
          <p:cNvSpPr>
            <a:spLocks noChangeArrowheads="1"/>
          </p:cNvSpPr>
          <p:nvPr/>
        </p:nvSpPr>
        <p:spPr bwMode="auto">
          <a:xfrm>
            <a:off x="247650" y="2210618"/>
            <a:ext cx="8601075"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4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Conclusiones</a:t>
            </a:r>
          </a:p>
          <a:p>
            <a:r>
              <a:rPr lang="es-ES" sz="2400" b="1" dirty="0" smtClean="0">
                <a:latin typeface="Arial" pitchFamily="34" charset="0"/>
                <a:ea typeface="Calibri" pitchFamily="34" charset="0"/>
                <a:cs typeface="Times New Roman" pitchFamily="18" charset="0"/>
              </a:rPr>
              <a:t>Primer Taller Regional de Capacitación e Intercambios sobre REDD+ para los Programas Nacionales ONU-REDD</a:t>
            </a:r>
            <a:endParaRPr lang="es-PA" sz="9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2400" b="1" dirty="0" smtClean="0">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25 al 27 Octubre</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Ciudad de Panamá, Panamá</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Noviembre, 5 de 2011</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75823"/>
            <a:ext cx="8229600" cy="908578"/>
          </a:xfrm>
          <a:effectLst/>
        </p:spPr>
        <p:txBody>
          <a:bodyPr/>
          <a:lstStyle/>
          <a:p>
            <a:r>
              <a:rPr lang="es-MX" sz="2000" b="1" cap="none" dirty="0" smtClean="0">
                <a:solidFill>
                  <a:schemeClr val="tx1"/>
                </a:solidFill>
                <a:effectLst/>
                <a:latin typeface="Arial" pitchFamily="34" charset="0"/>
                <a:ea typeface="Calibri" pitchFamily="34" charset="0"/>
                <a:cs typeface="Times New Roman" pitchFamily="18" charset="0"/>
              </a:rPr>
              <a:t>Equipo de Panamá:</a:t>
            </a:r>
            <a:r>
              <a:rPr lang="es-MX" sz="3200" b="1" cap="none" dirty="0" smtClean="0">
                <a:solidFill>
                  <a:schemeClr val="tx1"/>
                </a:solidFill>
                <a:effectLst/>
                <a:latin typeface="Arial" pitchFamily="34" charset="0"/>
                <a:ea typeface="Calibri" pitchFamily="34" charset="0"/>
                <a:cs typeface="Times New Roman" pitchFamily="18" charset="0"/>
              </a:rPr>
              <a:t/>
            </a:r>
            <a:br>
              <a:rPr lang="es-MX" sz="3200" b="1" cap="none" dirty="0" smtClean="0">
                <a:solidFill>
                  <a:schemeClr val="tx1"/>
                </a:solidFill>
                <a:effectLst/>
                <a:latin typeface="Arial" pitchFamily="34" charset="0"/>
                <a:ea typeface="Calibri" pitchFamily="34" charset="0"/>
                <a:cs typeface="Times New Roman" pitchFamily="18" charset="0"/>
              </a:rPr>
            </a:br>
            <a:r>
              <a:rPr lang="es-MX" sz="3200" b="1" cap="none" dirty="0" smtClean="0">
                <a:solidFill>
                  <a:schemeClr val="tx1"/>
                </a:solidFill>
                <a:effectLst/>
                <a:latin typeface="Arial" pitchFamily="34" charset="0"/>
                <a:ea typeface="Calibri" pitchFamily="34" charset="0"/>
                <a:cs typeface="Times New Roman" pitchFamily="18" charset="0"/>
              </a:rPr>
              <a:t>1. Aprendizajes</a:t>
            </a:r>
          </a:p>
        </p:txBody>
      </p:sp>
      <p:sp>
        <p:nvSpPr>
          <p:cNvPr id="3075" name="Rectangle 3"/>
          <p:cNvSpPr>
            <a:spLocks noGrp="1" noChangeArrowheads="1"/>
          </p:cNvSpPr>
          <p:nvPr>
            <p:ph type="body" idx="1"/>
          </p:nvPr>
        </p:nvSpPr>
        <p:spPr>
          <a:xfrm>
            <a:off x="457200" y="2484438"/>
            <a:ext cx="8229600" cy="3730095"/>
          </a:xfrm>
        </p:spPr>
        <p:txBody>
          <a:bodyPr/>
          <a:lstStyle/>
          <a:p>
            <a:pPr>
              <a:spcBef>
                <a:spcPts val="0"/>
              </a:spcBef>
              <a:spcAft>
                <a:spcPts val="1200"/>
              </a:spcAft>
              <a:buClr>
                <a:srgbClr val="C00000"/>
              </a:buClr>
              <a:buFont typeface="Wingdings" pitchFamily="2" charset="2"/>
              <a:buChar char="§"/>
            </a:pPr>
            <a:r>
              <a:rPr lang="es-MX" sz="2400" dirty="0">
                <a:solidFill>
                  <a:schemeClr val="tx1"/>
                </a:solidFill>
                <a:latin typeface="Calibri" pitchFamily="34" charset="0"/>
              </a:rPr>
              <a:t>Comprender e incorporar las diferentes visiones que están representadas en el grupo de actores/instituciones.</a:t>
            </a:r>
          </a:p>
          <a:p>
            <a:pPr>
              <a:spcBef>
                <a:spcPts val="0"/>
              </a:spcBef>
              <a:spcAft>
                <a:spcPts val="1200"/>
              </a:spcAft>
              <a:buClr>
                <a:srgbClr val="C00000"/>
              </a:buClr>
              <a:buFont typeface="Wingdings" pitchFamily="2" charset="2"/>
              <a:buChar char="§"/>
            </a:pPr>
            <a:r>
              <a:rPr lang="es-MX" sz="2400" dirty="0">
                <a:solidFill>
                  <a:schemeClr val="tx1"/>
                </a:solidFill>
                <a:latin typeface="Calibri" pitchFamily="34" charset="0"/>
              </a:rPr>
              <a:t>Internalizar y comprender mejor las salvaguardas y adaptarlas al contexto nacional/regional/local.</a:t>
            </a:r>
          </a:p>
          <a:p>
            <a:pPr>
              <a:spcBef>
                <a:spcPts val="0"/>
              </a:spcBef>
              <a:spcAft>
                <a:spcPts val="1200"/>
              </a:spcAft>
              <a:buClr>
                <a:srgbClr val="C00000"/>
              </a:buClr>
              <a:buFont typeface="Wingdings" pitchFamily="2" charset="2"/>
              <a:buChar char="§"/>
            </a:pPr>
            <a:r>
              <a:rPr lang="es-MX" sz="2400" dirty="0">
                <a:solidFill>
                  <a:schemeClr val="tx1"/>
                </a:solidFill>
                <a:latin typeface="Calibri" pitchFamily="34" charset="0"/>
              </a:rPr>
              <a:t>Garantizar el enfoque multisectorial (agricultura, turismo, etc.) </a:t>
            </a:r>
          </a:p>
          <a:p>
            <a:pPr>
              <a:spcBef>
                <a:spcPts val="0"/>
              </a:spcBef>
              <a:spcAft>
                <a:spcPts val="1200"/>
              </a:spcAft>
              <a:buClr>
                <a:srgbClr val="C00000"/>
              </a:buClr>
              <a:buFont typeface="Wingdings" pitchFamily="2" charset="2"/>
              <a:buChar char="§"/>
            </a:pPr>
            <a:r>
              <a:rPr lang="es-MX" sz="2400" dirty="0">
                <a:solidFill>
                  <a:schemeClr val="tx1"/>
                </a:solidFill>
                <a:latin typeface="Calibri" pitchFamily="34" charset="0"/>
              </a:rPr>
              <a:t>Inserción del tema REDD en los planes sectoriales y nacionales de desarrollo</a:t>
            </a:r>
            <a:r>
              <a:rPr lang="es-MX" sz="2400" dirty="0" smtClean="0">
                <a:solidFill>
                  <a:schemeClr val="tx1"/>
                </a:solidFill>
                <a:latin typeface="Calibri" pitchFamily="34" charset="0"/>
              </a:rPr>
              <a:t>.</a:t>
            </a:r>
            <a:endParaRPr lang="es-MX" sz="2400" dirty="0">
              <a:solidFill>
                <a:schemeClr val="tx1"/>
              </a:solidFill>
              <a:latin typeface="Calibri" pitchFamily="34" charset="0"/>
            </a:endParaRPr>
          </a:p>
        </p:txBody>
      </p:sp>
      <p:pic>
        <p:nvPicPr>
          <p:cNvPr id="4" name="4 Imagen" descr="logoREDD.jpg"/>
          <p:cNvPicPr>
            <a:picLocks noChangeAspect="1"/>
          </p:cNvPicPr>
          <p:nvPr/>
        </p:nvPicPr>
        <p:blipFill>
          <a:blip r:embed="rId2" cstate="print">
            <a:clrChange>
              <a:clrFrom>
                <a:srgbClr val="FDFDFD"/>
              </a:clrFrom>
              <a:clrTo>
                <a:srgbClr val="FDFDFD">
                  <a:alpha val="0"/>
                </a:srgbClr>
              </a:clrTo>
            </a:clrChange>
          </a:blip>
          <a:srcRect/>
          <a:stretch>
            <a:fillRect/>
          </a:stretch>
        </p:blipFill>
        <p:spPr bwMode="auto">
          <a:xfrm>
            <a:off x="6464300" y="1248304"/>
            <a:ext cx="2305050" cy="85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2600" y="1140355"/>
            <a:ext cx="5825067" cy="1433511"/>
          </a:xfrm>
          <a:prstGeom prst="rect">
            <a:avLst/>
          </a:prstGeom>
          <a:effectLst/>
        </p:spPr>
        <p:txBody>
          <a:bodyPr/>
          <a:lstStyle/>
          <a:p>
            <a:pPr marL="449263" indent="-449263" algn="l" eaLnBrk="0" hangingPunct="0"/>
            <a:r>
              <a:rPr kumimoji="0" lang="es-MX" sz="20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rPr>
              <a:t>Equipo de Panamá:</a:t>
            </a:r>
            <a:endParaRPr lang="es-MX" sz="3200" b="1" dirty="0" smtClean="0">
              <a:latin typeface="Arial" pitchFamily="34" charset="0"/>
              <a:ea typeface="Calibri" pitchFamily="34" charset="0"/>
              <a:cs typeface="Times New Roman" pitchFamily="18" charset="0"/>
            </a:endParaRPr>
          </a:p>
          <a:p>
            <a:pPr marL="449263" indent="-449263" algn="l" eaLnBrk="0" hangingPunct="0"/>
            <a:r>
              <a:rPr kumimoji="0" lang="es-MX" sz="32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rPr>
              <a:t>2. </a:t>
            </a:r>
            <a:r>
              <a:rPr lang="es-PA" sz="3200" b="1" dirty="0" smtClean="0">
                <a:latin typeface="Arial" pitchFamily="34" charset="0"/>
                <a:ea typeface="Calibri" pitchFamily="34" charset="0"/>
                <a:cs typeface="Times New Roman" pitchFamily="18" charset="0"/>
              </a:rPr>
              <a:t>Plan 2012 ¿Qué mejorar o Reorientar?</a:t>
            </a:r>
            <a:endParaRPr kumimoji="0" lang="es-MX" sz="32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endParaRPr>
          </a:p>
        </p:txBody>
      </p:sp>
      <p:sp>
        <p:nvSpPr>
          <p:cNvPr id="5" name="Rectangle 3"/>
          <p:cNvSpPr txBox="1">
            <a:spLocks noChangeArrowheads="1"/>
          </p:cNvSpPr>
          <p:nvPr/>
        </p:nvSpPr>
        <p:spPr>
          <a:xfrm>
            <a:off x="457200" y="2696105"/>
            <a:ext cx="8229600" cy="3222096"/>
          </a:xfrm>
          <a:prstGeom prst="rect">
            <a:avLst/>
          </a:prstGeom>
        </p:spPr>
        <p:txBody>
          <a:bodyPr/>
          <a:lstStyle/>
          <a:p>
            <a:pPr marL="342900" lvl="0" indent="-342900" algn="l" eaLnBrk="0" hangingPunct="0">
              <a:spcBef>
                <a:spcPts val="0"/>
              </a:spcBef>
              <a:spcAft>
                <a:spcPts val="1200"/>
              </a:spcAft>
              <a:buClr>
                <a:srgbClr val="C00000"/>
              </a:buClr>
              <a:buSzPct val="70000"/>
              <a:buFont typeface="Wingdings" pitchFamily="2" charset="2"/>
              <a:buChar char="§"/>
            </a:pPr>
            <a:r>
              <a:rPr lang="es-PA" sz="2400" dirty="0" smtClean="0">
                <a:latin typeface="Calibri" pitchFamily="34" charset="0"/>
              </a:rPr>
              <a:t>Aumentar confianza a través del fortalecimiento de capacidades para aumentar y fortalecer el nivel de participación de actores claves.</a:t>
            </a:r>
          </a:p>
          <a:p>
            <a:pPr marL="342900" lvl="0" indent="-342900" algn="l" eaLnBrk="0" hangingPunct="0">
              <a:spcBef>
                <a:spcPts val="0"/>
              </a:spcBef>
              <a:spcAft>
                <a:spcPts val="1200"/>
              </a:spcAft>
              <a:buClr>
                <a:srgbClr val="C00000"/>
              </a:buClr>
              <a:buSzPct val="70000"/>
              <a:buFont typeface="Wingdings" pitchFamily="2" charset="2"/>
              <a:buChar char="§"/>
            </a:pPr>
            <a:r>
              <a:rPr lang="es-PA" sz="2400" dirty="0" smtClean="0">
                <a:latin typeface="Calibri" pitchFamily="34" charset="0"/>
              </a:rPr>
              <a:t>Facilitar el proceso de asignar/delegar responsabilidades a actores empoderados.</a:t>
            </a:r>
          </a:p>
          <a:p>
            <a:pPr marL="342900" lvl="0" indent="-342900" algn="l" eaLnBrk="0" hangingPunct="0">
              <a:spcBef>
                <a:spcPts val="0"/>
              </a:spcBef>
              <a:spcAft>
                <a:spcPts val="1200"/>
              </a:spcAft>
              <a:buClr>
                <a:srgbClr val="C00000"/>
              </a:buClr>
              <a:buSzPct val="70000"/>
              <a:buFont typeface="Wingdings" pitchFamily="2" charset="2"/>
              <a:buChar char="§"/>
            </a:pPr>
            <a:r>
              <a:rPr lang="es-PA" sz="2400" dirty="0" smtClean="0">
                <a:latin typeface="Calibri" pitchFamily="34" charset="0"/>
              </a:rPr>
              <a:t>Posicionar tema REDD a nivel de tomadores de decisión de alta jerarquía.</a:t>
            </a:r>
          </a:p>
        </p:txBody>
      </p:sp>
      <p:pic>
        <p:nvPicPr>
          <p:cNvPr id="6" name="4 Imagen" descr="logoREDD.jpg"/>
          <p:cNvPicPr>
            <a:picLocks noChangeAspect="1"/>
          </p:cNvPicPr>
          <p:nvPr/>
        </p:nvPicPr>
        <p:blipFill>
          <a:blip r:embed="rId2" cstate="print">
            <a:clrChange>
              <a:clrFrom>
                <a:srgbClr val="FDFDFD"/>
              </a:clrFrom>
              <a:clrTo>
                <a:srgbClr val="FDFDFD">
                  <a:alpha val="0"/>
                </a:srgbClr>
              </a:clrTo>
            </a:clrChange>
          </a:blip>
          <a:srcRect/>
          <a:stretch>
            <a:fillRect/>
          </a:stretch>
        </p:blipFill>
        <p:spPr bwMode="auto">
          <a:xfrm>
            <a:off x="6464300" y="1248304"/>
            <a:ext cx="2305050" cy="85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75823"/>
            <a:ext cx="8229600" cy="908578"/>
          </a:xfrm>
          <a:effectLst/>
        </p:spPr>
        <p:txBody>
          <a:bodyPr/>
          <a:lstStyle/>
          <a:p>
            <a:r>
              <a:rPr lang="es-MX" sz="2000" b="1" cap="none" dirty="0" smtClean="0">
                <a:solidFill>
                  <a:schemeClr val="tx1"/>
                </a:solidFill>
                <a:effectLst/>
                <a:latin typeface="Arial" pitchFamily="34" charset="0"/>
                <a:ea typeface="Calibri" pitchFamily="34" charset="0"/>
                <a:cs typeface="Times New Roman" pitchFamily="18" charset="0"/>
              </a:rPr>
              <a:t>Equipo de Panamá:</a:t>
            </a:r>
            <a:r>
              <a:rPr lang="es-MX" sz="3200" b="1" cap="none" dirty="0" smtClean="0">
                <a:solidFill>
                  <a:schemeClr val="tx1"/>
                </a:solidFill>
                <a:effectLst/>
                <a:latin typeface="Arial" pitchFamily="34" charset="0"/>
                <a:ea typeface="Calibri" pitchFamily="34" charset="0"/>
                <a:cs typeface="Times New Roman" pitchFamily="18" charset="0"/>
              </a:rPr>
              <a:t/>
            </a:r>
            <a:br>
              <a:rPr lang="es-MX" sz="3200" b="1" cap="none" dirty="0" smtClean="0">
                <a:solidFill>
                  <a:schemeClr val="tx1"/>
                </a:solidFill>
                <a:effectLst/>
                <a:latin typeface="Arial" pitchFamily="34" charset="0"/>
                <a:ea typeface="Calibri" pitchFamily="34" charset="0"/>
                <a:cs typeface="Times New Roman" pitchFamily="18" charset="0"/>
              </a:rPr>
            </a:br>
            <a:r>
              <a:rPr lang="es-MX" sz="3200" b="1" cap="none" dirty="0" smtClean="0">
                <a:solidFill>
                  <a:schemeClr val="tx1"/>
                </a:solidFill>
                <a:effectLst/>
                <a:latin typeface="Arial" pitchFamily="34" charset="0"/>
                <a:ea typeface="Calibri" pitchFamily="34" charset="0"/>
                <a:cs typeface="Times New Roman" pitchFamily="18" charset="0"/>
              </a:rPr>
              <a:t>3. Necesidades</a:t>
            </a:r>
          </a:p>
        </p:txBody>
      </p:sp>
      <p:sp>
        <p:nvSpPr>
          <p:cNvPr id="3075" name="Rectangle 3"/>
          <p:cNvSpPr>
            <a:spLocks noGrp="1" noChangeArrowheads="1"/>
          </p:cNvSpPr>
          <p:nvPr>
            <p:ph type="body" idx="1"/>
          </p:nvPr>
        </p:nvSpPr>
        <p:spPr>
          <a:xfrm>
            <a:off x="457200" y="2484438"/>
            <a:ext cx="8229600" cy="3730095"/>
          </a:xfrm>
        </p:spPr>
        <p:txBody>
          <a:bodyPr/>
          <a:lstStyle/>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Ampliar participación de actores</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Proceso de preparación/planificación/ consulta para taller.</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Ampliar participación de planificadores.</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Garantizar la continuidad del proceso.</a:t>
            </a:r>
          </a:p>
        </p:txBody>
      </p:sp>
      <p:pic>
        <p:nvPicPr>
          <p:cNvPr id="4" name="4 Imagen" descr="logoREDD.jpg"/>
          <p:cNvPicPr>
            <a:picLocks noChangeAspect="1"/>
          </p:cNvPicPr>
          <p:nvPr/>
        </p:nvPicPr>
        <p:blipFill>
          <a:blip r:embed="rId2" cstate="print">
            <a:clrChange>
              <a:clrFrom>
                <a:srgbClr val="FDFDFD"/>
              </a:clrFrom>
              <a:clrTo>
                <a:srgbClr val="FDFDFD">
                  <a:alpha val="0"/>
                </a:srgbClr>
              </a:clrTo>
            </a:clrChange>
          </a:blip>
          <a:srcRect/>
          <a:stretch>
            <a:fillRect/>
          </a:stretch>
        </p:blipFill>
        <p:spPr bwMode="auto">
          <a:xfrm>
            <a:off x="6464300" y="1248304"/>
            <a:ext cx="2305050" cy="85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42874" y="6236646"/>
          <a:ext cx="8810625" cy="252107"/>
        </p:xfrm>
        <a:graphic>
          <a:graphicData uri="http://schemas.openxmlformats.org/drawingml/2006/table">
            <a:tbl>
              <a:tblPr/>
              <a:tblGrid>
                <a:gridCol w="8810625"/>
              </a:tblGrid>
              <a:tr h="252107">
                <a:tc>
                  <a:txBody>
                    <a:bodyPr/>
                    <a:lstStyle/>
                    <a:p>
                      <a:pPr algn="ctr">
                        <a:lnSpc>
                          <a:spcPct val="115000"/>
                        </a:lnSpc>
                        <a:spcAft>
                          <a:spcPts val="0"/>
                        </a:spcAft>
                      </a:pPr>
                      <a:r>
                        <a:rPr lang="es-ES" sz="1400" b="1" dirty="0">
                          <a:latin typeface="Calibri"/>
                          <a:ea typeface="Calibri"/>
                          <a:cs typeface="Times New Roman"/>
                        </a:rPr>
                        <a:t>INFORME MEMORIA</a:t>
                      </a:r>
                      <a:endParaRPr lang="es-PA" sz="1000" dirty="0">
                        <a:latin typeface="Calibri"/>
                        <a:ea typeface="Calibri"/>
                        <a:cs typeface="Times New Roman"/>
                      </a:endParaRPr>
                    </a:p>
                  </a:txBody>
                  <a:tcPr marL="61656" marR="61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16385" name="Rectangle 1"/>
          <p:cNvSpPr>
            <a:spLocks noChangeArrowheads="1"/>
          </p:cNvSpPr>
          <p:nvPr/>
        </p:nvSpPr>
        <p:spPr bwMode="auto">
          <a:xfrm>
            <a:off x="247650" y="1814636"/>
            <a:ext cx="8601075"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Primer Taller Regional de Capacitación e Intercambios sobre REDD+ para los Programas Nacionales ONU-REDD</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2400" b="1" dirty="0" smtClean="0">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25 al 27 Octubre</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Ciudad de Panamá, Panamá</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Noviembre, 5 de 2011</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1275823"/>
            <a:ext cx="7264400" cy="984777"/>
          </a:xfrm>
          <a:effectLst/>
        </p:spPr>
        <p:txBody>
          <a:bodyPr/>
          <a:lstStyle/>
          <a:p>
            <a:r>
              <a:rPr lang="es-MX" sz="2000" b="1" cap="none" dirty="0" smtClean="0">
                <a:solidFill>
                  <a:schemeClr val="tx1"/>
                </a:solidFill>
                <a:effectLst/>
                <a:latin typeface="Arial" pitchFamily="34" charset="0"/>
                <a:ea typeface="Calibri" pitchFamily="34" charset="0"/>
                <a:cs typeface="Times New Roman" pitchFamily="18" charset="0"/>
              </a:rPr>
              <a:t>Equipo de Paraguay:</a:t>
            </a:r>
            <a:r>
              <a:rPr lang="es-MX" sz="3200" b="1" cap="none" dirty="0" smtClean="0">
                <a:solidFill>
                  <a:schemeClr val="tx1"/>
                </a:solidFill>
                <a:effectLst/>
                <a:latin typeface="Arial" pitchFamily="34" charset="0"/>
                <a:ea typeface="Calibri" pitchFamily="34" charset="0"/>
                <a:cs typeface="Times New Roman" pitchFamily="18" charset="0"/>
              </a:rPr>
              <a:t/>
            </a:r>
            <a:br>
              <a:rPr lang="es-MX" sz="3200" b="1" cap="none" dirty="0" smtClean="0">
                <a:solidFill>
                  <a:schemeClr val="tx1"/>
                </a:solidFill>
                <a:effectLst/>
                <a:latin typeface="Arial" pitchFamily="34" charset="0"/>
                <a:ea typeface="Calibri" pitchFamily="34" charset="0"/>
                <a:cs typeface="Times New Roman" pitchFamily="18" charset="0"/>
              </a:rPr>
            </a:br>
            <a:r>
              <a:rPr lang="es-MX" sz="3200" b="1" cap="none" dirty="0" smtClean="0">
                <a:solidFill>
                  <a:schemeClr val="tx1"/>
                </a:solidFill>
                <a:effectLst/>
                <a:latin typeface="Arial" pitchFamily="34" charset="0"/>
                <a:ea typeface="Calibri" pitchFamily="34" charset="0"/>
                <a:cs typeface="Times New Roman" pitchFamily="18" charset="0"/>
              </a:rPr>
              <a:t>1. Aprendizajes (Aspectos Claves)</a:t>
            </a:r>
          </a:p>
        </p:txBody>
      </p:sp>
      <p:sp>
        <p:nvSpPr>
          <p:cNvPr id="10" name="Rectangle 3"/>
          <p:cNvSpPr txBox="1">
            <a:spLocks noChangeArrowheads="1"/>
          </p:cNvSpPr>
          <p:nvPr/>
        </p:nvSpPr>
        <p:spPr>
          <a:xfrm>
            <a:off x="457200" y="2484439"/>
            <a:ext cx="5858933" cy="3332162"/>
          </a:xfrm>
          <a:prstGeom prst="rect">
            <a:avLst/>
          </a:prstGeom>
        </p:spPr>
        <p:txBody>
          <a:bodyPr/>
          <a:lstStyle/>
          <a:p>
            <a:pPr marL="457200" lvl="0" indent="-457200" algn="l" eaLnBrk="0" hangingPunct="0">
              <a:spcBef>
                <a:spcPts val="0"/>
              </a:spcBef>
              <a:spcAft>
                <a:spcPts val="600"/>
              </a:spcAft>
              <a:buClr>
                <a:srgbClr val="C00000"/>
              </a:buClr>
              <a:buSzPct val="100000"/>
              <a:buFont typeface="+mj-lt"/>
              <a:buAutoNum type="alphaUcPeriod"/>
            </a:pPr>
            <a:r>
              <a:rPr lang="es-PA" sz="2000" b="1" dirty="0" smtClean="0">
                <a:latin typeface="Calibri" pitchFamily="34" charset="0"/>
              </a:rPr>
              <a:t>Instrumentos disponibles para guiar el trabajo de PNC en Paraguay.</a:t>
            </a:r>
          </a:p>
          <a:p>
            <a:pPr marL="914400" lvl="1" indent="-457200" algn="l" eaLnBrk="0" hangingPunct="0">
              <a:spcBef>
                <a:spcPts val="0"/>
              </a:spcBef>
              <a:spcAft>
                <a:spcPts val="600"/>
              </a:spcAft>
              <a:buClr>
                <a:srgbClr val="C00000"/>
              </a:buClr>
              <a:buSzPct val="100000"/>
            </a:pPr>
            <a:r>
              <a:rPr lang="es-PA" dirty="0" smtClean="0">
                <a:latin typeface="Calibri" pitchFamily="34" charset="0"/>
              </a:rPr>
              <a:t>- Salvaguardas y derechos humanos</a:t>
            </a:r>
          </a:p>
          <a:p>
            <a:pPr marL="914400" lvl="1" indent="-457200" algn="l" eaLnBrk="0" hangingPunct="0">
              <a:spcBef>
                <a:spcPts val="0"/>
              </a:spcBef>
              <a:spcAft>
                <a:spcPts val="600"/>
              </a:spcAft>
              <a:buClr>
                <a:srgbClr val="C00000"/>
              </a:buClr>
              <a:buSzPct val="100000"/>
            </a:pPr>
            <a:r>
              <a:rPr lang="es-PA" dirty="0" smtClean="0">
                <a:latin typeface="Calibri" pitchFamily="34" charset="0"/>
              </a:rPr>
              <a:t>- Mecanismo de quejas</a:t>
            </a:r>
          </a:p>
          <a:p>
            <a:pPr marL="914400" lvl="1" indent="-457200" algn="l" eaLnBrk="0" hangingPunct="0">
              <a:spcBef>
                <a:spcPts val="0"/>
              </a:spcBef>
              <a:spcAft>
                <a:spcPts val="600"/>
              </a:spcAft>
              <a:buClr>
                <a:srgbClr val="C00000"/>
              </a:buClr>
              <a:buSzPct val="100000"/>
            </a:pPr>
            <a:r>
              <a:rPr lang="es-PA" dirty="0" smtClean="0">
                <a:latin typeface="Calibri" pitchFamily="34" charset="0"/>
              </a:rPr>
              <a:t>- Metodologías y estrategias</a:t>
            </a:r>
          </a:p>
          <a:p>
            <a:pPr marL="457200" indent="-457200" algn="l" eaLnBrk="0" hangingPunct="0">
              <a:spcBef>
                <a:spcPts val="0"/>
              </a:spcBef>
              <a:spcAft>
                <a:spcPts val="600"/>
              </a:spcAft>
              <a:buClr>
                <a:srgbClr val="C00000"/>
              </a:buClr>
              <a:buSzPct val="100000"/>
              <a:buFont typeface="+mj-lt"/>
              <a:buAutoNum type="alphaUcPeriod"/>
            </a:pPr>
            <a:r>
              <a:rPr lang="es-PA" sz="2000" b="1" dirty="0" smtClean="0">
                <a:latin typeface="Calibri" pitchFamily="34" charset="0"/>
              </a:rPr>
              <a:t>Intercambio de experiencias con otros países.</a:t>
            </a:r>
          </a:p>
          <a:p>
            <a:pPr marL="914400" lvl="1" indent="-457200" algn="l" eaLnBrk="0" hangingPunct="0">
              <a:spcBef>
                <a:spcPts val="0"/>
              </a:spcBef>
              <a:spcAft>
                <a:spcPts val="600"/>
              </a:spcAft>
              <a:buClr>
                <a:srgbClr val="C00000"/>
              </a:buClr>
              <a:buSzPct val="100000"/>
            </a:pPr>
            <a:r>
              <a:rPr lang="es-PA" dirty="0" smtClean="0">
                <a:latin typeface="Calibri" pitchFamily="34" charset="0"/>
              </a:rPr>
              <a:t>- Planificación</a:t>
            </a:r>
          </a:p>
          <a:p>
            <a:pPr marL="914400" lvl="1" indent="-457200" algn="l" eaLnBrk="0" hangingPunct="0">
              <a:spcBef>
                <a:spcPts val="0"/>
              </a:spcBef>
              <a:spcAft>
                <a:spcPts val="600"/>
              </a:spcAft>
              <a:buClr>
                <a:srgbClr val="C00000"/>
              </a:buClr>
              <a:buSzPct val="100000"/>
            </a:pPr>
            <a:r>
              <a:rPr lang="es-PA" dirty="0" smtClean="0">
                <a:latin typeface="Calibri" pitchFamily="34" charset="0"/>
              </a:rPr>
              <a:t>- Organigrama</a:t>
            </a:r>
          </a:p>
          <a:p>
            <a:pPr marL="914400" lvl="1" indent="-457200" algn="l" eaLnBrk="0" hangingPunct="0">
              <a:spcBef>
                <a:spcPts val="0"/>
              </a:spcBef>
              <a:spcAft>
                <a:spcPts val="600"/>
              </a:spcAft>
              <a:buClr>
                <a:srgbClr val="C00000"/>
              </a:buClr>
              <a:buSzPct val="100000"/>
            </a:pPr>
            <a:r>
              <a:rPr lang="es-PA" dirty="0" smtClean="0">
                <a:latin typeface="Calibri" pitchFamily="34" charset="0"/>
              </a:rPr>
              <a:t>- Gobernanza</a:t>
            </a:r>
          </a:p>
        </p:txBody>
      </p:sp>
      <p:pic>
        <p:nvPicPr>
          <p:cNvPr id="11" name="Picture 2"/>
          <p:cNvPicPr>
            <a:picLocks noChangeAspect="1" noChangeArrowheads="1"/>
          </p:cNvPicPr>
          <p:nvPr/>
        </p:nvPicPr>
        <p:blipFill>
          <a:blip r:embed="rId3" cstate="print"/>
          <a:srcRect/>
          <a:stretch>
            <a:fillRect/>
          </a:stretch>
        </p:blipFill>
        <p:spPr bwMode="auto">
          <a:xfrm>
            <a:off x="7349074" y="5702410"/>
            <a:ext cx="1683264" cy="1003204"/>
          </a:xfrm>
          <a:prstGeom prst="rect">
            <a:avLst/>
          </a:prstGeom>
          <a:solidFill>
            <a:srgbClr val="FFFFFF"/>
          </a:solidFill>
          <a:ln w="9525">
            <a:solidFill>
              <a:schemeClr val="tx1"/>
            </a:solidFill>
            <a:miter lim="800000"/>
            <a:headEnd/>
            <a:tailEnd/>
          </a:ln>
        </p:spPr>
      </p:pic>
      <p:pic>
        <p:nvPicPr>
          <p:cNvPr id="12" name="Imagen 2" descr="LOGO"/>
          <p:cNvPicPr>
            <a:picLocks noChangeAspect="1" noChangeArrowheads="1"/>
          </p:cNvPicPr>
          <p:nvPr/>
        </p:nvPicPr>
        <p:blipFill>
          <a:blip r:embed="rId4" cstate="print"/>
          <a:srcRect/>
          <a:stretch>
            <a:fillRect/>
          </a:stretch>
        </p:blipFill>
        <p:spPr bwMode="auto">
          <a:xfrm>
            <a:off x="7340607" y="3869281"/>
            <a:ext cx="1684556" cy="763042"/>
          </a:xfrm>
          <a:prstGeom prst="rect">
            <a:avLst/>
          </a:prstGeom>
          <a:noFill/>
          <a:ln w="9525">
            <a:solidFill>
              <a:schemeClr val="tx1"/>
            </a:solidFill>
            <a:miter lim="800000"/>
            <a:headEnd/>
            <a:tailEnd/>
          </a:ln>
        </p:spPr>
      </p:pic>
      <p:pic>
        <p:nvPicPr>
          <p:cNvPr id="13" name="Picture 4" descr="LOGO FAPI_2"/>
          <p:cNvPicPr>
            <a:picLocks noChangeAspect="1" noChangeArrowheads="1"/>
          </p:cNvPicPr>
          <p:nvPr/>
        </p:nvPicPr>
        <p:blipFill>
          <a:blip r:embed="rId5" cstate="print"/>
          <a:srcRect/>
          <a:stretch>
            <a:fillRect/>
          </a:stretch>
        </p:blipFill>
        <p:spPr bwMode="auto">
          <a:xfrm>
            <a:off x="7349074" y="4680297"/>
            <a:ext cx="1692295" cy="98330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349074" y="5702410"/>
            <a:ext cx="1683264" cy="1003204"/>
          </a:xfrm>
          <a:prstGeom prst="rect">
            <a:avLst/>
          </a:prstGeom>
          <a:solidFill>
            <a:srgbClr val="FFFFFF"/>
          </a:solidFill>
          <a:ln w="9525">
            <a:solidFill>
              <a:schemeClr val="tx1"/>
            </a:solidFill>
            <a:miter lim="800000"/>
            <a:headEnd/>
            <a:tailEnd/>
          </a:ln>
        </p:spPr>
      </p:pic>
      <p:pic>
        <p:nvPicPr>
          <p:cNvPr id="5" name="Imagen 2" descr="LOGO"/>
          <p:cNvPicPr>
            <a:picLocks noChangeAspect="1" noChangeArrowheads="1"/>
          </p:cNvPicPr>
          <p:nvPr/>
        </p:nvPicPr>
        <p:blipFill>
          <a:blip r:embed="rId4" cstate="print"/>
          <a:srcRect/>
          <a:stretch>
            <a:fillRect/>
          </a:stretch>
        </p:blipFill>
        <p:spPr bwMode="auto">
          <a:xfrm>
            <a:off x="7340607" y="3869281"/>
            <a:ext cx="1684556" cy="763042"/>
          </a:xfrm>
          <a:prstGeom prst="rect">
            <a:avLst/>
          </a:prstGeom>
          <a:noFill/>
          <a:ln w="9525">
            <a:solidFill>
              <a:schemeClr val="tx1"/>
            </a:solidFill>
            <a:miter lim="800000"/>
            <a:headEnd/>
            <a:tailEnd/>
          </a:ln>
        </p:spPr>
      </p:pic>
      <p:pic>
        <p:nvPicPr>
          <p:cNvPr id="6" name="Picture 4" descr="LOGO FAPI_2"/>
          <p:cNvPicPr>
            <a:picLocks noChangeAspect="1" noChangeArrowheads="1"/>
          </p:cNvPicPr>
          <p:nvPr/>
        </p:nvPicPr>
        <p:blipFill>
          <a:blip r:embed="rId5" cstate="print"/>
          <a:srcRect/>
          <a:stretch>
            <a:fillRect/>
          </a:stretch>
        </p:blipFill>
        <p:spPr bwMode="auto">
          <a:xfrm>
            <a:off x="7349074" y="4680297"/>
            <a:ext cx="1692295" cy="983304"/>
          </a:xfrm>
          <a:prstGeom prst="rect">
            <a:avLst/>
          </a:prstGeom>
          <a:noFill/>
          <a:ln w="9525">
            <a:solidFill>
              <a:schemeClr val="tx1"/>
            </a:solidFill>
            <a:miter lim="800000"/>
            <a:headEnd/>
            <a:tailEnd/>
          </a:ln>
        </p:spPr>
      </p:pic>
      <p:sp>
        <p:nvSpPr>
          <p:cNvPr id="9" name="Rectangle 2"/>
          <p:cNvSpPr>
            <a:spLocks noGrp="1" noChangeArrowheads="1"/>
          </p:cNvSpPr>
          <p:nvPr>
            <p:ph type="title"/>
          </p:nvPr>
        </p:nvSpPr>
        <p:spPr>
          <a:xfrm>
            <a:off x="457200" y="1275823"/>
            <a:ext cx="7865533" cy="4964110"/>
          </a:xfrm>
          <a:effectLst/>
        </p:spPr>
        <p:txBody>
          <a:bodyPr/>
          <a:lstStyle/>
          <a:p>
            <a:r>
              <a:rPr lang="es-MX" sz="2000" b="1" cap="none" dirty="0" smtClean="0">
                <a:solidFill>
                  <a:schemeClr val="tx1"/>
                </a:solidFill>
                <a:effectLst/>
                <a:latin typeface="Arial" pitchFamily="34" charset="0"/>
                <a:ea typeface="Calibri" pitchFamily="34" charset="0"/>
                <a:cs typeface="Times New Roman" pitchFamily="18" charset="0"/>
              </a:rPr>
              <a:t>Equipo de Paraguay:</a:t>
            </a:r>
            <a:r>
              <a:rPr lang="es-MX" sz="3200" b="1" cap="none" dirty="0" smtClean="0">
                <a:solidFill>
                  <a:schemeClr val="tx1"/>
                </a:solidFill>
                <a:effectLst/>
                <a:latin typeface="Arial" pitchFamily="34" charset="0"/>
                <a:ea typeface="Calibri" pitchFamily="34" charset="0"/>
                <a:cs typeface="Times New Roman" pitchFamily="18" charset="0"/>
              </a:rPr>
              <a:t/>
            </a:r>
            <a:br>
              <a:rPr lang="es-MX" sz="3200" b="1" cap="none" dirty="0" smtClean="0">
                <a:solidFill>
                  <a:schemeClr val="tx1"/>
                </a:solidFill>
                <a:effectLst/>
                <a:latin typeface="Arial" pitchFamily="34" charset="0"/>
                <a:ea typeface="Calibri" pitchFamily="34" charset="0"/>
                <a:cs typeface="Times New Roman" pitchFamily="18" charset="0"/>
              </a:rPr>
            </a:br>
            <a:r>
              <a:rPr lang="es-PA" sz="3200" b="1" cap="none" dirty="0" smtClean="0">
                <a:solidFill>
                  <a:schemeClr val="tx1"/>
                </a:solidFill>
                <a:effectLst/>
                <a:latin typeface="Arial" pitchFamily="34" charset="0"/>
                <a:ea typeface="Calibri" pitchFamily="34" charset="0"/>
                <a:cs typeface="Times New Roman" pitchFamily="18" charset="0"/>
              </a:rPr>
              <a:t>2. Plan 2012: </a:t>
            </a:r>
            <a:r>
              <a:rPr lang="es-PA" sz="2800" b="1" cap="none" dirty="0" smtClean="0">
                <a:solidFill>
                  <a:schemeClr val="tx1"/>
                </a:solidFill>
                <a:effectLst/>
                <a:latin typeface="Arial" pitchFamily="34" charset="0"/>
                <a:ea typeface="Calibri" pitchFamily="34" charset="0"/>
                <a:cs typeface="Times New Roman" pitchFamily="18" charset="0"/>
              </a:rPr>
              <a:t>Qué mejorar o reorientar?</a:t>
            </a:r>
            <a:r>
              <a:rPr lang="es-PA" sz="3200" b="1" cap="none" dirty="0" smtClean="0">
                <a:solidFill>
                  <a:schemeClr val="tx1"/>
                </a:solidFill>
                <a:effectLst/>
                <a:latin typeface="Arial" pitchFamily="34" charset="0"/>
                <a:ea typeface="Calibri" pitchFamily="34" charset="0"/>
                <a:cs typeface="Times New Roman" pitchFamily="18" charset="0"/>
              </a:rPr>
              <a:t/>
            </a:r>
            <a:br>
              <a:rPr lang="es-PA" sz="3200" b="1" cap="none" dirty="0" smtClean="0">
                <a:solidFill>
                  <a:schemeClr val="tx1"/>
                </a:solidFill>
                <a:effectLst/>
                <a:latin typeface="Arial" pitchFamily="34" charset="0"/>
                <a:ea typeface="Calibri" pitchFamily="34" charset="0"/>
                <a:cs typeface="Times New Roman" pitchFamily="18" charset="0"/>
              </a:rPr>
            </a:br>
            <a:r>
              <a:rPr lang="es-PA" sz="3200" b="1" cap="none" dirty="0" smtClean="0">
                <a:solidFill>
                  <a:schemeClr val="tx1"/>
                </a:solidFill>
                <a:effectLst/>
                <a:latin typeface="Arial" pitchFamily="34" charset="0"/>
                <a:ea typeface="Calibri" pitchFamily="34" charset="0"/>
                <a:cs typeface="Times New Roman" pitchFamily="18" charset="0"/>
              </a:rPr>
              <a:t/>
            </a:r>
            <a:br>
              <a:rPr lang="es-PA" sz="3200" b="1" cap="none" dirty="0" smtClean="0">
                <a:solidFill>
                  <a:schemeClr val="tx1"/>
                </a:solidFill>
                <a:effectLst/>
                <a:latin typeface="Arial" pitchFamily="34" charset="0"/>
                <a:ea typeface="Calibri" pitchFamily="34" charset="0"/>
                <a:cs typeface="Times New Roman" pitchFamily="18" charset="0"/>
              </a:rPr>
            </a:br>
            <a:r>
              <a:rPr lang="es-PA" sz="3200" b="1" cap="none" dirty="0" smtClean="0">
                <a:solidFill>
                  <a:schemeClr val="tx1"/>
                </a:solidFill>
                <a:effectLst/>
                <a:latin typeface="Arial" pitchFamily="34" charset="0"/>
                <a:ea typeface="Calibri" pitchFamily="34" charset="0"/>
                <a:cs typeface="Times New Roman" pitchFamily="18" charset="0"/>
              </a:rPr>
              <a:t/>
            </a:r>
            <a:br>
              <a:rPr lang="es-PA" sz="3200" b="1" cap="none" dirty="0" smtClean="0">
                <a:solidFill>
                  <a:schemeClr val="tx1"/>
                </a:solidFill>
                <a:effectLst/>
                <a:latin typeface="Arial" pitchFamily="34" charset="0"/>
                <a:ea typeface="Calibri" pitchFamily="34" charset="0"/>
                <a:cs typeface="Times New Roman" pitchFamily="18" charset="0"/>
              </a:rPr>
            </a:br>
            <a:r>
              <a:rPr lang="es-PA" sz="3200" b="1" cap="none" dirty="0" smtClean="0">
                <a:solidFill>
                  <a:schemeClr val="tx1"/>
                </a:solidFill>
                <a:effectLst/>
                <a:latin typeface="Arial" pitchFamily="34" charset="0"/>
                <a:ea typeface="Calibri" pitchFamily="34" charset="0"/>
                <a:cs typeface="Times New Roman" pitchFamily="18" charset="0"/>
              </a:rPr>
              <a:t/>
            </a:r>
            <a:br>
              <a:rPr lang="es-PA" sz="3200" b="1" cap="none" dirty="0" smtClean="0">
                <a:solidFill>
                  <a:schemeClr val="tx1"/>
                </a:solidFill>
                <a:effectLst/>
                <a:latin typeface="Arial" pitchFamily="34" charset="0"/>
                <a:ea typeface="Calibri" pitchFamily="34" charset="0"/>
                <a:cs typeface="Times New Roman" pitchFamily="18" charset="0"/>
              </a:rPr>
            </a:br>
            <a:r>
              <a:rPr lang="es-PA" sz="3200" b="1" cap="none" dirty="0" smtClean="0">
                <a:solidFill>
                  <a:schemeClr val="tx1"/>
                </a:solidFill>
                <a:effectLst/>
                <a:latin typeface="Arial" pitchFamily="34" charset="0"/>
                <a:ea typeface="Calibri" pitchFamily="34" charset="0"/>
                <a:cs typeface="Times New Roman" pitchFamily="18" charset="0"/>
              </a:rPr>
              <a:t/>
            </a:r>
            <a:br>
              <a:rPr lang="es-PA" sz="3200" b="1" cap="none" dirty="0" smtClean="0">
                <a:solidFill>
                  <a:schemeClr val="tx1"/>
                </a:solidFill>
                <a:effectLst/>
                <a:latin typeface="Arial" pitchFamily="34" charset="0"/>
                <a:ea typeface="Calibri" pitchFamily="34" charset="0"/>
                <a:cs typeface="Times New Roman" pitchFamily="18" charset="0"/>
              </a:rPr>
            </a:br>
            <a:r>
              <a:rPr lang="es-PA" sz="3200" b="1" cap="none" dirty="0" smtClean="0">
                <a:solidFill>
                  <a:schemeClr val="tx1"/>
                </a:solidFill>
                <a:effectLst/>
                <a:latin typeface="Arial" pitchFamily="34" charset="0"/>
                <a:ea typeface="Calibri" pitchFamily="34" charset="0"/>
                <a:cs typeface="Times New Roman" pitchFamily="18" charset="0"/>
              </a:rPr>
              <a:t>3. Necesidades: </a:t>
            </a:r>
            <a:r>
              <a:rPr lang="es-PA" sz="2800" b="1" cap="none" dirty="0" smtClean="0">
                <a:solidFill>
                  <a:schemeClr val="tx1"/>
                </a:solidFill>
                <a:effectLst/>
                <a:latin typeface="Arial" pitchFamily="34" charset="0"/>
                <a:ea typeface="Calibri" pitchFamily="34" charset="0"/>
                <a:cs typeface="Times New Roman" pitchFamily="18" charset="0"/>
              </a:rPr>
              <a:t>Temas a profundizar.</a:t>
            </a:r>
            <a:r>
              <a:rPr lang="es-PA" sz="3200" b="1" cap="none" dirty="0" smtClean="0">
                <a:solidFill>
                  <a:schemeClr val="tx1"/>
                </a:solidFill>
                <a:effectLst/>
                <a:latin typeface="Arial" pitchFamily="34" charset="0"/>
                <a:ea typeface="Calibri" pitchFamily="34" charset="0"/>
                <a:cs typeface="Times New Roman" pitchFamily="18" charset="0"/>
              </a:rPr>
              <a:t/>
            </a:r>
            <a:br>
              <a:rPr lang="es-PA" sz="3200" b="1" cap="none" dirty="0" smtClean="0">
                <a:solidFill>
                  <a:schemeClr val="tx1"/>
                </a:solidFill>
                <a:effectLst/>
                <a:latin typeface="Arial" pitchFamily="34" charset="0"/>
                <a:ea typeface="Calibri" pitchFamily="34" charset="0"/>
                <a:cs typeface="Times New Roman" pitchFamily="18" charset="0"/>
              </a:rPr>
            </a:br>
            <a:r>
              <a:rPr lang="es-PA" sz="3200" b="1" cap="none" dirty="0" smtClean="0">
                <a:solidFill>
                  <a:schemeClr val="tx1"/>
                </a:solidFill>
                <a:effectLst/>
                <a:latin typeface="Arial" pitchFamily="34" charset="0"/>
                <a:ea typeface="Calibri" pitchFamily="34" charset="0"/>
                <a:cs typeface="Times New Roman" pitchFamily="18" charset="0"/>
              </a:rPr>
              <a:t/>
            </a:r>
            <a:br>
              <a:rPr lang="es-PA" sz="3200" b="1" cap="none" dirty="0" smtClean="0">
                <a:solidFill>
                  <a:schemeClr val="tx1"/>
                </a:solidFill>
                <a:effectLst/>
                <a:latin typeface="Arial" pitchFamily="34" charset="0"/>
                <a:ea typeface="Calibri" pitchFamily="34" charset="0"/>
                <a:cs typeface="Times New Roman" pitchFamily="18" charset="0"/>
              </a:rPr>
            </a:br>
            <a:endParaRPr lang="es-MX" sz="3200" b="1" cap="none" dirty="0" smtClean="0">
              <a:solidFill>
                <a:schemeClr val="tx1"/>
              </a:solidFill>
              <a:effectLst/>
              <a:latin typeface="Arial" pitchFamily="34" charset="0"/>
              <a:ea typeface="Calibri" pitchFamily="34" charset="0"/>
              <a:cs typeface="Times New Roman" pitchFamily="18" charset="0"/>
            </a:endParaRPr>
          </a:p>
        </p:txBody>
      </p:sp>
      <p:sp>
        <p:nvSpPr>
          <p:cNvPr id="10" name="Rectangle 3"/>
          <p:cNvSpPr txBox="1">
            <a:spLocks noChangeArrowheads="1"/>
          </p:cNvSpPr>
          <p:nvPr/>
        </p:nvSpPr>
        <p:spPr>
          <a:xfrm>
            <a:off x="457200" y="2484439"/>
            <a:ext cx="6578600" cy="3628494"/>
          </a:xfrm>
          <a:prstGeom prst="rect">
            <a:avLst/>
          </a:prstGeom>
        </p:spPr>
        <p:txBody>
          <a:bodyPr/>
          <a:lstStyle/>
          <a:p>
            <a:pPr marL="514350" lvl="0" indent="-514350" algn="l"/>
            <a:r>
              <a:rPr lang="es-ES" sz="2000" dirty="0" smtClean="0">
                <a:latin typeface="Calibri" pitchFamily="34" charset="0"/>
              </a:rPr>
              <a:t>	La mayoría de los temas discutidos están enfocados en el PNC, sin embargo las herramientas y discusiones compartidas permitirán focalizar mejor el desarrollo del PNC en Paraguay.</a:t>
            </a:r>
          </a:p>
          <a:p>
            <a:pPr lvl="0"/>
            <a:endParaRPr lang="es-ES" sz="2400" b="1" dirty="0" smtClean="0"/>
          </a:p>
          <a:p>
            <a:pPr lvl="0"/>
            <a:endParaRPr lang="es-ES" sz="2400" b="1" dirty="0" smtClean="0"/>
          </a:p>
          <a:p>
            <a:pPr lvl="0"/>
            <a:endParaRPr lang="es-ES" sz="1400" b="1" dirty="0" smtClean="0"/>
          </a:p>
          <a:p>
            <a:pPr marL="514350" lvl="0" indent="-514350" algn="l">
              <a:buFont typeface="+mj-lt"/>
              <a:buAutoNum type="alphaLcParenR"/>
            </a:pPr>
            <a:r>
              <a:rPr lang="es-ES" sz="2000" dirty="0" smtClean="0">
                <a:latin typeface="Calibri" pitchFamily="34" charset="0"/>
              </a:rPr>
              <a:t>Inserción de otros actores nacionales</a:t>
            </a:r>
          </a:p>
          <a:p>
            <a:pPr marL="514350" lvl="0" indent="-514350" algn="l">
              <a:buFont typeface="+mj-lt"/>
              <a:buAutoNum type="alphaLcParenR"/>
            </a:pPr>
            <a:r>
              <a:rPr lang="es-ES" sz="2000" dirty="0" smtClean="0">
                <a:latin typeface="Calibri" pitchFamily="34" charset="0"/>
              </a:rPr>
              <a:t>Conocer las experiencia s de otras regiones que están  con un proceso más avanzado.</a:t>
            </a:r>
          </a:p>
          <a:p>
            <a:pPr marL="514350" lvl="0" indent="-514350" algn="l">
              <a:buFont typeface="+mj-lt"/>
              <a:buAutoNum type="alphaLcParenR"/>
            </a:pPr>
            <a:r>
              <a:rPr lang="es-ES" sz="2000" dirty="0" smtClean="0">
                <a:latin typeface="Calibri" pitchFamily="34" charset="0"/>
              </a:rPr>
              <a:t>Experiencias de mercado voluntario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75823"/>
            <a:ext cx="8229600" cy="908578"/>
          </a:xfrm>
          <a:effectLst/>
        </p:spPr>
        <p:txBody>
          <a:bodyPr/>
          <a:lstStyle/>
          <a:p>
            <a:r>
              <a:rPr lang="es-MX" sz="2000" b="1" cap="none" dirty="0" smtClean="0">
                <a:solidFill>
                  <a:schemeClr val="tx1"/>
                </a:solidFill>
                <a:effectLst/>
                <a:latin typeface="Arial" pitchFamily="34" charset="0"/>
                <a:ea typeface="Calibri" pitchFamily="34" charset="0"/>
                <a:cs typeface="Times New Roman" pitchFamily="18" charset="0"/>
              </a:rPr>
              <a:t>Equipo de Ecuador:</a:t>
            </a:r>
            <a:r>
              <a:rPr lang="es-MX" sz="3200" b="1" cap="none" dirty="0" smtClean="0">
                <a:solidFill>
                  <a:schemeClr val="tx1"/>
                </a:solidFill>
                <a:effectLst/>
                <a:latin typeface="Arial" pitchFamily="34" charset="0"/>
                <a:ea typeface="Calibri" pitchFamily="34" charset="0"/>
                <a:cs typeface="Times New Roman" pitchFamily="18" charset="0"/>
              </a:rPr>
              <a:t/>
            </a:r>
            <a:br>
              <a:rPr lang="es-MX" sz="3200" b="1" cap="none" dirty="0" smtClean="0">
                <a:solidFill>
                  <a:schemeClr val="tx1"/>
                </a:solidFill>
                <a:effectLst/>
                <a:latin typeface="Arial" pitchFamily="34" charset="0"/>
                <a:ea typeface="Calibri" pitchFamily="34" charset="0"/>
                <a:cs typeface="Times New Roman" pitchFamily="18" charset="0"/>
              </a:rPr>
            </a:br>
            <a:r>
              <a:rPr lang="es-MX" sz="3200" b="1" cap="none" dirty="0" smtClean="0">
                <a:solidFill>
                  <a:schemeClr val="tx1"/>
                </a:solidFill>
                <a:effectLst/>
                <a:latin typeface="Arial" pitchFamily="34" charset="0"/>
                <a:ea typeface="Calibri" pitchFamily="34" charset="0"/>
                <a:cs typeface="Times New Roman" pitchFamily="18" charset="0"/>
              </a:rPr>
              <a:t>1. Aprendizajes</a:t>
            </a:r>
          </a:p>
        </p:txBody>
      </p:sp>
      <p:sp>
        <p:nvSpPr>
          <p:cNvPr id="3075" name="Rectangle 3"/>
          <p:cNvSpPr>
            <a:spLocks noGrp="1" noChangeArrowheads="1"/>
          </p:cNvSpPr>
          <p:nvPr>
            <p:ph type="body" idx="1"/>
          </p:nvPr>
        </p:nvSpPr>
        <p:spPr>
          <a:xfrm>
            <a:off x="457200" y="2374372"/>
            <a:ext cx="8229600" cy="3730095"/>
          </a:xfrm>
        </p:spPr>
        <p:txBody>
          <a:bodyPr/>
          <a:lstStyle/>
          <a:p>
            <a:pPr>
              <a:spcBef>
                <a:spcPts val="0"/>
              </a:spcBef>
              <a:spcAft>
                <a:spcPts val="1200"/>
              </a:spcAft>
              <a:buClr>
                <a:srgbClr val="C00000"/>
              </a:buClr>
              <a:buFont typeface="Wingdings" pitchFamily="2" charset="2"/>
              <a:buChar char="§"/>
            </a:pPr>
            <a:r>
              <a:rPr lang="es-PA" sz="2000" dirty="0" smtClean="0">
                <a:solidFill>
                  <a:schemeClr val="tx1"/>
                </a:solidFill>
                <a:latin typeface="Calibri" pitchFamily="34" charset="0"/>
              </a:rPr>
              <a:t>Complejidad entre la coordinación interinstitucional (comités, subcomités, agencias, sociedad civil).</a:t>
            </a:r>
          </a:p>
          <a:p>
            <a:pPr>
              <a:spcBef>
                <a:spcPts val="0"/>
              </a:spcBef>
              <a:spcAft>
                <a:spcPts val="1200"/>
              </a:spcAft>
              <a:buClr>
                <a:srgbClr val="C00000"/>
              </a:buClr>
              <a:buFont typeface="Wingdings" pitchFamily="2" charset="2"/>
              <a:buChar char="§"/>
            </a:pPr>
            <a:r>
              <a:rPr lang="es-PA" sz="2000" dirty="0" smtClean="0">
                <a:solidFill>
                  <a:schemeClr val="tx1"/>
                </a:solidFill>
                <a:latin typeface="Calibri" pitchFamily="34" charset="0"/>
              </a:rPr>
              <a:t>Gobernanza estructura de ONUREDD en la conformación de comités.</a:t>
            </a:r>
          </a:p>
          <a:p>
            <a:pPr>
              <a:spcBef>
                <a:spcPts val="0"/>
              </a:spcBef>
              <a:spcAft>
                <a:spcPts val="1200"/>
              </a:spcAft>
              <a:buClr>
                <a:srgbClr val="C00000"/>
              </a:buClr>
              <a:buFont typeface="Wingdings" pitchFamily="2" charset="2"/>
              <a:buChar char="§"/>
            </a:pPr>
            <a:r>
              <a:rPr lang="es-PA" sz="2000" dirty="0" smtClean="0">
                <a:solidFill>
                  <a:schemeClr val="tx1"/>
                </a:solidFill>
                <a:latin typeface="Calibri" pitchFamily="34" charset="0"/>
              </a:rPr>
              <a:t>Gobernabilidad: funcionamiento institucional</a:t>
            </a:r>
          </a:p>
          <a:p>
            <a:pPr>
              <a:spcBef>
                <a:spcPts val="0"/>
              </a:spcBef>
              <a:spcAft>
                <a:spcPts val="1200"/>
              </a:spcAft>
              <a:buClr>
                <a:srgbClr val="C00000"/>
              </a:buClr>
              <a:buFont typeface="Wingdings" pitchFamily="2" charset="2"/>
              <a:buChar char="§"/>
            </a:pPr>
            <a:r>
              <a:rPr lang="es-PA" sz="2000" dirty="0" smtClean="0">
                <a:solidFill>
                  <a:schemeClr val="tx1"/>
                </a:solidFill>
                <a:latin typeface="Calibri" pitchFamily="34" charset="0"/>
              </a:rPr>
              <a:t>Transparencia: herramientas de Naciones Unidades (acceso a la información)</a:t>
            </a:r>
          </a:p>
          <a:p>
            <a:pPr>
              <a:spcBef>
                <a:spcPts val="0"/>
              </a:spcBef>
              <a:spcAft>
                <a:spcPts val="1200"/>
              </a:spcAft>
              <a:buClr>
                <a:srgbClr val="C00000"/>
              </a:buClr>
              <a:buFont typeface="Wingdings" pitchFamily="2" charset="2"/>
              <a:buChar char="§"/>
            </a:pPr>
            <a:r>
              <a:rPr lang="es-PA" sz="2000" dirty="0" smtClean="0">
                <a:solidFill>
                  <a:schemeClr val="tx1"/>
                </a:solidFill>
                <a:latin typeface="Calibri" pitchFamily="34" charset="0"/>
              </a:rPr>
              <a:t>Aspectos legales (titularidad de la tierra, distribución de beneficios, control forestal, mecanismo de quejas y su procedimiento, vacios legales)</a:t>
            </a:r>
          </a:p>
          <a:p>
            <a:pPr>
              <a:spcBef>
                <a:spcPts val="0"/>
              </a:spcBef>
              <a:spcAft>
                <a:spcPts val="1200"/>
              </a:spcAft>
              <a:buClr>
                <a:srgbClr val="C00000"/>
              </a:buClr>
              <a:buFont typeface="Wingdings" pitchFamily="2" charset="2"/>
              <a:buChar char="§"/>
            </a:pPr>
            <a:r>
              <a:rPr lang="es-PA" sz="2000" dirty="0" smtClean="0">
                <a:solidFill>
                  <a:schemeClr val="tx1"/>
                </a:solidFill>
                <a:latin typeface="Calibri" pitchFamily="34" charset="0"/>
              </a:rPr>
              <a:t>Flujo de información entre las agencias y el gobierno.</a:t>
            </a:r>
            <a:endParaRPr lang="es-PA" sz="2000" dirty="0">
              <a:solidFill>
                <a:schemeClr val="tx1"/>
              </a:solidFill>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820026" y="1116542"/>
            <a:ext cx="1169814"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2600" y="1140355"/>
            <a:ext cx="5825067" cy="1433511"/>
          </a:xfrm>
          <a:prstGeom prst="rect">
            <a:avLst/>
          </a:prstGeom>
          <a:effectLst/>
        </p:spPr>
        <p:txBody>
          <a:bodyPr/>
          <a:lstStyle/>
          <a:p>
            <a:pPr marL="449263" indent="-449263" algn="l" eaLnBrk="0" hangingPunct="0"/>
            <a:r>
              <a:rPr kumimoji="0" lang="es-MX" sz="20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rPr>
              <a:t>Equipo de Ecuador:</a:t>
            </a:r>
            <a:endParaRPr lang="es-MX" sz="3200" b="1" dirty="0" smtClean="0">
              <a:latin typeface="Arial" pitchFamily="34" charset="0"/>
              <a:ea typeface="Calibri" pitchFamily="34" charset="0"/>
              <a:cs typeface="Times New Roman" pitchFamily="18" charset="0"/>
            </a:endParaRPr>
          </a:p>
          <a:p>
            <a:pPr marL="449263" indent="-449263" algn="l" eaLnBrk="0" hangingPunct="0"/>
            <a:r>
              <a:rPr kumimoji="0" lang="es-MX" sz="32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rPr>
              <a:t>2. </a:t>
            </a:r>
            <a:r>
              <a:rPr lang="es-PA" sz="3200" b="1" dirty="0" smtClean="0">
                <a:latin typeface="Arial" pitchFamily="34" charset="0"/>
                <a:ea typeface="Calibri" pitchFamily="34" charset="0"/>
                <a:cs typeface="Times New Roman" pitchFamily="18" charset="0"/>
              </a:rPr>
              <a:t>Plan 2012 ¿Qué mejorar o Reorientar?</a:t>
            </a:r>
            <a:endParaRPr kumimoji="0" lang="es-MX" sz="32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endParaRPr>
          </a:p>
        </p:txBody>
      </p:sp>
      <p:sp>
        <p:nvSpPr>
          <p:cNvPr id="5" name="Rectangle 3"/>
          <p:cNvSpPr txBox="1">
            <a:spLocks noChangeArrowheads="1"/>
          </p:cNvSpPr>
          <p:nvPr/>
        </p:nvSpPr>
        <p:spPr>
          <a:xfrm>
            <a:off x="457200" y="2577566"/>
            <a:ext cx="8331200" cy="4161895"/>
          </a:xfrm>
          <a:prstGeom prst="rect">
            <a:avLst/>
          </a:prstGeom>
        </p:spPr>
        <p:txBody>
          <a:bodyPr/>
          <a:lstStyle/>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Ampliar la gama de  actores  (análisis de actores) que no estén considerados actualmente en el programa.</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Intercambio de experiencias entre comunidades pueblos y nacionalidades indígenas.</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Buscar mecanismos que garanticen socializar la información a nivel nacional y regional (gestión de la información, accesibilidad de información). </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Plataformas de involucramiento con la sociedad civil.</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Crear herramientas en la web para intercambio de información y experiencias entre los países que se encuentran implementando el programa nacional conjunto.</a:t>
            </a:r>
          </a:p>
        </p:txBody>
      </p:sp>
      <p:pic>
        <p:nvPicPr>
          <p:cNvPr id="7" name="Picture 2"/>
          <p:cNvPicPr>
            <a:picLocks noChangeAspect="1" noChangeArrowheads="1"/>
          </p:cNvPicPr>
          <p:nvPr/>
        </p:nvPicPr>
        <p:blipFill>
          <a:blip r:embed="rId2" cstate="print"/>
          <a:srcRect/>
          <a:stretch>
            <a:fillRect/>
          </a:stretch>
        </p:blipFill>
        <p:spPr bwMode="auto">
          <a:xfrm>
            <a:off x="7820026" y="1116542"/>
            <a:ext cx="1169814"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2600" y="1140355"/>
            <a:ext cx="5825067" cy="1433511"/>
          </a:xfrm>
          <a:prstGeom prst="rect">
            <a:avLst/>
          </a:prstGeom>
          <a:effectLst/>
        </p:spPr>
        <p:txBody>
          <a:bodyPr/>
          <a:lstStyle/>
          <a:p>
            <a:pPr marL="449263" indent="-449263" algn="l" eaLnBrk="0" hangingPunct="0"/>
            <a:r>
              <a:rPr kumimoji="0" lang="es-MX" sz="20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rPr>
              <a:t>Equipo de Ecuador:</a:t>
            </a:r>
            <a:endParaRPr lang="es-MX" sz="3200" b="1" dirty="0" smtClean="0">
              <a:latin typeface="Arial" pitchFamily="34" charset="0"/>
              <a:ea typeface="Calibri" pitchFamily="34" charset="0"/>
              <a:cs typeface="Times New Roman" pitchFamily="18" charset="0"/>
            </a:endParaRPr>
          </a:p>
          <a:p>
            <a:pPr marL="449263" indent="-449263" algn="l" eaLnBrk="0" hangingPunct="0"/>
            <a:r>
              <a:rPr kumimoji="0" lang="es-MX" sz="32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rPr>
              <a:t>2. </a:t>
            </a:r>
            <a:r>
              <a:rPr lang="es-PA" sz="3200" b="1" dirty="0" smtClean="0">
                <a:latin typeface="Arial" pitchFamily="34" charset="0"/>
                <a:ea typeface="Calibri" pitchFamily="34" charset="0"/>
                <a:cs typeface="Times New Roman" pitchFamily="18" charset="0"/>
              </a:rPr>
              <a:t>Plan 2012 ¿Qué mejorar o Reorientar?</a:t>
            </a:r>
            <a:endParaRPr kumimoji="0" lang="es-MX" sz="3200" b="1" i="0" u="none" strike="noStrike" kern="1200" cap="none" spc="0" normalizeH="0" baseline="0" noProof="0" dirty="0" smtClean="0">
              <a:ln>
                <a:noFill/>
              </a:ln>
              <a:solidFill>
                <a:schemeClr val="tx1"/>
              </a:solidFill>
              <a:effectLst/>
              <a:uLnTx/>
              <a:uFillTx/>
              <a:latin typeface="Arial" pitchFamily="34" charset="0"/>
              <a:ea typeface="Calibri" pitchFamily="34" charset="0"/>
              <a:cs typeface="Times New Roman" pitchFamily="18" charset="0"/>
            </a:endParaRPr>
          </a:p>
        </p:txBody>
      </p:sp>
      <p:sp>
        <p:nvSpPr>
          <p:cNvPr id="5" name="Rectangle 3"/>
          <p:cNvSpPr txBox="1">
            <a:spLocks noChangeArrowheads="1"/>
          </p:cNvSpPr>
          <p:nvPr/>
        </p:nvSpPr>
        <p:spPr>
          <a:xfrm>
            <a:off x="457200" y="2696104"/>
            <a:ext cx="8229600" cy="3628495"/>
          </a:xfrm>
          <a:prstGeom prst="rect">
            <a:avLst/>
          </a:prstGeom>
        </p:spPr>
        <p:txBody>
          <a:bodyPr/>
          <a:lstStyle/>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Vincular los proyectos pilotos con el programa nacional REDD+.</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Realizar talleres temáticos y más interactivos (grupos de trabajo).</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err="1" smtClean="0">
                <a:latin typeface="Calibri" pitchFamily="34" charset="0"/>
              </a:rPr>
              <a:t>Webinars</a:t>
            </a:r>
            <a:r>
              <a:rPr lang="es-PA" sz="2000" dirty="0" smtClean="0">
                <a:latin typeface="Calibri" pitchFamily="34" charset="0"/>
              </a:rPr>
              <a:t> para intercambio de experiencias.</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Sistema de registro para REDD+.</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Intercambio de experiencias a nivel mundial.</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Resumen ejecutivo de la junta directiva de ONUREDD para saber cuáles son los avances y  cuál es su función.</a:t>
            </a:r>
          </a:p>
          <a:p>
            <a:pPr marL="342900" lvl="0" indent="-342900" algn="l" eaLnBrk="0" hangingPunct="0">
              <a:spcBef>
                <a:spcPts val="0"/>
              </a:spcBef>
              <a:spcAft>
                <a:spcPts val="1200"/>
              </a:spcAft>
              <a:buClr>
                <a:srgbClr val="C00000"/>
              </a:buClr>
              <a:buSzPct val="70000"/>
              <a:buFont typeface="Wingdings" pitchFamily="2" charset="2"/>
              <a:buChar char="§"/>
            </a:pPr>
            <a:r>
              <a:rPr lang="es-PA" sz="2000" dirty="0" smtClean="0">
                <a:latin typeface="Calibri" pitchFamily="34" charset="0"/>
              </a:rPr>
              <a:t>Que se reporte los avances globales de ONUREDD.</a:t>
            </a:r>
          </a:p>
        </p:txBody>
      </p:sp>
      <p:pic>
        <p:nvPicPr>
          <p:cNvPr id="7" name="Picture 2"/>
          <p:cNvPicPr>
            <a:picLocks noChangeAspect="1" noChangeArrowheads="1"/>
          </p:cNvPicPr>
          <p:nvPr/>
        </p:nvPicPr>
        <p:blipFill>
          <a:blip r:embed="rId2" cstate="print"/>
          <a:srcRect/>
          <a:stretch>
            <a:fillRect/>
          </a:stretch>
        </p:blipFill>
        <p:spPr bwMode="auto">
          <a:xfrm>
            <a:off x="7820026" y="1116542"/>
            <a:ext cx="1169814"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75823"/>
            <a:ext cx="8229600" cy="908578"/>
          </a:xfrm>
          <a:effectLst/>
        </p:spPr>
        <p:txBody>
          <a:bodyPr/>
          <a:lstStyle/>
          <a:p>
            <a:r>
              <a:rPr lang="es-MX" sz="2000" b="1" cap="none" dirty="0" smtClean="0">
                <a:solidFill>
                  <a:schemeClr val="tx1"/>
                </a:solidFill>
                <a:effectLst/>
                <a:latin typeface="Arial" pitchFamily="34" charset="0"/>
                <a:ea typeface="Calibri" pitchFamily="34" charset="0"/>
                <a:cs typeface="Times New Roman" pitchFamily="18" charset="0"/>
              </a:rPr>
              <a:t>Equipo de Ecuador:</a:t>
            </a:r>
            <a:r>
              <a:rPr lang="es-MX" sz="3200" b="1" cap="none" dirty="0" smtClean="0">
                <a:solidFill>
                  <a:schemeClr val="tx1"/>
                </a:solidFill>
                <a:effectLst/>
                <a:latin typeface="Arial" pitchFamily="34" charset="0"/>
                <a:ea typeface="Calibri" pitchFamily="34" charset="0"/>
                <a:cs typeface="Times New Roman" pitchFamily="18" charset="0"/>
              </a:rPr>
              <a:t/>
            </a:r>
            <a:br>
              <a:rPr lang="es-MX" sz="3200" b="1" cap="none" dirty="0" smtClean="0">
                <a:solidFill>
                  <a:schemeClr val="tx1"/>
                </a:solidFill>
                <a:effectLst/>
                <a:latin typeface="Arial" pitchFamily="34" charset="0"/>
                <a:ea typeface="Calibri" pitchFamily="34" charset="0"/>
                <a:cs typeface="Times New Roman" pitchFamily="18" charset="0"/>
              </a:rPr>
            </a:br>
            <a:r>
              <a:rPr lang="es-MX" sz="3200" b="1" cap="none" dirty="0" smtClean="0">
                <a:solidFill>
                  <a:schemeClr val="tx1"/>
                </a:solidFill>
                <a:effectLst/>
                <a:latin typeface="Arial" pitchFamily="34" charset="0"/>
                <a:ea typeface="Calibri" pitchFamily="34" charset="0"/>
                <a:cs typeface="Times New Roman" pitchFamily="18" charset="0"/>
              </a:rPr>
              <a:t>3. Necesidades</a:t>
            </a:r>
          </a:p>
        </p:txBody>
      </p:sp>
      <p:sp>
        <p:nvSpPr>
          <p:cNvPr id="3075" name="Rectangle 3"/>
          <p:cNvSpPr>
            <a:spLocks noGrp="1" noChangeArrowheads="1"/>
          </p:cNvSpPr>
          <p:nvPr>
            <p:ph type="body" idx="1"/>
          </p:nvPr>
        </p:nvSpPr>
        <p:spPr>
          <a:xfrm>
            <a:off x="457200" y="2408239"/>
            <a:ext cx="8229600" cy="3730095"/>
          </a:xfrm>
        </p:spPr>
        <p:txBody>
          <a:bodyPr/>
          <a:lstStyle/>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Distribución de beneficios e involucramiento de la sociedad civil.</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Vacios legales en las normativas </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Procedimiento del mecanismo de quejas.</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Transparencia a través de acceso a la información.</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Plataformas de participación</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Involucrar en estos talleres a países con mas experiencia en este proceso.</a:t>
            </a:r>
          </a:p>
        </p:txBody>
      </p:sp>
      <p:pic>
        <p:nvPicPr>
          <p:cNvPr id="5" name="Picture 2"/>
          <p:cNvPicPr>
            <a:picLocks noChangeAspect="1" noChangeArrowheads="1"/>
          </p:cNvPicPr>
          <p:nvPr/>
        </p:nvPicPr>
        <p:blipFill>
          <a:blip r:embed="rId2" cstate="print"/>
          <a:srcRect/>
          <a:stretch>
            <a:fillRect/>
          </a:stretch>
        </p:blipFill>
        <p:spPr bwMode="auto">
          <a:xfrm>
            <a:off x="7820026" y="1116542"/>
            <a:ext cx="1169814"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75823"/>
            <a:ext cx="8229600" cy="908578"/>
          </a:xfrm>
          <a:effectLst/>
        </p:spPr>
        <p:txBody>
          <a:bodyPr/>
          <a:lstStyle/>
          <a:p>
            <a:r>
              <a:rPr lang="es-MX" sz="2000" b="1" cap="none" dirty="0" smtClean="0">
                <a:solidFill>
                  <a:schemeClr val="tx1"/>
                </a:solidFill>
                <a:effectLst/>
                <a:latin typeface="Arial" pitchFamily="34" charset="0"/>
                <a:ea typeface="Calibri" pitchFamily="34" charset="0"/>
                <a:cs typeface="Times New Roman" pitchFamily="18" charset="0"/>
              </a:rPr>
              <a:t>Equipo de Ecuador:</a:t>
            </a:r>
            <a:r>
              <a:rPr lang="es-MX" sz="3200" b="1" cap="none" dirty="0" smtClean="0">
                <a:solidFill>
                  <a:schemeClr val="tx1"/>
                </a:solidFill>
                <a:effectLst/>
                <a:latin typeface="Arial" pitchFamily="34" charset="0"/>
                <a:ea typeface="Calibri" pitchFamily="34" charset="0"/>
                <a:cs typeface="Times New Roman" pitchFamily="18" charset="0"/>
              </a:rPr>
              <a:t/>
            </a:r>
            <a:br>
              <a:rPr lang="es-MX" sz="3200" b="1" cap="none" dirty="0" smtClean="0">
                <a:solidFill>
                  <a:schemeClr val="tx1"/>
                </a:solidFill>
                <a:effectLst/>
                <a:latin typeface="Arial" pitchFamily="34" charset="0"/>
                <a:ea typeface="Calibri" pitchFamily="34" charset="0"/>
                <a:cs typeface="Times New Roman" pitchFamily="18" charset="0"/>
              </a:rPr>
            </a:br>
            <a:r>
              <a:rPr lang="es-MX" sz="3200" b="1" cap="none" dirty="0" smtClean="0">
                <a:solidFill>
                  <a:schemeClr val="tx1"/>
                </a:solidFill>
                <a:effectLst/>
                <a:latin typeface="Arial" pitchFamily="34" charset="0"/>
                <a:ea typeface="Calibri" pitchFamily="34" charset="0"/>
                <a:cs typeface="Times New Roman" pitchFamily="18" charset="0"/>
              </a:rPr>
              <a:t>3. Necesidades</a:t>
            </a:r>
          </a:p>
        </p:txBody>
      </p:sp>
      <p:sp>
        <p:nvSpPr>
          <p:cNvPr id="3075" name="Rectangle 3"/>
          <p:cNvSpPr>
            <a:spLocks noGrp="1" noChangeArrowheads="1"/>
          </p:cNvSpPr>
          <p:nvPr>
            <p:ph type="body" idx="1"/>
          </p:nvPr>
        </p:nvSpPr>
        <p:spPr>
          <a:xfrm>
            <a:off x="457200" y="2408238"/>
            <a:ext cx="8229600" cy="3730095"/>
          </a:xfrm>
        </p:spPr>
        <p:txBody>
          <a:bodyPr/>
          <a:lstStyle/>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Mejorar canales de comunicación entre agencias gobierno y actores clave.</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Sistema de registro para REDD+.</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Compatibilizar las metodologías MRV, se lo puede realizar también a través de intercambio de experiencias.</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Análisis de costo oportunidad.</a:t>
            </a:r>
          </a:p>
          <a:p>
            <a:pPr>
              <a:spcBef>
                <a:spcPts val="0"/>
              </a:spcBef>
              <a:spcAft>
                <a:spcPts val="1200"/>
              </a:spcAft>
              <a:buClr>
                <a:srgbClr val="C00000"/>
              </a:buClr>
              <a:buFont typeface="Wingdings" pitchFamily="2" charset="2"/>
              <a:buChar char="§"/>
            </a:pPr>
            <a:r>
              <a:rPr lang="es-PA" sz="2400" dirty="0" smtClean="0">
                <a:solidFill>
                  <a:schemeClr val="tx1"/>
                </a:solidFill>
                <a:latin typeface="Calibri" pitchFamily="34" charset="0"/>
              </a:rPr>
              <a:t>Causas de la deforestación y medidas para combatir las causas.</a:t>
            </a:r>
          </a:p>
        </p:txBody>
      </p:sp>
      <p:pic>
        <p:nvPicPr>
          <p:cNvPr id="4" name="Picture 2"/>
          <p:cNvPicPr>
            <a:picLocks noChangeAspect="1" noChangeArrowheads="1"/>
          </p:cNvPicPr>
          <p:nvPr/>
        </p:nvPicPr>
        <p:blipFill>
          <a:blip r:embed="rId2" cstate="print"/>
          <a:srcRect/>
          <a:stretch>
            <a:fillRect/>
          </a:stretch>
        </p:blipFill>
        <p:spPr bwMode="auto">
          <a:xfrm>
            <a:off x="7820026" y="1116542"/>
            <a:ext cx="1169814"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42874" y="6236646"/>
          <a:ext cx="8810625" cy="252107"/>
        </p:xfrm>
        <a:graphic>
          <a:graphicData uri="http://schemas.openxmlformats.org/drawingml/2006/table">
            <a:tbl>
              <a:tblPr/>
              <a:tblGrid>
                <a:gridCol w="8810625"/>
              </a:tblGrid>
              <a:tr h="252107">
                <a:tc>
                  <a:txBody>
                    <a:bodyPr/>
                    <a:lstStyle/>
                    <a:p>
                      <a:pPr algn="ctr">
                        <a:lnSpc>
                          <a:spcPct val="115000"/>
                        </a:lnSpc>
                        <a:spcAft>
                          <a:spcPts val="0"/>
                        </a:spcAft>
                      </a:pPr>
                      <a:r>
                        <a:rPr lang="es-ES" sz="1400" b="1" dirty="0">
                          <a:latin typeface="Calibri"/>
                          <a:ea typeface="Calibri"/>
                          <a:cs typeface="Times New Roman"/>
                        </a:rPr>
                        <a:t>INFORME MEMORIA</a:t>
                      </a:r>
                      <a:endParaRPr lang="es-PA" sz="1000" dirty="0">
                        <a:latin typeface="Calibri"/>
                        <a:ea typeface="Calibri"/>
                        <a:cs typeface="Times New Roman"/>
                      </a:endParaRPr>
                    </a:p>
                  </a:txBody>
                  <a:tcPr marL="61656" marR="61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16385" name="Rectangle 1"/>
          <p:cNvSpPr>
            <a:spLocks noChangeArrowheads="1"/>
          </p:cNvSpPr>
          <p:nvPr/>
        </p:nvSpPr>
        <p:spPr bwMode="auto">
          <a:xfrm>
            <a:off x="247650" y="2210618"/>
            <a:ext cx="8601075"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4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Evaluación del Evento</a:t>
            </a:r>
          </a:p>
          <a:p>
            <a:r>
              <a:rPr lang="es-ES" sz="2400" b="1" dirty="0" smtClean="0">
                <a:latin typeface="Arial" pitchFamily="34" charset="0"/>
                <a:ea typeface="Calibri" pitchFamily="34" charset="0"/>
                <a:cs typeface="Times New Roman" pitchFamily="18" charset="0"/>
              </a:rPr>
              <a:t>Primer Taller Regional de Capacitación e Intercambios sobre REDD+ para los Programas Nacionales ONU-REDD</a:t>
            </a:r>
            <a:endParaRPr lang="es-PA" sz="9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2400" b="1" dirty="0" smtClean="0">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25 al 27 Octubre</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Ciudad de Panamá, Panamá</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Noviembre, 5 de 2011</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38125" y="1070295"/>
          <a:ext cx="8629650" cy="5712849"/>
        </p:xfrm>
        <a:graphic>
          <a:graphicData uri="http://schemas.openxmlformats.org/drawingml/2006/table">
            <a:tbl>
              <a:tblPr/>
              <a:tblGrid>
                <a:gridCol w="6622356"/>
                <a:gridCol w="1338195"/>
                <a:gridCol w="669099"/>
              </a:tblGrid>
              <a:tr h="517715">
                <a:tc gridSpan="3">
                  <a:txBody>
                    <a:bodyPr/>
                    <a:lstStyle/>
                    <a:p>
                      <a:pPr algn="l" fontAlgn="ctr"/>
                      <a:r>
                        <a:rPr lang="es-PA" sz="1600" b="1" i="0" u="none" strike="noStrike" dirty="0">
                          <a:solidFill>
                            <a:srgbClr val="FFFFFF"/>
                          </a:solidFill>
                          <a:latin typeface="Calibri"/>
                        </a:rPr>
                        <a:t>Primer Taller Regional de Capacitación e Intercambio sobre REDD+ para los programas nacionales ONU-REDD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hMerge="1">
                  <a:txBody>
                    <a:bodyPr/>
                    <a:lstStyle/>
                    <a:p>
                      <a:pPr algn="r" fontAlgn="ctr"/>
                      <a:endParaRPr lang="es-PA" sz="1100" b="1" i="0" u="none" strike="noStrike" dirty="0">
                        <a:latin typeface="Calibri"/>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r>
              <a:tr h="239010">
                <a:tc gridSpan="3">
                  <a:txBody>
                    <a:bodyPr/>
                    <a:lstStyle/>
                    <a:p>
                      <a:pPr algn="l" fontAlgn="ctr"/>
                      <a:r>
                        <a:rPr lang="es-PA" sz="1200" b="1" i="0" u="none" strike="noStrike" dirty="0">
                          <a:solidFill>
                            <a:srgbClr val="FFFFFF"/>
                          </a:solidFill>
                          <a:latin typeface="Calibri"/>
                        </a:rPr>
                        <a:t>Fecha: 25, 26 y 27 Octubre de 2011</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hMerge="1">
                  <a:txBody>
                    <a:bodyPr/>
                    <a:lstStyle/>
                    <a:p>
                      <a:pPr algn="r" fontAlgn="ctr"/>
                      <a:endParaRPr lang="es-PA" sz="1100" b="1" i="0" u="none" strike="noStrike" dirty="0">
                        <a:latin typeface="Calibri"/>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r>
              <a:tr h="0">
                <a:tc>
                  <a:txBody>
                    <a:bodyPr/>
                    <a:lstStyle/>
                    <a:p>
                      <a:pPr algn="l" fontAlgn="b"/>
                      <a:endParaRPr lang="es-PA" sz="300" b="0" i="0" u="none" strike="noStrike" dirty="0">
                        <a:latin typeface="Calibri"/>
                      </a:endParaRPr>
                    </a:p>
                  </a:txBody>
                  <a:tcPr marL="36000" marR="3600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A" sz="300" b="0" i="0" u="none" strike="noStrike" dirty="0">
                        <a:latin typeface="Calibri"/>
                      </a:endParaRPr>
                    </a:p>
                  </a:txBody>
                  <a:tcPr marL="36000" marR="36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PA" sz="300" b="1" i="0" u="none" strike="noStrike" dirty="0">
                        <a:latin typeface="Calibri"/>
                      </a:endParaRPr>
                    </a:p>
                  </a:txBody>
                  <a:tcPr marL="36000" marR="36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200">
                <a:tc gridSpan="2">
                  <a:txBody>
                    <a:bodyPr/>
                    <a:lstStyle/>
                    <a:p>
                      <a:pPr algn="ctr" fontAlgn="ctr"/>
                      <a:r>
                        <a:rPr lang="es-PA" sz="1200" b="1" i="0" u="none" strike="noStrike" dirty="0">
                          <a:solidFill>
                            <a:srgbClr val="FFFFFF"/>
                          </a:solidFill>
                          <a:latin typeface="Calibri"/>
                        </a:rPr>
                        <a:t>EVALUACIÓN DE CONTENIDOS Y METODOLOGÍA</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endParaRPr lang="es-PA"/>
                    </a:p>
                  </a:txBody>
                  <a:tcPr/>
                </a:tc>
                <a:tc>
                  <a:txBody>
                    <a:bodyPr/>
                    <a:lstStyle/>
                    <a:p>
                      <a:pPr algn="ctr" fontAlgn="ctr"/>
                      <a:r>
                        <a:rPr lang="es-PA" sz="1400" b="1" i="0" u="none" strike="noStrike" dirty="0">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181200">
                <a:tc gridSpan="2">
                  <a:txBody>
                    <a:bodyPr/>
                    <a:lstStyle/>
                    <a:p>
                      <a:pPr algn="l" fontAlgn="ctr"/>
                      <a:r>
                        <a:rPr lang="es-PA" sz="1100" b="0" i="0" u="none" strike="noStrike">
                          <a:latin typeface="Calibri"/>
                        </a:rPr>
                        <a:t>1.</a:t>
                      </a:r>
                      <a:r>
                        <a:rPr lang="es-PA" sz="900" b="0" i="0" u="none" strike="noStrike">
                          <a:latin typeface="Calibri"/>
                        </a:rPr>
                        <a:t>        </a:t>
                      </a:r>
                      <a:r>
                        <a:rPr lang="es-PA" sz="1100" b="0" i="0" u="none" strike="noStrike">
                          <a:latin typeface="Calibri"/>
                        </a:rPr>
                        <a:t>¿Los objetivos del evento de capacitación estuvieron claramente definidos?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dirty="0">
                          <a:latin typeface="Calibri"/>
                        </a:rPr>
                        <a:t>2.</a:t>
                      </a:r>
                      <a:r>
                        <a:rPr lang="es-PA" sz="900" b="0" i="0" u="none" strike="noStrike" dirty="0">
                          <a:latin typeface="Calibri"/>
                        </a:rPr>
                        <a:t>        </a:t>
                      </a:r>
                      <a:r>
                        <a:rPr lang="es-PA" sz="1100" b="0" i="0" u="none" strike="noStrike" dirty="0">
                          <a:latin typeface="Calibri"/>
                        </a:rPr>
                        <a:t>¿Los objetivos del evento de capacitación se alcanzaron?</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4.14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dirty="0">
                          <a:latin typeface="Calibri"/>
                        </a:rPr>
                        <a:t>3.</a:t>
                      </a:r>
                      <a:r>
                        <a:rPr lang="es-PA" sz="900" b="0" i="0" u="none" strike="noStrike" dirty="0">
                          <a:latin typeface="Calibri"/>
                        </a:rPr>
                        <a:t>        </a:t>
                      </a:r>
                      <a:r>
                        <a:rPr lang="es-PA" sz="1100" b="0" i="0" u="none" strike="noStrike" dirty="0">
                          <a:latin typeface="Calibri"/>
                        </a:rPr>
                        <a:t>¿El evento está alineado con mis necesidades actuales y/o las de mi área?</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4.23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dirty="0">
                          <a:latin typeface="Calibri"/>
                        </a:rPr>
                        <a:t>4.</a:t>
                      </a:r>
                      <a:r>
                        <a:rPr lang="es-PA" sz="900" b="0" i="0" u="none" strike="noStrike" dirty="0">
                          <a:latin typeface="Calibri"/>
                        </a:rPr>
                        <a:t>        </a:t>
                      </a:r>
                      <a:r>
                        <a:rPr lang="es-PA" sz="1100" b="0" i="0" u="none" strike="noStrike" dirty="0">
                          <a:latin typeface="Calibri"/>
                        </a:rPr>
                        <a:t>¿La temática/contenido del evento es valioso para mi desarrollo personal y/o profesional?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dirty="0">
                          <a:latin typeface="Calibri"/>
                        </a:rPr>
                        <a:t>5.</a:t>
                      </a:r>
                      <a:r>
                        <a:rPr lang="es-PA" sz="900" b="0" i="0" u="none" strike="noStrike" dirty="0">
                          <a:latin typeface="Calibri"/>
                        </a:rPr>
                        <a:t>        </a:t>
                      </a:r>
                      <a:r>
                        <a:rPr lang="es-PA" sz="1100" b="0" i="0" u="none" strike="noStrike" dirty="0">
                          <a:latin typeface="Calibri"/>
                        </a:rPr>
                        <a:t>¿Se cubrió toda la temática/contendido planteado en el evento?</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4.32</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6602">
                <a:tc gridSpan="2">
                  <a:txBody>
                    <a:bodyPr/>
                    <a:lstStyle/>
                    <a:p>
                      <a:pPr algn="l" fontAlgn="ctr"/>
                      <a:r>
                        <a:rPr lang="es-PA" sz="1100" b="0" i="0" u="none" strike="noStrike">
                          <a:latin typeface="Calibri"/>
                        </a:rPr>
                        <a:t>6.</a:t>
                      </a:r>
                      <a:r>
                        <a:rPr lang="es-PA" sz="900" b="0" i="0" u="none" strike="noStrike">
                          <a:latin typeface="Calibri"/>
                        </a:rPr>
                        <a:t>        </a:t>
                      </a:r>
                      <a:r>
                        <a:rPr lang="es-PA" sz="1100" b="0" i="0" u="none" strike="noStrike">
                          <a:latin typeface="Calibri"/>
                        </a:rPr>
                        <a:t>¿La información de apoyo y materiales utilizados durante el evento de capacitación son apropiados?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4.18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a:latin typeface="Calibri"/>
                        </a:rPr>
                        <a:t>7.</a:t>
                      </a:r>
                      <a:r>
                        <a:rPr lang="es-PA" sz="900" b="0" i="0" u="none" strike="noStrike">
                          <a:latin typeface="Calibri"/>
                        </a:rPr>
                        <a:t>        </a:t>
                      </a:r>
                      <a:r>
                        <a:rPr lang="es-PA" sz="1100" b="0" i="0" u="none" strike="noStrike">
                          <a:latin typeface="Calibri"/>
                        </a:rPr>
                        <a:t>¿Los Expositores mostraron dominio en los temas/contenidos?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a:latin typeface="Calibri"/>
                        </a:rPr>
                        <a:t>8.</a:t>
                      </a:r>
                      <a:r>
                        <a:rPr lang="es-PA" sz="900" b="0" i="0" u="none" strike="noStrike">
                          <a:latin typeface="Calibri"/>
                        </a:rPr>
                        <a:t>        </a:t>
                      </a:r>
                      <a:r>
                        <a:rPr lang="es-PA" sz="1100" b="0" i="0" u="none" strike="noStrike">
                          <a:latin typeface="Calibri"/>
                        </a:rPr>
                        <a:t>¿El facilitador promovió la participación de todos?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4.14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0">
                <a:tc gridSpan="2">
                  <a:txBody>
                    <a:bodyPr/>
                    <a:lstStyle/>
                    <a:p>
                      <a:pPr algn="r" fontAlgn="ctr"/>
                      <a:r>
                        <a:rPr lang="es-PA" sz="1400" b="1" i="0" u="none" strike="noStrike" dirty="0">
                          <a:latin typeface="Calibri"/>
                        </a:rPr>
                        <a:t>Total Contenidos y </a:t>
                      </a:r>
                      <a:r>
                        <a:rPr lang="es-PA" sz="1400" b="1" i="0" u="none" strike="noStrike" dirty="0" smtClean="0">
                          <a:latin typeface="Calibri"/>
                        </a:rPr>
                        <a:t>Metodologías </a:t>
                      </a:r>
                      <a:endParaRPr lang="es-PA" sz="1400" b="1" i="0" u="none" strike="noStrike" dirty="0">
                        <a:latin typeface="Calibri"/>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PA"/>
                    </a:p>
                  </a:txBody>
                  <a:tcPr/>
                </a:tc>
                <a:tc>
                  <a:txBody>
                    <a:bodyPr/>
                    <a:lstStyle/>
                    <a:p>
                      <a:pPr algn="ctr" fontAlgn="ctr"/>
                      <a:r>
                        <a:rPr lang="es-PA" sz="1800" b="1" i="0" u="none" strike="noStrike" dirty="0">
                          <a:solidFill>
                            <a:srgbClr val="FFFFFF"/>
                          </a:solidFill>
                          <a:latin typeface="Calibri"/>
                        </a:rPr>
                        <a:t>4.28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r>
              <a:tr h="181200">
                <a:tc gridSpan="2">
                  <a:txBody>
                    <a:bodyPr/>
                    <a:lstStyle/>
                    <a:p>
                      <a:pPr algn="ctr" fontAlgn="ctr"/>
                      <a:r>
                        <a:rPr lang="es-PA" sz="1200" b="1" i="0" u="none" strike="noStrike">
                          <a:solidFill>
                            <a:srgbClr val="FFFFFF"/>
                          </a:solidFill>
                          <a:latin typeface="Calibri"/>
                        </a:rPr>
                        <a:t>EVALUACIÓN GENERAL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endParaRPr lang="es-PA"/>
                    </a:p>
                  </a:txBody>
                  <a:tcPr/>
                </a:tc>
                <a:tc>
                  <a:txBody>
                    <a:bodyPr/>
                    <a:lstStyle/>
                    <a:p>
                      <a:pPr algn="ctr" fontAlgn="ctr"/>
                      <a:r>
                        <a:rPr lang="es-PA" sz="140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181200">
                <a:tc gridSpan="2">
                  <a:txBody>
                    <a:bodyPr/>
                    <a:lstStyle/>
                    <a:p>
                      <a:pPr algn="l" fontAlgn="ctr"/>
                      <a:r>
                        <a:rPr lang="es-PA" sz="1100" b="0" i="0" u="none" strike="noStrike">
                          <a:latin typeface="Calibri"/>
                        </a:rPr>
                        <a:t>9.</a:t>
                      </a:r>
                      <a:r>
                        <a:rPr lang="es-PA" sz="900" b="0" i="0" u="none" strike="noStrike">
                          <a:latin typeface="Calibri"/>
                        </a:rPr>
                        <a:t>        </a:t>
                      </a:r>
                      <a:r>
                        <a:rPr lang="es-PA" sz="1100" b="0" i="0" u="none" strike="noStrike">
                          <a:latin typeface="Calibri"/>
                        </a:rPr>
                        <a:t>¿La duración total del evento fue suficiente para aprender?</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3.95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a:latin typeface="Calibri"/>
                        </a:rPr>
                        <a:t>10.</a:t>
                      </a:r>
                      <a:r>
                        <a:rPr lang="es-PA" sz="900" b="0" i="0" u="none" strike="noStrike">
                          <a:latin typeface="Calibri"/>
                        </a:rPr>
                        <a:t>     </a:t>
                      </a:r>
                      <a:r>
                        <a:rPr lang="es-PA" sz="1100" b="0" i="0" u="none" strike="noStrike">
                          <a:latin typeface="Calibri"/>
                        </a:rPr>
                        <a:t>¿La actuación de los expositores cumplió mis expectativas?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4.32</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5620">
                <a:tc gridSpan="2">
                  <a:txBody>
                    <a:bodyPr/>
                    <a:lstStyle/>
                    <a:p>
                      <a:pPr algn="l" fontAlgn="ctr"/>
                      <a:r>
                        <a:rPr lang="es-PA" sz="1100" b="0" i="0" u="none" strike="noStrike">
                          <a:latin typeface="Calibri"/>
                        </a:rPr>
                        <a:t>11.</a:t>
                      </a:r>
                      <a:r>
                        <a:rPr lang="es-PA" sz="900" b="0" i="0" u="none" strike="noStrike">
                          <a:latin typeface="Calibri"/>
                        </a:rPr>
                        <a:t>     </a:t>
                      </a:r>
                      <a:r>
                        <a:rPr lang="es-PA" sz="1100" b="0" i="0" u="none" strike="noStrike">
                          <a:latin typeface="Calibri"/>
                        </a:rPr>
                        <a:t>¿El salón/áreas donde se realizó el evento tenía las facilidades (espacio, ambiente, servicios, iluminación) requeridas por el evento?</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4.55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4704">
                <a:tc gridSpan="2">
                  <a:txBody>
                    <a:bodyPr/>
                    <a:lstStyle/>
                    <a:p>
                      <a:pPr algn="l" fontAlgn="ctr"/>
                      <a:r>
                        <a:rPr lang="es-PA" sz="1100" b="0" i="0" u="none" strike="noStrike">
                          <a:latin typeface="Calibri"/>
                        </a:rPr>
                        <a:t>12.</a:t>
                      </a:r>
                      <a:r>
                        <a:rPr lang="es-PA" sz="900" b="0" i="0" u="none" strike="noStrike">
                          <a:latin typeface="Calibri"/>
                        </a:rPr>
                        <a:t>     </a:t>
                      </a:r>
                      <a:r>
                        <a:rPr lang="es-PA" sz="1100" b="0" i="0" u="none" strike="noStrike">
                          <a:latin typeface="Calibri"/>
                        </a:rPr>
                        <a:t>¿La organización (logística, refrigerios, comidas, horarios) del evento cumplió con mis expectativas?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4.64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58857">
                <a:tc gridSpan="2">
                  <a:txBody>
                    <a:bodyPr/>
                    <a:lstStyle/>
                    <a:p>
                      <a:pPr algn="r" fontAlgn="ctr"/>
                      <a:r>
                        <a:rPr lang="es-PA" sz="1400" b="1" i="0" u="none" strike="noStrike" dirty="0">
                          <a:latin typeface="Calibri"/>
                        </a:rPr>
                        <a:t>Total General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PA"/>
                    </a:p>
                  </a:txBody>
                  <a:tcPr/>
                </a:tc>
                <a:tc>
                  <a:txBody>
                    <a:bodyPr/>
                    <a:lstStyle/>
                    <a:p>
                      <a:pPr algn="ctr" fontAlgn="ctr"/>
                      <a:r>
                        <a:rPr lang="es-PA" sz="1800" b="1" i="0" u="none" strike="noStrike" dirty="0">
                          <a:solidFill>
                            <a:srgbClr val="FFFFFF"/>
                          </a:solidFill>
                          <a:latin typeface="Calibri"/>
                        </a:rPr>
                        <a:t>4.36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r>
              <a:tr h="181200">
                <a:tc gridSpan="2">
                  <a:txBody>
                    <a:bodyPr/>
                    <a:lstStyle/>
                    <a:p>
                      <a:pPr algn="ctr" fontAlgn="ctr"/>
                      <a:r>
                        <a:rPr lang="es-PA" sz="1200" b="1" i="0" u="none" strike="noStrike">
                          <a:solidFill>
                            <a:srgbClr val="FFFFFF"/>
                          </a:solidFill>
                          <a:latin typeface="Calibri"/>
                        </a:rPr>
                        <a:t>EVALUACIÓN FINAL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endParaRPr lang="es-PA"/>
                    </a:p>
                  </a:txBody>
                  <a:tcPr/>
                </a:tc>
                <a:tc>
                  <a:txBody>
                    <a:bodyPr/>
                    <a:lstStyle/>
                    <a:p>
                      <a:pPr algn="ctr" fontAlgn="ctr"/>
                      <a:r>
                        <a:rPr lang="es-PA" sz="140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181200">
                <a:tc gridSpan="2">
                  <a:txBody>
                    <a:bodyPr/>
                    <a:lstStyle/>
                    <a:p>
                      <a:pPr algn="l" fontAlgn="ctr"/>
                      <a:r>
                        <a:rPr lang="es-PA" sz="1100" b="0" i="0" u="none" strike="noStrike">
                          <a:latin typeface="Calibri"/>
                        </a:rPr>
                        <a:t>13.</a:t>
                      </a:r>
                      <a:r>
                        <a:rPr lang="es-PA" sz="900" b="0" i="0" u="none" strike="noStrike">
                          <a:latin typeface="Calibri"/>
                        </a:rPr>
                        <a:t>     </a:t>
                      </a:r>
                      <a:r>
                        <a:rPr lang="es-PA" sz="1100" b="0" i="0" u="none" strike="noStrike">
                          <a:latin typeface="Calibri"/>
                        </a:rPr>
                        <a:t>¿El nivel de mi aprendizaje cumplió con mis expectativas y necesidades?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a:txBody>
                    <a:bodyPr/>
                    <a:lstStyle/>
                    <a:p>
                      <a:pPr algn="l" fontAlgn="ctr"/>
                      <a:r>
                        <a:rPr lang="es-PA" sz="1100" b="0" i="0" u="none" strike="noStrike">
                          <a:latin typeface="Calibri"/>
                        </a:rPr>
                        <a:t>14.</a:t>
                      </a:r>
                      <a:r>
                        <a:rPr lang="es-PA" sz="900" b="0" i="0" u="none" strike="noStrike">
                          <a:latin typeface="Calibri"/>
                        </a:rPr>
                        <a:t>     </a:t>
                      </a:r>
                      <a:r>
                        <a:rPr lang="es-PA" sz="1100" b="0" i="0" u="none" strike="noStrike">
                          <a:latin typeface="Calibri"/>
                        </a:rPr>
                        <a:t>¿El evento en general cumplió con mis expectativas?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40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58857">
                <a:tc gridSpan="2">
                  <a:txBody>
                    <a:bodyPr/>
                    <a:lstStyle/>
                    <a:p>
                      <a:pPr algn="r" fontAlgn="ctr"/>
                      <a:r>
                        <a:rPr lang="es-PA" sz="1400" b="1" i="0" u="none" strike="noStrike">
                          <a:latin typeface="Calibri"/>
                        </a:rPr>
                        <a:t>Total Final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PA"/>
                    </a:p>
                  </a:txBody>
                  <a:tcPr/>
                </a:tc>
                <a:tc>
                  <a:txBody>
                    <a:bodyPr/>
                    <a:lstStyle/>
                    <a:p>
                      <a:pPr algn="ctr" fontAlgn="ctr"/>
                      <a:r>
                        <a:rPr lang="es-PA" sz="1800" b="1" i="0" u="none" strike="noStrike" dirty="0">
                          <a:solidFill>
                            <a:srgbClr val="FFFFFF"/>
                          </a:solidFill>
                          <a:latin typeface="Calibri"/>
                        </a:rPr>
                        <a:t>4.34</a:t>
                      </a:r>
                      <a:endParaRPr lang="es-PA" sz="2000" b="1" i="0" u="none" strike="noStrike" dirty="0">
                        <a:solidFill>
                          <a:srgbClr val="FFFFFF"/>
                        </a:solidFill>
                        <a:latin typeface="Calibri"/>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r>
              <a:tr h="181200">
                <a:tc rowSpan="2" gridSpan="2">
                  <a:txBody>
                    <a:bodyPr/>
                    <a:lstStyle/>
                    <a:p>
                      <a:pPr algn="r" fontAlgn="ctr"/>
                      <a:r>
                        <a:rPr lang="es-PA" sz="2000" b="1" i="0" u="none" strike="noStrike" dirty="0">
                          <a:solidFill>
                            <a:srgbClr val="FFFFFF"/>
                          </a:solidFill>
                          <a:latin typeface="Calibri"/>
                        </a:rPr>
                        <a:t>TOTAL EVALUACIÓN REACTIVA DEL TALLER</a:t>
                      </a:r>
                      <a:endParaRPr lang="es-PA" sz="2800" b="1" i="0" u="none" strike="noStrike" dirty="0">
                        <a:solidFill>
                          <a:srgbClr val="FFFFFF"/>
                        </a:solidFill>
                        <a:latin typeface="Calibri"/>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rowSpan="2" hMerge="1">
                  <a:txBody>
                    <a:bodyPr/>
                    <a:lstStyle/>
                    <a:p>
                      <a:endParaRPr lang="es-PA"/>
                    </a:p>
                  </a:txBody>
                  <a:tcPr/>
                </a:tc>
                <a:tc>
                  <a:txBody>
                    <a:bodyPr/>
                    <a:lstStyle/>
                    <a:p>
                      <a:pPr algn="ctr" fontAlgn="ctr"/>
                      <a:r>
                        <a:rPr lang="es-PA" sz="1400" b="1" i="0" u="none" strike="noStrike" dirty="0">
                          <a:latin typeface="Calibri"/>
                        </a:rPr>
                        <a:t>4.31</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200">
                <a:tc gridSpan="2" vMerge="1">
                  <a:txBody>
                    <a:bodyPr/>
                    <a:lstStyle/>
                    <a:p>
                      <a:endParaRPr lang="es-PA"/>
                    </a:p>
                  </a:txBody>
                  <a:tcPr/>
                </a:tc>
                <a:tc hMerge="1" vMerge="1">
                  <a:txBody>
                    <a:bodyPr/>
                    <a:lstStyle/>
                    <a:p>
                      <a:endParaRPr lang="es-PA"/>
                    </a:p>
                  </a:txBody>
                  <a:tcPr/>
                </a:tc>
                <a:tc>
                  <a:txBody>
                    <a:bodyPr/>
                    <a:lstStyle/>
                    <a:p>
                      <a:pPr algn="ctr" fontAlgn="ctr"/>
                      <a:r>
                        <a:rPr lang="es-PA" sz="1400" b="1" i="0" u="none" strike="noStrike" dirty="0">
                          <a:latin typeface="Calibri"/>
                        </a:rPr>
                        <a:t>86%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2 Rectángulo"/>
          <p:cNvSpPr/>
          <p:nvPr/>
        </p:nvSpPr>
        <p:spPr>
          <a:xfrm>
            <a:off x="2081872" y="272534"/>
            <a:ext cx="4261778" cy="400110"/>
          </a:xfrm>
          <a:prstGeom prst="rect">
            <a:avLst/>
          </a:prstGeom>
        </p:spPr>
        <p:txBody>
          <a:bodyPr wrap="square">
            <a:spAutoFit/>
          </a:bodyPr>
          <a:lstStyle/>
          <a:p>
            <a:r>
              <a:rPr lang="es-ES" sz="2000" b="1" dirty="0" smtClean="0">
                <a:latin typeface="Arial" pitchFamily="34" charset="0"/>
                <a:cs typeface="Times New Roman" pitchFamily="18" charset="0"/>
              </a:rPr>
              <a:t>Evaluación Reactiva del Taller</a:t>
            </a:r>
            <a:endParaRPr lang="es-PA"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99383" y="1260789"/>
          <a:ext cx="8587441" cy="5160212"/>
        </p:xfrm>
        <a:graphic>
          <a:graphicData uri="http://schemas.openxmlformats.org/drawingml/2006/table">
            <a:tbl>
              <a:tblPr/>
              <a:tblGrid>
                <a:gridCol w="4636015"/>
                <a:gridCol w="936812"/>
                <a:gridCol w="468406"/>
                <a:gridCol w="636552"/>
                <a:gridCol w="636552"/>
                <a:gridCol w="636552"/>
                <a:gridCol w="636552"/>
              </a:tblGrid>
              <a:tr h="451557">
                <a:tc gridSpan="3">
                  <a:txBody>
                    <a:bodyPr/>
                    <a:lstStyle/>
                    <a:p>
                      <a:pPr algn="l" fontAlgn="ctr"/>
                      <a:r>
                        <a:rPr lang="es-PA" sz="1200" b="1" i="0" u="none" strike="noStrike" dirty="0">
                          <a:solidFill>
                            <a:srgbClr val="FFFFFF"/>
                          </a:solidFill>
                          <a:latin typeface="Calibri"/>
                        </a:rPr>
                        <a:t>Primer Taller Regional de Capacitación e Intercambio sobre REDD+ para los programas nacionales ONU-REDD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hMerge="1">
                  <a:txBody>
                    <a:bodyPr/>
                    <a:lstStyle/>
                    <a:p>
                      <a:pPr algn="r" fontAlgn="ctr"/>
                      <a:endParaRPr lang="es-PA" sz="1050" b="1" i="0" u="none" strike="noStrike" dirty="0">
                        <a:latin typeface="Calibri"/>
                      </a:endParaRPr>
                    </a:p>
                  </a:txBody>
                  <a:tcPr marL="3606" marR="3606" marT="36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rowSpan="3">
                  <a:txBody>
                    <a:bodyPr/>
                    <a:lstStyle/>
                    <a:p>
                      <a:pPr algn="ctr" fontAlgn="ctr"/>
                      <a:r>
                        <a:rPr lang="es-PA" sz="1050" b="1" i="0" u="none" strike="noStrike">
                          <a:latin typeface="Calibri"/>
                        </a:rPr>
                        <a:t>Panamá</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a:txBody>
                    <a:bodyPr/>
                    <a:lstStyle/>
                    <a:p>
                      <a:pPr algn="ctr" fontAlgn="ctr"/>
                      <a:r>
                        <a:rPr lang="es-PA" sz="1050" b="1" i="0" u="none" strike="noStrike">
                          <a:latin typeface="Calibri"/>
                        </a:rPr>
                        <a:t>Ecuador</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a:txBody>
                    <a:bodyPr/>
                    <a:lstStyle/>
                    <a:p>
                      <a:pPr algn="ctr" fontAlgn="ctr"/>
                      <a:r>
                        <a:rPr lang="es-PA" sz="1050" b="1" i="0" u="none" strike="noStrike">
                          <a:latin typeface="Calibri"/>
                        </a:rPr>
                        <a:t>Paraguay</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a:txBody>
                    <a:bodyPr/>
                    <a:lstStyle/>
                    <a:p>
                      <a:pPr algn="ctr" fontAlgn="ctr"/>
                      <a:r>
                        <a:rPr lang="es-PA" sz="1050" b="1" i="0" u="none" strike="noStrike">
                          <a:latin typeface="Calibri"/>
                        </a:rPr>
                        <a:t>Otros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25779">
                <a:tc gridSpan="3">
                  <a:txBody>
                    <a:bodyPr/>
                    <a:lstStyle/>
                    <a:p>
                      <a:pPr algn="l" fontAlgn="ctr"/>
                      <a:r>
                        <a:rPr lang="es-PA" sz="1050" b="1" i="0" u="none" strike="noStrike" dirty="0">
                          <a:solidFill>
                            <a:srgbClr val="FFFFFF"/>
                          </a:solidFill>
                          <a:latin typeface="Calibri"/>
                        </a:rPr>
                        <a:t>Fecha: 25, 26 y 27 Octubre de 2011</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hMerge="1">
                  <a:txBody>
                    <a:bodyPr/>
                    <a:lstStyle/>
                    <a:p>
                      <a:pPr algn="r" fontAlgn="ctr"/>
                      <a:endParaRPr lang="es-PA" sz="1050" b="1" i="0" u="none" strike="noStrike" dirty="0">
                        <a:latin typeface="Calibri"/>
                      </a:endParaRPr>
                    </a:p>
                  </a:txBody>
                  <a:tcPr marL="3606" marR="3606" marT="36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225779">
                <a:tc gridSpan="3">
                  <a:txBody>
                    <a:bodyPr/>
                    <a:lstStyle/>
                    <a:p>
                      <a:pPr algn="l" fontAlgn="ctr"/>
                      <a:r>
                        <a:rPr lang="es-PA" sz="1050" b="1" i="0" u="none" strike="noStrike" dirty="0">
                          <a:solidFill>
                            <a:srgbClr val="FFFFFF"/>
                          </a:solidFill>
                          <a:latin typeface="Calibri"/>
                        </a:rPr>
                        <a:t>Facilitador: Rafael Beltrán</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pPr algn="r" fontAlgn="ctr"/>
                      <a:endParaRPr lang="es-PA" sz="1050" b="1" i="0" u="none" strike="noStrike" dirty="0">
                        <a:latin typeface="Calibri"/>
                      </a:endParaRPr>
                    </a:p>
                  </a:txBody>
                  <a:tcPr marL="3606" marR="3606" marT="36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0">
                <a:tc>
                  <a:txBody>
                    <a:bodyPr/>
                    <a:lstStyle/>
                    <a:p>
                      <a:pPr algn="l" fontAlgn="b"/>
                      <a:endParaRPr lang="es-PA" sz="200" b="0" i="0" u="none" strike="noStrike" dirty="0">
                        <a:latin typeface="Calibri"/>
                      </a:endParaRPr>
                    </a:p>
                  </a:txBody>
                  <a:tcPr marL="36000" marR="36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A" sz="200" b="0" i="0" u="none" strike="noStrike" dirty="0">
                        <a:latin typeface="Calibri"/>
                      </a:endParaRPr>
                    </a:p>
                  </a:txBody>
                  <a:tcPr marL="36000" marR="3600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PA" sz="200" b="1" i="0" u="none" strike="noStrike" dirty="0">
                        <a:latin typeface="Calibri"/>
                      </a:endParaRPr>
                    </a:p>
                  </a:txBody>
                  <a:tcPr marL="36000" marR="36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PA" sz="200" b="0" i="0" u="none" strike="noStrike" dirty="0">
                        <a:latin typeface="Calibri"/>
                      </a:endParaRPr>
                    </a:p>
                  </a:txBody>
                  <a:tcPr marL="36000" marR="36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PA" sz="200" b="0" i="0" u="none" strike="noStrike" dirty="0">
                        <a:latin typeface="Calibri"/>
                      </a:endParaRPr>
                    </a:p>
                  </a:txBody>
                  <a:tcPr marL="36000" marR="36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PA" sz="200" b="0" i="0" u="none" strike="noStrike" dirty="0">
                        <a:latin typeface="Calibri"/>
                      </a:endParaRPr>
                    </a:p>
                  </a:txBody>
                  <a:tcPr marL="36000" marR="36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PA" sz="200" b="0" i="0" u="none" strike="noStrike" dirty="0">
                        <a:latin typeface="Calibri"/>
                      </a:endParaRPr>
                    </a:p>
                  </a:txBody>
                  <a:tcPr marL="36000" marR="360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728">
                <a:tc gridSpan="2">
                  <a:txBody>
                    <a:bodyPr/>
                    <a:lstStyle/>
                    <a:p>
                      <a:pPr algn="ctr" fontAlgn="ctr"/>
                      <a:r>
                        <a:rPr lang="es-PA" sz="1050" b="1" i="0" u="none" strike="noStrike">
                          <a:solidFill>
                            <a:srgbClr val="FFFFFF"/>
                          </a:solidFill>
                          <a:latin typeface="Calibri"/>
                        </a:rPr>
                        <a:t>EVALUACIÓN DE CONTENIDOS Y METODOLOGÍA</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endParaRPr lang="es-PA"/>
                    </a:p>
                  </a:txBody>
                  <a:tcPr/>
                </a:tc>
                <a:tc>
                  <a:txBody>
                    <a:bodyPr/>
                    <a:lstStyle/>
                    <a:p>
                      <a:pPr algn="ctr" fontAlgn="ctr"/>
                      <a:r>
                        <a:rPr lang="es-PA" sz="110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r>
              <a:tr h="181728">
                <a:tc gridSpan="2">
                  <a:txBody>
                    <a:bodyPr/>
                    <a:lstStyle/>
                    <a:p>
                      <a:pPr algn="l" fontAlgn="ctr"/>
                      <a:r>
                        <a:rPr lang="es-PA" sz="1000" b="0" i="0" u="none" strike="noStrike">
                          <a:latin typeface="Calibri"/>
                        </a:rPr>
                        <a:t>1.</a:t>
                      </a:r>
                      <a:r>
                        <a:rPr lang="es-PA" sz="800" b="0" i="0" u="none" strike="noStrike">
                          <a:latin typeface="Calibri"/>
                        </a:rPr>
                        <a:t>        </a:t>
                      </a:r>
                      <a:r>
                        <a:rPr lang="es-PA" sz="1000" b="0" i="0" u="none" strike="noStrike">
                          <a:latin typeface="Calibri"/>
                        </a:rPr>
                        <a:t>¿Los objetivos del evento de capacitación estuvieron claramente definidos?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3.33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a:latin typeface="Calibri"/>
                        </a:rPr>
                        <a:t>2.</a:t>
                      </a:r>
                      <a:r>
                        <a:rPr lang="es-PA" sz="800" b="0" i="0" u="none" strike="noStrike">
                          <a:latin typeface="Calibri"/>
                        </a:rPr>
                        <a:t>        </a:t>
                      </a:r>
                      <a:r>
                        <a:rPr lang="es-PA" sz="1000" b="0" i="0" u="none" strike="noStrike">
                          <a:latin typeface="Calibri"/>
                        </a:rPr>
                        <a:t>¿Los objetivos del evento de capacitación se alcanzaron?</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4.14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2.33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dirty="0">
                          <a:latin typeface="Calibri"/>
                        </a:rPr>
                        <a:t>3.</a:t>
                      </a:r>
                      <a:r>
                        <a:rPr lang="es-PA" sz="800" b="0" i="0" u="none" strike="noStrike" dirty="0">
                          <a:latin typeface="Calibri"/>
                        </a:rPr>
                        <a:t>        </a:t>
                      </a:r>
                      <a:r>
                        <a:rPr lang="es-PA" sz="1000" b="0" i="0" u="none" strike="noStrike" dirty="0">
                          <a:latin typeface="Calibri"/>
                        </a:rPr>
                        <a:t>¿El evento está alineado con mis necesidades actuales y/o las de mi área?</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4.23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4.36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4.25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a:latin typeface="Calibri"/>
                        </a:rPr>
                        <a:t>4.</a:t>
                      </a:r>
                      <a:r>
                        <a:rPr lang="es-PA" sz="800" b="0" i="0" u="none" strike="noStrike">
                          <a:latin typeface="Calibri"/>
                        </a:rPr>
                        <a:t>        </a:t>
                      </a:r>
                      <a:r>
                        <a:rPr lang="es-PA" sz="1000" b="0" i="0" u="none" strike="noStrike">
                          <a:latin typeface="Calibri"/>
                        </a:rPr>
                        <a:t>¿La temática/contenido del evento es valioso para mi desarrollo personal y/o profesional?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4.73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5.00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a:latin typeface="Calibri"/>
                        </a:rPr>
                        <a:t>5.</a:t>
                      </a:r>
                      <a:r>
                        <a:rPr lang="es-PA" sz="800" b="0" i="0" u="none" strike="noStrike">
                          <a:latin typeface="Calibri"/>
                        </a:rPr>
                        <a:t>        </a:t>
                      </a:r>
                      <a:r>
                        <a:rPr lang="es-PA" sz="1000" b="0" i="0" u="none" strike="noStrike">
                          <a:latin typeface="Calibri"/>
                        </a:rPr>
                        <a:t>¿Se cubrió toda la temática/contendido planteado en el evento?</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4.32</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4.36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3.67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5165">
                <a:tc gridSpan="2">
                  <a:txBody>
                    <a:bodyPr/>
                    <a:lstStyle/>
                    <a:p>
                      <a:pPr algn="l" fontAlgn="ctr"/>
                      <a:r>
                        <a:rPr lang="es-PA" sz="1000" b="0" i="0" u="none" strike="noStrike">
                          <a:latin typeface="Calibri"/>
                        </a:rPr>
                        <a:t>6.</a:t>
                      </a:r>
                      <a:r>
                        <a:rPr lang="es-PA" sz="800" b="0" i="0" u="none" strike="noStrike">
                          <a:latin typeface="Calibri"/>
                        </a:rPr>
                        <a:t>        </a:t>
                      </a:r>
                      <a:r>
                        <a:rPr lang="es-PA" sz="1000" b="0" i="0" u="none" strike="noStrike">
                          <a:latin typeface="Calibri"/>
                        </a:rPr>
                        <a:t>¿La información de apoyo y materiales utilizados durante el evento de capacitación son apropiados?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4.18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4.45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a:latin typeface="Calibri"/>
                        </a:rPr>
                        <a:t>7.</a:t>
                      </a:r>
                      <a:r>
                        <a:rPr lang="es-PA" sz="800" b="0" i="0" u="none" strike="noStrike">
                          <a:latin typeface="Calibri"/>
                        </a:rPr>
                        <a:t>        </a:t>
                      </a:r>
                      <a:r>
                        <a:rPr lang="es-PA" sz="1000" b="0" i="0" u="none" strike="noStrike">
                          <a:latin typeface="Calibri"/>
                        </a:rPr>
                        <a:t>¿Los Expositores mostraron dominio en los temas/contenidos?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4.64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5.00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a:latin typeface="Calibri"/>
                        </a:rPr>
                        <a:t>8.</a:t>
                      </a:r>
                      <a:r>
                        <a:rPr lang="es-PA" sz="800" b="0" i="0" u="none" strike="noStrike">
                          <a:latin typeface="Calibri"/>
                        </a:rPr>
                        <a:t>        </a:t>
                      </a:r>
                      <a:r>
                        <a:rPr lang="es-PA" sz="1000" b="0" i="0" u="none" strike="noStrike">
                          <a:latin typeface="Calibri"/>
                        </a:rPr>
                        <a:t>¿El facilitador promovió la participación de todos?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4.14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7901">
                <a:tc gridSpan="2">
                  <a:txBody>
                    <a:bodyPr/>
                    <a:lstStyle/>
                    <a:p>
                      <a:pPr algn="r" fontAlgn="ctr"/>
                      <a:r>
                        <a:rPr lang="es-PA" sz="1100" b="1" i="0" u="none" strike="noStrike">
                          <a:latin typeface="Calibri"/>
                        </a:rPr>
                        <a:t>Total Contenidos y Metodologías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PA"/>
                    </a:p>
                  </a:txBody>
                  <a:tcPr/>
                </a:tc>
                <a:tc>
                  <a:txBody>
                    <a:bodyPr/>
                    <a:lstStyle/>
                    <a:p>
                      <a:pPr algn="ctr" fontAlgn="ctr"/>
                      <a:r>
                        <a:rPr lang="es-PA" sz="1200" b="1" i="0" u="none" strike="noStrike">
                          <a:solidFill>
                            <a:srgbClr val="FFFFFF"/>
                          </a:solidFill>
                          <a:latin typeface="Calibri"/>
                        </a:rPr>
                        <a:t>4.28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PA" sz="1050" b="1" i="0" u="none" strike="noStrike">
                          <a:latin typeface="Calibri"/>
                        </a:rPr>
                        <a:t>4.42</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3.17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4.78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4.25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81728">
                <a:tc gridSpan="2">
                  <a:txBody>
                    <a:bodyPr/>
                    <a:lstStyle/>
                    <a:p>
                      <a:pPr algn="ctr" fontAlgn="ctr"/>
                      <a:r>
                        <a:rPr lang="es-PA" sz="1050" b="1" i="0" u="none" strike="noStrike">
                          <a:solidFill>
                            <a:srgbClr val="FFFFFF"/>
                          </a:solidFill>
                          <a:latin typeface="Calibri"/>
                        </a:rPr>
                        <a:t>EVALUACIÓN GENERAL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endParaRPr lang="es-PA"/>
                    </a:p>
                  </a:txBody>
                  <a:tcPr/>
                </a:tc>
                <a:tc>
                  <a:txBody>
                    <a:bodyPr/>
                    <a:lstStyle/>
                    <a:p>
                      <a:pPr algn="ctr" fontAlgn="ctr"/>
                      <a:r>
                        <a:rPr lang="es-PA" sz="110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53F"/>
                    </a:solidFill>
                  </a:tcPr>
                </a:tc>
              </a:tr>
              <a:tr h="181728">
                <a:tc gridSpan="2">
                  <a:txBody>
                    <a:bodyPr/>
                    <a:lstStyle/>
                    <a:p>
                      <a:pPr algn="l" fontAlgn="ctr"/>
                      <a:r>
                        <a:rPr lang="es-PA" sz="1000" b="0" i="0" u="none" strike="noStrike">
                          <a:latin typeface="Calibri"/>
                        </a:rPr>
                        <a:t>9.</a:t>
                      </a:r>
                      <a:r>
                        <a:rPr lang="es-PA" sz="800" b="0" i="0" u="none" strike="noStrike">
                          <a:latin typeface="Calibri"/>
                        </a:rPr>
                        <a:t>        </a:t>
                      </a:r>
                      <a:r>
                        <a:rPr lang="es-PA" sz="1000" b="0" i="0" u="none" strike="noStrike">
                          <a:latin typeface="Calibri"/>
                        </a:rPr>
                        <a:t>¿La duración total del evento fue suficiente para aprender?</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3.95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2.33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4.25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a:latin typeface="Calibri"/>
                        </a:rPr>
                        <a:t>10.</a:t>
                      </a:r>
                      <a:r>
                        <a:rPr lang="es-PA" sz="800" b="0" i="0" u="none" strike="noStrike">
                          <a:latin typeface="Calibri"/>
                        </a:rPr>
                        <a:t>     </a:t>
                      </a:r>
                      <a:r>
                        <a:rPr lang="es-PA" sz="1000" b="0" i="0" u="none" strike="noStrike">
                          <a:latin typeface="Calibri"/>
                        </a:rPr>
                        <a:t>¿La actuación de los expositores cumplió mis expectativas?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4.32</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4.36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3.33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5.00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4.25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27283">
                <a:tc gridSpan="2">
                  <a:txBody>
                    <a:bodyPr/>
                    <a:lstStyle/>
                    <a:p>
                      <a:pPr algn="l" fontAlgn="ctr"/>
                      <a:r>
                        <a:rPr lang="es-PA" sz="1000" b="0" i="0" u="none" strike="noStrike">
                          <a:latin typeface="Calibri"/>
                        </a:rPr>
                        <a:t>11.</a:t>
                      </a:r>
                      <a:r>
                        <a:rPr lang="es-PA" sz="800" b="0" i="0" u="none" strike="noStrike">
                          <a:latin typeface="Calibri"/>
                        </a:rPr>
                        <a:t>     </a:t>
                      </a:r>
                      <a:r>
                        <a:rPr lang="es-PA" sz="1000" b="0" i="0" u="none" strike="noStrike">
                          <a:latin typeface="Calibri"/>
                        </a:rPr>
                        <a:t>¿El salón/áreas donde se realizó el evento tenía las facilidades (espacio, ambiente, servicios, iluminación) requeridas por el evento?</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4.55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4.55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4.33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5.00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4.25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2818">
                <a:tc gridSpan="2">
                  <a:txBody>
                    <a:bodyPr/>
                    <a:lstStyle/>
                    <a:p>
                      <a:pPr algn="l" fontAlgn="ctr"/>
                      <a:r>
                        <a:rPr lang="es-PA" sz="1000" b="0" i="0" u="none" strike="noStrike">
                          <a:latin typeface="Calibri"/>
                        </a:rPr>
                        <a:t>12.</a:t>
                      </a:r>
                      <a:r>
                        <a:rPr lang="es-PA" sz="800" b="0" i="0" u="none" strike="noStrike">
                          <a:latin typeface="Calibri"/>
                        </a:rPr>
                        <a:t>     </a:t>
                      </a:r>
                      <a:r>
                        <a:rPr lang="es-PA" sz="1000" b="0" i="0" u="none" strike="noStrike">
                          <a:latin typeface="Calibri"/>
                        </a:rPr>
                        <a:t>¿La organización (logística, refrigerios, comidas, horarios) del evento cumplió con mis expectativas?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4.64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4.55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4.67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7901">
                <a:tc gridSpan="2">
                  <a:txBody>
                    <a:bodyPr/>
                    <a:lstStyle/>
                    <a:p>
                      <a:pPr algn="r" fontAlgn="ctr"/>
                      <a:r>
                        <a:rPr lang="es-PA" sz="1100" b="1" i="0" u="none" strike="noStrike">
                          <a:latin typeface="Calibri"/>
                        </a:rPr>
                        <a:t>Total General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PA"/>
                    </a:p>
                  </a:txBody>
                  <a:tcPr/>
                </a:tc>
                <a:tc>
                  <a:txBody>
                    <a:bodyPr/>
                    <a:lstStyle/>
                    <a:p>
                      <a:pPr algn="ctr" fontAlgn="ctr"/>
                      <a:r>
                        <a:rPr lang="es-PA" sz="1200" b="1" i="0" u="none" strike="noStrike">
                          <a:solidFill>
                            <a:srgbClr val="FFFFFF"/>
                          </a:solidFill>
                          <a:latin typeface="Calibri"/>
                        </a:rPr>
                        <a:t>4.36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PA" sz="1050" b="1" i="0" u="none" strike="noStrike">
                          <a:latin typeface="Calibri"/>
                        </a:rPr>
                        <a:t>4.36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3.67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4.88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4.38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81728">
                <a:tc gridSpan="2">
                  <a:txBody>
                    <a:bodyPr/>
                    <a:lstStyle/>
                    <a:p>
                      <a:pPr algn="ctr" fontAlgn="ctr"/>
                      <a:r>
                        <a:rPr lang="es-PA" sz="1050" b="1" i="0" u="none" strike="noStrike">
                          <a:solidFill>
                            <a:srgbClr val="FFFFFF"/>
                          </a:solidFill>
                          <a:latin typeface="Calibri"/>
                        </a:rPr>
                        <a:t>EVALUACIÓN FINAL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endParaRPr lang="es-PA"/>
                    </a:p>
                  </a:txBody>
                  <a:tcPr/>
                </a:tc>
                <a:tc>
                  <a:txBody>
                    <a:bodyPr/>
                    <a:lstStyle/>
                    <a:p>
                      <a:pPr algn="ctr" fontAlgn="ctr"/>
                      <a:r>
                        <a:rPr lang="es-PA" sz="110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a:txBody>
                    <a:bodyPr/>
                    <a:lstStyle/>
                    <a:p>
                      <a:pPr algn="ctr" fontAlgn="ctr"/>
                      <a:r>
                        <a:rPr lang="es-PA" sz="1050" b="1" i="0" u="none" strike="noStrike">
                          <a:solidFill>
                            <a:srgbClr val="FFFFFF"/>
                          </a:solidFill>
                          <a:latin typeface="Calibri"/>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r>
              <a:tr h="181728">
                <a:tc gridSpan="2">
                  <a:txBody>
                    <a:bodyPr/>
                    <a:lstStyle/>
                    <a:p>
                      <a:pPr algn="l" fontAlgn="ctr"/>
                      <a:r>
                        <a:rPr lang="es-PA" sz="1000" b="0" i="0" u="none" strike="noStrike">
                          <a:latin typeface="Calibri"/>
                        </a:rPr>
                        <a:t>13.</a:t>
                      </a:r>
                      <a:r>
                        <a:rPr lang="es-PA" sz="800" b="0" i="0" u="none" strike="noStrike">
                          <a:latin typeface="Calibri"/>
                        </a:rPr>
                        <a:t>     </a:t>
                      </a:r>
                      <a:r>
                        <a:rPr lang="es-PA" sz="1000" b="0" i="0" u="none" strike="noStrike">
                          <a:latin typeface="Calibri"/>
                        </a:rPr>
                        <a:t>¿El nivel de mi aprendizaje cumplió con mis expectativas y necesidades?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3.33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a:txBody>
                    <a:bodyPr/>
                    <a:lstStyle/>
                    <a:p>
                      <a:pPr algn="l" fontAlgn="ctr"/>
                      <a:r>
                        <a:rPr lang="es-PA" sz="1000" b="0" i="0" u="none" strike="noStrike">
                          <a:latin typeface="Calibri"/>
                        </a:rPr>
                        <a:t>14.</a:t>
                      </a:r>
                      <a:r>
                        <a:rPr lang="es-PA" sz="800" b="0" i="0" u="none" strike="noStrike">
                          <a:latin typeface="Calibri"/>
                        </a:rPr>
                        <a:t>     </a:t>
                      </a:r>
                      <a:r>
                        <a:rPr lang="es-PA" sz="1000" b="0" i="0" u="none" strike="noStrike">
                          <a:latin typeface="Calibri"/>
                        </a:rPr>
                        <a:t>¿El evento en general cumplió con mis expectativas?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PA"/>
                    </a:p>
                  </a:txBody>
                  <a:tcPr/>
                </a:tc>
                <a:tc>
                  <a:txBody>
                    <a:bodyPr/>
                    <a:lstStyle/>
                    <a:p>
                      <a:pPr algn="ctr" fontAlgn="ctr"/>
                      <a:r>
                        <a:rPr lang="es-PA" sz="1100" b="1" i="0" u="none" strike="noStrike">
                          <a:latin typeface="Calibri"/>
                        </a:rPr>
                        <a:t>4.27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4.36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3.00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7901">
                <a:tc gridSpan="2">
                  <a:txBody>
                    <a:bodyPr/>
                    <a:lstStyle/>
                    <a:p>
                      <a:pPr algn="r" fontAlgn="ctr"/>
                      <a:r>
                        <a:rPr lang="es-PA" sz="1100" b="1" i="0" u="none" strike="noStrike">
                          <a:latin typeface="Calibri"/>
                        </a:rPr>
                        <a:t>Total Final</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PA"/>
                    </a:p>
                  </a:txBody>
                  <a:tcPr/>
                </a:tc>
                <a:tc>
                  <a:txBody>
                    <a:bodyPr/>
                    <a:lstStyle/>
                    <a:p>
                      <a:pPr algn="ctr" fontAlgn="ctr"/>
                      <a:r>
                        <a:rPr lang="es-PA" sz="1200" b="1" i="0" u="none" strike="noStrike">
                          <a:solidFill>
                            <a:srgbClr val="FFFFFF"/>
                          </a:solidFill>
                          <a:latin typeface="Calibri"/>
                        </a:rPr>
                        <a:t>4.34</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PA" sz="1050" b="1" i="0" u="none" strike="noStrike">
                          <a:latin typeface="Calibri"/>
                        </a:rPr>
                        <a:t>4.32</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3.17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4.75</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PA" sz="1050" b="1" i="0" u="none" strike="noStrike">
                          <a:latin typeface="Calibri"/>
                        </a:rPr>
                        <a:t>4.50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81728">
                <a:tc rowSpan="2" gridSpan="2">
                  <a:txBody>
                    <a:bodyPr/>
                    <a:lstStyle/>
                    <a:p>
                      <a:pPr algn="l" fontAlgn="ctr"/>
                      <a:r>
                        <a:rPr lang="es-PA" sz="2000" b="1" i="0" u="none" strike="noStrike">
                          <a:solidFill>
                            <a:srgbClr val="FFFFFF"/>
                          </a:solidFill>
                          <a:latin typeface="Calibri"/>
                        </a:rPr>
                        <a:t>TOTAL EVALUACIÓN REACTIVA DEL TALLER</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rowSpan="2" hMerge="1">
                  <a:txBody>
                    <a:bodyPr/>
                    <a:lstStyle/>
                    <a:p>
                      <a:endParaRPr lang="es-PA"/>
                    </a:p>
                  </a:txBody>
                  <a:tcPr/>
                </a:tc>
                <a:tc>
                  <a:txBody>
                    <a:bodyPr/>
                    <a:lstStyle/>
                    <a:p>
                      <a:pPr algn="ctr" fontAlgn="ctr"/>
                      <a:r>
                        <a:rPr lang="es-PA" sz="1100" b="1" i="0" u="none" strike="noStrike">
                          <a:latin typeface="Calibri"/>
                        </a:rPr>
                        <a:t>4.31</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4.37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3.33</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4.80</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4.38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1728">
                <a:tc gridSpan="2" vMerge="1">
                  <a:txBody>
                    <a:bodyPr/>
                    <a:lstStyle/>
                    <a:p>
                      <a:endParaRPr lang="es-PA"/>
                    </a:p>
                  </a:txBody>
                  <a:tcPr/>
                </a:tc>
                <a:tc hMerge="1" vMerge="1">
                  <a:txBody>
                    <a:bodyPr/>
                    <a:lstStyle/>
                    <a:p>
                      <a:endParaRPr lang="es-PA"/>
                    </a:p>
                  </a:txBody>
                  <a:tcPr/>
                </a:tc>
                <a:tc>
                  <a:txBody>
                    <a:bodyPr/>
                    <a:lstStyle/>
                    <a:p>
                      <a:pPr algn="ctr" fontAlgn="ctr"/>
                      <a:r>
                        <a:rPr lang="es-PA" sz="1100" b="1" i="0" u="none" strike="noStrike">
                          <a:latin typeface="Calibri"/>
                        </a:rPr>
                        <a:t>86%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1050" b="1" i="0" u="none" strike="noStrike">
                          <a:latin typeface="Calibri"/>
                        </a:rPr>
                        <a:t>87%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67%</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a:latin typeface="Calibri"/>
                        </a:rPr>
                        <a:t>96%</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PA" sz="1050" b="1" i="0" u="none" strike="noStrike" dirty="0">
                          <a:latin typeface="Calibri"/>
                        </a:rPr>
                        <a:t>88%</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4" name="3 Rectángulo"/>
          <p:cNvSpPr/>
          <p:nvPr/>
        </p:nvSpPr>
        <p:spPr>
          <a:xfrm>
            <a:off x="2081872" y="272534"/>
            <a:ext cx="4261778" cy="400110"/>
          </a:xfrm>
          <a:prstGeom prst="rect">
            <a:avLst/>
          </a:prstGeom>
        </p:spPr>
        <p:txBody>
          <a:bodyPr wrap="square">
            <a:spAutoFit/>
          </a:bodyPr>
          <a:lstStyle/>
          <a:p>
            <a:r>
              <a:rPr lang="es-ES" sz="2000" b="1" dirty="0" smtClean="0">
                <a:latin typeface="Arial" pitchFamily="34" charset="0"/>
                <a:cs typeface="Times New Roman" pitchFamily="18" charset="0"/>
              </a:rPr>
              <a:t>Evaluación Reactiva del Taller</a:t>
            </a:r>
            <a:endParaRPr lang="es-PA"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050" y="1118042"/>
            <a:ext cx="9029700"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INTRODUCCIÓN</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Resulta cada vez más probable que el mecanismo de Reducción de Emisiones de la Deforestación y la Degradación de bosques, incluyendo actividades de conservación, manejo sostenible de los bosques y aumento de las reservas forestales de carbono (REDD+), sea parte de un acuerdo climático a partir de 2012. Sin embargo quedan muchas cuestiones por resolver. ¿Cómo conectar el mecanismo REDD+ con las estrategias de desarrollo nacionales ya existente? ¿Cómo pueden participar las comunidades y pueblos indígenas dependientes de los bosques en la elaboración, seguimiento y evaluación de los programas nacionales REDD+? ¿Cómo se van a financiar las estrategias nacionales REDD+ y cómo asegurarse que los incentivos se reparten de manera equitativa entre todos aquellos que gestionan los bosques? ¿Cómo va a monitorearse la cantidad de carbono almacenada y secuestrada gracias a REDD+?</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 programa colaborativo de las Naciones Unidas  (FAO, PNUD, PNUMA) para reducir las emisiones de la deforestación y la degradación de los bosques en países en desarrollo (Programa ONU-REDD) asiste a los países a crear capacidad para reducir las emisiones y participar en un futuro mecanismo de REDD+ de conformidad con la Convención Marco de las Naciones Unidas sobre el Cambio Climático (CMNUCC). El principal objetivo del programa es apoyar los esfuerzos de los países asociados a desarrollar e implementar las estrategias de REDD+, respondiendo a las preguntas previamente mencionadas. </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 Programa ONU-REDD se implementa mediante dos modalidades complementarias, a saber los Programas Nacionales y el Programa Global. El Programa Global busca beneficiar a todos los países asociados de manera simultánea, para proporcionar ayuda en el diseño y la implementación de las estrategias nacionales REDD+. Las actividades del Programa Global se concentran en la creación de capacidad, la convocación de expertos, el desarrollo de enfoques comunes, guías, métodos y herramientas, así como recolectando y sintetizando datos para apoyar y los países en sus esfuerzos de REDD+. Las actividades también están diseñadas para anticipar e innovar para contribuir al continuo desarrollo del concepto de REDD+ en un contexto mundial.</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 nivel nacional, el programa ONU-REDD apoya los procesos de preparación para participar en un futuro mecanismo de REDD+ y contribuye al desarrollo de estrategias nacionales REDD+ con la participación activa de todos los actores importantes. El programa brinda asesoría técnica sobre los temas de deforestación y degradación de los bosques, las metodologías y herramientas para medir y monitorear las emisiones de gases de efecto invernadero y los flujos de carbono en ecosistemas forestales, la definición de mecanismos de distribución de beneficios y la identificación de opciones políticas y estrategias de reducción de deforestación, entre otros. En América latina, 12 países son  miembros de UN-REDD, 3 (Bolivia, Panamá y Paraguay) cuentan con fondos para implementar un programa nacional, y el documento del programa nacional de Ecuador se encuentra en proceso de finalización. </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Dado el arranque inminente de estos 4 programas ONU-REDD en LAC, y la creciente solicitud de información sobre REDD+ de parte de los países ONU-REDD, se propone realizar un primer taller de capacitación e intercambio sobre temáticas importantes que tendrán que ser consideradas durante la implementación de los programas nacionales ONU-REDD y la preparación de las estrategias nacionales REDD+. Este taller esta principalmente orientado a todos los colegas que estarán involucrados en la implementación de estos programas nacionales, representantes de gobiernos, de pueblos indígenas, expertos internacionales, instituciones académicas y colegas trabajando en otros países ONU-REDD de la región.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989666" y="1515535"/>
          <a:ext cx="5511801" cy="3817920"/>
        </p:xfrm>
        <a:graphic>
          <a:graphicData uri="http://schemas.openxmlformats.org/drawingml/2006/table">
            <a:tbl>
              <a:tblPr/>
              <a:tblGrid>
                <a:gridCol w="4631267"/>
                <a:gridCol w="880534"/>
              </a:tblGrid>
              <a:tr h="0">
                <a:tc>
                  <a:txBody>
                    <a:bodyPr/>
                    <a:lstStyle/>
                    <a:p>
                      <a:pPr>
                        <a:lnSpc>
                          <a:spcPct val="100000"/>
                        </a:lnSpc>
                        <a:spcAft>
                          <a:spcPts val="0"/>
                        </a:spcAft>
                      </a:pPr>
                      <a:r>
                        <a:rPr lang="es-ES" sz="1600" b="1" dirty="0" smtClean="0">
                          <a:latin typeface="Calibri" pitchFamily="34" charset="0"/>
                          <a:ea typeface="Times New Roman"/>
                          <a:cs typeface="Arial" pitchFamily="34" charset="0"/>
                        </a:rPr>
                        <a:t>Entrevistas</a:t>
                      </a:r>
                      <a:r>
                        <a:rPr lang="es-ES" sz="1600" b="1" baseline="0" dirty="0" smtClean="0">
                          <a:latin typeface="Calibri" pitchFamily="34" charset="0"/>
                          <a:ea typeface="Times New Roman"/>
                          <a:cs typeface="Arial" pitchFamily="34" charset="0"/>
                        </a:rPr>
                        <a:t> a Participantes al Final del Evento</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2400" b="1" kern="1200" dirty="0" smtClean="0">
                          <a:solidFill>
                            <a:schemeClr val="tx1"/>
                          </a:solidFill>
                          <a:latin typeface="Calibri" pitchFamily="34" charset="0"/>
                          <a:ea typeface="+mn-ea"/>
                          <a:cs typeface="Arial" pitchFamily="34" charset="0"/>
                        </a:rPr>
                        <a:t>Vanessa Retana (PNUD)</a:t>
                      </a:r>
                      <a:endParaRPr kumimoji="0" lang="es-PA" sz="2400" b="1" kern="1200" dirty="0">
                        <a:solidFill>
                          <a:schemeClr val="tx1"/>
                        </a:solidFill>
                        <a:latin typeface="Calibri" pitchFamily="34" charset="0"/>
                        <a:ea typeface="+mn-ea"/>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2400" b="1" kern="1200" dirty="0" err="1" smtClean="0">
                          <a:solidFill>
                            <a:schemeClr val="tx1"/>
                          </a:solidFill>
                          <a:latin typeface="Calibri" pitchFamily="34" charset="0"/>
                          <a:ea typeface="+mn-ea"/>
                          <a:cs typeface="Arial" pitchFamily="34" charset="0"/>
                        </a:rPr>
                        <a:t>Tannya</a:t>
                      </a:r>
                      <a:r>
                        <a:rPr kumimoji="0" lang="es-PA" sz="2400" b="1" kern="1200" dirty="0" smtClean="0">
                          <a:solidFill>
                            <a:schemeClr val="tx1"/>
                          </a:solidFill>
                          <a:latin typeface="Calibri" pitchFamily="34" charset="0"/>
                          <a:ea typeface="+mn-ea"/>
                          <a:cs typeface="Arial" pitchFamily="34" charset="0"/>
                        </a:rPr>
                        <a:t> Lozada- </a:t>
                      </a:r>
                      <a:r>
                        <a:rPr kumimoji="0" lang="es-PA" sz="2400" b="1" kern="1200" dirty="0" smtClean="0">
                          <a:solidFill>
                            <a:schemeClr val="tx1"/>
                          </a:solidFill>
                          <a:latin typeface="Calibri" pitchFamily="34" charset="0"/>
                          <a:ea typeface="+mn-ea"/>
                          <a:cs typeface="Arial" pitchFamily="34" charset="0"/>
                        </a:rPr>
                        <a:t>Ecuador</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2400" b="1" kern="1200" dirty="0" smtClean="0">
                          <a:solidFill>
                            <a:schemeClr val="tx1"/>
                          </a:solidFill>
                          <a:latin typeface="Calibri" pitchFamily="34" charset="0"/>
                          <a:ea typeface="+mn-ea"/>
                          <a:cs typeface="Arial" pitchFamily="34" charset="0"/>
                        </a:rPr>
                        <a:t>Tito </a:t>
                      </a:r>
                      <a:r>
                        <a:rPr kumimoji="0" lang="es-PA" sz="2400" b="1" kern="1200" dirty="0" err="1" smtClean="0">
                          <a:solidFill>
                            <a:schemeClr val="tx1"/>
                          </a:solidFill>
                          <a:latin typeface="Calibri" pitchFamily="34" charset="0"/>
                          <a:ea typeface="+mn-ea"/>
                          <a:cs typeface="Arial" pitchFamily="34" charset="0"/>
                        </a:rPr>
                        <a:t>Puanchir</a:t>
                      </a:r>
                      <a:r>
                        <a:rPr kumimoji="0" lang="es-PA" sz="2400" b="1" kern="1200" dirty="0" smtClean="0">
                          <a:solidFill>
                            <a:schemeClr val="tx1"/>
                          </a:solidFill>
                          <a:latin typeface="Calibri" pitchFamily="34" charset="0"/>
                          <a:ea typeface="+mn-ea"/>
                          <a:cs typeface="Arial" pitchFamily="34" charset="0"/>
                        </a:rPr>
                        <a:t>  </a:t>
                      </a:r>
                      <a:r>
                        <a:rPr kumimoji="0" lang="es-PA" sz="2400" b="1" kern="1200" dirty="0" smtClean="0">
                          <a:solidFill>
                            <a:schemeClr val="tx1"/>
                          </a:solidFill>
                          <a:latin typeface="Calibri" pitchFamily="34" charset="0"/>
                          <a:ea typeface="+mn-ea"/>
                          <a:cs typeface="Arial" pitchFamily="34" charset="0"/>
                        </a:rPr>
                        <a:t>- COICA</a:t>
                      </a:r>
                      <a:r>
                        <a:rPr kumimoji="0" lang="es-PA" sz="2400" b="1" kern="1200" baseline="0" dirty="0" smtClean="0">
                          <a:solidFill>
                            <a:schemeClr val="tx1"/>
                          </a:solidFill>
                          <a:latin typeface="Calibri" pitchFamily="34" charset="0"/>
                          <a:ea typeface="+mn-ea"/>
                          <a:cs typeface="Arial" pitchFamily="34" charset="0"/>
                        </a:rPr>
                        <a:t> - </a:t>
                      </a:r>
                      <a:r>
                        <a:rPr kumimoji="0" lang="es-PA" sz="2400" b="1" kern="1200" dirty="0" smtClean="0">
                          <a:solidFill>
                            <a:schemeClr val="tx1"/>
                          </a:solidFill>
                          <a:latin typeface="Calibri" pitchFamily="34" charset="0"/>
                          <a:ea typeface="+mn-ea"/>
                          <a:cs typeface="Arial" pitchFamily="34" charset="0"/>
                        </a:rPr>
                        <a:t>Ecuador</a:t>
                      </a:r>
                      <a:endParaRPr kumimoji="0" lang="es-PA" sz="2400" b="1" kern="1200" dirty="0">
                        <a:solidFill>
                          <a:schemeClr val="tx1"/>
                        </a:solidFill>
                        <a:latin typeface="Calibri" pitchFamily="34" charset="0"/>
                        <a:ea typeface="+mn-ea"/>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2400" b="1" kern="1200" dirty="0" smtClean="0">
                          <a:solidFill>
                            <a:schemeClr val="tx1"/>
                          </a:solidFill>
                          <a:latin typeface="Calibri" pitchFamily="34" charset="0"/>
                          <a:ea typeface="+mn-ea"/>
                          <a:cs typeface="Arial" pitchFamily="34" charset="0"/>
                        </a:rPr>
                        <a:t>Rocio </a:t>
                      </a:r>
                      <a:r>
                        <a:rPr kumimoji="0" lang="es-PA" sz="2400" b="1" kern="1200" dirty="0" smtClean="0">
                          <a:solidFill>
                            <a:schemeClr val="tx1"/>
                          </a:solidFill>
                          <a:latin typeface="Calibri" pitchFamily="34" charset="0"/>
                          <a:ea typeface="+mn-ea"/>
                          <a:cs typeface="Arial" pitchFamily="34" charset="0"/>
                        </a:rPr>
                        <a:t>Chain  </a:t>
                      </a:r>
                      <a:r>
                        <a:rPr kumimoji="0" lang="es-PA" sz="2400" b="1" kern="1200" dirty="0" smtClean="0">
                          <a:solidFill>
                            <a:schemeClr val="tx1"/>
                          </a:solidFill>
                          <a:latin typeface="Calibri" pitchFamily="34" charset="0"/>
                          <a:ea typeface="+mn-ea"/>
                          <a:cs typeface="Arial" pitchFamily="34" charset="0"/>
                        </a:rPr>
                        <a:t>- PNUD Bolivia</a:t>
                      </a:r>
                      <a:endParaRPr kumimoji="0" lang="es-PA" sz="2400" b="1" kern="1200" dirty="0">
                        <a:solidFill>
                          <a:schemeClr val="tx1"/>
                        </a:solidFill>
                        <a:latin typeface="Calibri" pitchFamily="34" charset="0"/>
                        <a:ea typeface="+mn-ea"/>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2400" b="1" kern="1200" dirty="0" smtClean="0">
                          <a:solidFill>
                            <a:schemeClr val="tx1"/>
                          </a:solidFill>
                          <a:latin typeface="Calibri" pitchFamily="34" charset="0"/>
                          <a:ea typeface="+mn-ea"/>
                          <a:cs typeface="Arial" pitchFamily="34" charset="0"/>
                        </a:rPr>
                        <a:t>Alexis Aguilar - </a:t>
                      </a:r>
                      <a:r>
                        <a:rPr kumimoji="0" lang="es-PA" sz="2400" b="1" kern="1200" dirty="0" err="1" smtClean="0">
                          <a:solidFill>
                            <a:schemeClr val="tx1"/>
                          </a:solidFill>
                          <a:latin typeface="Calibri" pitchFamily="34" charset="0"/>
                          <a:ea typeface="+mn-ea"/>
                          <a:cs typeface="Arial" pitchFamily="34" charset="0"/>
                        </a:rPr>
                        <a:t>Panama</a:t>
                      </a:r>
                      <a:endParaRPr kumimoji="0" lang="es-PA" sz="2400" b="1" kern="1200" dirty="0">
                        <a:solidFill>
                          <a:schemeClr val="tx1"/>
                        </a:solidFill>
                        <a:latin typeface="Calibri" pitchFamily="34" charset="0"/>
                        <a:ea typeface="+mn-ea"/>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2400" b="1" kern="1200" dirty="0" err="1" smtClean="0">
                          <a:solidFill>
                            <a:schemeClr val="tx1"/>
                          </a:solidFill>
                          <a:latin typeface="Calibri" pitchFamily="34" charset="0"/>
                          <a:ea typeface="+mn-ea"/>
                          <a:cs typeface="Arial" pitchFamily="34" charset="0"/>
                        </a:rPr>
                        <a:t>Myrian</a:t>
                      </a:r>
                      <a:r>
                        <a:rPr kumimoji="0" lang="es-PA" sz="2400" b="1" kern="1200" dirty="0" smtClean="0">
                          <a:solidFill>
                            <a:schemeClr val="tx1"/>
                          </a:solidFill>
                          <a:latin typeface="Calibri" pitchFamily="34" charset="0"/>
                          <a:ea typeface="+mn-ea"/>
                          <a:cs typeface="Arial" pitchFamily="34" charset="0"/>
                        </a:rPr>
                        <a:t> </a:t>
                      </a:r>
                      <a:r>
                        <a:rPr kumimoji="0" lang="es-PA" sz="2400" b="1" kern="1200" dirty="0" smtClean="0">
                          <a:solidFill>
                            <a:schemeClr val="tx1"/>
                          </a:solidFill>
                          <a:latin typeface="Calibri" pitchFamily="34" charset="0"/>
                          <a:ea typeface="+mn-ea"/>
                          <a:cs typeface="Arial" pitchFamily="34" charset="0"/>
                        </a:rPr>
                        <a:t>Leiva  - Paraguay</a:t>
                      </a:r>
                      <a:endParaRPr kumimoji="0" lang="es-PA" sz="2400" b="1" kern="1200" dirty="0">
                        <a:solidFill>
                          <a:schemeClr val="tx1"/>
                        </a:solidFill>
                        <a:latin typeface="Calibri" pitchFamily="34" charset="0"/>
                        <a:ea typeface="+mn-ea"/>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2400" b="1" kern="1200" dirty="0" smtClean="0">
                          <a:solidFill>
                            <a:schemeClr val="tx1"/>
                          </a:solidFill>
                          <a:latin typeface="Calibri" pitchFamily="34" charset="0"/>
                          <a:ea typeface="+mn-ea"/>
                          <a:cs typeface="Arial" pitchFamily="34" charset="0"/>
                        </a:rPr>
                        <a:t>Lorena </a:t>
                      </a:r>
                      <a:r>
                        <a:rPr kumimoji="0" lang="es-PA" sz="2400" b="1" kern="1200" dirty="0" err="1" smtClean="0">
                          <a:solidFill>
                            <a:schemeClr val="tx1"/>
                          </a:solidFill>
                          <a:latin typeface="Calibri" pitchFamily="34" charset="0"/>
                          <a:ea typeface="+mn-ea"/>
                          <a:cs typeface="Arial" pitchFamily="34" charset="0"/>
                        </a:rPr>
                        <a:t>Falconi</a:t>
                      </a:r>
                      <a:r>
                        <a:rPr kumimoji="0" lang="es-PA" sz="2400" b="1" kern="1200" dirty="0" smtClean="0">
                          <a:solidFill>
                            <a:schemeClr val="tx1"/>
                          </a:solidFill>
                          <a:latin typeface="Calibri" pitchFamily="34" charset="0"/>
                          <a:ea typeface="+mn-ea"/>
                          <a:cs typeface="Arial" pitchFamily="34" charset="0"/>
                        </a:rPr>
                        <a:t>  </a:t>
                      </a:r>
                      <a:r>
                        <a:rPr kumimoji="0" lang="es-PA" sz="2400" b="1" kern="1200" dirty="0" smtClean="0">
                          <a:solidFill>
                            <a:schemeClr val="tx1"/>
                          </a:solidFill>
                          <a:latin typeface="Calibri" pitchFamily="34" charset="0"/>
                          <a:ea typeface="+mn-ea"/>
                          <a:cs typeface="Arial" pitchFamily="34" charset="0"/>
                        </a:rPr>
                        <a:t>- Ecuador</a:t>
                      </a:r>
                      <a:endParaRPr kumimoji="0" lang="es-PA" sz="2400" b="1" kern="1200" dirty="0">
                        <a:solidFill>
                          <a:schemeClr val="tx1"/>
                        </a:solidFill>
                        <a:latin typeface="Calibri" pitchFamily="34" charset="0"/>
                        <a:ea typeface="+mn-ea"/>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2400" b="1" kern="1200" dirty="0" smtClean="0">
                          <a:solidFill>
                            <a:schemeClr val="tx1"/>
                          </a:solidFill>
                          <a:latin typeface="Calibri" pitchFamily="34" charset="0"/>
                          <a:ea typeface="+mn-ea"/>
                          <a:cs typeface="Arial" pitchFamily="34" charset="0"/>
                        </a:rPr>
                        <a:t>Graciela </a:t>
                      </a:r>
                      <a:r>
                        <a:rPr kumimoji="0" lang="es-PA" sz="2400" b="1" kern="1200" dirty="0" smtClean="0">
                          <a:solidFill>
                            <a:schemeClr val="tx1"/>
                          </a:solidFill>
                          <a:latin typeface="Calibri" pitchFamily="34" charset="0"/>
                          <a:ea typeface="+mn-ea"/>
                          <a:cs typeface="Arial" pitchFamily="34" charset="0"/>
                        </a:rPr>
                        <a:t>Matiz  </a:t>
                      </a:r>
                      <a:r>
                        <a:rPr kumimoji="0" lang="es-PA" sz="2400" b="1" kern="1200" dirty="0" smtClean="0">
                          <a:solidFill>
                            <a:schemeClr val="tx1"/>
                          </a:solidFill>
                          <a:latin typeface="Calibri" pitchFamily="34" charset="0"/>
                          <a:ea typeface="+mn-ea"/>
                          <a:cs typeface="Arial" pitchFamily="34" charset="0"/>
                        </a:rPr>
                        <a:t>- Panamá</a:t>
                      </a:r>
                      <a:endParaRPr kumimoji="0" lang="es-PA" sz="2400" b="1" kern="1200" dirty="0">
                        <a:solidFill>
                          <a:schemeClr val="tx1"/>
                        </a:solidFill>
                        <a:latin typeface="Calibri" pitchFamily="34" charset="0"/>
                        <a:ea typeface="+mn-ea"/>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9999991 Entrevista  a Vanessa Retana.wma">
            <a:hlinkClick r:id="" action="ppaction://media"/>
          </p:cNvPr>
          <p:cNvPicPr>
            <a:picLocks noRot="1" noChangeAspect="1"/>
          </p:cNvPicPr>
          <p:nvPr>
            <a:audioFile r:link="rId1"/>
          </p:nvPr>
        </p:nvPicPr>
        <p:blipFill>
          <a:blip r:embed="rId10" cstate="print"/>
          <a:stretch>
            <a:fillRect/>
          </a:stretch>
        </p:blipFill>
        <p:spPr>
          <a:xfrm>
            <a:off x="6981296" y="1926697"/>
            <a:ext cx="244475" cy="244475"/>
          </a:xfrm>
          <a:prstGeom prst="rect">
            <a:avLst/>
          </a:prstGeom>
        </p:spPr>
      </p:pic>
      <p:pic>
        <p:nvPicPr>
          <p:cNvPr id="15" name="9999993 Entrevista a Tania Losada Ecuador.wma">
            <a:hlinkClick r:id="" action="ppaction://media"/>
          </p:cNvPr>
          <p:cNvPicPr>
            <a:picLocks noRot="1" noChangeAspect="1"/>
          </p:cNvPicPr>
          <p:nvPr>
            <a:audioFile r:link="rId2"/>
          </p:nvPr>
        </p:nvPicPr>
        <p:blipFill>
          <a:blip r:embed="rId11" cstate="print"/>
          <a:stretch>
            <a:fillRect/>
          </a:stretch>
        </p:blipFill>
        <p:spPr>
          <a:xfrm>
            <a:off x="6981296" y="2417764"/>
            <a:ext cx="244475" cy="244475"/>
          </a:xfrm>
          <a:prstGeom prst="rect">
            <a:avLst/>
          </a:prstGeom>
        </p:spPr>
      </p:pic>
      <p:pic>
        <p:nvPicPr>
          <p:cNvPr id="16" name="9999994 Entrevista a Tito Poanchis.wma">
            <a:hlinkClick r:id="" action="ppaction://media"/>
          </p:cNvPr>
          <p:cNvPicPr>
            <a:picLocks noRot="1" noChangeAspect="1"/>
          </p:cNvPicPr>
          <p:nvPr>
            <a:audioFile r:link="rId3"/>
          </p:nvPr>
        </p:nvPicPr>
        <p:blipFill>
          <a:blip r:embed="rId12" cstate="print"/>
          <a:stretch>
            <a:fillRect/>
          </a:stretch>
        </p:blipFill>
        <p:spPr>
          <a:xfrm>
            <a:off x="6981296" y="2832630"/>
            <a:ext cx="244475" cy="244475"/>
          </a:xfrm>
          <a:prstGeom prst="rect">
            <a:avLst/>
          </a:prstGeom>
        </p:spPr>
      </p:pic>
      <p:pic>
        <p:nvPicPr>
          <p:cNvPr id="17" name="9999995 Entrevista Alexis Aguilar Panama.wma">
            <a:hlinkClick r:id="" action="ppaction://media"/>
          </p:cNvPr>
          <p:cNvPicPr>
            <a:picLocks noRot="1" noChangeAspect="1"/>
          </p:cNvPicPr>
          <p:nvPr>
            <a:audioFile r:link="rId4"/>
          </p:nvPr>
        </p:nvPicPr>
        <p:blipFill>
          <a:blip r:embed="rId10" cstate="print"/>
          <a:stretch>
            <a:fillRect/>
          </a:stretch>
        </p:blipFill>
        <p:spPr>
          <a:xfrm>
            <a:off x="6981296" y="3696230"/>
            <a:ext cx="244475" cy="244475"/>
          </a:xfrm>
          <a:prstGeom prst="rect">
            <a:avLst/>
          </a:prstGeom>
        </p:spPr>
      </p:pic>
      <p:pic>
        <p:nvPicPr>
          <p:cNvPr id="18" name="9999992 Entrevista a Rocio Chain Bolivia.wma">
            <a:hlinkClick r:id="" action="ppaction://media"/>
          </p:cNvPr>
          <p:cNvPicPr>
            <a:picLocks noRot="1" noChangeAspect="1"/>
          </p:cNvPicPr>
          <p:nvPr>
            <a:audioFile r:link="rId5"/>
          </p:nvPr>
        </p:nvPicPr>
        <p:blipFill>
          <a:blip r:embed="rId12" cstate="print"/>
          <a:stretch>
            <a:fillRect/>
          </a:stretch>
        </p:blipFill>
        <p:spPr>
          <a:xfrm>
            <a:off x="6981296" y="3289831"/>
            <a:ext cx="244475" cy="244475"/>
          </a:xfrm>
          <a:prstGeom prst="rect">
            <a:avLst/>
          </a:prstGeom>
        </p:spPr>
      </p:pic>
      <p:pic>
        <p:nvPicPr>
          <p:cNvPr id="19" name="9999996 Entrevista Graciela Marti Panamá.wma">
            <a:hlinkClick r:id="" action="ppaction://media"/>
          </p:cNvPr>
          <p:cNvPicPr>
            <a:picLocks noRot="1" noChangeAspect="1"/>
          </p:cNvPicPr>
          <p:nvPr>
            <a:audioFile r:link="rId6"/>
          </p:nvPr>
        </p:nvPicPr>
        <p:blipFill>
          <a:blip r:embed="rId12" cstate="print"/>
          <a:stretch>
            <a:fillRect/>
          </a:stretch>
        </p:blipFill>
        <p:spPr>
          <a:xfrm>
            <a:off x="6981296" y="5008564"/>
            <a:ext cx="244475" cy="244475"/>
          </a:xfrm>
          <a:prstGeom prst="rect">
            <a:avLst/>
          </a:prstGeom>
        </p:spPr>
      </p:pic>
      <p:pic>
        <p:nvPicPr>
          <p:cNvPr id="22" name="9999998 Entrevista Mirian Leiva Paraguay.wma">
            <a:hlinkClick r:id="" action="ppaction://media"/>
          </p:cNvPr>
          <p:cNvPicPr>
            <a:picLocks noRot="1" noChangeAspect="1"/>
          </p:cNvPicPr>
          <p:nvPr>
            <a:audioFile r:link="rId7"/>
          </p:nvPr>
        </p:nvPicPr>
        <p:blipFill>
          <a:blip r:embed="rId13" cstate="print"/>
          <a:stretch>
            <a:fillRect/>
          </a:stretch>
        </p:blipFill>
        <p:spPr>
          <a:xfrm>
            <a:off x="6981296" y="4144963"/>
            <a:ext cx="244475" cy="244475"/>
          </a:xfrm>
          <a:prstGeom prst="rect">
            <a:avLst/>
          </a:prstGeom>
        </p:spPr>
      </p:pic>
      <p:pic>
        <p:nvPicPr>
          <p:cNvPr id="23" name="9999997 Entrevista Lorena Falconi Ecuador.wma">
            <a:hlinkClick r:id="" action="ppaction://media"/>
          </p:cNvPr>
          <p:cNvPicPr>
            <a:picLocks noRot="1" noChangeAspect="1"/>
          </p:cNvPicPr>
          <p:nvPr>
            <a:audioFile r:link="rId8"/>
          </p:nvPr>
        </p:nvPicPr>
        <p:blipFill>
          <a:blip r:embed="rId10" cstate="print"/>
          <a:stretch>
            <a:fillRect/>
          </a:stretch>
        </p:blipFill>
        <p:spPr>
          <a:xfrm>
            <a:off x="6981296" y="4585231"/>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01"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6967" fill="hold"/>
                                        <p:tgtEl>
                                          <p:spTgt spid="15"/>
                                        </p:tgtEl>
                                      </p:cBhvr>
                                    </p:cmd>
                                  </p:childTnLst>
                                </p:cTn>
                              </p:par>
                            </p:childTnLst>
                          </p:cTn>
                        </p:par>
                      </p:childTnLst>
                    </p:cTn>
                  </p:par>
                </p:childTnLst>
              </p:cTn>
              <p:nextCondLst>
                <p:cond evt="onClick" delay="0">
                  <p:tgtEl>
                    <p:spTgt spid="1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1362" fill="hold"/>
                                        <p:tgtEl>
                                          <p:spTgt spid="16"/>
                                        </p:tgtEl>
                                      </p:cBhvr>
                                    </p:cmd>
                                  </p:childTnLst>
                                </p:cTn>
                              </p:par>
                            </p:childTnLst>
                          </p:cTn>
                        </p:par>
                      </p:childTnLst>
                    </p:cTn>
                  </p:par>
                </p:childTnLst>
              </p:cTn>
              <p:nextCondLst>
                <p:cond evt="onClick" delay="0">
                  <p:tgtEl>
                    <p:spTgt spid="1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2585" fill="hold"/>
                                        <p:tgtEl>
                                          <p:spTgt spid="17"/>
                                        </p:tgtEl>
                                      </p:cBhvr>
                                    </p:cmd>
                                  </p:childTnLst>
                                </p:cTn>
                              </p:par>
                            </p:childTnLst>
                          </p:cTn>
                        </p:par>
                      </p:childTnLst>
                    </p:cTn>
                  </p:par>
                </p:childTnLst>
              </p:cTn>
              <p:nextCondLst>
                <p:cond evt="onClick" delay="0">
                  <p:tgtEl>
                    <p:spTgt spid="17"/>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5789" fill="hold"/>
                                        <p:tgtEl>
                                          <p:spTgt spid="18"/>
                                        </p:tgtEl>
                                      </p:cBhvr>
                                    </p:cmd>
                                  </p:childTnLst>
                                </p:cTn>
                              </p:par>
                            </p:childTnLst>
                          </p:cTn>
                        </p:par>
                      </p:childTnLst>
                    </p:cTn>
                  </p:par>
                </p:childTnLst>
              </p:cTn>
              <p:nextCondLst>
                <p:cond evt="onClick" delay="0">
                  <p:tgtEl>
                    <p:spTgt spid="18"/>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84567" fill="hold"/>
                                        <p:tgtEl>
                                          <p:spTgt spid="19"/>
                                        </p:tgtEl>
                                      </p:cBhvr>
                                    </p:cmd>
                                  </p:childTnLst>
                                </p:cTn>
                              </p:par>
                            </p:childTnLst>
                          </p:cTn>
                        </p:par>
                      </p:childTnLst>
                    </p:cTn>
                  </p:par>
                </p:childTnLst>
              </p:cTn>
              <p:nextCondLst>
                <p:cond evt="onClick" delay="0">
                  <p:tgtEl>
                    <p:spTgt spid="19"/>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4845" fill="hold"/>
                                        <p:tgtEl>
                                          <p:spTgt spid="22"/>
                                        </p:tgtEl>
                                      </p:cBhvr>
                                    </p:cmd>
                                  </p:childTnLst>
                                </p:cTn>
                              </p:par>
                            </p:childTnLst>
                          </p:cTn>
                        </p:par>
                      </p:childTnLst>
                    </p:cTn>
                  </p:par>
                </p:childTnLst>
              </p:cTn>
              <p:nextCondLst>
                <p:cond evt="onClick" delay="0">
                  <p:tgtEl>
                    <p:spTgt spid="22"/>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86781" fill="hold"/>
                                        <p:tgtEl>
                                          <p:spTgt spid="23"/>
                                        </p:tgtEl>
                                      </p:cBhvr>
                                    </p:cmd>
                                  </p:childTnLst>
                                </p:cTn>
                              </p:par>
                            </p:childTnLst>
                          </p:cTn>
                        </p:par>
                      </p:childTnLst>
                    </p:cTn>
                  </p:par>
                </p:childTnLst>
              </p:cTn>
              <p:nextCondLst>
                <p:cond evt="onClick" delay="0">
                  <p:tgtEl>
                    <p:spTgt spid="23"/>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42874" y="6236646"/>
          <a:ext cx="8810625" cy="252107"/>
        </p:xfrm>
        <a:graphic>
          <a:graphicData uri="http://schemas.openxmlformats.org/drawingml/2006/table">
            <a:tbl>
              <a:tblPr/>
              <a:tblGrid>
                <a:gridCol w="8810625"/>
              </a:tblGrid>
              <a:tr h="252107">
                <a:tc>
                  <a:txBody>
                    <a:bodyPr/>
                    <a:lstStyle/>
                    <a:p>
                      <a:pPr algn="ctr">
                        <a:lnSpc>
                          <a:spcPct val="115000"/>
                        </a:lnSpc>
                        <a:spcAft>
                          <a:spcPts val="0"/>
                        </a:spcAft>
                      </a:pPr>
                      <a:r>
                        <a:rPr lang="es-ES" sz="1400" b="1" dirty="0">
                          <a:latin typeface="Calibri"/>
                          <a:ea typeface="Calibri"/>
                          <a:cs typeface="Times New Roman"/>
                        </a:rPr>
                        <a:t>INFORME MEMORIA</a:t>
                      </a:r>
                      <a:endParaRPr lang="es-PA" sz="1000" dirty="0">
                        <a:latin typeface="Calibri"/>
                        <a:ea typeface="Calibri"/>
                        <a:cs typeface="Times New Roman"/>
                      </a:endParaRPr>
                    </a:p>
                  </a:txBody>
                  <a:tcPr marL="61656" marR="61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16385" name="Rectangle 1"/>
          <p:cNvSpPr>
            <a:spLocks noChangeArrowheads="1"/>
          </p:cNvSpPr>
          <p:nvPr/>
        </p:nvSpPr>
        <p:spPr bwMode="auto">
          <a:xfrm>
            <a:off x="247650" y="2210618"/>
            <a:ext cx="8601075"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4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Fotos </a:t>
            </a:r>
            <a:r>
              <a:rPr kumimoji="0" lang="es-PA" sz="44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del Evento</a:t>
            </a:r>
            <a:endParaRPr kumimoji="0" lang="es-PA" sz="4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r>
              <a:rPr lang="es-ES" sz="2400" b="1" dirty="0" smtClean="0">
                <a:latin typeface="Arial" pitchFamily="34" charset="0"/>
                <a:ea typeface="Calibri" pitchFamily="34" charset="0"/>
                <a:cs typeface="Times New Roman" pitchFamily="18" charset="0"/>
              </a:rPr>
              <a:t>Primer Taller Regional de Capacitación e Intercambios sobre REDD+ para los Programas Nacionales ONU-REDD</a:t>
            </a:r>
            <a:endParaRPr lang="es-PA" sz="9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2400" b="1" dirty="0" smtClean="0">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25 al 27 Octubre</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Ciudad de Panamá, Panamá</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Noviembre, 5 de 2011</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DD Fotos.mpg">
            <a:hlinkClick r:id="" action="ppaction://media"/>
          </p:cNvPr>
          <p:cNvPicPr>
            <a:picLocks noRot="1" noChangeAspect="1"/>
          </p:cNvPicPr>
          <p:nvPr>
            <a:videoFile r:link="rId1"/>
          </p:nvPr>
        </p:nvPicPr>
        <p:blipFill>
          <a:blip r:embed="rId3" cstate="print"/>
          <a:stretch>
            <a:fillRect/>
          </a:stretch>
        </p:blipFill>
        <p:spPr>
          <a:xfrm>
            <a:off x="-1" y="801511"/>
            <a:ext cx="9144001" cy="6096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8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42874" y="6236646"/>
          <a:ext cx="8810625" cy="252107"/>
        </p:xfrm>
        <a:graphic>
          <a:graphicData uri="http://schemas.openxmlformats.org/drawingml/2006/table">
            <a:tbl>
              <a:tblPr/>
              <a:tblGrid>
                <a:gridCol w="8810625"/>
              </a:tblGrid>
              <a:tr h="252107">
                <a:tc>
                  <a:txBody>
                    <a:bodyPr/>
                    <a:lstStyle/>
                    <a:p>
                      <a:pPr algn="ctr">
                        <a:lnSpc>
                          <a:spcPct val="115000"/>
                        </a:lnSpc>
                        <a:spcAft>
                          <a:spcPts val="0"/>
                        </a:spcAft>
                      </a:pPr>
                      <a:r>
                        <a:rPr lang="es-ES" sz="1400" b="1" dirty="0">
                          <a:latin typeface="Calibri"/>
                          <a:ea typeface="Calibri"/>
                          <a:cs typeface="Times New Roman"/>
                        </a:rPr>
                        <a:t>INFORME MEMORIA</a:t>
                      </a:r>
                      <a:endParaRPr lang="es-PA" sz="1000" dirty="0">
                        <a:latin typeface="Calibri"/>
                        <a:ea typeface="Calibri"/>
                        <a:cs typeface="Times New Roman"/>
                      </a:endParaRPr>
                    </a:p>
                  </a:txBody>
                  <a:tcPr marL="61656" marR="61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16385" name="Rectangle 1"/>
          <p:cNvSpPr>
            <a:spLocks noChangeArrowheads="1"/>
          </p:cNvSpPr>
          <p:nvPr/>
        </p:nvSpPr>
        <p:spPr bwMode="auto">
          <a:xfrm>
            <a:off x="247650" y="2210618"/>
            <a:ext cx="8601075"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4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Video Dinámica</a:t>
            </a:r>
            <a:r>
              <a:rPr kumimoji="0" lang="es-PA" sz="44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de Cierre</a:t>
            </a:r>
            <a:endParaRPr kumimoji="0" lang="es-PA" sz="4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r>
              <a:rPr lang="es-ES" sz="2400" b="1" dirty="0" smtClean="0">
                <a:latin typeface="Arial" pitchFamily="34" charset="0"/>
                <a:ea typeface="Calibri" pitchFamily="34" charset="0"/>
                <a:cs typeface="Times New Roman" pitchFamily="18" charset="0"/>
              </a:rPr>
              <a:t>Primer Taller Regional de Capacitación e Intercambios sobre REDD+ para los Programas Nacionales ONU-REDD</a:t>
            </a:r>
            <a:endParaRPr lang="es-PA" sz="9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2400" b="1" dirty="0" smtClean="0">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25 al 27 Octubre</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Ciudad de Panamá, Panamá</a:t>
            </a:r>
            <a:endParaRPr kumimoji="0" lang="es-P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Noviembre, 5 de 2011</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DD+.mpg">
            <a:hlinkClick r:id="" action="ppaction://media"/>
          </p:cNvPr>
          <p:cNvPicPr>
            <a:picLocks noRot="1" noChangeAspect="1"/>
          </p:cNvPicPr>
          <p:nvPr>
            <a:videoFile r:link="rId1"/>
          </p:nvPr>
        </p:nvPicPr>
        <p:blipFill>
          <a:blip r:embed="rId3" cstate="print"/>
          <a:stretch>
            <a:fillRect/>
          </a:stretch>
        </p:blipFill>
        <p:spPr>
          <a:xfrm>
            <a:off x="-1" y="801512"/>
            <a:ext cx="9144001" cy="60960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0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14300" y="1113296"/>
            <a:ext cx="88011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OBJETIVOS</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Este taller regional apunta a: </a:t>
            </a:r>
            <a:endParaRPr kumimoji="0" lang="es-PA" sz="800" b="0" i="0" u="none" strike="noStrike" cap="none" normalizeH="0" baseline="0" dirty="0" smtClean="0">
              <a:ln>
                <a:noFill/>
              </a:ln>
              <a:solidFill>
                <a:schemeClr val="tx1"/>
              </a:solidFill>
              <a:effectLst/>
              <a:latin typeface="Arial" pitchFamily="34" charset="0"/>
              <a:cs typeface="Arial" pitchFamily="34" charset="0"/>
            </a:endParaRPr>
          </a:p>
          <a:p>
            <a:pPr marL="180975" marR="0" lvl="0" indent="-180975"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Proporcionar a los participantes una serie de presentaciones breves y actualizadas sobre un abanico de temas importantes que deberán ser considerados durante la implementación de los programas nacionales ONU-REDD y la elaboración de las estrategias nacionales REDD+. </a:t>
            </a:r>
            <a:endParaRPr kumimoji="0" lang="es-PA" sz="800" b="0" i="0" u="none" strike="noStrike" cap="none" normalizeH="0" baseline="0" dirty="0" smtClean="0">
              <a:ln>
                <a:noFill/>
              </a:ln>
              <a:solidFill>
                <a:schemeClr val="tx1"/>
              </a:solidFill>
              <a:effectLst/>
              <a:latin typeface="Arial" pitchFamily="34" charset="0"/>
              <a:cs typeface="Arial" pitchFamily="34" charset="0"/>
            </a:endParaRPr>
          </a:p>
          <a:p>
            <a:pPr marL="180975" marR="0" lvl="0" indent="-180975"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Discutir los retos y oportunidades relacionados con temas específicos que hacen parte del proceso de preparación hacia REDD+. </a:t>
            </a:r>
            <a:endParaRPr kumimoji="0" lang="es-PA" sz="800" b="0" i="0" u="none" strike="noStrike" cap="none" normalizeH="0" baseline="0" dirty="0" smtClean="0">
              <a:ln>
                <a:noFill/>
              </a:ln>
              <a:solidFill>
                <a:schemeClr val="tx1"/>
              </a:solidFill>
              <a:effectLst/>
              <a:latin typeface="Arial" pitchFamily="34" charset="0"/>
              <a:cs typeface="Arial" pitchFamily="34" charset="0"/>
            </a:endParaRPr>
          </a:p>
          <a:p>
            <a:pPr marL="180975" marR="0" lvl="0" indent="-180975"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Promover el intercambio de ideas y experiencias, fortaleciendo la colaboración entre los países y los actores de todos los programas ONU-REDD en la región.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Metodología </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Los objetivos del taller serán alcanzados principalmente a través de presentaciones breves y discusiones, en plenaria y también en grupos de trabajo. Los expositores incluirán expertos que están involucrados en los procesos de desarrollo e implementación de estrategias REDD+, de proyectos REDD+ y tienen un profundo conocimiento en asuntos técnicos. Los países asociados también tendrán la oportunidad de explicar como pretenden abarcar asuntos específicos dentro de su país, incorporándolos dentro de sus futuras Estrategias Nacionales de REDD+. </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1100" dirty="0" smtClean="0">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Resultados</a:t>
            </a:r>
            <a:endParaRPr kumimoji="0" lang="es-P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Los resultados esperados del taller son los siguientes:</a:t>
            </a:r>
            <a:endParaRPr kumimoji="0" lang="es-PA" sz="800" b="0" i="0" u="none" strike="noStrike" cap="none" normalizeH="0" baseline="0" dirty="0" smtClean="0">
              <a:ln>
                <a:noFill/>
              </a:ln>
              <a:solidFill>
                <a:schemeClr val="tx1"/>
              </a:solidFill>
              <a:effectLst/>
              <a:latin typeface="Arial" pitchFamily="34" charset="0"/>
              <a:cs typeface="Arial" pitchFamily="34" charset="0"/>
            </a:endParaRPr>
          </a:p>
          <a:p>
            <a:pPr marL="180975" indent="-180975" algn="just" eaLnBrk="0" hangingPunct="0">
              <a:buFont typeface="Arial" pitchFamily="34" charset="0"/>
              <a:buChar char="•"/>
            </a:pPr>
            <a:r>
              <a:rPr lang="es-ES" sz="1200" dirty="0" smtClean="0">
                <a:latin typeface="Arial" pitchFamily="34" charset="0"/>
                <a:ea typeface="Calibri" pitchFamily="34" charset="0"/>
                <a:cs typeface="Times New Roman" pitchFamily="18" charset="0"/>
              </a:rPr>
              <a:t>Los participantes del taller se llevan un mejor entendimiento de REDD+ y de temas importantes que podrán ser considerados durante la elaboración de las estrategias nacionales REDD+. </a:t>
            </a:r>
            <a:endParaRPr lang="es-PA" sz="1200" dirty="0" smtClean="0">
              <a:latin typeface="Arial" pitchFamily="34" charset="0"/>
              <a:ea typeface="Calibri" pitchFamily="34" charset="0"/>
              <a:cs typeface="Times New Roman" pitchFamily="18" charset="0"/>
            </a:endParaRPr>
          </a:p>
          <a:p>
            <a:pPr marL="180975" indent="-180975" algn="just" eaLnBrk="0" hangingPunct="0">
              <a:buFont typeface="Arial" pitchFamily="34" charset="0"/>
              <a:buChar char="•"/>
            </a:pPr>
            <a:r>
              <a:rPr lang="es-ES" sz="1200" dirty="0" smtClean="0">
                <a:latin typeface="Arial" pitchFamily="34" charset="0"/>
                <a:ea typeface="Calibri" pitchFamily="34" charset="0"/>
                <a:cs typeface="Times New Roman" pitchFamily="18" charset="0"/>
              </a:rPr>
              <a:t>Los participantes del taller se llevan mejor entendimiento del programa UNO-REDD, de sus principios y criterios, y de sus lineamientos para el involucramiento de actores claves. </a:t>
            </a:r>
            <a:endParaRPr lang="es-PA" sz="1200" dirty="0" smtClean="0">
              <a:latin typeface="Arial" pitchFamily="34" charset="0"/>
              <a:ea typeface="Calibri" pitchFamily="34" charset="0"/>
              <a:cs typeface="Times New Roman" pitchFamily="18" charset="0"/>
            </a:endParaRPr>
          </a:p>
          <a:p>
            <a:pPr marL="180975" indent="-180975" algn="just" eaLnBrk="0" hangingPunct="0">
              <a:buFont typeface="Arial" pitchFamily="34" charset="0"/>
              <a:buChar char="•"/>
            </a:pPr>
            <a:r>
              <a:rPr lang="es-ES" sz="1200" dirty="0" smtClean="0">
                <a:latin typeface="Arial" pitchFamily="34" charset="0"/>
                <a:ea typeface="Calibri" pitchFamily="34" charset="0"/>
                <a:cs typeface="Times New Roman" pitchFamily="18" charset="0"/>
              </a:rPr>
              <a:t>Los participantes del taller se llevan las experiencias compartidas por actores claves y otros países ONU-REDD, y </a:t>
            </a:r>
            <a:endParaRPr lang="es-PA" sz="1200" dirty="0" smtClean="0">
              <a:latin typeface="Arial" pitchFamily="34" charset="0"/>
              <a:ea typeface="Calibri" pitchFamily="34" charset="0"/>
              <a:cs typeface="Times New Roman" pitchFamily="18" charset="0"/>
            </a:endParaRPr>
          </a:p>
          <a:p>
            <a:pPr marL="180975" indent="-180975" algn="just" eaLnBrk="0" hangingPunct="0">
              <a:buFont typeface="Arial" pitchFamily="34" charset="0"/>
              <a:buChar char="•"/>
            </a:pPr>
            <a:r>
              <a:rPr lang="es-ES" sz="1200" dirty="0" smtClean="0">
                <a:latin typeface="Arial" pitchFamily="34" charset="0"/>
                <a:ea typeface="Calibri" pitchFamily="34" charset="0"/>
                <a:cs typeface="Times New Roman" pitchFamily="18" charset="0"/>
              </a:rPr>
              <a:t>Los participantes del taller se relacionan con expertos de REDD+ y colegas de otros países UN-REDD, lo que facilitara futuros intercambios directos, la implementación de los programas ONU-REDD y la preparación de las  estrategias nacionales REDD+.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5256139"/>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71559">
                <a:tc>
                  <a:txBody>
                    <a:bodyPr/>
                    <a:lstStyle/>
                    <a:p>
                      <a:pPr>
                        <a:lnSpc>
                          <a:spcPct val="100000"/>
                        </a:lnSpc>
                        <a:spcBef>
                          <a:spcPts val="0"/>
                        </a:spcBef>
                        <a:spcAft>
                          <a:spcPts val="0"/>
                        </a:spcAft>
                      </a:pPr>
                      <a:r>
                        <a:rPr lang="es-ES" sz="1600" spc="5" dirty="0">
                          <a:latin typeface="Calibri" pitchFamily="34" charset="0"/>
                          <a:ea typeface="Times New Roman"/>
                          <a:cs typeface="Arial" pitchFamily="34" charset="0"/>
                        </a:rPr>
                        <a:t>B</a:t>
                      </a:r>
                      <a:r>
                        <a:rPr lang="es-ES" sz="1600" dirty="0">
                          <a:latin typeface="Calibri" pitchFamily="34" charset="0"/>
                          <a:ea typeface="Times New Roman"/>
                          <a:cs typeface="Arial" pitchFamily="34" charset="0"/>
                        </a:rPr>
                        <a:t>ie</a:t>
                      </a:r>
                      <a:r>
                        <a:rPr lang="es-ES" sz="1600" spc="-5" dirty="0">
                          <a:latin typeface="Calibri" pitchFamily="34" charset="0"/>
                          <a:ea typeface="Times New Roman"/>
                          <a:cs typeface="Arial" pitchFamily="34" charset="0"/>
                        </a:rPr>
                        <a:t>nv</a:t>
                      </a:r>
                      <a:r>
                        <a:rPr lang="es-ES" sz="1600" spc="15" dirty="0">
                          <a:latin typeface="Calibri" pitchFamily="34" charset="0"/>
                          <a:ea typeface="Times New Roman"/>
                          <a:cs typeface="Arial" pitchFamily="34" charset="0"/>
                        </a:rPr>
                        <a:t>e</a:t>
                      </a:r>
                      <a:r>
                        <a:rPr lang="es-ES" sz="1600" spc="-5" dirty="0">
                          <a:latin typeface="Calibri" pitchFamily="34" charset="0"/>
                          <a:ea typeface="Times New Roman"/>
                          <a:cs typeface="Arial" pitchFamily="34" charset="0"/>
                        </a:rPr>
                        <a:t>n</a:t>
                      </a:r>
                      <a:r>
                        <a:rPr lang="es-ES" sz="1600" dirty="0">
                          <a:latin typeface="Calibri" pitchFamily="34" charset="0"/>
                          <a:ea typeface="Times New Roman"/>
                          <a:cs typeface="Arial" pitchFamily="34" charset="0"/>
                        </a:rPr>
                        <a:t>i</a:t>
                      </a:r>
                      <a:r>
                        <a:rPr lang="es-ES" sz="1600" spc="5" dirty="0">
                          <a:latin typeface="Calibri" pitchFamily="34" charset="0"/>
                          <a:ea typeface="Times New Roman"/>
                          <a:cs typeface="Arial" pitchFamily="34" charset="0"/>
                        </a:rPr>
                        <a:t>d</a:t>
                      </a:r>
                      <a:r>
                        <a:rPr lang="es-ES" sz="1600" dirty="0">
                          <a:latin typeface="Calibri" pitchFamily="34" charset="0"/>
                          <a:ea typeface="Times New Roman"/>
                          <a:cs typeface="Arial" pitchFamily="34" charset="0"/>
                        </a:rPr>
                        <a:t>a</a:t>
                      </a:r>
                      <a:r>
                        <a:rPr lang="es-ES" sz="1600" spc="-30" dirty="0">
                          <a:latin typeface="Calibri" pitchFamily="34" charset="0"/>
                          <a:ea typeface="Times New Roman"/>
                          <a:cs typeface="Arial" pitchFamily="34" charset="0"/>
                        </a:rPr>
                        <a:t> </a:t>
                      </a:r>
                      <a:r>
                        <a:rPr lang="es-ES" sz="1600" dirty="0">
                          <a:latin typeface="Calibri" pitchFamily="34" charset="0"/>
                          <a:ea typeface="Times New Roman"/>
                          <a:cs typeface="Arial" pitchFamily="34" charset="0"/>
                        </a:rPr>
                        <a:t>y</a:t>
                      </a:r>
                      <a:r>
                        <a:rPr lang="es-ES" sz="1600" spc="-20" dirty="0">
                          <a:latin typeface="Calibri" pitchFamily="34" charset="0"/>
                          <a:ea typeface="Times New Roman"/>
                          <a:cs typeface="Arial" pitchFamily="34" charset="0"/>
                        </a:rPr>
                        <a:t> </a:t>
                      </a:r>
                      <a:r>
                        <a:rPr lang="es-ES" sz="1600" spc="10" dirty="0">
                          <a:latin typeface="Calibri" pitchFamily="34" charset="0"/>
                          <a:ea typeface="Times New Roman"/>
                          <a:cs typeface="Arial" pitchFamily="34" charset="0"/>
                        </a:rPr>
                        <a:t>P</a:t>
                      </a:r>
                      <a:r>
                        <a:rPr lang="es-ES" sz="1600" dirty="0">
                          <a:latin typeface="Calibri" pitchFamily="34" charset="0"/>
                          <a:ea typeface="Times New Roman"/>
                          <a:cs typeface="Arial" pitchFamily="34" charset="0"/>
                        </a:rPr>
                        <a:t>ala</a:t>
                      </a:r>
                      <a:r>
                        <a:rPr lang="es-ES" sz="1600" spc="10" dirty="0">
                          <a:latin typeface="Calibri" pitchFamily="34" charset="0"/>
                          <a:ea typeface="Times New Roman"/>
                          <a:cs typeface="Arial" pitchFamily="34" charset="0"/>
                        </a:rPr>
                        <a:t>b</a:t>
                      </a:r>
                      <a:r>
                        <a:rPr lang="es-ES" sz="1600" spc="5" dirty="0">
                          <a:latin typeface="Calibri" pitchFamily="34" charset="0"/>
                          <a:ea typeface="Times New Roman"/>
                          <a:cs typeface="Arial" pitchFamily="34" charset="0"/>
                        </a:rPr>
                        <a:t>r</a:t>
                      </a:r>
                      <a:r>
                        <a:rPr lang="es-ES" sz="1600" dirty="0">
                          <a:latin typeface="Calibri" pitchFamily="34" charset="0"/>
                          <a:ea typeface="Times New Roman"/>
                          <a:cs typeface="Arial" pitchFamily="34" charset="0"/>
                        </a:rPr>
                        <a:t>as</a:t>
                      </a:r>
                      <a:r>
                        <a:rPr lang="es-ES" sz="1600" spc="-35" dirty="0">
                          <a:latin typeface="Calibri" pitchFamily="34" charset="0"/>
                          <a:ea typeface="Times New Roman"/>
                          <a:cs typeface="Arial" pitchFamily="34" charset="0"/>
                        </a:rPr>
                        <a:t> </a:t>
                      </a:r>
                      <a:r>
                        <a:rPr lang="es-ES" sz="1600" spc="5" dirty="0">
                          <a:latin typeface="Calibri" pitchFamily="34" charset="0"/>
                          <a:ea typeface="Times New Roman"/>
                          <a:cs typeface="Arial" pitchFamily="34" charset="0"/>
                        </a:rPr>
                        <a:t>d</a:t>
                      </a:r>
                      <a:r>
                        <a:rPr lang="es-ES" sz="1600" dirty="0">
                          <a:latin typeface="Calibri" pitchFamily="34" charset="0"/>
                          <a:ea typeface="Times New Roman"/>
                          <a:cs typeface="Arial" pitchFamily="34" charset="0"/>
                        </a:rPr>
                        <a:t>e</a:t>
                      </a:r>
                      <a:r>
                        <a:rPr lang="es-ES" sz="1600" spc="-5" dirty="0">
                          <a:latin typeface="Calibri" pitchFamily="34" charset="0"/>
                          <a:ea typeface="Times New Roman"/>
                          <a:cs typeface="Arial" pitchFamily="34" charset="0"/>
                        </a:rPr>
                        <a:t> </a:t>
                      </a:r>
                      <a:r>
                        <a:rPr lang="es-ES" sz="1600" spc="-10" dirty="0">
                          <a:latin typeface="Calibri" pitchFamily="34" charset="0"/>
                          <a:ea typeface="Times New Roman"/>
                          <a:cs typeface="Arial" pitchFamily="34" charset="0"/>
                        </a:rPr>
                        <a:t>A</a:t>
                      </a:r>
                      <a:r>
                        <a:rPr lang="es-ES" sz="1600" spc="5" dirty="0">
                          <a:latin typeface="Calibri" pitchFamily="34" charset="0"/>
                          <a:ea typeface="Times New Roman"/>
                          <a:cs typeface="Arial" pitchFamily="34" charset="0"/>
                        </a:rPr>
                        <a:t>p</a:t>
                      </a:r>
                      <a:r>
                        <a:rPr lang="es-ES" sz="1600" dirty="0">
                          <a:latin typeface="Calibri" pitchFamily="34" charset="0"/>
                          <a:ea typeface="Times New Roman"/>
                          <a:cs typeface="Arial" pitchFamily="34" charset="0"/>
                        </a:rPr>
                        <a:t>e</a:t>
                      </a:r>
                      <a:r>
                        <a:rPr lang="es-ES" sz="1600" spc="5" dirty="0">
                          <a:latin typeface="Calibri" pitchFamily="34" charset="0"/>
                          <a:ea typeface="Times New Roman"/>
                          <a:cs typeface="Arial" pitchFamily="34" charset="0"/>
                        </a:rPr>
                        <a:t>r</a:t>
                      </a:r>
                      <a:r>
                        <a:rPr lang="es-ES" sz="1600" dirty="0">
                          <a:latin typeface="Calibri" pitchFamily="34" charset="0"/>
                          <a:ea typeface="Times New Roman"/>
                          <a:cs typeface="Arial" pitchFamily="34" charset="0"/>
                        </a:rPr>
                        <a:t>t</a:t>
                      </a:r>
                      <a:r>
                        <a:rPr lang="es-ES" sz="1600" spc="-5" dirty="0">
                          <a:latin typeface="Calibri" pitchFamily="34" charset="0"/>
                          <a:ea typeface="Times New Roman"/>
                          <a:cs typeface="Arial" pitchFamily="34" charset="0"/>
                        </a:rPr>
                        <a:t>u</a:t>
                      </a:r>
                      <a:r>
                        <a:rPr lang="es-ES" sz="1600" spc="5" dirty="0">
                          <a:latin typeface="Calibri" pitchFamily="34" charset="0"/>
                          <a:ea typeface="Times New Roman"/>
                          <a:cs typeface="Arial" pitchFamily="34" charset="0"/>
                        </a:rPr>
                        <a:t>r</a:t>
                      </a:r>
                      <a:r>
                        <a:rPr lang="es-ES" sz="1600" dirty="0">
                          <a:latin typeface="Calibri" pitchFamily="34" charset="0"/>
                          <a:ea typeface="Times New Roman"/>
                          <a:cs typeface="Arial" pitchFamily="34" charset="0"/>
                        </a:rPr>
                        <a:t>a</a:t>
                      </a:r>
                      <a:r>
                        <a:rPr lang="es-ES" sz="1600" b="1" dirty="0">
                          <a:latin typeface="Calibri" pitchFamily="34" charset="0"/>
                          <a:ea typeface="Times New Roman"/>
                          <a:cs typeface="Arial" pitchFamily="34" charset="0"/>
                        </a:rPr>
                        <a:t> </a:t>
                      </a:r>
                      <a:endParaRPr lang="es-PA" sz="1600" dirty="0">
                        <a:latin typeface="Calibri" pitchFamily="34" charset="0"/>
                        <a:ea typeface="Calibri"/>
                        <a:cs typeface="Arial" pitchFamily="34" charset="0"/>
                      </a:endParaRPr>
                    </a:p>
                    <a:p>
                      <a:pPr>
                        <a:lnSpc>
                          <a:spcPct val="100000"/>
                        </a:lnSpc>
                        <a:spcBef>
                          <a:spcPts val="0"/>
                        </a:spcBef>
                        <a:spcAft>
                          <a:spcPts val="0"/>
                        </a:spcAft>
                      </a:pPr>
                      <a:r>
                        <a:rPr lang="es-ES" sz="1200" b="1" dirty="0">
                          <a:latin typeface="Calibri" pitchFamily="34" charset="0"/>
                          <a:ea typeface="Times New Roman"/>
                          <a:cs typeface="Arial" pitchFamily="34" charset="0"/>
                        </a:rPr>
                        <a:t>P</a:t>
                      </a:r>
                      <a:r>
                        <a:rPr lang="es-ES" sz="1200" b="1" spc="5" dirty="0">
                          <a:latin typeface="Calibri" pitchFamily="34" charset="0"/>
                          <a:ea typeface="Times New Roman"/>
                          <a:cs typeface="Arial" pitchFamily="34" charset="0"/>
                        </a:rPr>
                        <a:t>or</a:t>
                      </a:r>
                      <a:r>
                        <a:rPr lang="es-ES" sz="1200" i="1" dirty="0">
                          <a:latin typeface="Calibri" pitchFamily="34" charset="0"/>
                          <a:ea typeface="Times New Roman"/>
                          <a:cs typeface="Arial" pitchFamily="34" charset="0"/>
                        </a:rPr>
                        <a:t>:</a:t>
                      </a:r>
                      <a:r>
                        <a:rPr lang="es-ES" sz="1200" i="1" spc="-15" dirty="0">
                          <a:latin typeface="Calibri" pitchFamily="34" charset="0"/>
                          <a:ea typeface="Times New Roman"/>
                          <a:cs typeface="Arial" pitchFamily="34" charset="0"/>
                        </a:rPr>
                        <a:t> </a:t>
                      </a:r>
                      <a:r>
                        <a:rPr lang="es-ES" sz="1200" b="1" dirty="0">
                          <a:latin typeface="Calibri" pitchFamily="34" charset="0"/>
                          <a:ea typeface="Times New Roman"/>
                          <a:cs typeface="Arial" pitchFamily="34" charset="0"/>
                        </a:rPr>
                        <a:t>Chris</a:t>
                      </a:r>
                      <a:r>
                        <a:rPr lang="es-ES" sz="1200" b="1" spc="-25" dirty="0">
                          <a:latin typeface="Calibri" pitchFamily="34" charset="0"/>
                          <a:ea typeface="Times New Roman"/>
                          <a:cs typeface="Arial" pitchFamily="34" charset="0"/>
                        </a:rPr>
                        <a:t> </a:t>
                      </a:r>
                      <a:r>
                        <a:rPr lang="es-ES" sz="1200" b="1" spc="5" dirty="0" err="1">
                          <a:latin typeface="Calibri" pitchFamily="34" charset="0"/>
                          <a:ea typeface="Times New Roman"/>
                          <a:cs typeface="Arial" pitchFamily="34" charset="0"/>
                        </a:rPr>
                        <a:t>B</a:t>
                      </a:r>
                      <a:r>
                        <a:rPr lang="es-ES" sz="1200" b="1" dirty="0" err="1">
                          <a:latin typeface="Calibri" pitchFamily="34" charset="0"/>
                          <a:ea typeface="Times New Roman"/>
                          <a:cs typeface="Arial" pitchFamily="34" charset="0"/>
                        </a:rPr>
                        <a:t>ri</a:t>
                      </a:r>
                      <a:r>
                        <a:rPr lang="es-ES" sz="1200" b="1" spc="5" dirty="0" err="1">
                          <a:latin typeface="Calibri" pitchFamily="34" charset="0"/>
                          <a:ea typeface="Times New Roman"/>
                          <a:cs typeface="Arial" pitchFamily="34" charset="0"/>
                        </a:rPr>
                        <a:t>gg</a:t>
                      </a:r>
                      <a:r>
                        <a:rPr lang="es-ES" sz="1200" b="1" dirty="0" err="1">
                          <a:latin typeface="Calibri" pitchFamily="34" charset="0"/>
                          <a:ea typeface="Times New Roman"/>
                          <a:cs typeface="Arial" pitchFamily="34" charset="0"/>
                        </a:rPr>
                        <a:t>s</a:t>
                      </a:r>
                      <a:r>
                        <a:rPr lang="es-ES" sz="1200" b="1" spc="-30" dirty="0">
                          <a:latin typeface="Calibri" pitchFamily="34" charset="0"/>
                          <a:ea typeface="Times New Roman"/>
                          <a:cs typeface="Arial" pitchFamily="34" charset="0"/>
                        </a:rPr>
                        <a:t> </a:t>
                      </a:r>
                      <a:r>
                        <a:rPr lang="es-ES" sz="1200" b="1" spc="5" dirty="0">
                          <a:latin typeface="Calibri" pitchFamily="34" charset="0"/>
                          <a:ea typeface="Times New Roman"/>
                          <a:cs typeface="Arial" pitchFamily="34" charset="0"/>
                        </a:rPr>
                        <a:t>(</a:t>
                      </a:r>
                      <a:r>
                        <a:rPr lang="es-ES" sz="1200" b="1" spc="-5" dirty="0">
                          <a:latin typeface="Calibri" pitchFamily="34" charset="0"/>
                          <a:ea typeface="Times New Roman"/>
                          <a:cs typeface="Arial" pitchFamily="34" charset="0"/>
                        </a:rPr>
                        <a:t>L</a:t>
                      </a:r>
                      <a:r>
                        <a:rPr lang="es-ES" sz="1200" b="1" dirty="0">
                          <a:latin typeface="Calibri" pitchFamily="34" charset="0"/>
                          <a:ea typeface="Times New Roman"/>
                          <a:cs typeface="Arial" pitchFamily="34" charset="0"/>
                        </a:rPr>
                        <a:t>íder</a:t>
                      </a:r>
                      <a:r>
                        <a:rPr lang="es-ES" sz="1200" b="1" spc="-25" dirty="0">
                          <a:latin typeface="Calibri" pitchFamily="34" charset="0"/>
                          <a:ea typeface="Times New Roman"/>
                          <a:cs typeface="Arial" pitchFamily="34" charset="0"/>
                        </a:rPr>
                        <a:t> </a:t>
                      </a:r>
                      <a:r>
                        <a:rPr lang="es-ES" sz="1200" b="1" dirty="0">
                          <a:latin typeface="Calibri" pitchFamily="34" charset="0"/>
                          <a:ea typeface="Times New Roman"/>
                          <a:cs typeface="Arial" pitchFamily="34" charset="0"/>
                        </a:rPr>
                        <a:t>de</a:t>
                      </a:r>
                      <a:r>
                        <a:rPr lang="es-ES" sz="1200" b="1" spc="-10" dirty="0">
                          <a:latin typeface="Calibri" pitchFamily="34" charset="0"/>
                          <a:ea typeface="Times New Roman"/>
                          <a:cs typeface="Arial" pitchFamily="34" charset="0"/>
                        </a:rPr>
                        <a:t> </a:t>
                      </a:r>
                      <a:r>
                        <a:rPr lang="es-ES" sz="1200" b="1" dirty="0">
                          <a:latin typeface="Calibri" pitchFamily="34" charset="0"/>
                          <a:ea typeface="Times New Roman"/>
                          <a:cs typeface="Arial" pitchFamily="34" charset="0"/>
                        </a:rPr>
                        <a:t>pr</a:t>
                      </a:r>
                      <a:r>
                        <a:rPr lang="es-ES" sz="1200" b="1" spc="5" dirty="0">
                          <a:latin typeface="Calibri" pitchFamily="34" charset="0"/>
                          <a:ea typeface="Times New Roman"/>
                          <a:cs typeface="Arial" pitchFamily="34" charset="0"/>
                        </a:rPr>
                        <a:t>á</a:t>
                      </a:r>
                      <a:r>
                        <a:rPr lang="es-ES" sz="1200" b="1" dirty="0">
                          <a:latin typeface="Calibri" pitchFamily="34" charset="0"/>
                          <a:ea typeface="Times New Roman"/>
                          <a:cs typeface="Arial" pitchFamily="34" charset="0"/>
                        </a:rPr>
                        <a:t>c</a:t>
                      </a:r>
                      <a:r>
                        <a:rPr lang="es-ES" sz="1200" b="1" spc="5" dirty="0">
                          <a:latin typeface="Calibri" pitchFamily="34" charset="0"/>
                          <a:ea typeface="Times New Roman"/>
                          <a:cs typeface="Arial" pitchFamily="34" charset="0"/>
                        </a:rPr>
                        <a:t>t</a:t>
                      </a:r>
                      <a:r>
                        <a:rPr lang="es-ES" sz="1200" b="1" dirty="0">
                          <a:latin typeface="Calibri" pitchFamily="34" charset="0"/>
                          <a:ea typeface="Times New Roman"/>
                          <a:cs typeface="Arial" pitchFamily="34" charset="0"/>
                        </a:rPr>
                        <a:t>ica</a:t>
                      </a:r>
                      <a:r>
                        <a:rPr lang="es-ES" sz="1200" b="1" spc="-30" dirty="0">
                          <a:latin typeface="Calibri" pitchFamily="34" charset="0"/>
                          <a:ea typeface="Times New Roman"/>
                          <a:cs typeface="Arial" pitchFamily="34" charset="0"/>
                        </a:rPr>
                        <a:t> </a:t>
                      </a:r>
                      <a:r>
                        <a:rPr lang="es-ES" sz="1200" b="1" dirty="0">
                          <a:latin typeface="Calibri" pitchFamily="34" charset="0"/>
                          <a:ea typeface="Times New Roman"/>
                          <a:cs typeface="Arial" pitchFamily="34" charset="0"/>
                        </a:rPr>
                        <a:t>de</a:t>
                      </a:r>
                      <a:r>
                        <a:rPr lang="es-ES" sz="1200" b="1" spc="-10" dirty="0">
                          <a:latin typeface="Calibri" pitchFamily="34" charset="0"/>
                          <a:ea typeface="Times New Roman"/>
                          <a:cs typeface="Arial" pitchFamily="34" charset="0"/>
                        </a:rPr>
                        <a:t> </a:t>
                      </a:r>
                      <a:r>
                        <a:rPr lang="es-ES" sz="1200" b="1" dirty="0">
                          <a:latin typeface="Calibri" pitchFamily="34" charset="0"/>
                          <a:ea typeface="Times New Roman"/>
                          <a:cs typeface="Arial" pitchFamily="34" charset="0"/>
                        </a:rPr>
                        <a:t>PN</a:t>
                      </a:r>
                      <a:r>
                        <a:rPr lang="es-ES" sz="1200" b="1" spc="15" dirty="0">
                          <a:latin typeface="Calibri" pitchFamily="34" charset="0"/>
                          <a:ea typeface="Times New Roman"/>
                          <a:cs typeface="Arial" pitchFamily="34" charset="0"/>
                        </a:rPr>
                        <a:t>UD</a:t>
                      </a:r>
                      <a:r>
                        <a:rPr lang="es-ES" sz="1200" b="1" spc="5" dirty="0">
                          <a:latin typeface="Calibri" pitchFamily="34" charset="0"/>
                          <a:ea typeface="Times New Roman"/>
                          <a:cs typeface="Arial" pitchFamily="34" charset="0"/>
                        </a:rPr>
                        <a:t>-</a:t>
                      </a:r>
                      <a:r>
                        <a:rPr lang="es-ES" sz="1200" b="1" spc="-5" dirty="0">
                          <a:latin typeface="Calibri" pitchFamily="34" charset="0"/>
                          <a:ea typeface="Times New Roman"/>
                          <a:cs typeface="Arial" pitchFamily="34" charset="0"/>
                        </a:rPr>
                        <a:t>E</a:t>
                      </a:r>
                      <a:r>
                        <a:rPr lang="es-ES" sz="1200" b="1" spc="5" dirty="0">
                          <a:latin typeface="Calibri" pitchFamily="34" charset="0"/>
                          <a:ea typeface="Times New Roman"/>
                          <a:cs typeface="Arial" pitchFamily="34" charset="0"/>
                        </a:rPr>
                        <a:t>E</a:t>
                      </a:r>
                      <a:r>
                        <a:rPr lang="es-ES" sz="1200" b="1" spc="-5" dirty="0">
                          <a:latin typeface="Calibri" pitchFamily="34" charset="0"/>
                          <a:ea typeface="Times New Roman"/>
                          <a:cs typeface="Arial" pitchFamily="34" charset="0"/>
                        </a:rPr>
                        <a:t>G</a:t>
                      </a:r>
                      <a:r>
                        <a:rPr lang="es-ES" sz="1200" b="1" dirty="0">
                          <a:latin typeface="Calibri" pitchFamily="34" charset="0"/>
                          <a:ea typeface="Times New Roman"/>
                          <a:cs typeface="Arial" pitchFamily="34" charset="0"/>
                        </a:rPr>
                        <a:t>)</a:t>
                      </a:r>
                      <a:endParaRPr lang="es-PA" sz="1200"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85">
                <a:tc>
                  <a:txBody>
                    <a:bodyPr/>
                    <a:lstStyle/>
                    <a:p>
                      <a:pPr>
                        <a:lnSpc>
                          <a:spcPct val="100000"/>
                        </a:lnSpc>
                        <a:spcBef>
                          <a:spcPts val="0"/>
                        </a:spcBef>
                        <a:spcAft>
                          <a:spcPts val="0"/>
                        </a:spcAft>
                      </a:pPr>
                      <a:r>
                        <a:rPr lang="es-ES" sz="1600" spc="5" dirty="0">
                          <a:latin typeface="Calibri" pitchFamily="34" charset="0"/>
                          <a:ea typeface="Times New Roman"/>
                          <a:cs typeface="Arial" pitchFamily="34" charset="0"/>
                        </a:rPr>
                        <a:t>B</a:t>
                      </a:r>
                      <a:r>
                        <a:rPr lang="es-ES" sz="1600" dirty="0">
                          <a:latin typeface="Calibri" pitchFamily="34" charset="0"/>
                          <a:ea typeface="Times New Roman"/>
                          <a:cs typeface="Arial" pitchFamily="34" charset="0"/>
                        </a:rPr>
                        <a:t>ie</a:t>
                      </a:r>
                      <a:r>
                        <a:rPr lang="es-ES" sz="1600" spc="-5" dirty="0">
                          <a:latin typeface="Calibri" pitchFamily="34" charset="0"/>
                          <a:ea typeface="Times New Roman"/>
                          <a:cs typeface="Arial" pitchFamily="34" charset="0"/>
                        </a:rPr>
                        <a:t>nv</a:t>
                      </a:r>
                      <a:r>
                        <a:rPr lang="es-ES" sz="1600" spc="15" dirty="0">
                          <a:latin typeface="Calibri" pitchFamily="34" charset="0"/>
                          <a:ea typeface="Times New Roman"/>
                          <a:cs typeface="Arial" pitchFamily="34" charset="0"/>
                        </a:rPr>
                        <a:t>e</a:t>
                      </a:r>
                      <a:r>
                        <a:rPr lang="es-ES" sz="1600" spc="-5" dirty="0">
                          <a:latin typeface="Calibri" pitchFamily="34" charset="0"/>
                          <a:ea typeface="Times New Roman"/>
                          <a:cs typeface="Arial" pitchFamily="34" charset="0"/>
                        </a:rPr>
                        <a:t>n</a:t>
                      </a:r>
                      <a:r>
                        <a:rPr lang="es-ES" sz="1600" dirty="0">
                          <a:latin typeface="Calibri" pitchFamily="34" charset="0"/>
                          <a:ea typeface="Times New Roman"/>
                          <a:cs typeface="Arial" pitchFamily="34" charset="0"/>
                        </a:rPr>
                        <a:t>i</a:t>
                      </a:r>
                      <a:r>
                        <a:rPr lang="es-ES" sz="1600" spc="5" dirty="0">
                          <a:latin typeface="Calibri" pitchFamily="34" charset="0"/>
                          <a:ea typeface="Times New Roman"/>
                          <a:cs typeface="Arial" pitchFamily="34" charset="0"/>
                        </a:rPr>
                        <a:t>d</a:t>
                      </a:r>
                      <a:r>
                        <a:rPr lang="es-ES" sz="1600" dirty="0">
                          <a:latin typeface="Calibri" pitchFamily="34" charset="0"/>
                          <a:ea typeface="Times New Roman"/>
                          <a:cs typeface="Arial" pitchFamily="34" charset="0"/>
                        </a:rPr>
                        <a:t>a</a:t>
                      </a:r>
                      <a:r>
                        <a:rPr lang="es-ES" sz="1600" spc="-30" dirty="0">
                          <a:latin typeface="Calibri" pitchFamily="34" charset="0"/>
                          <a:ea typeface="Times New Roman"/>
                          <a:cs typeface="Arial" pitchFamily="34" charset="0"/>
                        </a:rPr>
                        <a:t> </a:t>
                      </a:r>
                      <a:r>
                        <a:rPr lang="es-ES" sz="1600" dirty="0">
                          <a:latin typeface="Calibri" pitchFamily="34" charset="0"/>
                          <a:ea typeface="Times New Roman"/>
                          <a:cs typeface="Arial" pitchFamily="34" charset="0"/>
                        </a:rPr>
                        <a:t>y</a:t>
                      </a:r>
                      <a:r>
                        <a:rPr lang="es-ES" sz="1600" spc="-20" dirty="0">
                          <a:latin typeface="Calibri" pitchFamily="34" charset="0"/>
                          <a:ea typeface="Times New Roman"/>
                          <a:cs typeface="Arial" pitchFamily="34" charset="0"/>
                        </a:rPr>
                        <a:t> </a:t>
                      </a:r>
                      <a:r>
                        <a:rPr lang="es-ES" sz="1600" spc="10" dirty="0">
                          <a:latin typeface="Calibri" pitchFamily="34" charset="0"/>
                          <a:ea typeface="Times New Roman"/>
                          <a:cs typeface="Arial" pitchFamily="34" charset="0"/>
                        </a:rPr>
                        <a:t>P</a:t>
                      </a:r>
                      <a:r>
                        <a:rPr lang="es-ES" sz="1600" dirty="0">
                          <a:latin typeface="Calibri" pitchFamily="34" charset="0"/>
                          <a:ea typeface="Times New Roman"/>
                          <a:cs typeface="Arial" pitchFamily="34" charset="0"/>
                        </a:rPr>
                        <a:t>ala</a:t>
                      </a:r>
                      <a:r>
                        <a:rPr lang="es-ES" sz="1600" spc="10" dirty="0">
                          <a:latin typeface="Calibri" pitchFamily="34" charset="0"/>
                          <a:ea typeface="Times New Roman"/>
                          <a:cs typeface="Arial" pitchFamily="34" charset="0"/>
                        </a:rPr>
                        <a:t>b</a:t>
                      </a:r>
                      <a:r>
                        <a:rPr lang="es-ES" sz="1600" spc="5" dirty="0">
                          <a:latin typeface="Calibri" pitchFamily="34" charset="0"/>
                          <a:ea typeface="Times New Roman"/>
                          <a:cs typeface="Arial" pitchFamily="34" charset="0"/>
                        </a:rPr>
                        <a:t>r</a:t>
                      </a:r>
                      <a:r>
                        <a:rPr lang="es-ES" sz="1600" dirty="0">
                          <a:latin typeface="Calibri" pitchFamily="34" charset="0"/>
                          <a:ea typeface="Times New Roman"/>
                          <a:cs typeface="Arial" pitchFamily="34" charset="0"/>
                        </a:rPr>
                        <a:t>as</a:t>
                      </a:r>
                      <a:r>
                        <a:rPr lang="es-ES" sz="1600" spc="-35" dirty="0">
                          <a:latin typeface="Calibri" pitchFamily="34" charset="0"/>
                          <a:ea typeface="Times New Roman"/>
                          <a:cs typeface="Arial" pitchFamily="34" charset="0"/>
                        </a:rPr>
                        <a:t> </a:t>
                      </a:r>
                      <a:r>
                        <a:rPr lang="es-ES" sz="1600" spc="5" dirty="0">
                          <a:latin typeface="Calibri" pitchFamily="34" charset="0"/>
                          <a:ea typeface="Times New Roman"/>
                          <a:cs typeface="Arial" pitchFamily="34" charset="0"/>
                        </a:rPr>
                        <a:t>d</a:t>
                      </a:r>
                      <a:r>
                        <a:rPr lang="es-ES" sz="1600" dirty="0">
                          <a:latin typeface="Calibri" pitchFamily="34" charset="0"/>
                          <a:ea typeface="Times New Roman"/>
                          <a:cs typeface="Arial" pitchFamily="34" charset="0"/>
                        </a:rPr>
                        <a:t>e</a:t>
                      </a:r>
                      <a:r>
                        <a:rPr lang="es-ES" sz="1600" spc="-5" dirty="0">
                          <a:latin typeface="Calibri" pitchFamily="34" charset="0"/>
                          <a:ea typeface="Times New Roman"/>
                          <a:cs typeface="Arial" pitchFamily="34" charset="0"/>
                        </a:rPr>
                        <a:t> </a:t>
                      </a:r>
                      <a:r>
                        <a:rPr lang="es-ES" sz="1600" spc="-10" dirty="0">
                          <a:latin typeface="Calibri" pitchFamily="34" charset="0"/>
                          <a:ea typeface="Times New Roman"/>
                          <a:cs typeface="Arial" pitchFamily="34" charset="0"/>
                        </a:rPr>
                        <a:t>A</a:t>
                      </a:r>
                      <a:r>
                        <a:rPr lang="es-ES" sz="1600" spc="5" dirty="0">
                          <a:latin typeface="Calibri" pitchFamily="34" charset="0"/>
                          <a:ea typeface="Times New Roman"/>
                          <a:cs typeface="Arial" pitchFamily="34" charset="0"/>
                        </a:rPr>
                        <a:t>p</a:t>
                      </a:r>
                      <a:r>
                        <a:rPr lang="es-ES" sz="1600" dirty="0">
                          <a:latin typeface="Calibri" pitchFamily="34" charset="0"/>
                          <a:ea typeface="Times New Roman"/>
                          <a:cs typeface="Arial" pitchFamily="34" charset="0"/>
                        </a:rPr>
                        <a:t>e</a:t>
                      </a:r>
                      <a:r>
                        <a:rPr lang="es-ES" sz="1600" spc="5" dirty="0">
                          <a:latin typeface="Calibri" pitchFamily="34" charset="0"/>
                          <a:ea typeface="Times New Roman"/>
                          <a:cs typeface="Arial" pitchFamily="34" charset="0"/>
                        </a:rPr>
                        <a:t>r</a:t>
                      </a:r>
                      <a:r>
                        <a:rPr lang="es-ES" sz="1600" dirty="0">
                          <a:latin typeface="Calibri" pitchFamily="34" charset="0"/>
                          <a:ea typeface="Times New Roman"/>
                          <a:cs typeface="Arial" pitchFamily="34" charset="0"/>
                        </a:rPr>
                        <a:t>t</a:t>
                      </a:r>
                      <a:r>
                        <a:rPr lang="es-ES" sz="1600" spc="-5" dirty="0">
                          <a:latin typeface="Calibri" pitchFamily="34" charset="0"/>
                          <a:ea typeface="Times New Roman"/>
                          <a:cs typeface="Arial" pitchFamily="34" charset="0"/>
                        </a:rPr>
                        <a:t>u</a:t>
                      </a:r>
                      <a:r>
                        <a:rPr lang="es-ES" sz="1600" spc="5" dirty="0">
                          <a:latin typeface="Calibri" pitchFamily="34" charset="0"/>
                          <a:ea typeface="Times New Roman"/>
                          <a:cs typeface="Arial" pitchFamily="34" charset="0"/>
                        </a:rPr>
                        <a:t>r</a:t>
                      </a:r>
                      <a:r>
                        <a:rPr lang="es-ES" sz="1600" dirty="0">
                          <a:latin typeface="Calibri" pitchFamily="34" charset="0"/>
                          <a:ea typeface="Times New Roman"/>
                          <a:cs typeface="Arial" pitchFamily="34" charset="0"/>
                        </a:rPr>
                        <a:t>a</a:t>
                      </a:r>
                      <a:r>
                        <a:rPr lang="es-ES" sz="1600" b="1" dirty="0">
                          <a:latin typeface="Calibri" pitchFamily="34" charset="0"/>
                          <a:ea typeface="Times New Roman"/>
                          <a:cs typeface="Arial" pitchFamily="34" charset="0"/>
                        </a:rPr>
                        <a:t> </a:t>
                      </a:r>
                      <a:endParaRPr lang="es-PA" sz="1600" dirty="0">
                        <a:latin typeface="Calibri" pitchFamily="34" charset="0"/>
                        <a:ea typeface="Calibri"/>
                        <a:cs typeface="Arial" pitchFamily="34" charset="0"/>
                      </a:endParaRPr>
                    </a:p>
                    <a:p>
                      <a:pPr marL="0" algn="l" rtl="0" eaLnBrk="1" latinLnBrk="0" hangingPunct="1">
                        <a:lnSpc>
                          <a:spcPct val="100000"/>
                        </a:lnSpc>
                        <a:spcBef>
                          <a:spcPts val="0"/>
                        </a:spcBef>
                        <a:spcAft>
                          <a:spcPts val="0"/>
                        </a:spcAft>
                      </a:pPr>
                      <a:r>
                        <a:rPr kumimoji="0" lang="es-ES" sz="1200" b="1" kern="1200" dirty="0">
                          <a:solidFill>
                            <a:schemeClr val="tx1"/>
                          </a:solidFill>
                          <a:latin typeface="Calibri" pitchFamily="34" charset="0"/>
                          <a:ea typeface="Times New Roman"/>
                          <a:cs typeface="Arial" pitchFamily="34" charset="0"/>
                        </a:rPr>
                        <a:t>Por: Erick Rodríguez (ANAM), COONAPIP</a:t>
                      </a:r>
                      <a:endParaRPr kumimoji="0" lang="es-PA" sz="1200" b="1" kern="1200" dirty="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85">
                <a:tc>
                  <a:txBody>
                    <a:bodyPr/>
                    <a:lstStyle/>
                    <a:p>
                      <a:pPr>
                        <a:lnSpc>
                          <a:spcPct val="100000"/>
                        </a:lnSpc>
                        <a:spcBef>
                          <a:spcPts val="0"/>
                        </a:spcBef>
                        <a:spcAft>
                          <a:spcPts val="0"/>
                        </a:spcAft>
                      </a:pPr>
                      <a:r>
                        <a:rPr lang="es-ES" sz="1600" spc="5" dirty="0" smtClean="0">
                          <a:latin typeface="Calibri" pitchFamily="34" charset="0"/>
                          <a:ea typeface="Times New Roman"/>
                          <a:cs typeface="Arial" pitchFamily="34" charset="0"/>
                        </a:rPr>
                        <a:t>B</a:t>
                      </a:r>
                      <a:r>
                        <a:rPr lang="es-ES" sz="1600" dirty="0" smtClean="0">
                          <a:latin typeface="Calibri" pitchFamily="34" charset="0"/>
                          <a:ea typeface="Times New Roman"/>
                          <a:cs typeface="Arial" pitchFamily="34" charset="0"/>
                        </a:rPr>
                        <a:t>ie</a:t>
                      </a:r>
                      <a:r>
                        <a:rPr lang="es-ES" sz="1600" spc="-5" dirty="0" smtClean="0">
                          <a:latin typeface="Calibri" pitchFamily="34" charset="0"/>
                          <a:ea typeface="Times New Roman"/>
                          <a:cs typeface="Arial" pitchFamily="34" charset="0"/>
                        </a:rPr>
                        <a:t>nv</a:t>
                      </a:r>
                      <a:r>
                        <a:rPr lang="es-ES" sz="1600" spc="15" dirty="0" smtClean="0">
                          <a:latin typeface="Calibri" pitchFamily="34" charset="0"/>
                          <a:ea typeface="Times New Roman"/>
                          <a:cs typeface="Arial" pitchFamily="34" charset="0"/>
                        </a:rPr>
                        <a:t>e</a:t>
                      </a:r>
                      <a:r>
                        <a:rPr lang="es-ES" sz="1600" spc="-5" dirty="0" smtClean="0">
                          <a:latin typeface="Calibri" pitchFamily="34" charset="0"/>
                          <a:ea typeface="Times New Roman"/>
                          <a:cs typeface="Arial" pitchFamily="34" charset="0"/>
                        </a:rPr>
                        <a:t>n</a:t>
                      </a:r>
                      <a:r>
                        <a:rPr lang="es-ES" sz="1600" dirty="0" smtClean="0">
                          <a:latin typeface="Calibri" pitchFamily="34" charset="0"/>
                          <a:ea typeface="Times New Roman"/>
                          <a:cs typeface="Arial" pitchFamily="34" charset="0"/>
                        </a:rPr>
                        <a:t>i</a:t>
                      </a:r>
                      <a:r>
                        <a:rPr lang="es-ES" sz="1600" spc="5" dirty="0" smtClean="0">
                          <a:latin typeface="Calibri" pitchFamily="34" charset="0"/>
                          <a:ea typeface="Times New Roman"/>
                          <a:cs typeface="Arial" pitchFamily="34" charset="0"/>
                        </a:rPr>
                        <a:t>d</a:t>
                      </a:r>
                      <a:r>
                        <a:rPr lang="es-ES" sz="1600" dirty="0" smtClean="0">
                          <a:latin typeface="Calibri" pitchFamily="34" charset="0"/>
                          <a:ea typeface="Times New Roman"/>
                          <a:cs typeface="Arial" pitchFamily="34" charset="0"/>
                        </a:rPr>
                        <a:t>a</a:t>
                      </a:r>
                      <a:r>
                        <a:rPr lang="es-ES" sz="1600" spc="-30" dirty="0" smtClean="0">
                          <a:latin typeface="Calibri" pitchFamily="34" charset="0"/>
                          <a:ea typeface="Times New Roman"/>
                          <a:cs typeface="Arial" pitchFamily="34" charset="0"/>
                        </a:rPr>
                        <a:t> </a:t>
                      </a:r>
                      <a:r>
                        <a:rPr lang="es-ES" sz="1600" dirty="0" smtClean="0">
                          <a:latin typeface="Calibri" pitchFamily="34" charset="0"/>
                          <a:ea typeface="Times New Roman"/>
                          <a:cs typeface="Arial" pitchFamily="34" charset="0"/>
                        </a:rPr>
                        <a:t>y</a:t>
                      </a:r>
                      <a:r>
                        <a:rPr lang="es-ES" sz="1600" spc="-20" dirty="0" smtClean="0">
                          <a:latin typeface="Calibri" pitchFamily="34" charset="0"/>
                          <a:ea typeface="Times New Roman"/>
                          <a:cs typeface="Arial" pitchFamily="34" charset="0"/>
                        </a:rPr>
                        <a:t> </a:t>
                      </a:r>
                      <a:r>
                        <a:rPr lang="es-ES" sz="1600" spc="10" dirty="0" smtClean="0">
                          <a:latin typeface="Calibri" pitchFamily="34" charset="0"/>
                          <a:ea typeface="Times New Roman"/>
                          <a:cs typeface="Arial" pitchFamily="34" charset="0"/>
                        </a:rPr>
                        <a:t>P</a:t>
                      </a:r>
                      <a:r>
                        <a:rPr lang="es-ES" sz="1600" dirty="0" smtClean="0">
                          <a:latin typeface="Calibri" pitchFamily="34" charset="0"/>
                          <a:ea typeface="Times New Roman"/>
                          <a:cs typeface="Arial" pitchFamily="34" charset="0"/>
                        </a:rPr>
                        <a:t>ala</a:t>
                      </a:r>
                      <a:r>
                        <a:rPr lang="es-ES" sz="1600" spc="10" dirty="0" smtClean="0">
                          <a:latin typeface="Calibri" pitchFamily="34" charset="0"/>
                          <a:ea typeface="Times New Roman"/>
                          <a:cs typeface="Arial" pitchFamily="34" charset="0"/>
                        </a:rPr>
                        <a:t>b</a:t>
                      </a:r>
                      <a:r>
                        <a:rPr lang="es-ES" sz="1600" spc="5" dirty="0" smtClean="0">
                          <a:latin typeface="Calibri" pitchFamily="34" charset="0"/>
                          <a:ea typeface="Times New Roman"/>
                          <a:cs typeface="Arial" pitchFamily="34" charset="0"/>
                        </a:rPr>
                        <a:t>r</a:t>
                      </a:r>
                      <a:r>
                        <a:rPr lang="es-ES" sz="1600" dirty="0" smtClean="0">
                          <a:latin typeface="Calibri" pitchFamily="34" charset="0"/>
                          <a:ea typeface="Times New Roman"/>
                          <a:cs typeface="Arial" pitchFamily="34" charset="0"/>
                        </a:rPr>
                        <a:t>as</a:t>
                      </a:r>
                      <a:r>
                        <a:rPr lang="es-ES" sz="1600" spc="-35" dirty="0" smtClean="0">
                          <a:latin typeface="Calibri" pitchFamily="34" charset="0"/>
                          <a:ea typeface="Times New Roman"/>
                          <a:cs typeface="Arial" pitchFamily="34" charset="0"/>
                        </a:rPr>
                        <a:t> </a:t>
                      </a:r>
                      <a:r>
                        <a:rPr lang="es-ES" sz="1600" spc="5" dirty="0" smtClean="0">
                          <a:latin typeface="Calibri" pitchFamily="34" charset="0"/>
                          <a:ea typeface="Times New Roman"/>
                          <a:cs typeface="Arial" pitchFamily="34" charset="0"/>
                        </a:rPr>
                        <a:t>d</a:t>
                      </a:r>
                      <a:r>
                        <a:rPr lang="es-ES" sz="1600" dirty="0" smtClean="0">
                          <a:latin typeface="Calibri" pitchFamily="34" charset="0"/>
                          <a:ea typeface="Times New Roman"/>
                          <a:cs typeface="Arial" pitchFamily="34" charset="0"/>
                        </a:rPr>
                        <a:t>e</a:t>
                      </a:r>
                      <a:r>
                        <a:rPr lang="es-ES" sz="1600" spc="-5" dirty="0" smtClean="0">
                          <a:latin typeface="Calibri" pitchFamily="34" charset="0"/>
                          <a:ea typeface="Times New Roman"/>
                          <a:cs typeface="Arial" pitchFamily="34" charset="0"/>
                        </a:rPr>
                        <a:t> </a:t>
                      </a:r>
                      <a:r>
                        <a:rPr lang="es-ES" sz="1600" spc="-10" dirty="0" smtClean="0">
                          <a:latin typeface="Calibri" pitchFamily="34" charset="0"/>
                          <a:ea typeface="Times New Roman"/>
                          <a:cs typeface="Arial" pitchFamily="34" charset="0"/>
                        </a:rPr>
                        <a:t>A</a:t>
                      </a:r>
                      <a:r>
                        <a:rPr lang="es-ES" sz="1600" spc="5" dirty="0" smtClean="0">
                          <a:latin typeface="Calibri" pitchFamily="34" charset="0"/>
                          <a:ea typeface="Times New Roman"/>
                          <a:cs typeface="Arial" pitchFamily="34" charset="0"/>
                        </a:rPr>
                        <a:t>p</a:t>
                      </a:r>
                      <a:r>
                        <a:rPr lang="es-ES" sz="1600" dirty="0" smtClean="0">
                          <a:latin typeface="Calibri" pitchFamily="34" charset="0"/>
                          <a:ea typeface="Times New Roman"/>
                          <a:cs typeface="Arial" pitchFamily="34" charset="0"/>
                        </a:rPr>
                        <a:t>e</a:t>
                      </a:r>
                      <a:r>
                        <a:rPr lang="es-ES" sz="1600" spc="5" dirty="0" smtClean="0">
                          <a:latin typeface="Calibri" pitchFamily="34" charset="0"/>
                          <a:ea typeface="Times New Roman"/>
                          <a:cs typeface="Arial" pitchFamily="34" charset="0"/>
                        </a:rPr>
                        <a:t>r</a:t>
                      </a:r>
                      <a:r>
                        <a:rPr lang="es-ES" sz="1600" dirty="0" smtClean="0">
                          <a:latin typeface="Calibri" pitchFamily="34" charset="0"/>
                          <a:ea typeface="Times New Roman"/>
                          <a:cs typeface="Arial" pitchFamily="34" charset="0"/>
                        </a:rPr>
                        <a:t>t</a:t>
                      </a:r>
                      <a:r>
                        <a:rPr lang="es-ES" sz="1600" spc="-5" dirty="0" smtClean="0">
                          <a:latin typeface="Calibri" pitchFamily="34" charset="0"/>
                          <a:ea typeface="Times New Roman"/>
                          <a:cs typeface="Arial" pitchFamily="34" charset="0"/>
                        </a:rPr>
                        <a:t>u</a:t>
                      </a:r>
                      <a:r>
                        <a:rPr lang="es-ES" sz="1600" spc="5" dirty="0" smtClean="0">
                          <a:latin typeface="Calibri" pitchFamily="34" charset="0"/>
                          <a:ea typeface="Times New Roman"/>
                          <a:cs typeface="Arial" pitchFamily="34" charset="0"/>
                        </a:rPr>
                        <a:t>r</a:t>
                      </a:r>
                      <a:r>
                        <a:rPr lang="es-ES" sz="1600" dirty="0" smtClean="0">
                          <a:latin typeface="Calibri" pitchFamily="34" charset="0"/>
                          <a:ea typeface="Times New Roman"/>
                          <a:cs typeface="Arial" pitchFamily="34" charset="0"/>
                        </a:rPr>
                        <a:t>a</a:t>
                      </a:r>
                      <a:r>
                        <a:rPr lang="es-ES" sz="1600" b="1" dirty="0" smtClean="0">
                          <a:latin typeface="Calibri" pitchFamily="34" charset="0"/>
                          <a:ea typeface="Times New Roman"/>
                          <a:cs typeface="Arial" pitchFamily="34" charset="0"/>
                        </a:rPr>
                        <a:t> </a:t>
                      </a:r>
                      <a:endParaRPr lang="es-PA" sz="1600" dirty="0" smtClean="0">
                        <a:latin typeface="Calibri" pitchFamily="34" charset="0"/>
                        <a:ea typeface="Calibri"/>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chemeClr val="tx1"/>
                          </a:solidFill>
                          <a:latin typeface="Calibri" pitchFamily="34" charset="0"/>
                          <a:ea typeface="Times New Roman"/>
                          <a:cs typeface="Arial" pitchFamily="34" charset="0"/>
                        </a:rPr>
                        <a:t>Por: Santiago </a:t>
                      </a:r>
                      <a:r>
                        <a:rPr kumimoji="0" lang="es-ES" sz="1200" b="1" kern="1200" dirty="0" err="1" smtClean="0">
                          <a:solidFill>
                            <a:schemeClr val="tx1"/>
                          </a:solidFill>
                          <a:latin typeface="Calibri" pitchFamily="34" charset="0"/>
                          <a:ea typeface="Times New Roman"/>
                          <a:cs typeface="Arial" pitchFamily="34" charset="0"/>
                        </a:rPr>
                        <a:t>Carrizosa</a:t>
                      </a:r>
                      <a:r>
                        <a:rPr kumimoji="0" lang="es-ES" sz="1200" b="1" kern="1200" dirty="0" smtClean="0">
                          <a:solidFill>
                            <a:schemeClr val="tx1"/>
                          </a:solidFill>
                          <a:latin typeface="Calibri" pitchFamily="34" charset="0"/>
                          <a:ea typeface="Times New Roman"/>
                          <a:cs typeface="Arial" pitchFamily="34" charset="0"/>
                        </a:rPr>
                        <a:t> (ONU-REDD, PNUD) y </a:t>
                      </a:r>
                      <a:r>
                        <a:rPr kumimoji="0" lang="sv-SE" sz="1200" b="1" kern="1200" dirty="0" smtClean="0">
                          <a:solidFill>
                            <a:schemeClr val="tx1"/>
                          </a:solidFill>
                          <a:latin typeface="Calibri" pitchFamily="34" charset="0"/>
                          <a:ea typeface="Times New Roman"/>
                          <a:cs typeface="Arial" pitchFamily="34" charset="0"/>
                        </a:rPr>
                        <a:t>Lars Gunner Marklund (ONU-REDD, FAO)</a:t>
                      </a:r>
                      <a:endParaRPr kumimoji="0" lang="es-PA" sz="12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85">
                <a:tc>
                  <a:txBody>
                    <a:bodyPr/>
                    <a:lstStyle/>
                    <a:p>
                      <a:r>
                        <a:rPr kumimoji="0" lang="es-ES" sz="1600" kern="1200" dirty="0" smtClean="0">
                          <a:solidFill>
                            <a:schemeClr val="tx1"/>
                          </a:solidFill>
                          <a:latin typeface="Calibri" pitchFamily="34" charset="0"/>
                          <a:ea typeface="+mn-ea"/>
                          <a:cs typeface="Arial" pitchFamily="34" charset="0"/>
                        </a:rPr>
                        <a:t>Presentación, Revisión de objetivos y agenda</a:t>
                      </a:r>
                      <a:endParaRPr kumimoji="0" lang="es-PA" sz="1600" kern="1200" dirty="0" smtClean="0">
                        <a:solidFill>
                          <a:schemeClr val="tx1"/>
                        </a:solidFill>
                        <a:latin typeface="Calibri" pitchFamily="34" charset="0"/>
                        <a:ea typeface="+mn-ea"/>
                        <a:cs typeface="Arial" pitchFamily="34" charset="0"/>
                      </a:endParaRPr>
                    </a:p>
                    <a:p>
                      <a:r>
                        <a:rPr kumimoji="0" lang="es-ES" sz="1200" b="1" kern="1200" dirty="0" smtClean="0">
                          <a:solidFill>
                            <a:schemeClr val="tx1"/>
                          </a:solidFill>
                          <a:latin typeface="Calibri" pitchFamily="34" charset="0"/>
                          <a:ea typeface="+mn-ea"/>
                          <a:cs typeface="Arial" pitchFamily="34" charset="0"/>
                        </a:rPr>
                        <a:t>Pierre-Yves </a:t>
                      </a:r>
                      <a:r>
                        <a:rPr kumimoji="0" lang="es-ES" sz="1200" b="1" kern="1200" dirty="0" err="1" smtClean="0">
                          <a:solidFill>
                            <a:schemeClr val="tx1"/>
                          </a:solidFill>
                          <a:latin typeface="Calibri" pitchFamily="34" charset="0"/>
                          <a:ea typeface="+mn-ea"/>
                          <a:cs typeface="Arial" pitchFamily="34" charset="0"/>
                        </a:rPr>
                        <a:t>Guedez</a:t>
                      </a:r>
                      <a:r>
                        <a:rPr kumimoji="0" lang="es-ES" sz="1200" b="1" kern="1200" dirty="0" smtClean="0">
                          <a:solidFill>
                            <a:schemeClr val="tx1"/>
                          </a:solidFill>
                          <a:latin typeface="Calibri" pitchFamily="34" charset="0"/>
                          <a:ea typeface="+mn-ea"/>
                          <a:cs typeface="Arial" pitchFamily="34" charset="0"/>
                        </a:rPr>
                        <a:t> (ONU-REDD)</a:t>
                      </a:r>
                      <a:endParaRPr kumimoji="0" lang="es-PA" sz="8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600" kern="1200" dirty="0" smtClean="0">
                          <a:solidFill>
                            <a:schemeClr val="tx1"/>
                          </a:solidFill>
                          <a:latin typeface="Calibri" pitchFamily="34" charset="0"/>
                          <a:ea typeface="+mn-ea"/>
                          <a:cs typeface="Arial" pitchFamily="34" charset="0"/>
                        </a:rPr>
                        <a:t>Presentación de Participantes </a:t>
                      </a:r>
                      <a:endParaRPr kumimoji="0" lang="es-PA" sz="1600" kern="1200" dirty="0" smtClean="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149">
                <a:tc>
                  <a:txBody>
                    <a:bodyPr/>
                    <a:lstStyle/>
                    <a:p>
                      <a:r>
                        <a:rPr kumimoji="0" lang="es-ES" sz="1600" b="1" u="sng" kern="1200" dirty="0" smtClean="0">
                          <a:solidFill>
                            <a:schemeClr val="tx1"/>
                          </a:solidFill>
                          <a:latin typeface="Calibri" pitchFamily="34" charset="0"/>
                          <a:ea typeface="+mn-ea"/>
                          <a:cs typeface="Arial" pitchFamily="34" charset="0"/>
                        </a:rPr>
                        <a:t>Tema 1</a:t>
                      </a:r>
                      <a:r>
                        <a:rPr kumimoji="0" lang="es-ES" sz="1600" b="1" kern="1200" dirty="0" smtClean="0">
                          <a:solidFill>
                            <a:schemeClr val="tx1"/>
                          </a:solidFill>
                          <a:latin typeface="Calibri" pitchFamily="34" charset="0"/>
                          <a:ea typeface="+mn-ea"/>
                          <a:cs typeface="Arial" pitchFamily="34" charset="0"/>
                        </a:rPr>
                        <a:t>: </a:t>
                      </a:r>
                      <a:r>
                        <a:rPr kumimoji="0" lang="es-ES" sz="1600" kern="1200" dirty="0" smtClean="0">
                          <a:solidFill>
                            <a:schemeClr val="tx1"/>
                          </a:solidFill>
                          <a:latin typeface="Calibri" pitchFamily="34" charset="0"/>
                          <a:ea typeface="+mn-ea"/>
                          <a:cs typeface="Arial" pitchFamily="34" charset="0"/>
                        </a:rPr>
                        <a:t>Cambio Climático, Bosques Tropical y REDD+</a:t>
                      </a:r>
                      <a:endParaRPr kumimoji="0" lang="es-PA" sz="1600" kern="1200" dirty="0" smtClean="0">
                        <a:solidFill>
                          <a:schemeClr val="tx1"/>
                        </a:solidFill>
                        <a:latin typeface="Calibri" pitchFamily="34" charset="0"/>
                        <a:ea typeface="+mn-ea"/>
                        <a:cs typeface="Arial" pitchFamily="34" charset="0"/>
                      </a:endParaRPr>
                    </a:p>
                    <a:p>
                      <a:r>
                        <a:rPr kumimoji="0" lang="es-ES" sz="1200" b="1" kern="1200" dirty="0" smtClean="0">
                          <a:solidFill>
                            <a:schemeClr val="tx1"/>
                          </a:solidFill>
                          <a:latin typeface="Calibri" pitchFamily="34" charset="0"/>
                          <a:ea typeface="+mn-ea"/>
                          <a:cs typeface="Arial" pitchFamily="34" charset="0"/>
                        </a:rPr>
                        <a:t>Expositor: Javier Mateo-Vega (STRI - ELTI)</a:t>
                      </a:r>
                      <a:endParaRPr kumimoji="0" lang="es-PA" sz="10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1 a Javier Mateo-Vega</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6324" name="Picture 4"/>
          <p:cNvPicPr>
            <a:picLocks noChangeAspect="1" noChangeArrowheads="1"/>
          </p:cNvPicPr>
          <p:nvPr/>
        </p:nvPicPr>
        <p:blipFill>
          <a:blip r:embed="rId9" cstate="print"/>
          <a:srcRect/>
          <a:stretch>
            <a:fillRect/>
          </a:stretch>
        </p:blipFill>
        <p:spPr bwMode="auto">
          <a:xfrm>
            <a:off x="390526" y="4751387"/>
            <a:ext cx="2257262" cy="1582737"/>
          </a:xfrm>
          <a:prstGeom prst="rect">
            <a:avLst/>
          </a:prstGeom>
          <a:noFill/>
          <a:ln w="9525">
            <a:solidFill>
              <a:schemeClr val="tx1"/>
            </a:solidFill>
            <a:miter lim="800000"/>
            <a:headEnd/>
            <a:tailEnd/>
          </a:ln>
        </p:spPr>
      </p:pic>
      <p:pic>
        <p:nvPicPr>
          <p:cNvPr id="56323" name="Picture 3"/>
          <p:cNvPicPr>
            <a:picLocks noChangeAspect="1" noChangeArrowheads="1"/>
          </p:cNvPicPr>
          <p:nvPr/>
        </p:nvPicPr>
        <p:blipFill>
          <a:blip r:embed="rId10" cstate="print"/>
          <a:srcRect/>
          <a:stretch>
            <a:fillRect/>
          </a:stretch>
        </p:blipFill>
        <p:spPr bwMode="auto">
          <a:xfrm>
            <a:off x="2714625" y="4752975"/>
            <a:ext cx="2409825" cy="1570862"/>
          </a:xfrm>
          <a:prstGeom prst="rect">
            <a:avLst/>
          </a:prstGeom>
          <a:noFill/>
          <a:ln w="9525">
            <a:solidFill>
              <a:schemeClr val="tx1"/>
            </a:solidFill>
            <a:miter lim="800000"/>
            <a:headEnd/>
            <a:tailEnd/>
          </a:ln>
        </p:spPr>
      </p:pic>
      <p:pic>
        <p:nvPicPr>
          <p:cNvPr id="56325" name="Picture 5"/>
          <p:cNvPicPr>
            <a:picLocks noChangeAspect="1" noChangeArrowheads="1"/>
          </p:cNvPicPr>
          <p:nvPr/>
        </p:nvPicPr>
        <p:blipFill>
          <a:blip r:embed="rId11" cstate="print"/>
          <a:srcRect/>
          <a:stretch>
            <a:fillRect/>
          </a:stretch>
        </p:blipFill>
        <p:spPr bwMode="auto">
          <a:xfrm>
            <a:off x="5172075" y="4752974"/>
            <a:ext cx="2343150" cy="1581151"/>
          </a:xfrm>
          <a:prstGeom prst="rect">
            <a:avLst/>
          </a:prstGeom>
          <a:noFill/>
          <a:ln w="9525">
            <a:solidFill>
              <a:schemeClr val="tx1"/>
            </a:solidFill>
            <a:miter lim="800000"/>
            <a:headEnd/>
            <a:tailEnd/>
          </a:ln>
          <a:effectLst/>
        </p:spPr>
      </p:pic>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10" name="1 Bienvenida y Palabras de Apertura Por Chris Briggs.wma">
            <a:hlinkClick r:id="" action="ppaction://media"/>
          </p:cNvPr>
          <p:cNvPicPr>
            <a:picLocks noRot="1" noChangeAspect="1"/>
          </p:cNvPicPr>
          <p:nvPr>
            <a:audioFile r:link="rId1"/>
          </p:nvPr>
        </p:nvPicPr>
        <p:blipFill>
          <a:blip r:embed="rId12" cstate="print"/>
          <a:stretch>
            <a:fillRect/>
          </a:stretch>
        </p:blipFill>
        <p:spPr>
          <a:xfrm>
            <a:off x="8187796" y="1952097"/>
            <a:ext cx="244475" cy="244475"/>
          </a:xfrm>
          <a:prstGeom prst="rect">
            <a:avLst/>
          </a:prstGeom>
        </p:spPr>
      </p:pic>
      <p:pic>
        <p:nvPicPr>
          <p:cNvPr id="11" name="2 Bienvenida y Palabras de Apertura Por Erick Rodríguez.wma">
            <a:hlinkClick r:id="" action="ppaction://media"/>
          </p:cNvPr>
          <p:cNvPicPr>
            <a:picLocks noRot="1" noChangeAspect="1"/>
          </p:cNvPicPr>
          <p:nvPr>
            <a:audioFile r:link="rId2"/>
          </p:nvPr>
        </p:nvPicPr>
        <p:blipFill>
          <a:blip r:embed="rId13" cstate="print"/>
          <a:stretch>
            <a:fillRect/>
          </a:stretch>
        </p:blipFill>
        <p:spPr>
          <a:xfrm>
            <a:off x="8187796" y="2527830"/>
            <a:ext cx="244475" cy="244475"/>
          </a:xfrm>
          <a:prstGeom prst="rect">
            <a:avLst/>
          </a:prstGeom>
        </p:spPr>
      </p:pic>
      <p:pic>
        <p:nvPicPr>
          <p:cNvPr id="12" name="3 Carrizosa y Gunner.wma">
            <a:hlinkClick r:id="" action="ppaction://media"/>
          </p:cNvPr>
          <p:cNvPicPr>
            <a:picLocks noRot="1" noChangeAspect="1"/>
          </p:cNvPicPr>
          <p:nvPr>
            <a:audioFile r:link="rId3"/>
          </p:nvPr>
        </p:nvPicPr>
        <p:blipFill>
          <a:blip r:embed="rId14" cstate="print"/>
          <a:stretch>
            <a:fillRect/>
          </a:stretch>
        </p:blipFill>
        <p:spPr>
          <a:xfrm>
            <a:off x="8187796" y="3052763"/>
            <a:ext cx="244475" cy="244475"/>
          </a:xfrm>
          <a:prstGeom prst="rect">
            <a:avLst/>
          </a:prstGeom>
        </p:spPr>
      </p:pic>
      <p:pic>
        <p:nvPicPr>
          <p:cNvPr id="13" name="4 Pierre-Yves Guedes.wma">
            <a:hlinkClick r:id="" action="ppaction://media"/>
          </p:cNvPr>
          <p:cNvPicPr>
            <a:picLocks noRot="1" noChangeAspect="1"/>
          </p:cNvPicPr>
          <p:nvPr>
            <a:audioFile r:link="rId4"/>
          </p:nvPr>
        </p:nvPicPr>
        <p:blipFill>
          <a:blip r:embed="rId15" cstate="print"/>
          <a:stretch>
            <a:fillRect/>
          </a:stretch>
        </p:blipFill>
        <p:spPr>
          <a:xfrm>
            <a:off x="8187796" y="3552297"/>
            <a:ext cx="244475" cy="244475"/>
          </a:xfrm>
          <a:prstGeom prst="rect">
            <a:avLst/>
          </a:prstGeom>
        </p:spPr>
      </p:pic>
      <p:pic>
        <p:nvPicPr>
          <p:cNvPr id="14" name="5 Presentación de Participantes.wma">
            <a:hlinkClick r:id="" action="ppaction://media"/>
          </p:cNvPr>
          <p:cNvPicPr>
            <a:picLocks noRot="1" noChangeAspect="1"/>
          </p:cNvPicPr>
          <p:nvPr>
            <a:audioFile r:link="rId5"/>
          </p:nvPr>
        </p:nvPicPr>
        <p:blipFill>
          <a:blip r:embed="rId16" cstate="print"/>
          <a:stretch>
            <a:fillRect/>
          </a:stretch>
        </p:blipFill>
        <p:spPr>
          <a:xfrm>
            <a:off x="8187796" y="3941763"/>
            <a:ext cx="244475" cy="244475"/>
          </a:xfrm>
          <a:prstGeom prst="rect">
            <a:avLst/>
          </a:prstGeom>
        </p:spPr>
      </p:pic>
      <p:pic>
        <p:nvPicPr>
          <p:cNvPr id="16" name="7 Tema 1 Preguntas y Respuestas.wma">
            <a:hlinkClick r:id="" action="ppaction://media"/>
          </p:cNvPr>
          <p:cNvPicPr>
            <a:picLocks noRot="1" noChangeAspect="1"/>
          </p:cNvPicPr>
          <p:nvPr>
            <a:audioFile r:link="rId6"/>
          </p:nvPr>
        </p:nvPicPr>
        <p:blipFill>
          <a:blip r:embed="rId17" cstate="print"/>
          <a:stretch>
            <a:fillRect/>
          </a:stretch>
        </p:blipFill>
        <p:spPr>
          <a:xfrm>
            <a:off x="8187796" y="6498696"/>
            <a:ext cx="244475" cy="244475"/>
          </a:xfrm>
          <a:prstGeom prst="rect">
            <a:avLst/>
          </a:prstGeom>
        </p:spPr>
      </p:pic>
      <p:pic>
        <p:nvPicPr>
          <p:cNvPr id="15" name="6 Tema 1 Javier MateoVega.wma">
            <a:hlinkClick r:id="" action="ppaction://media"/>
          </p:cNvPr>
          <p:cNvPicPr>
            <a:picLocks noRot="1" noChangeAspect="1"/>
          </p:cNvPicPr>
          <p:nvPr>
            <a:audioFile r:link="rId7"/>
          </p:nvPr>
        </p:nvPicPr>
        <p:blipFill>
          <a:blip r:embed="rId18" cstate="print"/>
          <a:stretch>
            <a:fillRect/>
          </a:stretch>
        </p:blipFill>
        <p:spPr>
          <a:xfrm>
            <a:off x="8183563" y="5203296"/>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46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1471"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2137" fill="hold"/>
                                        <p:tgtEl>
                                          <p:spTgt spid="12"/>
                                        </p:tgtEl>
                                      </p:cBhvr>
                                    </p:cmd>
                                  </p:childTnLst>
                                </p:cTn>
                              </p:par>
                            </p:childTnLst>
                          </p:cTn>
                        </p:par>
                      </p:childTnLst>
                    </p:cTn>
                  </p:par>
                </p:childTnLst>
              </p:cTn>
              <p:nextCondLst>
                <p:cond evt="onClick" delay="0">
                  <p:tgtEl>
                    <p:spTgt spid="1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32249" fill="hold"/>
                                        <p:tgtEl>
                                          <p:spTgt spid="13"/>
                                        </p:tgtEl>
                                      </p:cBhvr>
                                    </p:cmd>
                                  </p:childTnLst>
                                </p:cTn>
                              </p:par>
                            </p:childTnLst>
                          </p:cTn>
                        </p:par>
                      </p:childTnLst>
                    </p:cTn>
                  </p:par>
                </p:childTnLst>
              </p:cTn>
              <p:nextCondLst>
                <p:cond evt="onClick" delay="0">
                  <p:tgtEl>
                    <p:spTgt spid="13"/>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90713" fill="hold"/>
                                        <p:tgtEl>
                                          <p:spTgt spid="14"/>
                                        </p:tgtEl>
                                      </p:cBhvr>
                                    </p:cmd>
                                  </p:childTnLst>
                                </p:cTn>
                              </p:par>
                            </p:childTnLst>
                          </p:cTn>
                        </p:par>
                      </p:childTnLst>
                    </p:cTn>
                  </p:par>
                </p:childTnLst>
              </p:cTn>
              <p:nextCondLst>
                <p:cond evt="onClick" delay="0">
                  <p:tgtEl>
                    <p:spTgt spid="14"/>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95359" fill="hold"/>
                                        <p:tgtEl>
                                          <p:spTgt spid="16"/>
                                        </p:tgtEl>
                                      </p:cBhvr>
                                    </p:cmd>
                                  </p:childTnLst>
                                </p:cTn>
                              </p:par>
                            </p:childTnLst>
                          </p:cTn>
                        </p:par>
                      </p:childTnLst>
                    </p:cTn>
                  </p:par>
                </p:childTnLst>
              </p:cTn>
              <p:nextCondLst>
                <p:cond evt="onClick" delay="0">
                  <p:tgtEl>
                    <p:spTgt spid="16"/>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897488" fill="hold"/>
                                        <p:tgtEl>
                                          <p:spTgt spid="15"/>
                                        </p:tgtEl>
                                      </p:cBhvr>
                                    </p:cmd>
                                  </p:childTnLst>
                                </p:cTn>
                              </p:par>
                            </p:childTnLst>
                          </p:cTn>
                        </p:par>
                      </p:childTnLst>
                    </p:cTn>
                  </p:par>
                </p:childTnLst>
              </p:cTn>
              <p:nextCondLst>
                <p:cond evt="onClick" delay="0">
                  <p:tgtEl>
                    <p:spTgt spid="1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5258011"/>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21501">
                <a:tc>
                  <a:txBody>
                    <a:bodyPr/>
                    <a:lstStyle/>
                    <a:p>
                      <a:r>
                        <a:rPr kumimoji="0" lang="es-ES" sz="1600" b="1" u="sng" kern="1200" dirty="0" smtClean="0">
                          <a:solidFill>
                            <a:schemeClr val="tx1"/>
                          </a:solidFill>
                          <a:latin typeface="Calibri" pitchFamily="34" charset="0"/>
                          <a:ea typeface="+mn-ea"/>
                          <a:cs typeface="+mn-cs"/>
                        </a:rPr>
                        <a:t>Tema 2</a:t>
                      </a:r>
                      <a:r>
                        <a:rPr kumimoji="0" lang="es-ES" sz="1600" b="1" u="none" kern="1200" dirty="0" smtClean="0">
                          <a:solidFill>
                            <a:schemeClr val="tx1"/>
                          </a:solidFill>
                          <a:latin typeface="Calibri" pitchFamily="34" charset="0"/>
                          <a:ea typeface="+mn-ea"/>
                          <a:cs typeface="+mn-cs"/>
                        </a:rPr>
                        <a:t>: </a:t>
                      </a:r>
                      <a:r>
                        <a:rPr kumimoji="0" lang="es-ES" sz="1500" kern="1200" dirty="0" smtClean="0">
                          <a:solidFill>
                            <a:schemeClr val="tx1"/>
                          </a:solidFill>
                          <a:latin typeface="Calibri" pitchFamily="34" charset="0"/>
                          <a:ea typeface="+mn-ea"/>
                          <a:cs typeface="+mn-cs"/>
                        </a:rPr>
                        <a:t>REDD+ en el contexto de las negociaciones internacionales CC: el mecanismo REDD+, de Cancún a </a:t>
                      </a:r>
                      <a:r>
                        <a:rPr kumimoji="0" lang="es-ES" sz="1500" kern="1200" dirty="0" err="1" smtClean="0">
                          <a:solidFill>
                            <a:schemeClr val="tx1"/>
                          </a:solidFill>
                          <a:latin typeface="Calibri" pitchFamily="34" charset="0"/>
                          <a:ea typeface="+mn-ea"/>
                          <a:cs typeface="+mn-cs"/>
                        </a:rPr>
                        <a:t>Durbin</a:t>
                      </a:r>
                      <a:r>
                        <a:rPr kumimoji="0" lang="es-ES" sz="1500" kern="1200" dirty="0" smtClean="0">
                          <a:solidFill>
                            <a:schemeClr val="tx1"/>
                          </a:solidFill>
                          <a:latin typeface="Calibri" pitchFamily="34" charset="0"/>
                          <a:ea typeface="+mn-ea"/>
                          <a:cs typeface="+mn-cs"/>
                        </a:rPr>
                        <a:t>, criticas y puntos de discusión; diferencia entre REDD+ y ONU-REDD</a:t>
                      </a:r>
                      <a:endParaRPr kumimoji="0" lang="es-PA" sz="1500" kern="1200" dirty="0" smtClean="0">
                        <a:solidFill>
                          <a:schemeClr val="tx1"/>
                        </a:solidFill>
                        <a:latin typeface="Calibri" pitchFamily="34" charset="0"/>
                        <a:ea typeface="+mn-ea"/>
                        <a:cs typeface="+mn-cs"/>
                      </a:endParaRPr>
                    </a:p>
                    <a:p>
                      <a:r>
                        <a:rPr kumimoji="0" lang="es-ES" sz="1200" b="1" kern="1200" dirty="0" smtClean="0">
                          <a:solidFill>
                            <a:schemeClr val="tx1"/>
                          </a:solidFill>
                          <a:latin typeface="Calibri" pitchFamily="34" charset="0"/>
                          <a:ea typeface="+mn-ea"/>
                          <a:cs typeface="Arial" pitchFamily="34" charset="0"/>
                        </a:rPr>
                        <a:t>Expositor: Marco </a:t>
                      </a:r>
                      <a:r>
                        <a:rPr kumimoji="0" lang="es-ES" sz="1200" b="1" kern="1200" dirty="0" err="1" smtClean="0">
                          <a:solidFill>
                            <a:schemeClr val="tx1"/>
                          </a:solidFill>
                          <a:latin typeface="Calibri" pitchFamily="34" charset="0"/>
                          <a:ea typeface="+mn-ea"/>
                          <a:cs typeface="Arial" pitchFamily="34" charset="0"/>
                        </a:rPr>
                        <a:t>Chiu</a:t>
                      </a:r>
                      <a:r>
                        <a:rPr kumimoji="0" lang="es-ES" sz="1200" b="1" kern="1200" dirty="0" smtClean="0">
                          <a:solidFill>
                            <a:schemeClr val="tx1"/>
                          </a:solidFill>
                          <a:latin typeface="Calibri" pitchFamily="34" charset="0"/>
                          <a:ea typeface="+mn-ea"/>
                          <a:cs typeface="Arial" pitchFamily="34" charset="0"/>
                        </a:rPr>
                        <a:t> (USAID-Iniciativa para la conservación en la Amazonia Andina)</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2 a </a:t>
                      </a:r>
                      <a:r>
                        <a:rPr kumimoji="0" lang="es-ES" sz="1400" b="1" kern="1200" dirty="0" smtClean="0">
                          <a:solidFill>
                            <a:schemeClr val="tx1"/>
                          </a:solidFill>
                          <a:latin typeface="Calibri" pitchFamily="34" charset="0"/>
                          <a:ea typeface="+mn-ea"/>
                          <a:cs typeface="Arial" pitchFamily="34" charset="0"/>
                        </a:rPr>
                        <a:t>Marco </a:t>
                      </a:r>
                      <a:r>
                        <a:rPr kumimoji="0" lang="es-ES" sz="1400" b="1" kern="1200" dirty="0" err="1" smtClean="0">
                          <a:solidFill>
                            <a:schemeClr val="tx1"/>
                          </a:solidFill>
                          <a:latin typeface="Calibri" pitchFamily="34" charset="0"/>
                          <a:ea typeface="+mn-ea"/>
                          <a:cs typeface="Arial" pitchFamily="34" charset="0"/>
                        </a:rPr>
                        <a:t>Chiu</a:t>
                      </a:r>
                      <a:r>
                        <a:rPr kumimoji="0" lang="es-ES" sz="1400" b="1" kern="1200" dirty="0" smtClean="0">
                          <a:solidFill>
                            <a:schemeClr val="tx1"/>
                          </a:solidFill>
                          <a:latin typeface="Calibri" pitchFamily="34" charset="0"/>
                          <a:ea typeface="+mn-ea"/>
                          <a:cs typeface="Arial" pitchFamily="34" charset="0"/>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360">
                <a:tc>
                  <a:txBody>
                    <a:bodyPr/>
                    <a:lstStyle/>
                    <a:p>
                      <a:r>
                        <a:rPr kumimoji="0" lang="es-ES" sz="1500" b="1" u="sng" kern="1200" dirty="0" smtClean="0">
                          <a:solidFill>
                            <a:schemeClr val="tx1"/>
                          </a:solidFill>
                          <a:effectLst/>
                          <a:latin typeface="Calibri" pitchFamily="34" charset="0"/>
                          <a:ea typeface="+mn-ea"/>
                          <a:cs typeface="+mn-cs"/>
                        </a:rPr>
                        <a:t>Tema 3</a:t>
                      </a:r>
                      <a:r>
                        <a:rPr kumimoji="0" lang="es-ES" sz="1500" b="1" u="none" kern="1200" dirty="0" smtClean="0">
                          <a:solidFill>
                            <a:schemeClr val="tx1"/>
                          </a:solidFill>
                          <a:latin typeface="Calibri" pitchFamily="34" charset="0"/>
                          <a:ea typeface="+mn-ea"/>
                          <a:cs typeface="+mn-cs"/>
                        </a:rPr>
                        <a:t>: </a:t>
                      </a:r>
                      <a:r>
                        <a:rPr kumimoji="0" lang="es-ES" sz="1500" kern="1200" dirty="0" smtClean="0">
                          <a:solidFill>
                            <a:schemeClr val="tx1"/>
                          </a:solidFill>
                          <a:latin typeface="Calibri" pitchFamily="34" charset="0"/>
                          <a:ea typeface="+mn-ea"/>
                          <a:cs typeface="+mn-cs"/>
                        </a:rPr>
                        <a:t>Las causas de deforestación en los últimos 20 años en América Latina, las principales barreras para la gobernanza forestal y los esfuerzos para la reducción de la deforestación.</a:t>
                      </a:r>
                      <a:endParaRPr kumimoji="0" lang="es-PA" sz="1500" kern="1200" dirty="0" smtClean="0">
                        <a:solidFill>
                          <a:schemeClr val="tx1"/>
                        </a:solidFill>
                        <a:latin typeface="Calibri" pitchFamily="34" charset="0"/>
                        <a:ea typeface="+mn-ea"/>
                        <a:cs typeface="+mn-cs"/>
                      </a:endParaRPr>
                    </a:p>
                    <a:p>
                      <a:r>
                        <a:rPr kumimoji="0" lang="es-ES" sz="1200" b="1" kern="1200" dirty="0" smtClean="0">
                          <a:solidFill>
                            <a:schemeClr val="tx1"/>
                          </a:solidFill>
                          <a:latin typeface="Calibri" pitchFamily="34" charset="0"/>
                          <a:ea typeface="+mn-ea"/>
                          <a:cs typeface="+mn-cs"/>
                        </a:rPr>
                        <a:t>Expositor: Elena Florián (CATIE)</a:t>
                      </a:r>
                      <a:endParaRPr kumimoji="0" lang="es-PA" sz="105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3 a </a:t>
                      </a:r>
                      <a:r>
                        <a:rPr kumimoji="0" lang="es-ES" sz="1400" b="1" kern="1200" dirty="0" smtClean="0">
                          <a:solidFill>
                            <a:schemeClr val="tx1"/>
                          </a:solidFill>
                          <a:latin typeface="Calibri" pitchFamily="34" charset="0"/>
                          <a:ea typeface="+mn-ea"/>
                          <a:cs typeface="+mn-cs"/>
                        </a:rPr>
                        <a:t>Elena </a:t>
                      </a:r>
                      <a:r>
                        <a:rPr kumimoji="0" lang="es-ES" sz="1400" b="1" kern="1200" dirty="0" err="1" smtClean="0">
                          <a:solidFill>
                            <a:schemeClr val="tx1"/>
                          </a:solidFill>
                          <a:latin typeface="Calibri" pitchFamily="34" charset="0"/>
                          <a:ea typeface="+mn-ea"/>
                          <a:cs typeface="+mn-cs"/>
                        </a:rPr>
                        <a:t>Florian</a:t>
                      </a:r>
                      <a:r>
                        <a:rPr kumimoji="0" lang="es-ES" sz="1400" b="1" kern="1200" dirty="0" smtClean="0">
                          <a:solidFill>
                            <a:schemeClr val="tx1"/>
                          </a:solidFill>
                          <a:latin typeface="Calibri" pitchFamily="34" charset="0"/>
                          <a:ea typeface="+mn-ea"/>
                          <a:cs typeface="+mn-cs"/>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1026" name="Picture 2"/>
          <p:cNvPicPr>
            <a:picLocks noChangeAspect="1" noChangeArrowheads="1"/>
          </p:cNvPicPr>
          <p:nvPr/>
        </p:nvPicPr>
        <p:blipFill>
          <a:blip r:embed="rId6" cstate="print"/>
          <a:srcRect/>
          <a:stretch>
            <a:fillRect/>
          </a:stretch>
        </p:blipFill>
        <p:spPr bwMode="auto">
          <a:xfrm>
            <a:off x="324375" y="2581805"/>
            <a:ext cx="2249492" cy="1294083"/>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2652834" y="2577897"/>
            <a:ext cx="2201340" cy="1306977"/>
          </a:xfrm>
          <a:prstGeom prst="rect">
            <a:avLst/>
          </a:prstGeom>
          <a:noFill/>
          <a:ln w="9525">
            <a:solidFill>
              <a:schemeClr val="tx1"/>
            </a:solidFill>
            <a:miter lim="800000"/>
            <a:headEnd/>
            <a:tailEnd/>
          </a:ln>
        </p:spPr>
      </p:pic>
      <p:pic>
        <p:nvPicPr>
          <p:cNvPr id="4" name="Picture 3"/>
          <p:cNvPicPr>
            <a:picLocks noChangeAspect="1" noChangeArrowheads="1"/>
          </p:cNvPicPr>
          <p:nvPr/>
        </p:nvPicPr>
        <p:blipFill>
          <a:blip r:embed="rId8" cstate="print"/>
          <a:srcRect/>
          <a:stretch>
            <a:fillRect/>
          </a:stretch>
        </p:blipFill>
        <p:spPr bwMode="auto">
          <a:xfrm>
            <a:off x="338663" y="5003435"/>
            <a:ext cx="2237487" cy="1355484"/>
          </a:xfrm>
          <a:prstGeom prst="rect">
            <a:avLst/>
          </a:prstGeom>
          <a:noFill/>
          <a:ln w="9525">
            <a:solidFill>
              <a:schemeClr val="tx1"/>
            </a:solidFill>
            <a:miter lim="800000"/>
            <a:headEnd/>
            <a:tailEnd/>
          </a:ln>
        </p:spPr>
      </p:pic>
      <p:pic>
        <p:nvPicPr>
          <p:cNvPr id="5" name="Picture 4"/>
          <p:cNvPicPr>
            <a:picLocks noChangeAspect="1" noChangeArrowheads="1"/>
          </p:cNvPicPr>
          <p:nvPr/>
        </p:nvPicPr>
        <p:blipFill>
          <a:blip r:embed="rId9" cstate="print"/>
          <a:srcRect/>
          <a:stretch>
            <a:fillRect/>
          </a:stretch>
        </p:blipFill>
        <p:spPr bwMode="auto">
          <a:xfrm>
            <a:off x="2652834" y="4994810"/>
            <a:ext cx="2227385" cy="1352104"/>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4936068" y="4995340"/>
            <a:ext cx="2016783" cy="1354666"/>
          </a:xfrm>
          <a:prstGeom prst="rect">
            <a:avLst/>
          </a:prstGeom>
          <a:noFill/>
          <a:ln w="9525">
            <a:solidFill>
              <a:schemeClr val="tx1"/>
            </a:solidFill>
            <a:miter lim="800000"/>
            <a:headEnd/>
            <a:tailEnd/>
          </a:ln>
        </p:spPr>
      </p:pic>
      <p:pic>
        <p:nvPicPr>
          <p:cNvPr id="9" name="8 Tema 2 Marco Chiu.wma">
            <a:hlinkClick r:id="" action="ppaction://media"/>
          </p:cNvPr>
          <p:cNvPicPr>
            <a:picLocks noRot="1" noChangeAspect="1"/>
          </p:cNvPicPr>
          <p:nvPr>
            <a:audioFile r:link="rId1"/>
          </p:nvPr>
        </p:nvPicPr>
        <p:blipFill>
          <a:blip r:embed="rId11" cstate="print"/>
          <a:stretch>
            <a:fillRect/>
          </a:stretch>
        </p:blipFill>
        <p:spPr>
          <a:xfrm>
            <a:off x="8175096" y="2620963"/>
            <a:ext cx="244475" cy="244475"/>
          </a:xfrm>
          <a:prstGeom prst="rect">
            <a:avLst/>
          </a:prstGeom>
        </p:spPr>
      </p:pic>
      <p:pic>
        <p:nvPicPr>
          <p:cNvPr id="10" name="9 Tema 2 Preguntas y Respuestas.wma">
            <a:hlinkClick r:id="" action="ppaction://media"/>
          </p:cNvPr>
          <p:cNvPicPr>
            <a:picLocks noRot="1" noChangeAspect="1"/>
          </p:cNvPicPr>
          <p:nvPr>
            <a:audioFile r:link="rId2"/>
          </p:nvPr>
        </p:nvPicPr>
        <p:blipFill>
          <a:blip r:embed="rId11" cstate="print"/>
          <a:stretch>
            <a:fillRect/>
          </a:stretch>
        </p:blipFill>
        <p:spPr>
          <a:xfrm>
            <a:off x="8175096" y="4009497"/>
            <a:ext cx="244475" cy="244475"/>
          </a:xfrm>
          <a:prstGeom prst="rect">
            <a:avLst/>
          </a:prstGeom>
        </p:spPr>
      </p:pic>
      <p:pic>
        <p:nvPicPr>
          <p:cNvPr id="11" name="91 Tema 3 Elena Florián.wma">
            <a:hlinkClick r:id="" action="ppaction://media"/>
          </p:cNvPr>
          <p:cNvPicPr>
            <a:picLocks noRot="1" noChangeAspect="1"/>
          </p:cNvPicPr>
          <p:nvPr>
            <a:audioFile r:link="rId3"/>
          </p:nvPr>
        </p:nvPicPr>
        <p:blipFill>
          <a:blip r:embed="rId11" cstate="print"/>
          <a:stretch>
            <a:fillRect/>
          </a:stretch>
        </p:blipFill>
        <p:spPr>
          <a:xfrm>
            <a:off x="8175096" y="5321830"/>
            <a:ext cx="244475" cy="244475"/>
          </a:xfrm>
          <a:prstGeom prst="rect">
            <a:avLst/>
          </a:prstGeom>
        </p:spPr>
      </p:pic>
      <p:pic>
        <p:nvPicPr>
          <p:cNvPr id="12" name="92 Tema 3 Preguntas y Respuestas.wma">
            <a:hlinkClick r:id="" action="ppaction://media"/>
          </p:cNvPr>
          <p:cNvPicPr>
            <a:picLocks noRot="1" noChangeAspect="1"/>
          </p:cNvPicPr>
          <p:nvPr>
            <a:audioFile r:link="rId4"/>
          </p:nvPr>
        </p:nvPicPr>
        <p:blipFill>
          <a:blip r:embed="rId11" cstate="print"/>
          <a:stretch>
            <a:fillRect/>
          </a:stretch>
        </p:blipFill>
        <p:spPr>
          <a:xfrm>
            <a:off x="8175096" y="6481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5309"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33704"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599928" fill="hold"/>
                                        <p:tgtEl>
                                          <p:spTgt spid="11"/>
                                        </p:tgtEl>
                                      </p:cBhvr>
                                    </p:cmd>
                                  </p:childTnLst>
                                </p:cTn>
                              </p:par>
                            </p:childTnLst>
                          </p:cTn>
                        </p:par>
                      </p:childTnLst>
                    </p:cTn>
                  </p:par>
                </p:childTnLst>
              </p:cTn>
              <p:nextCondLst>
                <p:cond evt="onClick" delay="0">
                  <p:tgtEl>
                    <p:spTgt spid="1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94159" fill="hold"/>
                                        <p:tgtEl>
                                          <p:spTgt spid="12"/>
                                        </p:tgtEl>
                                      </p:cBhvr>
                                    </p:cmd>
                                  </p:childTnLst>
                                </p:cTn>
                              </p:par>
                            </p:childTnLst>
                          </p:cTn>
                        </p:par>
                      </p:childTnLst>
                    </p:cTn>
                  </p:par>
                </p:childTnLst>
              </p:cTn>
              <p:nextCondLst>
                <p:cond evt="onClick" delay="0">
                  <p:tgtEl>
                    <p:spTgt spid="1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508126"/>
          <a:ext cx="8601075" cy="5258011"/>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21501">
                <a:tc>
                  <a:txBody>
                    <a:bodyPr/>
                    <a:lstStyle/>
                    <a:p>
                      <a:r>
                        <a:rPr kumimoji="0" lang="es-ES" sz="1600" b="1" u="sng" kern="1200" dirty="0" smtClean="0">
                          <a:solidFill>
                            <a:schemeClr val="tx1"/>
                          </a:solidFill>
                          <a:latin typeface="Calibri" pitchFamily="34" charset="0"/>
                          <a:ea typeface="+mn-ea"/>
                          <a:cs typeface="+mn-cs"/>
                        </a:rPr>
                        <a:t>Tema 4</a:t>
                      </a:r>
                      <a:r>
                        <a:rPr kumimoji="0" lang="es-ES" sz="1600" b="0" u="none" kern="1200" dirty="0" smtClean="0">
                          <a:solidFill>
                            <a:schemeClr val="tx1"/>
                          </a:solidFill>
                          <a:latin typeface="Calibri" pitchFamily="34" charset="0"/>
                          <a:ea typeface="+mn-ea"/>
                          <a:cs typeface="+mn-cs"/>
                        </a:rPr>
                        <a:t>: Estrategia Nacional REDD+: Opciones de políticas, retos y oportunidades</a:t>
                      </a:r>
                    </a:p>
                    <a:p>
                      <a:r>
                        <a:rPr kumimoji="0" lang="es-ES" sz="1200" b="1" kern="1200" dirty="0" smtClean="0">
                          <a:solidFill>
                            <a:schemeClr val="tx1"/>
                          </a:solidFill>
                          <a:latin typeface="Calibri" pitchFamily="34" charset="0"/>
                          <a:ea typeface="+mn-ea"/>
                          <a:cs typeface="Arial" pitchFamily="34" charset="0"/>
                        </a:rPr>
                        <a:t>Expositor: Santiago </a:t>
                      </a:r>
                      <a:r>
                        <a:rPr kumimoji="0" lang="es-ES" sz="1200" b="1" kern="1200" dirty="0" err="1" smtClean="0">
                          <a:solidFill>
                            <a:schemeClr val="tx1"/>
                          </a:solidFill>
                          <a:latin typeface="Calibri" pitchFamily="34" charset="0"/>
                          <a:ea typeface="+mn-ea"/>
                          <a:cs typeface="Arial" pitchFamily="34" charset="0"/>
                        </a:rPr>
                        <a:t>Carrizosa</a:t>
                      </a:r>
                      <a:r>
                        <a:rPr kumimoji="0" lang="es-ES" sz="1200" b="1" kern="1200" dirty="0" smtClean="0">
                          <a:solidFill>
                            <a:schemeClr val="tx1"/>
                          </a:solidFill>
                          <a:latin typeface="Calibri" pitchFamily="34" charset="0"/>
                          <a:ea typeface="+mn-ea"/>
                          <a:cs typeface="Arial" pitchFamily="34" charset="0"/>
                        </a:rPr>
                        <a:t> (ONU-REDD, PNUD)</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4 a </a:t>
                      </a:r>
                      <a:r>
                        <a:rPr kumimoji="0" lang="es-ES" sz="1400" b="1" kern="1200" dirty="0" smtClean="0">
                          <a:solidFill>
                            <a:schemeClr val="tx1"/>
                          </a:solidFill>
                          <a:latin typeface="Calibri" pitchFamily="34" charset="0"/>
                          <a:ea typeface="+mn-ea"/>
                          <a:cs typeface="Arial" pitchFamily="34" charset="0"/>
                        </a:rPr>
                        <a:t>Santiago </a:t>
                      </a:r>
                      <a:r>
                        <a:rPr kumimoji="0" lang="es-ES" sz="1400" b="1" kern="1200" dirty="0" err="1" smtClean="0">
                          <a:solidFill>
                            <a:schemeClr val="tx1"/>
                          </a:solidFill>
                          <a:latin typeface="Calibri" pitchFamily="34" charset="0"/>
                          <a:ea typeface="+mn-ea"/>
                          <a:cs typeface="Arial" pitchFamily="34" charset="0"/>
                        </a:rPr>
                        <a:t>Carrizosa</a:t>
                      </a:r>
                      <a:r>
                        <a:rPr kumimoji="0" lang="es-ES" sz="1400" b="1" kern="1200" dirty="0" smtClean="0">
                          <a:solidFill>
                            <a:schemeClr val="tx1"/>
                          </a:solidFill>
                          <a:latin typeface="Calibri" pitchFamily="34" charset="0"/>
                          <a:ea typeface="+mn-ea"/>
                          <a:cs typeface="Arial" pitchFamily="34" charset="0"/>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360">
                <a:tc>
                  <a:txBody>
                    <a:bodyPr/>
                    <a:lstStyle/>
                    <a:p>
                      <a:r>
                        <a:rPr kumimoji="0" lang="es-PA" sz="1500" b="1" u="sng" kern="1200" dirty="0" smtClean="0">
                          <a:solidFill>
                            <a:schemeClr val="tx1"/>
                          </a:solidFill>
                          <a:effectLst/>
                          <a:latin typeface="Calibri" pitchFamily="34" charset="0"/>
                          <a:ea typeface="+mn-ea"/>
                          <a:cs typeface="+mn-cs"/>
                        </a:rPr>
                        <a:t>Tema 5</a:t>
                      </a:r>
                      <a:r>
                        <a:rPr kumimoji="0" lang="es-PA" sz="1500" b="0" u="none" kern="1200" dirty="0" smtClean="0">
                          <a:solidFill>
                            <a:schemeClr val="tx1"/>
                          </a:solidFill>
                          <a:effectLst/>
                          <a:latin typeface="Calibri" pitchFamily="34" charset="0"/>
                          <a:ea typeface="+mn-ea"/>
                          <a:cs typeface="+mn-cs"/>
                        </a:rPr>
                        <a:t>: Sinergias entre REDD+ y los sectores/políticas del desarrollo nacional</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chemeClr val="tx1"/>
                          </a:solidFill>
                          <a:latin typeface="Calibri" pitchFamily="34" charset="0"/>
                          <a:ea typeface="+mn-ea"/>
                          <a:cs typeface="+mn-cs"/>
                        </a:rPr>
                        <a:t>Expositor: Gerald </a:t>
                      </a:r>
                      <a:r>
                        <a:rPr kumimoji="0" lang="es-ES" sz="1200" b="1" kern="1200" dirty="0" err="1" smtClean="0">
                          <a:solidFill>
                            <a:schemeClr val="tx1"/>
                          </a:solidFill>
                          <a:latin typeface="Calibri" pitchFamily="34" charset="0"/>
                          <a:ea typeface="+mn-ea"/>
                          <a:cs typeface="+mn-cs"/>
                        </a:rPr>
                        <a:t>Kapp</a:t>
                      </a:r>
                      <a:r>
                        <a:rPr kumimoji="0" lang="es-ES" sz="1200" b="1" kern="1200" dirty="0" smtClean="0">
                          <a:solidFill>
                            <a:schemeClr val="tx1"/>
                          </a:solidFill>
                          <a:latin typeface="Calibri" pitchFamily="34" charset="0"/>
                          <a:ea typeface="+mn-ea"/>
                          <a:cs typeface="+mn-cs"/>
                        </a:rPr>
                        <a:t> (</a:t>
                      </a:r>
                      <a:r>
                        <a:rPr kumimoji="0" lang="es-ES" sz="1200" b="1" kern="1200" dirty="0" err="1" smtClean="0">
                          <a:solidFill>
                            <a:schemeClr val="tx1"/>
                          </a:solidFill>
                          <a:latin typeface="Calibri" pitchFamily="34" charset="0"/>
                          <a:ea typeface="+mn-ea"/>
                          <a:cs typeface="+mn-cs"/>
                        </a:rPr>
                        <a:t>World</a:t>
                      </a:r>
                      <a:r>
                        <a:rPr kumimoji="0" lang="es-ES" sz="1200" b="1" kern="1200" dirty="0" smtClean="0">
                          <a:solidFill>
                            <a:schemeClr val="tx1"/>
                          </a:solidFill>
                          <a:latin typeface="Calibri" pitchFamily="34" charset="0"/>
                          <a:ea typeface="+mn-ea"/>
                          <a:cs typeface="+mn-cs"/>
                        </a:rPr>
                        <a:t> Bank </a:t>
                      </a:r>
                      <a:r>
                        <a:rPr kumimoji="0" lang="es-ES" sz="1200" b="1" kern="1200" dirty="0" err="1" smtClean="0">
                          <a:solidFill>
                            <a:schemeClr val="tx1"/>
                          </a:solidFill>
                          <a:latin typeface="Calibri" pitchFamily="34" charset="0"/>
                          <a:ea typeface="+mn-ea"/>
                          <a:cs typeface="+mn-cs"/>
                        </a:rPr>
                        <a:t>Institute</a:t>
                      </a:r>
                      <a:r>
                        <a:rPr kumimoji="0" lang="es-ES" sz="1200" b="1" kern="1200" dirty="0" smtClean="0">
                          <a:solidFill>
                            <a:schemeClr val="tx1"/>
                          </a:solidFill>
                          <a:latin typeface="Calibri" pitchFamily="34" charset="0"/>
                          <a:ea typeface="+mn-ea"/>
                          <a:cs typeface="+mn-cs"/>
                        </a:rPr>
                        <a:t> - FCPF)</a:t>
                      </a:r>
                      <a:endParaRPr kumimoji="0" lang="es-PA" sz="105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5 a </a:t>
                      </a:r>
                      <a:r>
                        <a:rPr kumimoji="0" lang="es-ES" sz="1400" b="1" kern="1200" dirty="0" smtClean="0">
                          <a:solidFill>
                            <a:schemeClr val="tx1"/>
                          </a:solidFill>
                          <a:latin typeface="Calibri" pitchFamily="34" charset="0"/>
                          <a:ea typeface="+mn-ea"/>
                          <a:cs typeface="+mn-cs"/>
                        </a:rPr>
                        <a:t>Gerald </a:t>
                      </a:r>
                      <a:r>
                        <a:rPr kumimoji="0" lang="es-ES" sz="1400" b="1" kern="1200" dirty="0" err="1" smtClean="0">
                          <a:solidFill>
                            <a:schemeClr val="tx1"/>
                          </a:solidFill>
                          <a:latin typeface="Calibri" pitchFamily="34" charset="0"/>
                          <a:ea typeface="+mn-ea"/>
                          <a:cs typeface="+mn-cs"/>
                        </a:rPr>
                        <a:t>Kapp</a:t>
                      </a:r>
                      <a:r>
                        <a:rPr kumimoji="0" lang="es-ES" sz="1400" b="1" kern="1200" dirty="0" smtClean="0">
                          <a:solidFill>
                            <a:schemeClr val="tx1"/>
                          </a:solidFill>
                          <a:latin typeface="Calibri" pitchFamily="34" charset="0"/>
                          <a:ea typeface="+mn-ea"/>
                          <a:cs typeface="+mn-cs"/>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5122" name="Picture 2"/>
          <p:cNvPicPr>
            <a:picLocks noChangeAspect="1" noChangeArrowheads="1"/>
          </p:cNvPicPr>
          <p:nvPr/>
        </p:nvPicPr>
        <p:blipFill>
          <a:blip r:embed="rId6" cstate="print"/>
          <a:srcRect/>
          <a:stretch>
            <a:fillRect/>
          </a:stretch>
        </p:blipFill>
        <p:spPr bwMode="auto">
          <a:xfrm>
            <a:off x="330201" y="2302934"/>
            <a:ext cx="2412198" cy="159385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7" cstate="print"/>
          <a:srcRect/>
          <a:stretch>
            <a:fillRect/>
          </a:stretch>
        </p:blipFill>
        <p:spPr bwMode="auto">
          <a:xfrm>
            <a:off x="2821008" y="2302934"/>
            <a:ext cx="2455741" cy="1591734"/>
          </a:xfrm>
          <a:prstGeom prst="rect">
            <a:avLst/>
          </a:prstGeom>
          <a:noFill/>
          <a:ln w="9525">
            <a:solidFill>
              <a:schemeClr val="tx1"/>
            </a:solidFill>
            <a:miter lim="800000"/>
            <a:headEnd/>
            <a:tailEnd/>
          </a:ln>
        </p:spPr>
      </p:pic>
      <p:pic>
        <p:nvPicPr>
          <p:cNvPr id="5124" name="Picture 4"/>
          <p:cNvPicPr>
            <a:picLocks noChangeAspect="1" noChangeArrowheads="1"/>
          </p:cNvPicPr>
          <p:nvPr/>
        </p:nvPicPr>
        <p:blipFill>
          <a:blip r:embed="rId8" cstate="print"/>
          <a:srcRect/>
          <a:stretch>
            <a:fillRect/>
          </a:stretch>
        </p:blipFill>
        <p:spPr bwMode="auto">
          <a:xfrm>
            <a:off x="5346419" y="2302934"/>
            <a:ext cx="2298989" cy="1600199"/>
          </a:xfrm>
          <a:prstGeom prst="rect">
            <a:avLst/>
          </a:prstGeom>
          <a:noFill/>
          <a:ln w="9525">
            <a:solidFill>
              <a:schemeClr val="tx1"/>
            </a:solidFill>
            <a:miter lim="800000"/>
            <a:headEnd/>
            <a:tailEnd/>
          </a:ln>
        </p:spPr>
      </p:pic>
      <p:pic>
        <p:nvPicPr>
          <p:cNvPr id="14" name="Picture 2"/>
          <p:cNvPicPr>
            <a:picLocks noChangeAspect="1" noChangeArrowheads="1"/>
          </p:cNvPicPr>
          <p:nvPr/>
        </p:nvPicPr>
        <p:blipFill>
          <a:blip r:embed="rId9" cstate="print"/>
          <a:srcRect/>
          <a:stretch>
            <a:fillRect/>
          </a:stretch>
        </p:blipFill>
        <p:spPr bwMode="auto">
          <a:xfrm>
            <a:off x="321732" y="4741333"/>
            <a:ext cx="2362201" cy="1638300"/>
          </a:xfrm>
          <a:prstGeom prst="rect">
            <a:avLst/>
          </a:prstGeom>
          <a:noFill/>
          <a:ln w="9525">
            <a:noFill/>
            <a:miter lim="800000"/>
            <a:headEnd/>
            <a:tailEnd/>
          </a:ln>
        </p:spPr>
      </p:pic>
      <p:pic>
        <p:nvPicPr>
          <p:cNvPr id="15" name="Picture 1"/>
          <p:cNvPicPr>
            <a:picLocks noChangeAspect="1" noChangeArrowheads="1"/>
          </p:cNvPicPr>
          <p:nvPr/>
        </p:nvPicPr>
        <p:blipFill>
          <a:blip r:embed="rId10" cstate="print"/>
          <a:srcRect/>
          <a:stretch>
            <a:fillRect/>
          </a:stretch>
        </p:blipFill>
        <p:spPr bwMode="auto">
          <a:xfrm>
            <a:off x="2717795" y="4749800"/>
            <a:ext cx="2446872" cy="1625600"/>
          </a:xfrm>
          <a:prstGeom prst="rect">
            <a:avLst/>
          </a:prstGeom>
          <a:noFill/>
          <a:ln w="9525">
            <a:solidFill>
              <a:schemeClr val="tx1"/>
            </a:solidFill>
            <a:miter lim="800000"/>
            <a:headEnd/>
            <a:tailEnd/>
          </a:ln>
        </p:spPr>
      </p:pic>
      <p:pic>
        <p:nvPicPr>
          <p:cNvPr id="5125" name="Picture 5"/>
          <p:cNvPicPr>
            <a:picLocks noChangeAspect="1" noChangeArrowheads="1"/>
          </p:cNvPicPr>
          <p:nvPr/>
        </p:nvPicPr>
        <p:blipFill>
          <a:blip r:embed="rId11" cstate="print"/>
          <a:srcRect/>
          <a:stretch>
            <a:fillRect/>
          </a:stretch>
        </p:blipFill>
        <p:spPr bwMode="auto">
          <a:xfrm>
            <a:off x="5232401" y="4732867"/>
            <a:ext cx="2387606" cy="1634065"/>
          </a:xfrm>
          <a:prstGeom prst="rect">
            <a:avLst/>
          </a:prstGeom>
          <a:noFill/>
          <a:ln w="9525">
            <a:solidFill>
              <a:schemeClr val="tx1"/>
            </a:solidFill>
            <a:miter lim="800000"/>
            <a:headEnd/>
            <a:tailEnd/>
          </a:ln>
        </p:spPr>
      </p:pic>
      <p:pic>
        <p:nvPicPr>
          <p:cNvPr id="20" name="93 Tema 4 Santiago Carrizosa.wma">
            <a:hlinkClick r:id="" action="ppaction://media"/>
          </p:cNvPr>
          <p:cNvPicPr>
            <a:picLocks noRot="1" noChangeAspect="1"/>
          </p:cNvPicPr>
          <p:nvPr>
            <a:audioFile r:link="rId1"/>
          </p:nvPr>
        </p:nvPicPr>
        <p:blipFill>
          <a:blip r:embed="rId12" cstate="print"/>
          <a:stretch>
            <a:fillRect/>
          </a:stretch>
        </p:blipFill>
        <p:spPr>
          <a:xfrm>
            <a:off x="8238597" y="2680229"/>
            <a:ext cx="244475" cy="244475"/>
          </a:xfrm>
          <a:prstGeom prst="rect">
            <a:avLst/>
          </a:prstGeom>
        </p:spPr>
      </p:pic>
      <p:pic>
        <p:nvPicPr>
          <p:cNvPr id="21" name="94 Tema 4 Preguntas y Respuestas.wma">
            <a:hlinkClick r:id="" action="ppaction://media"/>
          </p:cNvPr>
          <p:cNvPicPr>
            <a:picLocks noRot="1" noChangeAspect="1"/>
          </p:cNvPicPr>
          <p:nvPr>
            <a:audioFile r:link="rId2"/>
          </p:nvPr>
        </p:nvPicPr>
        <p:blipFill>
          <a:blip r:embed="rId13" cstate="print"/>
          <a:stretch>
            <a:fillRect/>
          </a:stretch>
        </p:blipFill>
        <p:spPr>
          <a:xfrm>
            <a:off x="8238597" y="3967163"/>
            <a:ext cx="244475" cy="244475"/>
          </a:xfrm>
          <a:prstGeom prst="rect">
            <a:avLst/>
          </a:prstGeom>
        </p:spPr>
      </p:pic>
      <p:pic>
        <p:nvPicPr>
          <p:cNvPr id="22" name="95 Tema 5 Gerald Kapp.wma">
            <a:hlinkClick r:id="" action="ppaction://media"/>
          </p:cNvPr>
          <p:cNvPicPr>
            <a:picLocks noRot="1" noChangeAspect="1"/>
          </p:cNvPicPr>
          <p:nvPr>
            <a:audioFile r:link="rId3"/>
          </p:nvPr>
        </p:nvPicPr>
        <p:blipFill>
          <a:blip r:embed="rId13" cstate="print"/>
          <a:stretch>
            <a:fillRect/>
          </a:stretch>
        </p:blipFill>
        <p:spPr>
          <a:xfrm>
            <a:off x="8238597" y="5304896"/>
            <a:ext cx="244475" cy="244475"/>
          </a:xfrm>
          <a:prstGeom prst="rect">
            <a:avLst/>
          </a:prstGeom>
        </p:spPr>
      </p:pic>
      <p:pic>
        <p:nvPicPr>
          <p:cNvPr id="25" name="96 Tema 5 Preguntas y Respuestas.wma">
            <a:hlinkClick r:id="" action="ppaction://media"/>
          </p:cNvPr>
          <p:cNvPicPr>
            <a:picLocks noRot="1" noChangeAspect="1"/>
          </p:cNvPicPr>
          <p:nvPr>
            <a:audioFile r:link="rId4"/>
          </p:nvPr>
        </p:nvPicPr>
        <p:blipFill>
          <a:blip r:embed="rId14" cstate="print"/>
          <a:stretch>
            <a:fillRect/>
          </a:stretch>
        </p:blipFill>
        <p:spPr>
          <a:xfrm>
            <a:off x="8208963" y="6498697"/>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6464" fill="hold"/>
                                        <p:tgtEl>
                                          <p:spTgt spid="20"/>
                                        </p:tgtEl>
                                      </p:cBhvr>
                                    </p:cmd>
                                  </p:childTnLst>
                                </p:cTn>
                              </p:par>
                            </p:childTnLst>
                          </p:cTn>
                        </p:par>
                      </p:childTnLst>
                    </p:cTn>
                  </p:par>
                </p:childTnLst>
              </p:cTn>
              <p:nextCondLst>
                <p:cond evt="onClick" delay="0">
                  <p:tgtEl>
                    <p:spTgt spid="2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69711" fill="hold"/>
                                        <p:tgtEl>
                                          <p:spTgt spid="21"/>
                                        </p:tgtEl>
                                      </p:cBhvr>
                                    </p:cmd>
                                  </p:childTnLst>
                                </p:cTn>
                              </p:par>
                            </p:childTnLst>
                          </p:cTn>
                        </p:par>
                      </p:childTnLst>
                    </p:cTn>
                  </p:par>
                </p:childTnLst>
              </p:cTn>
              <p:nextCondLst>
                <p:cond evt="onClick" delay="0">
                  <p:tgtEl>
                    <p:spTgt spid="2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34545" fill="hold"/>
                                        <p:tgtEl>
                                          <p:spTgt spid="22"/>
                                        </p:tgtEl>
                                      </p:cBhvr>
                                    </p:cmd>
                                  </p:childTnLst>
                                </p:cTn>
                              </p:par>
                            </p:childTnLst>
                          </p:cTn>
                        </p:par>
                      </p:childTnLst>
                    </p:cTn>
                  </p:par>
                </p:childTnLst>
              </p:cTn>
              <p:nextCondLst>
                <p:cond evt="onClick" delay="0">
                  <p:tgtEl>
                    <p:spTgt spid="2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37018" fill="hold"/>
                                        <p:tgtEl>
                                          <p:spTgt spid="25"/>
                                        </p:tgtEl>
                                      </p:cBhvr>
                                    </p:cmd>
                                  </p:childTnLst>
                                </p:cTn>
                              </p:par>
                            </p:childTnLst>
                          </p:cTn>
                        </p:par>
                      </p:childTnLst>
                    </p:cTn>
                  </p:par>
                </p:childTnLst>
              </p:cTn>
              <p:nextCondLst>
                <p:cond evt="onClick" delay="0">
                  <p:tgtEl>
                    <p:spTgt spid="25"/>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423456"/>
          <a:ext cx="8601075" cy="5334210"/>
        </p:xfrm>
        <a:graphic>
          <a:graphicData uri="http://schemas.openxmlformats.org/drawingml/2006/table">
            <a:tbl>
              <a:tblPr/>
              <a:tblGrid>
                <a:gridCol w="7410451"/>
                <a:gridCol w="1190624"/>
              </a:tblGrid>
              <a:tr h="210607">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09367">
                <a:tc>
                  <a:txBody>
                    <a:bodyPr/>
                    <a:lstStyle/>
                    <a:p>
                      <a:r>
                        <a:rPr kumimoji="0" lang="es-PA" sz="1600" b="1" u="sng" kern="1200" dirty="0" smtClean="0">
                          <a:solidFill>
                            <a:schemeClr val="tx1"/>
                          </a:solidFill>
                          <a:latin typeface="Calibri" pitchFamily="34" charset="0"/>
                          <a:ea typeface="+mn-ea"/>
                          <a:cs typeface="+mn-cs"/>
                        </a:rPr>
                        <a:t>Tema 6</a:t>
                      </a:r>
                      <a:r>
                        <a:rPr kumimoji="0" lang="es-PA" sz="1600" b="0" u="none" kern="1200" dirty="0" smtClean="0">
                          <a:solidFill>
                            <a:schemeClr val="tx1"/>
                          </a:solidFill>
                          <a:latin typeface="Calibri" pitchFamily="34" charset="0"/>
                          <a:ea typeface="+mn-ea"/>
                          <a:cs typeface="+mn-cs"/>
                        </a:rPr>
                        <a:t>: </a:t>
                      </a:r>
                      <a:r>
                        <a:rPr kumimoji="0" lang="es-PA" sz="1400" b="0" u="none" kern="1200" dirty="0" smtClean="0">
                          <a:solidFill>
                            <a:schemeClr val="tx1"/>
                          </a:solidFill>
                          <a:latin typeface="Calibri" pitchFamily="34" charset="0"/>
                          <a:ea typeface="+mn-ea"/>
                          <a:cs typeface="+mn-cs"/>
                        </a:rPr>
                        <a:t>Niveles de emisiones de referencia: Como fijar la meta para la estrategia REDD? - Aspectos nacionales e internacionales para la implementación de un sistema MRV</a:t>
                      </a:r>
                      <a:r>
                        <a:rPr kumimoji="0" lang="es-PA" sz="1600" b="0" u="none" kern="1200" dirty="0" smtClean="0">
                          <a:solidFill>
                            <a:schemeClr val="tx1"/>
                          </a:solidFill>
                          <a:latin typeface="Calibri" pitchFamily="34" charset="0"/>
                          <a:ea typeface="+mn-ea"/>
                          <a:cs typeface="+mn-cs"/>
                        </a:rPr>
                        <a:t>;</a:t>
                      </a:r>
                      <a:r>
                        <a:rPr kumimoji="0" lang="es-PA" sz="1600" b="0" u="none" kern="1200" baseline="0" dirty="0" smtClean="0">
                          <a:solidFill>
                            <a:schemeClr val="tx1"/>
                          </a:solidFill>
                          <a:latin typeface="Calibri" pitchFamily="34" charset="0"/>
                          <a:ea typeface="+mn-ea"/>
                          <a:cs typeface="+mn-cs"/>
                        </a:rPr>
                        <a:t> </a:t>
                      </a:r>
                    </a:p>
                    <a:p>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Lars Gunner Marklund (ONU-REDD, FAO)</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6 a </a:t>
                      </a:r>
                      <a:r>
                        <a:rPr kumimoji="0" lang="sv-SE" sz="1400" b="1" kern="1200" dirty="0" smtClean="0">
                          <a:solidFill>
                            <a:schemeClr val="tx1"/>
                          </a:solidFill>
                          <a:latin typeface="Calibri" pitchFamily="34" charset="0"/>
                          <a:ea typeface="+mn-ea"/>
                          <a:cs typeface="Arial" pitchFamily="34" charset="0"/>
                        </a:rPr>
                        <a:t>Lars Gunner Marklund</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693">
                <a:tc>
                  <a:txBody>
                    <a:bodyPr/>
                    <a:lstStyle/>
                    <a:p>
                      <a:r>
                        <a:rPr kumimoji="0" lang="es-PA" sz="1500" b="1" u="sng" kern="1200" dirty="0" smtClean="0">
                          <a:solidFill>
                            <a:schemeClr val="tx1"/>
                          </a:solidFill>
                          <a:effectLst/>
                          <a:latin typeface="Calibri" pitchFamily="34" charset="0"/>
                          <a:ea typeface="+mn-ea"/>
                          <a:cs typeface="+mn-cs"/>
                        </a:rPr>
                        <a:t>Tema 7</a:t>
                      </a:r>
                      <a:r>
                        <a:rPr kumimoji="0" lang="es-PA" sz="1500" b="0" u="none" kern="1200" dirty="0" smtClean="0">
                          <a:solidFill>
                            <a:schemeClr val="tx1"/>
                          </a:solidFill>
                          <a:effectLst/>
                          <a:latin typeface="Calibri" pitchFamily="34" charset="0"/>
                          <a:ea typeface="+mn-ea"/>
                          <a:cs typeface="+mn-cs"/>
                        </a:rPr>
                        <a:t>:Los costos de REDD+ y su contribución para el diseño de opciones de política para REDD; </a:t>
                      </a:r>
                      <a:r>
                        <a:rPr kumimoji="0" lang="es-ES" sz="1200" b="1" kern="1200" dirty="0" smtClean="0">
                          <a:solidFill>
                            <a:schemeClr val="tx1"/>
                          </a:solidFill>
                          <a:latin typeface="Calibri" pitchFamily="34" charset="0"/>
                          <a:ea typeface="+mn-ea"/>
                          <a:cs typeface="+mn-cs"/>
                        </a:rPr>
                        <a:t>Expositor: </a:t>
                      </a:r>
                      <a:r>
                        <a:rPr kumimoji="0" lang="es-PA" sz="1200" b="1" u="none" kern="1200" dirty="0" smtClean="0">
                          <a:solidFill>
                            <a:schemeClr val="tx1"/>
                          </a:solidFill>
                          <a:effectLst/>
                          <a:latin typeface="Calibri" pitchFamily="34" charset="0"/>
                          <a:ea typeface="+mn-ea"/>
                          <a:cs typeface="+mn-cs"/>
                        </a:rPr>
                        <a:t>Gabriel </a:t>
                      </a:r>
                      <a:r>
                        <a:rPr kumimoji="0" lang="es-PA" sz="1200" b="1" u="none" kern="1200" dirty="0" err="1" smtClean="0">
                          <a:solidFill>
                            <a:schemeClr val="tx1"/>
                          </a:solidFill>
                          <a:effectLst/>
                          <a:latin typeface="Calibri" pitchFamily="34" charset="0"/>
                          <a:ea typeface="+mn-ea"/>
                          <a:cs typeface="+mn-cs"/>
                        </a:rPr>
                        <a:t>Labbate</a:t>
                      </a:r>
                      <a:r>
                        <a:rPr kumimoji="0" lang="es-PA" sz="1200" b="1" u="none" kern="1200" dirty="0" smtClean="0">
                          <a:solidFill>
                            <a:schemeClr val="tx1"/>
                          </a:solidFill>
                          <a:effectLst/>
                          <a:latin typeface="Calibri" pitchFamily="34" charset="0"/>
                          <a:ea typeface="+mn-ea"/>
                          <a:cs typeface="+mn-cs"/>
                        </a:rPr>
                        <a:t> (ONU-REDD, PNUMA)</a:t>
                      </a:r>
                    </a:p>
                    <a:p>
                      <a:endParaRPr kumimoji="0" lang="es-PA" sz="1050" b="1" u="none"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7 a </a:t>
                      </a:r>
                      <a:r>
                        <a:rPr kumimoji="0" lang="es-PA" sz="1400" b="1" u="none" kern="1200" dirty="0" smtClean="0">
                          <a:solidFill>
                            <a:schemeClr val="tx1"/>
                          </a:solidFill>
                          <a:effectLst/>
                          <a:latin typeface="Calibri" pitchFamily="34" charset="0"/>
                          <a:ea typeface="+mn-ea"/>
                          <a:cs typeface="+mn-cs"/>
                        </a:rPr>
                        <a:t>Gabriel </a:t>
                      </a:r>
                      <a:r>
                        <a:rPr kumimoji="0" lang="es-PA" sz="1400" b="1" u="none" kern="1200" dirty="0" err="1" smtClean="0">
                          <a:solidFill>
                            <a:schemeClr val="tx1"/>
                          </a:solidFill>
                          <a:effectLst/>
                          <a:latin typeface="Calibri" pitchFamily="34" charset="0"/>
                          <a:ea typeface="+mn-ea"/>
                          <a:cs typeface="+mn-cs"/>
                        </a:rPr>
                        <a:t>Labbate</a:t>
                      </a:r>
                      <a:r>
                        <a:rPr kumimoji="0" lang="es-PA" sz="1400" b="1" u="none" kern="1200" dirty="0" smtClean="0">
                          <a:solidFill>
                            <a:schemeClr val="tx1"/>
                          </a:solidFill>
                          <a:effectLst/>
                          <a:latin typeface="Calibri" pitchFamily="34" charset="0"/>
                          <a:ea typeface="+mn-ea"/>
                          <a:cs typeface="+mn-cs"/>
                        </a:rPr>
                        <a:t> </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pic>
        <p:nvPicPr>
          <p:cNvPr id="4098" name="Picture 2"/>
          <p:cNvPicPr>
            <a:picLocks noChangeAspect="1" noChangeArrowheads="1"/>
          </p:cNvPicPr>
          <p:nvPr/>
        </p:nvPicPr>
        <p:blipFill>
          <a:blip r:embed="rId7" cstate="print"/>
          <a:srcRect/>
          <a:stretch>
            <a:fillRect/>
          </a:stretch>
        </p:blipFill>
        <p:spPr bwMode="auto">
          <a:xfrm>
            <a:off x="330198" y="2514599"/>
            <a:ext cx="2371746" cy="1583267"/>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2760130" y="2506133"/>
            <a:ext cx="2387600" cy="1593850"/>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9" cstate="print"/>
          <a:srcRect/>
          <a:stretch>
            <a:fillRect/>
          </a:stretch>
        </p:blipFill>
        <p:spPr bwMode="auto">
          <a:xfrm>
            <a:off x="321731" y="4995333"/>
            <a:ext cx="2362202" cy="1377951"/>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10" cstate="print"/>
          <a:srcRect/>
          <a:stretch>
            <a:fillRect/>
          </a:stretch>
        </p:blipFill>
        <p:spPr bwMode="auto">
          <a:xfrm>
            <a:off x="2743198" y="4995334"/>
            <a:ext cx="2421468" cy="1380068"/>
          </a:xfrm>
          <a:prstGeom prst="rect">
            <a:avLst/>
          </a:prstGeom>
          <a:noFill/>
          <a:ln w="9525">
            <a:solidFill>
              <a:schemeClr val="tx1"/>
            </a:solidFill>
            <a:miter lim="800000"/>
            <a:headEnd/>
            <a:tailEnd/>
          </a:ln>
        </p:spPr>
      </p:pic>
      <p:pic>
        <p:nvPicPr>
          <p:cNvPr id="13" name="97 Tema 6 Lars Gunner Marklund.wma">
            <a:hlinkClick r:id="" action="ppaction://media"/>
          </p:cNvPr>
          <p:cNvPicPr>
            <a:picLocks noRot="1" noChangeAspect="1"/>
          </p:cNvPicPr>
          <p:nvPr>
            <a:audioFile r:link="rId1"/>
          </p:nvPr>
        </p:nvPicPr>
        <p:blipFill>
          <a:blip r:embed="rId11" cstate="print"/>
          <a:stretch>
            <a:fillRect/>
          </a:stretch>
        </p:blipFill>
        <p:spPr>
          <a:xfrm>
            <a:off x="8187796" y="2333097"/>
            <a:ext cx="244475" cy="244475"/>
          </a:xfrm>
          <a:prstGeom prst="rect">
            <a:avLst/>
          </a:prstGeom>
        </p:spPr>
      </p:pic>
      <p:pic>
        <p:nvPicPr>
          <p:cNvPr id="14" name="98 Tema 61 Lars Gunner Marklund.wma">
            <a:hlinkClick r:id="" action="ppaction://media"/>
          </p:cNvPr>
          <p:cNvPicPr>
            <a:picLocks noRot="1" noChangeAspect="1"/>
          </p:cNvPicPr>
          <p:nvPr>
            <a:audioFile r:link="rId2"/>
          </p:nvPr>
        </p:nvPicPr>
        <p:blipFill>
          <a:blip r:embed="rId12" cstate="print"/>
          <a:stretch>
            <a:fillRect/>
          </a:stretch>
        </p:blipFill>
        <p:spPr>
          <a:xfrm>
            <a:off x="8187796" y="3010429"/>
            <a:ext cx="244475" cy="244475"/>
          </a:xfrm>
          <a:prstGeom prst="rect">
            <a:avLst/>
          </a:prstGeom>
        </p:spPr>
      </p:pic>
      <p:pic>
        <p:nvPicPr>
          <p:cNvPr id="15" name="99 Tema 6 y 61 Preguntas y Respuestas.wma">
            <a:hlinkClick r:id="" action="ppaction://media"/>
          </p:cNvPr>
          <p:cNvPicPr>
            <a:picLocks noRot="1" noChangeAspect="1"/>
          </p:cNvPicPr>
          <p:nvPr>
            <a:audioFile r:link="rId3"/>
          </p:nvPr>
        </p:nvPicPr>
        <p:blipFill>
          <a:blip r:embed="rId13" cstate="print"/>
          <a:stretch>
            <a:fillRect/>
          </a:stretch>
        </p:blipFill>
        <p:spPr>
          <a:xfrm>
            <a:off x="8187796" y="4195763"/>
            <a:ext cx="244475" cy="244475"/>
          </a:xfrm>
          <a:prstGeom prst="rect">
            <a:avLst/>
          </a:prstGeom>
        </p:spPr>
      </p:pic>
      <p:pic>
        <p:nvPicPr>
          <p:cNvPr id="16" name="991 Tema 7 Gabriel Labbate.wma">
            <a:hlinkClick r:id="" action="ppaction://media"/>
          </p:cNvPr>
          <p:cNvPicPr>
            <a:picLocks noRot="1" noChangeAspect="1"/>
          </p:cNvPicPr>
          <p:nvPr>
            <a:audioFile r:link="rId4"/>
          </p:nvPr>
        </p:nvPicPr>
        <p:blipFill>
          <a:blip r:embed="rId14" cstate="print"/>
          <a:stretch>
            <a:fillRect/>
          </a:stretch>
        </p:blipFill>
        <p:spPr>
          <a:xfrm>
            <a:off x="8187796" y="5474229"/>
            <a:ext cx="244475" cy="244475"/>
          </a:xfrm>
          <a:prstGeom prst="rect">
            <a:avLst/>
          </a:prstGeom>
        </p:spPr>
      </p:pic>
      <p:pic>
        <p:nvPicPr>
          <p:cNvPr id="17" name="992 Tema 7 Preguntas y Respuestas.wma">
            <a:hlinkClick r:id="" action="ppaction://media"/>
          </p:cNvPr>
          <p:cNvPicPr>
            <a:picLocks noRot="1" noChangeAspect="1"/>
          </p:cNvPicPr>
          <p:nvPr>
            <a:audioFile r:link="rId5"/>
          </p:nvPr>
        </p:nvPicPr>
        <p:blipFill>
          <a:blip r:embed="rId13" cstate="print"/>
          <a:stretch>
            <a:fillRect/>
          </a:stretch>
        </p:blipFill>
        <p:spPr>
          <a:xfrm>
            <a:off x="8187796" y="6481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658"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29975" fill="hold"/>
                                        <p:tgtEl>
                                          <p:spTgt spid="14"/>
                                        </p:tgtEl>
                                      </p:cBhvr>
                                    </p:cmd>
                                  </p:childTnLst>
                                </p:cTn>
                              </p:par>
                            </p:childTnLst>
                          </p:cTn>
                        </p:par>
                      </p:childTnLst>
                    </p:cTn>
                  </p:par>
                </p:childTnLst>
              </p:cTn>
              <p:nextCondLst>
                <p:cond evt="onClick" delay="0">
                  <p:tgtEl>
                    <p:spTgt spid="1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12960" fill="hold"/>
                                        <p:tgtEl>
                                          <p:spTgt spid="15"/>
                                        </p:tgtEl>
                                      </p:cBhvr>
                                    </p:cmd>
                                  </p:childTnLst>
                                </p:cTn>
                              </p:par>
                            </p:childTnLst>
                          </p:cTn>
                        </p:par>
                      </p:childTnLst>
                    </p:cTn>
                  </p:par>
                </p:childTnLst>
              </p:cTn>
              <p:nextCondLst>
                <p:cond evt="onClick" delay="0">
                  <p:tgtEl>
                    <p:spTgt spid="1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15085" fill="hold"/>
                                        <p:tgtEl>
                                          <p:spTgt spid="16"/>
                                        </p:tgtEl>
                                      </p:cBhvr>
                                    </p:cmd>
                                  </p:childTnLst>
                                </p:cTn>
                              </p:par>
                            </p:childTnLst>
                          </p:cTn>
                        </p:par>
                      </p:childTnLst>
                    </p:cTn>
                  </p:par>
                </p:childTnLst>
              </p:cTn>
              <p:nextCondLst>
                <p:cond evt="onClick" delay="0">
                  <p:tgtEl>
                    <p:spTgt spid="16"/>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03334" fill="hold"/>
                                        <p:tgtEl>
                                          <p:spTgt spid="17"/>
                                        </p:tgtEl>
                                      </p:cBhvr>
                                    </p:cmd>
                                  </p:childTnLst>
                                </p:cTn>
                              </p:par>
                            </p:childTnLst>
                          </p:cTn>
                        </p:par>
                      </p:childTnLst>
                    </p:cTn>
                  </p:par>
                </p:childTnLst>
              </p:cTn>
              <p:nextCondLst>
                <p:cond evt="onClick" delay="0">
                  <p:tgtEl>
                    <p:spTgt spid="17"/>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49" y="1499659"/>
          <a:ext cx="8601075" cy="2753181"/>
        </p:xfrm>
        <a:graphic>
          <a:graphicData uri="http://schemas.openxmlformats.org/drawingml/2006/table">
            <a:tbl>
              <a:tblPr/>
              <a:tblGrid>
                <a:gridCol w="7410451"/>
                <a:gridCol w="1190624"/>
              </a:tblGrid>
              <a:tr h="278200">
                <a:tc>
                  <a:txBody>
                    <a:bodyPr/>
                    <a:lstStyle/>
                    <a:p>
                      <a:pPr>
                        <a:lnSpc>
                          <a:spcPct val="100000"/>
                        </a:lnSpc>
                        <a:spcAft>
                          <a:spcPts val="0"/>
                        </a:spcAft>
                      </a:pPr>
                      <a:r>
                        <a:rPr lang="es-ES" sz="1600" b="1" dirty="0" smtClean="0">
                          <a:latin typeface="Calibri" pitchFamily="34" charset="0"/>
                          <a:ea typeface="Times New Roman"/>
                          <a:cs typeface="Arial" pitchFamily="34" charset="0"/>
                        </a:rPr>
                        <a:t>Temas/Expositores: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00000"/>
                        </a:lnSpc>
                        <a:spcAft>
                          <a:spcPts val="0"/>
                        </a:spcAft>
                      </a:pPr>
                      <a:r>
                        <a:rPr lang="es-ES" sz="1600" b="1" spc="5" dirty="0" smtClean="0">
                          <a:latin typeface="Calibri" pitchFamily="34" charset="0"/>
                          <a:ea typeface="Times New Roman"/>
                          <a:cs typeface="Arial" pitchFamily="34" charset="0"/>
                        </a:rPr>
                        <a:t>Sonidos</a:t>
                      </a:r>
                      <a:endParaRPr lang="es-PA" sz="1600" b="1" dirty="0">
                        <a:latin typeface="Calibri" pitchFamily="34" charset="0"/>
                        <a:ea typeface="Calibri"/>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21501">
                <a:tc>
                  <a:txBody>
                    <a:bodyPr/>
                    <a:lstStyle/>
                    <a:p>
                      <a:r>
                        <a:rPr kumimoji="0" lang="es-PA" sz="1600" b="1" u="sng" kern="1200" dirty="0" smtClean="0">
                          <a:solidFill>
                            <a:schemeClr val="tx1"/>
                          </a:solidFill>
                          <a:latin typeface="Calibri" pitchFamily="34" charset="0"/>
                          <a:ea typeface="+mn-ea"/>
                          <a:cs typeface="+mn-cs"/>
                        </a:rPr>
                        <a:t>Tema 8</a:t>
                      </a:r>
                      <a:r>
                        <a:rPr kumimoji="0" lang="es-PA" sz="1600" b="0" u="none" kern="1200" dirty="0" smtClean="0">
                          <a:solidFill>
                            <a:schemeClr val="tx1"/>
                          </a:solidFill>
                          <a:latin typeface="Calibri" pitchFamily="34" charset="0"/>
                          <a:ea typeface="+mn-ea"/>
                          <a:cs typeface="+mn-cs"/>
                        </a:rPr>
                        <a:t>: Posición de los pueblos indígenas en la región: Experiencias de COICA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chemeClr val="tx1"/>
                          </a:solidFill>
                          <a:latin typeface="Calibri" pitchFamily="34" charset="0"/>
                          <a:ea typeface="+mn-ea"/>
                          <a:cs typeface="Arial" pitchFamily="34" charset="0"/>
                        </a:rPr>
                        <a:t>Expositor: </a:t>
                      </a:r>
                      <a:r>
                        <a:rPr kumimoji="0" lang="sv-SE" sz="1200" b="1" kern="1200" dirty="0" smtClean="0">
                          <a:solidFill>
                            <a:schemeClr val="tx1"/>
                          </a:solidFill>
                          <a:latin typeface="Calibri" pitchFamily="34" charset="0"/>
                          <a:ea typeface="+mn-ea"/>
                          <a:cs typeface="Arial" pitchFamily="34" charset="0"/>
                        </a:rPr>
                        <a:t>Juan Carlos Jintiach (COICA)/ Tito Poanchis</a:t>
                      </a:r>
                      <a:endParaRPr kumimoji="0" lang="es-PA" sz="1200" b="1" kern="1200" dirty="0">
                        <a:solidFill>
                          <a:schemeClr val="tx1"/>
                        </a:solidFill>
                        <a:latin typeface="Calibri" pitchFamily="34" charset="0"/>
                        <a:ea typeface="+mn-ea"/>
                        <a:cs typeface="Arial" pitchFamily="34" charset="0"/>
                      </a:endParaRPr>
                    </a:p>
                  </a:txBody>
                  <a:tcPr marL="72000" marR="72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smtClean="0">
                        <a:latin typeface="Calibri" pitchFamily="34" charset="0"/>
                        <a:ea typeface="Times New Roman"/>
                        <a:cs typeface="Arial" pitchFamily="34" charset="0"/>
                      </a:endParaRPr>
                    </a:p>
                    <a:p>
                      <a:pPr algn="ctr">
                        <a:lnSpc>
                          <a:spcPct val="100000"/>
                        </a:lnSpc>
                        <a:spcAft>
                          <a:spcPts val="0"/>
                        </a:spcAft>
                      </a:pPr>
                      <a:endParaRPr lang="es-ES" sz="1600" spc="5" dirty="0" smtClean="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400" b="1" kern="1200" dirty="0" smtClean="0">
                          <a:solidFill>
                            <a:schemeClr val="tx1"/>
                          </a:solidFill>
                          <a:latin typeface="Calibri" pitchFamily="34" charset="0"/>
                          <a:ea typeface="Times New Roman"/>
                          <a:cs typeface="Arial" pitchFamily="34" charset="0"/>
                        </a:rPr>
                        <a:t>Preguntas y Respuestas sobre</a:t>
                      </a:r>
                      <a:r>
                        <a:rPr kumimoji="0" lang="es-PA" sz="1400" b="1" kern="1200" baseline="0" dirty="0" smtClean="0">
                          <a:solidFill>
                            <a:schemeClr val="tx1"/>
                          </a:solidFill>
                          <a:latin typeface="Calibri" pitchFamily="34" charset="0"/>
                          <a:ea typeface="Times New Roman"/>
                          <a:cs typeface="Arial" pitchFamily="34" charset="0"/>
                        </a:rPr>
                        <a:t> el tema 8 a </a:t>
                      </a:r>
                      <a:r>
                        <a:rPr kumimoji="0" lang="sv-SE" sz="1400" b="1" kern="1200" dirty="0" smtClean="0">
                          <a:solidFill>
                            <a:schemeClr val="tx1"/>
                          </a:solidFill>
                          <a:latin typeface="Calibri" pitchFamily="34" charset="0"/>
                          <a:ea typeface="+mn-ea"/>
                          <a:cs typeface="Arial" pitchFamily="34" charset="0"/>
                        </a:rPr>
                        <a:t>Tito Poanchis</a:t>
                      </a:r>
                      <a:endParaRPr kumimoji="0" lang="es-PA" sz="1400" b="1" kern="1200" dirty="0" smtClean="0">
                        <a:solidFill>
                          <a:schemeClr val="tx1"/>
                        </a:solidFill>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spc="5" dirty="0">
                        <a:latin typeface="Calibri" pitchFamily="34" charset="0"/>
                        <a:ea typeface="Times New Roman"/>
                        <a:cs typeface="Arial" pitchFamily="34"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59685" y="1114425"/>
            <a:ext cx="8784290" cy="307777"/>
          </a:xfrm>
          <a:prstGeom prst="rect">
            <a:avLst/>
          </a:prstGeom>
          <a:noFill/>
        </p:spPr>
        <p:txBody>
          <a:bodyPr wrap="square" rtlCol="0">
            <a:spAutoFit/>
          </a:bodyPr>
          <a:lstStyle/>
          <a:p>
            <a:pPr algn="l"/>
            <a:r>
              <a:rPr lang="es-PA" sz="1400" b="1" dirty="0" smtClean="0"/>
              <a:t>Para escuchar el audio original, en modo presentación haga “</a:t>
            </a:r>
            <a:r>
              <a:rPr lang="es-PA" sz="1400" b="1" dirty="0" err="1" smtClean="0"/>
              <a:t>click</a:t>
            </a:r>
            <a:r>
              <a:rPr lang="es-PA" sz="1400" b="1" dirty="0" smtClean="0"/>
              <a:t>” en el ícono correspondiente:</a:t>
            </a:r>
            <a:endParaRPr lang="es-PA" sz="1400" b="1" dirty="0"/>
          </a:p>
        </p:txBody>
      </p:sp>
      <p:sp>
        <p:nvSpPr>
          <p:cNvPr id="3073" name="Rectangle 1"/>
          <p:cNvSpPr>
            <a:spLocks noChangeArrowheads="1"/>
          </p:cNvSpPr>
          <p:nvPr/>
        </p:nvSpPr>
        <p:spPr bwMode="auto">
          <a:xfrm>
            <a:off x="270933" y="4496658"/>
            <a:ext cx="747606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 </a:t>
            </a:r>
            <a:r>
              <a:rPr kumimoji="0" lang="es-ES" sz="14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Tema 9</a:t>
            </a:r>
            <a:r>
              <a:rPr kumimoji="0" lang="es-ES" sz="14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s-ES" sz="1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Hoja de Ruta de Honduras cuyo e</a:t>
            </a:r>
            <a:r>
              <a:rPr kumimoji="0" lang="es-ES" sz="140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xpositor</a:t>
            </a:r>
            <a:r>
              <a:rPr kumimoji="0" lang="es-ES" sz="140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era</a:t>
            </a:r>
            <a:r>
              <a:rPr kumimoji="0" lang="es-ES" sz="140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s-ES" sz="140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Jose</a:t>
            </a:r>
            <a:r>
              <a:rPr kumimoji="0" lang="es-ES" sz="1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Antonio </a:t>
            </a:r>
            <a:r>
              <a:rPr kumimoji="0" lang="es-ES" sz="140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Galdames</a:t>
            </a:r>
            <a:r>
              <a:rPr kumimoji="0" lang="es-ES" sz="1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(Instituto de Conservación Forestal – Honduras) </a:t>
            </a:r>
            <a:r>
              <a:rPr kumimoji="0" lang="es-ES" sz="140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no asistió al evento.</a:t>
            </a:r>
            <a:endParaRPr kumimoji="0" lang="es-PA" sz="1400" i="0" u="none" strike="noStrike" cap="none" normalizeH="0" baseline="0" dirty="0" smtClean="0">
              <a:ln>
                <a:noFill/>
              </a:ln>
              <a:solidFill>
                <a:schemeClr val="tx1"/>
              </a:solidFill>
              <a:effectLst/>
              <a:latin typeface="Calibri" pitchFamily="34" charset="0"/>
              <a:cs typeface="Arial"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321732" y="2311400"/>
            <a:ext cx="2446867" cy="1600200"/>
          </a:xfrm>
          <a:prstGeom prst="rect">
            <a:avLst/>
          </a:prstGeom>
          <a:noFill/>
          <a:ln w="9525">
            <a:solidFill>
              <a:schemeClr val="tx1"/>
            </a:solid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5283201" y="2302933"/>
            <a:ext cx="2319866" cy="1608667"/>
          </a:xfrm>
          <a:prstGeom prst="rect">
            <a:avLst/>
          </a:prstGeom>
          <a:noFill/>
          <a:ln w="9525">
            <a:solidFill>
              <a:schemeClr val="tx1"/>
            </a:solid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2802467" y="2302933"/>
            <a:ext cx="2413000" cy="1600200"/>
          </a:xfrm>
          <a:prstGeom prst="rect">
            <a:avLst/>
          </a:prstGeom>
          <a:noFill/>
          <a:ln w="9525">
            <a:solidFill>
              <a:schemeClr val="tx1"/>
            </a:solidFill>
            <a:miter lim="800000"/>
            <a:headEnd/>
            <a:tailEnd/>
          </a:ln>
        </p:spPr>
      </p:pic>
      <p:pic>
        <p:nvPicPr>
          <p:cNvPr id="10" name="993 Tema 8 Tito Poanchis.wma">
            <a:hlinkClick r:id="" action="ppaction://media"/>
          </p:cNvPr>
          <p:cNvPicPr>
            <a:picLocks noRot="1" noChangeAspect="1"/>
          </p:cNvPicPr>
          <p:nvPr>
            <a:audioFile r:link="rId1"/>
          </p:nvPr>
        </p:nvPicPr>
        <p:blipFill>
          <a:blip r:embed="rId7" cstate="print"/>
          <a:stretch>
            <a:fillRect/>
          </a:stretch>
        </p:blipFill>
        <p:spPr>
          <a:xfrm>
            <a:off x="8183563" y="2714097"/>
            <a:ext cx="244475" cy="244475"/>
          </a:xfrm>
          <a:prstGeom prst="rect">
            <a:avLst/>
          </a:prstGeom>
        </p:spPr>
      </p:pic>
      <p:pic>
        <p:nvPicPr>
          <p:cNvPr id="11" name="994 Tema 8 Preguntas y Respuestas.wma">
            <a:hlinkClick r:id="" action="ppaction://media"/>
          </p:cNvPr>
          <p:cNvPicPr>
            <a:picLocks noRot="1" noChangeAspect="1"/>
          </p:cNvPicPr>
          <p:nvPr>
            <a:audioFile r:link="rId2"/>
          </p:nvPr>
        </p:nvPicPr>
        <p:blipFill>
          <a:blip r:embed="rId8" cstate="print"/>
          <a:stretch>
            <a:fillRect/>
          </a:stretch>
        </p:blipFill>
        <p:spPr>
          <a:xfrm>
            <a:off x="8183563" y="3975630"/>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335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8053"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10940</TotalTime>
  <Words>3054</Words>
  <Application>Microsoft Office PowerPoint</Application>
  <PresentationFormat>On-screen Show (4:3)</PresentationFormat>
  <Paragraphs>434</Paragraphs>
  <Slides>34</Slides>
  <Notes>2</Notes>
  <HiddenSlides>2</HiddenSlides>
  <MMClips>56</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Viajes</vt:lpstr>
      <vt:lpstr>1_Viajes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Equipo de Panamá: 1. Aprendizajes</vt:lpstr>
      <vt:lpstr>Slide 18</vt:lpstr>
      <vt:lpstr>Equipo de Panamá: 3. Necesidades</vt:lpstr>
      <vt:lpstr>Equipo de Paraguay: 1. Aprendizajes (Aspectos Claves)</vt:lpstr>
      <vt:lpstr>Equipo de Paraguay: 2. Plan 2012: Qué mejorar o reorientar?     3. Necesidades: Temas a profundizar.  </vt:lpstr>
      <vt:lpstr>Equipo de Ecuador: 1. Aprendizajes</vt:lpstr>
      <vt:lpstr>Slide 23</vt:lpstr>
      <vt:lpstr>Slide 24</vt:lpstr>
      <vt:lpstr>Equipo de Ecuador: 3. Necesidades</vt:lpstr>
      <vt:lpstr>Equipo de Ecuador: 3. Necesidades</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Rafael Beltrán</dc:creator>
  <cp:lastModifiedBy>fernando.pinel</cp:lastModifiedBy>
  <cp:revision>1296</cp:revision>
  <dcterms:created xsi:type="dcterms:W3CDTF">2008-06-11T02:19:12Z</dcterms:created>
  <dcterms:modified xsi:type="dcterms:W3CDTF">2012-01-03T20:03:58Z</dcterms:modified>
</cp:coreProperties>
</file>