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72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mothy.boyle\Documents\UN%20REDD\Anti-corruption\Bangkok\Book1survey%20results%20summary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cat>
            <c:strRef>
              <c:f>'raw data'!$B$2:$Q$2</c:f>
              <c:strCache>
                <c:ptCount val="16"/>
                <c:pt idx="0">
                  <c:v>Influence over design of the overall national REDD+ framework</c:v>
                </c:pt>
                <c:pt idx="1">
                  <c:v>Undue influence to include or exclude areas</c:v>
                </c:pt>
                <c:pt idx="2">
                  <c:v>Collusion to favour certain types of activities </c:v>
                </c:pt>
                <c:pt idx="3">
                  <c:v>Undue influence and bribery to ignorebreaches of REDD+ regulations</c:v>
                </c:pt>
                <c:pt idx="4">
                  <c:v>Embezzlement of REDD+ revenues</c:v>
                </c:pt>
                <c:pt idx="5">
                  <c:v>Fraud related to the distribution of benefits from REDD+ revenues</c:v>
                </c:pt>
                <c:pt idx="6">
                  <c:v>Corruption in the design of benefit distribution systems</c:v>
                </c:pt>
                <c:pt idx="7">
                  <c:v>Undue influence to create fraudulent licenses, land titles or C rights</c:v>
                </c:pt>
                <c:pt idx="8">
                  <c:v>Linking C rights to State ownership excluding customary tenure</c:v>
                </c:pt>
                <c:pt idx="9">
                  <c:v>Bribery to register C rights over particular parcels of land </c:v>
                </c:pt>
                <c:pt idx="10">
                  <c:v>The laundering of money and other assets through the purchase and sale of C rights</c:v>
                </c:pt>
                <c:pt idx="11">
                  <c:v>Artificially inflating the baseline </c:v>
                </c:pt>
                <c:pt idx="12">
                  <c:v>MRV actors over-estimate the amount of avoided emissions </c:v>
                </c:pt>
                <c:pt idx="13">
                  <c:v>Bribery  to falsify claimed emission reductions </c:v>
                </c:pt>
                <c:pt idx="14">
                  <c:v>Corruption that results in weak REDD+ safeguards</c:v>
                </c:pt>
                <c:pt idx="15">
                  <c:v>Corruption of the judiciary system</c:v>
                </c:pt>
              </c:strCache>
            </c:strRef>
          </c:cat>
          <c:val>
            <c:numRef>
              <c:f>'raw data'!$B$3:$Q$3</c:f>
              <c:numCache>
                <c:formatCode>General</c:formatCode>
                <c:ptCount val="16"/>
                <c:pt idx="0">
                  <c:v>2.1800000000000002</c:v>
                </c:pt>
                <c:pt idx="1">
                  <c:v>2.27</c:v>
                </c:pt>
                <c:pt idx="2">
                  <c:v>2.36</c:v>
                </c:pt>
                <c:pt idx="3">
                  <c:v>2.73</c:v>
                </c:pt>
                <c:pt idx="4">
                  <c:v>2.27</c:v>
                </c:pt>
                <c:pt idx="5">
                  <c:v>3.09</c:v>
                </c:pt>
                <c:pt idx="6">
                  <c:v>2.27</c:v>
                </c:pt>
                <c:pt idx="7">
                  <c:v>2.64</c:v>
                </c:pt>
                <c:pt idx="8">
                  <c:v>2.27</c:v>
                </c:pt>
                <c:pt idx="9">
                  <c:v>2.4499999999999997</c:v>
                </c:pt>
                <c:pt idx="10">
                  <c:v>2.09</c:v>
                </c:pt>
                <c:pt idx="11">
                  <c:v>2</c:v>
                </c:pt>
                <c:pt idx="12">
                  <c:v>2</c:v>
                </c:pt>
                <c:pt idx="13">
                  <c:v>2.36</c:v>
                </c:pt>
                <c:pt idx="14">
                  <c:v>2.64</c:v>
                </c:pt>
                <c:pt idx="15">
                  <c:v>2.09</c:v>
                </c:pt>
              </c:numCache>
            </c:numRef>
          </c:val>
        </c:ser>
        <c:ser>
          <c:idx val="1"/>
          <c:order val="1"/>
          <c:cat>
            <c:strRef>
              <c:f>'raw data'!$B$2:$Q$2</c:f>
              <c:strCache>
                <c:ptCount val="16"/>
                <c:pt idx="0">
                  <c:v>Influence over design of the overall national REDD+ framework</c:v>
                </c:pt>
                <c:pt idx="1">
                  <c:v>Undue influence to include or exclude areas</c:v>
                </c:pt>
                <c:pt idx="2">
                  <c:v>Collusion to favour certain types of activities </c:v>
                </c:pt>
                <c:pt idx="3">
                  <c:v>Undue influence and bribery to ignorebreaches of REDD+ regulations</c:v>
                </c:pt>
                <c:pt idx="4">
                  <c:v>Embezzlement of REDD+ revenues</c:v>
                </c:pt>
                <c:pt idx="5">
                  <c:v>Fraud related to the distribution of benefits from REDD+ revenues</c:v>
                </c:pt>
                <c:pt idx="6">
                  <c:v>Corruption in the design of benefit distribution systems</c:v>
                </c:pt>
                <c:pt idx="7">
                  <c:v>Undue influence to create fraudulent licenses, land titles or C rights</c:v>
                </c:pt>
                <c:pt idx="8">
                  <c:v>Linking C rights to State ownership excluding customary tenure</c:v>
                </c:pt>
                <c:pt idx="9">
                  <c:v>Bribery to register C rights over particular parcels of land </c:v>
                </c:pt>
                <c:pt idx="10">
                  <c:v>The laundering of money and other assets through the purchase and sale of C rights</c:v>
                </c:pt>
                <c:pt idx="11">
                  <c:v>Artificially inflating the baseline </c:v>
                </c:pt>
                <c:pt idx="12">
                  <c:v>MRV actors over-estimate the amount of avoided emissions </c:v>
                </c:pt>
                <c:pt idx="13">
                  <c:v>Bribery  to falsify claimed emission reductions </c:v>
                </c:pt>
                <c:pt idx="14">
                  <c:v>Corruption that results in weak REDD+ safeguards</c:v>
                </c:pt>
                <c:pt idx="15">
                  <c:v>Corruption of the judiciary system</c:v>
                </c:pt>
              </c:strCache>
            </c:strRef>
          </c:cat>
          <c:val>
            <c:numRef>
              <c:f>'raw data'!$B$4:$Q$4</c:f>
              <c:numCache>
                <c:formatCode>General</c:formatCode>
                <c:ptCount val="16"/>
                <c:pt idx="0">
                  <c:v>2.36</c:v>
                </c:pt>
                <c:pt idx="1">
                  <c:v>2.9099999999999997</c:v>
                </c:pt>
                <c:pt idx="2">
                  <c:v>3</c:v>
                </c:pt>
                <c:pt idx="3">
                  <c:v>3.09</c:v>
                </c:pt>
                <c:pt idx="4">
                  <c:v>2.1800000000000002</c:v>
                </c:pt>
                <c:pt idx="5">
                  <c:v>2.64</c:v>
                </c:pt>
                <c:pt idx="6">
                  <c:v>2.82</c:v>
                </c:pt>
                <c:pt idx="7">
                  <c:v>2.73</c:v>
                </c:pt>
                <c:pt idx="8">
                  <c:v>2.9099999999999997</c:v>
                </c:pt>
                <c:pt idx="9">
                  <c:v>3.18</c:v>
                </c:pt>
                <c:pt idx="10">
                  <c:v>2</c:v>
                </c:pt>
                <c:pt idx="11">
                  <c:v>2.36</c:v>
                </c:pt>
                <c:pt idx="12">
                  <c:v>2.1800000000000002</c:v>
                </c:pt>
                <c:pt idx="13">
                  <c:v>2.09</c:v>
                </c:pt>
                <c:pt idx="14">
                  <c:v>2.73</c:v>
                </c:pt>
                <c:pt idx="15">
                  <c:v>2.5499999999999998</c:v>
                </c:pt>
              </c:numCache>
            </c:numRef>
          </c:val>
        </c:ser>
        <c:ser>
          <c:idx val="2"/>
          <c:order val="2"/>
          <c:cat>
            <c:strRef>
              <c:f>'raw data'!$B$2:$Q$2</c:f>
              <c:strCache>
                <c:ptCount val="16"/>
                <c:pt idx="0">
                  <c:v>Influence over design of the overall national REDD+ framework</c:v>
                </c:pt>
                <c:pt idx="1">
                  <c:v>Undue influence to include or exclude areas</c:v>
                </c:pt>
                <c:pt idx="2">
                  <c:v>Collusion to favour certain types of activities </c:v>
                </c:pt>
                <c:pt idx="3">
                  <c:v>Undue influence and bribery to ignorebreaches of REDD+ regulations</c:v>
                </c:pt>
                <c:pt idx="4">
                  <c:v>Embezzlement of REDD+ revenues</c:v>
                </c:pt>
                <c:pt idx="5">
                  <c:v>Fraud related to the distribution of benefits from REDD+ revenues</c:v>
                </c:pt>
                <c:pt idx="6">
                  <c:v>Corruption in the design of benefit distribution systems</c:v>
                </c:pt>
                <c:pt idx="7">
                  <c:v>Undue influence to create fraudulent licenses, land titles or C rights</c:v>
                </c:pt>
                <c:pt idx="8">
                  <c:v>Linking C rights to State ownership excluding customary tenure</c:v>
                </c:pt>
                <c:pt idx="9">
                  <c:v>Bribery to register C rights over particular parcels of land </c:v>
                </c:pt>
                <c:pt idx="10">
                  <c:v>The laundering of money and other assets through the purchase and sale of C rights</c:v>
                </c:pt>
                <c:pt idx="11">
                  <c:v>Artificially inflating the baseline </c:v>
                </c:pt>
                <c:pt idx="12">
                  <c:v>MRV actors over-estimate the amount of avoided emissions </c:v>
                </c:pt>
                <c:pt idx="13">
                  <c:v>Bribery  to falsify claimed emission reductions </c:v>
                </c:pt>
                <c:pt idx="14">
                  <c:v>Corruption that results in weak REDD+ safeguards</c:v>
                </c:pt>
                <c:pt idx="15">
                  <c:v>Corruption of the judiciary system</c:v>
                </c:pt>
              </c:strCache>
            </c:strRef>
          </c:cat>
          <c:val>
            <c:numRef>
              <c:f>'raw data'!$B$5:$Q$5</c:f>
              <c:numCache>
                <c:formatCode>General</c:formatCode>
                <c:ptCount val="16"/>
                <c:pt idx="0">
                  <c:v>3.21</c:v>
                </c:pt>
                <c:pt idx="1">
                  <c:v>3</c:v>
                </c:pt>
                <c:pt idx="2">
                  <c:v>3.57</c:v>
                </c:pt>
                <c:pt idx="3">
                  <c:v>3.29</c:v>
                </c:pt>
                <c:pt idx="4">
                  <c:v>3.14</c:v>
                </c:pt>
                <c:pt idx="5">
                  <c:v>3.5</c:v>
                </c:pt>
                <c:pt idx="6">
                  <c:v>3.14</c:v>
                </c:pt>
                <c:pt idx="7">
                  <c:v>3.64</c:v>
                </c:pt>
                <c:pt idx="8">
                  <c:v>2.9299999999999997</c:v>
                </c:pt>
                <c:pt idx="9">
                  <c:v>3</c:v>
                </c:pt>
                <c:pt idx="10">
                  <c:v>2.64</c:v>
                </c:pt>
                <c:pt idx="11">
                  <c:v>2.79</c:v>
                </c:pt>
                <c:pt idx="12">
                  <c:v>2.86</c:v>
                </c:pt>
                <c:pt idx="13">
                  <c:v>2.71</c:v>
                </c:pt>
                <c:pt idx="14">
                  <c:v>3.5</c:v>
                </c:pt>
                <c:pt idx="15">
                  <c:v>3</c:v>
                </c:pt>
              </c:numCache>
            </c:numRef>
          </c:val>
        </c:ser>
        <c:shape val="box"/>
        <c:axId val="35202944"/>
        <c:axId val="35204480"/>
        <c:axId val="31211968"/>
      </c:bar3DChart>
      <c:catAx>
        <c:axId val="3520294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35204480"/>
        <c:crosses val="autoZero"/>
        <c:auto val="1"/>
        <c:lblAlgn val="ctr"/>
        <c:lblOffset val="100"/>
      </c:catAx>
      <c:valAx>
        <c:axId val="35204480"/>
        <c:scaling>
          <c:orientation val="minMax"/>
        </c:scaling>
        <c:axPos val="l"/>
        <c:majorGridlines/>
        <c:numFmt formatCode="General" sourceLinked="1"/>
        <c:tickLblPos val="nextTo"/>
        <c:crossAx val="35202944"/>
        <c:crosses val="autoZero"/>
        <c:crossBetween val="between"/>
      </c:valAx>
      <c:serAx>
        <c:axId val="31211968"/>
        <c:scaling>
          <c:orientation val="minMax"/>
        </c:scaling>
        <c:delete val="1"/>
        <c:axPos val="b"/>
        <c:tickLblPos val="none"/>
        <c:crossAx val="35204480"/>
        <c:crosses val="autoZero"/>
      </c:ser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5CFBE-066C-4317-9E9F-A3CCE3F1B036}" type="datetimeFigureOut">
              <a:rPr lang="en-US" smtClean="0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E6C4-73B2-4351-8B84-FB086A664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dirty="0" smtClean="0"/>
              <a:t>Survey Results and Introduction to Group-Work</a:t>
            </a:r>
            <a:endParaRPr lang="en-US" dirty="0"/>
          </a:p>
        </p:txBody>
      </p:sp>
      <p:pic>
        <p:nvPicPr>
          <p:cNvPr id="4" name="Picture 3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5" name="Picture 4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381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Mandate of Groups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54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PLEASE</a:t>
            </a:r>
            <a:endParaRPr lang="en-US" sz="54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 NOT debate risk rankings!!!</a:t>
            </a:r>
            <a:endParaRPr lang="en-US" sz="3200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0" y="3276600"/>
            <a:ext cx="8305800" cy="2596515"/>
            <a:chOff x="457200" y="3276600"/>
            <a:chExt cx="8305800" cy="2596515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3276600"/>
              <a:ext cx="609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Do …</a:t>
              </a:r>
              <a:endParaRPr lang="en-US" sz="3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3810000"/>
              <a:ext cx="8305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Discuss the elements of a work programme to reduce the risk of the three types of corruption assigned to your group in terms of …</a:t>
              </a:r>
              <a:endParaRPr lang="en-US" sz="3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" y="5288340"/>
              <a:ext cx="8305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Actions; scheduling and responsibilities</a:t>
              </a:r>
              <a:endParaRPr lang="en-US" sz="3200" b="1" dirty="0"/>
            </a:p>
          </p:txBody>
        </p:sp>
      </p:grpSp>
      <p:pic>
        <p:nvPicPr>
          <p:cNvPr id="11" name="Picture 10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2" name="Picture 11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Corruption Risk by Groups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Group 1: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286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Undue influence and bribery </a:t>
            </a:r>
            <a:r>
              <a:rPr lang="en-US" sz="2400" dirty="0" smtClean="0"/>
              <a:t>to </a:t>
            </a:r>
            <a:r>
              <a:rPr lang="en-US" sz="2400" dirty="0"/>
              <a:t>ignore </a:t>
            </a:r>
            <a:r>
              <a:rPr lang="en-US" sz="2400" dirty="0" smtClean="0"/>
              <a:t>breaches </a:t>
            </a:r>
            <a:r>
              <a:rPr lang="en-US" sz="2400" dirty="0"/>
              <a:t>of REDD+ </a:t>
            </a:r>
            <a:r>
              <a:rPr lang="en-US" sz="2400" dirty="0" smtClean="0"/>
              <a:t>regulations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Bribery of public </a:t>
            </a:r>
            <a:r>
              <a:rPr lang="en-US" sz="2400" dirty="0"/>
              <a:t>officials to register </a:t>
            </a:r>
            <a:r>
              <a:rPr lang="en-US" sz="2400" dirty="0" smtClean="0"/>
              <a:t>fraudulent </a:t>
            </a:r>
            <a:r>
              <a:rPr lang="en-US" sz="2400" dirty="0"/>
              <a:t>carbon rights over particular parcels of </a:t>
            </a:r>
            <a:r>
              <a:rPr lang="en-US" sz="2400" dirty="0" smtClean="0"/>
              <a:t>land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Corruption that results in weak REDD+ safeguards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4191000"/>
            <a:ext cx="8534400" cy="2472392"/>
            <a:chOff x="304800" y="4191000"/>
            <a:chExt cx="8534400" cy="2472392"/>
          </a:xfrm>
        </p:grpSpPr>
        <p:sp>
          <p:nvSpPr>
            <p:cNvPr id="11" name="TextBox 10"/>
            <p:cNvSpPr txBox="1"/>
            <p:nvPr/>
          </p:nvSpPr>
          <p:spPr>
            <a:xfrm>
              <a:off x="381000" y="4191000"/>
              <a:ext cx="609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Group 2:</a:t>
              </a:r>
              <a:endParaRPr lang="en-US" sz="3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" y="4724400"/>
              <a:ext cx="8534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400" dirty="0"/>
                <a:t>Fraud related to the distribution of benefits from REDD+ </a:t>
              </a:r>
              <a:r>
                <a:rPr lang="en-US" sz="2400" dirty="0" smtClean="0"/>
                <a:t>revenues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/>
                <a:t>Powerful elites exert </a:t>
              </a:r>
              <a:r>
                <a:rPr lang="en-US" sz="2400" dirty="0" smtClean="0"/>
                <a:t>link </a:t>
              </a:r>
              <a:r>
                <a:rPr lang="en-US" sz="2400" dirty="0"/>
                <a:t>carbon rights to State ownership of forests </a:t>
              </a:r>
              <a:r>
                <a:rPr lang="en-US" sz="2400" dirty="0" smtClean="0"/>
                <a:t>– thus </a:t>
              </a:r>
              <a:r>
                <a:rPr lang="en-US" sz="2400" dirty="0"/>
                <a:t>excluding </a:t>
              </a:r>
              <a:r>
                <a:rPr lang="en-US" sz="2400" dirty="0" smtClean="0"/>
                <a:t>customary tenure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 smtClean="0"/>
                <a:t>Undue influence and bribery to ignore breaches of</a:t>
              </a:r>
            </a:p>
            <a:p>
              <a:r>
                <a:rPr lang="en-US" sz="2400" dirty="0" smtClean="0"/>
                <a:t>REDD+ regulations</a:t>
              </a:r>
              <a:endParaRPr lang="en-US" sz="2400" dirty="0"/>
            </a:p>
          </p:txBody>
        </p:sp>
      </p:grpSp>
      <p:pic>
        <p:nvPicPr>
          <p:cNvPr id="13" name="Picture 12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4" name="Picture 13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Corruption Risk by Groups</a:t>
            </a:r>
            <a:endParaRPr lang="en-US" sz="36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8600" y="1676400"/>
            <a:ext cx="8686800" cy="2396192"/>
            <a:chOff x="228600" y="1905000"/>
            <a:chExt cx="8686800" cy="2396192"/>
          </a:xfrm>
        </p:grpSpPr>
        <p:sp>
          <p:nvSpPr>
            <p:cNvPr id="7" name="TextBox 6"/>
            <p:cNvSpPr txBox="1"/>
            <p:nvPr/>
          </p:nvSpPr>
          <p:spPr>
            <a:xfrm>
              <a:off x="304800" y="1905000"/>
              <a:ext cx="609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Group 3:</a:t>
              </a:r>
              <a:endParaRPr lang="en-US" sz="32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" y="2362200"/>
              <a:ext cx="8686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400" dirty="0"/>
                <a:t>Artificially inflating the baseline in order to increase the emissions </a:t>
              </a:r>
              <a:r>
                <a:rPr lang="en-US" sz="2400" dirty="0" smtClean="0"/>
                <a:t>reductions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 smtClean="0"/>
                <a:t>Undue influence and bribery to ignore breaches of REDD+ regulations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/>
                <a:t>Fraud related to the distribution of benefits from REDD+ revenues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4800" y="4114800"/>
            <a:ext cx="8839200" cy="2396192"/>
            <a:chOff x="304800" y="4114800"/>
            <a:chExt cx="8839200" cy="2396192"/>
          </a:xfrm>
        </p:grpSpPr>
        <p:sp>
          <p:nvSpPr>
            <p:cNvPr id="11" name="TextBox 10"/>
            <p:cNvSpPr txBox="1"/>
            <p:nvPr/>
          </p:nvSpPr>
          <p:spPr>
            <a:xfrm>
              <a:off x="381000" y="4114800"/>
              <a:ext cx="6096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Group 4:</a:t>
              </a:r>
              <a:endParaRPr lang="en-US" sz="3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" y="4572000"/>
              <a:ext cx="8839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400" dirty="0"/>
                <a:t>Fraud related to the distribution of benefits from REDD+ </a:t>
              </a:r>
              <a:r>
                <a:rPr lang="en-US" sz="2400" dirty="0" smtClean="0"/>
                <a:t>revenues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/>
                <a:t>Undue influence and bribery </a:t>
              </a:r>
              <a:r>
                <a:rPr lang="en-US" sz="2400" dirty="0" smtClean="0"/>
                <a:t>to </a:t>
              </a:r>
              <a:r>
                <a:rPr lang="en-US" sz="2400" dirty="0"/>
                <a:t>create fraudulent licenses, land titles or carbon rights</a:t>
              </a:r>
              <a:r>
                <a:rPr lang="en-US" sz="2400" dirty="0" smtClean="0"/>
                <a:t>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2400" dirty="0" smtClean="0"/>
                <a:t>Undue </a:t>
              </a:r>
              <a:r>
                <a:rPr lang="en-US" sz="2400" dirty="0"/>
                <a:t>influence to link carbon rights to State </a:t>
              </a:r>
              <a:r>
                <a:rPr lang="en-US" sz="2400" dirty="0" smtClean="0"/>
                <a:t>ownership</a:t>
              </a:r>
            </a:p>
            <a:p>
              <a:r>
                <a:rPr lang="en-US" sz="2400" dirty="0" smtClean="0"/>
                <a:t>of </a:t>
              </a:r>
              <a:r>
                <a:rPr lang="en-US" sz="2400" dirty="0"/>
                <a:t>forests </a:t>
              </a:r>
              <a:r>
                <a:rPr lang="en-US" sz="2400" dirty="0" smtClean="0"/>
                <a:t>– thus </a:t>
              </a:r>
              <a:r>
                <a:rPr lang="en-US" sz="2400" dirty="0"/>
                <a:t>excluding </a:t>
              </a:r>
              <a:r>
                <a:rPr lang="en-US" sz="2400" dirty="0" smtClean="0"/>
                <a:t>customary </a:t>
              </a:r>
              <a:r>
                <a:rPr lang="en-US" sz="2400" dirty="0"/>
                <a:t>tenure</a:t>
              </a:r>
              <a:r>
                <a:rPr lang="en-US" sz="2400" dirty="0" smtClean="0"/>
                <a:t> </a:t>
              </a:r>
              <a:endParaRPr lang="en-US" sz="2400" dirty="0"/>
            </a:p>
          </p:txBody>
        </p:sp>
      </p:grp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Bribery of public officials to register fraudulent carbon rights over particular parcels of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Corruption that results in weak REDD+ safeguards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Powerful elites exert link carbon rights to State ownership of forests – thus excluding customary tenure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Artificially inflating the baseline in order to increase the emissions reductions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Undue influence and bribery to ignore breaches of REDD+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Fraud related to the distribution of benefits from REDD+ revenues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Undue influence and bribery to create fraudulent licenses, land titles or carbon rights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Undue influence to link carbon rights to State ownership of forests – thus excluding customary tenure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Reports</a:t>
            </a:r>
            <a:endParaRPr lang="en-US" sz="3600" dirty="0"/>
          </a:p>
        </p:txBody>
      </p: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936256"/>
              </p:ext>
            </p:extLst>
          </p:nvPr>
        </p:nvGraphicFramePr>
        <p:xfrm>
          <a:off x="457200" y="2057400"/>
          <a:ext cx="8229600" cy="30480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Reports</a:t>
            </a:r>
            <a:endParaRPr lang="en-US" sz="3600" dirty="0"/>
          </a:p>
        </p:txBody>
      </p: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5969579"/>
              </p:ext>
            </p:extLst>
          </p:nvPr>
        </p:nvGraphicFramePr>
        <p:xfrm>
          <a:off x="457200" y="2057400"/>
          <a:ext cx="8229600" cy="30480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5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457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Reports</a:t>
            </a:r>
            <a:endParaRPr lang="en-US" sz="3600" dirty="0"/>
          </a:p>
        </p:txBody>
      </p:sp>
      <p:pic>
        <p:nvPicPr>
          <p:cNvPr id="8" name="Picture 7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10" name="Picture 9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8019218"/>
              </p:ext>
            </p:extLst>
          </p:nvPr>
        </p:nvGraphicFramePr>
        <p:xfrm>
          <a:off x="457200" y="2057400"/>
          <a:ext cx="8229600" cy="30480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Corruption risk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Baseline (Actions already taken)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Actions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Actors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438400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Group 1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153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6" name="Picture 5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/>
        </p:nvGraphicFramePr>
        <p:xfrm>
          <a:off x="457200" y="1600201"/>
          <a:ext cx="8222116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438400" y="304800"/>
            <a:ext cx="2209800" cy="1145977"/>
            <a:chOff x="2438400" y="304800"/>
            <a:chExt cx="2209800" cy="1145977"/>
          </a:xfrm>
        </p:grpSpPr>
        <p:grpSp>
          <p:nvGrpSpPr>
            <p:cNvPr id="14" name="Group 13"/>
            <p:cNvGrpSpPr/>
            <p:nvPr/>
          </p:nvGrpSpPr>
          <p:grpSpPr>
            <a:xfrm>
              <a:off x="2438400" y="304800"/>
              <a:ext cx="2209800" cy="307777"/>
              <a:chOff x="4419600" y="457200"/>
              <a:chExt cx="2209800" cy="307777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419600" y="496788"/>
                <a:ext cx="381000" cy="2286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457200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Civil Society</a:t>
                </a:r>
                <a:endParaRPr lang="en-US" sz="1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438400" y="723900"/>
              <a:ext cx="2209800" cy="307777"/>
              <a:chOff x="4419600" y="914400"/>
              <a:chExt cx="2209800" cy="30777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419600" y="953988"/>
                <a:ext cx="381000" cy="22860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953000" y="914400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UN Agency</a:t>
                </a:r>
                <a:endParaRPr lang="en-US" sz="14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438400" y="1143000"/>
              <a:ext cx="2209800" cy="307777"/>
              <a:chOff x="4419600" y="1295400"/>
              <a:chExt cx="2209800" cy="30777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419600" y="1334988"/>
                <a:ext cx="381000" cy="22860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53000" y="1295400"/>
                <a:ext cx="1676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Government</a:t>
                </a:r>
                <a:endParaRPr lang="en-US" sz="1400" dirty="0"/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381000" y="6019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Ranking risk, from none (0) to extreme (5)</a:t>
            </a:r>
          </a:p>
          <a:p>
            <a:r>
              <a:rPr lang="en-US" dirty="0" smtClean="0"/>
              <a:t>42 respondents from 66 requests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24400" y="381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The Survey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838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Trends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543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Civil Society rated corruption risks on average 0.66 points higher than government (UN intermediate)</a:t>
            </a:r>
          </a:p>
          <a:p>
            <a:endParaRPr lang="en-US" sz="2400" dirty="0"/>
          </a:p>
          <a:p>
            <a:r>
              <a:rPr lang="en-US" sz="2400" dirty="0" smtClean="0"/>
              <a:t>But some exceptions:</a:t>
            </a:r>
          </a:p>
          <a:p>
            <a:endParaRPr lang="en-US" sz="2400" dirty="0"/>
          </a:p>
          <a:p>
            <a:r>
              <a:rPr lang="en-US" sz="2400" b="1" dirty="0"/>
              <a:t>Collusion to </a:t>
            </a:r>
            <a:r>
              <a:rPr lang="en-US" sz="2400" b="1" dirty="0" err="1"/>
              <a:t>favour</a:t>
            </a:r>
            <a:r>
              <a:rPr lang="en-US" sz="2400" b="1" dirty="0"/>
              <a:t> certain types of </a:t>
            </a:r>
            <a:r>
              <a:rPr lang="en-US" sz="2400" b="1" dirty="0" smtClean="0"/>
              <a:t>activities: difference = 1.1</a:t>
            </a:r>
          </a:p>
          <a:p>
            <a:endParaRPr lang="en-US" sz="2400" b="1" dirty="0"/>
          </a:p>
          <a:p>
            <a:r>
              <a:rPr lang="en-US" sz="2400" b="1" dirty="0"/>
              <a:t>Bribery to falsify claimed emission reductions from </a:t>
            </a:r>
            <a:r>
              <a:rPr lang="en-US" sz="2400" b="1" dirty="0" smtClean="0"/>
              <a:t>areas: difference = 0.25</a:t>
            </a:r>
            <a:endParaRPr lang="en-US" sz="24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“Biggies”!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Top 5 overall:</a:t>
            </a:r>
          </a:p>
          <a:p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Fraud related to the distribution of benefits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Undue influence to ignore  breaches of REDD+ regulations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Creation of fraudulent licenses, land titles or C rights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Collusion to </a:t>
            </a:r>
            <a:r>
              <a:rPr lang="en-US" sz="2800" dirty="0" err="1"/>
              <a:t>favour</a:t>
            </a:r>
            <a:r>
              <a:rPr lang="en-US" sz="2800" dirty="0"/>
              <a:t> certain types of activities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/>
              <a:t>Corruption resulting in weak REDD+ </a:t>
            </a:r>
            <a:endParaRPr lang="en-US" sz="2800" dirty="0" smtClean="0"/>
          </a:p>
          <a:p>
            <a:r>
              <a:rPr lang="en-US" sz="2800" dirty="0" smtClean="0"/>
              <a:t>safeguards</a:t>
            </a:r>
            <a:endParaRPr lang="en-US" sz="28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“Biggies”!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828800"/>
          <a:ext cx="81534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981200"/>
                <a:gridCol w="1219200"/>
                <a:gridCol w="1676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Society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Fraud related to the distribution of benefits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Undue influence to ignore  breaches of REDD+ regulations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Creation of fraudulent licenses, land titles or C rights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Collusion to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favour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certain types of activities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Corruption resulting in weak REDD+ safeguards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Bribery to register C rights over particular parcels of land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Undue influence to exclude or include areas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6" name="Picture 5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762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Country Results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 smtClean="0"/>
              <a:t>No two countries had the exact same ranking of the top 4 risks</a:t>
            </a:r>
          </a:p>
          <a:p>
            <a:endParaRPr lang="en-US" sz="2400" dirty="0"/>
          </a:p>
          <a:p>
            <a:r>
              <a:rPr lang="en-US" sz="2400" dirty="0" smtClean="0"/>
              <a:t>No clear trends among sub-regional </a:t>
            </a:r>
            <a:r>
              <a:rPr lang="en-US" sz="2400" dirty="0" err="1" smtClean="0"/>
              <a:t>neighbours</a:t>
            </a:r>
            <a:r>
              <a:rPr lang="en-US" sz="2400" dirty="0" smtClean="0"/>
              <a:t> (e.g., Pacific, or S. Asia)</a:t>
            </a:r>
          </a:p>
          <a:p>
            <a:endParaRPr lang="en-US" sz="24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7620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Country Trends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812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u="sng" dirty="0" smtClean="0"/>
              <a:t>No country </a:t>
            </a:r>
            <a:r>
              <a:rPr lang="en-US" sz="2400" dirty="0" smtClean="0"/>
              <a:t>ranked “The </a:t>
            </a:r>
            <a:r>
              <a:rPr lang="en-US" sz="2400" dirty="0"/>
              <a:t>laundering of money and other assets through the purchase and sale of carbon </a:t>
            </a:r>
            <a:r>
              <a:rPr lang="en-US" sz="2400" dirty="0" smtClean="0"/>
              <a:t>rights” in the top 4</a:t>
            </a:r>
          </a:p>
          <a:p>
            <a:endParaRPr lang="en-US" sz="2400" dirty="0"/>
          </a:p>
          <a:p>
            <a:r>
              <a:rPr lang="en-US" sz="2400" u="sng" dirty="0" smtClean="0"/>
              <a:t>Six</a:t>
            </a:r>
            <a:r>
              <a:rPr lang="en-US" sz="2400" dirty="0" smtClean="0"/>
              <a:t> countries ranked “</a:t>
            </a:r>
            <a:r>
              <a:rPr lang="en-US" sz="2400" b="1" dirty="0"/>
              <a:t>Undue influence and bribery </a:t>
            </a:r>
            <a:r>
              <a:rPr lang="en-US" sz="2400" b="1" dirty="0" smtClean="0"/>
              <a:t>to </a:t>
            </a:r>
            <a:r>
              <a:rPr lang="en-US" sz="2400" b="1" dirty="0"/>
              <a:t>ignore routine breaches of REDD+ </a:t>
            </a:r>
            <a:r>
              <a:rPr lang="en-US" sz="2400" b="1" dirty="0" smtClean="0"/>
              <a:t>regulations</a:t>
            </a:r>
            <a:r>
              <a:rPr lang="en-US" sz="2400" dirty="0" smtClean="0"/>
              <a:t>” in the top 4</a:t>
            </a:r>
          </a:p>
          <a:p>
            <a:endParaRPr lang="en-US" sz="2400" dirty="0"/>
          </a:p>
          <a:p>
            <a:r>
              <a:rPr lang="en-US" sz="2400" u="sng" dirty="0" smtClean="0"/>
              <a:t>Five</a:t>
            </a:r>
            <a:r>
              <a:rPr lang="en-US" sz="2400" dirty="0" smtClean="0"/>
              <a:t> countries ranked “</a:t>
            </a:r>
            <a:r>
              <a:rPr lang="en-US" sz="2400" b="1" dirty="0"/>
              <a:t>Fraud related to the distribution of benefits from REDD+ </a:t>
            </a:r>
            <a:r>
              <a:rPr lang="en-US" sz="2400" b="1" dirty="0" smtClean="0"/>
              <a:t>revenues</a:t>
            </a:r>
            <a:r>
              <a:rPr lang="en-US" sz="2400" dirty="0" smtClean="0"/>
              <a:t>” in the top 4</a:t>
            </a:r>
            <a:endParaRPr lang="en-US" sz="24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096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Discussions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8194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have grouped countries according to:</a:t>
            </a:r>
          </a:p>
          <a:p>
            <a:endParaRPr lang="en-US" sz="2400" dirty="0"/>
          </a:p>
          <a:p>
            <a:pPr marL="457200" indent="-457200">
              <a:buAutoNum type="alphaLcParenR"/>
            </a:pPr>
            <a:r>
              <a:rPr lang="en-US" sz="2400" dirty="0" smtClean="0"/>
              <a:t>Similarity in “risk profiles”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Geography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Equality in numbers!</a:t>
            </a:r>
          </a:p>
          <a:p>
            <a:endParaRPr lang="en-US" sz="24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685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Group Discussions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75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Group 1: </a:t>
            </a:r>
          </a:p>
          <a:p>
            <a:r>
              <a:rPr lang="en-US" sz="2400" dirty="0" smtClean="0"/>
              <a:t>Cambodia, Myanmar, Viet Nam</a:t>
            </a:r>
          </a:p>
          <a:p>
            <a:endParaRPr lang="en-US" sz="2400" dirty="0"/>
          </a:p>
          <a:p>
            <a:r>
              <a:rPr lang="en-US" sz="2400" dirty="0" smtClean="0"/>
              <a:t>Group 2:</a:t>
            </a:r>
          </a:p>
          <a:p>
            <a:r>
              <a:rPr lang="en-US" sz="2400" dirty="0" smtClean="0"/>
              <a:t>Bangladesh, Nepal, Sri Lanka</a:t>
            </a:r>
          </a:p>
          <a:p>
            <a:endParaRPr lang="en-US" sz="2400" dirty="0"/>
          </a:p>
          <a:p>
            <a:r>
              <a:rPr lang="en-US" sz="2400" dirty="0" smtClean="0"/>
              <a:t>Group 3:</a:t>
            </a:r>
          </a:p>
          <a:p>
            <a:r>
              <a:rPr lang="en-US" sz="2400" dirty="0" smtClean="0"/>
              <a:t>Mongolia, Papua New Guinea, Solomon Islands </a:t>
            </a:r>
          </a:p>
          <a:p>
            <a:endParaRPr lang="en-US" sz="2400" dirty="0"/>
          </a:p>
          <a:p>
            <a:r>
              <a:rPr lang="en-US" sz="2400" dirty="0" smtClean="0"/>
              <a:t>Group 4:</a:t>
            </a:r>
          </a:p>
          <a:p>
            <a:r>
              <a:rPr lang="en-US" sz="2400" dirty="0" smtClean="0"/>
              <a:t>Indonesia, Philippines</a:t>
            </a:r>
            <a:endParaRPr lang="en-US" sz="2400" dirty="0"/>
          </a:p>
        </p:txBody>
      </p:sp>
      <p:pic>
        <p:nvPicPr>
          <p:cNvPr id="6" name="Picture 5" descr="UN-RED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5562600"/>
            <a:ext cx="1238250" cy="1038225"/>
          </a:xfrm>
          <a:prstGeom prst="rect">
            <a:avLst/>
          </a:prstGeom>
        </p:spPr>
      </p:pic>
      <p:pic>
        <p:nvPicPr>
          <p:cNvPr id="7" name="Picture 6" descr="IMG_35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20980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714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Survey Results and Introduction to Group-Work</vt:lpstr>
      <vt:lpstr>Slide 2</vt:lpstr>
      <vt:lpstr>Slide 3</vt:lpstr>
      <vt:lpstr>The “Biggies”!</vt:lpstr>
      <vt:lpstr>The “Biggies”!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timothy.boyle</dc:creator>
  <cp:lastModifiedBy>Estelle Fach</cp:lastModifiedBy>
  <cp:revision>6</cp:revision>
  <dcterms:created xsi:type="dcterms:W3CDTF">2011-10-19T04:44:52Z</dcterms:created>
  <dcterms:modified xsi:type="dcterms:W3CDTF">2011-10-22T10:34:32Z</dcterms:modified>
</cp:coreProperties>
</file>