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69" r:id="rId3"/>
    <p:sldId id="269" r:id="rId4"/>
    <p:sldId id="262" r:id="rId5"/>
    <p:sldId id="265" r:id="rId6"/>
    <p:sldId id="367" r:id="rId7"/>
    <p:sldId id="374" r:id="rId8"/>
    <p:sldId id="371" r:id="rId9"/>
    <p:sldId id="373" r:id="rId10"/>
    <p:sldId id="375" r:id="rId11"/>
    <p:sldId id="37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CC"/>
    <a:srgbClr val="003399"/>
    <a:srgbClr val="00CC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00D6B-079D-4D40-A653-14A397777EB3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448F1-6D60-4CE9-AA15-D6D7BC299E8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BC17CDB6-2BE7-4DA7-BD3B-53AEF87A5DA6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7150-6FE0-45DC-91B3-3AA7DD16FD5F}" type="datetimeFigureOut">
              <a:rPr lang="en-US"/>
              <a:pPr>
                <a:defRPr/>
              </a:pPr>
              <a:t>24-Apr-12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587A-CACC-4F44-9A95-A328C995E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85000"/>
          </a:blip>
          <a:srcRect/>
          <a:stretch>
            <a:fillRect/>
          </a:stretch>
        </p:blipFill>
        <p:spPr bwMode="auto">
          <a:xfrm>
            <a:off x="1790" y="0"/>
            <a:ext cx="9144000" cy="108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CP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26480"/>
            <a:ext cx="1007657" cy="731520"/>
          </a:xfrm>
          <a:prstGeom prst="rect">
            <a:avLst/>
          </a:prstGeom>
        </p:spPr>
      </p:pic>
      <p:pic>
        <p:nvPicPr>
          <p:cNvPr id="9" name="Picture 4" descr="bio-pp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9038" y="6248400"/>
            <a:ext cx="14849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7150-6FE0-45DC-91B3-3AA7DD16FD5F}" type="datetimeFigureOut">
              <a:rPr lang="en-US"/>
              <a:pPr>
                <a:defRPr/>
              </a:pPr>
              <a:t>24-Apr-12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587A-CACC-4F44-9A95-A328C995E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85000"/>
          </a:blip>
          <a:srcRect/>
          <a:stretch>
            <a:fillRect/>
          </a:stretch>
        </p:blipFill>
        <p:spPr bwMode="auto">
          <a:xfrm>
            <a:off x="1790" y="0"/>
            <a:ext cx="9144000" cy="108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CP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26480"/>
            <a:ext cx="1007657" cy="731520"/>
          </a:xfrm>
          <a:prstGeom prst="rect">
            <a:avLst/>
          </a:prstGeom>
        </p:spPr>
      </p:pic>
      <p:pic>
        <p:nvPicPr>
          <p:cNvPr id="9" name="Picture 4" descr="bio-pp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9038" y="6248400"/>
            <a:ext cx="14849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7150-6FE0-45DC-91B3-3AA7DD16FD5F}" type="datetimeFigureOut">
              <a:rPr lang="en-US"/>
              <a:pPr>
                <a:defRPr/>
              </a:pPr>
              <a:t>24-Apr-12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587A-CACC-4F44-9A95-A328C995E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85000"/>
          </a:blip>
          <a:srcRect/>
          <a:stretch>
            <a:fillRect/>
          </a:stretch>
        </p:blipFill>
        <p:spPr bwMode="auto">
          <a:xfrm>
            <a:off x="1790" y="0"/>
            <a:ext cx="9144000" cy="108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CP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26480"/>
            <a:ext cx="1007657" cy="731520"/>
          </a:xfrm>
          <a:prstGeom prst="rect">
            <a:avLst/>
          </a:prstGeom>
        </p:spPr>
      </p:pic>
      <p:pic>
        <p:nvPicPr>
          <p:cNvPr id="9" name="Picture 4" descr="bio-pp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9038" y="6248400"/>
            <a:ext cx="14849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4788" y="72486"/>
            <a:ext cx="8915400" cy="762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D51D2-5617-40E8-B2B8-D22B57E35637}" type="datetime1">
              <a:rPr lang="en-US"/>
              <a:pPr>
                <a:defRPr/>
              </a:pPr>
              <a:t>24-Apr-12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F049-275F-489F-8384-46EAE6FD3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24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dirty="0">
              <a:latin typeface="Arial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64488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24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dirty="0">
              <a:latin typeface="Arial" charset="0"/>
            </a:endParaRPr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dirty="0">
              <a:latin typeface="Arial" charset="0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6934200" y="60198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fr-FR" dirty="0">
              <a:latin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8643938" y="428625"/>
            <a:ext cx="623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fld id="{65B15FE1-B312-4836-9E1B-FAAD396E5B53}" type="slidenum">
              <a:rPr lang="de-DE" sz="1200">
                <a:solidFill>
                  <a:srgbClr val="000066"/>
                </a:solidFill>
                <a:latin typeface="Arial" charset="0"/>
              </a:rPr>
              <a:pPr eaLnBrk="0" hangingPunct="0">
                <a:defRPr/>
              </a:pPr>
              <a:t>‹#›</a:t>
            </a:fld>
            <a:endParaRPr lang="de-DE" sz="1200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C1FB-E4CA-4AAB-BBB5-B01515ACAD68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3B81-1544-42E4-AEF4-D143A8CD2E6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a/ad/UNFCCC_Logo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09224"/>
            <a:ext cx="8429684" cy="187676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Overview of the</a:t>
            </a:r>
            <a:b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international climate policy &amp; finance framework</a:t>
            </a:r>
            <a:b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and the building of the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</a:rPr>
              <a:t>REDD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+ mechanism</a:t>
            </a:r>
            <a:endParaRPr lang="fr-FR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928934"/>
            <a:ext cx="8501122" cy="3643338"/>
          </a:xfrm>
        </p:spPr>
        <p:txBody>
          <a:bodyPr>
            <a:noAutofit/>
          </a:bodyPr>
          <a:lstStyle/>
          <a:p>
            <a:pPr marL="1147763" algn="l">
              <a:spcBef>
                <a:spcPts val="0"/>
              </a:spcBef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1147763" algn="l">
              <a:spcBef>
                <a:spcPts val="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chemeClr val="tx1"/>
                </a:solidFill>
              </a:rPr>
              <a:t>Josep A. </a:t>
            </a:r>
            <a:r>
              <a:rPr lang="en-GB" sz="1800" b="1" dirty="0" err="1" smtClean="0">
                <a:solidFill>
                  <a:schemeClr val="tx1"/>
                </a:solidFill>
              </a:rPr>
              <a:t>Garí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marL="1147763" algn="l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Africa Advisor, UN-REDD Programme</a:t>
            </a:r>
          </a:p>
          <a:p>
            <a:pPr marL="1147763" algn="l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UNDP - Environment &amp; Energy Unit</a:t>
            </a:r>
          </a:p>
          <a:p>
            <a:pPr marL="1147763" algn="l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United Nations Office at Nairobi, Kenya.</a:t>
            </a:r>
          </a:p>
          <a:p>
            <a:pPr marL="1147763" algn="l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E-mail: josep.gari@undp.org </a:t>
            </a:r>
          </a:p>
          <a:p>
            <a:pPr>
              <a:spcBef>
                <a:spcPts val="0"/>
              </a:spcBef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166688">
              <a:spcBef>
                <a:spcPts val="0"/>
              </a:spcBef>
            </a:pPr>
            <a:r>
              <a:rPr lang="en-US" sz="2800" b="1" dirty="0" smtClean="0">
                <a:solidFill>
                  <a:srgbClr val="003399"/>
                </a:solidFill>
              </a:rPr>
              <a:t>Africa workshop on strengthening</a:t>
            </a:r>
          </a:p>
          <a:p>
            <a:pPr marL="166688">
              <a:spcBef>
                <a:spcPts val="0"/>
              </a:spcBef>
            </a:pPr>
            <a:r>
              <a:rPr lang="en-US" sz="2800" b="1" dirty="0" smtClean="0">
                <a:solidFill>
                  <a:srgbClr val="003399"/>
                </a:solidFill>
              </a:rPr>
              <a:t>transparency and accountability in </a:t>
            </a:r>
            <a:r>
              <a:rPr lang="en-US" sz="2800" b="1" dirty="0" err="1" smtClean="0">
                <a:solidFill>
                  <a:srgbClr val="003399"/>
                </a:solidFill>
              </a:rPr>
              <a:t>REDD</a:t>
            </a:r>
            <a:r>
              <a:rPr lang="en-US" sz="2800" b="1" dirty="0" smtClean="0">
                <a:solidFill>
                  <a:srgbClr val="003399"/>
                </a:solidFill>
              </a:rPr>
              <a:t>+</a:t>
            </a:r>
          </a:p>
          <a:p>
            <a:pPr marL="166688">
              <a:spcBef>
                <a:spcPts val="0"/>
              </a:spcBef>
            </a:pPr>
            <a:endParaRPr lang="en-US" sz="1400" b="1" dirty="0" smtClean="0">
              <a:solidFill>
                <a:srgbClr val="003399"/>
              </a:solidFill>
            </a:endParaRPr>
          </a:p>
          <a:p>
            <a:pPr marL="166688">
              <a:spcBef>
                <a:spcPts val="0"/>
              </a:spcBef>
            </a:pPr>
            <a:r>
              <a:rPr lang="en-GB" sz="2400" dirty="0" smtClean="0">
                <a:solidFill>
                  <a:srgbClr val="003399"/>
                </a:solidFill>
              </a:rPr>
              <a:t>Lusaka, ZAMBIA | 24-26 March 2012</a:t>
            </a:r>
          </a:p>
          <a:p>
            <a:endParaRPr lang="fr-FR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143248"/>
            <a:ext cx="1928826" cy="1357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57158" y="2643182"/>
            <a:ext cx="8429684" cy="0"/>
          </a:xfrm>
          <a:prstGeom prst="line">
            <a:avLst/>
          </a:prstGeom>
          <a:ln w="254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NDP_Logo-Blue%20w%20Tagline-ENG.png"/>
          <p:cNvPicPr>
            <a:picLocks noChangeAspect="1"/>
          </p:cNvPicPr>
          <p:nvPr/>
        </p:nvPicPr>
        <p:blipFill>
          <a:blip r:embed="rId3" cstate="print"/>
          <a:srcRect b="20121"/>
          <a:stretch>
            <a:fillRect/>
          </a:stretch>
        </p:blipFill>
        <p:spPr>
          <a:xfrm>
            <a:off x="484441" y="3211854"/>
            <a:ext cx="944287" cy="164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96908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REDD</a:t>
            </a:r>
            <a:r>
              <a:rPr lang="en-GB" sz="3600" b="1" dirty="0" smtClean="0">
                <a:solidFill>
                  <a:srgbClr val="FF0000"/>
                </a:solidFill>
              </a:rPr>
              <a:t>+ and climate finance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429684" cy="5429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500" b="1" dirty="0" smtClean="0"/>
              <a:t>Fast-start climate finance</a:t>
            </a:r>
            <a:r>
              <a:rPr lang="en-GB" sz="2500" dirty="0" smtClean="0"/>
              <a:t> (Copenhagen climate agreements, 2009): US$ 30 billion, “new and additional”, for mitigation &amp; adaptation in developing countries, 2010-2012.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500" b="1" dirty="0" smtClean="0"/>
              <a:t>Climate finance targets </a:t>
            </a:r>
            <a:r>
              <a:rPr lang="en-GB" sz="2500" dirty="0" smtClean="0"/>
              <a:t>(Copenhagen and Cancun climate agreements): </a:t>
            </a:r>
            <a:r>
              <a:rPr lang="en-GB" sz="2500" dirty="0" smtClean="0"/>
              <a:t>US</a:t>
            </a:r>
            <a:r>
              <a:rPr lang="en-GB" sz="2500" dirty="0" smtClean="0"/>
              <a:t>$ 100 billion by year for climate affairs and </a:t>
            </a:r>
            <a:r>
              <a:rPr lang="en-GB" sz="2500" dirty="0" smtClean="0"/>
              <a:t>for transforming </a:t>
            </a:r>
            <a:r>
              <a:rPr lang="en-GB" sz="2500" dirty="0" smtClean="0"/>
              <a:t>economies and </a:t>
            </a:r>
            <a:r>
              <a:rPr lang="en-GB" sz="2500" dirty="0" smtClean="0"/>
              <a:t>societies, by 2020.</a:t>
            </a:r>
            <a:endParaRPr lang="en-GB" sz="25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500" b="1" dirty="0" smtClean="0"/>
              <a:t>Green Climate Fund</a:t>
            </a:r>
            <a:r>
              <a:rPr lang="en-GB" sz="2500" dirty="0" smtClean="0"/>
              <a:t>: major vehicle for climate finance, endorsed by </a:t>
            </a:r>
            <a:r>
              <a:rPr lang="en-GB" sz="2500" dirty="0" err="1" smtClean="0"/>
              <a:t>UNFCCC</a:t>
            </a:r>
            <a:r>
              <a:rPr lang="en-GB" sz="2500" dirty="0" smtClean="0"/>
              <a:t> negotiations, under final design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500" dirty="0" smtClean="0"/>
              <a:t>Climate finance available for:</a:t>
            </a:r>
          </a:p>
          <a:p>
            <a:pPr marL="914400" lvl="2" indent="-3492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GB" sz="2200" b="1" dirty="0" smtClean="0"/>
              <a:t>Transformational policies and strategies, “readiness” </a:t>
            </a:r>
            <a:r>
              <a:rPr lang="en-GB" sz="2200" dirty="0" smtClean="0"/>
              <a:t>(phase 1)</a:t>
            </a:r>
          </a:p>
          <a:p>
            <a:pPr marL="914400" lvl="2" indent="-3492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GB" sz="2200" b="1" dirty="0" smtClean="0"/>
              <a:t>Investments and reforms</a:t>
            </a:r>
            <a:r>
              <a:rPr lang="en-GB" sz="2200" dirty="0" smtClean="0"/>
              <a:t> (phase 2)</a:t>
            </a:r>
          </a:p>
          <a:p>
            <a:pPr marL="914400" lvl="2" indent="-3492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GB" sz="2200" b="1" dirty="0" smtClean="0"/>
              <a:t>Performance payments </a:t>
            </a:r>
            <a:r>
              <a:rPr lang="en-GB" sz="2200" dirty="0" smtClean="0"/>
              <a:t>(phase 3)</a:t>
            </a:r>
          </a:p>
          <a:p>
            <a:pPr marL="914400" lvl="2" indent="-349250">
              <a:spcBef>
                <a:spcPts val="0"/>
              </a:spcBef>
              <a:spcAft>
                <a:spcPts val="1200"/>
              </a:spcAft>
              <a:buNone/>
            </a:pPr>
            <a:endParaRPr lang="en-GB" sz="25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Some r</a:t>
            </a:r>
            <a:r>
              <a:rPr lang="en-GB" sz="3600" b="1" dirty="0" smtClean="0">
                <a:solidFill>
                  <a:srgbClr val="FF0000"/>
                </a:solidFill>
              </a:rPr>
              <a:t>equirements </a:t>
            </a:r>
            <a:r>
              <a:rPr lang="en-GB" sz="3600" b="1" dirty="0" smtClean="0">
                <a:solidFill>
                  <a:srgbClr val="FF0000"/>
                </a:solidFill>
              </a:rPr>
              <a:t>and </a:t>
            </a:r>
            <a:r>
              <a:rPr lang="en-GB" sz="3600" b="1" dirty="0" smtClean="0">
                <a:solidFill>
                  <a:srgbClr val="FF0000"/>
                </a:solidFill>
              </a:rPr>
              <a:t>challenges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</a:rPr>
              <a:t>of </a:t>
            </a:r>
            <a:r>
              <a:rPr lang="en-GB" sz="3600" b="1" dirty="0" smtClean="0">
                <a:solidFill>
                  <a:srgbClr val="FF0000"/>
                </a:solidFill>
              </a:rPr>
              <a:t>climate </a:t>
            </a:r>
            <a:r>
              <a:rPr lang="en-GB" sz="3600" b="1" dirty="0" smtClean="0">
                <a:solidFill>
                  <a:srgbClr val="FF0000"/>
                </a:solidFill>
              </a:rPr>
              <a:t>finance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260491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transformational plans (low-emission &amp; climate-resilient strategies; green development; green economies)</a:t>
            </a: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impact </a:t>
            </a:r>
            <a:r>
              <a:rPr lang="en-GB" sz="2500" dirty="0" smtClean="0">
                <a:solidFill>
                  <a:prstClr val="black"/>
                </a:solidFill>
              </a:rPr>
              <a:t>of investments and </a:t>
            </a:r>
            <a:r>
              <a:rPr lang="en-GB" sz="2500" dirty="0" smtClean="0">
                <a:solidFill>
                  <a:prstClr val="black"/>
                </a:solidFill>
              </a:rPr>
              <a:t>actions – </a:t>
            </a:r>
            <a:r>
              <a:rPr lang="en-GB" sz="2500" i="1" dirty="0" smtClean="0">
                <a:solidFill>
                  <a:prstClr val="black"/>
                </a:solidFill>
              </a:rPr>
              <a:t>transformative impact</a:t>
            </a: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performance-based approach</a:t>
            </a:r>
            <a:endParaRPr lang="en-GB" sz="25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democratic governance, social &amp; environmental safeguards</a:t>
            </a:r>
            <a:endParaRPr lang="en-GB" sz="25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corruption </a:t>
            </a:r>
            <a:r>
              <a:rPr lang="en-GB" sz="2500" dirty="0" smtClean="0">
                <a:solidFill>
                  <a:prstClr val="black"/>
                </a:solidFill>
              </a:rPr>
              <a:t>risks, need of transparency &amp; accountability measures</a:t>
            </a:r>
            <a:endParaRPr lang="en-GB" sz="25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equity, participation</a:t>
            </a: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implementation </a:t>
            </a:r>
            <a:r>
              <a:rPr lang="en-GB" sz="2500" dirty="0" smtClean="0">
                <a:solidFill>
                  <a:prstClr val="black"/>
                </a:solidFill>
              </a:rPr>
              <a:t>bottlenecks</a:t>
            </a: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country </a:t>
            </a:r>
            <a:r>
              <a:rPr lang="en-GB" sz="2500" dirty="0" smtClean="0">
                <a:solidFill>
                  <a:prstClr val="black"/>
                </a:solidFill>
              </a:rPr>
              <a:t>access </a:t>
            </a:r>
            <a:r>
              <a:rPr lang="en-GB" sz="2500" i="1" dirty="0" smtClean="0">
                <a:solidFill>
                  <a:prstClr val="black"/>
                </a:solidFill>
              </a:rPr>
              <a:t>versus</a:t>
            </a:r>
            <a:r>
              <a:rPr lang="en-GB" sz="2500" dirty="0" smtClean="0">
                <a:solidFill>
                  <a:prstClr val="black"/>
                </a:solidFill>
              </a:rPr>
              <a:t> mediation by </a:t>
            </a:r>
            <a:r>
              <a:rPr lang="en-GB" sz="2500" dirty="0" smtClean="0">
                <a:solidFill>
                  <a:prstClr val="black"/>
                </a:solidFill>
              </a:rPr>
              <a:t>international </a:t>
            </a:r>
            <a:r>
              <a:rPr lang="en-GB" sz="2500" dirty="0" smtClean="0">
                <a:solidFill>
                  <a:prstClr val="black"/>
                </a:solidFill>
              </a:rPr>
              <a:t>agencies</a:t>
            </a:r>
            <a:endParaRPr lang="en-GB" sz="25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500" dirty="0" smtClean="0">
                <a:solidFill>
                  <a:prstClr val="black"/>
                </a:solidFill>
              </a:rPr>
              <a:t>Global financial </a:t>
            </a:r>
            <a:r>
              <a:rPr lang="en-GB" sz="2500" dirty="0" smtClean="0">
                <a:solidFill>
                  <a:prstClr val="black"/>
                </a:solidFill>
              </a:rPr>
              <a:t>crisis, climate finance </a:t>
            </a:r>
            <a:r>
              <a:rPr lang="en-GB" sz="2500" i="1" dirty="0" smtClean="0">
                <a:solidFill>
                  <a:prstClr val="black"/>
                </a:solidFill>
              </a:rPr>
              <a:t>versus</a:t>
            </a:r>
            <a:r>
              <a:rPr lang="en-GB" sz="2500" dirty="0" smtClean="0">
                <a:solidFill>
                  <a:prstClr val="black"/>
                </a:solidFill>
              </a:rPr>
              <a:t> </a:t>
            </a:r>
            <a:r>
              <a:rPr lang="en-GB" sz="2500" dirty="0" err="1" smtClean="0">
                <a:solidFill>
                  <a:prstClr val="black"/>
                </a:solidFill>
              </a:rPr>
              <a:t>ODA</a:t>
            </a:r>
            <a:endParaRPr lang="en-GB" sz="25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GB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ipiemmesolar.it/v3/images/stories/protocolloky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357562"/>
            <a:ext cx="1809748" cy="180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File:UNFCCC 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71438"/>
            <a:ext cx="423703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eptagon 4"/>
          <p:cNvSpPr/>
          <p:nvPr/>
        </p:nvSpPr>
        <p:spPr>
          <a:xfrm>
            <a:off x="5786446" y="3429000"/>
            <a:ext cx="1857388" cy="17145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?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643570" y="285728"/>
            <a:ext cx="34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Framework agreement</a:t>
            </a:r>
          </a:p>
          <a:p>
            <a:pPr marL="233363" indent="-23336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No targets</a:t>
            </a:r>
          </a:p>
          <a:p>
            <a:pPr marL="233363" indent="-23336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No mechanisms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42910" y="5286388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 targets (Annex I)</a:t>
            </a:r>
          </a:p>
          <a:p>
            <a:pPr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 3 mechanisms (</a:t>
            </a:r>
            <a:r>
              <a:rPr lang="en-GB" sz="2400" dirty="0" err="1" smtClean="0">
                <a:latin typeface="Calibri" pitchFamily="34" charset="0"/>
              </a:rPr>
              <a:t>CDM</a:t>
            </a:r>
            <a:r>
              <a:rPr lang="en-GB" sz="2400" dirty="0" smtClean="0">
                <a:latin typeface="Calibri" pitchFamily="34" charset="0"/>
              </a:rPr>
              <a:t> et al.)</a:t>
            </a:r>
          </a:p>
          <a:p>
            <a:pPr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 2005-2012 (extended ?)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929190" y="5359802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 targets (Annex I + others) ?</a:t>
            </a:r>
          </a:p>
          <a:p>
            <a:pPr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 Kyoto mechanisms ? Others ?</a:t>
            </a:r>
          </a:p>
          <a:p>
            <a:pPr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 climate finance (</a:t>
            </a:r>
            <a:r>
              <a:rPr lang="en-GB" sz="2400" dirty="0" err="1" smtClean="0">
                <a:latin typeface="Calibri" pitchFamily="34" charset="0"/>
              </a:rPr>
              <a:t>GCF</a:t>
            </a:r>
            <a:r>
              <a:rPr lang="en-GB" sz="2400" dirty="0" smtClean="0">
                <a:latin typeface="Calibri" pitchFamily="34" charset="0"/>
              </a:rPr>
              <a:t>)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714480" y="2500306"/>
            <a:ext cx="785812" cy="714375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6286517" y="2500306"/>
            <a:ext cx="785813" cy="714375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7188" y="2500313"/>
            <a:ext cx="8215312" cy="0"/>
          </a:xfrm>
          <a:prstGeom prst="line">
            <a:avLst/>
          </a:prstGeom>
          <a:ln w="508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6600"/>
                </a:solidFill>
              </a:rPr>
              <a:t>Climate change causes and REDD+</a:t>
            </a:r>
            <a:endParaRPr lang="fr-FR" sz="4000" b="1" dirty="0">
              <a:solidFill>
                <a:srgbClr val="006600"/>
              </a:solidFill>
            </a:endParaRPr>
          </a:p>
        </p:txBody>
      </p:sp>
      <p:pic>
        <p:nvPicPr>
          <p:cNvPr id="5" name="Bilde 14" descr="Picture1b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2843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00232" y="2071678"/>
            <a:ext cx="1428760" cy="1357322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3143248"/>
            <a:ext cx="9144000" cy="3714752"/>
          </a:xfrm>
          <a:prstGeom prst="rect">
            <a:avLst/>
          </a:prstGeom>
          <a:solidFill>
            <a:srgbClr val="0B7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798513" indent="-449263" eaLnBrk="0" hangingPunct="0"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E1F2F3"/>
                </a:solidFill>
              </a:rPr>
              <a:t>an </a:t>
            </a:r>
            <a:r>
              <a:rPr lang="en-GB" sz="2400" b="1" dirty="0">
                <a:solidFill>
                  <a:srgbClr val="E1F2F3"/>
                </a:solidFill>
              </a:rPr>
              <a:t>international </a:t>
            </a:r>
            <a:r>
              <a:rPr lang="en-GB" sz="2400" b="1" u="sng" dirty="0" smtClean="0">
                <a:solidFill>
                  <a:srgbClr val="E1F2F3"/>
                </a:solidFill>
              </a:rPr>
              <a:t>environmental finance</a:t>
            </a:r>
            <a:r>
              <a:rPr lang="en-GB" sz="2400" b="1" dirty="0" smtClean="0">
                <a:solidFill>
                  <a:srgbClr val="E1F2F3"/>
                </a:solidFill>
              </a:rPr>
              <a:t> mechanism of national-level scope</a:t>
            </a:r>
          </a:p>
          <a:p>
            <a:pPr marL="798513" indent="-449263" eaLnBrk="0" hangingPunct="0"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E1F2F3"/>
                </a:solidFill>
              </a:rPr>
              <a:t>under discussion (</a:t>
            </a:r>
            <a:r>
              <a:rPr lang="en-GB" sz="2400" b="1" dirty="0" err="1" smtClean="0">
                <a:solidFill>
                  <a:srgbClr val="E1F2F3"/>
                </a:solidFill>
              </a:rPr>
              <a:t>UNFCCC</a:t>
            </a:r>
            <a:r>
              <a:rPr lang="en-GB" sz="2400" b="1" dirty="0" smtClean="0">
                <a:solidFill>
                  <a:srgbClr val="E1F2F3"/>
                </a:solidFill>
              </a:rPr>
              <a:t> negotiations), but </a:t>
            </a:r>
            <a:r>
              <a:rPr lang="en-GB" sz="2400" b="1" dirty="0" smtClean="0">
                <a:solidFill>
                  <a:srgbClr val="E1F2F3"/>
                </a:solidFill>
              </a:rPr>
              <a:t>formally retained</a:t>
            </a:r>
            <a:endParaRPr lang="en-GB" sz="2400" b="1" dirty="0" smtClean="0">
              <a:solidFill>
                <a:srgbClr val="E1F2F3"/>
              </a:solidFill>
            </a:endParaRPr>
          </a:p>
          <a:p>
            <a:pPr marL="798513" indent="-449263" eaLnBrk="0" hangingPunct="0">
              <a:spcAft>
                <a:spcPts val="1000"/>
              </a:spcAft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E1F2F3"/>
                </a:solidFill>
              </a:rPr>
              <a:t>to </a:t>
            </a:r>
            <a:r>
              <a:rPr lang="en-GB" sz="2400" b="1" dirty="0">
                <a:solidFill>
                  <a:srgbClr val="E1F2F3"/>
                </a:solidFill>
              </a:rPr>
              <a:t>compensate </a:t>
            </a:r>
            <a:r>
              <a:rPr lang="en-GB" sz="2400" b="1" dirty="0" smtClean="0">
                <a:solidFill>
                  <a:srgbClr val="E1F2F3"/>
                </a:solidFill>
              </a:rPr>
              <a:t>countries for </a:t>
            </a:r>
            <a:r>
              <a:rPr lang="en-GB" sz="2400" b="1" u="sng" dirty="0" smtClean="0">
                <a:solidFill>
                  <a:srgbClr val="E1F2F3"/>
                </a:solidFill>
              </a:rPr>
              <a:t>demonstrated </a:t>
            </a:r>
            <a:r>
              <a:rPr lang="en-GB" sz="2400" b="1" dirty="0" smtClean="0">
                <a:solidFill>
                  <a:srgbClr val="E1F2F3"/>
                </a:solidFill>
              </a:rPr>
              <a:t>efforts in reducing </a:t>
            </a:r>
            <a:r>
              <a:rPr lang="en-GB" sz="2400" b="1" dirty="0">
                <a:solidFill>
                  <a:srgbClr val="E1F2F3"/>
                </a:solidFill>
              </a:rPr>
              <a:t>deforestation </a:t>
            </a:r>
            <a:r>
              <a:rPr lang="en-GB" sz="2400" b="1" dirty="0" smtClean="0">
                <a:solidFill>
                  <a:srgbClr val="E1F2F3"/>
                </a:solidFill>
              </a:rPr>
              <a:t>&amp; forest degradation in </a:t>
            </a:r>
            <a:r>
              <a:rPr lang="en-GB" sz="2400" b="1" dirty="0">
                <a:solidFill>
                  <a:srgbClr val="E1F2F3"/>
                </a:solidFill>
              </a:rPr>
              <a:t>their </a:t>
            </a:r>
            <a:r>
              <a:rPr lang="en-GB" sz="2400" b="1" dirty="0" smtClean="0">
                <a:solidFill>
                  <a:srgbClr val="E1F2F3"/>
                </a:solidFill>
              </a:rPr>
              <a:t>territories </a:t>
            </a:r>
            <a:r>
              <a:rPr lang="en-GB" sz="2400" b="1" dirty="0" smtClean="0">
                <a:solidFill>
                  <a:srgbClr val="E1F2F3"/>
                </a:solidFill>
              </a:rPr>
              <a:t>              (i</a:t>
            </a:r>
            <a:r>
              <a:rPr lang="en-GB" sz="2400" b="1" i="1" dirty="0" smtClean="0">
                <a:solidFill>
                  <a:srgbClr val="E1F2F3"/>
                </a:solidFill>
              </a:rPr>
              <a:t>.e.</a:t>
            </a:r>
            <a:r>
              <a:rPr lang="en-GB" sz="2400" b="1" dirty="0" smtClean="0">
                <a:solidFill>
                  <a:srgbClr val="E1F2F3"/>
                </a:solidFill>
              </a:rPr>
              <a:t> </a:t>
            </a:r>
            <a:r>
              <a:rPr lang="en-GB" sz="2400" b="1" u="sng" dirty="0" smtClean="0">
                <a:solidFill>
                  <a:srgbClr val="E1F2F3"/>
                </a:solidFill>
              </a:rPr>
              <a:t>environmental </a:t>
            </a:r>
            <a:r>
              <a:rPr lang="en-GB" sz="2400" b="1" dirty="0" smtClean="0">
                <a:solidFill>
                  <a:srgbClr val="E1F2F3"/>
                </a:solidFill>
              </a:rPr>
              <a:t>p</a:t>
            </a:r>
            <a:r>
              <a:rPr lang="en-GB" sz="2400" b="1" u="sng" dirty="0" smtClean="0">
                <a:solidFill>
                  <a:srgbClr val="E1F2F3"/>
                </a:solidFill>
              </a:rPr>
              <a:t>erformance</a:t>
            </a:r>
            <a:r>
              <a:rPr lang="en-GB" sz="2400" b="1" dirty="0" smtClean="0">
                <a:solidFill>
                  <a:srgbClr val="E1F2F3"/>
                </a:solidFill>
              </a:rPr>
              <a:t>)</a:t>
            </a:r>
          </a:p>
          <a:p>
            <a:pPr marL="798513" indent="-449263" eaLnBrk="0" hangingPunct="0"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E1F2F3"/>
                </a:solidFill>
              </a:rPr>
              <a:t>due attention to social &amp; environmental safeguards required </a:t>
            </a:r>
            <a:r>
              <a:rPr lang="en-GB" sz="2400" b="1" dirty="0" smtClean="0">
                <a:solidFill>
                  <a:srgbClr val="E1F2F3"/>
                </a:solidFill>
              </a:rPr>
              <a:t>(</a:t>
            </a:r>
            <a:r>
              <a:rPr lang="en-GB" sz="2400" b="1" i="1" dirty="0" smtClean="0">
                <a:solidFill>
                  <a:srgbClr val="E1F2F3"/>
                </a:solidFill>
              </a:rPr>
              <a:t>i.e.</a:t>
            </a:r>
            <a:r>
              <a:rPr lang="en-GB" sz="2400" b="1" dirty="0" smtClean="0">
                <a:solidFill>
                  <a:srgbClr val="E1F2F3"/>
                </a:solidFill>
              </a:rPr>
              <a:t> g</a:t>
            </a:r>
            <a:r>
              <a:rPr lang="en-GB" sz="2400" b="1" u="sng" dirty="0" smtClean="0">
                <a:solidFill>
                  <a:srgbClr val="E1F2F3"/>
                </a:solidFill>
              </a:rPr>
              <a:t>overnance </a:t>
            </a:r>
            <a:r>
              <a:rPr lang="en-GB" sz="2400" b="1" dirty="0" smtClean="0">
                <a:solidFill>
                  <a:srgbClr val="E1F2F3"/>
                </a:solidFill>
              </a:rPr>
              <a:t>p</a:t>
            </a:r>
            <a:r>
              <a:rPr lang="en-GB" sz="2400" b="1" u="sng" dirty="0" smtClean="0">
                <a:solidFill>
                  <a:srgbClr val="E1F2F3"/>
                </a:solidFill>
              </a:rPr>
              <a:t>erformance</a:t>
            </a:r>
            <a:r>
              <a:rPr lang="en-GB" sz="2400" b="1" dirty="0" smtClean="0">
                <a:solidFill>
                  <a:srgbClr val="E1F2F3"/>
                </a:solidFill>
              </a:rPr>
              <a:t>)</a:t>
            </a:r>
            <a:endParaRPr lang="en-GB" sz="2400" dirty="0">
              <a:solidFill>
                <a:srgbClr val="E1F2F3"/>
              </a:solidFill>
            </a:endParaRP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214282" y="142852"/>
            <a:ext cx="86439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200"/>
              </a:spcAft>
            </a:pPr>
            <a:r>
              <a:rPr lang="en-GB" sz="4400" b="1" dirty="0" err="1" smtClean="0">
                <a:solidFill>
                  <a:srgbClr val="006600"/>
                </a:solidFill>
              </a:rPr>
              <a:t>REDD</a:t>
            </a:r>
            <a:r>
              <a:rPr lang="en-GB" sz="4400" b="1" dirty="0" smtClean="0">
                <a:solidFill>
                  <a:srgbClr val="006600"/>
                </a:solidFill>
              </a:rPr>
              <a:t>+</a:t>
            </a:r>
            <a:endParaRPr lang="en-GB" sz="4400" b="1" dirty="0">
              <a:solidFill>
                <a:srgbClr val="006600"/>
              </a:solidFill>
            </a:endParaRPr>
          </a:p>
          <a:p>
            <a:pPr algn="ctr" eaLnBrk="0" hangingPunct="0"/>
            <a:r>
              <a:rPr lang="en-GB" sz="3200" b="1" u="sng" dirty="0" smtClean="0">
                <a:solidFill>
                  <a:srgbClr val="006600"/>
                </a:solidFill>
              </a:rPr>
              <a:t>R</a:t>
            </a:r>
            <a:r>
              <a:rPr lang="en-GB" sz="3200" b="1" dirty="0" smtClean="0">
                <a:solidFill>
                  <a:srgbClr val="006600"/>
                </a:solidFill>
              </a:rPr>
              <a:t>educing </a:t>
            </a:r>
            <a:r>
              <a:rPr lang="en-GB" sz="3200" b="1" u="sng" dirty="0">
                <a:solidFill>
                  <a:srgbClr val="006600"/>
                </a:solidFill>
              </a:rPr>
              <a:t>E</a:t>
            </a:r>
            <a:r>
              <a:rPr lang="en-GB" sz="3200" b="1" dirty="0">
                <a:solidFill>
                  <a:srgbClr val="006600"/>
                </a:solidFill>
              </a:rPr>
              <a:t>missions from </a:t>
            </a:r>
            <a:r>
              <a:rPr lang="en-GB" sz="3200" b="1" u="sng" dirty="0" smtClean="0">
                <a:solidFill>
                  <a:srgbClr val="006600"/>
                </a:solidFill>
              </a:rPr>
              <a:t>D</a:t>
            </a:r>
            <a:r>
              <a:rPr lang="en-GB" sz="3200" b="1" dirty="0" smtClean="0">
                <a:solidFill>
                  <a:srgbClr val="006600"/>
                </a:solidFill>
              </a:rPr>
              <a:t>eforestation </a:t>
            </a:r>
            <a:r>
              <a:rPr lang="en-GB" sz="3200" b="1" dirty="0">
                <a:solidFill>
                  <a:srgbClr val="006600"/>
                </a:solidFill>
              </a:rPr>
              <a:t>and Forest </a:t>
            </a:r>
            <a:r>
              <a:rPr lang="en-GB" sz="3200" b="1" u="sng" dirty="0" smtClean="0">
                <a:solidFill>
                  <a:srgbClr val="006600"/>
                </a:solidFill>
              </a:rPr>
              <a:t>D</a:t>
            </a:r>
            <a:r>
              <a:rPr lang="en-GB" sz="3200" b="1" dirty="0" smtClean="0">
                <a:solidFill>
                  <a:srgbClr val="006600"/>
                </a:solidFill>
              </a:rPr>
              <a:t>egradation</a:t>
            </a:r>
          </a:p>
          <a:p>
            <a:pPr algn="ctr" eaLnBrk="0" hangingPunct="0">
              <a:spcBef>
                <a:spcPts val="1200"/>
              </a:spcBef>
            </a:pPr>
            <a:r>
              <a:rPr lang="en-GB" sz="2400" i="1" dirty="0" smtClean="0"/>
              <a:t>The  "</a:t>
            </a:r>
            <a:r>
              <a:rPr lang="en-GB" sz="2400" i="1" dirty="0" smtClean="0">
                <a:solidFill>
                  <a:srgbClr val="006600"/>
                </a:solidFill>
              </a:rPr>
              <a:t> </a:t>
            </a:r>
            <a:r>
              <a:rPr lang="en-GB" sz="2400" b="1" i="1" dirty="0" smtClean="0">
                <a:solidFill>
                  <a:srgbClr val="006600"/>
                </a:solidFill>
              </a:rPr>
              <a:t>+</a:t>
            </a:r>
            <a:r>
              <a:rPr lang="en-GB" sz="2400" b="1" i="1" dirty="0" smtClean="0"/>
              <a:t> "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en-GB" sz="2400" i="1" dirty="0" smtClean="0"/>
              <a:t>includes conservation of forests, Sustainable Forest Management, and the enhancement of </a:t>
            </a:r>
            <a:r>
              <a:rPr lang="en-GB" sz="2400" i="1" dirty="0" err="1" smtClean="0"/>
              <a:t>Ccrbon</a:t>
            </a:r>
            <a:r>
              <a:rPr lang="en-GB" sz="2400" i="1" dirty="0" smtClean="0"/>
              <a:t> stocks</a:t>
            </a: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006600"/>
                </a:solidFill>
              </a:rPr>
              <a:t>The </a:t>
            </a:r>
            <a:r>
              <a:rPr lang="fr-FR" sz="3600" b="1" dirty="0" err="1" smtClean="0">
                <a:solidFill>
                  <a:srgbClr val="006600"/>
                </a:solidFill>
              </a:rPr>
              <a:t>REDD</a:t>
            </a:r>
            <a:r>
              <a:rPr lang="fr-FR" sz="3600" b="1" dirty="0" smtClean="0">
                <a:solidFill>
                  <a:srgbClr val="006600"/>
                </a:solidFill>
              </a:rPr>
              <a:t> concept</a:t>
            </a:r>
          </a:p>
        </p:txBody>
      </p:sp>
      <p:sp>
        <p:nvSpPr>
          <p:cNvPr id="6" name="Freeform 5"/>
          <p:cNvSpPr/>
          <p:nvPr/>
        </p:nvSpPr>
        <p:spPr>
          <a:xfrm>
            <a:off x="1047750" y="2182813"/>
            <a:ext cx="7334250" cy="3532187"/>
          </a:xfrm>
          <a:custGeom>
            <a:avLst/>
            <a:gdLst>
              <a:gd name="connsiteX0" fmla="*/ 0 w 7108723"/>
              <a:gd name="connsiteY0" fmla="*/ 0 h 2652496"/>
              <a:gd name="connsiteX1" fmla="*/ 73742 w 7108723"/>
              <a:gd name="connsiteY1" fmla="*/ 88491 h 2652496"/>
              <a:gd name="connsiteX2" fmla="*/ 132736 w 7108723"/>
              <a:gd name="connsiteY2" fmla="*/ 176981 h 2652496"/>
              <a:gd name="connsiteX3" fmla="*/ 191730 w 7108723"/>
              <a:gd name="connsiteY3" fmla="*/ 250723 h 2652496"/>
              <a:gd name="connsiteX4" fmla="*/ 265471 w 7108723"/>
              <a:gd name="connsiteY4" fmla="*/ 339213 h 2652496"/>
              <a:gd name="connsiteX5" fmla="*/ 324465 w 7108723"/>
              <a:gd name="connsiteY5" fmla="*/ 353962 h 2652496"/>
              <a:gd name="connsiteX6" fmla="*/ 398207 w 7108723"/>
              <a:gd name="connsiteY6" fmla="*/ 427704 h 2652496"/>
              <a:gd name="connsiteX7" fmla="*/ 427704 w 7108723"/>
              <a:gd name="connsiteY7" fmla="*/ 471949 h 2652496"/>
              <a:gd name="connsiteX8" fmla="*/ 471949 w 7108723"/>
              <a:gd name="connsiteY8" fmla="*/ 501445 h 2652496"/>
              <a:gd name="connsiteX9" fmla="*/ 560439 w 7108723"/>
              <a:gd name="connsiteY9" fmla="*/ 560439 h 2652496"/>
              <a:gd name="connsiteX10" fmla="*/ 604684 w 7108723"/>
              <a:gd name="connsiteY10" fmla="*/ 589936 h 2652496"/>
              <a:gd name="connsiteX11" fmla="*/ 693175 w 7108723"/>
              <a:gd name="connsiteY11" fmla="*/ 619433 h 2652496"/>
              <a:gd name="connsiteX12" fmla="*/ 737420 w 7108723"/>
              <a:gd name="connsiteY12" fmla="*/ 663678 h 2652496"/>
              <a:gd name="connsiteX13" fmla="*/ 825910 w 7108723"/>
              <a:gd name="connsiteY13" fmla="*/ 678426 h 2652496"/>
              <a:gd name="connsiteX14" fmla="*/ 943897 w 7108723"/>
              <a:gd name="connsiteY14" fmla="*/ 707923 h 2652496"/>
              <a:gd name="connsiteX15" fmla="*/ 988142 w 7108723"/>
              <a:gd name="connsiteY15" fmla="*/ 752168 h 2652496"/>
              <a:gd name="connsiteX16" fmla="*/ 1032388 w 7108723"/>
              <a:gd name="connsiteY16" fmla="*/ 766916 h 2652496"/>
              <a:gd name="connsiteX17" fmla="*/ 1165123 w 7108723"/>
              <a:gd name="connsiteY17" fmla="*/ 840658 h 2652496"/>
              <a:gd name="connsiteX18" fmla="*/ 1209368 w 7108723"/>
              <a:gd name="connsiteY18" fmla="*/ 870155 h 2652496"/>
              <a:gd name="connsiteX19" fmla="*/ 1283110 w 7108723"/>
              <a:gd name="connsiteY19" fmla="*/ 914400 h 2652496"/>
              <a:gd name="connsiteX20" fmla="*/ 1356852 w 7108723"/>
              <a:gd name="connsiteY20" fmla="*/ 988142 h 2652496"/>
              <a:gd name="connsiteX21" fmla="*/ 1401097 w 7108723"/>
              <a:gd name="connsiteY21" fmla="*/ 1002891 h 2652496"/>
              <a:gd name="connsiteX22" fmla="*/ 1460091 w 7108723"/>
              <a:gd name="connsiteY22" fmla="*/ 1032387 h 2652496"/>
              <a:gd name="connsiteX23" fmla="*/ 1504336 w 7108723"/>
              <a:gd name="connsiteY23" fmla="*/ 1076633 h 2652496"/>
              <a:gd name="connsiteX24" fmla="*/ 1607575 w 7108723"/>
              <a:gd name="connsiteY24" fmla="*/ 1106129 h 2652496"/>
              <a:gd name="connsiteX25" fmla="*/ 1651820 w 7108723"/>
              <a:gd name="connsiteY25" fmla="*/ 1135626 h 2652496"/>
              <a:gd name="connsiteX26" fmla="*/ 1917291 w 7108723"/>
              <a:gd name="connsiteY26" fmla="*/ 1179871 h 2652496"/>
              <a:gd name="connsiteX27" fmla="*/ 2005781 w 7108723"/>
              <a:gd name="connsiteY27" fmla="*/ 1209368 h 2652496"/>
              <a:gd name="connsiteX28" fmla="*/ 2109020 w 7108723"/>
              <a:gd name="connsiteY28" fmla="*/ 1253613 h 2652496"/>
              <a:gd name="connsiteX29" fmla="*/ 2153265 w 7108723"/>
              <a:gd name="connsiteY29" fmla="*/ 1283110 h 2652496"/>
              <a:gd name="connsiteX30" fmla="*/ 2227007 w 7108723"/>
              <a:gd name="connsiteY30" fmla="*/ 1342104 h 2652496"/>
              <a:gd name="connsiteX31" fmla="*/ 2271252 w 7108723"/>
              <a:gd name="connsiteY31" fmla="*/ 1356852 h 2652496"/>
              <a:gd name="connsiteX32" fmla="*/ 2344994 w 7108723"/>
              <a:gd name="connsiteY32" fmla="*/ 1386349 h 2652496"/>
              <a:gd name="connsiteX33" fmla="*/ 2389239 w 7108723"/>
              <a:gd name="connsiteY33" fmla="*/ 1415845 h 2652496"/>
              <a:gd name="connsiteX34" fmla="*/ 2448233 w 7108723"/>
              <a:gd name="connsiteY34" fmla="*/ 1430594 h 2652496"/>
              <a:gd name="connsiteX35" fmla="*/ 2492478 w 7108723"/>
              <a:gd name="connsiteY35" fmla="*/ 1445342 h 2652496"/>
              <a:gd name="connsiteX36" fmla="*/ 2536723 w 7108723"/>
              <a:gd name="connsiteY36" fmla="*/ 1504336 h 2652496"/>
              <a:gd name="connsiteX37" fmla="*/ 2610465 w 7108723"/>
              <a:gd name="connsiteY37" fmla="*/ 1519084 h 2652496"/>
              <a:gd name="connsiteX38" fmla="*/ 2728452 w 7108723"/>
              <a:gd name="connsiteY38" fmla="*/ 1533833 h 2652496"/>
              <a:gd name="connsiteX39" fmla="*/ 2979175 w 7108723"/>
              <a:gd name="connsiteY39" fmla="*/ 1607574 h 2652496"/>
              <a:gd name="connsiteX40" fmla="*/ 3067665 w 7108723"/>
              <a:gd name="connsiteY40" fmla="*/ 1651820 h 2652496"/>
              <a:gd name="connsiteX41" fmla="*/ 3111910 w 7108723"/>
              <a:gd name="connsiteY41" fmla="*/ 1666568 h 2652496"/>
              <a:gd name="connsiteX42" fmla="*/ 3259394 w 7108723"/>
              <a:gd name="connsiteY42" fmla="*/ 1755058 h 2652496"/>
              <a:gd name="connsiteX43" fmla="*/ 3347884 w 7108723"/>
              <a:gd name="connsiteY43" fmla="*/ 1799304 h 2652496"/>
              <a:gd name="connsiteX44" fmla="*/ 3392130 w 7108723"/>
              <a:gd name="connsiteY44" fmla="*/ 1814052 h 2652496"/>
              <a:gd name="connsiteX45" fmla="*/ 3436375 w 7108723"/>
              <a:gd name="connsiteY45" fmla="*/ 1843549 h 2652496"/>
              <a:gd name="connsiteX46" fmla="*/ 3569110 w 7108723"/>
              <a:gd name="connsiteY46" fmla="*/ 1873045 h 2652496"/>
              <a:gd name="connsiteX47" fmla="*/ 3613355 w 7108723"/>
              <a:gd name="connsiteY47" fmla="*/ 1902542 h 2652496"/>
              <a:gd name="connsiteX48" fmla="*/ 3657600 w 7108723"/>
              <a:gd name="connsiteY48" fmla="*/ 1917291 h 2652496"/>
              <a:gd name="connsiteX49" fmla="*/ 3760839 w 7108723"/>
              <a:gd name="connsiteY49" fmla="*/ 1946787 h 2652496"/>
              <a:gd name="connsiteX50" fmla="*/ 3893575 w 7108723"/>
              <a:gd name="connsiteY50" fmla="*/ 1976284 h 2652496"/>
              <a:gd name="connsiteX51" fmla="*/ 3952568 w 7108723"/>
              <a:gd name="connsiteY51" fmla="*/ 1991033 h 2652496"/>
              <a:gd name="connsiteX52" fmla="*/ 4085304 w 7108723"/>
              <a:gd name="connsiteY52" fmla="*/ 2005781 h 2652496"/>
              <a:gd name="connsiteX53" fmla="*/ 4159046 w 7108723"/>
              <a:gd name="connsiteY53" fmla="*/ 2020529 h 2652496"/>
              <a:gd name="connsiteX54" fmla="*/ 4218039 w 7108723"/>
              <a:gd name="connsiteY54" fmla="*/ 2035278 h 2652496"/>
              <a:gd name="connsiteX55" fmla="*/ 4350775 w 7108723"/>
              <a:gd name="connsiteY55" fmla="*/ 2050026 h 2652496"/>
              <a:gd name="connsiteX56" fmla="*/ 4454013 w 7108723"/>
              <a:gd name="connsiteY56" fmla="*/ 2109020 h 2652496"/>
              <a:gd name="connsiteX57" fmla="*/ 4645742 w 7108723"/>
              <a:gd name="connsiteY57" fmla="*/ 2138516 h 2652496"/>
              <a:gd name="connsiteX58" fmla="*/ 4734233 w 7108723"/>
              <a:gd name="connsiteY58" fmla="*/ 2212258 h 2652496"/>
              <a:gd name="connsiteX59" fmla="*/ 4807975 w 7108723"/>
              <a:gd name="connsiteY59" fmla="*/ 2241755 h 2652496"/>
              <a:gd name="connsiteX60" fmla="*/ 4822723 w 7108723"/>
              <a:gd name="connsiteY60" fmla="*/ 2300749 h 2652496"/>
              <a:gd name="connsiteX61" fmla="*/ 4911213 w 7108723"/>
              <a:gd name="connsiteY61" fmla="*/ 2330245 h 2652496"/>
              <a:gd name="connsiteX62" fmla="*/ 5014452 w 7108723"/>
              <a:gd name="connsiteY62" fmla="*/ 2374491 h 2652496"/>
              <a:gd name="connsiteX63" fmla="*/ 5161936 w 7108723"/>
              <a:gd name="connsiteY63" fmla="*/ 2403987 h 2652496"/>
              <a:gd name="connsiteX64" fmla="*/ 5279923 w 7108723"/>
              <a:gd name="connsiteY64" fmla="*/ 2448233 h 2652496"/>
              <a:gd name="connsiteX65" fmla="*/ 5338917 w 7108723"/>
              <a:gd name="connsiteY65" fmla="*/ 2462981 h 2652496"/>
              <a:gd name="connsiteX66" fmla="*/ 5781368 w 7108723"/>
              <a:gd name="connsiteY66" fmla="*/ 2507226 h 2652496"/>
              <a:gd name="connsiteX67" fmla="*/ 6076336 w 7108723"/>
              <a:gd name="connsiteY67" fmla="*/ 2536723 h 2652496"/>
              <a:gd name="connsiteX68" fmla="*/ 6799007 w 7108723"/>
              <a:gd name="connsiteY68" fmla="*/ 2551471 h 2652496"/>
              <a:gd name="connsiteX69" fmla="*/ 6961239 w 7108723"/>
              <a:gd name="connsiteY69" fmla="*/ 2566220 h 2652496"/>
              <a:gd name="connsiteX70" fmla="*/ 7049730 w 7108723"/>
              <a:gd name="connsiteY70" fmla="*/ 2595716 h 2652496"/>
              <a:gd name="connsiteX71" fmla="*/ 7108723 w 7108723"/>
              <a:gd name="connsiteY71" fmla="*/ 2610465 h 265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108723" h="2652496">
                <a:moveTo>
                  <a:pt x="0" y="0"/>
                </a:moveTo>
                <a:cubicBezTo>
                  <a:pt x="72598" y="48398"/>
                  <a:pt x="23843" y="5325"/>
                  <a:pt x="73742" y="88491"/>
                </a:cubicBezTo>
                <a:cubicBezTo>
                  <a:pt x="91981" y="118890"/>
                  <a:pt x="132736" y="176981"/>
                  <a:pt x="132736" y="176981"/>
                </a:cubicBezTo>
                <a:cubicBezTo>
                  <a:pt x="161447" y="263117"/>
                  <a:pt x="125019" y="184012"/>
                  <a:pt x="191730" y="250723"/>
                </a:cubicBezTo>
                <a:cubicBezTo>
                  <a:pt x="232456" y="291449"/>
                  <a:pt x="209091" y="306996"/>
                  <a:pt x="265471" y="339213"/>
                </a:cubicBezTo>
                <a:cubicBezTo>
                  <a:pt x="283070" y="349270"/>
                  <a:pt x="304800" y="349046"/>
                  <a:pt x="324465" y="353962"/>
                </a:cubicBezTo>
                <a:cubicBezTo>
                  <a:pt x="403124" y="471949"/>
                  <a:pt x="299884" y="329381"/>
                  <a:pt x="398207" y="427704"/>
                </a:cubicBezTo>
                <a:cubicBezTo>
                  <a:pt x="410741" y="440238"/>
                  <a:pt x="415170" y="459415"/>
                  <a:pt x="427704" y="471949"/>
                </a:cubicBezTo>
                <a:cubicBezTo>
                  <a:pt x="440238" y="484483"/>
                  <a:pt x="458332" y="490098"/>
                  <a:pt x="471949" y="501445"/>
                </a:cubicBezTo>
                <a:cubicBezTo>
                  <a:pt x="545601" y="562822"/>
                  <a:pt x="482682" y="534521"/>
                  <a:pt x="560439" y="560439"/>
                </a:cubicBezTo>
                <a:cubicBezTo>
                  <a:pt x="575187" y="570271"/>
                  <a:pt x="588486" y="582737"/>
                  <a:pt x="604684" y="589936"/>
                </a:cubicBezTo>
                <a:cubicBezTo>
                  <a:pt x="633097" y="602564"/>
                  <a:pt x="665995" y="604333"/>
                  <a:pt x="693175" y="619433"/>
                </a:cubicBezTo>
                <a:cubicBezTo>
                  <a:pt x="711408" y="629562"/>
                  <a:pt x="718360" y="655207"/>
                  <a:pt x="737420" y="663678"/>
                </a:cubicBezTo>
                <a:cubicBezTo>
                  <a:pt x="764746" y="675823"/>
                  <a:pt x="796489" y="673077"/>
                  <a:pt x="825910" y="678426"/>
                </a:cubicBezTo>
                <a:cubicBezTo>
                  <a:pt x="904220" y="692664"/>
                  <a:pt x="882492" y="687454"/>
                  <a:pt x="943897" y="707923"/>
                </a:cubicBezTo>
                <a:cubicBezTo>
                  <a:pt x="958645" y="722671"/>
                  <a:pt x="970788" y="740599"/>
                  <a:pt x="988142" y="752168"/>
                </a:cubicBezTo>
                <a:cubicBezTo>
                  <a:pt x="1001077" y="760791"/>
                  <a:pt x="1019737" y="757880"/>
                  <a:pt x="1032388" y="766916"/>
                </a:cubicBezTo>
                <a:cubicBezTo>
                  <a:pt x="1151730" y="852160"/>
                  <a:pt x="1025691" y="812772"/>
                  <a:pt x="1165123" y="840658"/>
                </a:cubicBezTo>
                <a:cubicBezTo>
                  <a:pt x="1179871" y="850490"/>
                  <a:pt x="1194337" y="860761"/>
                  <a:pt x="1209368" y="870155"/>
                </a:cubicBezTo>
                <a:cubicBezTo>
                  <a:pt x="1233676" y="885348"/>
                  <a:pt x="1260726" y="896493"/>
                  <a:pt x="1283110" y="914400"/>
                </a:cubicBezTo>
                <a:cubicBezTo>
                  <a:pt x="1310255" y="936116"/>
                  <a:pt x="1329042" y="967284"/>
                  <a:pt x="1356852" y="988142"/>
                </a:cubicBezTo>
                <a:cubicBezTo>
                  <a:pt x="1369289" y="997470"/>
                  <a:pt x="1386808" y="996767"/>
                  <a:pt x="1401097" y="1002891"/>
                </a:cubicBezTo>
                <a:cubicBezTo>
                  <a:pt x="1421305" y="1011552"/>
                  <a:pt x="1440426" y="1022555"/>
                  <a:pt x="1460091" y="1032387"/>
                </a:cubicBezTo>
                <a:cubicBezTo>
                  <a:pt x="1474839" y="1047136"/>
                  <a:pt x="1486982" y="1065063"/>
                  <a:pt x="1504336" y="1076633"/>
                </a:cubicBezTo>
                <a:cubicBezTo>
                  <a:pt x="1517031" y="1085096"/>
                  <a:pt x="1599709" y="1104163"/>
                  <a:pt x="1607575" y="1106129"/>
                </a:cubicBezTo>
                <a:cubicBezTo>
                  <a:pt x="1622323" y="1115961"/>
                  <a:pt x="1635004" y="1130021"/>
                  <a:pt x="1651820" y="1135626"/>
                </a:cubicBezTo>
                <a:cubicBezTo>
                  <a:pt x="1739918" y="1164992"/>
                  <a:pt x="1826034" y="1169732"/>
                  <a:pt x="1917291" y="1179871"/>
                </a:cubicBezTo>
                <a:cubicBezTo>
                  <a:pt x="1946788" y="1189703"/>
                  <a:pt x="1977369" y="1196740"/>
                  <a:pt x="2005781" y="1209368"/>
                </a:cubicBezTo>
                <a:cubicBezTo>
                  <a:pt x="2136728" y="1267567"/>
                  <a:pt x="1952968" y="1214601"/>
                  <a:pt x="2109020" y="1253613"/>
                </a:cubicBezTo>
                <a:cubicBezTo>
                  <a:pt x="2123768" y="1263445"/>
                  <a:pt x="2139085" y="1272475"/>
                  <a:pt x="2153265" y="1283110"/>
                </a:cubicBezTo>
                <a:cubicBezTo>
                  <a:pt x="2178448" y="1301997"/>
                  <a:pt x="2200313" y="1325420"/>
                  <a:pt x="2227007" y="1342104"/>
                </a:cubicBezTo>
                <a:cubicBezTo>
                  <a:pt x="2240190" y="1350343"/>
                  <a:pt x="2256696" y="1351393"/>
                  <a:pt x="2271252" y="1356852"/>
                </a:cubicBezTo>
                <a:cubicBezTo>
                  <a:pt x="2296041" y="1366148"/>
                  <a:pt x="2321315" y="1374509"/>
                  <a:pt x="2344994" y="1386349"/>
                </a:cubicBezTo>
                <a:cubicBezTo>
                  <a:pt x="2360848" y="1394276"/>
                  <a:pt x="2372947" y="1408863"/>
                  <a:pt x="2389239" y="1415845"/>
                </a:cubicBezTo>
                <a:cubicBezTo>
                  <a:pt x="2407870" y="1423830"/>
                  <a:pt x="2428743" y="1425025"/>
                  <a:pt x="2448233" y="1430594"/>
                </a:cubicBezTo>
                <a:cubicBezTo>
                  <a:pt x="2463181" y="1434865"/>
                  <a:pt x="2477730" y="1440426"/>
                  <a:pt x="2492478" y="1445342"/>
                </a:cubicBezTo>
                <a:cubicBezTo>
                  <a:pt x="2507226" y="1465007"/>
                  <a:pt x="2515879" y="1491308"/>
                  <a:pt x="2536723" y="1504336"/>
                </a:cubicBezTo>
                <a:cubicBezTo>
                  <a:pt x="2557980" y="1517622"/>
                  <a:pt x="2585689" y="1515272"/>
                  <a:pt x="2610465" y="1519084"/>
                </a:cubicBezTo>
                <a:cubicBezTo>
                  <a:pt x="2649639" y="1525111"/>
                  <a:pt x="2689123" y="1528917"/>
                  <a:pt x="2728452" y="1533833"/>
                </a:cubicBezTo>
                <a:cubicBezTo>
                  <a:pt x="2929214" y="1600753"/>
                  <a:pt x="2844456" y="1580631"/>
                  <a:pt x="2979175" y="1607574"/>
                </a:cubicBezTo>
                <a:cubicBezTo>
                  <a:pt x="3008672" y="1622323"/>
                  <a:pt x="3037529" y="1638426"/>
                  <a:pt x="3067665" y="1651820"/>
                </a:cubicBezTo>
                <a:cubicBezTo>
                  <a:pt x="3081871" y="1658134"/>
                  <a:pt x="3099473" y="1657240"/>
                  <a:pt x="3111910" y="1666568"/>
                </a:cubicBezTo>
                <a:cubicBezTo>
                  <a:pt x="3244954" y="1766350"/>
                  <a:pt x="3121584" y="1727497"/>
                  <a:pt x="3259394" y="1755058"/>
                </a:cubicBezTo>
                <a:cubicBezTo>
                  <a:pt x="3288891" y="1769807"/>
                  <a:pt x="3317748" y="1785910"/>
                  <a:pt x="3347884" y="1799304"/>
                </a:cubicBezTo>
                <a:cubicBezTo>
                  <a:pt x="3362090" y="1805618"/>
                  <a:pt x="3378225" y="1807100"/>
                  <a:pt x="3392130" y="1814052"/>
                </a:cubicBezTo>
                <a:cubicBezTo>
                  <a:pt x="3407984" y="1821979"/>
                  <a:pt x="3420083" y="1836567"/>
                  <a:pt x="3436375" y="1843549"/>
                </a:cubicBezTo>
                <a:cubicBezTo>
                  <a:pt x="3454599" y="1851359"/>
                  <a:pt x="3555986" y="1870420"/>
                  <a:pt x="3569110" y="1873045"/>
                </a:cubicBezTo>
                <a:cubicBezTo>
                  <a:pt x="3583858" y="1882877"/>
                  <a:pt x="3597501" y="1894615"/>
                  <a:pt x="3613355" y="1902542"/>
                </a:cubicBezTo>
                <a:cubicBezTo>
                  <a:pt x="3627260" y="1909495"/>
                  <a:pt x="3642709" y="1912824"/>
                  <a:pt x="3657600" y="1917291"/>
                </a:cubicBezTo>
                <a:cubicBezTo>
                  <a:pt x="3691881" y="1927575"/>
                  <a:pt x="3726310" y="1937370"/>
                  <a:pt x="3760839" y="1946787"/>
                </a:cubicBezTo>
                <a:cubicBezTo>
                  <a:pt x="3839999" y="1968376"/>
                  <a:pt x="3805093" y="1956621"/>
                  <a:pt x="3893575" y="1976284"/>
                </a:cubicBezTo>
                <a:cubicBezTo>
                  <a:pt x="3913362" y="1980681"/>
                  <a:pt x="3932534" y="1987951"/>
                  <a:pt x="3952568" y="1991033"/>
                </a:cubicBezTo>
                <a:cubicBezTo>
                  <a:pt x="3996568" y="1997802"/>
                  <a:pt x="4041234" y="1999485"/>
                  <a:pt x="4085304" y="2005781"/>
                </a:cubicBezTo>
                <a:cubicBezTo>
                  <a:pt x="4110120" y="2009326"/>
                  <a:pt x="4134576" y="2015091"/>
                  <a:pt x="4159046" y="2020529"/>
                </a:cubicBezTo>
                <a:cubicBezTo>
                  <a:pt x="4178833" y="2024926"/>
                  <a:pt x="4198005" y="2032196"/>
                  <a:pt x="4218039" y="2035278"/>
                </a:cubicBezTo>
                <a:cubicBezTo>
                  <a:pt x="4262039" y="2042047"/>
                  <a:pt x="4306530" y="2045110"/>
                  <a:pt x="4350775" y="2050026"/>
                </a:cubicBezTo>
                <a:cubicBezTo>
                  <a:pt x="4383140" y="2071603"/>
                  <a:pt x="4416591" y="2096546"/>
                  <a:pt x="4454013" y="2109020"/>
                </a:cubicBezTo>
                <a:cubicBezTo>
                  <a:pt x="4494550" y="2122532"/>
                  <a:pt x="4616835" y="2134903"/>
                  <a:pt x="4645742" y="2138516"/>
                </a:cubicBezTo>
                <a:cubicBezTo>
                  <a:pt x="4675239" y="2163097"/>
                  <a:pt x="4701839" y="2191644"/>
                  <a:pt x="4734233" y="2212258"/>
                </a:cubicBezTo>
                <a:cubicBezTo>
                  <a:pt x="4756568" y="2226471"/>
                  <a:pt x="4789255" y="2223035"/>
                  <a:pt x="4807975" y="2241755"/>
                </a:cubicBezTo>
                <a:cubicBezTo>
                  <a:pt x="4822308" y="2256088"/>
                  <a:pt x="4807333" y="2287558"/>
                  <a:pt x="4822723" y="2300749"/>
                </a:cubicBezTo>
                <a:cubicBezTo>
                  <a:pt x="4846330" y="2320984"/>
                  <a:pt x="4881716" y="2320413"/>
                  <a:pt x="4911213" y="2330245"/>
                </a:cubicBezTo>
                <a:cubicBezTo>
                  <a:pt x="4967062" y="2367477"/>
                  <a:pt x="4944280" y="2359454"/>
                  <a:pt x="5014452" y="2374491"/>
                </a:cubicBezTo>
                <a:cubicBezTo>
                  <a:pt x="5063474" y="2384996"/>
                  <a:pt x="5161936" y="2403987"/>
                  <a:pt x="5161936" y="2403987"/>
                </a:cubicBezTo>
                <a:cubicBezTo>
                  <a:pt x="5200883" y="2419566"/>
                  <a:pt x="5239471" y="2436675"/>
                  <a:pt x="5279923" y="2448233"/>
                </a:cubicBezTo>
                <a:cubicBezTo>
                  <a:pt x="5299413" y="2453802"/>
                  <a:pt x="5318833" y="2460242"/>
                  <a:pt x="5338917" y="2462981"/>
                </a:cubicBezTo>
                <a:cubicBezTo>
                  <a:pt x="5579781" y="2495826"/>
                  <a:pt x="5571141" y="2487205"/>
                  <a:pt x="5781368" y="2507226"/>
                </a:cubicBezTo>
                <a:cubicBezTo>
                  <a:pt x="5858419" y="2514564"/>
                  <a:pt x="6003519" y="2534296"/>
                  <a:pt x="6076336" y="2536723"/>
                </a:cubicBezTo>
                <a:cubicBezTo>
                  <a:pt x="6317143" y="2544750"/>
                  <a:pt x="6558117" y="2546555"/>
                  <a:pt x="6799007" y="2551471"/>
                </a:cubicBezTo>
                <a:cubicBezTo>
                  <a:pt x="6853084" y="2556387"/>
                  <a:pt x="6907765" y="2556783"/>
                  <a:pt x="6961239" y="2566220"/>
                </a:cubicBezTo>
                <a:cubicBezTo>
                  <a:pt x="6991858" y="2571623"/>
                  <a:pt x="7049730" y="2595716"/>
                  <a:pt x="7049730" y="2595716"/>
                </a:cubicBezTo>
                <a:cubicBezTo>
                  <a:pt x="7086939" y="2651532"/>
                  <a:pt x="7066692" y="2652496"/>
                  <a:pt x="7108723" y="2610465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reeform 6"/>
          <p:cNvSpPr/>
          <p:nvPr/>
        </p:nvSpPr>
        <p:spPr>
          <a:xfrm>
            <a:off x="1120775" y="2182813"/>
            <a:ext cx="7167563" cy="811212"/>
          </a:xfrm>
          <a:custGeom>
            <a:avLst/>
            <a:gdLst>
              <a:gd name="connsiteX0" fmla="*/ 0 w 7167717"/>
              <a:gd name="connsiteY0" fmla="*/ 0 h 811162"/>
              <a:gd name="connsiteX1" fmla="*/ 103239 w 7167717"/>
              <a:gd name="connsiteY1" fmla="*/ 14749 h 811162"/>
              <a:gd name="connsiteX2" fmla="*/ 191729 w 7167717"/>
              <a:gd name="connsiteY2" fmla="*/ 44245 h 811162"/>
              <a:gd name="connsiteX3" fmla="*/ 383458 w 7167717"/>
              <a:gd name="connsiteY3" fmla="*/ 58994 h 811162"/>
              <a:gd name="connsiteX4" fmla="*/ 471949 w 7167717"/>
              <a:gd name="connsiteY4" fmla="*/ 88491 h 811162"/>
              <a:gd name="connsiteX5" fmla="*/ 516194 w 7167717"/>
              <a:gd name="connsiteY5" fmla="*/ 103239 h 811162"/>
              <a:gd name="connsiteX6" fmla="*/ 575188 w 7167717"/>
              <a:gd name="connsiteY6" fmla="*/ 132736 h 811162"/>
              <a:gd name="connsiteX7" fmla="*/ 648929 w 7167717"/>
              <a:gd name="connsiteY7" fmla="*/ 147484 h 811162"/>
              <a:gd name="connsiteX8" fmla="*/ 693175 w 7167717"/>
              <a:gd name="connsiteY8" fmla="*/ 162233 h 811162"/>
              <a:gd name="connsiteX9" fmla="*/ 796413 w 7167717"/>
              <a:gd name="connsiteY9" fmla="*/ 191729 h 811162"/>
              <a:gd name="connsiteX10" fmla="*/ 929149 w 7167717"/>
              <a:gd name="connsiteY10" fmla="*/ 176981 h 811162"/>
              <a:gd name="connsiteX11" fmla="*/ 1076633 w 7167717"/>
              <a:gd name="connsiteY11" fmla="*/ 147484 h 811162"/>
              <a:gd name="connsiteX12" fmla="*/ 1179871 w 7167717"/>
              <a:gd name="connsiteY12" fmla="*/ 132736 h 811162"/>
              <a:gd name="connsiteX13" fmla="*/ 1312607 w 7167717"/>
              <a:gd name="connsiteY13" fmla="*/ 162233 h 811162"/>
              <a:gd name="connsiteX14" fmla="*/ 1401097 w 7167717"/>
              <a:gd name="connsiteY14" fmla="*/ 191729 h 811162"/>
              <a:gd name="connsiteX15" fmla="*/ 1784555 w 7167717"/>
              <a:gd name="connsiteY15" fmla="*/ 206478 h 811162"/>
              <a:gd name="connsiteX16" fmla="*/ 1873046 w 7167717"/>
              <a:gd name="connsiteY16" fmla="*/ 235974 h 811162"/>
              <a:gd name="connsiteX17" fmla="*/ 1932039 w 7167717"/>
              <a:gd name="connsiteY17" fmla="*/ 250723 h 811162"/>
              <a:gd name="connsiteX18" fmla="*/ 2079523 w 7167717"/>
              <a:gd name="connsiteY18" fmla="*/ 294968 h 811162"/>
              <a:gd name="connsiteX19" fmla="*/ 2374491 w 7167717"/>
              <a:gd name="connsiteY19" fmla="*/ 324465 h 811162"/>
              <a:gd name="connsiteX20" fmla="*/ 2507226 w 7167717"/>
              <a:gd name="connsiteY20" fmla="*/ 353962 h 811162"/>
              <a:gd name="connsiteX21" fmla="*/ 2566220 w 7167717"/>
              <a:gd name="connsiteY21" fmla="*/ 368710 h 811162"/>
              <a:gd name="connsiteX22" fmla="*/ 2831691 w 7167717"/>
              <a:gd name="connsiteY22" fmla="*/ 383458 h 811162"/>
              <a:gd name="connsiteX23" fmla="*/ 2934929 w 7167717"/>
              <a:gd name="connsiteY23" fmla="*/ 427704 h 811162"/>
              <a:gd name="connsiteX24" fmla="*/ 3023420 w 7167717"/>
              <a:gd name="connsiteY24" fmla="*/ 457200 h 811162"/>
              <a:gd name="connsiteX25" fmla="*/ 3067665 w 7167717"/>
              <a:gd name="connsiteY25" fmla="*/ 486697 h 811162"/>
              <a:gd name="connsiteX26" fmla="*/ 3111910 w 7167717"/>
              <a:gd name="connsiteY26" fmla="*/ 501445 h 811162"/>
              <a:gd name="connsiteX27" fmla="*/ 3760839 w 7167717"/>
              <a:gd name="connsiteY27" fmla="*/ 516194 h 811162"/>
              <a:gd name="connsiteX28" fmla="*/ 3849329 w 7167717"/>
              <a:gd name="connsiteY28" fmla="*/ 560439 h 811162"/>
              <a:gd name="connsiteX29" fmla="*/ 3893575 w 7167717"/>
              <a:gd name="connsiteY29" fmla="*/ 575187 h 811162"/>
              <a:gd name="connsiteX30" fmla="*/ 3996813 w 7167717"/>
              <a:gd name="connsiteY30" fmla="*/ 619433 h 811162"/>
              <a:gd name="connsiteX31" fmla="*/ 4232788 w 7167717"/>
              <a:gd name="connsiteY31" fmla="*/ 589936 h 811162"/>
              <a:gd name="connsiteX32" fmla="*/ 4291781 w 7167717"/>
              <a:gd name="connsiteY32" fmla="*/ 575187 h 811162"/>
              <a:gd name="connsiteX33" fmla="*/ 4586749 w 7167717"/>
              <a:gd name="connsiteY33" fmla="*/ 589936 h 811162"/>
              <a:gd name="connsiteX34" fmla="*/ 4689988 w 7167717"/>
              <a:gd name="connsiteY34" fmla="*/ 604684 h 811162"/>
              <a:gd name="connsiteX35" fmla="*/ 5265175 w 7167717"/>
              <a:gd name="connsiteY35" fmla="*/ 619433 h 811162"/>
              <a:gd name="connsiteX36" fmla="*/ 5412658 w 7167717"/>
              <a:gd name="connsiteY36" fmla="*/ 589936 h 811162"/>
              <a:gd name="connsiteX37" fmla="*/ 5515897 w 7167717"/>
              <a:gd name="connsiteY37" fmla="*/ 560439 h 811162"/>
              <a:gd name="connsiteX38" fmla="*/ 5928852 w 7167717"/>
              <a:gd name="connsiteY38" fmla="*/ 575187 h 811162"/>
              <a:gd name="connsiteX39" fmla="*/ 5958349 w 7167717"/>
              <a:gd name="connsiteY39" fmla="*/ 619433 h 811162"/>
              <a:gd name="connsiteX40" fmla="*/ 6046839 w 7167717"/>
              <a:gd name="connsiteY40" fmla="*/ 634181 h 811162"/>
              <a:gd name="connsiteX41" fmla="*/ 6135329 w 7167717"/>
              <a:gd name="connsiteY41" fmla="*/ 663678 h 811162"/>
              <a:gd name="connsiteX42" fmla="*/ 6445046 w 7167717"/>
              <a:gd name="connsiteY42" fmla="*/ 634181 h 811162"/>
              <a:gd name="connsiteX43" fmla="*/ 6577781 w 7167717"/>
              <a:gd name="connsiteY43" fmla="*/ 648929 h 811162"/>
              <a:gd name="connsiteX44" fmla="*/ 6622026 w 7167717"/>
              <a:gd name="connsiteY44" fmla="*/ 678426 h 811162"/>
              <a:gd name="connsiteX45" fmla="*/ 6666271 w 7167717"/>
              <a:gd name="connsiteY45" fmla="*/ 693174 h 811162"/>
              <a:gd name="connsiteX46" fmla="*/ 6769510 w 7167717"/>
              <a:gd name="connsiteY46" fmla="*/ 766916 h 811162"/>
              <a:gd name="connsiteX47" fmla="*/ 6858000 w 7167717"/>
              <a:gd name="connsiteY47" fmla="*/ 796413 h 811162"/>
              <a:gd name="connsiteX48" fmla="*/ 6902246 w 7167717"/>
              <a:gd name="connsiteY48" fmla="*/ 811162 h 811162"/>
              <a:gd name="connsiteX49" fmla="*/ 6975988 w 7167717"/>
              <a:gd name="connsiteY49" fmla="*/ 796413 h 811162"/>
              <a:gd name="connsiteX50" fmla="*/ 7093975 w 7167717"/>
              <a:gd name="connsiteY50" fmla="*/ 781665 h 811162"/>
              <a:gd name="connsiteX51" fmla="*/ 7167717 w 7167717"/>
              <a:gd name="connsiteY51" fmla="*/ 752168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67717" h="811162">
                <a:moveTo>
                  <a:pt x="0" y="0"/>
                </a:moveTo>
                <a:cubicBezTo>
                  <a:pt x="34413" y="4916"/>
                  <a:pt x="69367" y="6932"/>
                  <a:pt x="103239" y="14749"/>
                </a:cubicBezTo>
                <a:cubicBezTo>
                  <a:pt x="133535" y="21740"/>
                  <a:pt x="160728" y="41860"/>
                  <a:pt x="191729" y="44245"/>
                </a:cubicBezTo>
                <a:lnTo>
                  <a:pt x="383458" y="58994"/>
                </a:lnTo>
                <a:lnTo>
                  <a:pt x="471949" y="88491"/>
                </a:lnTo>
                <a:cubicBezTo>
                  <a:pt x="486697" y="93407"/>
                  <a:pt x="502289" y="96287"/>
                  <a:pt x="516194" y="103239"/>
                </a:cubicBezTo>
                <a:cubicBezTo>
                  <a:pt x="535859" y="113071"/>
                  <a:pt x="554330" y="125783"/>
                  <a:pt x="575188" y="132736"/>
                </a:cubicBezTo>
                <a:cubicBezTo>
                  <a:pt x="598969" y="140663"/>
                  <a:pt x="624610" y="141404"/>
                  <a:pt x="648929" y="147484"/>
                </a:cubicBezTo>
                <a:cubicBezTo>
                  <a:pt x="664011" y="151255"/>
                  <a:pt x="678227" y="157962"/>
                  <a:pt x="693175" y="162233"/>
                </a:cubicBezTo>
                <a:cubicBezTo>
                  <a:pt x="822825" y="199276"/>
                  <a:pt x="690314" y="156363"/>
                  <a:pt x="796413" y="191729"/>
                </a:cubicBezTo>
                <a:cubicBezTo>
                  <a:pt x="840658" y="186813"/>
                  <a:pt x="885022" y="182864"/>
                  <a:pt x="929149" y="176981"/>
                </a:cubicBezTo>
                <a:cubicBezTo>
                  <a:pt x="1145631" y="148118"/>
                  <a:pt x="915423" y="176795"/>
                  <a:pt x="1076633" y="147484"/>
                </a:cubicBezTo>
                <a:cubicBezTo>
                  <a:pt x="1110834" y="141266"/>
                  <a:pt x="1145458" y="137652"/>
                  <a:pt x="1179871" y="132736"/>
                </a:cubicBezTo>
                <a:cubicBezTo>
                  <a:pt x="1221986" y="141159"/>
                  <a:pt x="1270941" y="149733"/>
                  <a:pt x="1312607" y="162233"/>
                </a:cubicBezTo>
                <a:cubicBezTo>
                  <a:pt x="1342388" y="171167"/>
                  <a:pt x="1371600" y="181897"/>
                  <a:pt x="1401097" y="191729"/>
                </a:cubicBezTo>
                <a:cubicBezTo>
                  <a:pt x="1522447" y="232178"/>
                  <a:pt x="1656736" y="201562"/>
                  <a:pt x="1784555" y="206478"/>
                </a:cubicBezTo>
                <a:cubicBezTo>
                  <a:pt x="1814052" y="216310"/>
                  <a:pt x="1842882" y="228433"/>
                  <a:pt x="1873046" y="235974"/>
                </a:cubicBezTo>
                <a:cubicBezTo>
                  <a:pt x="1892710" y="240890"/>
                  <a:pt x="1912624" y="244898"/>
                  <a:pt x="1932039" y="250723"/>
                </a:cubicBezTo>
                <a:cubicBezTo>
                  <a:pt x="1962598" y="259891"/>
                  <a:pt x="2040668" y="290111"/>
                  <a:pt x="2079523" y="294968"/>
                </a:cubicBezTo>
                <a:cubicBezTo>
                  <a:pt x="2177573" y="307224"/>
                  <a:pt x="2374491" y="324465"/>
                  <a:pt x="2374491" y="324465"/>
                </a:cubicBezTo>
                <a:cubicBezTo>
                  <a:pt x="2460597" y="353166"/>
                  <a:pt x="2377448" y="328006"/>
                  <a:pt x="2507226" y="353962"/>
                </a:cubicBezTo>
                <a:cubicBezTo>
                  <a:pt x="2527102" y="357937"/>
                  <a:pt x="2546033" y="366875"/>
                  <a:pt x="2566220" y="368710"/>
                </a:cubicBezTo>
                <a:cubicBezTo>
                  <a:pt x="2654483" y="376734"/>
                  <a:pt x="2743201" y="378542"/>
                  <a:pt x="2831691" y="383458"/>
                </a:cubicBezTo>
                <a:cubicBezTo>
                  <a:pt x="2974145" y="430945"/>
                  <a:pt x="2752639" y="354789"/>
                  <a:pt x="2934929" y="427704"/>
                </a:cubicBezTo>
                <a:cubicBezTo>
                  <a:pt x="2963798" y="439251"/>
                  <a:pt x="3023420" y="457200"/>
                  <a:pt x="3023420" y="457200"/>
                </a:cubicBezTo>
                <a:cubicBezTo>
                  <a:pt x="3038168" y="467032"/>
                  <a:pt x="3051811" y="478770"/>
                  <a:pt x="3067665" y="486697"/>
                </a:cubicBezTo>
                <a:cubicBezTo>
                  <a:pt x="3081570" y="493649"/>
                  <a:pt x="3096378" y="500784"/>
                  <a:pt x="3111910" y="501445"/>
                </a:cubicBezTo>
                <a:cubicBezTo>
                  <a:pt x="3328080" y="510644"/>
                  <a:pt x="3544529" y="511278"/>
                  <a:pt x="3760839" y="516194"/>
                </a:cubicBezTo>
                <a:cubicBezTo>
                  <a:pt x="3872053" y="553265"/>
                  <a:pt x="3734965" y="503258"/>
                  <a:pt x="3849329" y="560439"/>
                </a:cubicBezTo>
                <a:cubicBezTo>
                  <a:pt x="3863234" y="567391"/>
                  <a:pt x="3879286" y="569063"/>
                  <a:pt x="3893575" y="575187"/>
                </a:cubicBezTo>
                <a:cubicBezTo>
                  <a:pt x="4021165" y="629868"/>
                  <a:pt x="3893037" y="584840"/>
                  <a:pt x="3996813" y="619433"/>
                </a:cubicBezTo>
                <a:cubicBezTo>
                  <a:pt x="4111357" y="581250"/>
                  <a:pt x="3986430" y="618919"/>
                  <a:pt x="4232788" y="589936"/>
                </a:cubicBezTo>
                <a:cubicBezTo>
                  <a:pt x="4252919" y="587568"/>
                  <a:pt x="4272117" y="580103"/>
                  <a:pt x="4291781" y="575187"/>
                </a:cubicBezTo>
                <a:cubicBezTo>
                  <a:pt x="4390104" y="580103"/>
                  <a:pt x="4488572" y="582664"/>
                  <a:pt x="4586749" y="589936"/>
                </a:cubicBezTo>
                <a:cubicBezTo>
                  <a:pt x="4621416" y="592504"/>
                  <a:pt x="4655258" y="603174"/>
                  <a:pt x="4689988" y="604684"/>
                </a:cubicBezTo>
                <a:cubicBezTo>
                  <a:pt x="4881599" y="613015"/>
                  <a:pt x="5073446" y="614517"/>
                  <a:pt x="5265175" y="619433"/>
                </a:cubicBezTo>
                <a:cubicBezTo>
                  <a:pt x="5402198" y="585176"/>
                  <a:pt x="5231857" y="626096"/>
                  <a:pt x="5412658" y="589936"/>
                </a:cubicBezTo>
                <a:cubicBezTo>
                  <a:pt x="5458950" y="580678"/>
                  <a:pt x="5473731" y="574494"/>
                  <a:pt x="5515897" y="560439"/>
                </a:cubicBezTo>
                <a:cubicBezTo>
                  <a:pt x="5653549" y="565355"/>
                  <a:pt x="5792321" y="556983"/>
                  <a:pt x="5928852" y="575187"/>
                </a:cubicBezTo>
                <a:cubicBezTo>
                  <a:pt x="5946422" y="577530"/>
                  <a:pt x="5942495" y="611506"/>
                  <a:pt x="5958349" y="619433"/>
                </a:cubicBezTo>
                <a:cubicBezTo>
                  <a:pt x="5985095" y="632806"/>
                  <a:pt x="6017828" y="626928"/>
                  <a:pt x="6046839" y="634181"/>
                </a:cubicBezTo>
                <a:cubicBezTo>
                  <a:pt x="6077003" y="641722"/>
                  <a:pt x="6135329" y="663678"/>
                  <a:pt x="6135329" y="663678"/>
                </a:cubicBezTo>
                <a:cubicBezTo>
                  <a:pt x="6202069" y="656262"/>
                  <a:pt x="6389699" y="634181"/>
                  <a:pt x="6445046" y="634181"/>
                </a:cubicBezTo>
                <a:cubicBezTo>
                  <a:pt x="6489563" y="634181"/>
                  <a:pt x="6533536" y="644013"/>
                  <a:pt x="6577781" y="648929"/>
                </a:cubicBezTo>
                <a:cubicBezTo>
                  <a:pt x="6592529" y="658761"/>
                  <a:pt x="6606172" y="670499"/>
                  <a:pt x="6622026" y="678426"/>
                </a:cubicBezTo>
                <a:cubicBezTo>
                  <a:pt x="6635931" y="685378"/>
                  <a:pt x="6652773" y="685461"/>
                  <a:pt x="6666271" y="693174"/>
                </a:cubicBezTo>
                <a:cubicBezTo>
                  <a:pt x="6685348" y="704075"/>
                  <a:pt x="6743822" y="755499"/>
                  <a:pt x="6769510" y="766916"/>
                </a:cubicBezTo>
                <a:cubicBezTo>
                  <a:pt x="6797922" y="779544"/>
                  <a:pt x="6828503" y="786581"/>
                  <a:pt x="6858000" y="796413"/>
                </a:cubicBezTo>
                <a:lnTo>
                  <a:pt x="6902246" y="811162"/>
                </a:lnTo>
                <a:cubicBezTo>
                  <a:pt x="6926827" y="806246"/>
                  <a:pt x="6951212" y="800225"/>
                  <a:pt x="6975988" y="796413"/>
                </a:cubicBezTo>
                <a:cubicBezTo>
                  <a:pt x="7015162" y="790386"/>
                  <a:pt x="7054979" y="788755"/>
                  <a:pt x="7093975" y="781665"/>
                </a:cubicBezTo>
                <a:cubicBezTo>
                  <a:pt x="7122610" y="776459"/>
                  <a:pt x="7142727" y="764662"/>
                  <a:pt x="7167717" y="752168"/>
                </a:cubicBezTo>
              </a:path>
            </a:pathLst>
          </a:custGeom>
          <a:ln w="412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773216" y="3947865"/>
            <a:ext cx="1905000" cy="3175"/>
          </a:xfrm>
          <a:prstGeom prst="straightConnector1">
            <a:avLst/>
          </a:prstGeom>
          <a:ln w="4445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-1295400" y="3962400"/>
            <a:ext cx="44196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914400" y="6172200"/>
            <a:ext cx="77724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5796136" y="3573016"/>
            <a:ext cx="826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REDD</a:t>
            </a:r>
          </a:p>
          <a:p>
            <a:r>
              <a:rPr lang="en-GB" b="1" dirty="0" smtClean="0"/>
              <a:t>credits</a:t>
            </a:r>
            <a:endParaRPr lang="fr-FR" b="1" dirty="0"/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 rot="-5400000">
            <a:off x="-524668" y="3666331"/>
            <a:ext cx="2203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Forests  (Carbon)</a:t>
            </a:r>
          </a:p>
        </p:txBody>
      </p:sp>
      <p:sp>
        <p:nvSpPr>
          <p:cNvPr id="29706" name="TextBox 20"/>
          <p:cNvSpPr txBox="1">
            <a:spLocks noChangeArrowheads="1"/>
          </p:cNvSpPr>
          <p:nvPr/>
        </p:nvSpPr>
        <p:spPr bwMode="auto">
          <a:xfrm>
            <a:off x="3352800" y="63357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Time</a:t>
            </a:r>
            <a:endParaRPr lang="fr-FR" b="1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88224" y="3861048"/>
            <a:ext cx="381000" cy="1587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18"/>
          <p:cNvSpPr txBox="1">
            <a:spLocks noChangeArrowheads="1"/>
          </p:cNvSpPr>
          <p:nvPr/>
        </p:nvSpPr>
        <p:spPr bwMode="auto">
          <a:xfrm>
            <a:off x="7164288" y="3441774"/>
            <a:ext cx="172819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REDD Fund </a:t>
            </a:r>
            <a:r>
              <a:rPr lang="en-GB" i="1" dirty="0" smtClean="0"/>
              <a:t>and/or</a:t>
            </a:r>
          </a:p>
          <a:p>
            <a:pPr algn="ctr"/>
            <a:r>
              <a:rPr lang="en-GB" b="1" dirty="0" smtClean="0"/>
              <a:t>Carbon markets</a:t>
            </a:r>
            <a:endParaRPr lang="fr-F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157161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6600"/>
                </a:solidFill>
              </a:rPr>
              <a:t>REDD+</a:t>
            </a:r>
            <a:r>
              <a:rPr lang="en-GB" sz="2000" dirty="0" smtClean="0">
                <a:solidFill>
                  <a:srgbClr val="006600"/>
                </a:solidFill>
              </a:rPr>
              <a:t>: forest conservation, enhancement of carbon stocks and </a:t>
            </a:r>
            <a:r>
              <a:rPr lang="en-GB" sz="2000" dirty="0" err="1" smtClean="0">
                <a:solidFill>
                  <a:srgbClr val="006600"/>
                </a:solidFill>
              </a:rPr>
              <a:t>SFM</a:t>
            </a:r>
            <a:endParaRPr lang="fr-FR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06" y="255572"/>
            <a:ext cx="4143404" cy="95885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FF0000"/>
                </a:solidFill>
              </a:rPr>
              <a:t>Phases of </a:t>
            </a:r>
            <a:r>
              <a:rPr lang="en-GB" sz="3600" b="1" dirty="0" err="1" smtClean="0">
                <a:solidFill>
                  <a:srgbClr val="FF0000"/>
                </a:solidFill>
              </a:rPr>
              <a:t>REDD</a:t>
            </a:r>
            <a:r>
              <a:rPr lang="en-GB" sz="3600" b="1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1000100" y="2786058"/>
            <a:ext cx="6000792" cy="2214578"/>
          </a:xfrm>
          <a:prstGeom prst="rightArrow">
            <a:avLst>
              <a:gd name="adj1" fmla="val 50000"/>
              <a:gd name="adj2" fmla="val 1095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--- PHASE </a:t>
            </a: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2 ---</a:t>
            </a:r>
            <a:endParaRPr lang="en-GB" dirty="0" smtClean="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Tahoma" pitchFamily="34" charset="0"/>
              </a:rPr>
              <a:t>Implementation </a:t>
            </a:r>
            <a:r>
              <a:rPr lang="en-GB" b="1" dirty="0" smtClean="0">
                <a:solidFill>
                  <a:srgbClr val="FFFF00"/>
                </a:solidFill>
                <a:latin typeface="Tahoma" pitchFamily="34" charset="0"/>
              </a:rPr>
              <a:t>of </a:t>
            </a:r>
            <a:r>
              <a:rPr lang="en-GB" b="1" dirty="0" err="1" smtClean="0">
                <a:solidFill>
                  <a:srgbClr val="FFFF00"/>
                </a:solidFill>
                <a:latin typeface="Tahoma" pitchFamily="34" charset="0"/>
              </a:rPr>
              <a:t>REDD</a:t>
            </a:r>
            <a:r>
              <a:rPr lang="en-GB" b="1" dirty="0" smtClean="0">
                <a:solidFill>
                  <a:srgbClr val="FFFF00"/>
                </a:solidFill>
                <a:latin typeface="Tahoma" pitchFamily="34" charset="0"/>
              </a:rPr>
              <a:t>+ Strategy</a:t>
            </a:r>
          </a:p>
          <a:p>
            <a:pPr algn="ctr"/>
            <a:r>
              <a:rPr lang="en-GB" b="1" dirty="0" smtClean="0">
                <a:solidFill>
                  <a:srgbClr val="FFFF00"/>
                </a:solidFill>
                <a:latin typeface="Tahoma" pitchFamily="34" charset="0"/>
              </a:rPr>
              <a:t>   (</a:t>
            </a:r>
            <a:r>
              <a:rPr lang="en-GB" b="1" dirty="0" smtClean="0">
                <a:solidFill>
                  <a:srgbClr val="FFFF00"/>
                </a:solidFill>
                <a:latin typeface="Tahoma" pitchFamily="34" charset="0"/>
              </a:rPr>
              <a:t>policy reforms/measures &amp; investments)</a:t>
            </a:r>
            <a:endParaRPr lang="en-GB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28625" y="1285860"/>
            <a:ext cx="3429000" cy="1685940"/>
          </a:xfrm>
          <a:prstGeom prst="rightArrow">
            <a:avLst>
              <a:gd name="adj1" fmla="val 50000"/>
              <a:gd name="adj2" fmla="val 93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--- PHASE 1 ---</a:t>
            </a:r>
            <a:endParaRPr lang="en-GB" dirty="0" smtClean="0">
              <a:latin typeface="Tahoma" pitchFamily="34" charset="0"/>
            </a:endParaRPr>
          </a:p>
          <a:p>
            <a:r>
              <a:rPr lang="en-GB" b="1" dirty="0" err="1" smtClean="0">
                <a:solidFill>
                  <a:srgbClr val="FFFF00"/>
                </a:solidFill>
                <a:latin typeface="Tahoma" pitchFamily="34" charset="0"/>
              </a:rPr>
              <a:t>REDD</a:t>
            </a:r>
            <a:r>
              <a:rPr lang="en-GB" b="1" dirty="0">
                <a:solidFill>
                  <a:srgbClr val="FFFF00"/>
                </a:solidFill>
                <a:latin typeface="Tahoma" pitchFamily="34" charset="0"/>
              </a:rPr>
              <a:t>+ Readiness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571868" y="4857752"/>
            <a:ext cx="5286381" cy="192883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--- PHASE 3 ---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Tahoma" pitchFamily="34" charset="0"/>
              </a:rPr>
              <a:t>Performance-based </a:t>
            </a:r>
            <a:r>
              <a:rPr lang="en-GB" b="1" dirty="0">
                <a:solidFill>
                  <a:srgbClr val="FFFF00"/>
                </a:solidFill>
                <a:latin typeface="Tahoma" pitchFamily="34" charset="0"/>
              </a:rPr>
              <a:t>credits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000108"/>
            <a:ext cx="4143404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REDD</a:t>
            </a:r>
            <a:r>
              <a:rPr lang="en-GB" sz="2400" b="1" dirty="0" smtClean="0"/>
              <a:t>+ Strategy</a:t>
            </a:r>
          </a:p>
          <a:p>
            <a:pPr algn="ctr"/>
            <a:r>
              <a:rPr lang="en-GB" sz="2400" dirty="0" smtClean="0"/>
              <a:t>[ Low-emissions &amp; </a:t>
            </a:r>
          </a:p>
          <a:p>
            <a:pPr algn="ctr"/>
            <a:r>
              <a:rPr lang="en-GB" sz="2400" dirty="0" smtClean="0"/>
              <a:t>climate-resilient development ]</a:t>
            </a:r>
            <a:endParaRPr lang="en-GB" sz="2400" dirty="0"/>
          </a:p>
        </p:txBody>
      </p:sp>
      <p:cxnSp>
        <p:nvCxnSpPr>
          <p:cNvPr id="8" name="Straight Connector 7"/>
          <p:cNvCxnSpPr>
            <a:endCxn id="7" idx="1"/>
          </p:cNvCxnSpPr>
          <p:nvPr/>
        </p:nvCxnSpPr>
        <p:spPr>
          <a:xfrm flipV="1">
            <a:off x="3571868" y="1600273"/>
            <a:ext cx="1000132" cy="328529"/>
          </a:xfrm>
          <a:prstGeom prst="line">
            <a:avLst/>
          </a:prstGeom>
          <a:ln>
            <a:solidFill>
              <a:srgbClr val="0066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428596" y="3000372"/>
            <a:ext cx="2928958" cy="1285884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REDD+ </a:t>
            </a:r>
            <a:r>
              <a:rPr lang="en-US" sz="3200" b="1" dirty="0" smtClean="0">
                <a:solidFill>
                  <a:srgbClr val="FFFF00"/>
                </a:solidFill>
              </a:rPr>
              <a:t>Strategy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8596" y="4929198"/>
            <a:ext cx="4500594" cy="1285884"/>
          </a:xfrm>
          <a:prstGeom prst="flowChartProcess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REDD</a:t>
            </a:r>
            <a:r>
              <a:rPr lang="en-US" sz="3200" b="1" dirty="0" smtClean="0">
                <a:solidFill>
                  <a:srgbClr val="FFFF00"/>
                </a:solidFill>
              </a:rPr>
              <a:t>+ institutional framework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5720" y="77908"/>
            <a:ext cx="72512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Calibri" pitchFamily="34" charset="0"/>
              <a:buNone/>
            </a:pPr>
            <a:r>
              <a:rPr lang="en-US" sz="4000" b="1" dirty="0">
                <a:solidFill>
                  <a:srgbClr val="006600"/>
                </a:solidFill>
              </a:rPr>
              <a:t>Components of </a:t>
            </a:r>
            <a:r>
              <a:rPr lang="en-US" sz="4000" b="1" dirty="0" err="1">
                <a:solidFill>
                  <a:srgbClr val="006600"/>
                </a:solidFill>
              </a:rPr>
              <a:t>REDD</a:t>
            </a:r>
            <a:r>
              <a:rPr lang="en-US" sz="4000" b="1" dirty="0">
                <a:solidFill>
                  <a:srgbClr val="006600"/>
                </a:solidFill>
              </a:rPr>
              <a:t>+ Readiness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28596" y="1000108"/>
            <a:ext cx="4429156" cy="128588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Coordination &amp;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stakeholder engagement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500430" y="2714620"/>
            <a:ext cx="3214710" cy="419104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Drivers of deforestation</a:t>
            </a:r>
            <a:endParaRPr lang="en-US" sz="2000" b="1" dirty="0"/>
          </a:p>
        </p:txBody>
      </p:sp>
      <p:sp>
        <p:nvSpPr>
          <p:cNvPr id="12" name="Flowchart: Process 11"/>
          <p:cNvSpPr/>
          <p:nvPr/>
        </p:nvSpPr>
        <p:spPr>
          <a:xfrm>
            <a:off x="3500430" y="3214686"/>
            <a:ext cx="3205186" cy="419104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Transformative vision</a:t>
            </a:r>
            <a:endParaRPr lang="en-US" sz="2000" b="1" dirty="0"/>
          </a:p>
        </p:txBody>
      </p:sp>
      <p:sp>
        <p:nvSpPr>
          <p:cNvPr id="13" name="Flowchart: Process 12"/>
          <p:cNvSpPr/>
          <p:nvPr/>
        </p:nvSpPr>
        <p:spPr>
          <a:xfrm>
            <a:off x="3500430" y="4214818"/>
            <a:ext cx="3214710" cy="419104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Reference emission levels</a:t>
            </a:r>
            <a:endParaRPr lang="en-US" sz="2000" b="1" dirty="0"/>
          </a:p>
        </p:txBody>
      </p:sp>
      <p:sp>
        <p:nvSpPr>
          <p:cNvPr id="14" name="Flowchart: Process 13"/>
          <p:cNvSpPr/>
          <p:nvPr/>
        </p:nvSpPr>
        <p:spPr>
          <a:xfrm>
            <a:off x="5000628" y="785794"/>
            <a:ext cx="3929090" cy="633418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Coordination, </a:t>
            </a:r>
            <a:r>
              <a:rPr lang="en-US" sz="2000" b="1" dirty="0" smtClean="0"/>
              <a:t>stakeholder engagement, participation</a:t>
            </a:r>
            <a:endParaRPr lang="en-US" sz="2000" b="1" dirty="0"/>
          </a:p>
        </p:txBody>
      </p:sp>
      <p:sp>
        <p:nvSpPr>
          <p:cNvPr id="15" name="Flowchart: Process 14"/>
          <p:cNvSpPr/>
          <p:nvPr/>
        </p:nvSpPr>
        <p:spPr>
          <a:xfrm>
            <a:off x="5000628" y="1500174"/>
            <a:ext cx="3929090" cy="642942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Training</a:t>
            </a:r>
            <a:r>
              <a:rPr lang="en-US" sz="2000" b="1" dirty="0" smtClean="0"/>
              <a:t>, </a:t>
            </a:r>
            <a:r>
              <a:rPr lang="en-US" sz="2000" b="1" dirty="0" smtClean="0"/>
              <a:t>knowledge management, consensus-building</a:t>
            </a:r>
            <a:endParaRPr lang="en-US" sz="2000" b="1" dirty="0"/>
          </a:p>
        </p:txBody>
      </p:sp>
      <p:sp>
        <p:nvSpPr>
          <p:cNvPr id="16" name="Flowchart: Process 15"/>
          <p:cNvSpPr/>
          <p:nvPr/>
        </p:nvSpPr>
        <p:spPr>
          <a:xfrm>
            <a:off x="5000628" y="2224078"/>
            <a:ext cx="3929090" cy="41910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/>
              <a:t>Analysis + consultation + experiments</a:t>
            </a:r>
            <a:endParaRPr lang="en-US" b="1" dirty="0"/>
          </a:p>
        </p:txBody>
      </p:sp>
      <p:sp>
        <p:nvSpPr>
          <p:cNvPr id="17" name="Flowchart: Process 16"/>
          <p:cNvSpPr/>
          <p:nvPr/>
        </p:nvSpPr>
        <p:spPr>
          <a:xfrm>
            <a:off x="5143504" y="4714884"/>
            <a:ext cx="3714776" cy="285752"/>
          </a:xfrm>
          <a:prstGeom prst="flowChartProcess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err="1" smtClean="0"/>
              <a:t>MRV</a:t>
            </a:r>
            <a:endParaRPr lang="en-US" sz="2000" b="1" dirty="0"/>
          </a:p>
        </p:txBody>
      </p:sp>
      <p:sp>
        <p:nvSpPr>
          <p:cNvPr id="18" name="Flowchart: Process 17"/>
          <p:cNvSpPr/>
          <p:nvPr/>
        </p:nvSpPr>
        <p:spPr>
          <a:xfrm>
            <a:off x="5143504" y="5072074"/>
            <a:ext cx="3714776" cy="357190"/>
          </a:xfrm>
          <a:prstGeom prst="flowChartProcess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Safeguards, </a:t>
            </a:r>
            <a:r>
              <a:rPr lang="en-US" sz="2000" b="1" dirty="0" err="1" smtClean="0"/>
              <a:t>FPIC</a:t>
            </a:r>
            <a:endParaRPr lang="en-US" sz="2000" b="1" dirty="0"/>
          </a:p>
        </p:txBody>
      </p:sp>
      <p:sp>
        <p:nvSpPr>
          <p:cNvPr id="19" name="Flowchart: Process 18"/>
          <p:cNvSpPr/>
          <p:nvPr/>
        </p:nvSpPr>
        <p:spPr>
          <a:xfrm>
            <a:off x="5143504" y="5500702"/>
            <a:ext cx="3714776" cy="285752"/>
          </a:xfrm>
          <a:prstGeom prst="flowChartProcess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Multiple benefits</a:t>
            </a:r>
            <a:endParaRPr lang="en-US" sz="2000" b="1" dirty="0"/>
          </a:p>
        </p:txBody>
      </p:sp>
      <p:sp>
        <p:nvSpPr>
          <p:cNvPr id="20" name="Flowchart: Process 19"/>
          <p:cNvSpPr/>
          <p:nvPr/>
        </p:nvSpPr>
        <p:spPr>
          <a:xfrm>
            <a:off x="5143504" y="5857892"/>
            <a:ext cx="3714776" cy="357190"/>
          </a:xfrm>
          <a:prstGeom prst="flowChartProcess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Payment distribution system</a:t>
            </a:r>
            <a:endParaRPr lang="en-US" sz="2000" b="1" dirty="0"/>
          </a:p>
        </p:txBody>
      </p:sp>
      <p:sp>
        <p:nvSpPr>
          <p:cNvPr id="21" name="Flowchart: Process 20"/>
          <p:cNvSpPr/>
          <p:nvPr/>
        </p:nvSpPr>
        <p:spPr>
          <a:xfrm>
            <a:off x="5143504" y="6286520"/>
            <a:ext cx="3714776" cy="357190"/>
          </a:xfrm>
          <a:prstGeom prst="flowChartProcess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Nat’l </a:t>
            </a:r>
            <a:r>
              <a:rPr lang="en-US" sz="2000" b="1" dirty="0" err="1" smtClean="0"/>
              <a:t>REDD</a:t>
            </a:r>
            <a:r>
              <a:rPr lang="en-US" sz="2000" b="1" dirty="0" smtClean="0"/>
              <a:t>+ finance mechanism</a:t>
            </a:r>
            <a:endParaRPr lang="en-US" sz="2000" b="1" dirty="0"/>
          </a:p>
        </p:txBody>
      </p:sp>
      <p:sp>
        <p:nvSpPr>
          <p:cNvPr id="22" name="Flowchart: Process 21"/>
          <p:cNvSpPr/>
          <p:nvPr/>
        </p:nvSpPr>
        <p:spPr>
          <a:xfrm>
            <a:off x="3500430" y="3714752"/>
            <a:ext cx="3214710" cy="419104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Cost estimates and options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56" y="-16"/>
            <a:ext cx="8686800" cy="78581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International finance architecture for </a:t>
            </a:r>
            <a:r>
              <a:rPr lang="en-GB" sz="3200" b="1" dirty="0" err="1" smtClean="0">
                <a:solidFill>
                  <a:srgbClr val="FF0000"/>
                </a:solidFill>
              </a:rPr>
              <a:t>REDD</a:t>
            </a:r>
            <a:r>
              <a:rPr lang="en-GB" sz="3200" b="1" dirty="0" smtClean="0">
                <a:solidFill>
                  <a:srgbClr val="FF0000"/>
                </a:solidFill>
              </a:rPr>
              <a:t>+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586790" cy="60722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b="1" dirty="0" err="1" smtClean="0">
                <a:solidFill>
                  <a:srgbClr val="003399"/>
                </a:solidFill>
              </a:rPr>
              <a:t>REDD</a:t>
            </a:r>
            <a:r>
              <a:rPr lang="en-GB" sz="2200" b="1" dirty="0" smtClean="0">
                <a:solidFill>
                  <a:srgbClr val="003399"/>
                </a:solidFill>
              </a:rPr>
              <a:t>+ readiness (phase 1):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UN-REDD (</a:t>
            </a:r>
            <a:r>
              <a:rPr lang="en-GB" sz="2200" dirty="0" err="1" smtClean="0"/>
              <a:t>FAO</a:t>
            </a:r>
            <a:r>
              <a:rPr lang="en-GB" sz="2200" dirty="0" smtClean="0"/>
              <a:t>, UNDP, UNEP)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err="1" smtClean="0"/>
              <a:t>FCPF</a:t>
            </a:r>
            <a:r>
              <a:rPr lang="en-GB" sz="2200" dirty="0" smtClean="0"/>
              <a:t> (World Bank)</a:t>
            </a:r>
          </a:p>
          <a:p>
            <a:pPr marL="631825" lvl="2" indent="-282575">
              <a:spcBef>
                <a:spcPts val="0"/>
              </a:spcBef>
              <a:buNone/>
            </a:pPr>
            <a:r>
              <a:rPr lang="en-GB" sz="2200" i="1" dirty="0" smtClean="0"/>
              <a:t>and the </a:t>
            </a:r>
            <a:r>
              <a:rPr lang="en-GB" sz="2200" i="1" dirty="0" err="1" smtClean="0"/>
              <a:t>REDD</a:t>
            </a:r>
            <a:r>
              <a:rPr lang="en-GB" sz="2200" i="1" dirty="0" smtClean="0"/>
              <a:t>+ Partnership</a:t>
            </a:r>
          </a:p>
          <a:p>
            <a:pPr lvl="1">
              <a:spcBef>
                <a:spcPts val="0"/>
              </a:spcBef>
              <a:buNone/>
            </a:pPr>
            <a:endParaRPr lang="en-GB" sz="2200" i="1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003399"/>
                </a:solidFill>
              </a:rPr>
              <a:t>Options for phase 2 (investments &amp; reforms):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Bilateral support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Fast-start finance, Green Climate </a:t>
            </a:r>
            <a:r>
              <a:rPr lang="en-GB" sz="2200" dirty="0" smtClean="0"/>
              <a:t>Fund</a:t>
            </a:r>
            <a:endParaRPr lang="en-GB" sz="2200" dirty="0" smtClean="0"/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Investment programmes: </a:t>
            </a:r>
            <a:r>
              <a:rPr lang="en-GB" sz="2200" dirty="0" err="1" smtClean="0"/>
              <a:t>FIP</a:t>
            </a:r>
            <a:r>
              <a:rPr lang="en-GB" sz="2200" dirty="0" smtClean="0"/>
              <a:t>, World Bank, </a:t>
            </a:r>
            <a:r>
              <a:rPr lang="en-GB" sz="2200" dirty="0" err="1" smtClean="0"/>
              <a:t>CBFF</a:t>
            </a:r>
            <a:r>
              <a:rPr lang="en-GB" sz="2200" dirty="0" smtClean="0"/>
              <a:t>, etc.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New international </a:t>
            </a:r>
            <a:r>
              <a:rPr lang="en-GB" sz="2200" dirty="0" err="1" smtClean="0"/>
              <a:t>fiscality</a:t>
            </a:r>
            <a:r>
              <a:rPr lang="en-GB" sz="2200" dirty="0" smtClean="0"/>
              <a:t>: </a:t>
            </a:r>
            <a:r>
              <a:rPr lang="en-GB" sz="2200" i="1" dirty="0" smtClean="0"/>
              <a:t>e.g.</a:t>
            </a:r>
            <a:r>
              <a:rPr lang="en-GB" sz="2200" dirty="0" smtClean="0"/>
              <a:t> </a:t>
            </a:r>
            <a:r>
              <a:rPr lang="en-GB" sz="2200" dirty="0" smtClean="0"/>
              <a:t>Carbon tax for air travel, </a:t>
            </a:r>
            <a:r>
              <a:rPr lang="en-GB" sz="2200" dirty="0" smtClean="0"/>
              <a:t>levy on international financial transactions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Philanthropic finance</a:t>
            </a:r>
          </a:p>
          <a:p>
            <a:pPr>
              <a:spcBef>
                <a:spcPts val="0"/>
              </a:spcBef>
              <a:buNone/>
            </a:pPr>
            <a:endParaRPr lang="en-GB" sz="2200" b="1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003399"/>
                </a:solidFill>
              </a:rPr>
              <a:t>Credits (phase 3) (future):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err="1" smtClean="0"/>
              <a:t>FCPF</a:t>
            </a:r>
            <a:r>
              <a:rPr lang="en-GB" sz="2200" dirty="0" smtClean="0"/>
              <a:t> (World Bank) – Carbon Fund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International fund (possible)</a:t>
            </a:r>
          </a:p>
          <a:p>
            <a:pPr marL="631825" lvl="2" indent="-282575">
              <a:spcBef>
                <a:spcPts val="0"/>
              </a:spcBef>
            </a:pPr>
            <a:r>
              <a:rPr lang="en-GB" sz="2200" dirty="0" smtClean="0"/>
              <a:t>Market systems for </a:t>
            </a:r>
            <a:r>
              <a:rPr lang="en-GB" sz="2200" dirty="0" err="1" smtClean="0"/>
              <a:t>REDD</a:t>
            </a:r>
            <a:r>
              <a:rPr lang="en-GB" sz="2200" dirty="0" smtClean="0"/>
              <a:t>+ credits (</a:t>
            </a:r>
            <a:r>
              <a:rPr lang="en-GB" sz="2200" i="1" dirty="0" smtClean="0"/>
              <a:t>e.g.</a:t>
            </a:r>
            <a:r>
              <a:rPr lang="en-GB" sz="2200" dirty="0" smtClean="0"/>
              <a:t> cap-and-trade schemes)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928662" y="285728"/>
            <a:ext cx="79296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solidFill>
                  <a:srgbClr val="003399"/>
                </a:solidFill>
              </a:rPr>
              <a:t>The scaling up of </a:t>
            </a:r>
            <a:r>
              <a:rPr lang="en-GB" sz="2800" b="1" dirty="0" err="1" smtClean="0">
                <a:solidFill>
                  <a:srgbClr val="003399"/>
                </a:solidFill>
              </a:rPr>
              <a:t>REDD</a:t>
            </a:r>
            <a:r>
              <a:rPr lang="en-GB" sz="2800" b="1" dirty="0" smtClean="0">
                <a:solidFill>
                  <a:srgbClr val="003399"/>
                </a:solidFill>
              </a:rPr>
              <a:t>+ finance:</a:t>
            </a:r>
          </a:p>
          <a:p>
            <a:pPr algn="ctr"/>
            <a:r>
              <a:rPr lang="en-GB" sz="2400" b="1" i="1" dirty="0" smtClean="0">
                <a:solidFill>
                  <a:srgbClr val="003399"/>
                </a:solidFill>
              </a:rPr>
              <a:t>the case of the DRC</a:t>
            </a:r>
            <a:r>
              <a:rPr lang="en-GB" sz="2400" b="1" dirty="0" smtClean="0">
                <a:solidFill>
                  <a:srgbClr val="003399"/>
                </a:solidFill>
              </a:rPr>
              <a:t> </a:t>
            </a:r>
            <a:r>
              <a:rPr lang="en-GB" sz="2400" dirty="0" smtClean="0">
                <a:solidFill>
                  <a:srgbClr val="003399"/>
                </a:solidFill>
              </a:rPr>
              <a:t>(in US</a:t>
            </a:r>
            <a:r>
              <a:rPr lang="en-GB" sz="2400" dirty="0">
                <a:solidFill>
                  <a:srgbClr val="003399"/>
                </a:solidFill>
              </a:rPr>
              <a:t>$ millions)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1779183"/>
            <a:ext cx="7286651" cy="42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50" y="1285860"/>
            <a:ext cx="17859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66CC"/>
                </a:solidFill>
              </a:rPr>
              <a:t>Intended, up to US$ 500 millions</a:t>
            </a:r>
            <a:endParaRPr lang="en-GB" b="1" dirty="0">
              <a:solidFill>
                <a:srgbClr val="0066CC"/>
              </a:solidFill>
            </a:endParaRPr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>
          <a:xfrm rot="5400000" flipH="1" flipV="1">
            <a:off x="6769550" y="1697492"/>
            <a:ext cx="676966" cy="500034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625</Words>
  <Application>Microsoft Office PowerPoint</Application>
  <PresentationFormat>On-screen Show (4:3)</PresentationFormat>
  <Paragraphs>105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Overview of the international climate policy &amp; finance framework and the building of the REDD+ mechanism</vt:lpstr>
      <vt:lpstr>Slide 2</vt:lpstr>
      <vt:lpstr>Climate change causes and REDD+</vt:lpstr>
      <vt:lpstr>Slide 4</vt:lpstr>
      <vt:lpstr>The REDD concept</vt:lpstr>
      <vt:lpstr>Phases of REDD+</vt:lpstr>
      <vt:lpstr>Slide 7</vt:lpstr>
      <vt:lpstr>International finance architecture for REDD+</vt:lpstr>
      <vt:lpstr>Slide 9</vt:lpstr>
      <vt:lpstr>REDD+ and climate finance</vt:lpstr>
      <vt:lpstr>Some requirements and challenges of climate finance</vt:lpstr>
    </vt:vector>
  </TitlesOfParts>
  <Company>UNDP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REDD+ and REDD+ readiness in the global arena</dc:title>
  <dc:creator>Josep A. Gari</dc:creator>
  <cp:lastModifiedBy>Josep A. Gari</cp:lastModifiedBy>
  <cp:revision>82</cp:revision>
  <dcterms:created xsi:type="dcterms:W3CDTF">2010-10-17T22:19:52Z</dcterms:created>
  <dcterms:modified xsi:type="dcterms:W3CDTF">2012-04-24T05:43:26Z</dcterms:modified>
</cp:coreProperties>
</file>