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78" r:id="rId2"/>
    <p:sldId id="286" r:id="rId3"/>
    <p:sldId id="279" r:id="rId4"/>
    <p:sldId id="282" r:id="rId5"/>
    <p:sldId id="283" r:id="rId6"/>
    <p:sldId id="287" r:id="rId7"/>
    <p:sldId id="284" r:id="rId8"/>
    <p:sldId id="285" r:id="rId9"/>
    <p:sldId id="281" r:id="rId10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 autoAdjust="0"/>
    <p:restoredTop sz="61667" autoAdjust="0"/>
  </p:normalViewPr>
  <p:slideViewPr>
    <p:cSldViewPr snapToGrid="0">
      <p:cViewPr>
        <p:scale>
          <a:sx n="80" d="100"/>
          <a:sy n="80" d="100"/>
        </p:scale>
        <p:origin x="-184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3150" y="-78"/>
      </p:cViewPr>
      <p:guideLst>
        <p:guide orient="horz" pos="2928"/>
        <p:guide pos="2168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pPr>
              <a:defRPr/>
            </a:pPr>
            <a:fld id="{81CA3FD2-0240-4287-89C4-62DF2D1CA4CB}" type="datetimeFigureOut">
              <a:rPr lang="en-US"/>
              <a:pPr>
                <a:defRPr/>
              </a:pPr>
              <a:t>7/17/2012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sz="110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24508" y="4330763"/>
            <a:ext cx="6322316" cy="4784244"/>
          </a:xfrm>
        </p:spPr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4280" y="4285414"/>
            <a:ext cx="6747533" cy="4829594"/>
          </a:xfrm>
        </p:spPr>
        <p:txBody>
          <a:bodyPr>
            <a:noAutofit/>
          </a:bodyPr>
          <a:lstStyle/>
          <a:p>
            <a:endParaRPr lang="en-US" sz="8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-redd.org/" TargetMode="External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hyperlink" Target="mailto:un-redd@un-redd.org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V="1">
            <a:off x="131763" y="142875"/>
            <a:ext cx="885825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" name="Picture 2" descr="C:\Documents and Settings\Isabelle\Desktop\UNEP\UN-REDD Programme Communication Strategy\Logos\Low Res Logos\FAO,UNEP and UNDP logo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0038" y="5741988"/>
            <a:ext cx="204311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9" name="Freeform 8"/>
          <p:cNvSpPr/>
          <p:nvPr userDrawn="1"/>
        </p:nvSpPr>
        <p:spPr>
          <a:xfrm flipH="1">
            <a:off x="569913" y="3482975"/>
            <a:ext cx="7718425" cy="293688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0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850" y="339725"/>
            <a:ext cx="2360613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517792" y="2115745"/>
            <a:ext cx="6389783" cy="1362075"/>
          </a:xfrm>
        </p:spPr>
        <p:txBody>
          <a:bodyPr anchor="b">
            <a:noAutofit/>
          </a:bodyPr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2" name="Text Placeholder 2"/>
          <p:cNvSpPr>
            <a:spLocks noGrp="1"/>
          </p:cNvSpPr>
          <p:nvPr>
            <p:ph type="body" idx="1"/>
          </p:nvPr>
        </p:nvSpPr>
        <p:spPr>
          <a:xfrm>
            <a:off x="539009" y="3798935"/>
            <a:ext cx="5272070" cy="57149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flipV="1">
            <a:off x="131763" y="142875"/>
            <a:ext cx="885825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6" name="Freeform 5"/>
          <p:cNvSpPr/>
          <p:nvPr userDrawn="1"/>
        </p:nvSpPr>
        <p:spPr>
          <a:xfrm flipH="1">
            <a:off x="569913" y="3482975"/>
            <a:ext cx="7718425" cy="293688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7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>
            <a:off x="558800" y="2767013"/>
            <a:ext cx="5567363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Thank you for listening!</a:t>
            </a:r>
            <a:endParaRPr lang="en-GB" sz="4000" b="1" dirty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V="1">
            <a:off x="2422525" y="119063"/>
            <a:ext cx="6615113" cy="662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8" name="Freeform 7"/>
          <p:cNvSpPr/>
          <p:nvPr userDrawn="1"/>
        </p:nvSpPr>
        <p:spPr>
          <a:xfrm flipH="1">
            <a:off x="500063" y="3506788"/>
            <a:ext cx="8358187" cy="214312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9" name="Picture 2" descr="F:\low res images\10055131-Venezuela-Lineair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75" y="3508375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F:\low res images\Biodiversity---Frog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3" y="5218113"/>
            <a:ext cx="22860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F:\low res images\Technical-Capacity-Building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075" y="1785938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C:\Documents and Settings\Isabelle\Desktop\UNEP\UN-REDD Programme Communication Strategy\Logos\Low Res Logos\FAO,UNEP and UNDP logos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50038" y="5741988"/>
            <a:ext cx="204311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11913" y="246063"/>
            <a:ext cx="2360612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2522862" y="2060661"/>
            <a:ext cx="6389783" cy="1362075"/>
          </a:xfrm>
        </p:spPr>
        <p:txBody>
          <a:bodyPr anchor="b">
            <a:noAutofit/>
          </a:bodyPr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2" name="Text Placeholder 2"/>
          <p:cNvSpPr>
            <a:spLocks noGrp="1"/>
          </p:cNvSpPr>
          <p:nvPr>
            <p:ph type="body" idx="1"/>
          </p:nvPr>
        </p:nvSpPr>
        <p:spPr>
          <a:xfrm>
            <a:off x="2563538" y="3786201"/>
            <a:ext cx="5272070" cy="57149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428875" y="1785938"/>
            <a:ext cx="6643688" cy="5000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643688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6" name="Picture 2" descr="F:\low res images\10055131-Venezuela-Lineair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75" y="3508375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F:\low res images\Biodiversity---Frog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3" y="5218113"/>
            <a:ext cx="22860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F:\low res images\Technical-Capacity-Building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075" y="1785938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4896" y="1857709"/>
            <a:ext cx="6313384" cy="4576142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20650" y="1784350"/>
            <a:ext cx="8907463" cy="5002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583363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6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85720" y="1857364"/>
            <a:ext cx="8715436" cy="464347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428875" y="71438"/>
            <a:ext cx="6572250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143750" y="6040438"/>
            <a:ext cx="2143125" cy="7318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>
                <a:solidFill>
                  <a:srgbClr val="0099CC"/>
                </a:solidFill>
                <a:ea typeface="Calibri" pitchFamily="34" charset="0"/>
                <a:cs typeface="FrutigerLT-Roman" charset="0"/>
              </a:rPr>
              <a:t>UN</a:t>
            </a:r>
            <a:r>
              <a:rPr lang="fr-FR" sz="2800" dirty="0">
                <a:solidFill>
                  <a:schemeClr val="accent2"/>
                </a:solidFill>
                <a:ea typeface="Calibri" pitchFamily="34" charset="0"/>
                <a:cs typeface="FrutigerLT-Roman" charset="0"/>
              </a:rPr>
              <a:t>-REDD</a:t>
            </a:r>
          </a:p>
          <a:p>
            <a:pPr>
              <a:defRPr/>
            </a:pPr>
            <a:r>
              <a:rPr lang="fr-FR" sz="1450" dirty="0">
                <a:solidFill>
                  <a:schemeClr val="accent2"/>
                </a:solidFill>
                <a:ea typeface="Calibri" pitchFamily="34" charset="0"/>
                <a:cs typeface="Frutiger-Roman" charset="0"/>
              </a:rPr>
              <a:t>P R O G R A M M E</a:t>
            </a:r>
            <a:r>
              <a:rPr lang="en-GB" sz="1450" dirty="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9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0135" y="2541319"/>
            <a:ext cx="4351662" cy="4178970"/>
          </a:xfrm>
          <a:solidFill>
            <a:schemeClr val="bg1"/>
          </a:solidFill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93" y="1821226"/>
            <a:ext cx="4464407" cy="639762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754" y="2541320"/>
            <a:ext cx="4441372" cy="4178111"/>
          </a:xfrm>
          <a:solidFill>
            <a:schemeClr val="bg1"/>
          </a:solidFill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60" y="1813389"/>
            <a:ext cx="4351662" cy="639762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428875" y="71438"/>
            <a:ext cx="6572250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7143750" y="6040438"/>
            <a:ext cx="2143125" cy="746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>
                <a:solidFill>
                  <a:srgbClr val="0099CC"/>
                </a:solidFill>
                <a:ea typeface="Calibri" pitchFamily="34" charset="0"/>
                <a:cs typeface="FrutigerLT-Roman" charset="0"/>
              </a:rPr>
              <a:t>UN</a:t>
            </a:r>
            <a:r>
              <a:rPr lang="fr-FR" sz="2800" dirty="0">
                <a:solidFill>
                  <a:schemeClr val="accent2"/>
                </a:solidFill>
                <a:ea typeface="Calibri" pitchFamily="34" charset="0"/>
                <a:cs typeface="FrutigerLT-Roman" charset="0"/>
              </a:rPr>
              <a:t>-REDD</a:t>
            </a:r>
          </a:p>
          <a:p>
            <a:pPr>
              <a:defRPr/>
            </a:pPr>
            <a:r>
              <a:rPr lang="fr-FR" sz="1450" dirty="0">
                <a:solidFill>
                  <a:schemeClr val="accent2"/>
                </a:solidFill>
                <a:ea typeface="Calibri" pitchFamily="34" charset="0"/>
                <a:cs typeface="Frutiger-Roman" charset="0"/>
              </a:rPr>
              <a:t>P R O G R A M M E</a:t>
            </a:r>
            <a:r>
              <a:rPr lang="en-GB" sz="1450" dirty="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7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7975" y="1809163"/>
            <a:ext cx="6585698" cy="4923001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117" y="1806766"/>
            <a:ext cx="2269476" cy="4913523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lang="en-US" sz="2000" b="0" kern="12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428875" y="1785938"/>
            <a:ext cx="6572250" cy="5000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2422525" y="71438"/>
            <a:ext cx="6578600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7" name="Picture 5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4728" y="1813295"/>
            <a:ext cx="6527190" cy="488495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0"/>
          </p:nvPr>
        </p:nvSpPr>
        <p:spPr>
          <a:xfrm>
            <a:off x="77117" y="1781300"/>
            <a:ext cx="2269476" cy="5005450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lang="en-US" sz="2000" b="0" kern="12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flipV="1">
            <a:off x="131763" y="142875"/>
            <a:ext cx="885825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7" name="Freeform 6"/>
          <p:cNvSpPr/>
          <p:nvPr userDrawn="1"/>
        </p:nvSpPr>
        <p:spPr>
          <a:xfrm flipH="1">
            <a:off x="569913" y="3482975"/>
            <a:ext cx="7718425" cy="293688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8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517792" y="2115745"/>
            <a:ext cx="6389783" cy="1362075"/>
          </a:xfrm>
        </p:spPr>
        <p:txBody>
          <a:bodyPr anchor="b">
            <a:noAutofit/>
          </a:bodyPr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flipV="1">
            <a:off x="142875" y="142875"/>
            <a:ext cx="885825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6" name="Freeform 5"/>
          <p:cNvSpPr/>
          <p:nvPr userDrawn="1"/>
        </p:nvSpPr>
        <p:spPr>
          <a:xfrm flipH="1">
            <a:off x="569913" y="3482975"/>
            <a:ext cx="7718425" cy="293688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7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4179888" y="3871913"/>
            <a:ext cx="4014787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algn="l">
              <a:defRPr sz="4400" b="1" cap="none" baseline="0"/>
            </a:lvl1pPr>
          </a:lstStyle>
          <a:p>
            <a:pPr eaLnBrk="0" hangingPunct="0">
              <a:defRPr/>
            </a:pPr>
            <a:r>
              <a:rPr lang="en-US" sz="24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Visit	</a:t>
            </a:r>
            <a:r>
              <a:rPr lang="en-US" sz="2400" dirty="0" smtClean="0">
                <a:solidFill>
                  <a:srgbClr val="0099CC"/>
                </a:solidFill>
                <a:latin typeface="Franklin Gothic Book" pitchFamily="34" charset="0"/>
                <a:ea typeface="+mj-ea"/>
                <a:cs typeface="+mj-cs"/>
                <a:hlinkClick r:id="rId3"/>
              </a:rPr>
              <a:t>www.un-redd.org</a:t>
            </a:r>
            <a:endParaRPr lang="en-US" sz="2400" dirty="0" smtClean="0">
              <a:solidFill>
                <a:srgbClr val="0099CC"/>
              </a:solidFill>
              <a:latin typeface="Franklin Gothic Book" pitchFamily="34" charset="0"/>
              <a:ea typeface="+mj-ea"/>
              <a:cs typeface="+mj-cs"/>
            </a:endParaRPr>
          </a:p>
          <a:p>
            <a:pPr eaLnBrk="0" hangingPunct="0">
              <a:defRPr/>
            </a:pPr>
            <a:r>
              <a:rPr lang="en-US" sz="24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Email	</a:t>
            </a:r>
            <a:r>
              <a:rPr lang="en-US" sz="24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  <a:hlinkClick r:id="rId4"/>
              </a:rPr>
              <a:t>un-redd@un-redd.org</a:t>
            </a:r>
            <a:endParaRPr lang="en-US" sz="2400" dirty="0" smtClean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  <a:p>
            <a:pPr eaLnBrk="0" hangingPunct="0">
              <a:defRPr/>
            </a:pPr>
            <a:endParaRPr lang="en-US" sz="2400" dirty="0" smtClean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  <a:p>
            <a:pPr eaLnBrk="0" hangingPunct="0">
              <a:defRPr/>
            </a:pPr>
            <a:r>
              <a:rPr lang="en-US" sz="24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 </a:t>
            </a:r>
            <a:endParaRPr lang="en-GB" sz="2400" dirty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58800" y="2767013"/>
            <a:ext cx="5567363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For more information…</a:t>
            </a:r>
            <a:endParaRPr lang="en-GB" sz="4000" b="1" dirty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>
            <a:alpha val="1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57213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2938" y="1785938"/>
            <a:ext cx="8043862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595959"/>
          </a:solidFill>
          <a:latin typeface="Franklin Gothic Book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–"/>
        <a:defRPr sz="2000"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kern="1200">
          <a:solidFill>
            <a:srgbClr val="7F7F7F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Safeguard Information Systems (SIS): </a:t>
            </a:r>
            <a:br>
              <a:rPr lang="en-US" dirty="0" smtClean="0"/>
            </a:br>
            <a:r>
              <a:rPr lang="en-US" dirty="0" smtClean="0"/>
              <a:t>A Framework for 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009" y="3798935"/>
            <a:ext cx="5272070" cy="968137"/>
          </a:xfrm>
        </p:spPr>
        <p:txBody>
          <a:bodyPr/>
          <a:lstStyle/>
          <a:p>
            <a:r>
              <a:rPr lang="en-US" b="1" dirty="0" smtClean="0"/>
              <a:t>Information and Monitoring Web Conference</a:t>
            </a:r>
          </a:p>
          <a:p>
            <a:r>
              <a:rPr lang="en-US" b="1" dirty="0" smtClean="0"/>
              <a:t>July 17, 2012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Defining an SIS</a:t>
            </a:r>
          </a:p>
          <a:p>
            <a:r>
              <a:rPr lang="en-US" sz="3200" dirty="0" smtClean="0"/>
              <a:t>Guiding Principles/Key Characteristics</a:t>
            </a:r>
          </a:p>
          <a:p>
            <a:r>
              <a:rPr lang="en-US" sz="3200" dirty="0" smtClean="0"/>
              <a:t>Key Components of an SIS</a:t>
            </a:r>
            <a:endParaRPr lang="en-US" sz="3200" b="1" dirty="0" smtClean="0"/>
          </a:p>
          <a:p>
            <a:r>
              <a:rPr lang="en-US" sz="3200" dirty="0" smtClean="0"/>
              <a:t>Process for Developing an SIS</a:t>
            </a:r>
          </a:p>
          <a:p>
            <a:r>
              <a:rPr lang="en-US" sz="3200" dirty="0" smtClean="0"/>
              <a:t>Linkage of an SIS to the NFMS</a:t>
            </a:r>
          </a:p>
          <a:p>
            <a:r>
              <a:rPr lang="en-US" sz="3200" dirty="0" smtClean="0"/>
              <a:t>Potential future work/deliverables in this area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Overview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Proposed working definition:</a:t>
            </a:r>
          </a:p>
          <a:p>
            <a:pPr>
              <a:buNone/>
            </a:pPr>
            <a:r>
              <a:rPr lang="en-US" sz="1600" i="1" dirty="0" smtClean="0"/>
              <a:t>The set of institutions and processes through which safeguard information is collected, </a:t>
            </a:r>
            <a:r>
              <a:rPr lang="en-US" sz="1600" b="1" i="1" dirty="0" smtClean="0"/>
              <a:t>evaluated</a:t>
            </a:r>
            <a:r>
              <a:rPr lang="en-US" sz="1600" i="1" dirty="0" smtClean="0"/>
              <a:t>, published and fed back into relevant institutions and local communities.</a:t>
            </a:r>
          </a:p>
          <a:p>
            <a:endParaRPr lang="en-US" sz="2000" dirty="0" smtClean="0"/>
          </a:p>
          <a:p>
            <a:r>
              <a:rPr lang="en-US" sz="2000" dirty="0" smtClean="0"/>
              <a:t>Main objectives of an SIS:</a:t>
            </a:r>
          </a:p>
          <a:p>
            <a:pPr lvl="1"/>
            <a:r>
              <a:rPr lang="en-US" sz="1600" dirty="0" smtClean="0"/>
              <a:t>Collect and provide data and information that demonstrates that UNFCCC-recognized safeguards are both “addressed” and “respected” throughout  the implementation of REDD+ activities</a:t>
            </a:r>
          </a:p>
          <a:p>
            <a:pPr lvl="2"/>
            <a:r>
              <a:rPr lang="en-US" sz="1400" dirty="0" smtClean="0"/>
              <a:t>“Addressed” used to refer to  institutions, policies, regulations, strategies, agreements, etc. that are relevant to a safeguard being in place, while “respected” means the safeguard being implemented effectively.</a:t>
            </a:r>
          </a:p>
          <a:p>
            <a:pPr lvl="1"/>
            <a:r>
              <a:rPr lang="en-US" sz="1600" dirty="0" smtClean="0"/>
              <a:t>Collecting such information could include identifying key indicators, providing qualitative  and wherever possible quantitative data, and thereby enabling the national evaluation of the social and environmental performance  of national REDD+ strategies.</a:t>
            </a:r>
          </a:p>
          <a:p>
            <a:pPr lvl="1">
              <a:buNone/>
            </a:pPr>
            <a:endParaRPr lang="en-US" sz="1600" dirty="0" smtClean="0"/>
          </a:p>
          <a:p>
            <a:r>
              <a:rPr lang="en-US" sz="2000" dirty="0" smtClean="0"/>
              <a:t>Other potential uses of an SIS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800" dirty="0" smtClean="0"/>
              <a:t> 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Defining an SIS: </a:t>
            </a:r>
            <a:br>
              <a:rPr lang="en-US" b="1" dirty="0" smtClean="0"/>
            </a:br>
            <a:r>
              <a:rPr lang="en-US" b="1" dirty="0" smtClean="0"/>
              <a:t>What are the Main Functions/Objectives?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Transparency</a:t>
            </a:r>
          </a:p>
          <a:p>
            <a:pPr lvl="0"/>
            <a:r>
              <a:rPr lang="en-US" sz="2000" dirty="0" smtClean="0"/>
              <a:t>Participatory</a:t>
            </a:r>
          </a:p>
          <a:p>
            <a:pPr lvl="0"/>
            <a:r>
              <a:rPr lang="en-US" sz="2000" dirty="0" smtClean="0"/>
              <a:t>Feasibility</a:t>
            </a:r>
          </a:p>
          <a:p>
            <a:pPr lvl="0"/>
            <a:r>
              <a:rPr lang="en-US" sz="2000" dirty="0" smtClean="0"/>
              <a:t>Flexibility</a:t>
            </a:r>
          </a:p>
          <a:p>
            <a:pPr lvl="0"/>
            <a:r>
              <a:rPr lang="en-US" sz="2000" dirty="0" smtClean="0"/>
              <a:t>Consistency</a:t>
            </a:r>
          </a:p>
          <a:p>
            <a:pPr lvl="0"/>
            <a:r>
              <a:rPr lang="en-US" sz="2000" dirty="0" smtClean="0"/>
              <a:t>Completeness/Comprehensiveness</a:t>
            </a:r>
          </a:p>
          <a:p>
            <a:pPr lvl="0"/>
            <a:r>
              <a:rPr lang="en-US" sz="2000" dirty="0" smtClean="0"/>
              <a:t>Cost-effectiveness</a:t>
            </a:r>
          </a:p>
          <a:p>
            <a:pPr lvl="0"/>
            <a:r>
              <a:rPr lang="en-US" sz="2000" dirty="0" smtClean="0"/>
              <a:t>Practicality</a:t>
            </a:r>
          </a:p>
          <a:p>
            <a:pPr lvl="0"/>
            <a:r>
              <a:rPr lang="en-US" sz="2000" dirty="0" smtClean="0"/>
              <a:t>Simplicity</a:t>
            </a:r>
          </a:p>
          <a:p>
            <a:pPr lvl="0"/>
            <a:r>
              <a:rPr lang="en-US" sz="2000" dirty="0" smtClean="0"/>
              <a:t>Avoidance of duplication of other processes</a:t>
            </a:r>
          </a:p>
          <a:p>
            <a:pPr lvl="0"/>
            <a:r>
              <a:rPr lang="en-US" sz="2000" dirty="0" smtClean="0"/>
              <a:t>Progressive improvement over time (“Stepwise approach”)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Guiding Principles/Key Characteristics of an SIS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stakeholder participation</a:t>
            </a:r>
          </a:p>
          <a:p>
            <a:r>
              <a:rPr lang="en-US" dirty="0" smtClean="0"/>
              <a:t>Data Policy</a:t>
            </a:r>
          </a:p>
          <a:p>
            <a:r>
              <a:rPr lang="en-US" dirty="0" smtClean="0"/>
              <a:t>Types of Information that could be collected/used</a:t>
            </a:r>
          </a:p>
          <a:p>
            <a:pPr lvl="1"/>
            <a:r>
              <a:rPr lang="en-US" dirty="0" smtClean="0"/>
              <a:t>Including processes for developing nationally appropriate indicators</a:t>
            </a:r>
          </a:p>
          <a:p>
            <a:r>
              <a:rPr lang="en-US" dirty="0" smtClean="0"/>
              <a:t>Data and information collection methods, processes, tools</a:t>
            </a:r>
          </a:p>
          <a:p>
            <a:r>
              <a:rPr lang="en-US" b="1" dirty="0" smtClean="0"/>
              <a:t>Management and Provision of data and information</a:t>
            </a:r>
          </a:p>
          <a:p>
            <a:r>
              <a:rPr lang="en-US" b="1" dirty="0" smtClean="0"/>
              <a:t>Evaluation of the Information</a:t>
            </a:r>
          </a:p>
          <a:p>
            <a:r>
              <a:rPr lang="en-US" dirty="0" smtClean="0"/>
              <a:t>Institutions and Processes for the operation of the SIS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Key Components of an SIS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 and Provision of data and information</a:t>
            </a:r>
          </a:p>
          <a:p>
            <a:pPr lvl="1"/>
            <a:r>
              <a:rPr lang="en-US" dirty="0" smtClean="0"/>
              <a:t>Storage, analysis, and provision of information to national stakeholders and international community</a:t>
            </a:r>
          </a:p>
          <a:p>
            <a:pPr lvl="2"/>
            <a:r>
              <a:rPr lang="en-US" dirty="0" smtClean="0"/>
              <a:t>Important difference between UNFCCC reporting and provision of information for stakeholders</a:t>
            </a:r>
          </a:p>
          <a:p>
            <a:pPr lvl="1"/>
            <a:r>
              <a:rPr lang="en-US" dirty="0" smtClean="0"/>
              <a:t>Coverage of information to be provided: comprehensive information from all REDD+-related sites or a sampling?</a:t>
            </a:r>
          </a:p>
          <a:p>
            <a:r>
              <a:rPr lang="en-US" dirty="0" smtClean="0"/>
              <a:t>Evaluation of the Information</a:t>
            </a:r>
          </a:p>
          <a:p>
            <a:pPr lvl="1"/>
            <a:r>
              <a:rPr lang="en-US" dirty="0" smtClean="0"/>
              <a:t>At national-level, validation or “reliability check” could occur through existing multi-stakeholder body of the national REDD+ management </a:t>
            </a:r>
          </a:p>
          <a:p>
            <a:pPr lvl="1"/>
            <a:r>
              <a:rPr lang="en-US" dirty="0" smtClean="0"/>
              <a:t>At UNFCCC level, summary information in the National Communications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b="1" dirty="0" smtClean="0"/>
              <a:t>Key Components of an SIS (continued): Highlighting Management, Provision and Evaluation of the Information</a:t>
            </a:r>
            <a:endParaRPr lang="en-US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assessment of existing requirements</a:t>
            </a:r>
          </a:p>
          <a:p>
            <a:r>
              <a:rPr lang="en-US" dirty="0" smtClean="0"/>
              <a:t>Gap analysis of existing and development of new processes and procedures </a:t>
            </a:r>
          </a:p>
          <a:p>
            <a:r>
              <a:rPr lang="en-US" dirty="0" smtClean="0"/>
              <a:t>Determination of indicators to be used in relation to safeguards</a:t>
            </a:r>
          </a:p>
          <a:p>
            <a:r>
              <a:rPr lang="en-US" dirty="0" smtClean="0"/>
              <a:t>Development of data collection and data sharing methodologies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Process for Developing an SIS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Pros/Cons of linking the systems</a:t>
            </a:r>
          </a:p>
          <a:p>
            <a:endParaRPr lang="en-US" dirty="0" smtClean="0"/>
          </a:p>
          <a:p>
            <a:r>
              <a:rPr lang="en-US" dirty="0" smtClean="0"/>
              <a:t>Discuss country positions on this linkage within UNFCCC</a:t>
            </a:r>
          </a:p>
          <a:p>
            <a:endParaRPr lang="en-US" dirty="0" smtClean="0"/>
          </a:p>
          <a:p>
            <a:r>
              <a:rPr lang="en-US" dirty="0" smtClean="0"/>
              <a:t>Country examples of this linkage being developed</a:t>
            </a:r>
          </a:p>
          <a:p>
            <a:endParaRPr lang="en-US" dirty="0" smtClean="0"/>
          </a:p>
          <a:p>
            <a:r>
              <a:rPr lang="en-US" dirty="0" smtClean="0"/>
              <a:t>What would such a  linkage look like?</a:t>
            </a:r>
          </a:p>
          <a:p>
            <a:pPr lvl="1"/>
            <a:r>
              <a:rPr lang="en-US" dirty="0" smtClean="0"/>
              <a:t>Is there a model(s) that UN-REDD could elaborate?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Linkage of an SIS to the NFMS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are the options for taking this UN-REDD “joint-thinking” on SIS forward?</a:t>
            </a:r>
          </a:p>
          <a:p>
            <a:pPr lvl="1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Framework document on SIS, as companion document to M&amp;MRV Framework?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SIS Options paper?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Country case studies? 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Tools?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Potential Deliverables?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1412</TotalTime>
  <Words>415</Words>
  <Application>Microsoft Office PowerPoint</Application>
  <PresentationFormat>On-screen Show (4:3)</PresentationFormat>
  <Paragraphs>75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Safeguard Information Systems (SIS):  A Framework for discussion</vt:lpstr>
      <vt:lpstr>Overview</vt:lpstr>
      <vt:lpstr>Defining an SIS:  What are the Main Functions/Objectives?</vt:lpstr>
      <vt:lpstr>Guiding Principles/Key Characteristics of an SIS</vt:lpstr>
      <vt:lpstr>Key Components of an SIS</vt:lpstr>
      <vt:lpstr>Key Components of an SIS (continued): Highlighting Management, Provision and Evaluation of the Information</vt:lpstr>
      <vt:lpstr>Process for Developing an SIS</vt:lpstr>
      <vt:lpstr>Linkage of an SIS to the NFMS</vt:lpstr>
      <vt:lpstr>Potential Deliverables?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Isabelle</dc:creator>
  <cp:lastModifiedBy>kimberly.todd</cp:lastModifiedBy>
  <cp:revision>131</cp:revision>
  <dcterms:created xsi:type="dcterms:W3CDTF">2009-05-15T09:37:26Z</dcterms:created>
  <dcterms:modified xsi:type="dcterms:W3CDTF">2012-07-17T22:05:39Z</dcterms:modified>
</cp:coreProperties>
</file>