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9" r:id="rId3"/>
    <p:sldId id="266" r:id="rId4"/>
    <p:sldId id="267" r:id="rId5"/>
    <p:sldId id="268" r:id="rId6"/>
    <p:sldId id="270" r:id="rId7"/>
    <p:sldId id="281" r:id="rId8"/>
    <p:sldId id="286" r:id="rId9"/>
    <p:sldId id="282" r:id="rId10"/>
    <p:sldId id="284" r:id="rId11"/>
    <p:sldId id="285" r:id="rId12"/>
    <p:sldId id="287" r:id="rId13"/>
    <p:sldId id="273" r:id="rId14"/>
    <p:sldId id="274" r:id="rId15"/>
    <p:sldId id="288" r:id="rId16"/>
    <p:sldId id="272" r:id="rId17"/>
    <p:sldId id="276" r:id="rId18"/>
    <p:sldId id="289" r:id="rId19"/>
    <p:sldId id="290" r:id="rId20"/>
    <p:sldId id="280" r:id="rId21"/>
    <p:sldId id="279" r:id="rId22"/>
    <p:sldId id="278" r:id="rId23"/>
    <p:sldId id="29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09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79D7A-9EE9-4084-961F-1E7630A08185}" type="datetimeFigureOut">
              <a:rPr lang="en-US" smtClean="0"/>
              <a:pPr/>
              <a:t>4/25/2014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ADE06-1FB8-42F2-90A5-F558BCE03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3800" dirty="0" smtClean="0"/>
              <a:t>PGA </a:t>
            </a:r>
            <a:r>
              <a:rPr lang="en-US" sz="3800" dirty="0" smtClean="0"/>
              <a:t>Training workshop - </a:t>
            </a:r>
            <a:r>
              <a:rPr lang="en-US" sz="3800" dirty="0" smtClean="0"/>
              <a:t>Recap </a:t>
            </a:r>
            <a:r>
              <a:rPr lang="en-US" sz="3800" dirty="0" smtClean="0"/>
              <a:t>of Day Three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981200" y="1524000"/>
            <a:ext cx="2667000" cy="2438400"/>
            <a:chOff x="1727" y="19943"/>
            <a:chExt cx="2688282" cy="4525963"/>
          </a:xfrm>
        </p:grpSpPr>
        <p:sp>
          <p:nvSpPr>
            <p:cNvPr id="12" name="Rounded Rectangle 11"/>
            <p:cNvSpPr/>
            <p:nvPr/>
          </p:nvSpPr>
          <p:spPr>
            <a:xfrm>
              <a:off x="1727" y="19943"/>
              <a:ext cx="2688282" cy="4525963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1727" y="1830328"/>
              <a:ext cx="2688282" cy="1810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944" tIns="440944" rIns="440944" bIns="440944" numCol="1" spcCol="1270" anchor="ctr" anchorCtr="0">
              <a:noAutofit/>
            </a:bodyPr>
            <a:lstStyle/>
            <a:p>
              <a:pPr lvl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2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34000" y="1447800"/>
            <a:ext cx="2819400" cy="2438400"/>
            <a:chOff x="2895610" y="0"/>
            <a:chExt cx="2688282" cy="4525963"/>
          </a:xfrm>
        </p:grpSpPr>
        <p:sp>
          <p:nvSpPr>
            <p:cNvPr id="15" name="Rounded Rectangle 14"/>
            <p:cNvSpPr/>
            <p:nvPr/>
          </p:nvSpPr>
          <p:spPr>
            <a:xfrm>
              <a:off x="2895610" y="0"/>
              <a:ext cx="2688282" cy="4525963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895610" y="1810385"/>
              <a:ext cx="2688282" cy="1810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944" tIns="440944" rIns="440944" bIns="440944" numCol="1" spcCol="1270" anchor="ctr" anchorCtr="0">
              <a:noAutofit/>
            </a:bodyPr>
            <a:lstStyle/>
            <a:p>
              <a:pPr lvl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200" kern="1200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5410201" y="4267201"/>
            <a:ext cx="2667000" cy="228600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2209800" y="4343400"/>
            <a:ext cx="2743200" cy="25146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Plus 27"/>
          <p:cNvSpPr/>
          <p:nvPr/>
        </p:nvSpPr>
        <p:spPr>
          <a:xfrm>
            <a:off x="3733800" y="2667000"/>
            <a:ext cx="2743200" cy="2895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GROUP 3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9" name="Minus 28"/>
          <p:cNvSpPr/>
          <p:nvPr/>
        </p:nvSpPr>
        <p:spPr>
          <a:xfrm>
            <a:off x="685800" y="3048000"/>
            <a:ext cx="1981200" cy="13716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LIZZY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0" name="Minus 29"/>
          <p:cNvSpPr/>
          <p:nvPr/>
        </p:nvSpPr>
        <p:spPr>
          <a:xfrm>
            <a:off x="304800" y="5486400"/>
            <a:ext cx="2514600" cy="1676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RUTH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Minus 30"/>
          <p:cNvSpPr/>
          <p:nvPr/>
        </p:nvSpPr>
        <p:spPr>
          <a:xfrm>
            <a:off x="7162800" y="3124200"/>
            <a:ext cx="2209800" cy="13716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IMONG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Minus 31"/>
          <p:cNvSpPr/>
          <p:nvPr/>
        </p:nvSpPr>
        <p:spPr>
          <a:xfrm>
            <a:off x="7086600" y="5791200"/>
            <a:ext cx="2362200" cy="13716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ASUQUO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WOMEN OF EBRANTA/EBOK</a:t>
            </a:r>
            <a:endParaRPr lang="en-US" dirty="0"/>
          </a:p>
        </p:txBody>
      </p:sp>
      <p:pic>
        <p:nvPicPr>
          <p:cNvPr id="4" name="Content Placeholder 3" descr="C:\Users\LIZZYPC\AppData\Local\Microsoft\Windows\Temporary Internet Files\Content.Word\20140327_10091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Drizzle from the sky!!!!!</a:t>
            </a:r>
            <a:endParaRPr lang="en-US" dirty="0"/>
          </a:p>
        </p:txBody>
      </p:sp>
      <p:pic>
        <p:nvPicPr>
          <p:cNvPr id="4" name="Content Placeholder 3" descr="C:\Users\LIZZYPC\AppData\Local\Microsoft\Windows\Temporary Internet Files\Content.Word\20140327_07570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Kachie</a:t>
            </a:r>
            <a:r>
              <a:rPr lang="en-US" dirty="0" smtClean="0"/>
              <a:t> </a:t>
            </a:r>
            <a:r>
              <a:rPr lang="en-US" dirty="0" err="1" smtClean="0"/>
              <a:t>Asuben</a:t>
            </a:r>
            <a:endParaRPr lang="en-US" dirty="0"/>
          </a:p>
        </p:txBody>
      </p:sp>
      <p:pic>
        <p:nvPicPr>
          <p:cNvPr id="4" name="Picture 2" descr="F:\DCIM\101___03\IMG_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          </a:t>
            </a:r>
            <a:r>
              <a:rPr lang="en-US" sz="3200" dirty="0" smtClean="0"/>
              <a:t>ELDER’S SECTION AT KACHIA/ASUBEN</a:t>
            </a:r>
            <a:br>
              <a:rPr lang="en-US" sz="3200" dirty="0" smtClean="0"/>
            </a:br>
            <a:endParaRPr lang="en-US" dirty="0"/>
          </a:p>
        </p:txBody>
      </p:sp>
      <p:pic>
        <p:nvPicPr>
          <p:cNvPr id="2050" name="Picture 2" descr="F:\DCIM\101___03\IMG_0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WOMEN FGD AT KACHIE/ASUBEN</a:t>
            </a:r>
            <a:endParaRPr lang="en-US" sz="3200" dirty="0"/>
          </a:p>
        </p:txBody>
      </p:sp>
      <p:pic>
        <p:nvPicPr>
          <p:cNvPr id="3074" name="Picture 2" descr="F:\DCIM\101___03\IMG_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ENYI</a:t>
            </a:r>
            <a:endParaRPr lang="en-US" dirty="0"/>
          </a:p>
        </p:txBody>
      </p:sp>
      <p:pic>
        <p:nvPicPr>
          <p:cNvPr id="5" name="Picture 2" descr="C:\Users\LIZZYPC\Desktop\NEW FIELD PIX\DSC001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6369" y="838200"/>
            <a:ext cx="4337631" cy="6019800"/>
          </a:xfrm>
          <a:prstGeom prst="rect">
            <a:avLst/>
          </a:prstGeom>
          <a:noFill/>
        </p:spPr>
      </p:pic>
      <p:pic>
        <p:nvPicPr>
          <p:cNvPr id="6" name="Picture 2" descr="F:\DCIM\101___03\IMG_01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4572000" cy="594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819400" cy="762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5334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DISCUSSION SESSION WITH THE ELDERS</a:t>
            </a:r>
            <a:endParaRPr lang="en-US" sz="3200" b="1" dirty="0"/>
          </a:p>
        </p:txBody>
      </p:sp>
      <p:pic>
        <p:nvPicPr>
          <p:cNvPr id="5122" name="Picture 2" descr="C:\Users\LIZZYPC\Desktop\NEW FIELD PIX\DSC0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400" dirty="0" smtClean="0"/>
              <a:t>THE WOMEN</a:t>
            </a:r>
            <a:endParaRPr lang="en-US" sz="4400" dirty="0"/>
          </a:p>
        </p:txBody>
      </p:sp>
      <p:pic>
        <p:nvPicPr>
          <p:cNvPr id="6147" name="Picture 3" descr="C:\Users\LIZZYPC\Desktop\NEW FIELD PIX\DSC0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2964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On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Tea Break and Participants regrouped to discuss findings/experiences</a:t>
            </a:r>
          </a:p>
          <a:p>
            <a:r>
              <a:rPr lang="en-US" dirty="0" smtClean="0"/>
              <a:t>Reports from each group were presented based on: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Relevance of governance indicators drawn from the field exercise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Methods of data collection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Other experiences-mostly surprises etc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SALIENT POINTS HIGHLIGHTED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Indicators need to be disaggregated</a:t>
            </a:r>
          </a:p>
          <a:p>
            <a:r>
              <a:rPr lang="en-US" dirty="0" smtClean="0"/>
              <a:t>Groups got more information than required that would help with reviewing the indicator sets as well as help address other issues affecting forest communities</a:t>
            </a:r>
          </a:p>
          <a:p>
            <a:r>
              <a:rPr lang="en-US" dirty="0" smtClean="0"/>
              <a:t>Percentage of the communities awareness of REDD is negligible</a:t>
            </a:r>
          </a:p>
          <a:p>
            <a:r>
              <a:rPr lang="en-US" dirty="0" smtClean="0"/>
              <a:t> Communities are not satisfied with govt. laws as </a:t>
            </a:r>
            <a:r>
              <a:rPr lang="en-US" dirty="0" err="1" smtClean="0"/>
              <a:t>govt</a:t>
            </a:r>
            <a:r>
              <a:rPr lang="en-US" dirty="0" smtClean="0"/>
              <a:t> is not living up to its responsibilities</a:t>
            </a:r>
          </a:p>
          <a:p>
            <a:r>
              <a:rPr lang="en-US" dirty="0" smtClean="0"/>
              <a:t>REDD is recognized as carbon credit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FIELD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Field visit commenced at 7:00am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Participants were divided into three groups to visit/interview the communities of:</a:t>
            </a:r>
          </a:p>
          <a:p>
            <a:pPr>
              <a:buNone/>
            </a:pPr>
            <a:r>
              <a:rPr lang="en-US" dirty="0" smtClean="0"/>
              <a:t>A) GROUP 1--------</a:t>
            </a:r>
            <a:r>
              <a:rPr lang="en-US" dirty="0" err="1" smtClean="0"/>
              <a:t>Ebranta</a:t>
            </a:r>
            <a:r>
              <a:rPr lang="en-US" dirty="0" smtClean="0"/>
              <a:t> </a:t>
            </a:r>
            <a:r>
              <a:rPr lang="en-US" dirty="0" err="1" smtClean="0"/>
              <a:t>Ebok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B) GROUP 2--------</a:t>
            </a:r>
            <a:r>
              <a:rPr lang="en-US" dirty="0" err="1" smtClean="0"/>
              <a:t>Kachie</a:t>
            </a:r>
            <a:r>
              <a:rPr lang="en-US" dirty="0" smtClean="0"/>
              <a:t> /</a:t>
            </a:r>
            <a:r>
              <a:rPr lang="en-US" dirty="0" err="1" smtClean="0"/>
              <a:t>Asuben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C) GROUP </a:t>
            </a:r>
            <a:r>
              <a:rPr lang="en-US" smtClean="0"/>
              <a:t>3--------Enyi</a:t>
            </a:r>
            <a:endParaRPr lang="en-US" dirty="0" smtClean="0"/>
          </a:p>
          <a:p>
            <a:r>
              <a:rPr lang="en-US" dirty="0" smtClean="0"/>
              <a:t>Visits were made to the three communities for the FGI survey using earlier outlined questions</a:t>
            </a:r>
          </a:p>
          <a:p>
            <a:r>
              <a:rPr lang="en-US" dirty="0" smtClean="0"/>
              <a:t>Each of the groups  were expected to return and analyze the findings for debriefing.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200" dirty="0" err="1" smtClean="0"/>
              <a:t>Mr</a:t>
            </a:r>
            <a:r>
              <a:rPr lang="en-US" sz="3200" dirty="0" smtClean="0"/>
              <a:t> Edwin recapped the activities for Day 2</a:t>
            </a:r>
            <a:endParaRPr lang="en-US" sz="32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0"/>
            <a:ext cx="2895600" cy="685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Processes involved in Data Collection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Types of data collection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Advantages and Disadvantages of data collection namely: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1. Survey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2. Focus Group Discussion</a:t>
            </a:r>
          </a:p>
          <a:p>
            <a:pPr marL="342900" indent="-342900">
              <a:lnSpc>
                <a:spcPct val="150000"/>
              </a:lnSpc>
            </a:pPr>
            <a:r>
              <a:rPr lang="en-US" b="1" dirty="0" smtClean="0"/>
              <a:t>3. Key Informant Interviews</a:t>
            </a:r>
          </a:p>
          <a:p>
            <a:pPr marL="342900" indent="-342900">
              <a:lnSpc>
                <a:spcPct val="150000"/>
              </a:lnSpc>
            </a:pPr>
            <a:r>
              <a:rPr lang="en-US" b="1" dirty="0" smtClean="0"/>
              <a:t>4. Observation</a:t>
            </a:r>
          </a:p>
          <a:p>
            <a:pPr marL="342900" indent="-342900">
              <a:lnSpc>
                <a:spcPct val="150000"/>
              </a:lnSpc>
            </a:pPr>
            <a:r>
              <a:rPr lang="en-US" b="1" dirty="0" smtClean="0"/>
              <a:t>5.Field Tests</a:t>
            </a:r>
          </a:p>
          <a:p>
            <a:pPr marL="342900" indent="-342900">
              <a:lnSpc>
                <a:spcPct val="150000"/>
              </a:lnSpc>
            </a:pPr>
            <a:r>
              <a:rPr lang="en-US" b="1" dirty="0" smtClean="0"/>
              <a:t>6. Analysis of Documents</a:t>
            </a:r>
            <a:endParaRPr lang="en-US" b="1" dirty="0"/>
          </a:p>
          <a:p>
            <a:pPr marL="342900" indent="-342900">
              <a:lnSpc>
                <a:spcPct val="150000"/>
              </a:lnSpc>
            </a:pPr>
            <a:endParaRPr lang="en-US" b="1" dirty="0" smtClean="0"/>
          </a:p>
          <a:p>
            <a:pPr marL="342900" indent="-342900">
              <a:lnSpc>
                <a:spcPct val="150000"/>
              </a:lnSpc>
            </a:pPr>
            <a:r>
              <a:rPr lang="en-US" b="1" dirty="0" smtClean="0"/>
              <a:t>STRESS: TRAINGULATION IS OFTEN NECESSARY USING DIFFERENT DATA COLLECTION METHODS FOR AN IN DICATOR</a:t>
            </a:r>
          </a:p>
          <a:p>
            <a:pPr marL="342900" indent="-342900">
              <a:lnSpc>
                <a:spcPct val="150000"/>
              </a:lnSpc>
            </a:pPr>
            <a:endParaRPr lang="en-US" b="1" dirty="0" smtClean="0"/>
          </a:p>
          <a:p>
            <a:pPr marL="342900" indent="-342900">
              <a:lnSpc>
                <a:spcPct val="150000"/>
              </a:lnSpc>
            </a:pPr>
            <a:r>
              <a:rPr lang="en-US" b="1" dirty="0" smtClean="0"/>
              <a:t>LUNCH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The debates continued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0212" y="838200"/>
            <a:ext cx="4038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4267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Based on the morning exercise and the group debates, the participants were able to revise and improve the indicator sets for the groups</a:t>
            </a:r>
          </a:p>
          <a:p>
            <a:endParaRPr lang="en-US" dirty="0" smtClean="0"/>
          </a:p>
          <a:p>
            <a:r>
              <a:rPr lang="en-US" dirty="0" smtClean="0"/>
              <a:t>Assignment: participants were grouped into 4 to revise the draft indicator set bearing in mind the need to have a basket of balance!!!!!!!!</a:t>
            </a:r>
          </a:p>
          <a:p>
            <a:endParaRPr lang="en-US" dirty="0" smtClean="0"/>
          </a:p>
          <a:p>
            <a:r>
              <a:rPr lang="en-US" dirty="0" smtClean="0"/>
              <a:t>At the end of the day, Objectives 1, 2, and 3 are accepted as achieved.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Meet Group 1: EBRANTA EBOK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85800"/>
            <a:ext cx="1676400" cy="6172200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err="1" smtClean="0"/>
              <a:t>Arikpo</a:t>
            </a:r>
            <a:r>
              <a:rPr lang="en-US" sz="3200" b="1" dirty="0" smtClean="0"/>
              <a:t> A.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err="1" smtClean="0"/>
              <a:t>Lizzy</a:t>
            </a:r>
            <a:r>
              <a:rPr lang="en-US" sz="3200" b="1" dirty="0" smtClean="0"/>
              <a:t> A.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smtClean="0"/>
              <a:t>James O.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err="1" smtClean="0"/>
              <a:t>Donatus</a:t>
            </a:r>
            <a:r>
              <a:rPr lang="en-US" sz="3200" b="1" dirty="0" smtClean="0"/>
              <a:t>  A.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smtClean="0"/>
              <a:t>Samuel N.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smtClean="0"/>
              <a:t>Peter B.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err="1" smtClean="0"/>
              <a:t>Odigha</a:t>
            </a:r>
            <a:r>
              <a:rPr lang="en-US" sz="3200" b="1" dirty="0" smtClean="0"/>
              <a:t> O.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smtClean="0"/>
              <a:t>Bridget N.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err="1" smtClean="0"/>
              <a:t>Takon</a:t>
            </a:r>
            <a:r>
              <a:rPr lang="en-US" sz="3200" b="1" dirty="0" smtClean="0"/>
              <a:t> G.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err="1" smtClean="0"/>
              <a:t>Danae</a:t>
            </a:r>
            <a:r>
              <a:rPr lang="en-US" sz="2600" b="1" dirty="0" smtClean="0"/>
              <a:t>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533400"/>
            <a:ext cx="7543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382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GROUP 2: KACHIE /ASUBEN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762000"/>
            <a:ext cx="1828799" cy="59436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smtClean="0"/>
              <a:t>Edwin U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smtClean="0"/>
              <a:t>Clement U.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smtClean="0"/>
              <a:t>Caroline 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err="1" smtClean="0"/>
              <a:t>Ntufam</a:t>
            </a:r>
            <a:r>
              <a:rPr lang="en-US" sz="2000" b="1" dirty="0" smtClean="0"/>
              <a:t> 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err="1" smtClean="0"/>
              <a:t>Imong</a:t>
            </a:r>
            <a:r>
              <a:rPr lang="en-US" sz="2000" b="1" dirty="0" smtClean="0"/>
              <a:t> 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smtClean="0"/>
              <a:t>Mc Stephen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smtClean="0"/>
              <a:t>Paulina K.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err="1" smtClean="0"/>
              <a:t>Nkpone</a:t>
            </a:r>
            <a:r>
              <a:rPr lang="en-US" sz="2000" b="1" dirty="0" smtClean="0"/>
              <a:t> C.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err="1" smtClean="0"/>
              <a:t>Ndawong</a:t>
            </a:r>
            <a:r>
              <a:rPr lang="en-US" sz="2000" b="1" dirty="0" smtClean="0"/>
              <a:t> 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smtClean="0"/>
              <a:t>Hon. Mike  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 err="1" smtClean="0"/>
              <a:t>Fidelis</a:t>
            </a:r>
            <a:r>
              <a:rPr lang="en-US" sz="2000" b="1" dirty="0" smtClean="0"/>
              <a:t> O.</a:t>
            </a:r>
          </a:p>
          <a:p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8800" y="838200"/>
            <a:ext cx="7315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GROUP 3: ENYI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9600"/>
            <a:ext cx="1676401" cy="60960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Tony 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Ruth 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Martins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Alex 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err="1" smtClean="0"/>
              <a:t>Bassey</a:t>
            </a:r>
            <a:r>
              <a:rPr lang="en-US" sz="1800" b="1" dirty="0" smtClean="0"/>
              <a:t> 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Emmanuel 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err="1" smtClean="0"/>
              <a:t>Tawo</a:t>
            </a:r>
            <a:r>
              <a:rPr lang="en-US" sz="1800" b="1" dirty="0" smtClean="0"/>
              <a:t> 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Amos K.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Rose </a:t>
            </a:r>
            <a:r>
              <a:rPr lang="en-US" sz="1800" b="1" dirty="0" err="1" smtClean="0"/>
              <a:t>Bisong</a:t>
            </a:r>
            <a:endParaRPr lang="en-US" sz="1800" b="1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err="1" smtClean="0"/>
              <a:t>Asuquo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Okon</a:t>
            </a:r>
            <a:endParaRPr lang="en-US" sz="1800" b="1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 smtClean="0"/>
              <a:t> P. </a:t>
            </a:r>
            <a:r>
              <a:rPr lang="en-US" sz="1800" b="1" dirty="0" err="1" smtClean="0"/>
              <a:t>Aji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57200"/>
            <a:ext cx="73914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48001" cy="60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GROUP 1: INDICATORS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9600"/>
            <a:ext cx="3465513" cy="6096000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Awareness of REDD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Extent and Type of Stakeholder knowledge on REDD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Existence  and type of local mechanism of sanctions related to the use of resources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Existence of community laws regarding the use of forest resources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Enforcement modes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Existence of sanctions related to the enforcement on these laws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Evidence of sanctions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Challenges of   enforcing sanctions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Presence of illegal activities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Cases of reporting illegal activities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 smtClean="0"/>
              <a:t>Report medium  of illegal activities</a:t>
            </a:r>
            <a:endParaRPr lang="en-US" b="1" dirty="0"/>
          </a:p>
        </p:txBody>
      </p:sp>
      <p:pic>
        <p:nvPicPr>
          <p:cNvPr id="5" name="Content Placeholder 4" descr="C:\Users\LIZZYPC\AppData\Local\Microsoft\Windows\Temporary Internet Files\Content.Word\20140327_0817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0"/>
            <a:ext cx="579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Cross section of Elders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399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YOUTHS OF EBRANTA/EBOK(with some PGA members)</a:t>
            </a:r>
            <a:endParaRPr lang="en-US" sz="2800" dirty="0"/>
          </a:p>
        </p:txBody>
      </p:sp>
      <p:pic>
        <p:nvPicPr>
          <p:cNvPr id="4" name="Content Placeholder 3" descr="C:\Users\LIZZYPC\AppData\Local\Microsoft\Windows\Temporary Internet Files\Content.Word\20140327_1008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399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534</Words>
  <Application>Microsoft Office PowerPoint</Application>
  <PresentationFormat>On-screen Show (4:3)</PresentationFormat>
  <Paragraphs>106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PGA Training workshop - Recap of Day Three</vt:lpstr>
      <vt:lpstr>FIELD VISIT</vt:lpstr>
      <vt:lpstr>Meet Group 1: EBRANTA EBOK</vt:lpstr>
      <vt:lpstr>GROUP 2: KACHIE /ASUBEN</vt:lpstr>
      <vt:lpstr>GROUP 3: ENYI</vt:lpstr>
      <vt:lpstr>GROUP 1: INDICATORS</vt:lpstr>
      <vt:lpstr>Slide 7</vt:lpstr>
      <vt:lpstr>Cross section of Elders</vt:lpstr>
      <vt:lpstr>YOUTHS OF EBRANTA/EBOK(with some PGA members)</vt:lpstr>
      <vt:lpstr>WOMEN OF EBRANTA/EBOK</vt:lpstr>
      <vt:lpstr>Drizzle from the sky!!!!!</vt:lpstr>
      <vt:lpstr>Kachie Asuben</vt:lpstr>
      <vt:lpstr>          ELDER’S SECTION AT KACHIA/ASUBEN </vt:lpstr>
      <vt:lpstr>WOMEN FGD AT KACHIE/ASUBEN</vt:lpstr>
      <vt:lpstr>ENYI</vt:lpstr>
      <vt:lpstr> </vt:lpstr>
      <vt:lpstr>THE WOMEN</vt:lpstr>
      <vt:lpstr>On Return</vt:lpstr>
      <vt:lpstr> SALIENT POINTS HIGHLIGHTED </vt:lpstr>
      <vt:lpstr>Mr Edwin recapped the activities for Day 2</vt:lpstr>
      <vt:lpstr>Slide 21</vt:lpstr>
      <vt:lpstr>The debates continued</vt:lpstr>
      <vt:lpstr>Slide 23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Recap of Day Three</dc:title>
  <dc:creator>LIZZYPC</dc:creator>
  <cp:lastModifiedBy>Danae Issa</cp:lastModifiedBy>
  <cp:revision>52</cp:revision>
  <dcterms:created xsi:type="dcterms:W3CDTF">2014-03-26T14:16:00Z</dcterms:created>
  <dcterms:modified xsi:type="dcterms:W3CDTF">2014-04-25T15:02:06Z</dcterms:modified>
</cp:coreProperties>
</file>