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13"/>
  </p:notesMasterIdLst>
  <p:sldIdLst>
    <p:sldId id="256" r:id="rId2"/>
    <p:sldId id="291" r:id="rId3"/>
    <p:sldId id="273" r:id="rId4"/>
    <p:sldId id="281" r:id="rId5"/>
    <p:sldId id="311" r:id="rId6"/>
    <p:sldId id="319" r:id="rId7"/>
    <p:sldId id="314" r:id="rId8"/>
    <p:sldId id="318" r:id="rId9"/>
    <p:sldId id="312" r:id="rId10"/>
    <p:sldId id="316" r:id="rId11"/>
    <p:sldId id="313"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3496" autoAdjust="0"/>
    <p:restoredTop sz="94660"/>
  </p:normalViewPr>
  <p:slideViewPr>
    <p:cSldViewPr>
      <p:cViewPr varScale="1">
        <p:scale>
          <a:sx n="98" d="100"/>
          <a:sy n="98" d="100"/>
        </p:scale>
        <p:origin x="-114"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08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09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09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09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A54AB5D-6F44-479D-BA7B-F0DFFEACEE42}" type="slidenum">
              <a:rPr lang="en-US"/>
              <a:pPr/>
              <a:t>‹#›</a:t>
            </a:fld>
            <a:endParaRPr lang="en-US"/>
          </a:p>
        </p:txBody>
      </p:sp>
    </p:spTree>
    <p:extLst>
      <p:ext uri="{BB962C8B-B14F-4D97-AF65-F5344CB8AC3E}">
        <p14:creationId xmlns:p14="http://schemas.microsoft.com/office/powerpoint/2010/main" val="5582468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6802" name="Group 2"/>
          <p:cNvGrpSpPr>
            <a:grpSpLocks/>
          </p:cNvGrpSpPr>
          <p:nvPr/>
        </p:nvGrpSpPr>
        <p:grpSpPr bwMode="auto">
          <a:xfrm>
            <a:off x="0" y="3902075"/>
            <a:ext cx="3400425" cy="2949575"/>
            <a:chOff x="0" y="2458"/>
            <a:chExt cx="2142" cy="1858"/>
          </a:xfrm>
        </p:grpSpPr>
        <p:sp>
          <p:nvSpPr>
            <p:cNvPr id="7680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7680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7680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7680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7680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7680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7680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7681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7681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6812" name="Rectangle 12"/>
          <p:cNvSpPr>
            <a:spLocks noGrp="1" noChangeArrowheads="1"/>
          </p:cNvSpPr>
          <p:nvPr>
            <p:ph type="dt" sz="quarter" idx="2"/>
          </p:nvPr>
        </p:nvSpPr>
        <p:spPr/>
        <p:txBody>
          <a:bodyPr/>
          <a:lstStyle>
            <a:lvl1pPr>
              <a:defRPr/>
            </a:lvl1pPr>
          </a:lstStyle>
          <a:p>
            <a:endParaRPr lang="en-US"/>
          </a:p>
        </p:txBody>
      </p:sp>
      <p:sp>
        <p:nvSpPr>
          <p:cNvPr id="76813" name="Rectangle 13"/>
          <p:cNvSpPr>
            <a:spLocks noGrp="1" noChangeArrowheads="1"/>
          </p:cNvSpPr>
          <p:nvPr>
            <p:ph type="ftr" sz="quarter" idx="3"/>
          </p:nvPr>
        </p:nvSpPr>
        <p:spPr/>
        <p:txBody>
          <a:bodyPr/>
          <a:lstStyle>
            <a:lvl1pPr>
              <a:defRPr/>
            </a:lvl1pPr>
          </a:lstStyle>
          <a:p>
            <a:endParaRPr lang="en-US"/>
          </a:p>
        </p:txBody>
      </p:sp>
      <p:sp>
        <p:nvSpPr>
          <p:cNvPr id="76814" name="Rectangle 14"/>
          <p:cNvSpPr>
            <a:spLocks noGrp="1" noChangeArrowheads="1"/>
          </p:cNvSpPr>
          <p:nvPr>
            <p:ph type="sldNum" sz="quarter" idx="4"/>
          </p:nvPr>
        </p:nvSpPr>
        <p:spPr/>
        <p:txBody>
          <a:bodyPr/>
          <a:lstStyle>
            <a:lvl1pPr>
              <a:defRPr/>
            </a:lvl1pPr>
          </a:lstStyle>
          <a:p>
            <a:fld id="{2BFC9337-6762-4168-A313-6DFE55A2E98A}"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859C75-DF62-4E57-A713-B2A933CA7B7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C0AFD1-A4C6-4A75-950F-6D4B52D3516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1092E797-DD72-4712-B7C9-ACE1398E675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D73CB8-F72C-4231-ABF3-0EA1E4AC933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5CBBE4-CC39-4437-B8F2-26D175370CA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B51722-654A-49D2-93B4-B9855F42DC5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FD184DA-8ADC-4C9E-8248-203B51FD63E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2EBA14D-896B-496F-8FBF-755BFEDE3BA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C682CFC-86E9-4FF6-B7B2-99584699EAE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D91734-0E97-4387-9998-B16D91E7999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44B9999-7A42-43A8-B8E1-3EFDF51A8D6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778" name="Group 2"/>
          <p:cNvGrpSpPr>
            <a:grpSpLocks/>
          </p:cNvGrpSpPr>
          <p:nvPr/>
        </p:nvGrpSpPr>
        <p:grpSpPr bwMode="auto">
          <a:xfrm>
            <a:off x="0" y="3902075"/>
            <a:ext cx="3400425" cy="2949575"/>
            <a:chOff x="0" y="2458"/>
            <a:chExt cx="2142" cy="1858"/>
          </a:xfrm>
        </p:grpSpPr>
        <p:sp>
          <p:nvSpPr>
            <p:cNvPr id="7577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7578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7578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7578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7578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7578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7578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7578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7578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en-US"/>
          </a:p>
        </p:txBody>
      </p:sp>
      <p:sp>
        <p:nvSpPr>
          <p:cNvPr id="7578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endParaRPr lang="en-US"/>
          </a:p>
        </p:txBody>
      </p:sp>
      <p:sp>
        <p:nvSpPr>
          <p:cNvPr id="7579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0EB921D4-70DF-48A3-8698-117E4AE9FF2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ChangeArrowheads="1"/>
          </p:cNvSpPr>
          <p:nvPr/>
        </p:nvSpPr>
        <p:spPr bwMode="auto">
          <a:xfrm>
            <a:off x="914400" y="914400"/>
            <a:ext cx="7696200" cy="3124200"/>
          </a:xfrm>
          <a:prstGeom prst="rect">
            <a:avLst/>
          </a:prstGeom>
          <a:noFill/>
          <a:ln w="9525" algn="ctr">
            <a:noFill/>
            <a:miter lim="800000"/>
            <a:headEnd/>
            <a:tailEnd/>
          </a:ln>
          <a:effectLst/>
        </p:spPr>
        <p:txBody>
          <a:bodyPr anchor="ctr" anchorCtr="1"/>
          <a:lstStyle/>
          <a:p>
            <a:pPr algn="ctr"/>
            <a:endParaRPr lang="en-GB" sz="3200" dirty="0">
              <a:solidFill>
                <a:schemeClr val="tx2"/>
              </a:solidFill>
              <a:effectLst>
                <a:outerShdw blurRad="38100" dist="38100" dir="2700000" algn="tl">
                  <a:srgbClr val="FFFFFF"/>
                </a:outerShdw>
              </a:effectLst>
            </a:endParaRPr>
          </a:p>
          <a:p>
            <a:pPr algn="ctr"/>
            <a:r>
              <a:rPr lang="en-GB" sz="3200" b="1" dirty="0">
                <a:effectLst>
                  <a:outerShdw blurRad="38100" dist="38100" dir="2700000" algn="tl">
                    <a:srgbClr val="010199"/>
                  </a:outerShdw>
                </a:effectLst>
              </a:rPr>
              <a:t>REDD+ </a:t>
            </a:r>
            <a:r>
              <a:rPr lang="en-GB" sz="3200" b="1" dirty="0" smtClean="0">
                <a:effectLst>
                  <a:outerShdw blurRad="38100" dist="38100" dir="2700000" algn="tl">
                    <a:srgbClr val="010199"/>
                  </a:outerShdw>
                </a:effectLst>
              </a:rPr>
              <a:t>AND FOREST GOVERNANCE</a:t>
            </a:r>
            <a:r>
              <a:rPr lang="en-GB" b="1" dirty="0" smtClean="0">
                <a:effectLst>
                  <a:outerShdw blurRad="38100" dist="38100" dir="2700000" algn="tl">
                    <a:srgbClr val="010199"/>
                  </a:outerShdw>
                </a:effectLst>
              </a:rPr>
              <a:t> PGA Kick off workshop</a:t>
            </a:r>
            <a:endParaRPr lang="en-GB" b="1" dirty="0">
              <a:effectLst>
                <a:outerShdw blurRad="38100" dist="38100" dir="2700000" algn="tl">
                  <a:srgbClr val="010199"/>
                </a:outerShdw>
              </a:effectLst>
            </a:endParaRPr>
          </a:p>
          <a:p>
            <a:pPr algn="ctr"/>
            <a:r>
              <a:rPr lang="en-GB" i="1" dirty="0" err="1">
                <a:effectLst>
                  <a:outerShdw blurRad="38100" dist="38100" dir="2700000" algn="tl">
                    <a:srgbClr val="010199"/>
                  </a:outerShdw>
                </a:effectLst>
              </a:rPr>
              <a:t>Hà</a:t>
            </a:r>
            <a:r>
              <a:rPr lang="en-GB" i="1" dirty="0">
                <a:effectLst>
                  <a:outerShdw blurRad="38100" dist="38100" dir="2700000" algn="tl">
                    <a:srgbClr val="010199"/>
                  </a:outerShdw>
                </a:effectLst>
              </a:rPr>
              <a:t> </a:t>
            </a:r>
            <a:r>
              <a:rPr lang="en-GB" i="1" dirty="0" err="1">
                <a:effectLst>
                  <a:outerShdw blurRad="38100" dist="38100" dir="2700000" algn="tl">
                    <a:srgbClr val="010199"/>
                  </a:outerShdw>
                </a:effectLst>
              </a:rPr>
              <a:t>Nội</a:t>
            </a:r>
            <a:r>
              <a:rPr lang="en-GB" i="1" dirty="0">
                <a:effectLst>
                  <a:outerShdw blurRad="38100" dist="38100" dir="2700000" algn="tl">
                    <a:srgbClr val="010199"/>
                  </a:outerShdw>
                </a:effectLst>
              </a:rPr>
              <a:t>, 6 </a:t>
            </a:r>
            <a:r>
              <a:rPr lang="en-GB" i="1" dirty="0" err="1">
                <a:effectLst>
                  <a:outerShdw blurRad="38100" dist="38100" dir="2700000" algn="tl">
                    <a:srgbClr val="010199"/>
                  </a:outerShdw>
                </a:effectLst>
              </a:rPr>
              <a:t>tháng</a:t>
            </a:r>
            <a:r>
              <a:rPr lang="en-GB" i="1" dirty="0">
                <a:effectLst>
                  <a:outerShdw blurRad="38100" dist="38100" dir="2700000" algn="tl">
                    <a:srgbClr val="010199"/>
                  </a:outerShdw>
                </a:effectLst>
              </a:rPr>
              <a:t> 3 </a:t>
            </a:r>
            <a:r>
              <a:rPr lang="en-GB" i="1" dirty="0" err="1">
                <a:effectLst>
                  <a:outerShdw blurRad="38100" dist="38100" dir="2700000" algn="tl">
                    <a:srgbClr val="010199"/>
                  </a:outerShdw>
                </a:effectLst>
              </a:rPr>
              <a:t>năm</a:t>
            </a:r>
            <a:r>
              <a:rPr lang="en-GB" i="1" dirty="0">
                <a:effectLst>
                  <a:outerShdw blurRad="38100" dist="38100" dir="2700000" algn="tl">
                    <a:srgbClr val="010199"/>
                  </a:outerShdw>
                </a:effectLst>
              </a:rPr>
              <a:t> 2012</a:t>
            </a:r>
          </a:p>
        </p:txBody>
      </p:sp>
      <p:sp>
        <p:nvSpPr>
          <p:cNvPr id="2060" name="Rectangle 12"/>
          <p:cNvSpPr>
            <a:spLocks noChangeArrowheads="1"/>
          </p:cNvSpPr>
          <p:nvPr/>
        </p:nvSpPr>
        <p:spPr bwMode="auto">
          <a:xfrm>
            <a:off x="2438400" y="5029200"/>
            <a:ext cx="6477000" cy="1676400"/>
          </a:xfrm>
          <a:prstGeom prst="rect">
            <a:avLst/>
          </a:prstGeom>
          <a:noFill/>
          <a:ln w="9525" algn="ctr">
            <a:noFill/>
            <a:miter lim="800000"/>
            <a:headEnd/>
            <a:tailEnd/>
          </a:ln>
          <a:effectLst/>
        </p:spPr>
        <p:txBody>
          <a:bodyPr anchor="ctr" anchorCtr="1"/>
          <a:lstStyle/>
          <a:p>
            <a:pPr algn="ctr"/>
            <a:r>
              <a:rPr lang="en-GB" i="1">
                <a:solidFill>
                  <a:schemeClr val="tx2"/>
                </a:solidFill>
                <a:effectLst>
                  <a:outerShdw blurRad="38100" dist="38100" dir="2700000" algn="tl">
                    <a:srgbClr val="FFFFFF"/>
                  </a:outerShdw>
                </a:effectLst>
              </a:rPr>
              <a:t>Ph</a:t>
            </a:r>
            <a:r>
              <a:rPr lang="en-GB" i="1">
                <a:effectLst>
                  <a:outerShdw blurRad="38100" dist="38100" dir="2700000" algn="tl">
                    <a:srgbClr val="010199"/>
                  </a:outerShdw>
                </a:effectLst>
              </a:rPr>
              <a:t>ạm Minh Thoa</a:t>
            </a:r>
          </a:p>
          <a:p>
            <a:pPr algn="ctr"/>
            <a:r>
              <a:rPr lang="en-GB" i="1">
                <a:solidFill>
                  <a:schemeClr val="tx2"/>
                </a:solidFill>
                <a:effectLst>
                  <a:outerShdw blurRad="38100" dist="38100" dir="2700000" algn="tl">
                    <a:srgbClr val="FFFFFF"/>
                  </a:outerShdw>
                </a:effectLst>
              </a:rPr>
              <a:t>T</a:t>
            </a:r>
            <a:r>
              <a:rPr lang="en-GB" i="1">
                <a:effectLst>
                  <a:outerShdw blurRad="38100" dist="38100" dir="2700000" algn="tl">
                    <a:srgbClr val="010199"/>
                  </a:outerShdw>
                </a:effectLst>
              </a:rPr>
              <a:t>ổng cục Lâm nghiệp - Bộ Nông nghiệp và PTNT</a:t>
            </a:r>
            <a:endParaRPr lang="en-GB" i="1">
              <a:solidFill>
                <a:schemeClr val="tx2"/>
              </a:solidFill>
              <a:effectLst>
                <a:outerShdw blurRad="38100" dist="38100" dir="2700000" algn="tl">
                  <a:srgbClr val="FFFFFF"/>
                </a:outerShdw>
              </a:effectLst>
            </a:endParaRPr>
          </a:p>
          <a:p>
            <a:pPr algn="ctr"/>
            <a:endParaRPr lang="en-GB" i="1">
              <a:solidFill>
                <a:schemeClr val="tx2"/>
              </a:solidFill>
              <a:effectLst>
                <a:outerShdw blurRad="38100" dist="38100" dir="2700000" algn="tl">
                  <a:srgbClr val="FFFFFF"/>
                </a:outerShdw>
              </a:effectLst>
            </a:endParaRPr>
          </a:p>
          <a:p>
            <a:pPr algn="ctr"/>
            <a:endParaRPr lang="en-GB" sz="3200">
              <a:solidFill>
                <a:schemeClr val="tx2"/>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2514600" y="0"/>
            <a:ext cx="6629400" cy="609600"/>
          </a:xfrm>
          <a:prstGeom prst="rect">
            <a:avLst/>
          </a:prstGeom>
          <a:noFill/>
          <a:ln w="9525" algn="ctr">
            <a:noFill/>
            <a:miter lim="800000"/>
            <a:headEnd/>
            <a:tailEnd/>
          </a:ln>
          <a:effectLst/>
        </p:spPr>
        <p:txBody>
          <a:bodyPr anchor="ctr" anchorCtr="1"/>
          <a:lstStyle/>
          <a:p>
            <a:pPr algn="ctr"/>
            <a:r>
              <a:rPr lang="en-GB" sz="3200" dirty="0" smtClean="0">
                <a:solidFill>
                  <a:schemeClr val="tx2"/>
                </a:solidFill>
                <a:effectLst>
                  <a:outerShdw blurRad="38100" dist="38100" dir="2700000" algn="tl">
                    <a:srgbClr val="FFFFFF"/>
                  </a:outerShdw>
                </a:effectLst>
              </a:rPr>
              <a:t>Part </a:t>
            </a:r>
            <a:r>
              <a:rPr lang="en-GB" sz="3200" dirty="0">
                <a:solidFill>
                  <a:schemeClr val="tx2"/>
                </a:solidFill>
                <a:effectLst>
                  <a:outerShdw blurRad="38100" dist="38100" dir="2700000" algn="tl">
                    <a:srgbClr val="FFFFFF"/>
                  </a:outerShdw>
                </a:effectLst>
              </a:rPr>
              <a:t>IV: </a:t>
            </a:r>
            <a:r>
              <a:rPr lang="en-GB" sz="3200" dirty="0" smtClean="0">
                <a:solidFill>
                  <a:schemeClr val="tx2"/>
                </a:solidFill>
                <a:effectLst>
                  <a:outerShdw blurRad="38100" dist="38100" dir="2700000" algn="tl">
                    <a:srgbClr val="FFFFFF"/>
                  </a:outerShdw>
                </a:effectLst>
              </a:rPr>
              <a:t>RECOMMENDATIONS </a:t>
            </a:r>
            <a:endParaRPr lang="en-GB" sz="3200" dirty="0">
              <a:solidFill>
                <a:schemeClr val="tx2"/>
              </a:solidFill>
              <a:effectLst>
                <a:outerShdw blurRad="38100" dist="38100" dir="2700000" algn="tl">
                  <a:srgbClr val="FFFFFF"/>
                </a:outerShdw>
              </a:effectLst>
            </a:endParaRPr>
          </a:p>
        </p:txBody>
      </p:sp>
      <p:sp>
        <p:nvSpPr>
          <p:cNvPr id="160771" name="Rectangle 3"/>
          <p:cNvSpPr>
            <a:spLocks noChangeArrowheads="1"/>
          </p:cNvSpPr>
          <p:nvPr/>
        </p:nvSpPr>
        <p:spPr bwMode="auto">
          <a:xfrm>
            <a:off x="3657600" y="2895600"/>
            <a:ext cx="5486400" cy="3276600"/>
          </a:xfrm>
          <a:prstGeom prst="rect">
            <a:avLst/>
          </a:prstGeom>
          <a:noFill/>
          <a:ln w="9525" algn="ctr">
            <a:noFill/>
            <a:miter lim="800000"/>
            <a:headEnd/>
            <a:tailEnd/>
          </a:ln>
          <a:effectLst/>
        </p:spPr>
        <p:txBody>
          <a:bodyPr anchor="ctr" anchorCtr="1"/>
          <a:lstStyle/>
          <a:p>
            <a:pPr marL="342900" indent="-342900"/>
            <a:endParaRPr lang="en-GB" sz="2400" b="1" dirty="0">
              <a:effectLst>
                <a:outerShdw blurRad="38100" dist="38100" dir="2700000" algn="tl">
                  <a:srgbClr val="010199"/>
                </a:outerShdw>
              </a:effectLst>
            </a:endParaRPr>
          </a:p>
          <a:p>
            <a:pPr marL="342900" indent="-342900"/>
            <a:endParaRPr lang="en-GB" sz="2400" b="1" dirty="0">
              <a:effectLst>
                <a:outerShdw blurRad="38100" dist="38100" dir="2700000" algn="tl">
                  <a:srgbClr val="010199"/>
                </a:outerShdw>
              </a:effectLst>
            </a:endParaRPr>
          </a:p>
          <a:p>
            <a:pPr marL="342900" indent="-342900"/>
            <a:endParaRPr lang="en-GB" sz="2400" b="1" dirty="0">
              <a:effectLst>
                <a:outerShdw blurRad="38100" dist="38100" dir="2700000" algn="tl">
                  <a:srgbClr val="010199"/>
                </a:outerShdw>
              </a:effectLst>
            </a:endParaRPr>
          </a:p>
          <a:p>
            <a:pPr marL="342900" indent="-342900">
              <a:spcBef>
                <a:spcPct val="35000"/>
              </a:spcBef>
              <a:spcAft>
                <a:spcPct val="35000"/>
              </a:spcAft>
              <a:buFontTx/>
              <a:buChar char="•"/>
            </a:pPr>
            <a:r>
              <a:rPr lang="en-US" sz="2000" dirty="0" smtClean="0"/>
              <a:t>Forest governance focus more on enhancing the quality of decision making process than simple institutional arrangement, in which the most important issue is to promote decentralization, limitation of corruption risks, illegal forest logging </a:t>
            </a:r>
            <a:endParaRPr lang="en-US" sz="2000" dirty="0"/>
          </a:p>
          <a:p>
            <a:pPr marL="342900" indent="-342900">
              <a:spcBef>
                <a:spcPct val="35000"/>
              </a:spcBef>
              <a:spcAft>
                <a:spcPct val="35000"/>
              </a:spcAft>
              <a:buFontTx/>
              <a:buChar char="•"/>
            </a:pPr>
            <a:r>
              <a:rPr lang="en-US" sz="2000" dirty="0"/>
              <a:t>REDD+ </a:t>
            </a:r>
            <a:r>
              <a:rPr lang="en-US" sz="2000" dirty="0" smtClean="0"/>
              <a:t>requires a new forest governance level, ensure transparency, accountability, equity and participation of all relevant stakeholders</a:t>
            </a:r>
            <a:endParaRPr lang="en-US" sz="2000" dirty="0"/>
          </a:p>
          <a:p>
            <a:pPr marL="342900" indent="-342900">
              <a:lnSpc>
                <a:spcPct val="90000"/>
              </a:lnSpc>
              <a:spcBef>
                <a:spcPct val="35000"/>
              </a:spcBef>
              <a:spcAft>
                <a:spcPct val="35000"/>
              </a:spcAft>
              <a:buClr>
                <a:schemeClr val="accent1"/>
              </a:buClr>
              <a:buSzPct val="85000"/>
              <a:buFont typeface="Wingdings 2" pitchFamily="18" charset="2"/>
              <a:buChar char=""/>
            </a:pPr>
            <a:r>
              <a:rPr lang="en-GB" sz="2000" dirty="0" smtClean="0">
                <a:effectLst>
                  <a:outerShdw blurRad="38100" dist="38100" dir="2700000" algn="tl">
                    <a:srgbClr val="010199"/>
                  </a:outerShdw>
                </a:effectLst>
              </a:rPr>
              <a:t>Forest governance for REDD</a:t>
            </a:r>
            <a:r>
              <a:rPr lang="en-GB" sz="2000" dirty="0">
                <a:effectLst>
                  <a:outerShdw blurRad="38100" dist="38100" dir="2700000" algn="tl">
                    <a:srgbClr val="010199"/>
                  </a:outerShdw>
                </a:effectLst>
              </a:rPr>
              <a:t>+ </a:t>
            </a:r>
            <a:r>
              <a:rPr lang="en-GB" sz="2000" dirty="0" smtClean="0">
                <a:effectLst>
                  <a:outerShdw blurRad="38100" dist="38100" dir="2700000" algn="tl">
                    <a:srgbClr val="010199"/>
                  </a:outerShdw>
                </a:effectLst>
              </a:rPr>
              <a:t>requires a specific roadmap with clear and appropriate priorities in specific context </a:t>
            </a:r>
            <a:endParaRPr lang="en-GB" sz="2000" dirty="0">
              <a:effectLst>
                <a:outerShdw blurRad="38100" dist="38100" dir="2700000" algn="tl">
                  <a:srgbClr val="010199"/>
                </a:outerShdw>
              </a:effectLst>
            </a:endParaRPr>
          </a:p>
          <a:p>
            <a:pPr marL="342900" indent="-342900">
              <a:lnSpc>
                <a:spcPct val="90000"/>
              </a:lnSpc>
              <a:spcBef>
                <a:spcPct val="35000"/>
              </a:spcBef>
              <a:spcAft>
                <a:spcPct val="35000"/>
              </a:spcAft>
              <a:buClr>
                <a:schemeClr val="accent1"/>
              </a:buClr>
              <a:buSzPct val="85000"/>
              <a:buFont typeface="Wingdings 2" pitchFamily="18" charset="2"/>
              <a:buChar char=""/>
            </a:pPr>
            <a:r>
              <a:rPr lang="en-GB" sz="2000" dirty="0" smtClean="0">
                <a:effectLst>
                  <a:outerShdw blurRad="38100" dist="38100" dir="2700000" algn="tl">
                    <a:srgbClr val="010199"/>
                  </a:outerShdw>
                </a:effectLst>
              </a:rPr>
              <a:t>Forest governance and </a:t>
            </a:r>
            <a:r>
              <a:rPr lang="en-GB" sz="2000" dirty="0">
                <a:effectLst>
                  <a:outerShdw blurRad="38100" dist="38100" dir="2700000" algn="tl">
                    <a:srgbClr val="010199"/>
                  </a:outerShdw>
                </a:effectLst>
              </a:rPr>
              <a:t>REDD+ </a:t>
            </a:r>
            <a:r>
              <a:rPr lang="en-GB" sz="2000" dirty="0" smtClean="0">
                <a:effectLst>
                  <a:outerShdw blurRad="38100" dist="38100" dir="2700000" algn="tl">
                    <a:srgbClr val="010199"/>
                  </a:outerShdw>
                </a:effectLst>
              </a:rPr>
              <a:t>have </a:t>
            </a:r>
            <a:r>
              <a:rPr lang="en-GB" sz="2000" dirty="0" smtClean="0">
                <a:effectLst>
                  <a:outerShdw blurRad="38100" dist="38100" dir="2700000" algn="tl">
                    <a:srgbClr val="010199"/>
                  </a:outerShdw>
                </a:effectLst>
              </a:rPr>
              <a:t>mutual </a:t>
            </a:r>
            <a:r>
              <a:rPr lang="en-GB" sz="2000" dirty="0" smtClean="0">
                <a:effectLst>
                  <a:outerShdw blurRad="38100" dist="38100" dir="2700000" algn="tl">
                    <a:srgbClr val="010199"/>
                  </a:outerShdw>
                </a:effectLst>
              </a:rPr>
              <a:t>impact.</a:t>
            </a:r>
            <a:endParaRPr lang="en-GB" sz="2000" dirty="0">
              <a:effectLst>
                <a:outerShdw blurRad="38100" dist="38100" dir="2700000" algn="tl">
                  <a:srgbClr val="010199"/>
                </a:outerShdw>
              </a:effectLst>
            </a:endParaRPr>
          </a:p>
          <a:p>
            <a:pPr marL="342900" indent="-342900">
              <a:spcBef>
                <a:spcPct val="15000"/>
              </a:spcBef>
              <a:spcAft>
                <a:spcPct val="10000"/>
              </a:spcAft>
            </a:pPr>
            <a:endParaRPr lang="en-GB" sz="2000" dirty="0">
              <a:effectLst>
                <a:outerShdw blurRad="38100" dist="38100" dir="2700000" algn="tl">
                  <a:srgbClr val="010199"/>
                </a:outerShdw>
              </a:effectLst>
            </a:endParaRPr>
          </a:p>
          <a:p>
            <a:pPr marL="342900" indent="-342900"/>
            <a:endParaRPr lang="en-GB" b="1" dirty="0">
              <a:effectLst>
                <a:outerShdw blurRad="38100" dist="38100" dir="2700000" algn="tl">
                  <a:srgbClr val="010199"/>
                </a:outerShdw>
              </a:effectLst>
            </a:endParaRPr>
          </a:p>
          <a:p>
            <a:pPr marL="342900" indent="-342900"/>
            <a:endParaRPr lang="en-GB" b="1" dirty="0">
              <a:effectLst>
                <a:outerShdw blurRad="38100" dist="38100" dir="2700000" algn="tl">
                  <a:srgbClr val="010199"/>
                </a:outerShdw>
              </a:effectLst>
            </a:endParaRPr>
          </a:p>
          <a:p>
            <a:pPr marL="342900" indent="-342900" algn="ctr"/>
            <a:endParaRPr lang="en-GB" sz="2400" dirty="0">
              <a:solidFill>
                <a:schemeClr val="tx2"/>
              </a:solidFill>
              <a:effectLst>
                <a:outerShdw blurRad="38100" dist="38100" dir="2700000" algn="tl">
                  <a:srgbClr val="FFFFFF"/>
                </a:outerShdw>
              </a:effectLst>
            </a:endParaRPr>
          </a:p>
          <a:p>
            <a:pPr marL="342900" indent="-342900" algn="ctr"/>
            <a:endParaRPr lang="en-GB" dirty="0">
              <a:solidFill>
                <a:schemeClr val="tx2"/>
              </a:solidFill>
              <a:effectLst>
                <a:outerShdw blurRad="38100" dist="38100" dir="2700000" algn="tl">
                  <a:srgbClr val="FFFFFF"/>
                </a:outerShdw>
              </a:effectLst>
            </a:endParaRPr>
          </a:p>
          <a:p>
            <a:pPr marL="342900" indent="-342900" algn="ctr"/>
            <a:endParaRPr lang="en-GB" dirty="0">
              <a:solidFill>
                <a:schemeClr val="tx2"/>
              </a:solidFill>
              <a:effectLst>
                <a:outerShdw blurRad="38100" dist="38100" dir="2700000" algn="tl">
                  <a:srgbClr val="FFFFFF"/>
                </a:outerShdw>
              </a:effectLst>
            </a:endParaRPr>
          </a:p>
          <a:p>
            <a:pPr marL="342900" indent="-342900" algn="ctr"/>
            <a:endParaRPr lang="en-GB" sz="3200" dirty="0">
              <a:solidFill>
                <a:schemeClr val="tx2"/>
              </a:solidFill>
              <a:effectLst>
                <a:outerShdw blurRad="38100" dist="38100" dir="2700000" algn="tl">
                  <a:srgbClr val="FFFFFF"/>
                </a:outerShdw>
              </a:effectLst>
            </a:endParaRPr>
          </a:p>
        </p:txBody>
      </p:sp>
      <p:pic>
        <p:nvPicPr>
          <p:cNvPr id="160775" name="Picture 7" descr="PICT0040"/>
          <p:cNvPicPr>
            <a:picLocks noChangeAspect="1" noChangeArrowheads="1"/>
          </p:cNvPicPr>
          <p:nvPr/>
        </p:nvPicPr>
        <p:blipFill>
          <a:blip r:embed="rId2"/>
          <a:srcRect/>
          <a:stretch>
            <a:fillRect/>
          </a:stretch>
        </p:blipFill>
        <p:spPr bwMode="auto">
          <a:xfrm>
            <a:off x="0" y="685800"/>
            <a:ext cx="36576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endParaRPr lang="en-US"/>
          </a:p>
        </p:txBody>
      </p:sp>
      <p:sp>
        <p:nvSpPr>
          <p:cNvPr id="157699" name="Rectangle 3"/>
          <p:cNvSpPr>
            <a:spLocks noGrp="1" noChangeArrowheads="1"/>
          </p:cNvSpPr>
          <p:nvPr>
            <p:ph type="body" idx="1"/>
          </p:nvPr>
        </p:nvSpPr>
        <p:spPr/>
        <p:txBody>
          <a:bodyPr/>
          <a:lstStyle/>
          <a:p>
            <a:pPr algn="ctr">
              <a:buFont typeface="Wingdings" pitchFamily="2" charset="2"/>
              <a:buNone/>
            </a:pPr>
            <a:endParaRPr lang="en-US" dirty="0"/>
          </a:p>
          <a:p>
            <a:pPr algn="ctr">
              <a:buFont typeface="Wingdings" pitchFamily="2" charset="2"/>
              <a:buNone/>
            </a:pPr>
            <a:endParaRPr lang="en-US" dirty="0"/>
          </a:p>
          <a:p>
            <a:pPr algn="ctr">
              <a:buFont typeface="Wingdings" pitchFamily="2" charset="2"/>
              <a:buNone/>
            </a:pPr>
            <a:r>
              <a:rPr lang="en-US" dirty="0" smtClean="0"/>
              <a:t>Thank you for your attention!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dirty="0" smtClean="0"/>
              <a:t>Main parts</a:t>
            </a:r>
            <a:endParaRPr lang="en-US" dirty="0"/>
          </a:p>
        </p:txBody>
      </p:sp>
      <p:sp>
        <p:nvSpPr>
          <p:cNvPr id="118787" name="Rectangle 3"/>
          <p:cNvSpPr>
            <a:spLocks noGrp="1" noChangeArrowheads="1"/>
          </p:cNvSpPr>
          <p:nvPr>
            <p:ph type="body" sz="half" idx="1"/>
          </p:nvPr>
        </p:nvSpPr>
        <p:spPr>
          <a:xfrm>
            <a:off x="1295400" y="1524000"/>
            <a:ext cx="7467600" cy="4606925"/>
          </a:xfrm>
        </p:spPr>
        <p:txBody>
          <a:bodyPr/>
          <a:lstStyle/>
          <a:p>
            <a:pPr marL="711200" indent="-711200">
              <a:buFont typeface="Wingdings" pitchFamily="2" charset="2"/>
              <a:buNone/>
            </a:pPr>
            <a:endParaRPr lang="en-US" dirty="0"/>
          </a:p>
          <a:p>
            <a:pPr marL="711200" indent="-711200">
              <a:buFont typeface="Wingdings" pitchFamily="2" charset="2"/>
              <a:buAutoNum type="romanUcPeriod"/>
            </a:pPr>
            <a:r>
              <a:rPr lang="en-US" sz="3000" dirty="0" smtClean="0"/>
              <a:t>WHAT IS REDD+?</a:t>
            </a:r>
            <a:endParaRPr lang="en-US" sz="3000" dirty="0"/>
          </a:p>
          <a:p>
            <a:pPr marL="711200" indent="-711200">
              <a:buFont typeface="Wingdings" pitchFamily="2" charset="2"/>
              <a:buNone/>
            </a:pPr>
            <a:r>
              <a:rPr lang="en-US" sz="3000" dirty="0"/>
              <a:t>II.   </a:t>
            </a:r>
            <a:r>
              <a:rPr lang="en-US" sz="3000" dirty="0" smtClean="0"/>
              <a:t>THE ROLE OF FOREST GOVERNANCE FOR REDD+ </a:t>
            </a:r>
            <a:endParaRPr lang="en-US" sz="3000" dirty="0"/>
          </a:p>
          <a:p>
            <a:pPr marL="711200" indent="-711200">
              <a:buFont typeface="Wingdings" pitchFamily="2" charset="2"/>
              <a:buAutoNum type="romanUcPeriod" startAt="3"/>
            </a:pPr>
            <a:r>
              <a:rPr lang="en-US" sz="3000" dirty="0" smtClean="0"/>
              <a:t>NECESSARY ACTIVITIES OF FOREST GOVERNANCE FOR REDD+ </a:t>
            </a:r>
          </a:p>
          <a:p>
            <a:pPr marL="711200" indent="-711200">
              <a:buFont typeface="Wingdings" pitchFamily="2" charset="2"/>
              <a:buAutoNum type="romanUcPeriod" startAt="3"/>
            </a:pPr>
            <a:r>
              <a:rPr lang="en-US" sz="3000" dirty="0" smtClean="0"/>
              <a:t>RECOMMENDATIONS</a:t>
            </a:r>
            <a:endParaRPr lang="en-US" sz="3000" dirty="0"/>
          </a:p>
        </p:txBody>
      </p:sp>
      <p:sp>
        <p:nvSpPr>
          <p:cNvPr id="118793" name="Rectangle 9"/>
          <p:cNvSpPr>
            <a:spLocks noGrp="1" noChangeArrowheads="1"/>
          </p:cNvSpPr>
          <p:nvPr>
            <p:ph sz="quarter" idx="2"/>
          </p:nvPr>
        </p:nvSpPr>
        <p:spPr/>
        <p:txBody>
          <a:bodyPr/>
          <a:lstStyle/>
          <a:p>
            <a:endParaRPr lang="en-US" sz="2400"/>
          </a:p>
        </p:txBody>
      </p:sp>
      <p:sp>
        <p:nvSpPr>
          <p:cNvPr id="118794" name="Rectangle 10"/>
          <p:cNvSpPr>
            <a:spLocks noGrp="1" noChangeArrowheads="1"/>
          </p:cNvSpPr>
          <p:nvPr>
            <p:ph sz="quarter" idx="3"/>
          </p:nvPr>
        </p:nvSpPr>
        <p:spPr/>
        <p:txBody>
          <a:bodyPr/>
          <a:lstStyle/>
          <a:p>
            <a:endParaRPr 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5"/>
          <p:cNvSpPr>
            <a:spLocks noChangeArrowheads="1"/>
          </p:cNvSpPr>
          <p:nvPr/>
        </p:nvSpPr>
        <p:spPr bwMode="auto">
          <a:xfrm>
            <a:off x="2667000" y="381000"/>
            <a:ext cx="6172200" cy="1066800"/>
          </a:xfrm>
          <a:prstGeom prst="rect">
            <a:avLst/>
          </a:prstGeom>
          <a:noFill/>
          <a:ln w="9525" algn="ctr">
            <a:noFill/>
            <a:miter lim="800000"/>
            <a:headEnd/>
            <a:tailEnd/>
          </a:ln>
          <a:effectLst/>
        </p:spPr>
        <p:txBody>
          <a:bodyPr anchor="ctr" anchorCtr="1"/>
          <a:lstStyle/>
          <a:p>
            <a:pPr algn="ctr"/>
            <a:r>
              <a:rPr lang="en-GB" sz="3200" dirty="0" smtClean="0">
                <a:solidFill>
                  <a:schemeClr val="tx2"/>
                </a:solidFill>
                <a:effectLst>
                  <a:outerShdw blurRad="38100" dist="38100" dir="2700000" algn="tl">
                    <a:srgbClr val="FFFFFF"/>
                  </a:outerShdw>
                </a:effectLst>
              </a:rPr>
              <a:t>Part I</a:t>
            </a:r>
            <a:r>
              <a:rPr lang="en-GB" sz="3200" dirty="0">
                <a:solidFill>
                  <a:schemeClr val="tx2"/>
                </a:solidFill>
                <a:effectLst>
                  <a:outerShdw blurRad="38100" dist="38100" dir="2700000" algn="tl">
                    <a:srgbClr val="FFFFFF"/>
                  </a:outerShdw>
                </a:effectLst>
              </a:rPr>
              <a:t>: </a:t>
            </a:r>
            <a:r>
              <a:rPr lang="en-GB" sz="3200" dirty="0" smtClean="0">
                <a:solidFill>
                  <a:schemeClr val="tx2"/>
                </a:solidFill>
                <a:effectLst>
                  <a:outerShdw blurRad="38100" dist="38100" dir="2700000" algn="tl">
                    <a:srgbClr val="FFFFFF"/>
                  </a:outerShdw>
                </a:effectLst>
              </a:rPr>
              <a:t>WHAT IS REDD+?</a:t>
            </a:r>
            <a:endParaRPr lang="en-GB" sz="3200" b="1" dirty="0">
              <a:effectLst>
                <a:outerShdw blurRad="38100" dist="38100" dir="2700000" algn="tl">
                  <a:srgbClr val="010199"/>
                </a:outerShdw>
              </a:effectLst>
            </a:endParaRPr>
          </a:p>
        </p:txBody>
      </p:sp>
      <p:sp>
        <p:nvSpPr>
          <p:cNvPr id="99334" name="Rectangle 6"/>
          <p:cNvSpPr>
            <a:spLocks noChangeArrowheads="1"/>
          </p:cNvSpPr>
          <p:nvPr/>
        </p:nvSpPr>
        <p:spPr bwMode="auto">
          <a:xfrm>
            <a:off x="2438400" y="1905000"/>
            <a:ext cx="6705600" cy="4267200"/>
          </a:xfrm>
          <a:prstGeom prst="rect">
            <a:avLst/>
          </a:prstGeom>
          <a:noFill/>
          <a:ln w="9525" algn="ctr">
            <a:noFill/>
            <a:miter lim="800000"/>
            <a:headEnd/>
            <a:tailEnd/>
          </a:ln>
          <a:effectLst/>
        </p:spPr>
        <p:txBody>
          <a:bodyPr anchor="ctr" anchorCtr="1"/>
          <a:lstStyle/>
          <a:p>
            <a:r>
              <a:rPr lang="en-GB" dirty="0" smtClean="0">
                <a:effectLst>
                  <a:outerShdw blurRad="38100" dist="38100" dir="2700000" algn="tl">
                    <a:srgbClr val="010199"/>
                  </a:outerShdw>
                </a:effectLst>
              </a:rPr>
              <a:t>COP16/UNFCCC</a:t>
            </a:r>
            <a:r>
              <a:rPr lang="en-GB" dirty="0">
                <a:effectLst>
                  <a:outerShdw blurRad="38100" dist="38100" dir="2700000" algn="tl">
                    <a:srgbClr val="010199"/>
                  </a:outerShdw>
                </a:effectLst>
              </a:rPr>
              <a:t>, REDD+ </a:t>
            </a:r>
            <a:r>
              <a:rPr lang="en-GB" dirty="0" smtClean="0">
                <a:effectLst>
                  <a:outerShdw blurRad="38100" dist="38100" dir="2700000" algn="tl">
                    <a:srgbClr val="010199"/>
                  </a:outerShdw>
                </a:effectLst>
              </a:rPr>
              <a:t>includes 5 following activities:</a:t>
            </a:r>
            <a:endParaRPr lang="en-GB" dirty="0">
              <a:effectLst>
                <a:outerShdw blurRad="38100" dist="38100" dir="2700000" algn="tl">
                  <a:srgbClr val="010199"/>
                </a:outerShdw>
              </a:effectLst>
            </a:endParaRPr>
          </a:p>
          <a:p>
            <a:endParaRPr lang="en-GB" dirty="0">
              <a:effectLst>
                <a:outerShdw blurRad="38100" dist="38100" dir="2700000" algn="tl">
                  <a:srgbClr val="010199"/>
                </a:outerShdw>
              </a:effectLst>
            </a:endParaRPr>
          </a:p>
          <a:p>
            <a:pPr marL="0" lvl="2">
              <a:spcBef>
                <a:spcPct val="15000"/>
              </a:spcBef>
              <a:spcAft>
                <a:spcPct val="10000"/>
              </a:spcAft>
              <a:buFontTx/>
              <a:buChar char="•"/>
            </a:pPr>
            <a:r>
              <a:rPr lang="en-GB" dirty="0">
                <a:effectLst>
                  <a:outerShdw blurRad="38100" dist="38100" dir="2700000" algn="tl">
                    <a:srgbClr val="010199"/>
                  </a:outerShdw>
                </a:effectLst>
              </a:rPr>
              <a:t> </a:t>
            </a:r>
            <a:r>
              <a:rPr lang="en-GB" dirty="0" smtClean="0">
                <a:effectLst>
                  <a:outerShdw blurRad="38100" dist="38100" dir="2700000" algn="tl">
                    <a:srgbClr val="010199"/>
                  </a:outerShdw>
                </a:effectLst>
              </a:rPr>
              <a:t>Reducing emissions from deforestation</a:t>
            </a:r>
            <a:endParaRPr lang="en-GB" dirty="0">
              <a:effectLst>
                <a:outerShdw blurRad="38100" dist="38100" dir="2700000" algn="tl">
                  <a:srgbClr val="010199"/>
                </a:outerShdw>
              </a:effectLst>
            </a:endParaRPr>
          </a:p>
          <a:p>
            <a:pPr marL="0" lvl="2">
              <a:spcBef>
                <a:spcPct val="15000"/>
              </a:spcBef>
              <a:spcAft>
                <a:spcPct val="10000"/>
              </a:spcAft>
              <a:buFontTx/>
              <a:buChar char="•"/>
            </a:pPr>
            <a:r>
              <a:rPr lang="en-GB" dirty="0">
                <a:effectLst>
                  <a:outerShdw blurRad="38100" dist="38100" dir="2700000" algn="tl">
                    <a:srgbClr val="010199"/>
                  </a:outerShdw>
                </a:effectLst>
              </a:rPr>
              <a:t> Reducing emissions from </a:t>
            </a:r>
            <a:r>
              <a:rPr lang="en-GB" dirty="0" smtClean="0">
                <a:effectLst>
                  <a:outerShdw blurRad="38100" dist="38100" dir="2700000" algn="tl">
                    <a:srgbClr val="010199"/>
                  </a:outerShdw>
                </a:effectLst>
              </a:rPr>
              <a:t>forest </a:t>
            </a:r>
            <a:r>
              <a:rPr lang="en-GB" dirty="0">
                <a:effectLst>
                  <a:outerShdw blurRad="38100" dist="38100" dir="2700000" algn="tl">
                    <a:srgbClr val="010199"/>
                  </a:outerShdw>
                </a:effectLst>
              </a:rPr>
              <a:t>degradation </a:t>
            </a:r>
          </a:p>
          <a:p>
            <a:pPr marL="0" lvl="2">
              <a:spcBef>
                <a:spcPct val="15000"/>
              </a:spcBef>
              <a:spcAft>
                <a:spcPct val="10000"/>
              </a:spcAft>
              <a:buFontTx/>
              <a:buChar char="•"/>
            </a:pPr>
            <a:r>
              <a:rPr lang="en-GB" dirty="0">
                <a:effectLst>
                  <a:outerShdw blurRad="38100" dist="38100" dir="2700000" algn="tl">
                    <a:srgbClr val="010199"/>
                  </a:outerShdw>
                </a:effectLst>
              </a:rPr>
              <a:t> </a:t>
            </a:r>
            <a:r>
              <a:rPr lang="en-GB" dirty="0" smtClean="0">
                <a:effectLst>
                  <a:outerShdw blurRad="38100" dist="38100" dir="2700000" algn="tl">
                    <a:srgbClr val="010199"/>
                  </a:outerShdw>
                </a:effectLst>
              </a:rPr>
              <a:t>Conservation</a:t>
            </a:r>
            <a:endParaRPr lang="en-GB" dirty="0">
              <a:effectLst>
                <a:outerShdw blurRad="38100" dist="38100" dir="2700000" algn="tl">
                  <a:srgbClr val="010199"/>
                </a:outerShdw>
              </a:effectLst>
            </a:endParaRPr>
          </a:p>
          <a:p>
            <a:pPr marL="0" lvl="2">
              <a:spcBef>
                <a:spcPct val="15000"/>
              </a:spcBef>
              <a:spcAft>
                <a:spcPct val="10000"/>
              </a:spcAft>
              <a:buFontTx/>
              <a:buChar char="•"/>
            </a:pPr>
            <a:r>
              <a:rPr lang="en-GB" dirty="0">
                <a:effectLst>
                  <a:outerShdw blurRad="38100" dist="38100" dir="2700000" algn="tl">
                    <a:srgbClr val="010199"/>
                  </a:outerShdw>
                </a:effectLst>
              </a:rPr>
              <a:t> </a:t>
            </a:r>
            <a:r>
              <a:rPr lang="en-GB" dirty="0" smtClean="0">
                <a:effectLst>
                  <a:outerShdw blurRad="38100" dist="38100" dir="2700000" algn="tl">
                    <a:srgbClr val="010199"/>
                  </a:outerShdw>
                </a:effectLst>
              </a:rPr>
              <a:t>Sustainable management of forest resources </a:t>
            </a:r>
          </a:p>
          <a:p>
            <a:pPr marL="0" lvl="2">
              <a:spcBef>
                <a:spcPct val="15000"/>
              </a:spcBef>
              <a:spcAft>
                <a:spcPct val="10000"/>
              </a:spcAft>
              <a:buFontTx/>
              <a:buChar char="•"/>
            </a:pPr>
            <a:r>
              <a:rPr lang="en-GB" dirty="0" smtClean="0">
                <a:effectLst>
                  <a:outerShdw blurRad="38100" dist="38100" dir="2700000" algn="tl">
                    <a:srgbClr val="010199"/>
                  </a:outerShdw>
                </a:effectLst>
              </a:rPr>
              <a:t>Enhance  carbon stocks</a:t>
            </a:r>
            <a:endParaRPr lang="en-GB" dirty="0">
              <a:effectLst>
                <a:outerShdw blurRad="38100" dist="38100" dir="2700000" algn="tl">
                  <a:srgbClr val="010199"/>
                </a:outerShdw>
              </a:effectLst>
            </a:endParaRPr>
          </a:p>
          <a:p>
            <a:pPr marL="0" lvl="2">
              <a:spcBef>
                <a:spcPct val="15000"/>
              </a:spcBef>
              <a:spcAft>
                <a:spcPct val="10000"/>
              </a:spcAft>
            </a:pPr>
            <a:endParaRPr lang="en-GB" dirty="0">
              <a:effectLst>
                <a:outerShdw blurRad="38100" dist="38100" dir="2700000" algn="tl">
                  <a:srgbClr val="010199"/>
                </a:outerShdw>
              </a:effectLst>
            </a:endParaRPr>
          </a:p>
          <a:p>
            <a:pPr>
              <a:spcBef>
                <a:spcPct val="15000"/>
              </a:spcBef>
              <a:spcAft>
                <a:spcPct val="10000"/>
              </a:spcAft>
              <a:buFontTx/>
              <a:buChar char="•"/>
            </a:pPr>
            <a:endParaRPr lang="en-GB" dirty="0">
              <a:solidFill>
                <a:schemeClr val="tx2"/>
              </a:solidFill>
              <a:effectLst>
                <a:outerShdw blurRad="38100" dist="38100" dir="2700000" algn="tl">
                  <a:srgbClr val="FFFFFF"/>
                </a:outerShdw>
              </a:effectLst>
            </a:endParaRPr>
          </a:p>
          <a:p>
            <a:pPr algn="ctr"/>
            <a:r>
              <a:rPr lang="en-GB" dirty="0" smtClean="0">
                <a:solidFill>
                  <a:schemeClr val="tx2"/>
                </a:solidFill>
                <a:effectLst>
                  <a:outerShdw blurRad="38100" dist="38100" dir="2700000" algn="tl">
                    <a:srgbClr val="FFFFFF"/>
                  </a:outerShdw>
                </a:effectLst>
              </a:rPr>
              <a:t>REDD+ has a broad meaning that need an integrated management approach with new requirements.</a:t>
            </a:r>
            <a:endParaRPr lang="en-GB" dirty="0">
              <a:solidFill>
                <a:schemeClr val="tx2"/>
              </a:solidFill>
              <a:effectLst>
                <a:outerShdw blurRad="38100" dist="38100" dir="2700000" algn="tl">
                  <a:srgbClr val="FFFFFF"/>
                </a:outerShdw>
              </a:effectLst>
            </a:endParaRPr>
          </a:p>
          <a:p>
            <a:pPr algn="ctr"/>
            <a:endParaRPr lang="en-GB" dirty="0">
              <a:solidFill>
                <a:schemeClr val="tx2"/>
              </a:solidFill>
              <a:effectLst>
                <a:outerShdw blurRad="38100" dist="38100" dir="2700000" algn="tl">
                  <a:srgbClr val="FFFFFF"/>
                </a:outerShdw>
              </a:effectLst>
            </a:endParaRPr>
          </a:p>
          <a:p>
            <a:pPr algn="ctr"/>
            <a:endParaRPr lang="en-GB" sz="3200" dirty="0">
              <a:solidFill>
                <a:schemeClr val="tx2"/>
              </a:solidFill>
              <a:effectLst>
                <a:outerShdw blurRad="38100" dist="38100" dir="2700000" algn="tl">
                  <a:srgbClr val="FFFFFF"/>
                </a:outerShdw>
              </a:effectLst>
            </a:endParaRPr>
          </a:p>
        </p:txBody>
      </p:sp>
      <p:pic>
        <p:nvPicPr>
          <p:cNvPr id="99336" name="Picture 8"/>
          <p:cNvPicPr>
            <a:picLocks noChangeAspect="1" noChangeArrowheads="1"/>
          </p:cNvPicPr>
          <p:nvPr/>
        </p:nvPicPr>
        <p:blipFill>
          <a:blip r:embed="rId2"/>
          <a:srcRect/>
          <a:stretch>
            <a:fillRect/>
          </a:stretch>
        </p:blipFill>
        <p:spPr bwMode="auto">
          <a:xfrm>
            <a:off x="0" y="2057400"/>
            <a:ext cx="2209800"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5" name="Rectangle 5"/>
          <p:cNvSpPr>
            <a:spLocks noChangeArrowheads="1"/>
          </p:cNvSpPr>
          <p:nvPr/>
        </p:nvSpPr>
        <p:spPr bwMode="auto">
          <a:xfrm>
            <a:off x="2667000" y="228600"/>
            <a:ext cx="6019800" cy="990600"/>
          </a:xfrm>
          <a:prstGeom prst="rect">
            <a:avLst/>
          </a:prstGeom>
          <a:noFill/>
          <a:ln w="9525" algn="ctr">
            <a:noFill/>
            <a:miter lim="800000"/>
            <a:headEnd/>
            <a:tailEnd/>
          </a:ln>
          <a:effectLst/>
        </p:spPr>
        <p:txBody>
          <a:bodyPr anchor="ctr" anchorCtr="1"/>
          <a:lstStyle/>
          <a:p>
            <a:pPr algn="ctr"/>
            <a:endParaRPr lang="en-GB" sz="3200" dirty="0">
              <a:solidFill>
                <a:schemeClr val="tx2"/>
              </a:solidFill>
              <a:effectLst>
                <a:outerShdw blurRad="38100" dist="38100" dir="2700000" algn="tl">
                  <a:srgbClr val="FFFFFF"/>
                </a:outerShdw>
              </a:effectLst>
            </a:endParaRPr>
          </a:p>
          <a:p>
            <a:pPr marL="711200" indent="-711200">
              <a:buFont typeface="Wingdings" pitchFamily="2" charset="2"/>
              <a:buNone/>
            </a:pPr>
            <a:r>
              <a:rPr lang="en-GB" sz="3200" dirty="0" smtClean="0">
                <a:solidFill>
                  <a:schemeClr val="tx2"/>
                </a:solidFill>
                <a:effectLst>
                  <a:outerShdw blurRad="38100" dist="38100" dir="2700000" algn="tl">
                    <a:srgbClr val="FFFFFF"/>
                  </a:outerShdw>
                </a:effectLst>
              </a:rPr>
              <a:t>Part II</a:t>
            </a:r>
            <a:r>
              <a:rPr lang="en-GB" sz="3200" dirty="0">
                <a:solidFill>
                  <a:schemeClr val="tx2"/>
                </a:solidFill>
                <a:effectLst>
                  <a:outerShdw blurRad="38100" dist="38100" dir="2700000" algn="tl">
                    <a:srgbClr val="FFFFFF"/>
                  </a:outerShdw>
                </a:effectLst>
              </a:rPr>
              <a:t>: </a:t>
            </a:r>
            <a:r>
              <a:rPr lang="en-US" sz="2800" dirty="0"/>
              <a:t>THE ROLE OF FOREST GOVERNANCE FOR REDD+ </a:t>
            </a:r>
          </a:p>
          <a:p>
            <a:pPr algn="ctr"/>
            <a:endParaRPr lang="en-GB" sz="800" dirty="0">
              <a:solidFill>
                <a:schemeClr val="tx2"/>
              </a:solidFill>
              <a:effectLst>
                <a:outerShdw blurRad="38100" dist="38100" dir="2700000" algn="tl">
                  <a:srgbClr val="FFFFFF"/>
                </a:outerShdw>
              </a:effectLst>
            </a:endParaRPr>
          </a:p>
        </p:txBody>
      </p:sp>
      <p:sp>
        <p:nvSpPr>
          <p:cNvPr id="107526" name="Rectangle 6"/>
          <p:cNvSpPr>
            <a:spLocks noChangeArrowheads="1"/>
          </p:cNvSpPr>
          <p:nvPr/>
        </p:nvSpPr>
        <p:spPr bwMode="auto">
          <a:xfrm>
            <a:off x="2286000" y="4572000"/>
            <a:ext cx="6858000" cy="1295400"/>
          </a:xfrm>
          <a:prstGeom prst="rect">
            <a:avLst/>
          </a:prstGeom>
          <a:noFill/>
          <a:ln w="9525" algn="ctr">
            <a:noFill/>
            <a:miter lim="800000"/>
            <a:headEnd/>
            <a:tailEnd/>
          </a:ln>
          <a:effectLst/>
        </p:spPr>
        <p:txBody>
          <a:bodyPr anchor="ctr" anchorCtr="1"/>
          <a:lstStyle/>
          <a:p>
            <a:pPr>
              <a:spcAft>
                <a:spcPct val="15000"/>
              </a:spcAft>
              <a:buFont typeface="Wingdings" pitchFamily="2" charset="2"/>
              <a:buChar char="Ø"/>
            </a:pPr>
            <a:r>
              <a:rPr lang="en-GB" sz="2200" b="1" dirty="0">
                <a:effectLst>
                  <a:outerShdw blurRad="38100" dist="38100" dir="2700000" algn="tl">
                    <a:srgbClr val="010199"/>
                  </a:outerShdw>
                </a:effectLst>
              </a:rPr>
              <a:t>   </a:t>
            </a:r>
            <a:r>
              <a:rPr lang="en-GB" sz="2000" dirty="0" smtClean="0">
                <a:effectLst>
                  <a:outerShdw blurRad="38100" dist="38100" dir="2700000" algn="tl">
                    <a:srgbClr val="010199"/>
                  </a:outerShdw>
                </a:effectLst>
              </a:rPr>
              <a:t>Reduce the risks of forest land use change, enhance sustainable management of forest land through long term and sustainable planning with closed link with land allocation, address co-benefit relationship</a:t>
            </a:r>
            <a:endParaRPr lang="en-GB" sz="800" dirty="0">
              <a:effectLst>
                <a:outerShdw blurRad="38100" dist="38100" dir="2700000" algn="tl">
                  <a:srgbClr val="010199"/>
                </a:outerShdw>
              </a:effectLst>
            </a:endParaRPr>
          </a:p>
          <a:p>
            <a:pPr>
              <a:spcAft>
                <a:spcPct val="15000"/>
              </a:spcAft>
              <a:buFont typeface="Wingdings" pitchFamily="2" charset="2"/>
              <a:buChar char="Ø"/>
            </a:pPr>
            <a:r>
              <a:rPr lang="en-GB" sz="2000" dirty="0">
                <a:effectLst>
                  <a:outerShdw blurRad="38100" dist="38100" dir="2700000" algn="tl">
                    <a:srgbClr val="010199"/>
                  </a:outerShdw>
                </a:effectLst>
              </a:rPr>
              <a:t>     </a:t>
            </a:r>
            <a:r>
              <a:rPr lang="en-GB" sz="2000" dirty="0" smtClean="0">
                <a:effectLst>
                  <a:outerShdw blurRad="38100" dist="38100" dir="2700000" algn="tl">
                    <a:srgbClr val="010199"/>
                  </a:outerShdw>
                </a:effectLst>
              </a:rPr>
              <a:t>Reduce illegal logging through enhancing forest law enforcement, including FLEGT</a:t>
            </a:r>
            <a:endParaRPr lang="en-GB" sz="2000" dirty="0">
              <a:effectLst>
                <a:outerShdw blurRad="38100" dist="38100" dir="2700000" algn="tl">
                  <a:srgbClr val="010199"/>
                </a:outerShdw>
              </a:effectLst>
            </a:endParaRPr>
          </a:p>
          <a:p>
            <a:pPr>
              <a:spcAft>
                <a:spcPct val="15000"/>
              </a:spcAft>
              <a:buFont typeface="Wingdings" pitchFamily="2" charset="2"/>
              <a:buNone/>
            </a:pPr>
            <a:endParaRPr lang="en-GB" sz="800" dirty="0">
              <a:effectLst>
                <a:outerShdw blurRad="38100" dist="38100" dir="2700000" algn="tl">
                  <a:srgbClr val="010199"/>
                </a:outerShdw>
              </a:effectLst>
            </a:endParaRPr>
          </a:p>
          <a:p>
            <a:pPr>
              <a:spcAft>
                <a:spcPct val="15000"/>
              </a:spcAft>
              <a:buFont typeface="Wingdings" pitchFamily="2" charset="2"/>
              <a:buChar char="Ø"/>
            </a:pPr>
            <a:r>
              <a:rPr lang="en-GB" sz="2000" dirty="0">
                <a:effectLst>
                  <a:outerShdw blurRad="38100" dist="38100" dir="2700000" algn="tl">
                    <a:srgbClr val="010199"/>
                  </a:outerShdw>
                </a:effectLst>
              </a:rPr>
              <a:t>     </a:t>
            </a:r>
            <a:r>
              <a:rPr lang="en-GB" sz="2000" dirty="0" smtClean="0">
                <a:effectLst>
                  <a:outerShdw blurRad="38100" dist="38100" dir="2700000" algn="tl">
                    <a:srgbClr val="010199"/>
                  </a:outerShdw>
                </a:effectLst>
              </a:rPr>
              <a:t>Reduce forest degradation, contribute to conservation and carbon enhancement through applying environmental friendly technical measures such as </a:t>
            </a:r>
            <a:r>
              <a:rPr lang="en-GB" sz="2000" dirty="0">
                <a:effectLst>
                  <a:outerShdw blurRad="38100" dist="38100" dir="2700000" algn="tl">
                    <a:srgbClr val="010199"/>
                  </a:outerShdw>
                </a:effectLst>
              </a:rPr>
              <a:t>RIL, SFM/FSC, </a:t>
            </a:r>
            <a:r>
              <a:rPr lang="en-GB" sz="2000" dirty="0" smtClean="0">
                <a:effectLst>
                  <a:outerShdw blurRad="38100" dist="38100" dir="2700000" algn="tl">
                    <a:srgbClr val="010199"/>
                  </a:outerShdw>
                </a:effectLst>
              </a:rPr>
              <a:t>reduce the risk of forest fire and </a:t>
            </a:r>
            <a:r>
              <a:rPr lang="en-GB" sz="2000" dirty="0" smtClean="0">
                <a:effectLst>
                  <a:outerShdw blurRad="38100" dist="38100" dir="2700000" algn="tl">
                    <a:srgbClr val="010199"/>
                  </a:outerShdw>
                </a:effectLst>
              </a:rPr>
              <a:t>diseases, </a:t>
            </a:r>
            <a:r>
              <a:rPr lang="en-GB" sz="2000" dirty="0" smtClean="0">
                <a:effectLst>
                  <a:outerShdw blurRad="38100" dist="38100" dir="2700000" algn="tl">
                    <a:srgbClr val="010199"/>
                  </a:outerShdw>
                </a:effectLst>
              </a:rPr>
              <a:t>re-habitation and development of forest resources </a:t>
            </a:r>
            <a:endParaRPr lang="en-GB" sz="800" dirty="0">
              <a:effectLst>
                <a:outerShdw blurRad="38100" dist="38100" dir="2700000" algn="tl">
                  <a:srgbClr val="010199"/>
                </a:outerShdw>
              </a:effectLst>
            </a:endParaRPr>
          </a:p>
          <a:p>
            <a:pPr>
              <a:spcAft>
                <a:spcPct val="15000"/>
              </a:spcAft>
              <a:buFont typeface="Wingdings" pitchFamily="2" charset="2"/>
              <a:buChar char="Ø"/>
            </a:pPr>
            <a:r>
              <a:rPr lang="en-GB" sz="2000" dirty="0">
                <a:effectLst>
                  <a:outerShdw blurRad="38100" dist="38100" dir="2700000" algn="tl">
                    <a:srgbClr val="010199"/>
                  </a:outerShdw>
                </a:effectLst>
              </a:rPr>
              <a:t>     </a:t>
            </a:r>
            <a:r>
              <a:rPr lang="en-GB" sz="2000" dirty="0" smtClean="0">
                <a:effectLst>
                  <a:outerShdw blurRad="38100" dist="38100" dir="2700000" algn="tl">
                    <a:srgbClr val="010199"/>
                  </a:outerShdw>
                </a:effectLst>
              </a:rPr>
              <a:t>Provide positive impact on livelihood and living conditions of forest dependant people through applying multi-benefit approach </a:t>
            </a:r>
            <a:endParaRPr lang="en-GB" sz="2000" dirty="0">
              <a:effectLst>
                <a:outerShdw blurRad="38100" dist="38100" dir="2700000" algn="tl">
                  <a:srgbClr val="010199"/>
                </a:outerShdw>
              </a:effectLst>
            </a:endParaRPr>
          </a:p>
          <a:p>
            <a:endParaRPr lang="en-GB" sz="2200" b="1" dirty="0">
              <a:effectLst>
                <a:outerShdw blurRad="38100" dist="38100" dir="2700000" algn="tl">
                  <a:srgbClr val="010199"/>
                </a:outerShdw>
              </a:effectLst>
            </a:endParaRPr>
          </a:p>
          <a:p>
            <a:pPr>
              <a:buFontTx/>
              <a:buChar char="-"/>
            </a:pPr>
            <a:endParaRPr lang="en-GB" sz="2200" b="1" dirty="0">
              <a:effectLst>
                <a:outerShdw blurRad="38100" dist="38100" dir="2700000" algn="tl">
                  <a:srgbClr val="010199"/>
                </a:outerShdw>
              </a:effectLst>
            </a:endParaRPr>
          </a:p>
          <a:p>
            <a:pPr algn="ctr">
              <a:buFontTx/>
              <a:buChar char="•"/>
            </a:pPr>
            <a:endParaRPr lang="en-GB" dirty="0">
              <a:solidFill>
                <a:schemeClr val="tx2"/>
              </a:solidFill>
              <a:effectLst>
                <a:outerShdw blurRad="38100" dist="38100" dir="2700000" algn="tl">
                  <a:srgbClr val="FFFFFF"/>
                </a:outerShdw>
              </a:effectLst>
            </a:endParaRPr>
          </a:p>
          <a:p>
            <a:pPr algn="ctr">
              <a:buFontTx/>
              <a:buChar char="•"/>
            </a:pPr>
            <a:endParaRPr lang="en-GB" dirty="0">
              <a:solidFill>
                <a:schemeClr val="tx2"/>
              </a:solidFill>
              <a:effectLst>
                <a:outerShdw blurRad="38100" dist="38100" dir="2700000" algn="tl">
                  <a:srgbClr val="FFFFFF"/>
                </a:outerShdw>
              </a:effectLst>
            </a:endParaRPr>
          </a:p>
          <a:p>
            <a:pPr algn="ctr"/>
            <a:endParaRPr lang="en-GB" dirty="0">
              <a:solidFill>
                <a:schemeClr val="tx2"/>
              </a:solidFill>
              <a:effectLst>
                <a:outerShdw blurRad="38100" dist="38100" dir="2700000" algn="tl">
                  <a:srgbClr val="FFFFFF"/>
                </a:outerShdw>
              </a:effectLst>
            </a:endParaRPr>
          </a:p>
          <a:p>
            <a:pPr algn="ctr"/>
            <a:endParaRPr lang="en-GB" sz="3200" dirty="0">
              <a:solidFill>
                <a:schemeClr val="tx2"/>
              </a:solidFill>
              <a:effectLst>
                <a:outerShdw blurRad="38100" dist="38100" dir="2700000" algn="tl">
                  <a:srgbClr val="FFFFFF"/>
                </a:outerShdw>
              </a:effectLst>
            </a:endParaRPr>
          </a:p>
        </p:txBody>
      </p:sp>
      <p:pic>
        <p:nvPicPr>
          <p:cNvPr id="107529" name="Picture 9" descr="PICT0016"/>
          <p:cNvPicPr>
            <a:picLocks noChangeAspect="1" noChangeArrowheads="1"/>
          </p:cNvPicPr>
          <p:nvPr/>
        </p:nvPicPr>
        <p:blipFill>
          <a:blip r:embed="rId2" cstate="print"/>
          <a:srcRect/>
          <a:stretch>
            <a:fillRect/>
          </a:stretch>
        </p:blipFill>
        <p:spPr bwMode="auto">
          <a:xfrm>
            <a:off x="0" y="0"/>
            <a:ext cx="2209800" cy="2971800"/>
          </a:xfrm>
          <a:prstGeom prst="rect">
            <a:avLst/>
          </a:prstGeom>
          <a:noFill/>
        </p:spPr>
      </p:pic>
      <p:pic>
        <p:nvPicPr>
          <p:cNvPr id="107537" name="Picture 17"/>
          <p:cNvPicPr>
            <a:picLocks noChangeArrowheads="1"/>
          </p:cNvPicPr>
          <p:nvPr/>
        </p:nvPicPr>
        <p:blipFill>
          <a:blip r:embed="rId3"/>
          <a:srcRect l="-30296" t="-5493" r="-29964" b="-1030"/>
          <a:stretch>
            <a:fillRect/>
          </a:stretch>
        </p:blipFill>
        <p:spPr bwMode="auto">
          <a:xfrm>
            <a:off x="-533400" y="3276600"/>
            <a:ext cx="3276600" cy="2057400"/>
          </a:xfrm>
          <a:prstGeom prst="rect">
            <a:avLst/>
          </a:prstGeom>
          <a:noFill/>
        </p:spPr>
      </p:pic>
      <p:sp>
        <p:nvSpPr>
          <p:cNvPr id="107536" name="AutoShape 16"/>
          <p:cNvSpPr>
            <a:spLocks noChangeArrowheads="1"/>
          </p:cNvSpPr>
          <p:nvPr/>
        </p:nvSpPr>
        <p:spPr bwMode="auto">
          <a:xfrm>
            <a:off x="457200" y="3810000"/>
            <a:ext cx="1295400" cy="1219200"/>
          </a:xfrm>
          <a:prstGeom prst="flowChartConnector">
            <a:avLst/>
          </a:prstGeom>
          <a:solidFill>
            <a:srgbClr val="4F81BD"/>
          </a:solidFill>
          <a:ln w="9525">
            <a:solidFill>
              <a:srgbClr val="4F81BD"/>
            </a:solidFill>
            <a:round/>
            <a:headEnd/>
            <a:tailEnd/>
          </a:ln>
        </p:spPr>
        <p:txBody>
          <a:bodyPr/>
          <a:lstStyle/>
          <a:p>
            <a:pPr algn="ctr"/>
            <a:endParaRPr lang="en-US" sz="400">
              <a:cs typeface="Times New Roman" pitchFamily="18" charset="0"/>
            </a:endParaRPr>
          </a:p>
          <a:p>
            <a:pPr algn="ctr"/>
            <a:endParaRPr lang="en-US" sz="1200">
              <a:cs typeface="Times New Roman" pitchFamily="18" charset="0"/>
            </a:endParaRPr>
          </a:p>
          <a:p>
            <a:pPr algn="ctr"/>
            <a:r>
              <a:rPr lang="en-US" sz="1200">
                <a:cs typeface="Times New Roman" pitchFamily="18" charset="0"/>
              </a:rPr>
              <a:t>QUẢN TRỊ RỪNG</a:t>
            </a:r>
            <a:endParaRPr lang="en-US"/>
          </a:p>
        </p:txBody>
      </p:sp>
      <p:sp>
        <p:nvSpPr>
          <p:cNvPr id="107538" name="Rectangle 18"/>
          <p:cNvSpPr>
            <a:spLocks noChangeArrowheads="1"/>
          </p:cNvSpPr>
          <p:nvPr/>
        </p:nvSpPr>
        <p:spPr bwMode="auto">
          <a:xfrm>
            <a:off x="2586038" y="495300"/>
            <a:ext cx="219075" cy="685800"/>
          </a:xfrm>
          <a:prstGeom prst="rect">
            <a:avLst/>
          </a:prstGeom>
          <a:noFill/>
          <a:ln w="9525">
            <a:noFill/>
            <a:miter lim="800000"/>
            <a:headEnd/>
            <a:tailEnd/>
          </a:ln>
          <a:effectLst/>
        </p:spPr>
        <p:txBody>
          <a:bodyPr wrap="none" anchor="ctr">
            <a:spAutoFit/>
          </a:bodyPr>
          <a:lstStyle/>
          <a:p>
            <a:endParaRPr lang="en-US" sz="900"/>
          </a:p>
          <a:p>
            <a:pPr eaLnBrk="0" hangingPunct="0"/>
            <a:r>
              <a:rPr lang="en-US" sz="1200">
                <a:latin typeface="Calibri" pitchFamily="34" charset="0"/>
                <a:cs typeface="Times New Roman" pitchFamily="18" charset="0"/>
              </a:rPr>
              <a:t> </a:t>
            </a:r>
            <a:endParaRPr lang="en-US" sz="900"/>
          </a:p>
          <a:p>
            <a:pPr eaLnBrk="0" hangingPunct="0"/>
            <a:endParaRPr lang="en-US"/>
          </a:p>
        </p:txBody>
      </p:sp>
      <p:sp>
        <p:nvSpPr>
          <p:cNvPr id="107539" name="Rectangle 19"/>
          <p:cNvSpPr>
            <a:spLocks noChangeArrowheads="1"/>
          </p:cNvSpPr>
          <p:nvPr/>
        </p:nvSpPr>
        <p:spPr bwMode="auto">
          <a:xfrm>
            <a:off x="2586038" y="1204913"/>
            <a:ext cx="0" cy="0"/>
          </a:xfrm>
          <a:prstGeom prst="rect">
            <a:avLst/>
          </a:prstGeom>
          <a:solidFill>
            <a:schemeClr val="accent1"/>
          </a:solidFill>
          <a:ln w="9525">
            <a:solidFill>
              <a:schemeClr val="tx1"/>
            </a:solidFill>
            <a:miter lim="800000"/>
            <a:headEnd/>
            <a:tailEnd/>
          </a:ln>
          <a:effectLst/>
        </p:spPr>
        <p:txBody>
          <a:bodyPr/>
          <a:lstStyle/>
          <a:p>
            <a:pPr algn="ctr"/>
            <a:r>
              <a:rPr lang="en-US" sz="900">
                <a:solidFill>
                  <a:srgbClr val="DBE5F1"/>
                </a:solidFill>
                <a:latin typeface="Calibri" pitchFamily="34" charset="0"/>
                <a:cs typeface="Times New Roman" pitchFamily="18" charset="0"/>
              </a:rPr>
              <a:t>FOREST</a:t>
            </a:r>
            <a:endParaRPr lang="en-US" sz="900"/>
          </a:p>
          <a:p>
            <a:pPr algn="ctr" eaLnBrk="0" hangingPunct="0"/>
            <a:r>
              <a:rPr lang="en-US" sz="800">
                <a:solidFill>
                  <a:srgbClr val="DBE5F1"/>
                </a:solidFill>
                <a:latin typeface="Calibri" pitchFamily="34" charset="0"/>
                <a:cs typeface="Times New Roman" pitchFamily="18" charset="0"/>
              </a:rPr>
              <a:t>GOV</a:t>
            </a:r>
            <a:r>
              <a:rPr lang="en-US" sz="800">
                <a:solidFill>
                  <a:srgbClr val="DBE5F1"/>
                </a:solidFill>
                <a:cs typeface="Times New Roman" pitchFamily="18" charset="0"/>
              </a:rPr>
              <a:t>ERNANCE</a:t>
            </a:r>
            <a:endParaRPr lang="en-US"/>
          </a:p>
        </p:txBody>
      </p:sp>
      <p:sp>
        <p:nvSpPr>
          <p:cNvPr id="107541" name="Rectangle 21"/>
          <p:cNvSpPr>
            <a:spLocks noChangeArrowheads="1"/>
          </p:cNvSpPr>
          <p:nvPr/>
        </p:nvSpPr>
        <p:spPr bwMode="auto">
          <a:xfrm>
            <a:off x="2586038" y="3567113"/>
            <a:ext cx="1162050" cy="457200"/>
          </a:xfrm>
          <a:prstGeom prst="rect">
            <a:avLst/>
          </a:prstGeom>
          <a:noFill/>
          <a:ln w="9525">
            <a:noFill/>
            <a:miter lim="800000"/>
            <a:headEnd/>
            <a:tailEnd/>
          </a:ln>
          <a:effectLst/>
        </p:spPr>
        <p:txBody>
          <a:bodyPr wrap="none" anchor="ctr">
            <a:spAutoFit/>
          </a:bodyPr>
          <a:lstStyle/>
          <a:p>
            <a:endParaRPr lang="en-US" sz="1200">
              <a:latin typeface="Calibri" pitchFamily="34" charset="0"/>
              <a:cs typeface="Times New Roman" pitchFamily="18" charset="0"/>
            </a:endParaRPr>
          </a:p>
          <a:p>
            <a:pPr eaLnBrk="0" hangingPunct="0"/>
            <a:r>
              <a:rPr lang="en-US" sz="1200">
                <a:latin typeface="Calibri" pitchFamily="34" charset="0"/>
                <a:cs typeface="Times New Roman" pitchFamily="18" charset="0"/>
              </a:rPr>
              <a:t>                            </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2514600" y="533400"/>
            <a:ext cx="6629400" cy="1219200"/>
          </a:xfrm>
          <a:prstGeom prst="rect">
            <a:avLst/>
          </a:prstGeom>
          <a:noFill/>
          <a:ln w="9525" algn="ctr">
            <a:noFill/>
            <a:miter lim="800000"/>
            <a:headEnd/>
            <a:tailEnd/>
          </a:ln>
          <a:effectLst/>
        </p:spPr>
        <p:txBody>
          <a:bodyPr anchor="ctr" anchorCtr="1"/>
          <a:lstStyle/>
          <a:p>
            <a:r>
              <a:rPr lang="en-GB" sz="3200" dirty="0" smtClean="0">
                <a:solidFill>
                  <a:schemeClr val="tx2"/>
                </a:solidFill>
                <a:effectLst>
                  <a:outerShdw blurRad="38100" dist="38100" dir="2700000" algn="tl">
                    <a:srgbClr val="FFFFFF"/>
                  </a:outerShdw>
                </a:effectLst>
              </a:rPr>
              <a:t>Part </a:t>
            </a:r>
            <a:r>
              <a:rPr lang="en-GB" sz="3200" dirty="0">
                <a:solidFill>
                  <a:schemeClr val="tx2"/>
                </a:solidFill>
                <a:effectLst>
                  <a:outerShdw blurRad="38100" dist="38100" dir="2700000" algn="tl">
                    <a:srgbClr val="FFFFFF"/>
                  </a:outerShdw>
                </a:effectLst>
              </a:rPr>
              <a:t>III: </a:t>
            </a:r>
            <a:r>
              <a:rPr lang="en-US" sz="3200" dirty="0"/>
              <a:t>NECESSARY ACTIVITIES OF FOREST GOVERNANCE FOR REDD+ </a:t>
            </a:r>
          </a:p>
          <a:p>
            <a:pPr algn="ctr"/>
            <a:endParaRPr lang="en-GB" sz="3200" dirty="0">
              <a:solidFill>
                <a:schemeClr val="tx2"/>
              </a:solidFill>
              <a:effectLst>
                <a:outerShdw blurRad="38100" dist="38100" dir="2700000" algn="tl">
                  <a:srgbClr val="FFFFFF"/>
                </a:outerShdw>
              </a:effectLst>
            </a:endParaRPr>
          </a:p>
        </p:txBody>
      </p:sp>
      <p:sp>
        <p:nvSpPr>
          <p:cNvPr id="155651" name="Rectangle 3"/>
          <p:cNvSpPr>
            <a:spLocks noChangeArrowheads="1"/>
          </p:cNvSpPr>
          <p:nvPr/>
        </p:nvSpPr>
        <p:spPr bwMode="auto">
          <a:xfrm>
            <a:off x="2590800" y="3581400"/>
            <a:ext cx="6172200" cy="2590800"/>
          </a:xfrm>
          <a:prstGeom prst="rect">
            <a:avLst/>
          </a:prstGeom>
          <a:noFill/>
          <a:ln w="9525" algn="ctr">
            <a:noFill/>
            <a:miter lim="800000"/>
            <a:headEnd/>
            <a:tailEnd/>
          </a:ln>
          <a:effectLst/>
        </p:spPr>
        <p:txBody>
          <a:bodyPr anchor="ctr" anchorCtr="1"/>
          <a:lstStyle/>
          <a:p>
            <a:pPr marL="342900" indent="-342900">
              <a:buFontTx/>
              <a:buAutoNum type="arabicPeriod"/>
            </a:pPr>
            <a:r>
              <a:rPr lang="en-GB" sz="2400" b="1" dirty="0" smtClean="0">
                <a:effectLst>
                  <a:outerShdw blurRad="38100" dist="38100" dir="2700000" algn="tl">
                    <a:srgbClr val="010199"/>
                  </a:outerShdw>
                </a:effectLst>
              </a:rPr>
              <a:t>Monitoring, evaluation and forecast </a:t>
            </a:r>
            <a:endParaRPr lang="en-GB" sz="2400" b="1" dirty="0">
              <a:effectLst>
                <a:outerShdw blurRad="38100" dist="38100" dir="2700000" algn="tl">
                  <a:srgbClr val="010199"/>
                </a:outerShdw>
              </a:effectLst>
            </a:endParaRPr>
          </a:p>
          <a:p>
            <a:pPr marL="342900" indent="-342900"/>
            <a:endParaRPr lang="en-GB" sz="2400" b="1" dirty="0">
              <a:effectLst>
                <a:outerShdw blurRad="38100" dist="38100" dir="2700000" algn="tl">
                  <a:srgbClr val="010199"/>
                </a:outerShdw>
              </a:effectLst>
            </a:endParaRPr>
          </a:p>
          <a:p>
            <a:pPr marL="342900" lvl="4" indent="-342900">
              <a:spcBef>
                <a:spcPct val="15000"/>
              </a:spcBef>
              <a:spcAft>
                <a:spcPct val="15000"/>
              </a:spcAft>
              <a:buFontTx/>
              <a:buChar char="•"/>
            </a:pPr>
            <a:r>
              <a:rPr lang="en-GB" b="1" dirty="0" smtClean="0">
                <a:effectLst>
                  <a:outerShdw blurRad="38100" dist="38100" dir="2700000" algn="tl">
                    <a:srgbClr val="010199"/>
                  </a:outerShdw>
                </a:effectLst>
              </a:rPr>
              <a:t>Enhance capacity on monitoring, evaluation and forecast </a:t>
            </a:r>
            <a:endParaRPr lang="en-GB" b="1" dirty="0">
              <a:effectLst>
                <a:outerShdw blurRad="38100" dist="38100" dir="2700000" algn="tl">
                  <a:srgbClr val="010199"/>
                </a:outerShdw>
              </a:effectLst>
            </a:endParaRPr>
          </a:p>
          <a:p>
            <a:pPr marL="342900" lvl="4" indent="-342900">
              <a:spcBef>
                <a:spcPct val="15000"/>
              </a:spcBef>
              <a:spcAft>
                <a:spcPct val="15000"/>
              </a:spcAft>
              <a:buFontTx/>
              <a:buChar char="•"/>
            </a:pPr>
            <a:r>
              <a:rPr lang="en-GB" b="1" dirty="0" smtClean="0">
                <a:effectLst>
                  <a:outerShdw blurRad="38100" dist="38100" dir="2700000" algn="tl">
                    <a:srgbClr val="010199"/>
                  </a:outerShdw>
                </a:effectLst>
              </a:rPr>
              <a:t>Develop and agree on the definition of forest and forest classification system</a:t>
            </a:r>
            <a:endParaRPr lang="en-GB" b="1" dirty="0">
              <a:effectLst>
                <a:outerShdw blurRad="38100" dist="38100" dir="2700000" algn="tl">
                  <a:srgbClr val="010199"/>
                </a:outerShdw>
              </a:effectLst>
            </a:endParaRPr>
          </a:p>
          <a:p>
            <a:pPr marL="342900" lvl="4" indent="-342900">
              <a:spcBef>
                <a:spcPct val="15000"/>
              </a:spcBef>
              <a:spcAft>
                <a:spcPct val="15000"/>
              </a:spcAft>
              <a:buFontTx/>
              <a:buChar char="•"/>
            </a:pPr>
            <a:r>
              <a:rPr lang="en-GB" b="1" dirty="0" smtClean="0">
                <a:effectLst>
                  <a:outerShdw blurRad="38100" dist="38100" dir="2700000" algn="tl">
                    <a:srgbClr val="010199"/>
                  </a:outerShdw>
                </a:effectLst>
              </a:rPr>
              <a:t>Control the forest resources change</a:t>
            </a:r>
            <a:endParaRPr lang="en-GB" b="1" dirty="0">
              <a:effectLst>
                <a:outerShdw blurRad="38100" dist="38100" dir="2700000" algn="tl">
                  <a:srgbClr val="010199"/>
                </a:outerShdw>
              </a:effectLst>
            </a:endParaRPr>
          </a:p>
          <a:p>
            <a:pPr marL="342900" lvl="4" indent="-342900">
              <a:spcBef>
                <a:spcPct val="15000"/>
              </a:spcBef>
              <a:spcAft>
                <a:spcPct val="15000"/>
              </a:spcAft>
              <a:buFontTx/>
              <a:buChar char="•"/>
            </a:pPr>
            <a:r>
              <a:rPr lang="en-GB" b="1" dirty="0" smtClean="0">
                <a:effectLst>
                  <a:outerShdw blurRad="38100" dist="38100" dir="2700000" algn="tl">
                    <a:srgbClr val="010199"/>
                  </a:outerShdw>
                </a:effectLst>
              </a:rPr>
              <a:t>Conduct the biomass and carbon stocks inventory</a:t>
            </a:r>
            <a:endParaRPr lang="en-GB" b="1" dirty="0">
              <a:effectLst>
                <a:outerShdw blurRad="38100" dist="38100" dir="2700000" algn="tl">
                  <a:srgbClr val="010199"/>
                </a:outerShdw>
              </a:effectLst>
            </a:endParaRPr>
          </a:p>
          <a:p>
            <a:pPr marL="342900" lvl="4" indent="-342900">
              <a:spcBef>
                <a:spcPct val="15000"/>
              </a:spcBef>
              <a:spcAft>
                <a:spcPct val="15000"/>
              </a:spcAft>
              <a:buFontTx/>
              <a:buChar char="•"/>
            </a:pPr>
            <a:r>
              <a:rPr lang="en-GB" b="1" dirty="0" smtClean="0">
                <a:effectLst>
                  <a:outerShdw blurRad="38100" dist="38100" dir="2700000" algn="tl">
                    <a:srgbClr val="010199"/>
                  </a:outerShdw>
                </a:effectLst>
              </a:rPr>
              <a:t>Analyse, evaluate, forecast the impact and find out, apply mitigation and adaptation measures </a:t>
            </a:r>
            <a:endParaRPr lang="en-GB" b="1" dirty="0">
              <a:effectLst>
                <a:outerShdw blurRad="38100" dist="38100" dir="2700000" algn="tl">
                  <a:srgbClr val="010199"/>
                </a:outerShdw>
              </a:effectLst>
            </a:endParaRPr>
          </a:p>
          <a:p>
            <a:pPr marL="342900" lvl="4" indent="-342900">
              <a:buFontTx/>
              <a:buChar char="•"/>
            </a:pPr>
            <a:r>
              <a:rPr lang="en-GB" b="1" dirty="0" smtClean="0">
                <a:effectLst>
                  <a:outerShdw blurRad="38100" dist="38100" dir="2700000" algn="tl">
                    <a:srgbClr val="010199"/>
                  </a:outerShdw>
                </a:effectLst>
              </a:rPr>
              <a:t>Set up MRV system</a:t>
            </a:r>
            <a:endParaRPr lang="en-GB" b="1" dirty="0">
              <a:effectLst>
                <a:outerShdw blurRad="38100" dist="38100" dir="2700000" algn="tl">
                  <a:srgbClr val="010199"/>
                </a:outerShdw>
              </a:effectLst>
            </a:endParaRPr>
          </a:p>
          <a:p>
            <a:pPr marL="342900" lvl="4" indent="-342900">
              <a:buFontTx/>
              <a:buChar char="•"/>
            </a:pPr>
            <a:endParaRPr lang="en-GB" b="1" dirty="0">
              <a:effectLst>
                <a:outerShdw blurRad="38100" dist="38100" dir="2700000" algn="tl">
                  <a:srgbClr val="010199"/>
                </a:outerShdw>
              </a:effectLst>
            </a:endParaRPr>
          </a:p>
          <a:p>
            <a:pPr marL="342900" indent="-342900" algn="ctr"/>
            <a:endParaRPr lang="en-GB" sz="2400" dirty="0">
              <a:solidFill>
                <a:schemeClr val="tx2"/>
              </a:solidFill>
              <a:effectLst>
                <a:outerShdw blurRad="38100" dist="38100" dir="2700000" algn="tl">
                  <a:srgbClr val="FFFFFF"/>
                </a:outerShdw>
              </a:effectLst>
            </a:endParaRPr>
          </a:p>
          <a:p>
            <a:pPr marL="342900" indent="-342900" algn="ctr"/>
            <a:endParaRPr lang="en-GB" dirty="0">
              <a:solidFill>
                <a:schemeClr val="tx2"/>
              </a:solidFill>
              <a:effectLst>
                <a:outerShdw blurRad="38100" dist="38100" dir="2700000" algn="tl">
                  <a:srgbClr val="FFFFFF"/>
                </a:outerShdw>
              </a:effectLst>
            </a:endParaRPr>
          </a:p>
          <a:p>
            <a:pPr marL="342900" indent="-342900" algn="ctr"/>
            <a:endParaRPr lang="en-GB" dirty="0">
              <a:solidFill>
                <a:schemeClr val="tx2"/>
              </a:solidFill>
              <a:effectLst>
                <a:outerShdw blurRad="38100" dist="38100" dir="2700000" algn="tl">
                  <a:srgbClr val="FFFFFF"/>
                </a:outerShdw>
              </a:effectLst>
            </a:endParaRPr>
          </a:p>
          <a:p>
            <a:pPr marL="342900" indent="-342900" algn="ctr"/>
            <a:endParaRPr lang="en-GB" sz="3200" dirty="0">
              <a:solidFill>
                <a:schemeClr val="tx2"/>
              </a:solidFill>
              <a:effectLst>
                <a:outerShdw blurRad="38100" dist="38100" dir="2700000" algn="tl">
                  <a:srgbClr val="FFFFFF"/>
                </a:outerShdw>
              </a:effectLst>
            </a:endParaRPr>
          </a:p>
        </p:txBody>
      </p:sp>
      <p:pic>
        <p:nvPicPr>
          <p:cNvPr id="155655" name="Picture 7" descr="DSC00051"/>
          <p:cNvPicPr>
            <a:picLocks noChangeAspect="1" noChangeArrowheads="1"/>
          </p:cNvPicPr>
          <p:nvPr/>
        </p:nvPicPr>
        <p:blipFill>
          <a:blip r:embed="rId2" cstate="print"/>
          <a:srcRect/>
          <a:stretch>
            <a:fillRect/>
          </a:stretch>
        </p:blipFill>
        <p:spPr bwMode="auto">
          <a:xfrm>
            <a:off x="0" y="2514600"/>
            <a:ext cx="2286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2514600" y="533400"/>
            <a:ext cx="6629400" cy="1219200"/>
          </a:xfrm>
          <a:prstGeom prst="rect">
            <a:avLst/>
          </a:prstGeom>
          <a:noFill/>
          <a:ln w="9525" algn="ctr">
            <a:noFill/>
            <a:miter lim="800000"/>
            <a:headEnd/>
            <a:tailEnd/>
          </a:ln>
          <a:effectLst/>
        </p:spPr>
        <p:txBody>
          <a:bodyPr anchor="ctr" anchorCtr="1"/>
          <a:lstStyle/>
          <a:p>
            <a:pPr algn="ctr"/>
            <a:r>
              <a:rPr lang="en-GB" sz="3200" dirty="0">
                <a:solidFill>
                  <a:schemeClr val="tx2"/>
                </a:solidFill>
                <a:effectLst>
                  <a:outerShdw blurRad="38100" dist="38100" dir="2700000" algn="tl">
                    <a:srgbClr val="FFFFFF"/>
                  </a:outerShdw>
                </a:effectLst>
              </a:rPr>
              <a:t>Part III: </a:t>
            </a:r>
            <a:r>
              <a:rPr lang="en-US" sz="3200" dirty="0"/>
              <a:t>NECESSARY ACTIVITIES OF FOREST GOVERNANCE FOR REDD+ </a:t>
            </a:r>
            <a:r>
              <a:rPr lang="en-GB" sz="3200" dirty="0" smtClean="0">
                <a:solidFill>
                  <a:schemeClr val="tx2"/>
                </a:solidFill>
                <a:effectLst>
                  <a:outerShdw blurRad="38100" dist="38100" dir="2700000" algn="tl">
                    <a:srgbClr val="FFFFFF"/>
                  </a:outerShdw>
                </a:effectLst>
              </a:rPr>
              <a:t>(</a:t>
            </a:r>
            <a:r>
              <a:rPr lang="en-GB" sz="3200" dirty="0" err="1" smtClean="0">
                <a:solidFill>
                  <a:schemeClr val="tx2"/>
                </a:solidFill>
                <a:effectLst>
                  <a:outerShdw blurRad="38100" dist="38100" dir="2700000" algn="tl">
                    <a:srgbClr val="FFFFFF"/>
                  </a:outerShdw>
                </a:effectLst>
              </a:rPr>
              <a:t>cont</a:t>
            </a:r>
            <a:r>
              <a:rPr lang="en-GB" sz="3200" dirty="0" smtClean="0">
                <a:solidFill>
                  <a:schemeClr val="tx2"/>
                </a:solidFill>
                <a:effectLst>
                  <a:outerShdw blurRad="38100" dist="38100" dir="2700000" algn="tl">
                    <a:srgbClr val="FFFFFF"/>
                  </a:outerShdw>
                </a:effectLst>
              </a:rPr>
              <a:t>’)</a:t>
            </a:r>
            <a:endParaRPr lang="en-GB" sz="3200" b="1" dirty="0">
              <a:solidFill>
                <a:schemeClr val="tx2"/>
              </a:solidFill>
              <a:effectLst>
                <a:outerShdw blurRad="38100" dist="38100" dir="2700000" algn="tl">
                  <a:srgbClr val="FFFFFF"/>
                </a:outerShdw>
              </a:effectLst>
            </a:endParaRPr>
          </a:p>
          <a:p>
            <a:pPr algn="ctr"/>
            <a:endParaRPr lang="en-GB" sz="3200" dirty="0">
              <a:solidFill>
                <a:schemeClr val="tx2"/>
              </a:solidFill>
              <a:effectLst>
                <a:outerShdw blurRad="38100" dist="38100" dir="2700000" algn="tl">
                  <a:srgbClr val="FFFFFF"/>
                </a:outerShdw>
              </a:effectLst>
            </a:endParaRPr>
          </a:p>
        </p:txBody>
      </p:sp>
      <p:sp>
        <p:nvSpPr>
          <p:cNvPr id="165891" name="Rectangle 3"/>
          <p:cNvSpPr>
            <a:spLocks noChangeArrowheads="1"/>
          </p:cNvSpPr>
          <p:nvPr/>
        </p:nvSpPr>
        <p:spPr bwMode="auto">
          <a:xfrm>
            <a:off x="2590800" y="3581400"/>
            <a:ext cx="6553200" cy="2590800"/>
          </a:xfrm>
          <a:prstGeom prst="rect">
            <a:avLst/>
          </a:prstGeom>
          <a:noFill/>
          <a:ln w="9525" algn="ctr">
            <a:noFill/>
            <a:miter lim="800000"/>
            <a:headEnd/>
            <a:tailEnd/>
          </a:ln>
          <a:effectLst/>
        </p:spPr>
        <p:txBody>
          <a:bodyPr anchor="ctr" anchorCtr="1"/>
          <a:lstStyle/>
          <a:p>
            <a:pPr marL="342900" indent="-342900">
              <a:buFontTx/>
              <a:buAutoNum type="arabicPeriod"/>
            </a:pPr>
            <a:r>
              <a:rPr lang="en-GB" sz="2400" b="1" dirty="0">
                <a:effectLst>
                  <a:outerShdw blurRad="38100" dist="38100" dir="2700000" algn="tl">
                    <a:srgbClr val="010199"/>
                  </a:outerShdw>
                </a:effectLst>
              </a:rPr>
              <a:t>Monitoring, evaluation and </a:t>
            </a:r>
            <a:r>
              <a:rPr lang="en-GB" sz="2400" b="1" dirty="0" smtClean="0">
                <a:effectLst>
                  <a:outerShdw blurRad="38100" dist="38100" dir="2700000" algn="tl">
                    <a:srgbClr val="010199"/>
                  </a:outerShdw>
                </a:effectLst>
              </a:rPr>
              <a:t>forecast </a:t>
            </a:r>
            <a:r>
              <a:rPr lang="en-GB" sz="1400" b="1" dirty="0">
                <a:effectLst>
                  <a:outerShdw blurRad="38100" dist="38100" dir="2700000" algn="tl">
                    <a:srgbClr val="010199"/>
                  </a:outerShdw>
                </a:effectLst>
              </a:rPr>
              <a:t>(2)</a:t>
            </a:r>
          </a:p>
          <a:p>
            <a:pPr marL="342900" indent="-342900"/>
            <a:endParaRPr lang="en-GB" sz="800" b="1" dirty="0">
              <a:effectLst>
                <a:outerShdw blurRad="38100" dist="38100" dir="2700000" algn="tl">
                  <a:srgbClr val="010199"/>
                </a:outerShdw>
              </a:effectLst>
            </a:endParaRPr>
          </a:p>
          <a:p>
            <a:pPr marL="342900" lvl="4" indent="-342900">
              <a:spcBef>
                <a:spcPct val="15000"/>
              </a:spcBef>
              <a:spcAft>
                <a:spcPct val="15000"/>
              </a:spcAft>
              <a:buFontTx/>
              <a:buChar char="•"/>
            </a:pPr>
            <a:r>
              <a:rPr lang="en-GB" b="1" dirty="0" smtClean="0">
                <a:effectLst>
                  <a:outerShdw blurRad="38100" dist="38100" dir="2700000" algn="tl">
                    <a:srgbClr val="010199"/>
                  </a:outerShdw>
                </a:effectLst>
              </a:rPr>
              <a:t>PGA for REDD</a:t>
            </a:r>
            <a:r>
              <a:rPr lang="en-GB" b="1" dirty="0">
                <a:effectLst>
                  <a:outerShdw blurRad="38100" dist="38100" dir="2700000" algn="tl">
                    <a:srgbClr val="010199"/>
                  </a:outerShdw>
                </a:effectLst>
              </a:rPr>
              <a:t>+ </a:t>
            </a:r>
          </a:p>
          <a:p>
            <a:pPr marL="342900" lvl="4" indent="-342900">
              <a:spcBef>
                <a:spcPct val="15000"/>
              </a:spcBef>
              <a:spcAft>
                <a:spcPct val="15000"/>
              </a:spcAft>
              <a:buFont typeface="Wingdings" pitchFamily="2" charset="2"/>
              <a:buChar char="Ø"/>
            </a:pPr>
            <a:r>
              <a:rPr lang="en-GB" b="1" dirty="0" smtClean="0">
                <a:effectLst>
                  <a:outerShdw blurRad="38100" dist="38100" dir="2700000" algn="tl">
                    <a:srgbClr val="010199"/>
                  </a:outerShdw>
                </a:effectLst>
              </a:rPr>
              <a:t>National stakeholders define the need of information, data for REDD</a:t>
            </a:r>
            <a:r>
              <a:rPr lang="en-GB" b="1" dirty="0">
                <a:effectLst>
                  <a:outerShdw blurRad="38100" dist="38100" dir="2700000" algn="tl">
                    <a:srgbClr val="010199"/>
                  </a:outerShdw>
                </a:effectLst>
              </a:rPr>
              <a:t>+</a:t>
            </a:r>
          </a:p>
          <a:p>
            <a:pPr marL="342900" lvl="4" indent="-342900">
              <a:spcBef>
                <a:spcPct val="15000"/>
              </a:spcBef>
              <a:spcAft>
                <a:spcPct val="15000"/>
              </a:spcAft>
              <a:buFont typeface="Wingdings" pitchFamily="2" charset="2"/>
              <a:buChar char="Ø"/>
            </a:pPr>
            <a:r>
              <a:rPr lang="en-GB" b="1" dirty="0">
                <a:effectLst>
                  <a:outerShdw blurRad="38100" dist="38100" dir="2700000" algn="tl">
                    <a:srgbClr val="010199"/>
                  </a:outerShdw>
                </a:effectLst>
              </a:rPr>
              <a:t>PGA </a:t>
            </a:r>
            <a:r>
              <a:rPr lang="en-GB" b="1" dirty="0" smtClean="0">
                <a:effectLst>
                  <a:outerShdw blurRad="38100" dist="38100" dir="2700000" algn="tl">
                    <a:srgbClr val="010199"/>
                  </a:outerShdw>
                </a:effectLst>
              </a:rPr>
              <a:t>provides training for government officials for data collection </a:t>
            </a:r>
            <a:endParaRPr lang="en-GB" b="1" dirty="0">
              <a:effectLst>
                <a:outerShdw blurRad="38100" dist="38100" dir="2700000" algn="tl">
                  <a:srgbClr val="010199"/>
                </a:outerShdw>
              </a:effectLst>
            </a:endParaRPr>
          </a:p>
          <a:p>
            <a:pPr marL="342900" lvl="4" indent="-342900">
              <a:spcBef>
                <a:spcPct val="15000"/>
              </a:spcBef>
              <a:spcAft>
                <a:spcPct val="15000"/>
              </a:spcAft>
              <a:buFont typeface="Wingdings" pitchFamily="2" charset="2"/>
              <a:buChar char="Ø"/>
            </a:pPr>
            <a:r>
              <a:rPr lang="en-GB" b="1" dirty="0" smtClean="0">
                <a:effectLst>
                  <a:outerShdw blurRad="38100" dist="38100" dir="2700000" algn="tl">
                    <a:srgbClr val="010199"/>
                  </a:outerShdw>
                </a:effectLst>
              </a:rPr>
              <a:t>Data analysis, evaluation </a:t>
            </a:r>
            <a:endParaRPr lang="en-GB" b="1" dirty="0">
              <a:effectLst>
                <a:outerShdw blurRad="38100" dist="38100" dir="2700000" algn="tl">
                  <a:srgbClr val="010199"/>
                </a:outerShdw>
              </a:effectLst>
            </a:endParaRPr>
          </a:p>
          <a:p>
            <a:pPr marL="342900" lvl="4" indent="-342900">
              <a:spcBef>
                <a:spcPct val="15000"/>
              </a:spcBef>
              <a:spcAft>
                <a:spcPct val="15000"/>
              </a:spcAft>
              <a:buFont typeface="Wingdings" pitchFamily="2" charset="2"/>
              <a:buChar char="Ø"/>
            </a:pPr>
            <a:r>
              <a:rPr lang="en-GB" b="1" dirty="0">
                <a:effectLst>
                  <a:outerShdw blurRad="38100" dist="38100" dir="2700000" algn="tl">
                    <a:srgbClr val="010199"/>
                  </a:outerShdw>
                </a:effectLst>
              </a:rPr>
              <a:t>PGA </a:t>
            </a:r>
            <a:r>
              <a:rPr lang="en-GB" b="1" dirty="0" smtClean="0">
                <a:effectLst>
                  <a:outerShdw blurRad="38100" dist="38100" dir="2700000" algn="tl">
                    <a:srgbClr val="010199"/>
                  </a:outerShdw>
                </a:effectLst>
              </a:rPr>
              <a:t>provides training for CSOs and local communities how to act upon data provided </a:t>
            </a:r>
            <a:endParaRPr lang="en-GB" b="1" dirty="0">
              <a:effectLst>
                <a:outerShdw blurRad="38100" dist="38100" dir="2700000" algn="tl">
                  <a:srgbClr val="010199"/>
                </a:outerShdw>
              </a:effectLst>
            </a:endParaRPr>
          </a:p>
          <a:p>
            <a:pPr marL="342900" lvl="4" indent="-342900">
              <a:spcBef>
                <a:spcPct val="15000"/>
              </a:spcBef>
              <a:spcAft>
                <a:spcPct val="15000"/>
              </a:spcAft>
              <a:buFont typeface="Wingdings" pitchFamily="2" charset="2"/>
              <a:buNone/>
            </a:pPr>
            <a:endParaRPr lang="en-GB" sz="800" b="1" dirty="0">
              <a:effectLst>
                <a:outerShdw blurRad="38100" dist="38100" dir="2700000" algn="tl">
                  <a:srgbClr val="010199"/>
                </a:outerShdw>
              </a:effectLst>
            </a:endParaRPr>
          </a:p>
          <a:p>
            <a:pPr marL="342900" lvl="4" indent="-342900">
              <a:spcBef>
                <a:spcPct val="15000"/>
              </a:spcBef>
              <a:spcAft>
                <a:spcPct val="15000"/>
              </a:spcAft>
              <a:buFontTx/>
              <a:buChar char="•"/>
            </a:pPr>
            <a:r>
              <a:rPr lang="en-GB" b="1" dirty="0">
                <a:effectLst>
                  <a:outerShdw blurRad="38100" dist="38100" dir="2700000" algn="tl">
                    <a:srgbClr val="010199"/>
                  </a:outerShdw>
                </a:effectLst>
              </a:rPr>
              <a:t>PGA </a:t>
            </a:r>
            <a:r>
              <a:rPr lang="en-GB" b="1" dirty="0" smtClean="0">
                <a:effectLst>
                  <a:outerShdw blurRad="38100" dist="38100" dir="2700000" algn="tl">
                    <a:srgbClr val="010199"/>
                  </a:outerShdw>
                </a:effectLst>
              </a:rPr>
              <a:t>supports to set up national information system to ensure the safeguards as mentioned in Cancun Decision </a:t>
            </a:r>
            <a:endParaRPr lang="en-GB" b="1" dirty="0">
              <a:effectLst>
                <a:outerShdw blurRad="38100" dist="38100" dir="2700000" algn="tl">
                  <a:srgbClr val="010199"/>
                </a:outerShdw>
              </a:effectLst>
            </a:endParaRPr>
          </a:p>
          <a:p>
            <a:pPr marL="342900" lvl="4" indent="-342900">
              <a:spcBef>
                <a:spcPct val="15000"/>
              </a:spcBef>
              <a:spcAft>
                <a:spcPct val="15000"/>
              </a:spcAft>
              <a:buFontTx/>
              <a:buChar char="•"/>
            </a:pPr>
            <a:r>
              <a:rPr lang="en-GB" b="1" dirty="0">
                <a:effectLst>
                  <a:outerShdw blurRad="38100" dist="38100" dir="2700000" algn="tl">
                    <a:srgbClr val="010199"/>
                  </a:outerShdw>
                </a:effectLst>
              </a:rPr>
              <a:t>PGA </a:t>
            </a:r>
            <a:r>
              <a:rPr lang="en-GB" b="1" dirty="0" smtClean="0">
                <a:effectLst>
                  <a:outerShdw blurRad="38100" dist="38100" dir="2700000" algn="tl">
                    <a:srgbClr val="010199"/>
                  </a:outerShdw>
                </a:effectLst>
              </a:rPr>
              <a:t>need to focus on provincial level where REDD+ activities are or will be implemented , including pilot provinces under UN-REDD Phase 2</a:t>
            </a:r>
            <a:endParaRPr lang="en-GB" sz="2400" dirty="0">
              <a:solidFill>
                <a:schemeClr val="tx2"/>
              </a:solidFill>
              <a:effectLst>
                <a:outerShdw blurRad="38100" dist="38100" dir="2700000" algn="tl">
                  <a:srgbClr val="FFFFFF"/>
                </a:outerShdw>
              </a:effectLst>
            </a:endParaRPr>
          </a:p>
          <a:p>
            <a:pPr marL="342900" indent="-342900" algn="ctr"/>
            <a:endParaRPr lang="en-GB" dirty="0">
              <a:solidFill>
                <a:schemeClr val="tx2"/>
              </a:solidFill>
              <a:effectLst>
                <a:outerShdw blurRad="38100" dist="38100" dir="2700000" algn="tl">
                  <a:srgbClr val="FFFFFF"/>
                </a:outerShdw>
              </a:effectLst>
            </a:endParaRPr>
          </a:p>
          <a:p>
            <a:pPr marL="342900" indent="-342900" algn="ctr"/>
            <a:endParaRPr lang="en-GB" dirty="0">
              <a:solidFill>
                <a:schemeClr val="tx2"/>
              </a:solidFill>
              <a:effectLst>
                <a:outerShdw blurRad="38100" dist="38100" dir="2700000" algn="tl">
                  <a:srgbClr val="FFFFFF"/>
                </a:outerShdw>
              </a:effectLst>
            </a:endParaRPr>
          </a:p>
          <a:p>
            <a:pPr marL="342900" indent="-342900" algn="ctr"/>
            <a:endParaRPr lang="en-GB" sz="3200" dirty="0">
              <a:solidFill>
                <a:schemeClr val="tx2"/>
              </a:solidFill>
              <a:effectLst>
                <a:outerShdw blurRad="38100" dist="38100" dir="2700000" algn="tl">
                  <a:srgbClr val="FFFFFF"/>
                </a:outerShdw>
              </a:effectLst>
            </a:endParaRPr>
          </a:p>
        </p:txBody>
      </p:sp>
      <p:pic>
        <p:nvPicPr>
          <p:cNvPr id="165892" name="Picture 4" descr="DSC00051"/>
          <p:cNvPicPr>
            <a:picLocks noChangeAspect="1" noChangeArrowheads="1"/>
          </p:cNvPicPr>
          <p:nvPr/>
        </p:nvPicPr>
        <p:blipFill>
          <a:blip r:embed="rId2" cstate="print"/>
          <a:srcRect/>
          <a:stretch>
            <a:fillRect/>
          </a:stretch>
        </p:blipFill>
        <p:spPr bwMode="auto">
          <a:xfrm>
            <a:off x="0" y="2514600"/>
            <a:ext cx="2286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2514600" y="304800"/>
            <a:ext cx="6629400" cy="1828800"/>
          </a:xfrm>
          <a:prstGeom prst="rect">
            <a:avLst/>
          </a:prstGeom>
          <a:noFill/>
          <a:ln w="9525" algn="ctr">
            <a:noFill/>
            <a:miter lim="800000"/>
            <a:headEnd/>
            <a:tailEnd/>
          </a:ln>
          <a:effectLst/>
        </p:spPr>
        <p:txBody>
          <a:bodyPr anchor="ctr" anchorCtr="1"/>
          <a:lstStyle/>
          <a:p>
            <a:pPr algn="ctr"/>
            <a:r>
              <a:rPr lang="en-US" sz="3200" dirty="0" smtClean="0"/>
              <a:t>Part III: NECESSARY </a:t>
            </a:r>
            <a:r>
              <a:rPr lang="en-US" sz="3200" dirty="0"/>
              <a:t>ACTIVITIES OF FOREST GOVERNANCE FOR REDD+ </a:t>
            </a:r>
            <a:r>
              <a:rPr lang="en-GB" sz="3200" dirty="0">
                <a:solidFill>
                  <a:schemeClr val="tx2"/>
                </a:solidFill>
                <a:effectLst>
                  <a:outerShdw blurRad="38100" dist="38100" dir="2700000" algn="tl">
                    <a:srgbClr val="FFFFFF"/>
                  </a:outerShdw>
                </a:effectLst>
              </a:rPr>
              <a:t>(</a:t>
            </a:r>
            <a:r>
              <a:rPr lang="en-GB" sz="3200" dirty="0" err="1">
                <a:solidFill>
                  <a:schemeClr val="tx2"/>
                </a:solidFill>
                <a:effectLst>
                  <a:outerShdw blurRad="38100" dist="38100" dir="2700000" algn="tl">
                    <a:srgbClr val="FFFFFF"/>
                  </a:outerShdw>
                </a:effectLst>
              </a:rPr>
              <a:t>cont</a:t>
            </a:r>
            <a:r>
              <a:rPr lang="en-GB" sz="3200" dirty="0">
                <a:solidFill>
                  <a:schemeClr val="tx2"/>
                </a:solidFill>
                <a:effectLst>
                  <a:outerShdw blurRad="38100" dist="38100" dir="2700000" algn="tl">
                    <a:srgbClr val="FFFFFF"/>
                  </a:outerShdw>
                </a:effectLst>
              </a:rPr>
              <a:t>’)</a:t>
            </a:r>
            <a:endParaRPr lang="en-GB" sz="3200" b="1" dirty="0">
              <a:solidFill>
                <a:schemeClr val="tx2"/>
              </a:solidFill>
              <a:effectLst>
                <a:outerShdw blurRad="38100" dist="38100" dir="2700000" algn="tl">
                  <a:srgbClr val="FFFFFF"/>
                </a:outerShdw>
              </a:effectLst>
            </a:endParaRPr>
          </a:p>
          <a:p>
            <a:pPr algn="ctr"/>
            <a:endParaRPr lang="en-GB" sz="3200" dirty="0">
              <a:solidFill>
                <a:schemeClr val="tx2"/>
              </a:solidFill>
              <a:effectLst>
                <a:outerShdw blurRad="38100" dist="38100" dir="2700000" algn="tl">
                  <a:srgbClr val="FFFFFF"/>
                </a:outerShdw>
              </a:effectLst>
            </a:endParaRPr>
          </a:p>
        </p:txBody>
      </p:sp>
      <p:sp>
        <p:nvSpPr>
          <p:cNvPr id="158723" name="Rectangle 3"/>
          <p:cNvSpPr>
            <a:spLocks noChangeArrowheads="1"/>
          </p:cNvSpPr>
          <p:nvPr/>
        </p:nvSpPr>
        <p:spPr bwMode="auto">
          <a:xfrm>
            <a:off x="2590800" y="3962400"/>
            <a:ext cx="6248400" cy="2209800"/>
          </a:xfrm>
          <a:prstGeom prst="rect">
            <a:avLst/>
          </a:prstGeom>
          <a:noFill/>
          <a:ln w="9525" algn="ctr">
            <a:noFill/>
            <a:miter lim="800000"/>
            <a:headEnd/>
            <a:tailEnd/>
          </a:ln>
          <a:effectLst/>
        </p:spPr>
        <p:txBody>
          <a:bodyPr anchor="ctr" anchorCtr="1"/>
          <a:lstStyle/>
          <a:p>
            <a:pPr marL="342900" indent="-342900"/>
            <a:r>
              <a:rPr lang="en-GB" sz="2400" b="1" dirty="0">
                <a:effectLst>
                  <a:outerShdw blurRad="38100" dist="38100" dir="2700000" algn="tl">
                    <a:srgbClr val="010199"/>
                  </a:outerShdw>
                </a:effectLst>
              </a:rPr>
              <a:t>2. </a:t>
            </a:r>
            <a:r>
              <a:rPr lang="en-GB" sz="2400" b="1" dirty="0" smtClean="0">
                <a:effectLst>
                  <a:outerShdw blurRad="38100" dist="38100" dir="2700000" algn="tl">
                    <a:srgbClr val="010199"/>
                  </a:outerShdw>
                </a:effectLst>
              </a:rPr>
              <a:t>Land use planning and allocation </a:t>
            </a:r>
            <a:endParaRPr lang="en-GB" sz="2400" b="1" dirty="0">
              <a:effectLst>
                <a:outerShdw blurRad="38100" dist="38100" dir="2700000" algn="tl">
                  <a:srgbClr val="010199"/>
                </a:outerShdw>
              </a:effectLst>
            </a:endParaRPr>
          </a:p>
          <a:p>
            <a:pPr marL="342900" indent="-342900"/>
            <a:endParaRPr lang="en-GB" sz="2400" b="1" dirty="0">
              <a:effectLst>
                <a:outerShdw blurRad="38100" dist="38100" dir="2700000" algn="tl">
                  <a:srgbClr val="010199"/>
                </a:outerShdw>
              </a:effectLst>
            </a:endParaRPr>
          </a:p>
          <a:p>
            <a:pPr marL="342900" indent="-342900">
              <a:spcBef>
                <a:spcPct val="15000"/>
              </a:spcBef>
              <a:spcAft>
                <a:spcPct val="10000"/>
              </a:spcAft>
              <a:buFontTx/>
              <a:buChar char="•"/>
            </a:pPr>
            <a:r>
              <a:rPr lang="en-GB" b="1" dirty="0" smtClean="0">
                <a:effectLst>
                  <a:outerShdw blurRad="38100" dist="38100" dir="2700000" algn="tl">
                    <a:srgbClr val="010199"/>
                  </a:outerShdw>
                </a:effectLst>
              </a:rPr>
              <a:t>Ensure sustainable forest land area </a:t>
            </a:r>
            <a:r>
              <a:rPr lang="en-GB" b="1" dirty="0">
                <a:effectLst>
                  <a:outerShdw blurRad="38100" dist="38100" dir="2700000" algn="tl">
                    <a:srgbClr val="010199"/>
                  </a:outerShdw>
                </a:effectLst>
              </a:rPr>
              <a:t>: </a:t>
            </a:r>
            <a:r>
              <a:rPr lang="en-GB" b="1" dirty="0" smtClean="0">
                <a:effectLst>
                  <a:outerShdw blurRad="38100" dist="38100" dir="2700000" algn="tl">
                    <a:srgbClr val="010199"/>
                  </a:outerShdw>
                </a:effectLst>
              </a:rPr>
              <a:t>on maps and on the ground </a:t>
            </a:r>
            <a:endParaRPr lang="en-GB" b="1" dirty="0">
              <a:effectLst>
                <a:outerShdw blurRad="38100" dist="38100" dir="2700000" algn="tl">
                  <a:srgbClr val="010199"/>
                </a:outerShdw>
              </a:effectLst>
            </a:endParaRPr>
          </a:p>
          <a:p>
            <a:pPr marL="342900" indent="-342900">
              <a:spcBef>
                <a:spcPct val="15000"/>
              </a:spcBef>
              <a:spcAft>
                <a:spcPct val="10000"/>
              </a:spcAft>
              <a:buFontTx/>
              <a:buChar char="•"/>
            </a:pPr>
            <a:r>
              <a:rPr lang="en-GB" b="1" dirty="0" smtClean="0">
                <a:effectLst>
                  <a:outerShdw blurRad="38100" dist="38100" dir="2700000" algn="tl">
                    <a:srgbClr val="010199"/>
                  </a:outerShdw>
                </a:effectLst>
              </a:rPr>
              <a:t>Promote the process of land allocation in paper and on the ground , ensure clear land use rights, long term forest protection contract </a:t>
            </a:r>
            <a:endParaRPr lang="en-GB" b="1" dirty="0">
              <a:effectLst>
                <a:outerShdw blurRad="38100" dist="38100" dir="2700000" algn="tl">
                  <a:srgbClr val="010199"/>
                </a:outerShdw>
              </a:effectLst>
            </a:endParaRPr>
          </a:p>
          <a:p>
            <a:pPr marL="342900" indent="-342900">
              <a:spcBef>
                <a:spcPct val="15000"/>
              </a:spcBef>
              <a:spcAft>
                <a:spcPct val="10000"/>
              </a:spcAft>
              <a:buFontTx/>
              <a:buChar char="•"/>
            </a:pPr>
            <a:endParaRPr lang="en-GB" b="1" dirty="0">
              <a:effectLst>
                <a:outerShdw blurRad="38100" dist="38100" dir="2700000" algn="tl">
                  <a:srgbClr val="010199"/>
                </a:outerShdw>
              </a:effectLst>
            </a:endParaRPr>
          </a:p>
          <a:p>
            <a:pPr marL="342900" indent="-342900">
              <a:spcBef>
                <a:spcPct val="15000"/>
              </a:spcBef>
              <a:spcAft>
                <a:spcPct val="10000"/>
              </a:spcAft>
              <a:buFontTx/>
              <a:buChar char="•"/>
            </a:pPr>
            <a:endParaRPr lang="en-GB" b="1" dirty="0">
              <a:effectLst>
                <a:outerShdw blurRad="38100" dist="38100" dir="2700000" algn="tl">
                  <a:srgbClr val="010199"/>
                </a:outerShdw>
              </a:effectLst>
            </a:endParaRPr>
          </a:p>
          <a:p>
            <a:pPr marL="342900" lvl="4" indent="-342900">
              <a:buFontTx/>
              <a:buChar char="•"/>
            </a:pPr>
            <a:endParaRPr lang="en-GB" b="1" dirty="0">
              <a:effectLst>
                <a:outerShdw blurRad="38100" dist="38100" dir="2700000" algn="tl">
                  <a:srgbClr val="010199"/>
                </a:outerShdw>
              </a:effectLst>
            </a:endParaRPr>
          </a:p>
          <a:p>
            <a:pPr marL="342900" indent="-342900" algn="ctr"/>
            <a:endParaRPr lang="en-GB" sz="2400" dirty="0">
              <a:solidFill>
                <a:schemeClr val="tx2"/>
              </a:solidFill>
              <a:effectLst>
                <a:outerShdw blurRad="38100" dist="38100" dir="2700000" algn="tl">
                  <a:srgbClr val="FFFFFF"/>
                </a:outerShdw>
              </a:effectLst>
            </a:endParaRPr>
          </a:p>
          <a:p>
            <a:pPr marL="342900" indent="-342900" algn="ctr"/>
            <a:endParaRPr lang="en-GB" dirty="0">
              <a:solidFill>
                <a:schemeClr val="tx2"/>
              </a:solidFill>
              <a:effectLst>
                <a:outerShdw blurRad="38100" dist="38100" dir="2700000" algn="tl">
                  <a:srgbClr val="FFFFFF"/>
                </a:outerShdw>
              </a:effectLst>
            </a:endParaRPr>
          </a:p>
          <a:p>
            <a:pPr marL="342900" indent="-342900" algn="ctr"/>
            <a:endParaRPr lang="en-GB" dirty="0">
              <a:solidFill>
                <a:schemeClr val="tx2"/>
              </a:solidFill>
              <a:effectLst>
                <a:outerShdw blurRad="38100" dist="38100" dir="2700000" algn="tl">
                  <a:srgbClr val="FFFFFF"/>
                </a:outerShdw>
              </a:effectLst>
            </a:endParaRPr>
          </a:p>
          <a:p>
            <a:pPr marL="342900" indent="-342900" algn="ctr"/>
            <a:endParaRPr lang="en-GB" sz="3200" dirty="0">
              <a:solidFill>
                <a:schemeClr val="tx2"/>
              </a:solidFill>
              <a:effectLst>
                <a:outerShdw blurRad="38100" dist="38100" dir="2700000" algn="tl">
                  <a:srgbClr val="FFFFFF"/>
                </a:outerShdw>
              </a:effectLst>
            </a:endParaRPr>
          </a:p>
        </p:txBody>
      </p:sp>
      <p:pic>
        <p:nvPicPr>
          <p:cNvPr id="158728" name="Picture 8" descr="DSC00049"/>
          <p:cNvPicPr>
            <a:picLocks noChangeAspect="1" noChangeArrowheads="1"/>
          </p:cNvPicPr>
          <p:nvPr/>
        </p:nvPicPr>
        <p:blipFill>
          <a:blip r:embed="rId2" cstate="print"/>
          <a:srcRect/>
          <a:stretch>
            <a:fillRect/>
          </a:stretch>
        </p:blipFill>
        <p:spPr bwMode="auto">
          <a:xfrm>
            <a:off x="228600" y="2209800"/>
            <a:ext cx="2286000"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2514600" y="304800"/>
            <a:ext cx="6629400" cy="1447800"/>
          </a:xfrm>
          <a:prstGeom prst="rect">
            <a:avLst/>
          </a:prstGeom>
          <a:noFill/>
          <a:ln w="9525" algn="ctr">
            <a:noFill/>
            <a:miter lim="800000"/>
            <a:headEnd/>
            <a:tailEnd/>
          </a:ln>
          <a:effectLst/>
        </p:spPr>
        <p:txBody>
          <a:bodyPr anchor="ctr" anchorCtr="1"/>
          <a:lstStyle/>
          <a:p>
            <a:pPr algn="ctr"/>
            <a:r>
              <a:rPr lang="en-US" sz="3200" dirty="0"/>
              <a:t>Part III: NECESSARY ACTIVITIES OF FOREST GOVERNANCE FOR REDD+ </a:t>
            </a:r>
            <a:r>
              <a:rPr lang="en-GB" sz="3200" dirty="0">
                <a:solidFill>
                  <a:schemeClr val="tx2"/>
                </a:solidFill>
                <a:effectLst>
                  <a:outerShdw blurRad="38100" dist="38100" dir="2700000" algn="tl">
                    <a:srgbClr val="FFFFFF"/>
                  </a:outerShdw>
                </a:effectLst>
              </a:rPr>
              <a:t>(</a:t>
            </a:r>
            <a:r>
              <a:rPr lang="en-GB" sz="3200" dirty="0" err="1">
                <a:solidFill>
                  <a:schemeClr val="tx2"/>
                </a:solidFill>
                <a:effectLst>
                  <a:outerShdw blurRad="38100" dist="38100" dir="2700000" algn="tl">
                    <a:srgbClr val="FFFFFF"/>
                  </a:outerShdw>
                </a:effectLst>
              </a:rPr>
              <a:t>cont</a:t>
            </a:r>
            <a:r>
              <a:rPr lang="en-GB" sz="3200" dirty="0" smtClean="0">
                <a:solidFill>
                  <a:schemeClr val="tx2"/>
                </a:solidFill>
                <a:effectLst>
                  <a:outerShdw blurRad="38100" dist="38100" dir="2700000" algn="tl">
                    <a:srgbClr val="FFFFFF"/>
                  </a:outerShdw>
                </a:effectLst>
              </a:rPr>
              <a:t>’)</a:t>
            </a:r>
            <a:endParaRPr lang="en-GB" sz="3200" b="1" dirty="0">
              <a:solidFill>
                <a:schemeClr val="tx2"/>
              </a:solidFill>
              <a:effectLst>
                <a:outerShdw blurRad="38100" dist="38100" dir="2700000" algn="tl">
                  <a:srgbClr val="FFFFFF"/>
                </a:outerShdw>
              </a:effectLst>
            </a:endParaRPr>
          </a:p>
        </p:txBody>
      </p:sp>
      <p:sp>
        <p:nvSpPr>
          <p:cNvPr id="164867" name="Rectangle 3"/>
          <p:cNvSpPr>
            <a:spLocks noChangeArrowheads="1"/>
          </p:cNvSpPr>
          <p:nvPr/>
        </p:nvSpPr>
        <p:spPr bwMode="auto">
          <a:xfrm>
            <a:off x="2667000" y="3962400"/>
            <a:ext cx="6096000" cy="2895600"/>
          </a:xfrm>
          <a:prstGeom prst="rect">
            <a:avLst/>
          </a:prstGeom>
          <a:noFill/>
          <a:ln w="9525" algn="ctr">
            <a:noFill/>
            <a:miter lim="800000"/>
            <a:headEnd/>
            <a:tailEnd/>
          </a:ln>
          <a:effectLst/>
        </p:spPr>
        <p:txBody>
          <a:bodyPr anchor="ctr" anchorCtr="1"/>
          <a:lstStyle/>
          <a:p>
            <a:pPr marL="342900" indent="-342900"/>
            <a:endParaRPr lang="en-GB" sz="2400" b="1" dirty="0">
              <a:effectLst>
                <a:outerShdw blurRad="38100" dist="38100" dir="2700000" algn="tl">
                  <a:srgbClr val="010199"/>
                </a:outerShdw>
              </a:effectLst>
            </a:endParaRPr>
          </a:p>
          <a:p>
            <a:pPr marL="342900" indent="-342900"/>
            <a:r>
              <a:rPr lang="en-GB" sz="2400" b="1" dirty="0">
                <a:effectLst>
                  <a:outerShdw blurRad="38100" dist="38100" dir="2700000" algn="tl">
                    <a:srgbClr val="010199"/>
                  </a:outerShdw>
                </a:effectLst>
              </a:rPr>
              <a:t>3. </a:t>
            </a:r>
            <a:r>
              <a:rPr lang="en-GB" sz="2400" b="1" dirty="0" smtClean="0">
                <a:effectLst>
                  <a:outerShdw blurRad="38100" dist="38100" dir="2700000" algn="tl">
                    <a:srgbClr val="010199"/>
                  </a:outerShdw>
                </a:effectLst>
              </a:rPr>
              <a:t>Reform institutional policy</a:t>
            </a:r>
            <a:endParaRPr lang="en-GB" sz="2400" b="1" dirty="0">
              <a:effectLst>
                <a:outerShdw blurRad="38100" dist="38100" dir="2700000" algn="tl">
                  <a:srgbClr val="010199"/>
                </a:outerShdw>
              </a:effectLst>
            </a:endParaRPr>
          </a:p>
          <a:p>
            <a:pPr marL="342900" indent="-342900"/>
            <a:endParaRPr lang="en-GB" sz="2400" b="1" dirty="0">
              <a:effectLst>
                <a:outerShdw blurRad="38100" dist="38100" dir="2700000" algn="tl">
                  <a:srgbClr val="010199"/>
                </a:outerShdw>
              </a:effectLst>
            </a:endParaRPr>
          </a:p>
          <a:p>
            <a:pPr marL="342900" indent="-342900">
              <a:buFontTx/>
              <a:buChar char="•"/>
            </a:pPr>
            <a:r>
              <a:rPr lang="en-GB" sz="2000" b="1" dirty="0" smtClean="0">
                <a:effectLst>
                  <a:outerShdw blurRad="38100" dist="38100" dir="2700000" algn="tl">
                    <a:srgbClr val="010199"/>
                  </a:outerShdw>
                </a:effectLst>
              </a:rPr>
              <a:t>Continue decentralization for locality, forest </a:t>
            </a:r>
            <a:r>
              <a:rPr lang="en-GB" sz="2000" b="1" dirty="0" smtClean="0">
                <a:effectLst>
                  <a:outerShdw blurRad="38100" dist="38100" dir="2700000" algn="tl">
                    <a:srgbClr val="010199"/>
                  </a:outerShdw>
                </a:effectLst>
              </a:rPr>
              <a:t>owners </a:t>
            </a:r>
            <a:endParaRPr lang="en-GB" sz="2000" b="1" dirty="0">
              <a:effectLst>
                <a:outerShdw blurRad="38100" dist="38100" dir="2700000" algn="tl">
                  <a:srgbClr val="010199"/>
                </a:outerShdw>
              </a:effectLst>
            </a:endParaRPr>
          </a:p>
          <a:p>
            <a:pPr marL="342900" indent="-342900">
              <a:buFontTx/>
              <a:buChar char="•"/>
            </a:pPr>
            <a:endParaRPr lang="en-GB" sz="2000" b="1" dirty="0">
              <a:effectLst>
                <a:outerShdw blurRad="38100" dist="38100" dir="2700000" algn="tl">
                  <a:srgbClr val="010199"/>
                </a:outerShdw>
              </a:effectLst>
            </a:endParaRPr>
          </a:p>
          <a:p>
            <a:pPr marL="342900" indent="-342900">
              <a:buFontTx/>
              <a:buChar char="•"/>
            </a:pPr>
            <a:r>
              <a:rPr lang="en-GB" sz="2000" b="1" dirty="0" smtClean="0">
                <a:effectLst>
                  <a:outerShdw blurRad="38100" dist="38100" dir="2700000" algn="tl">
                    <a:srgbClr val="010199"/>
                  </a:outerShdw>
                </a:effectLst>
              </a:rPr>
              <a:t>Continue develop </a:t>
            </a:r>
            <a:r>
              <a:rPr lang="en-US" sz="2000" b="1" dirty="0">
                <a:effectLst>
                  <a:outerShdw blurRad="38100" dist="38100" dir="2700000" algn="tl">
                    <a:srgbClr val="010199"/>
                  </a:outerShdw>
                </a:effectLst>
              </a:rPr>
              <a:t>mechanisms to attract the active participation of all stakeholders </a:t>
            </a:r>
            <a:r>
              <a:rPr lang="en-US" sz="2000" b="1" dirty="0" smtClean="0">
                <a:effectLst>
                  <a:outerShdw blurRad="38100" dist="38100" dir="2700000" algn="tl">
                    <a:srgbClr val="010199"/>
                  </a:outerShdw>
                </a:effectLst>
              </a:rPr>
              <a:t>– such as </a:t>
            </a:r>
            <a:r>
              <a:rPr lang="en-US" sz="2000" b="1" dirty="0">
                <a:effectLst>
                  <a:outerShdw blurRad="38100" dist="38100" dir="2700000" algn="tl">
                    <a:srgbClr val="010199"/>
                  </a:outerShdw>
                </a:effectLst>
              </a:rPr>
              <a:t>setting up public-private partnership, multilateral </a:t>
            </a:r>
            <a:r>
              <a:rPr lang="en-US" sz="2000" b="1" dirty="0" smtClean="0">
                <a:effectLst>
                  <a:outerShdw blurRad="38100" dist="38100" dir="2700000" algn="tl">
                    <a:srgbClr val="010199"/>
                  </a:outerShdw>
                </a:effectLst>
              </a:rPr>
              <a:t>cooperation</a:t>
            </a:r>
            <a:endParaRPr lang="en-GB" sz="2000" b="1" dirty="0">
              <a:effectLst>
                <a:outerShdw blurRad="38100" dist="38100" dir="2700000" algn="tl">
                  <a:srgbClr val="010199"/>
                </a:outerShdw>
              </a:effectLst>
            </a:endParaRPr>
          </a:p>
          <a:p>
            <a:pPr marL="342900" indent="-342900">
              <a:buFontTx/>
              <a:buChar char="•"/>
            </a:pPr>
            <a:r>
              <a:rPr lang="en-GB" sz="2000" b="1" dirty="0" smtClean="0">
                <a:effectLst>
                  <a:outerShdw blurRad="38100" dist="38100" dir="2700000" algn="tl">
                    <a:srgbClr val="010199"/>
                  </a:outerShdw>
                </a:effectLst>
              </a:rPr>
              <a:t>Link </a:t>
            </a:r>
            <a:r>
              <a:rPr lang="en-US" sz="2000" b="1" dirty="0" smtClean="0">
                <a:effectLst>
                  <a:outerShdw blurRad="38100" dist="38100" dir="2700000" algn="tl">
                    <a:srgbClr val="010199"/>
                  </a:outerShdw>
                </a:effectLst>
              </a:rPr>
              <a:t>forest </a:t>
            </a:r>
            <a:r>
              <a:rPr lang="en-US" sz="2000" b="1" dirty="0">
                <a:effectLst>
                  <a:outerShdw blurRad="38100" dist="38100" dir="2700000" algn="tl">
                    <a:srgbClr val="010199"/>
                  </a:outerShdw>
                </a:effectLst>
              </a:rPr>
              <a:t>management </a:t>
            </a:r>
            <a:r>
              <a:rPr lang="en-US" sz="2000" b="1" dirty="0" smtClean="0">
                <a:effectLst>
                  <a:outerShdw blurRad="38100" dist="38100" dir="2700000" algn="tl">
                    <a:srgbClr val="010199"/>
                  </a:outerShdw>
                </a:effectLst>
              </a:rPr>
              <a:t>with livelihoods protection</a:t>
            </a:r>
            <a:endParaRPr lang="en-GB" sz="2000" b="1" dirty="0">
              <a:effectLst>
                <a:outerShdw blurRad="38100" dist="38100" dir="2700000" algn="tl">
                  <a:srgbClr val="010199"/>
                </a:outerShdw>
              </a:effectLst>
            </a:endParaRPr>
          </a:p>
          <a:p>
            <a:pPr marL="342900" indent="-342900">
              <a:buFontTx/>
              <a:buChar char="•"/>
            </a:pPr>
            <a:r>
              <a:rPr lang="en-US" sz="2000" b="1" dirty="0">
                <a:effectLst>
                  <a:outerShdw blurRad="38100" dist="38100" dir="2700000" algn="tl">
                    <a:srgbClr val="010199"/>
                  </a:outerShdw>
                </a:effectLst>
              </a:rPr>
              <a:t>Raise awareness, knowledge and management capacity </a:t>
            </a:r>
            <a:r>
              <a:rPr lang="en-US" sz="2000" b="1" dirty="0" smtClean="0">
                <a:effectLst>
                  <a:outerShdw blurRad="38100" dist="38100" dir="2700000" algn="tl">
                    <a:srgbClr val="010199"/>
                  </a:outerShdw>
                </a:effectLst>
              </a:rPr>
              <a:t>building for </a:t>
            </a:r>
            <a:r>
              <a:rPr lang="en-US" sz="2000" b="1" dirty="0">
                <a:effectLst>
                  <a:outerShdw blurRad="38100" dist="38100" dir="2700000" algn="tl">
                    <a:srgbClr val="010199"/>
                  </a:outerShdw>
                </a:effectLst>
              </a:rPr>
              <a:t>authorities and local </a:t>
            </a:r>
            <a:r>
              <a:rPr lang="en-US" sz="2000" b="1" dirty="0" smtClean="0">
                <a:effectLst>
                  <a:outerShdw blurRad="38100" dist="38100" dir="2700000" algn="tl">
                    <a:srgbClr val="010199"/>
                  </a:outerShdw>
                </a:effectLst>
              </a:rPr>
              <a:t>communities </a:t>
            </a:r>
            <a:endParaRPr lang="en-GB" sz="2000" b="1" dirty="0">
              <a:effectLst>
                <a:outerShdw blurRad="38100" dist="38100" dir="2700000" algn="tl">
                  <a:srgbClr val="010199"/>
                </a:outerShdw>
              </a:effectLst>
            </a:endParaRPr>
          </a:p>
          <a:p>
            <a:pPr marL="342900" indent="-342900">
              <a:buFontTx/>
              <a:buChar char="•"/>
            </a:pPr>
            <a:endParaRPr lang="en-GB" sz="2000" b="1" dirty="0">
              <a:effectLst>
                <a:outerShdw blurRad="38100" dist="38100" dir="2700000" algn="tl">
                  <a:srgbClr val="010199"/>
                </a:outerShdw>
              </a:effectLst>
            </a:endParaRPr>
          </a:p>
          <a:p>
            <a:pPr marL="342900" indent="-342900"/>
            <a:endParaRPr lang="en-GB" sz="2400" b="1" dirty="0">
              <a:effectLst>
                <a:outerShdw blurRad="38100" dist="38100" dir="2700000" algn="tl">
                  <a:srgbClr val="010199"/>
                </a:outerShdw>
              </a:effectLst>
            </a:endParaRPr>
          </a:p>
          <a:p>
            <a:pPr marL="342900" indent="-342900"/>
            <a:endParaRPr lang="en-GB" b="1" dirty="0">
              <a:effectLst>
                <a:outerShdw blurRad="38100" dist="38100" dir="2700000" algn="tl">
                  <a:srgbClr val="010199"/>
                </a:outerShdw>
              </a:effectLst>
            </a:endParaRPr>
          </a:p>
          <a:p>
            <a:pPr marL="342900" indent="-342900"/>
            <a:endParaRPr lang="en-GB" b="1" dirty="0">
              <a:effectLst>
                <a:outerShdw blurRad="38100" dist="38100" dir="2700000" algn="tl">
                  <a:srgbClr val="010199"/>
                </a:outerShdw>
              </a:effectLst>
            </a:endParaRPr>
          </a:p>
          <a:p>
            <a:pPr marL="342900" indent="-342900" algn="ctr"/>
            <a:endParaRPr lang="en-GB" sz="2400" dirty="0">
              <a:solidFill>
                <a:schemeClr val="tx2"/>
              </a:solidFill>
              <a:effectLst>
                <a:outerShdw blurRad="38100" dist="38100" dir="2700000" algn="tl">
                  <a:srgbClr val="FFFFFF"/>
                </a:outerShdw>
              </a:effectLst>
            </a:endParaRPr>
          </a:p>
          <a:p>
            <a:pPr marL="342900" indent="-342900" algn="ctr"/>
            <a:endParaRPr lang="en-GB" dirty="0">
              <a:solidFill>
                <a:schemeClr val="tx2"/>
              </a:solidFill>
              <a:effectLst>
                <a:outerShdw blurRad="38100" dist="38100" dir="2700000" algn="tl">
                  <a:srgbClr val="FFFFFF"/>
                </a:outerShdw>
              </a:effectLst>
            </a:endParaRPr>
          </a:p>
          <a:p>
            <a:pPr marL="342900" indent="-342900" algn="ctr"/>
            <a:endParaRPr lang="en-GB" dirty="0">
              <a:solidFill>
                <a:schemeClr val="tx2"/>
              </a:solidFill>
              <a:effectLst>
                <a:outerShdw blurRad="38100" dist="38100" dir="2700000" algn="tl">
                  <a:srgbClr val="FFFFFF"/>
                </a:outerShdw>
              </a:effectLst>
            </a:endParaRPr>
          </a:p>
          <a:p>
            <a:pPr marL="342900" indent="-342900" algn="ctr"/>
            <a:endParaRPr lang="en-GB" sz="3200" dirty="0">
              <a:solidFill>
                <a:schemeClr val="tx2"/>
              </a:solidFill>
              <a:effectLst>
                <a:outerShdw blurRad="38100" dist="38100" dir="2700000" algn="tl">
                  <a:srgbClr val="FFFFFF"/>
                </a:outerShdw>
              </a:effectLst>
            </a:endParaRPr>
          </a:p>
        </p:txBody>
      </p:sp>
      <p:pic>
        <p:nvPicPr>
          <p:cNvPr id="164868" name="Picture 4" descr="IMG_0748"/>
          <p:cNvPicPr>
            <a:picLocks noChangeAspect="1" noChangeArrowheads="1"/>
          </p:cNvPicPr>
          <p:nvPr/>
        </p:nvPicPr>
        <p:blipFill>
          <a:blip r:embed="rId2" cstate="print"/>
          <a:srcRect/>
          <a:stretch>
            <a:fillRect/>
          </a:stretch>
        </p:blipFill>
        <p:spPr bwMode="auto">
          <a:xfrm>
            <a:off x="0" y="2286000"/>
            <a:ext cx="2362200" cy="2743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2514600" y="304800"/>
            <a:ext cx="6629400" cy="1447800"/>
          </a:xfrm>
          <a:prstGeom prst="rect">
            <a:avLst/>
          </a:prstGeom>
          <a:noFill/>
          <a:ln w="9525" algn="ctr">
            <a:noFill/>
            <a:miter lim="800000"/>
            <a:headEnd/>
            <a:tailEnd/>
          </a:ln>
          <a:effectLst/>
        </p:spPr>
        <p:txBody>
          <a:bodyPr anchor="ctr" anchorCtr="1"/>
          <a:lstStyle/>
          <a:p>
            <a:pPr algn="ctr"/>
            <a:r>
              <a:rPr lang="en-US" sz="3200" dirty="0"/>
              <a:t>Part III: NECESSARY ACTIVITIES OF FOREST GOVERNANCE FOR REDD+ </a:t>
            </a:r>
            <a:r>
              <a:rPr lang="en-GB" sz="3200" dirty="0">
                <a:solidFill>
                  <a:schemeClr val="tx2"/>
                </a:solidFill>
                <a:effectLst>
                  <a:outerShdw blurRad="38100" dist="38100" dir="2700000" algn="tl">
                    <a:srgbClr val="FFFFFF"/>
                  </a:outerShdw>
                </a:effectLst>
              </a:rPr>
              <a:t>(</a:t>
            </a:r>
            <a:r>
              <a:rPr lang="en-GB" sz="3200" dirty="0" err="1">
                <a:solidFill>
                  <a:schemeClr val="tx2"/>
                </a:solidFill>
                <a:effectLst>
                  <a:outerShdw blurRad="38100" dist="38100" dir="2700000" algn="tl">
                    <a:srgbClr val="FFFFFF"/>
                  </a:outerShdw>
                </a:effectLst>
              </a:rPr>
              <a:t>cont</a:t>
            </a:r>
            <a:r>
              <a:rPr lang="en-GB" sz="3200" dirty="0" smtClean="0">
                <a:solidFill>
                  <a:schemeClr val="tx2"/>
                </a:solidFill>
                <a:effectLst>
                  <a:outerShdw blurRad="38100" dist="38100" dir="2700000" algn="tl">
                    <a:srgbClr val="FFFFFF"/>
                  </a:outerShdw>
                </a:effectLst>
              </a:rPr>
              <a:t>’)</a:t>
            </a:r>
            <a:endParaRPr lang="en-GB" sz="3200" b="1" dirty="0">
              <a:solidFill>
                <a:schemeClr val="tx2"/>
              </a:solidFill>
              <a:effectLst>
                <a:outerShdw blurRad="38100" dist="38100" dir="2700000" algn="tl">
                  <a:srgbClr val="FFFFFF"/>
                </a:outerShdw>
              </a:effectLst>
            </a:endParaRPr>
          </a:p>
        </p:txBody>
      </p:sp>
      <p:sp>
        <p:nvSpPr>
          <p:cNvPr id="156675" name="Rectangle 3"/>
          <p:cNvSpPr>
            <a:spLocks noChangeArrowheads="1"/>
          </p:cNvSpPr>
          <p:nvPr/>
        </p:nvSpPr>
        <p:spPr bwMode="auto">
          <a:xfrm>
            <a:off x="2667000" y="3733800"/>
            <a:ext cx="6096000" cy="2895600"/>
          </a:xfrm>
          <a:prstGeom prst="rect">
            <a:avLst/>
          </a:prstGeom>
          <a:noFill/>
          <a:ln w="9525" algn="ctr">
            <a:noFill/>
            <a:miter lim="800000"/>
            <a:headEnd/>
            <a:tailEnd/>
          </a:ln>
          <a:effectLst/>
        </p:spPr>
        <p:txBody>
          <a:bodyPr anchor="ctr" anchorCtr="1"/>
          <a:lstStyle/>
          <a:p>
            <a:pPr marL="342900" indent="-342900"/>
            <a:endParaRPr lang="en-GB" sz="2400" b="1" dirty="0">
              <a:effectLst>
                <a:outerShdw blurRad="38100" dist="38100" dir="2700000" algn="tl">
                  <a:srgbClr val="010199"/>
                </a:outerShdw>
              </a:effectLst>
            </a:endParaRPr>
          </a:p>
          <a:p>
            <a:pPr marL="342900" indent="-342900"/>
            <a:r>
              <a:rPr lang="en-GB" sz="2400" b="1" dirty="0">
                <a:effectLst>
                  <a:outerShdw blurRad="38100" dist="38100" dir="2700000" algn="tl">
                    <a:srgbClr val="010199"/>
                  </a:outerShdw>
                </a:effectLst>
              </a:rPr>
              <a:t>4. </a:t>
            </a:r>
            <a:r>
              <a:rPr lang="en-GB" sz="2400" b="1" dirty="0" smtClean="0">
                <a:effectLst>
                  <a:outerShdw blurRad="38100" dist="38100" dir="2700000" algn="tl">
                    <a:srgbClr val="010199"/>
                  </a:outerShdw>
                </a:effectLst>
              </a:rPr>
              <a:t>Promote technical measures </a:t>
            </a:r>
            <a:endParaRPr lang="en-GB" sz="2400" b="1" dirty="0">
              <a:effectLst>
                <a:outerShdw blurRad="38100" dist="38100" dir="2700000" algn="tl">
                  <a:srgbClr val="010199"/>
                </a:outerShdw>
              </a:effectLst>
            </a:endParaRPr>
          </a:p>
          <a:p>
            <a:pPr marL="342900" indent="-342900"/>
            <a:endParaRPr lang="en-GB" sz="2400" b="1" dirty="0">
              <a:effectLst>
                <a:outerShdw blurRad="38100" dist="38100" dir="2700000" algn="tl">
                  <a:srgbClr val="010199"/>
                </a:outerShdw>
              </a:effectLst>
            </a:endParaRPr>
          </a:p>
          <a:p>
            <a:pPr marL="342900" indent="-342900">
              <a:buFontTx/>
              <a:buChar char="•"/>
            </a:pPr>
            <a:r>
              <a:rPr lang="en-US" sz="2000" b="1" dirty="0" smtClean="0">
                <a:effectLst>
                  <a:outerShdw blurRad="38100" dist="38100" dir="2700000" algn="tl">
                    <a:srgbClr val="010199"/>
                  </a:outerShdw>
                </a:effectLst>
              </a:rPr>
              <a:t>Continue </a:t>
            </a:r>
            <a:r>
              <a:rPr lang="en-US" sz="2000" b="1" dirty="0">
                <a:effectLst>
                  <a:outerShdw blurRad="38100" dist="38100" dir="2700000" algn="tl">
                    <a:srgbClr val="010199"/>
                  </a:outerShdw>
                </a:effectLst>
              </a:rPr>
              <a:t>to apply a participatory </a:t>
            </a:r>
            <a:r>
              <a:rPr lang="en-US" sz="2000" b="1" dirty="0" smtClean="0">
                <a:effectLst>
                  <a:outerShdw blurRad="38100" dist="38100" dir="2700000" algn="tl">
                    <a:srgbClr val="010199"/>
                  </a:outerShdw>
                </a:effectLst>
              </a:rPr>
              <a:t>approach</a:t>
            </a:r>
            <a:endParaRPr lang="en-GB" sz="2000" b="1" dirty="0">
              <a:effectLst>
                <a:outerShdw blurRad="38100" dist="38100" dir="2700000" algn="tl">
                  <a:srgbClr val="010199"/>
                </a:outerShdw>
              </a:effectLst>
            </a:endParaRPr>
          </a:p>
          <a:p>
            <a:pPr marL="342900" indent="-342900">
              <a:buFontTx/>
              <a:buChar char="•"/>
            </a:pPr>
            <a:endParaRPr lang="en-GB" sz="2000" b="1" dirty="0">
              <a:effectLst>
                <a:outerShdw blurRad="38100" dist="38100" dir="2700000" algn="tl">
                  <a:srgbClr val="010199"/>
                </a:outerShdw>
              </a:effectLst>
            </a:endParaRPr>
          </a:p>
          <a:p>
            <a:pPr marL="342900" indent="-342900">
              <a:buFontTx/>
              <a:buChar char="•"/>
            </a:pPr>
            <a:r>
              <a:rPr lang="en-US" sz="2000" b="1" dirty="0">
                <a:effectLst>
                  <a:outerShdw blurRad="38100" dist="38100" dir="2700000" algn="tl">
                    <a:srgbClr val="010199"/>
                  </a:outerShdw>
                </a:effectLst>
              </a:rPr>
              <a:t>Promote RIL and </a:t>
            </a:r>
            <a:r>
              <a:rPr lang="en-US" sz="2000" b="1" dirty="0" smtClean="0">
                <a:effectLst>
                  <a:outerShdw blurRad="38100" dist="38100" dir="2700000" algn="tl">
                    <a:srgbClr val="010199"/>
                  </a:outerShdw>
                </a:effectLst>
              </a:rPr>
              <a:t>SFM, </a:t>
            </a:r>
            <a:r>
              <a:rPr lang="en-US" sz="2000" b="1" dirty="0">
                <a:effectLst>
                  <a:outerShdw blurRad="38100" dist="38100" dir="2700000" algn="tl">
                    <a:srgbClr val="010199"/>
                  </a:outerShdw>
                </a:effectLst>
              </a:rPr>
              <a:t>FSC </a:t>
            </a:r>
            <a:r>
              <a:rPr lang="en-US" sz="2000" b="1" dirty="0" smtClean="0">
                <a:effectLst>
                  <a:outerShdw blurRad="38100" dist="38100" dir="2700000" algn="tl">
                    <a:srgbClr val="010199"/>
                  </a:outerShdw>
                </a:effectLst>
              </a:rPr>
              <a:t>measures </a:t>
            </a:r>
            <a:endParaRPr lang="en-GB" sz="2000" b="1" dirty="0">
              <a:effectLst>
                <a:outerShdw blurRad="38100" dist="38100" dir="2700000" algn="tl">
                  <a:srgbClr val="010199"/>
                </a:outerShdw>
              </a:effectLst>
            </a:endParaRPr>
          </a:p>
          <a:p>
            <a:pPr marL="342900" indent="-342900">
              <a:buFontTx/>
              <a:buChar char="•"/>
            </a:pPr>
            <a:endParaRPr lang="en-GB" sz="2000" b="1" dirty="0">
              <a:effectLst>
                <a:outerShdw blurRad="38100" dist="38100" dir="2700000" algn="tl">
                  <a:srgbClr val="010199"/>
                </a:outerShdw>
              </a:effectLst>
            </a:endParaRPr>
          </a:p>
          <a:p>
            <a:pPr marL="342900" indent="-342900">
              <a:buFontTx/>
              <a:buChar char="•"/>
            </a:pPr>
            <a:r>
              <a:rPr lang="en-US" sz="2000" b="1" dirty="0">
                <a:effectLst>
                  <a:outerShdw blurRad="38100" dist="38100" dir="2700000" algn="tl">
                    <a:srgbClr val="010199"/>
                  </a:outerShdw>
                </a:effectLst>
              </a:rPr>
              <a:t>Using </a:t>
            </a:r>
            <a:r>
              <a:rPr lang="en-US" sz="2000" b="1" dirty="0">
                <a:effectLst>
                  <a:outerShdw blurRad="38100" dist="38100" dir="2700000" algn="tl">
                    <a:srgbClr val="010199"/>
                  </a:outerShdw>
                </a:effectLst>
              </a:rPr>
              <a:t>high </a:t>
            </a:r>
            <a:r>
              <a:rPr lang="en-US" sz="2000" b="1" dirty="0" smtClean="0">
                <a:effectLst>
                  <a:outerShdw blurRad="38100" dist="38100" dir="2700000" algn="tl">
                    <a:srgbClr val="010199"/>
                  </a:outerShdw>
                </a:effectLst>
              </a:rPr>
              <a:t>resolution satellite </a:t>
            </a:r>
            <a:r>
              <a:rPr lang="en-US" sz="2000" b="1" dirty="0">
                <a:effectLst>
                  <a:outerShdw blurRad="38100" dist="38100" dir="2700000" algn="tl">
                    <a:srgbClr val="010199"/>
                  </a:outerShdw>
                </a:effectLst>
              </a:rPr>
              <a:t>imaging </a:t>
            </a:r>
            <a:r>
              <a:rPr lang="en-US" sz="2000" b="1" dirty="0" smtClean="0">
                <a:effectLst>
                  <a:outerShdw blurRad="38100" dist="38100" dir="2700000" algn="tl">
                    <a:srgbClr val="010199"/>
                  </a:outerShdw>
                </a:effectLst>
              </a:rPr>
              <a:t>combine </a:t>
            </a:r>
            <a:r>
              <a:rPr lang="en-US" sz="2000" b="1" dirty="0">
                <a:effectLst>
                  <a:outerShdw blurRad="38100" dist="38100" dir="2700000" algn="tl">
                    <a:srgbClr val="010199"/>
                  </a:outerShdw>
                </a:effectLst>
              </a:rPr>
              <a:t>with field </a:t>
            </a:r>
            <a:r>
              <a:rPr lang="en-US" sz="2000" b="1" dirty="0" smtClean="0">
                <a:effectLst>
                  <a:outerShdw blurRad="38100" dist="38100" dir="2700000" algn="tl">
                    <a:srgbClr val="010199"/>
                  </a:outerShdw>
                </a:effectLst>
              </a:rPr>
              <a:t>survey </a:t>
            </a:r>
            <a:r>
              <a:rPr lang="en-US" sz="2000" b="1" dirty="0">
                <a:effectLst>
                  <a:outerShdw blurRad="38100" dist="38100" dir="2700000" algn="tl">
                    <a:srgbClr val="010199"/>
                  </a:outerShdw>
                </a:effectLst>
              </a:rPr>
              <a:t>in </a:t>
            </a:r>
            <a:r>
              <a:rPr lang="en-US" sz="2000" b="1" dirty="0" smtClean="0">
                <a:effectLst>
                  <a:outerShdw blurRad="38100" dist="38100" dir="2700000" algn="tl">
                    <a:srgbClr val="010199"/>
                  </a:outerShdw>
                </a:effectLst>
              </a:rPr>
              <a:t>forest status change and </a:t>
            </a:r>
            <a:r>
              <a:rPr lang="en-US" sz="2000" b="1" dirty="0">
                <a:effectLst>
                  <a:outerShdw blurRad="38100" dist="38100" dir="2700000" algn="tl">
                    <a:srgbClr val="010199"/>
                  </a:outerShdw>
                </a:effectLst>
              </a:rPr>
              <a:t>carbon </a:t>
            </a:r>
            <a:r>
              <a:rPr lang="en-US" sz="2000" b="1" dirty="0" smtClean="0">
                <a:effectLst>
                  <a:outerShdw blurRad="38100" dist="38100" dir="2700000" algn="tl">
                    <a:srgbClr val="010199"/>
                  </a:outerShdw>
                </a:effectLst>
              </a:rPr>
              <a:t>stocks monitoring</a:t>
            </a:r>
            <a:endParaRPr lang="en-GB" sz="2000" b="1" dirty="0">
              <a:effectLst>
                <a:outerShdw blurRad="38100" dist="38100" dir="2700000" algn="tl">
                  <a:srgbClr val="010199"/>
                </a:outerShdw>
              </a:effectLst>
            </a:endParaRPr>
          </a:p>
          <a:p>
            <a:pPr marL="342900" indent="-342900">
              <a:buFontTx/>
              <a:buChar char="•"/>
            </a:pPr>
            <a:r>
              <a:rPr lang="en-US" sz="2000" b="1" dirty="0" smtClean="0">
                <a:effectLst>
                  <a:outerShdw blurRad="38100" dist="38100" dir="2700000" algn="tl">
                    <a:srgbClr val="010199"/>
                  </a:outerShdw>
                </a:effectLst>
              </a:rPr>
              <a:t>Apply </a:t>
            </a:r>
            <a:r>
              <a:rPr lang="en-US" sz="2000" b="1" dirty="0" err="1" smtClean="0">
                <a:effectLst>
                  <a:outerShdw blurRad="38100" dist="38100" dir="2700000" algn="tl">
                    <a:srgbClr val="010199"/>
                  </a:outerShdw>
                </a:effectLst>
              </a:rPr>
              <a:t>silviculture</a:t>
            </a:r>
            <a:r>
              <a:rPr lang="en-US" sz="2000" b="1" dirty="0" smtClean="0">
                <a:effectLst>
                  <a:outerShdw blurRad="38100" dist="38100" dir="2700000" algn="tl">
                    <a:srgbClr val="010199"/>
                  </a:outerShdw>
                </a:effectLst>
              </a:rPr>
              <a:t> </a:t>
            </a:r>
            <a:r>
              <a:rPr lang="en-US" sz="2000" b="1" dirty="0">
                <a:effectLst>
                  <a:outerShdw blurRad="38100" dist="38100" dir="2700000" algn="tl">
                    <a:srgbClr val="010199"/>
                  </a:outerShdw>
                </a:effectLst>
              </a:rPr>
              <a:t>measures </a:t>
            </a:r>
            <a:r>
              <a:rPr lang="en-US" sz="2000" b="1" dirty="0" smtClean="0">
                <a:effectLst>
                  <a:outerShdw blurRad="38100" dist="38100" dir="2700000" algn="tl">
                    <a:srgbClr val="010199"/>
                  </a:outerShdw>
                </a:effectLst>
              </a:rPr>
              <a:t>in forests rehabilitation and improvement </a:t>
            </a:r>
            <a:endParaRPr lang="en-GB" sz="2000" b="1" dirty="0">
              <a:effectLst>
                <a:outerShdw blurRad="38100" dist="38100" dir="2700000" algn="tl">
                  <a:srgbClr val="010199"/>
                </a:outerShdw>
              </a:effectLst>
            </a:endParaRPr>
          </a:p>
          <a:p>
            <a:pPr marL="342900" indent="-342900"/>
            <a:endParaRPr lang="en-GB" sz="2400" b="1" dirty="0">
              <a:effectLst>
                <a:outerShdw blurRad="38100" dist="38100" dir="2700000" algn="tl">
                  <a:srgbClr val="010199"/>
                </a:outerShdw>
              </a:effectLst>
            </a:endParaRPr>
          </a:p>
          <a:p>
            <a:pPr marL="342900" indent="-342900"/>
            <a:endParaRPr lang="en-GB" b="1" dirty="0">
              <a:effectLst>
                <a:outerShdw blurRad="38100" dist="38100" dir="2700000" algn="tl">
                  <a:srgbClr val="010199"/>
                </a:outerShdw>
              </a:effectLst>
            </a:endParaRPr>
          </a:p>
          <a:p>
            <a:pPr marL="342900" indent="-342900"/>
            <a:endParaRPr lang="en-GB" b="1" dirty="0">
              <a:effectLst>
                <a:outerShdw blurRad="38100" dist="38100" dir="2700000" algn="tl">
                  <a:srgbClr val="010199"/>
                </a:outerShdw>
              </a:effectLst>
            </a:endParaRPr>
          </a:p>
          <a:p>
            <a:pPr marL="342900" indent="-342900" algn="ctr"/>
            <a:endParaRPr lang="en-GB" sz="2400" dirty="0">
              <a:solidFill>
                <a:schemeClr val="tx2"/>
              </a:solidFill>
              <a:effectLst>
                <a:outerShdw blurRad="38100" dist="38100" dir="2700000" algn="tl">
                  <a:srgbClr val="FFFFFF"/>
                </a:outerShdw>
              </a:effectLst>
            </a:endParaRPr>
          </a:p>
          <a:p>
            <a:pPr marL="342900" indent="-342900" algn="ctr"/>
            <a:endParaRPr lang="en-GB" dirty="0">
              <a:solidFill>
                <a:schemeClr val="tx2"/>
              </a:solidFill>
              <a:effectLst>
                <a:outerShdw blurRad="38100" dist="38100" dir="2700000" algn="tl">
                  <a:srgbClr val="FFFFFF"/>
                </a:outerShdw>
              </a:effectLst>
            </a:endParaRPr>
          </a:p>
          <a:p>
            <a:pPr marL="342900" indent="-342900" algn="ctr"/>
            <a:endParaRPr lang="en-GB" dirty="0">
              <a:solidFill>
                <a:schemeClr val="tx2"/>
              </a:solidFill>
              <a:effectLst>
                <a:outerShdw blurRad="38100" dist="38100" dir="2700000" algn="tl">
                  <a:srgbClr val="FFFFFF"/>
                </a:outerShdw>
              </a:effectLst>
            </a:endParaRPr>
          </a:p>
          <a:p>
            <a:pPr marL="342900" indent="-342900" algn="ctr"/>
            <a:endParaRPr lang="en-GB" sz="3200" dirty="0">
              <a:solidFill>
                <a:schemeClr val="tx2"/>
              </a:solidFill>
              <a:effectLst>
                <a:outerShdw blurRad="38100" dist="38100" dir="2700000" algn="tl">
                  <a:srgbClr val="FFFFFF"/>
                </a:outerShdw>
              </a:effectLst>
            </a:endParaRPr>
          </a:p>
        </p:txBody>
      </p:sp>
      <p:pic>
        <p:nvPicPr>
          <p:cNvPr id="156681" name="Picture 9"/>
          <p:cNvPicPr>
            <a:picLocks noChangeAspect="1" noChangeArrowheads="1"/>
          </p:cNvPicPr>
          <p:nvPr/>
        </p:nvPicPr>
        <p:blipFill>
          <a:blip r:embed="rId2"/>
          <a:srcRect/>
          <a:stretch>
            <a:fillRect/>
          </a:stretch>
        </p:blipFill>
        <p:spPr bwMode="auto">
          <a:xfrm>
            <a:off x="0" y="1981200"/>
            <a:ext cx="25146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1343</TotalTime>
  <Words>673</Words>
  <Application>Microsoft Office PowerPoint</Application>
  <PresentationFormat>On-screen Show (4:3)</PresentationFormat>
  <Paragraphs>122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Orbit</vt:lpstr>
      <vt:lpstr>PowerPoint Presentation</vt:lpstr>
      <vt:lpstr>Main parts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Indiana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Thu Ba Huynh</dc:creator>
  <cp:lastModifiedBy> </cp:lastModifiedBy>
  <cp:revision>70</cp:revision>
  <dcterms:created xsi:type="dcterms:W3CDTF">2006-05-03T14:54:45Z</dcterms:created>
  <dcterms:modified xsi:type="dcterms:W3CDTF">2012-03-06T00:46:29Z</dcterms:modified>
</cp:coreProperties>
</file>