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5" r:id="rId9"/>
    <p:sldId id="263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9E3"/>
    <a:srgbClr val="455535"/>
    <a:srgbClr val="A7AA90"/>
    <a:srgbClr val="DBDCD2"/>
    <a:srgbClr val="BFC1AF"/>
    <a:srgbClr val="B7A78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882" autoAdjust="0"/>
  </p:normalViewPr>
  <p:slideViewPr>
    <p:cSldViewPr>
      <p:cViewPr varScale="1">
        <p:scale>
          <a:sx n="51" d="100"/>
          <a:sy n="51" d="100"/>
        </p:scale>
        <p:origin x="-18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207309-E765-45A6-A224-2B99A829129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</dgm:spPr>
    </dgm:pt>
    <dgm:pt modelId="{0BCAD65B-5785-4AC8-A9AA-D8A4DBC52260}">
      <dgm:prSet phldrT="[Text]" custT="1"/>
      <dgm:spPr>
        <a:solidFill>
          <a:schemeClr val="accent4">
            <a:lumMod val="50000"/>
            <a:alpha val="5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dkEdge">
          <a:bevelT w="82550" h="63500" prst="divot"/>
          <a:bevelB/>
        </a:sp3d>
      </dgm:spPr>
      <dgm:t>
        <a:bodyPr/>
        <a:lstStyle/>
        <a:p>
          <a:r>
            <a:rPr lang="en-GB" sz="2000" dirty="0" smtClean="0"/>
            <a:t>Government KWS/ KFS</a:t>
          </a:r>
          <a:endParaRPr lang="en-GB" sz="2000" dirty="0"/>
        </a:p>
      </dgm:t>
    </dgm:pt>
    <dgm:pt modelId="{7AA042B9-927A-4997-B1E6-AE9766A85D20}" type="parTrans" cxnId="{1A023A71-0B4A-404F-845B-B70ECF19A9FE}">
      <dgm:prSet/>
      <dgm:spPr/>
      <dgm:t>
        <a:bodyPr/>
        <a:lstStyle/>
        <a:p>
          <a:endParaRPr lang="en-GB"/>
        </a:p>
      </dgm:t>
    </dgm:pt>
    <dgm:pt modelId="{C536F4A5-BA99-4373-9433-78446997FE8B}" type="sibTrans" cxnId="{1A023A71-0B4A-404F-845B-B70ECF19A9FE}">
      <dgm:prSet/>
      <dgm:spPr/>
      <dgm:t>
        <a:bodyPr/>
        <a:lstStyle/>
        <a:p>
          <a:endParaRPr lang="en-GB"/>
        </a:p>
      </dgm:t>
    </dgm:pt>
    <dgm:pt modelId="{AED4643C-6992-414A-977B-8672D1B5A977}">
      <dgm:prSet phldrT="[Text]"/>
      <dgm:spPr>
        <a:solidFill>
          <a:schemeClr val="accent3">
            <a:lumMod val="75000"/>
            <a:alpha val="5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GB" dirty="0" smtClean="0"/>
            <a:t>Rhino Ark</a:t>
          </a:r>
          <a:endParaRPr lang="en-GB" dirty="0"/>
        </a:p>
      </dgm:t>
    </dgm:pt>
    <dgm:pt modelId="{3AF706A7-520C-469E-BA71-F94D0FD507B5}" type="parTrans" cxnId="{7DEBF00E-1D6A-4A51-90AF-5C2CBEA079CC}">
      <dgm:prSet/>
      <dgm:spPr/>
      <dgm:t>
        <a:bodyPr/>
        <a:lstStyle/>
        <a:p>
          <a:endParaRPr lang="en-GB"/>
        </a:p>
      </dgm:t>
    </dgm:pt>
    <dgm:pt modelId="{EE7F926D-28EE-4688-BE71-F05ADE870108}" type="sibTrans" cxnId="{7DEBF00E-1D6A-4A51-90AF-5C2CBEA079CC}">
      <dgm:prSet/>
      <dgm:spPr/>
      <dgm:t>
        <a:bodyPr/>
        <a:lstStyle/>
        <a:p>
          <a:endParaRPr lang="en-GB"/>
        </a:p>
      </dgm:t>
    </dgm:pt>
    <dgm:pt modelId="{1D829175-D80D-4D54-9D0B-8A17520E1537}">
      <dgm:prSet phldrT="[Text]"/>
      <dgm:spPr>
        <a:solidFill>
          <a:srgbClr val="FF0000">
            <a:alpha val="50000"/>
          </a:srgb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GB" dirty="0" smtClean="0"/>
            <a:t>Community</a:t>
          </a:r>
          <a:endParaRPr lang="en-GB" dirty="0"/>
        </a:p>
      </dgm:t>
    </dgm:pt>
    <dgm:pt modelId="{603A5BC8-0319-4FE6-A21A-12C625CEA5F3}" type="parTrans" cxnId="{101AB3C1-167F-4E5F-9E9F-9A9913A7F570}">
      <dgm:prSet/>
      <dgm:spPr/>
      <dgm:t>
        <a:bodyPr/>
        <a:lstStyle/>
        <a:p>
          <a:endParaRPr lang="en-GB"/>
        </a:p>
      </dgm:t>
    </dgm:pt>
    <dgm:pt modelId="{F9EF6F40-F342-4B23-B16F-A88640262F69}" type="sibTrans" cxnId="{101AB3C1-167F-4E5F-9E9F-9A9913A7F570}">
      <dgm:prSet/>
      <dgm:spPr/>
      <dgm:t>
        <a:bodyPr/>
        <a:lstStyle/>
        <a:p>
          <a:endParaRPr lang="en-GB"/>
        </a:p>
      </dgm:t>
    </dgm:pt>
    <dgm:pt modelId="{07C26444-5F72-4263-8F6B-D4D495166F5A}" type="pres">
      <dgm:prSet presAssocID="{26207309-E765-45A6-A224-2B99A8291294}" presName="compositeShape" presStyleCnt="0">
        <dgm:presLayoutVars>
          <dgm:chMax val="7"/>
          <dgm:dir/>
          <dgm:resizeHandles val="exact"/>
        </dgm:presLayoutVars>
      </dgm:prSet>
      <dgm:spPr/>
    </dgm:pt>
    <dgm:pt modelId="{EA4E518F-D139-4FAB-A874-01B4FD811A91}" type="pres">
      <dgm:prSet presAssocID="{0BCAD65B-5785-4AC8-A9AA-D8A4DBC52260}" presName="circ1" presStyleLbl="vennNode1" presStyleIdx="0" presStyleCnt="3"/>
      <dgm:spPr/>
      <dgm:t>
        <a:bodyPr/>
        <a:lstStyle/>
        <a:p>
          <a:endParaRPr lang="en-GB"/>
        </a:p>
      </dgm:t>
    </dgm:pt>
    <dgm:pt modelId="{11C35CD8-65FA-4F4F-BD51-AF3C4D23D74A}" type="pres">
      <dgm:prSet presAssocID="{0BCAD65B-5785-4AC8-A9AA-D8A4DBC5226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992801-9EC2-4558-800F-6395A522C8A1}" type="pres">
      <dgm:prSet presAssocID="{AED4643C-6992-414A-977B-8672D1B5A977}" presName="circ2" presStyleLbl="vennNode1" presStyleIdx="1" presStyleCnt="3"/>
      <dgm:spPr/>
      <dgm:t>
        <a:bodyPr/>
        <a:lstStyle/>
        <a:p>
          <a:endParaRPr lang="en-GB"/>
        </a:p>
      </dgm:t>
    </dgm:pt>
    <dgm:pt modelId="{38951E96-2E94-46F4-AF33-B1FADEAC47F3}" type="pres">
      <dgm:prSet presAssocID="{AED4643C-6992-414A-977B-8672D1B5A97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36FB55-1FAE-40D3-8587-79E5B6C80118}" type="pres">
      <dgm:prSet presAssocID="{1D829175-D80D-4D54-9D0B-8A17520E1537}" presName="circ3" presStyleLbl="vennNode1" presStyleIdx="2" presStyleCnt="3"/>
      <dgm:spPr/>
      <dgm:t>
        <a:bodyPr/>
        <a:lstStyle/>
        <a:p>
          <a:endParaRPr lang="en-GB"/>
        </a:p>
      </dgm:t>
    </dgm:pt>
    <dgm:pt modelId="{6B9BD555-F9C8-427E-9CE8-9ECCD30FE3DC}" type="pres">
      <dgm:prSet presAssocID="{1D829175-D80D-4D54-9D0B-8A17520E153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2C9844E-6230-4C1A-A461-0E172A92FBE3}" type="presOf" srcId="{1D829175-D80D-4D54-9D0B-8A17520E1537}" destId="{6B9BD555-F9C8-427E-9CE8-9ECCD30FE3DC}" srcOrd="1" destOrd="0" presId="urn:microsoft.com/office/officeart/2005/8/layout/venn1"/>
    <dgm:cxn modelId="{01977060-719A-40AE-B1F8-B52D5AB15EE8}" type="presOf" srcId="{26207309-E765-45A6-A224-2B99A8291294}" destId="{07C26444-5F72-4263-8F6B-D4D495166F5A}" srcOrd="0" destOrd="0" presId="urn:microsoft.com/office/officeart/2005/8/layout/venn1"/>
    <dgm:cxn modelId="{BDA77343-2464-4FB4-A5F1-03C8C81EE3C7}" type="presOf" srcId="{AED4643C-6992-414A-977B-8672D1B5A977}" destId="{38951E96-2E94-46F4-AF33-B1FADEAC47F3}" srcOrd="1" destOrd="0" presId="urn:microsoft.com/office/officeart/2005/8/layout/venn1"/>
    <dgm:cxn modelId="{E6BDDB53-2EE8-4E52-8DAA-0AD0BAF15E7B}" type="presOf" srcId="{1D829175-D80D-4D54-9D0B-8A17520E1537}" destId="{ED36FB55-1FAE-40D3-8587-79E5B6C80118}" srcOrd="0" destOrd="0" presId="urn:microsoft.com/office/officeart/2005/8/layout/venn1"/>
    <dgm:cxn modelId="{21839E0D-214B-451F-A1DF-B2F308258855}" type="presOf" srcId="{0BCAD65B-5785-4AC8-A9AA-D8A4DBC52260}" destId="{EA4E518F-D139-4FAB-A874-01B4FD811A91}" srcOrd="0" destOrd="0" presId="urn:microsoft.com/office/officeart/2005/8/layout/venn1"/>
    <dgm:cxn modelId="{3BC9ED09-2BBA-4293-B406-C94BCEE3857B}" type="presOf" srcId="{0BCAD65B-5785-4AC8-A9AA-D8A4DBC52260}" destId="{11C35CD8-65FA-4F4F-BD51-AF3C4D23D74A}" srcOrd="1" destOrd="0" presId="urn:microsoft.com/office/officeart/2005/8/layout/venn1"/>
    <dgm:cxn modelId="{7DEBF00E-1D6A-4A51-90AF-5C2CBEA079CC}" srcId="{26207309-E765-45A6-A224-2B99A8291294}" destId="{AED4643C-6992-414A-977B-8672D1B5A977}" srcOrd="1" destOrd="0" parTransId="{3AF706A7-520C-469E-BA71-F94D0FD507B5}" sibTransId="{EE7F926D-28EE-4688-BE71-F05ADE870108}"/>
    <dgm:cxn modelId="{101AB3C1-167F-4E5F-9E9F-9A9913A7F570}" srcId="{26207309-E765-45A6-A224-2B99A8291294}" destId="{1D829175-D80D-4D54-9D0B-8A17520E1537}" srcOrd="2" destOrd="0" parTransId="{603A5BC8-0319-4FE6-A21A-12C625CEA5F3}" sibTransId="{F9EF6F40-F342-4B23-B16F-A88640262F69}"/>
    <dgm:cxn modelId="{1A023A71-0B4A-404F-845B-B70ECF19A9FE}" srcId="{26207309-E765-45A6-A224-2B99A8291294}" destId="{0BCAD65B-5785-4AC8-A9AA-D8A4DBC52260}" srcOrd="0" destOrd="0" parTransId="{7AA042B9-927A-4997-B1E6-AE9766A85D20}" sibTransId="{C536F4A5-BA99-4373-9433-78446997FE8B}"/>
    <dgm:cxn modelId="{69CE0C0B-809E-40D1-8406-F34D5897DAD7}" type="presOf" srcId="{AED4643C-6992-414A-977B-8672D1B5A977}" destId="{4E992801-9EC2-4558-800F-6395A522C8A1}" srcOrd="0" destOrd="0" presId="urn:microsoft.com/office/officeart/2005/8/layout/venn1"/>
    <dgm:cxn modelId="{798806E4-26F8-44BE-BE01-0B93EF94E74B}" type="presParOf" srcId="{07C26444-5F72-4263-8F6B-D4D495166F5A}" destId="{EA4E518F-D139-4FAB-A874-01B4FD811A91}" srcOrd="0" destOrd="0" presId="urn:microsoft.com/office/officeart/2005/8/layout/venn1"/>
    <dgm:cxn modelId="{4F9ECEC5-64EE-41B1-8CE1-0317A36C17BD}" type="presParOf" srcId="{07C26444-5F72-4263-8F6B-D4D495166F5A}" destId="{11C35CD8-65FA-4F4F-BD51-AF3C4D23D74A}" srcOrd="1" destOrd="0" presId="urn:microsoft.com/office/officeart/2005/8/layout/venn1"/>
    <dgm:cxn modelId="{0643F5E9-DE6E-4863-9B3F-021118C1FB3A}" type="presParOf" srcId="{07C26444-5F72-4263-8F6B-D4D495166F5A}" destId="{4E992801-9EC2-4558-800F-6395A522C8A1}" srcOrd="2" destOrd="0" presId="urn:microsoft.com/office/officeart/2005/8/layout/venn1"/>
    <dgm:cxn modelId="{F0EC5855-F3DD-4BDB-86DD-6575B50996CD}" type="presParOf" srcId="{07C26444-5F72-4263-8F6B-D4D495166F5A}" destId="{38951E96-2E94-46F4-AF33-B1FADEAC47F3}" srcOrd="3" destOrd="0" presId="urn:microsoft.com/office/officeart/2005/8/layout/venn1"/>
    <dgm:cxn modelId="{427F3E7E-F344-49C3-BB35-71C037B06E92}" type="presParOf" srcId="{07C26444-5F72-4263-8F6B-D4D495166F5A}" destId="{ED36FB55-1FAE-40D3-8587-79E5B6C80118}" srcOrd="4" destOrd="0" presId="urn:microsoft.com/office/officeart/2005/8/layout/venn1"/>
    <dgm:cxn modelId="{CC887DF5-4946-4079-B1E0-127319982B1C}" type="presParOf" srcId="{07C26444-5F72-4263-8F6B-D4D495166F5A}" destId="{6B9BD555-F9C8-427E-9CE8-9ECCD30FE3D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4E518F-D139-4FAB-A874-01B4FD811A91}">
      <dsp:nvSpPr>
        <dsp:cNvPr id="0" name=""/>
        <dsp:cNvSpPr/>
      </dsp:nvSpPr>
      <dsp:spPr>
        <a:xfrm>
          <a:off x="1125390" y="40421"/>
          <a:ext cx="1940219" cy="1940219"/>
        </a:xfrm>
        <a:prstGeom prst="ellipse">
          <a:avLst/>
        </a:prstGeom>
        <a:solidFill>
          <a:schemeClr val="accent4">
            <a:lumMod val="50000"/>
            <a:alpha val="50000"/>
          </a:schemeClr>
        </a:solidFill>
        <a:ln w="254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dkEdge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Government KWS/ KFS</a:t>
          </a:r>
          <a:endParaRPr lang="en-GB" sz="2000" kern="1200" dirty="0"/>
        </a:p>
      </dsp:txBody>
      <dsp:txXfrm>
        <a:off x="1384086" y="379959"/>
        <a:ext cx="1422827" cy="873098"/>
      </dsp:txXfrm>
    </dsp:sp>
    <dsp:sp modelId="{4E992801-9EC2-4558-800F-6395A522C8A1}">
      <dsp:nvSpPr>
        <dsp:cNvPr id="0" name=""/>
        <dsp:cNvSpPr/>
      </dsp:nvSpPr>
      <dsp:spPr>
        <a:xfrm>
          <a:off x="1825486" y="1253058"/>
          <a:ext cx="1940219" cy="1940219"/>
        </a:xfrm>
        <a:prstGeom prst="ellipse">
          <a:avLst/>
        </a:prstGeom>
        <a:solidFill>
          <a:schemeClr val="accent3">
            <a:lumMod val="75000"/>
            <a:alpha val="50000"/>
          </a:schemeClr>
        </a:solidFill>
        <a:ln w="254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Rhino Ark</a:t>
          </a:r>
          <a:endParaRPr lang="en-GB" sz="1900" kern="1200" dirty="0"/>
        </a:p>
      </dsp:txBody>
      <dsp:txXfrm>
        <a:off x="2418869" y="1754281"/>
        <a:ext cx="1164131" cy="1067120"/>
      </dsp:txXfrm>
    </dsp:sp>
    <dsp:sp modelId="{ED36FB55-1FAE-40D3-8587-79E5B6C80118}">
      <dsp:nvSpPr>
        <dsp:cNvPr id="0" name=""/>
        <dsp:cNvSpPr/>
      </dsp:nvSpPr>
      <dsp:spPr>
        <a:xfrm>
          <a:off x="425294" y="1253058"/>
          <a:ext cx="1940219" cy="1940219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Community</a:t>
          </a:r>
          <a:endParaRPr lang="en-GB" sz="1900" kern="1200" dirty="0"/>
        </a:p>
      </dsp:txBody>
      <dsp:txXfrm>
        <a:off x="607998" y="1754281"/>
        <a:ext cx="1164131" cy="1067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54F61-FA8D-4745-883C-128CA3BD7579}" type="datetimeFigureOut">
              <a:rPr lang="en-GB" smtClean="0"/>
              <a:pPr/>
              <a:t>06/11/2012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EE82A-30D6-4089-86FA-495D45983BE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EE82A-30D6-4089-86FA-495D45983BEC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Art.  61 (1) </a:t>
            </a:r>
            <a:r>
              <a:rPr lang="en-GB" dirty="0" smtClean="0"/>
              <a:t>All land in Kenya belongs to the people of Kenya collectively as a nation, as communities and as individuals</a:t>
            </a:r>
          </a:p>
          <a:p>
            <a:r>
              <a:rPr lang="en-GB" b="1" dirty="0" smtClean="0"/>
              <a:t>Art. 62 (3) </a:t>
            </a:r>
            <a:r>
              <a:rPr lang="en-GB" dirty="0" smtClean="0"/>
              <a:t>Public land classified under clause (1) (</a:t>
            </a:r>
            <a:r>
              <a:rPr lang="en-GB" i="1" dirty="0" smtClean="0"/>
              <a:t>f) to (m) shall vest</a:t>
            </a:r>
          </a:p>
          <a:p>
            <a:r>
              <a:rPr lang="en-GB" dirty="0" smtClean="0"/>
              <a:t>in and be held by the national government in trust for the people of</a:t>
            </a:r>
          </a:p>
          <a:p>
            <a:r>
              <a:rPr lang="en-GB" dirty="0" smtClean="0"/>
              <a:t>Kenya and shall be administered on their behalf by the National Land</a:t>
            </a:r>
          </a:p>
          <a:p>
            <a:r>
              <a:rPr lang="en-GB" dirty="0" smtClean="0"/>
              <a:t>Commission. </a:t>
            </a:r>
            <a:endParaRPr kumimoji="0" lang="en-US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Calibri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EE82A-30D6-4089-86FA-495D45983BEC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1E8584-865F-4CF6-A776-AA7FC75A8577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EDF12F-B640-41AA-AB2C-ACD417521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1E8584-865F-4CF6-A776-AA7FC75A8577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EDF12F-B640-41AA-AB2C-ACD417521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1E8584-865F-4CF6-A776-AA7FC75A8577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EDF12F-B640-41AA-AB2C-ACD417521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1E8584-865F-4CF6-A776-AA7FC75A8577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EDF12F-B640-41AA-AB2C-ACD417521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1E8584-865F-4CF6-A776-AA7FC75A8577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EDF12F-B640-41AA-AB2C-ACD417521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1E8584-865F-4CF6-A776-AA7FC75A8577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EDF12F-B640-41AA-AB2C-ACD417521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1E8584-865F-4CF6-A776-AA7FC75A8577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EDF12F-B640-41AA-AB2C-ACD417521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1E8584-865F-4CF6-A776-AA7FC75A8577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EDF12F-B640-41AA-AB2C-ACD417521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1E8584-865F-4CF6-A776-AA7FC75A8577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EDF12F-B640-41AA-AB2C-ACD417521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1E8584-865F-4CF6-A776-AA7FC75A8577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EDF12F-B640-41AA-AB2C-ACD417521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11E8584-865F-4CF6-A776-AA7FC75A8577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AEDF12F-B640-41AA-AB2C-ACD417521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Rhino Ark\60 - Photographs\Aberdares\View of the moorland inside the ACA.jpg"/>
          <p:cNvPicPr>
            <a:picLocks noChangeAspect="1" noChangeArrowheads="1"/>
          </p:cNvPicPr>
          <p:nvPr userDrawn="1"/>
        </p:nvPicPr>
        <p:blipFill>
          <a:blip r:embed="rId13" cstate="print"/>
          <a:srcRect r="90000"/>
          <a:stretch>
            <a:fillRect/>
          </a:stretch>
        </p:blipFill>
        <p:spPr bwMode="auto">
          <a:xfrm>
            <a:off x="0" y="0"/>
            <a:ext cx="914402" cy="6858000"/>
          </a:xfrm>
          <a:prstGeom prst="rect">
            <a:avLst/>
          </a:prstGeom>
          <a:noFill/>
        </p:spPr>
      </p:pic>
      <p:pic>
        <p:nvPicPr>
          <p:cNvPr id="9" name="Picture 8" descr="Rhino Ark Logo - white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63500" y="152400"/>
            <a:ext cx="762000" cy="542808"/>
          </a:xfrm>
          <a:prstGeom prst="rect">
            <a:avLst/>
          </a:prstGeom>
        </p:spPr>
      </p:pic>
      <p:pic>
        <p:nvPicPr>
          <p:cNvPr id="11" name="Picture 2" descr="D:\Rhino Ark\60 - Photographs\Aberdares\View of the moorland inside the ACA.jpg"/>
          <p:cNvPicPr>
            <a:picLocks noChangeAspect="1" noChangeArrowheads="1"/>
          </p:cNvPicPr>
          <p:nvPr userDrawn="1"/>
        </p:nvPicPr>
        <p:blipFill>
          <a:blip r:embed="rId13" cstate="print"/>
          <a:srcRect l="95000"/>
          <a:stretch>
            <a:fillRect/>
          </a:stretch>
        </p:blipFill>
        <p:spPr bwMode="auto">
          <a:xfrm>
            <a:off x="8687156" y="0"/>
            <a:ext cx="456844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jpeg"/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12" Type="http://schemas.openxmlformats.org/officeDocument/2006/relationships/image" Target="../media/image13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5" Type="http://schemas.openxmlformats.org/officeDocument/2006/relationships/image" Target="../media/image1.jpeg"/><Relationship Id="rId10" Type="http://schemas.openxmlformats.org/officeDocument/2006/relationships/image" Target="../media/image11.jpeg"/><Relationship Id="rId4" Type="http://schemas.openxmlformats.org/officeDocument/2006/relationships/image" Target="../media/image5.gif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Rhino Ark\60 - Photographs\Aberdares\View of the moorland inside the A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20" cy="6858000"/>
          </a:xfrm>
          <a:prstGeom prst="rect">
            <a:avLst/>
          </a:prstGeom>
          <a:noFill/>
        </p:spPr>
      </p:pic>
      <p:pic>
        <p:nvPicPr>
          <p:cNvPr id="5" name="Picture 4" descr="Rhino Ark Logo - whit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900" y="153555"/>
            <a:ext cx="762000" cy="5428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1129140"/>
            <a:ext cx="6858000" cy="3276600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square" rtlCol="0">
            <a:noAutofit/>
          </a:bodyPr>
          <a:lstStyle/>
          <a:p>
            <a:pPr algn="ctr"/>
            <a:endParaRPr lang="en-US" sz="3200" b="1" dirty="0" smtClean="0"/>
          </a:p>
          <a:p>
            <a:pPr algn="ctr"/>
            <a:r>
              <a:rPr lang="en-US" sz="3600" b="1" spc="130" dirty="0" smtClean="0"/>
              <a:t>PUBLIC-PRIVATE PARTNERSHIP</a:t>
            </a:r>
          </a:p>
          <a:p>
            <a:pPr algn="ctr"/>
            <a:endParaRPr lang="en-US" sz="3200" b="1" dirty="0" smtClean="0"/>
          </a:p>
          <a:p>
            <a:pPr algn="ctr"/>
            <a:r>
              <a:rPr lang="en-US" sz="2200" b="1" spc="50" dirty="0" smtClean="0"/>
              <a:t>AN EFFECTIVE MECHANISM TO CONSERVE</a:t>
            </a:r>
          </a:p>
          <a:p>
            <a:pPr algn="ctr"/>
            <a:r>
              <a:rPr lang="en-US" b="1" dirty="0" smtClean="0"/>
              <a:t> </a:t>
            </a:r>
          </a:p>
          <a:p>
            <a:pPr algn="ctr"/>
            <a:r>
              <a:rPr lang="en-US" sz="2800" b="1" spc="200" dirty="0" smtClean="0"/>
              <a:t>T H E   W A T E R   T O W E R S</a:t>
            </a:r>
            <a:endParaRPr lang="en-US" sz="2800" b="1" spc="200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5181600"/>
            <a:ext cx="6832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 presentation by the RHINO ARK CHARITABLE TRUST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5200" y="6324600"/>
            <a:ext cx="1694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November 2012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762000"/>
            <a:ext cx="7772400" cy="648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934328" y="186396"/>
            <a:ext cx="4730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Public-Private Partnership: </a:t>
            </a:r>
            <a:r>
              <a:rPr lang="en-GB" sz="2400" i="1" dirty="0" smtClean="0"/>
              <a:t> Benefits</a:t>
            </a:r>
            <a:endParaRPr lang="en-GB" sz="2400" i="1" dirty="0"/>
          </a:p>
        </p:txBody>
      </p:sp>
      <p:sp>
        <p:nvSpPr>
          <p:cNvPr id="17" name="Rectangle 16"/>
          <p:cNvSpPr/>
          <p:nvPr/>
        </p:nvSpPr>
        <p:spPr>
          <a:xfrm>
            <a:off x="914400" y="762000"/>
            <a:ext cx="7772400" cy="648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219200" y="1128288"/>
            <a:ext cx="6934200" cy="4795498"/>
          </a:xfrm>
          <a:prstGeom prst="rect">
            <a:avLst/>
          </a:prstGeom>
          <a:solidFill>
            <a:srgbClr val="E8E9E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180000" rIns="182880" bIns="180000" numCol="1" anchor="ctr" anchorCtr="0" compatLnSpc="1">
            <a:prstTxWarp prst="textNoShape">
              <a:avLst/>
            </a:prstTxWarp>
            <a:spAutoFit/>
          </a:bodyPr>
          <a:lstStyle/>
          <a:p>
            <a:pPr marL="269875" lvl="0" indent="-269875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455535"/>
                </a:solidFill>
              </a:rPr>
              <a:t>FINANCING</a:t>
            </a:r>
          </a:p>
          <a:p>
            <a:pPr marL="269875" lvl="0" indent="-26987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dirty="0" smtClean="0"/>
              <a:t>Shared responsibility</a:t>
            </a:r>
          </a:p>
          <a:p>
            <a:pPr marL="269875" lvl="0" indent="-26987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dirty="0" smtClean="0"/>
              <a:t>Broader engagement of the public</a:t>
            </a:r>
          </a:p>
          <a:p>
            <a:pPr marL="269875" lvl="0" indent="-26987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dirty="0" smtClean="0"/>
              <a:t>Sustainability</a:t>
            </a:r>
          </a:p>
          <a:p>
            <a:pPr marL="269875" lvl="0" indent="-269875" algn="just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/>
          </a:p>
          <a:p>
            <a:pPr marL="269875" lvl="0" indent="-269875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455535"/>
                </a:solidFill>
              </a:rPr>
              <a:t>GOVERNANCE</a:t>
            </a:r>
          </a:p>
          <a:p>
            <a:pPr marL="269875" lvl="0" indent="-26987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dirty="0" smtClean="0"/>
              <a:t>Increased legitimacy</a:t>
            </a:r>
          </a:p>
          <a:p>
            <a:pPr marL="269875" lvl="0" indent="-26987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dirty="0" smtClean="0"/>
              <a:t>Transparency and accountability</a:t>
            </a:r>
          </a:p>
          <a:p>
            <a:pPr marL="269875" lvl="0" indent="-269875" algn="just"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/>
          </a:p>
          <a:p>
            <a:pPr marL="269875" lvl="0" indent="-269875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455535"/>
                </a:solidFill>
              </a:rPr>
              <a:t>IMPLEMENTATION</a:t>
            </a:r>
          </a:p>
          <a:p>
            <a:pPr marL="269875" lvl="0" indent="-26987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dirty="0" smtClean="0"/>
              <a:t>Direct community participation</a:t>
            </a:r>
          </a:p>
          <a:p>
            <a:pPr marL="269875" lvl="0" indent="-26987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dirty="0" smtClean="0"/>
              <a:t>Increased acceptability</a:t>
            </a:r>
          </a:p>
          <a:p>
            <a:pPr marL="269875" lvl="0" indent="-26987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dirty="0" smtClean="0"/>
              <a:t>Increased flexibility</a:t>
            </a:r>
          </a:p>
          <a:p>
            <a:pPr marL="269875" lvl="0" indent="-26987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dirty="0" smtClean="0"/>
              <a:t>Reduced duplication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3" name="Picture 22" descr="Mount_Kenya_&amp;_Aberdares_forest_resiz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6390" y="1676400"/>
            <a:ext cx="314706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762000"/>
            <a:ext cx="7772400" cy="648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934328" y="186396"/>
            <a:ext cx="5073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Public-Private Partnership: </a:t>
            </a:r>
            <a:r>
              <a:rPr lang="en-GB" sz="2400" i="1" dirty="0" smtClean="0"/>
              <a:t> Challenges</a:t>
            </a:r>
            <a:endParaRPr lang="en-GB" sz="2400" i="1" dirty="0"/>
          </a:p>
        </p:txBody>
      </p:sp>
      <p:sp>
        <p:nvSpPr>
          <p:cNvPr id="17" name="Rectangle 16"/>
          <p:cNvSpPr/>
          <p:nvPr/>
        </p:nvSpPr>
        <p:spPr>
          <a:xfrm>
            <a:off x="914400" y="762000"/>
            <a:ext cx="7772400" cy="648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14400" y="1219200"/>
            <a:ext cx="7772400" cy="1905000"/>
          </a:xfrm>
          <a:prstGeom prst="rect">
            <a:avLst/>
          </a:prstGeom>
          <a:solidFill>
            <a:srgbClr val="DBDCD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no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Public sector: 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61938" lvl="0" indent="-261938" algn="just" fontAlgn="base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dirty="0" smtClean="0">
                <a:cs typeface="Arial" pitchFamily="34" charset="0"/>
              </a:rPr>
              <a:t>Perception that the resources they manage belong to them</a:t>
            </a:r>
          </a:p>
          <a:p>
            <a:pPr marL="261938" lvl="0" indent="-261938" algn="just" fontAlgn="base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dirty="0" smtClean="0">
                <a:cs typeface="Arial" pitchFamily="34" charset="0"/>
              </a:rPr>
              <a:t>Lack of understanding of the benefits of PPP</a:t>
            </a:r>
          </a:p>
          <a:p>
            <a:pPr marL="261938" lvl="0" indent="-261938" algn="just" fontAlgn="base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Lack of appropriate mechanisms to engage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the private sector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914400" y="3429000"/>
            <a:ext cx="7772400" cy="2667000"/>
          </a:xfrm>
          <a:prstGeom prst="rect">
            <a:avLst/>
          </a:prstGeom>
          <a:solidFill>
            <a:srgbClr val="DBDCD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no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Private sector: </a:t>
            </a:r>
          </a:p>
          <a:p>
            <a:pPr marL="261938" lvl="0" indent="-261938" algn="just" fontAlgn="base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Lack of understanding on the dependency of their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respective economic sector on the natural capital</a:t>
            </a:r>
          </a:p>
          <a:p>
            <a:pPr marL="261938" lvl="0" indent="-261938" algn="just" fontAlgn="base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baseline="0" dirty="0" smtClean="0">
                <a:cs typeface="Arial" pitchFamily="34" charset="0"/>
              </a:rPr>
              <a:t>Lack of understanding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that investing in the natural capital helps reduce business risks</a:t>
            </a:r>
          </a:p>
          <a:p>
            <a:pPr marL="261938" lvl="0" indent="-261938" algn="just" fontAlgn="base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Perception that caring for the environment is a mere CSR activity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Rhino Ark\60 - Photographs\Aberdares\View of the moorland inside the A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20" cy="6858000"/>
          </a:xfrm>
          <a:prstGeom prst="rect">
            <a:avLst/>
          </a:prstGeom>
          <a:noFill/>
        </p:spPr>
      </p:pic>
      <p:pic>
        <p:nvPicPr>
          <p:cNvPr id="5" name="Picture 4" descr="Rhino Ark Logo - whit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900" y="153555"/>
            <a:ext cx="762000" cy="54280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143000" y="1129140"/>
            <a:ext cx="7866831" cy="5564792"/>
            <a:chOff x="1143000" y="1129140"/>
            <a:chExt cx="7866831" cy="5564792"/>
          </a:xfrm>
        </p:grpSpPr>
        <p:sp>
          <p:nvSpPr>
            <p:cNvPr id="8" name="TextBox 7"/>
            <p:cNvSpPr txBox="1"/>
            <p:nvPr/>
          </p:nvSpPr>
          <p:spPr>
            <a:xfrm>
              <a:off x="1219200" y="5181600"/>
              <a:ext cx="68327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 presentation by the RHINO ARK CHARITABLE TRUST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15200" y="6324600"/>
              <a:ext cx="1694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November 2012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43000" y="1129140"/>
              <a:ext cx="6858000" cy="3276600"/>
            </a:xfrm>
            <a:prstGeom prst="rect">
              <a:avLst/>
            </a:prstGeom>
            <a:solidFill>
              <a:schemeClr val="bg1">
                <a:alpha val="46000"/>
              </a:schemeClr>
            </a:solidFill>
          </p:spPr>
          <p:txBody>
            <a:bodyPr wrap="square" rtlCol="0">
              <a:noAutofit/>
            </a:bodyPr>
            <a:lstStyle/>
            <a:p>
              <a:pPr algn="ctr"/>
              <a:endParaRPr lang="en-US" sz="3200" b="1" dirty="0" smtClean="0"/>
            </a:p>
            <a:p>
              <a:pPr algn="ctr"/>
              <a:r>
                <a:rPr lang="en-US" sz="3600" b="1" spc="130" dirty="0" smtClean="0"/>
                <a:t>PUBLIC-PRIVATE PARTNERSHIP</a:t>
              </a:r>
            </a:p>
            <a:p>
              <a:pPr algn="ctr"/>
              <a:endParaRPr lang="en-US" sz="3200" b="1" dirty="0" smtClean="0"/>
            </a:p>
            <a:p>
              <a:pPr algn="ctr"/>
              <a:r>
                <a:rPr lang="en-US" sz="2200" b="1" spc="50" dirty="0" smtClean="0"/>
                <a:t>AN EFFECTIVE MECHANISM TO CONSERVE</a:t>
              </a:r>
            </a:p>
            <a:p>
              <a:pPr algn="ctr"/>
              <a:r>
                <a:rPr lang="en-US" b="1" dirty="0" smtClean="0"/>
                <a:t> </a:t>
              </a:r>
            </a:p>
            <a:p>
              <a:pPr algn="ctr"/>
              <a:r>
                <a:rPr lang="en-US" sz="2800" b="1" spc="200" dirty="0" smtClean="0"/>
                <a:t>T H E   W A T E R   T O W E R S</a:t>
              </a:r>
              <a:endParaRPr lang="en-US" sz="2800" b="1" spc="200" dirty="0"/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914400" y="990600"/>
            <a:ext cx="7772400" cy="533400"/>
          </a:xfrm>
          <a:prstGeom prst="rect">
            <a:avLst/>
          </a:prstGeom>
          <a:solidFill>
            <a:srgbClr val="DBDCD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no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64670" y="2184499"/>
            <a:ext cx="6934200" cy="2616101"/>
          </a:xfrm>
          <a:prstGeom prst="rect">
            <a:avLst/>
          </a:prstGeom>
          <a:solidFill>
            <a:srgbClr val="E8E9E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The </a:t>
            </a:r>
            <a:r>
              <a:rPr lang="en-US" sz="2000" b="1" dirty="0" smtClean="0"/>
              <a:t>main objective </a:t>
            </a:r>
            <a:r>
              <a:rPr lang="en-US" sz="2000" dirty="0" smtClean="0"/>
              <a:t>is to develop </a:t>
            </a:r>
            <a:r>
              <a:rPr lang="en-US" sz="2000" dirty="0"/>
              <a:t>sustainable solutions to the challenges facing mountain forest ecosystems and threatened biodiversity areas, through public-private </a:t>
            </a:r>
            <a:r>
              <a:rPr lang="en-US" sz="2000" dirty="0" smtClean="0"/>
              <a:t>partnerships.</a:t>
            </a:r>
            <a:endParaRPr lang="en-US" sz="800" dirty="0" smtClean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800" dirty="0" smtClean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The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specific objectives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are:</a:t>
            </a:r>
          </a:p>
          <a:p>
            <a:pPr marL="514350" lvl="0" indent="-514350" algn="just" fontAlgn="base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dirty="0" smtClean="0">
                <a:ea typeface="Calibri" pitchFamily="34" charset="0"/>
                <a:cs typeface="Calibri" pitchFamily="34" charset="0"/>
              </a:rPr>
              <a:t>Mitigate human-wildlife conflicts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; </a:t>
            </a:r>
          </a:p>
          <a:p>
            <a:pPr marL="514350" lvl="0" indent="-514350" algn="just" fontAlgn="base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dirty="0" smtClean="0">
                <a:ea typeface="Calibri" pitchFamily="34" charset="0"/>
                <a:cs typeface="Calibri" pitchFamily="34" charset="0"/>
              </a:rPr>
              <a:t>Reduce illegal exploitation of forest resources through controlled access to forests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64670" y="5322094"/>
            <a:ext cx="6934200" cy="1231106"/>
          </a:xfrm>
          <a:prstGeom prst="rect">
            <a:avLst/>
          </a:prstGeom>
          <a:solidFill>
            <a:srgbClr val="E8E9E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Originally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: Aberdare National Park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Calibri" pitchFamily="34" charset="0"/>
            </a:endParaRPr>
          </a:p>
          <a:p>
            <a:pPr marL="1149350" marR="0" lvl="0" indent="-1149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ea typeface="Calibri" pitchFamily="34" charset="0"/>
                <a:cs typeface="Calibri" pitchFamily="34" charset="0"/>
              </a:rPr>
              <a:t>Currently: </a:t>
            </a:r>
            <a:r>
              <a:rPr lang="en-US" sz="2000" b="0" dirty="0" smtClean="0">
                <a:ea typeface="Calibri" pitchFamily="34" charset="0"/>
                <a:cs typeface="Calibri" pitchFamily="34" charset="0"/>
              </a:rPr>
              <a:t>Water Towers, starting with Aberdare Range, Mt. Kenya and Mau Mt. </a:t>
            </a:r>
            <a:r>
              <a:rPr lang="en-US" sz="2000" b="0" dirty="0" err="1" smtClean="0">
                <a:ea typeface="Calibri" pitchFamily="34" charset="0"/>
                <a:cs typeface="Calibri" pitchFamily="34" charset="0"/>
              </a:rPr>
              <a:t>Eburu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4620" y="1853994"/>
            <a:ext cx="1301190" cy="400110"/>
          </a:xfrm>
          <a:prstGeom prst="rect">
            <a:avLst/>
          </a:prstGeom>
          <a:solidFill>
            <a:srgbClr val="455535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Objectives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4610" y="4996244"/>
            <a:ext cx="784254" cy="400110"/>
          </a:xfrm>
          <a:prstGeom prst="rect">
            <a:avLst/>
          </a:prstGeom>
          <a:solidFill>
            <a:srgbClr val="455535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Focus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1053405"/>
            <a:ext cx="59597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Rhino Ark is a charitable trust established in 1989</a:t>
            </a:r>
            <a:endParaRPr lang="en-US" sz="2200" b="1" dirty="0"/>
          </a:p>
        </p:txBody>
      </p:sp>
      <p:sp>
        <p:nvSpPr>
          <p:cNvPr id="8" name="Rectangle 7"/>
          <p:cNvSpPr/>
          <p:nvPr/>
        </p:nvSpPr>
        <p:spPr>
          <a:xfrm>
            <a:off x="914400" y="762000"/>
            <a:ext cx="7772400" cy="648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34328" y="186396"/>
            <a:ext cx="3528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Rhino Ark: </a:t>
            </a:r>
            <a:r>
              <a:rPr lang="en-GB" sz="2400" i="1" dirty="0" smtClean="0"/>
              <a:t>An introduction</a:t>
            </a:r>
            <a:endParaRPr lang="en-GB" sz="2400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128932" y="1221548"/>
            <a:ext cx="4114800" cy="1008221"/>
          </a:xfrm>
          <a:prstGeom prst="rect">
            <a:avLst/>
          </a:prstGeom>
          <a:solidFill>
            <a:srgbClr val="DBDCD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no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28932" y="2593148"/>
            <a:ext cx="4114800" cy="2646878"/>
          </a:xfrm>
          <a:prstGeom prst="rect">
            <a:avLst/>
          </a:prstGeom>
          <a:solidFill>
            <a:srgbClr val="E8E9E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/>
              <a:t>Public-private partnerships </a:t>
            </a:r>
            <a:r>
              <a:rPr lang="en-US" sz="2200" dirty="0" smtClean="0"/>
              <a:t>are at the centre in all key areas:</a:t>
            </a:r>
            <a:endParaRPr lang="en-US" sz="800" dirty="0" smtClean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800" dirty="0" smtClean="0"/>
          </a:p>
          <a:p>
            <a:pPr marL="514350" lvl="0" indent="-514350" algn="just" fontAlgn="base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"/>
            </a:pPr>
            <a:r>
              <a:rPr lang="en-US" sz="2200" dirty="0" smtClean="0">
                <a:ea typeface="Calibri" pitchFamily="34" charset="0"/>
                <a:cs typeface="Calibri" pitchFamily="34" charset="0"/>
              </a:rPr>
              <a:t>Financing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; </a:t>
            </a:r>
          </a:p>
          <a:p>
            <a:pPr marL="514350" lvl="0" indent="-514350" algn="just" fontAlgn="base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"/>
            </a:pPr>
            <a:r>
              <a:rPr lang="en-US" sz="2200" dirty="0" smtClean="0">
                <a:ea typeface="Calibri" pitchFamily="34" charset="0"/>
                <a:cs typeface="Calibri" pitchFamily="34" charset="0"/>
              </a:rPr>
              <a:t>Governance;</a:t>
            </a:r>
          </a:p>
          <a:p>
            <a:pPr marL="514350" lvl="0" indent="-514350" algn="just" fontAlgn="base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"/>
            </a:pPr>
            <a:r>
              <a:rPr lang="en-US" sz="2200" dirty="0" smtClean="0">
                <a:ea typeface="Calibri" pitchFamily="34" charset="0"/>
                <a:cs typeface="Calibri" pitchFamily="34" charset="0"/>
              </a:rPr>
              <a:t>Implementation;</a:t>
            </a:r>
          </a:p>
          <a:p>
            <a:pPr marL="514350" lvl="0" indent="-514350" algn="just" fontAlgn="base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"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Monitoring</a:t>
            </a:r>
            <a:r>
              <a:rPr kumimoji="0" lang="en-US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Calibri" pitchFamily="34" charset="0"/>
              </a:rPr>
              <a:t> / Auditing.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1332" y="1297748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Rhino Ark is based on public-private partnerships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914400" y="762000"/>
            <a:ext cx="7772400" cy="648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934328" y="186396"/>
            <a:ext cx="4940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Rhino Ark: </a:t>
            </a:r>
            <a:r>
              <a:rPr lang="en-GB" sz="2400" i="1" dirty="0" smtClean="0"/>
              <a:t>Public-Private Partnerships</a:t>
            </a:r>
            <a:endParaRPr lang="en-GB" sz="2400" i="1" dirty="0"/>
          </a:p>
        </p:txBody>
      </p:sp>
      <p:pic>
        <p:nvPicPr>
          <p:cNvPr id="15" name="Picture 14" descr="kf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68196" y="1368088"/>
            <a:ext cx="567396" cy="540471"/>
          </a:xfrm>
          <a:prstGeom prst="rect">
            <a:avLst/>
          </a:prstGeom>
        </p:spPr>
      </p:pic>
      <p:pic>
        <p:nvPicPr>
          <p:cNvPr id="16" name="Picture 15" descr="KWS_logo_with_nam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8192" y="1316416"/>
            <a:ext cx="1295400" cy="607467"/>
          </a:xfrm>
          <a:prstGeom prst="rect">
            <a:avLst/>
          </a:prstGeom>
        </p:spPr>
      </p:pic>
      <p:pic>
        <p:nvPicPr>
          <p:cNvPr id="17" name="Picture 16" descr="finlays_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6992" y="3120688"/>
            <a:ext cx="1219200" cy="522514"/>
          </a:xfrm>
          <a:prstGeom prst="rect">
            <a:avLst/>
          </a:prstGeom>
        </p:spPr>
      </p:pic>
      <p:pic>
        <p:nvPicPr>
          <p:cNvPr id="18" name="Picture 17" descr="UNEP_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78192" y="3826416"/>
            <a:ext cx="537172" cy="609600"/>
          </a:xfrm>
          <a:prstGeom prst="rect">
            <a:avLst/>
          </a:prstGeom>
        </p:spPr>
      </p:pic>
      <p:pic>
        <p:nvPicPr>
          <p:cNvPr id="19" name="Picture 18" descr="Kenya logo white b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64192" y="1368088"/>
            <a:ext cx="530746" cy="533400"/>
          </a:xfrm>
          <a:prstGeom prst="rect">
            <a:avLst/>
          </a:prstGeom>
        </p:spPr>
      </p:pic>
      <p:pic>
        <p:nvPicPr>
          <p:cNvPr id="20" name="Picture 19" descr="EU_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40192" y="3882688"/>
            <a:ext cx="762000" cy="507571"/>
          </a:xfrm>
          <a:prstGeom prst="rect">
            <a:avLst/>
          </a:prstGeom>
        </p:spPr>
      </p:pic>
      <p:pic>
        <p:nvPicPr>
          <p:cNvPr id="21" name="Picture 20" descr="KFWG_log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40392" y="3882688"/>
            <a:ext cx="685800" cy="555498"/>
          </a:xfrm>
          <a:prstGeom prst="rect">
            <a:avLst/>
          </a:prstGeom>
        </p:spPr>
      </p:pic>
      <p:pic>
        <p:nvPicPr>
          <p:cNvPr id="22" name="Picture 21" descr="AFEW.png"/>
          <p:cNvPicPr>
            <a:picLocks noChangeAspect="1"/>
          </p:cNvPicPr>
          <p:nvPr/>
        </p:nvPicPr>
        <p:blipFill>
          <a:blip r:embed="rId9" cstate="print"/>
          <a:srcRect r="42463"/>
          <a:stretch>
            <a:fillRect/>
          </a:stretch>
        </p:blipFill>
        <p:spPr>
          <a:xfrm>
            <a:off x="7764192" y="4720888"/>
            <a:ext cx="775489" cy="457200"/>
          </a:xfrm>
          <a:prstGeom prst="rect">
            <a:avLst/>
          </a:prstGeom>
        </p:spPr>
      </p:pic>
      <p:pic>
        <p:nvPicPr>
          <p:cNvPr id="24" name="Picture 23" descr="all partner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25792" y="4644688"/>
            <a:ext cx="2296584" cy="533400"/>
          </a:xfrm>
          <a:prstGeom prst="rect">
            <a:avLst/>
          </a:prstGeom>
        </p:spPr>
      </p:pic>
      <p:pic>
        <p:nvPicPr>
          <p:cNvPr id="26" name="Picture 25" descr="logo-undp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22584" y="3882688"/>
            <a:ext cx="470647" cy="914400"/>
          </a:xfrm>
          <a:prstGeom prst="rect">
            <a:avLst/>
          </a:prstGeom>
        </p:spPr>
      </p:pic>
      <p:pic>
        <p:nvPicPr>
          <p:cNvPr id="27" name="Picture 26" descr="aggrekoLogo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478192" y="3196888"/>
            <a:ext cx="1790700" cy="523875"/>
          </a:xfrm>
          <a:prstGeom prst="rect">
            <a:avLst/>
          </a:prstGeom>
        </p:spPr>
      </p:pic>
      <p:pic>
        <p:nvPicPr>
          <p:cNvPr id="30" name="Picture 29" descr="safaricom foundation logo.jpg"/>
          <p:cNvPicPr>
            <a:picLocks noChangeAspect="1"/>
          </p:cNvPicPr>
          <p:nvPr/>
        </p:nvPicPr>
        <p:blipFill>
          <a:blip r:embed="rId13" cstate="print"/>
          <a:srcRect r="58080"/>
          <a:stretch>
            <a:fillRect/>
          </a:stretch>
        </p:blipFill>
        <p:spPr>
          <a:xfrm>
            <a:off x="6925992" y="2511088"/>
            <a:ext cx="1600200" cy="551603"/>
          </a:xfrm>
          <a:prstGeom prst="rect">
            <a:avLst/>
          </a:prstGeom>
        </p:spPr>
      </p:pic>
      <p:pic>
        <p:nvPicPr>
          <p:cNvPr id="31" name="Picture 30" descr="Stanbic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554392" y="2587288"/>
            <a:ext cx="1346200" cy="438717"/>
          </a:xfrm>
          <a:prstGeom prst="rect">
            <a:avLst/>
          </a:prstGeom>
        </p:spPr>
      </p:pic>
      <p:pic>
        <p:nvPicPr>
          <p:cNvPr id="34" name="Picture 2" descr="D:\Rhino Ark\60 - Photographs\Aberdares\View of the moorland inside the ACA.jpg"/>
          <p:cNvPicPr>
            <a:picLocks noChangeAspect="1" noChangeArrowheads="1"/>
          </p:cNvPicPr>
          <p:nvPr/>
        </p:nvPicPr>
        <p:blipFill>
          <a:blip r:embed="rId15" cstate="print"/>
          <a:srcRect t="87489"/>
          <a:stretch>
            <a:fillRect/>
          </a:stretch>
        </p:blipFill>
        <p:spPr bwMode="auto">
          <a:xfrm>
            <a:off x="0" y="6000005"/>
            <a:ext cx="9144020" cy="85799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080868" y="1086728"/>
            <a:ext cx="7430400" cy="914400"/>
          </a:xfrm>
          <a:prstGeom prst="rect">
            <a:avLst/>
          </a:prstGeom>
          <a:solidFill>
            <a:srgbClr val="DBDCD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no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0868" y="11430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Since 1989, thousands Kenyans and hundreds companies and other private entities have supported Rhino Ark’s conservation work.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914400" y="762000"/>
            <a:ext cx="7772400" cy="648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34328" y="186396"/>
            <a:ext cx="7218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Public-Private Partnership: </a:t>
            </a:r>
            <a:r>
              <a:rPr lang="en-GB" sz="2400" i="1" dirty="0" smtClean="0"/>
              <a:t>Financing conservation work</a:t>
            </a:r>
            <a:endParaRPr lang="en-GB" sz="24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868" y="2209800"/>
            <a:ext cx="743126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080868" y="1075008"/>
            <a:ext cx="7430400" cy="1010528"/>
          </a:xfrm>
          <a:prstGeom prst="rect">
            <a:avLst/>
          </a:prstGeom>
          <a:solidFill>
            <a:srgbClr val="DBDCD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no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1080868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Over the years, contributions from the public sector have increased, although more erratically. Since 2011, they outstrip private contributions.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914400" y="762000"/>
            <a:ext cx="7772400" cy="648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34328" y="186396"/>
            <a:ext cx="7218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Public-Private Partnership: </a:t>
            </a:r>
            <a:r>
              <a:rPr lang="en-GB" sz="2400" i="1" dirty="0" smtClean="0"/>
              <a:t>Financing conservation work</a:t>
            </a:r>
            <a:endParaRPr lang="en-GB" sz="24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869" y="2294208"/>
            <a:ext cx="7430400" cy="421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914400" y="1075008"/>
            <a:ext cx="7772400" cy="448992"/>
          </a:xfrm>
          <a:prstGeom prst="rect">
            <a:avLst/>
          </a:prstGeom>
          <a:solidFill>
            <a:srgbClr val="DBDCD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no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1080868"/>
            <a:ext cx="762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Internal and external governance structures are based on PPP</a:t>
            </a:r>
            <a:endParaRPr lang="en-US" sz="2200" b="1" dirty="0"/>
          </a:p>
        </p:txBody>
      </p:sp>
      <p:sp>
        <p:nvSpPr>
          <p:cNvPr id="8" name="Rectangle 7"/>
          <p:cNvSpPr/>
          <p:nvPr/>
        </p:nvSpPr>
        <p:spPr>
          <a:xfrm>
            <a:off x="914400" y="762000"/>
            <a:ext cx="7772400" cy="648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34328" y="186396"/>
            <a:ext cx="641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Public-Private Partnership: </a:t>
            </a:r>
            <a:r>
              <a:rPr lang="en-GB" sz="2400" i="1" dirty="0" smtClean="0"/>
              <a:t> Governance structure</a:t>
            </a:r>
            <a:endParaRPr lang="en-GB" sz="2400" i="1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371600" y="2083475"/>
            <a:ext cx="6934200" cy="2031325"/>
          </a:xfrm>
          <a:prstGeom prst="rect">
            <a:avLst/>
          </a:prstGeom>
          <a:solidFill>
            <a:srgbClr val="E8E9E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The Board includes: </a:t>
            </a:r>
          </a:p>
          <a:p>
            <a:pPr marL="269875" lvl="0" indent="-26987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dirty="0" smtClean="0"/>
              <a:t>CEO of a Bank</a:t>
            </a:r>
          </a:p>
          <a:p>
            <a:pPr marL="269875" lvl="0" indent="-26987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dirty="0" smtClean="0"/>
              <a:t>CEO of a group of companies</a:t>
            </a:r>
          </a:p>
          <a:p>
            <a:pPr marL="269875" lvl="0" indent="-26987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dirty="0" smtClean="0"/>
              <a:t>High Court Judge</a:t>
            </a:r>
          </a:p>
          <a:p>
            <a:pPr marL="269875" lvl="0" indent="-26987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dirty="0" smtClean="0"/>
              <a:t>Manager in a private conservancy </a:t>
            </a:r>
          </a:p>
          <a:p>
            <a:pPr marL="269875" lvl="0" indent="-26987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dirty="0" smtClean="0"/>
              <a:t>Former Director of WCMD (KWS)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371600" y="4724400"/>
            <a:ext cx="6934200" cy="1846659"/>
          </a:xfrm>
          <a:prstGeom prst="rect">
            <a:avLst/>
          </a:prstGeom>
          <a:solidFill>
            <a:srgbClr val="E8E9E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Projects</a:t>
            </a:r>
            <a:r>
              <a:rPr kumimoji="0" lang="en-US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 in each ecosystem </a:t>
            </a:r>
            <a:r>
              <a:rPr lang="en-US" sz="2000" dirty="0" smtClean="0">
                <a:ea typeface="Calibri" pitchFamily="34" charset="0"/>
                <a:cs typeface="Calibri" pitchFamily="34" charset="0"/>
              </a:rPr>
              <a:t>are guided by 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Joint</a:t>
            </a:r>
            <a:r>
              <a:rPr kumimoji="0" lang="en-US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 Management Committee:</a:t>
            </a:r>
          </a:p>
          <a:p>
            <a:pPr marL="269875" marR="0" lvl="0" indent="-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US" sz="2000" baseline="0" dirty="0" smtClean="0">
                <a:ea typeface="Calibri" pitchFamily="34" charset="0"/>
                <a:cs typeface="Calibri" pitchFamily="34" charset="0"/>
              </a:rPr>
              <a:t>KWS</a:t>
            </a:r>
          </a:p>
          <a:p>
            <a:pPr marL="269875" marR="0" lvl="0" indent="-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KFS</a:t>
            </a:r>
          </a:p>
          <a:p>
            <a:pPr marL="269875" marR="0" lvl="0" indent="-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US" sz="2000" baseline="0" dirty="0" smtClean="0">
                <a:ea typeface="Calibri" pitchFamily="34" charset="0"/>
                <a:cs typeface="Calibri" pitchFamily="34" charset="0"/>
              </a:rPr>
              <a:t>Rhino</a:t>
            </a:r>
            <a:r>
              <a:rPr lang="en-US" sz="2000" dirty="0" smtClean="0">
                <a:ea typeface="Calibri" pitchFamily="34" charset="0"/>
                <a:cs typeface="Calibri" pitchFamily="34" charset="0"/>
              </a:rPr>
              <a:t> Ark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74620" y="1752600"/>
            <a:ext cx="4516580" cy="400110"/>
          </a:xfrm>
          <a:prstGeom prst="rect">
            <a:avLst/>
          </a:prstGeom>
          <a:solidFill>
            <a:srgbClr val="455535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Internal – Rhino Ark’s Board of Trustees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4400490"/>
            <a:ext cx="4876800" cy="400110"/>
          </a:xfrm>
          <a:prstGeom prst="rect">
            <a:avLst/>
          </a:prstGeom>
          <a:solidFill>
            <a:srgbClr val="455535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External – Joint Management Committees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5" name="Picture 14" descr="chania_falls_side_profile.jpg"/>
          <p:cNvPicPr>
            <a:picLocks noChangeAspect="1"/>
          </p:cNvPicPr>
          <p:nvPr/>
        </p:nvPicPr>
        <p:blipFill>
          <a:blip r:embed="rId2" cstate="print"/>
          <a:srcRect l="18804" r="9402"/>
          <a:stretch>
            <a:fillRect/>
          </a:stretch>
        </p:blipFill>
        <p:spPr>
          <a:xfrm>
            <a:off x="6490740" y="2229860"/>
            <a:ext cx="2006305" cy="41709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181599" y="1845905"/>
            <a:ext cx="3366793" cy="4648200"/>
          </a:xfrm>
          <a:prstGeom prst="rect">
            <a:avLst/>
          </a:prstGeom>
          <a:solidFill>
            <a:srgbClr val="E8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914400" y="1075008"/>
            <a:ext cx="7772400" cy="448992"/>
          </a:xfrm>
          <a:prstGeom prst="rect">
            <a:avLst/>
          </a:prstGeom>
          <a:solidFill>
            <a:srgbClr val="DBDCD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no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1080868"/>
            <a:ext cx="762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Innovative governance structures based on PPP</a:t>
            </a:r>
            <a:endParaRPr lang="en-US" sz="2200" b="1" dirty="0"/>
          </a:p>
        </p:txBody>
      </p:sp>
      <p:sp>
        <p:nvSpPr>
          <p:cNvPr id="8" name="Rectangle 7"/>
          <p:cNvSpPr/>
          <p:nvPr/>
        </p:nvSpPr>
        <p:spPr>
          <a:xfrm>
            <a:off x="914400" y="762000"/>
            <a:ext cx="7772400" cy="648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34328" y="186396"/>
            <a:ext cx="641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Public-Private Partnership: </a:t>
            </a:r>
            <a:r>
              <a:rPr lang="en-GB" sz="2400" i="1" dirty="0" smtClean="0"/>
              <a:t> Governance structure</a:t>
            </a:r>
            <a:endParaRPr lang="en-GB" sz="2400" i="1" dirty="0"/>
          </a:p>
        </p:txBody>
      </p:sp>
      <p:graphicFrame>
        <p:nvGraphicFramePr>
          <p:cNvPr id="16" name="Diagram 15"/>
          <p:cNvGraphicFramePr/>
          <p:nvPr/>
        </p:nvGraphicFramePr>
        <p:xfrm>
          <a:off x="4572000" y="2760305"/>
          <a:ext cx="4191000" cy="3233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467366" y="1998305"/>
            <a:ext cx="2914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spc="300" dirty="0" smtClean="0"/>
              <a:t>Management Trust</a:t>
            </a:r>
            <a:endParaRPr lang="en-GB" sz="2000" b="1" spc="300" dirty="0"/>
          </a:p>
        </p:txBody>
      </p:sp>
      <p:sp>
        <p:nvSpPr>
          <p:cNvPr id="19" name="TextBox 18"/>
          <p:cNvSpPr txBox="1"/>
          <p:nvPr/>
        </p:nvSpPr>
        <p:spPr>
          <a:xfrm>
            <a:off x="1143001" y="1828800"/>
            <a:ext cx="4038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On 11 May 2012, the Aberdare Trust </a:t>
            </a:r>
          </a:p>
          <a:p>
            <a:r>
              <a:rPr lang="en-GB" sz="2000" dirty="0" smtClean="0"/>
              <a:t>was launched by the Prime Minister.</a:t>
            </a:r>
          </a:p>
          <a:p>
            <a:endParaRPr lang="en-GB" sz="2000" dirty="0" smtClean="0"/>
          </a:p>
          <a:p>
            <a:r>
              <a:rPr lang="en-GB" sz="2000" dirty="0" smtClean="0"/>
              <a:t>This is a body based on PPP with </a:t>
            </a:r>
          </a:p>
          <a:p>
            <a:r>
              <a:rPr lang="en-GB" sz="2000" dirty="0" smtClean="0"/>
              <a:t>wider community participation  to:</a:t>
            </a:r>
          </a:p>
          <a:p>
            <a:pPr marL="261938" indent="-261938">
              <a:spcBef>
                <a:spcPts val="600"/>
              </a:spcBef>
              <a:buFont typeface="Wingdings" pitchFamily="2" charset="2"/>
              <a:buChar char="§"/>
            </a:pPr>
            <a:r>
              <a:rPr lang="en-GB" sz="2000" dirty="0" smtClean="0"/>
              <a:t> Maintain and manage the fence;</a:t>
            </a:r>
          </a:p>
          <a:p>
            <a:pPr marL="261938" indent="-261938">
              <a:spcBef>
                <a:spcPts val="600"/>
              </a:spcBef>
              <a:buFont typeface="Wingdings" pitchFamily="2" charset="2"/>
              <a:buChar char="§"/>
            </a:pPr>
            <a:r>
              <a:rPr lang="en-GB" sz="2000" dirty="0" smtClean="0"/>
              <a:t> Ensure that the fence objectives are met.</a:t>
            </a:r>
            <a:endParaRPr lang="en-GB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762000"/>
            <a:ext cx="7772400" cy="648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934328" y="186396"/>
            <a:ext cx="5714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Public-Private Partnership: </a:t>
            </a:r>
            <a:r>
              <a:rPr lang="en-GB" sz="2400" i="1" dirty="0" smtClean="0"/>
              <a:t> Implementation</a:t>
            </a:r>
            <a:endParaRPr lang="en-GB" sz="2400" i="1" dirty="0"/>
          </a:p>
        </p:txBody>
      </p:sp>
      <p:pic>
        <p:nvPicPr>
          <p:cNvPr id="6" name="Picture 5" descr="fe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1219200"/>
            <a:ext cx="2209800" cy="3426046"/>
          </a:xfrm>
          <a:prstGeom prst="rect">
            <a:avLst/>
          </a:prstGeom>
        </p:spPr>
      </p:pic>
      <p:pic>
        <p:nvPicPr>
          <p:cNvPr id="7" name="Picture 6" descr="men_at_wo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4267200"/>
            <a:ext cx="2362200" cy="17716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43000" y="1447800"/>
            <a:ext cx="4800600" cy="1447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Font typeface="Wingdings" pitchFamily="2" charset="2"/>
              <a:buChar char="§"/>
            </a:pPr>
            <a:r>
              <a:rPr lang="en-GB" sz="2000" b="1" dirty="0" smtClean="0">
                <a:solidFill>
                  <a:schemeClr val="tx1"/>
                </a:solidFill>
              </a:rPr>
              <a:t> Labour for fence building / maintenance</a:t>
            </a:r>
          </a:p>
          <a:p>
            <a:pPr>
              <a:buFont typeface="Wingdings" pitchFamily="2" charset="2"/>
              <a:buChar char="§"/>
            </a:pPr>
            <a:r>
              <a:rPr lang="en-GB" sz="2000" b="1" dirty="0" smtClean="0">
                <a:solidFill>
                  <a:schemeClr val="tx1"/>
                </a:solidFill>
              </a:rPr>
              <a:t> Reforestation</a:t>
            </a:r>
          </a:p>
          <a:p>
            <a:pPr>
              <a:buFont typeface="Wingdings" pitchFamily="2" charset="2"/>
              <a:buChar char="§"/>
            </a:pPr>
            <a:r>
              <a:rPr lang="en-GB" sz="2000" b="1" dirty="0" smtClean="0">
                <a:solidFill>
                  <a:schemeClr val="tx1"/>
                </a:solidFill>
              </a:rPr>
              <a:t> Ecosystem surveillance (AJSU)</a:t>
            </a:r>
          </a:p>
          <a:p>
            <a:pPr>
              <a:buFont typeface="Wingdings" pitchFamily="2" charset="2"/>
              <a:buChar char="§"/>
            </a:pPr>
            <a:r>
              <a:rPr lang="en-GB" sz="2000" b="1" dirty="0" smtClean="0">
                <a:solidFill>
                  <a:schemeClr val="tx1"/>
                </a:solidFill>
              </a:rPr>
              <a:t> Wildlife monitoring / education (BSP)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43000" y="5410200"/>
            <a:ext cx="48006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Font typeface="Wingdings" pitchFamily="2" charset="2"/>
              <a:buChar char="§"/>
            </a:pPr>
            <a:r>
              <a:rPr lang="en-GB" sz="2000" b="1" dirty="0" smtClean="0">
                <a:solidFill>
                  <a:schemeClr val="tx1"/>
                </a:solidFill>
              </a:rPr>
              <a:t> Fund raising</a:t>
            </a:r>
          </a:p>
          <a:p>
            <a:pPr>
              <a:buFont typeface="Wingdings" pitchFamily="2" charset="2"/>
              <a:buChar char="§"/>
            </a:pPr>
            <a:r>
              <a:rPr lang="en-GB" sz="2000" b="1" dirty="0" smtClean="0">
                <a:solidFill>
                  <a:schemeClr val="tx1"/>
                </a:solidFill>
              </a:rPr>
              <a:t> Supervision / management</a:t>
            </a:r>
          </a:p>
          <a:p>
            <a:pPr>
              <a:buFont typeface="Wingdings" pitchFamily="2" charset="2"/>
              <a:buChar char="§"/>
            </a:pPr>
            <a:r>
              <a:rPr lang="en-GB" sz="2000" b="1" dirty="0" smtClean="0">
                <a:solidFill>
                  <a:schemeClr val="tx1"/>
                </a:solidFill>
              </a:rPr>
              <a:t> Technical expertise</a:t>
            </a:r>
          </a:p>
          <a:p>
            <a:pPr algn="ctr"/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143000" y="3276600"/>
            <a:ext cx="4800600" cy="381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 smtClean="0"/>
              <a:t>GOVERNMENT AGENCIES</a:t>
            </a:r>
            <a:endParaRPr lang="en-GB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1143000" y="1066800"/>
            <a:ext cx="48006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 smtClean="0">
                <a:solidFill>
                  <a:schemeClr val="bg1">
                    <a:lumMod val="95000"/>
                  </a:schemeClr>
                </a:solidFill>
              </a:rPr>
              <a:t>COMMUNITIES</a:t>
            </a:r>
            <a:endParaRPr lang="en-GB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3000" y="5029200"/>
            <a:ext cx="4800600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 smtClean="0"/>
              <a:t>RHINO ARK</a:t>
            </a:r>
            <a:endParaRPr lang="en-GB" sz="2000" b="1" dirty="0"/>
          </a:p>
        </p:txBody>
      </p:sp>
      <p:sp>
        <p:nvSpPr>
          <p:cNvPr id="15" name="Rectangle 14"/>
          <p:cNvSpPr/>
          <p:nvPr/>
        </p:nvSpPr>
        <p:spPr>
          <a:xfrm>
            <a:off x="1143000" y="3657600"/>
            <a:ext cx="48006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r>
              <a:rPr lang="en-GB" sz="2000" b="1" dirty="0" smtClean="0">
                <a:solidFill>
                  <a:schemeClr val="tx1"/>
                </a:solidFill>
              </a:rPr>
              <a:t> Technical expertise / training</a:t>
            </a:r>
          </a:p>
          <a:p>
            <a:pPr>
              <a:buFont typeface="Wingdings" pitchFamily="2" charset="2"/>
              <a:buChar char="§"/>
            </a:pPr>
            <a:r>
              <a:rPr lang="en-GB" sz="2000" b="1" dirty="0" smtClean="0">
                <a:solidFill>
                  <a:schemeClr val="tx1"/>
                </a:solidFill>
              </a:rPr>
              <a:t> Supervision / management</a:t>
            </a:r>
          </a:p>
          <a:p>
            <a:pPr>
              <a:buFont typeface="Wingdings" pitchFamily="2" charset="2"/>
              <a:buChar char="§"/>
            </a:pPr>
            <a:r>
              <a:rPr lang="en-GB" sz="2000" b="1" dirty="0" smtClean="0">
                <a:solidFill>
                  <a:schemeClr val="tx1"/>
                </a:solidFill>
              </a:rPr>
              <a:t> Law enforcement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2125</TotalTime>
  <Words>608</Words>
  <Application>Microsoft Office PowerPoint</Application>
  <PresentationFormat>On-screen Show (4:3)</PresentationFormat>
  <Paragraphs>113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Christian</dc:creator>
  <cp:lastModifiedBy>christian</cp:lastModifiedBy>
  <cp:revision>62</cp:revision>
  <dcterms:created xsi:type="dcterms:W3CDTF">2012-11-04T16:00:53Z</dcterms:created>
  <dcterms:modified xsi:type="dcterms:W3CDTF">2012-11-06T10:40:07Z</dcterms:modified>
</cp:coreProperties>
</file>