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theme/themeOverride1.xml" ContentType="application/vnd.openxmlformats-officedocument.themeOverr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Default Extension="emf" ContentType="image/x-emf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notesMasterIdLst>
    <p:notesMasterId r:id="rId30"/>
  </p:notesMasterIdLst>
  <p:handoutMasterIdLst>
    <p:handoutMasterId r:id="rId31"/>
  </p:handoutMasterIdLst>
  <p:sldIdLst>
    <p:sldId id="316" r:id="rId2"/>
    <p:sldId id="285" r:id="rId3"/>
    <p:sldId id="276" r:id="rId4"/>
    <p:sldId id="269" r:id="rId5"/>
    <p:sldId id="273" r:id="rId6"/>
    <p:sldId id="287" r:id="rId7"/>
    <p:sldId id="258" r:id="rId8"/>
    <p:sldId id="315" r:id="rId9"/>
    <p:sldId id="262" r:id="rId10"/>
    <p:sldId id="314" r:id="rId11"/>
    <p:sldId id="294" r:id="rId12"/>
    <p:sldId id="275" r:id="rId13"/>
    <p:sldId id="295" r:id="rId14"/>
    <p:sldId id="272" r:id="rId15"/>
    <p:sldId id="277" r:id="rId16"/>
    <p:sldId id="300" r:id="rId17"/>
    <p:sldId id="301" r:id="rId18"/>
    <p:sldId id="302" r:id="rId19"/>
    <p:sldId id="303" r:id="rId20"/>
    <p:sldId id="304" r:id="rId21"/>
    <p:sldId id="305" r:id="rId22"/>
    <p:sldId id="306" r:id="rId23"/>
    <p:sldId id="307" r:id="rId24"/>
    <p:sldId id="317" r:id="rId25"/>
    <p:sldId id="308" r:id="rId26"/>
    <p:sldId id="312" r:id="rId27"/>
    <p:sldId id="313" r:id="rId28"/>
    <p:sldId id="286" r:id="rId29"/>
  </p:sldIdLst>
  <p:sldSz cx="9144000" cy="6858000" type="screen4x3"/>
  <p:notesSz cx="70104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1852" autoAdjust="0"/>
    <p:restoredTop sz="94660" autoAdjust="0"/>
  </p:normalViewPr>
  <p:slideViewPr>
    <p:cSldViewPr>
      <p:cViewPr varScale="1">
        <p:scale>
          <a:sx n="110" d="100"/>
          <a:sy n="110" d="100"/>
        </p:scale>
        <p:origin x="-138" y="-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48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64" d="100"/>
          <a:sy n="64" d="100"/>
        </p:scale>
        <p:origin x="-2646" y="-102"/>
      </p:cViewPr>
      <p:guideLst>
        <p:guide orient="horz" pos="2928"/>
        <p:guide pos="2208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35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smtClean="0"/>
            </a:lvl1pPr>
          </a:lstStyle>
          <a:p>
            <a:pPr>
              <a:defRPr/>
            </a:pPr>
            <a:fld id="{37BE13B1-A0E8-4CBA-B44F-68C167FE27C2}" type="datetimeFigureOut">
              <a:rPr lang="en-US"/>
              <a:pPr>
                <a:defRPr/>
              </a:pPr>
              <a:t>11/4/2012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smtClean="0"/>
            </a:lvl1pPr>
          </a:lstStyle>
          <a:p>
            <a:pPr>
              <a:defRPr/>
            </a:pPr>
            <a:fld id="{76D65A0D-23CE-4321-9576-FF2FDFAC966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B42BE5FF-2561-4F3D-9D3F-1FBC3E7B3CAA}" type="datetimeFigureOut">
              <a:rPr lang="en-US"/>
              <a:pPr>
                <a:defRPr/>
              </a:pPr>
              <a:t>11/4/2012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416425"/>
            <a:ext cx="5607050" cy="4183063"/>
          </a:xfrm>
          <a:prstGeom prst="rect">
            <a:avLst/>
          </a:prstGeom>
        </p:spPr>
        <p:txBody>
          <a:bodyPr vert="horz" lIns="93177" tIns="46589" rIns="93177" bIns="46589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E21AC123-5B00-41F9-BF5F-13FAF7019DD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21AC123-5B00-41F9-BF5F-13FAF7019DDD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21AC123-5B00-41F9-BF5F-13FAF7019DDD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21AC123-5B00-41F9-BF5F-13FAF7019DDD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21AC123-5B00-41F9-BF5F-13FAF7019DDD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21AC123-5B00-41F9-BF5F-13FAF7019DDD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21AC123-5B00-41F9-BF5F-13FAF7019DDD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21AC123-5B00-41F9-BF5F-13FAF7019DDD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21AC123-5B00-41F9-BF5F-13FAF7019DDD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21AC123-5B00-41F9-BF5F-13FAF7019DDD}" type="slidenum">
              <a:rPr lang="en-US" smtClean="0"/>
              <a:pPr>
                <a:defRPr/>
              </a:pPr>
              <a:t>23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5" name="Straight Connector 4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12" name="Title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>
            <a:noAutofit/>
          </a:bodyPr>
          <a:lstStyle>
            <a:lvl1pPr algn="r">
              <a:defRPr sz="4200" b="1"/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25" name="Subtitle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6" name="Date Placeholder 30"/>
          <p:cNvSpPr>
            <a:spLocks noGrp="1"/>
          </p:cNvSpPr>
          <p:nvPr>
            <p:ph type="dt" sz="half" idx="10"/>
          </p:nvPr>
        </p:nvSpPr>
        <p:spPr>
          <a:xfrm>
            <a:off x="5870575" y="6557963"/>
            <a:ext cx="2003425" cy="22701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fld id="{6D1D72C5-F007-495B-AF11-7CBCB71F6755}" type="datetimeFigureOut">
              <a:rPr/>
              <a:pPr>
                <a:defRPr/>
              </a:pPr>
              <a:t>10/23/2012</a:t>
            </a:fld>
            <a:endParaRPr/>
          </a:p>
        </p:txBody>
      </p:sp>
      <p:sp>
        <p:nvSpPr>
          <p:cNvPr id="7" name="Footer Placeholder 17"/>
          <p:cNvSpPr>
            <a:spLocks noGrp="1"/>
          </p:cNvSpPr>
          <p:nvPr>
            <p:ph type="ftr" sz="quarter" idx="11"/>
          </p:nvPr>
        </p:nvSpPr>
        <p:spPr>
          <a:xfrm>
            <a:off x="2819400" y="6557963"/>
            <a:ext cx="2927350" cy="228600"/>
          </a:xfrm>
        </p:spPr>
        <p:txBody>
          <a:bodyPr/>
          <a:lstStyle>
            <a:lvl1pPr>
              <a:defRPr lang="en-US"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endParaRPr/>
          </a:p>
        </p:txBody>
      </p:sp>
      <p:sp>
        <p:nvSpPr>
          <p:cNvPr id="8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7880350" y="6556375"/>
            <a:ext cx="588963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fld id="{C5F5724A-AB84-4AA0-A9E2-C129318CA824}" type="slidenum">
              <a:rPr/>
              <a:pPr>
                <a:defRPr/>
              </a:pPr>
              <a:t>‹#›</a:t>
            </a:fld>
            <a:endParaRPr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2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E3B01F-E9A5-49B5-B720-0EB284CEA9DA}" type="datetimeFigureOut">
              <a:rPr lang="en-US"/>
              <a:pPr>
                <a:defRPr/>
              </a:pPr>
              <a:t>11/4/2012</a:t>
            </a:fld>
            <a:endParaRPr lang="en-US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BB7A90-A422-4D8C-8E06-576982ABF90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243388" y="6557963"/>
            <a:ext cx="2001837" cy="227012"/>
          </a:xfrm>
        </p:spPr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3523F391-0123-47BE-BF4E-B78B62A000A0}" type="datetimeFigureOut">
              <a:rPr lang="en-US"/>
              <a:pPr>
                <a:defRPr/>
              </a:pPr>
              <a:t>11/4/2012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0" y="6556375"/>
            <a:ext cx="3657600" cy="228600"/>
          </a:xfrm>
        </p:spPr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54750" y="6553200"/>
            <a:ext cx="587375" cy="228600"/>
          </a:xfrm>
        </p:spPr>
        <p:txBody>
          <a:bodyPr/>
          <a:lstStyle>
            <a:lvl1pPr>
              <a:defRPr smtClean="0">
                <a:solidFill>
                  <a:schemeClr val="tx2"/>
                </a:solidFill>
              </a:defRPr>
            </a:lvl1pPr>
            <a:extLst/>
          </a:lstStyle>
          <a:p>
            <a:pPr>
              <a:defRPr/>
            </a:pPr>
            <a:fld id="{48C3C2D3-3E1B-4FD1-B4C9-F1A0D128A12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2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70C598-CD85-461B-88E3-D7BB9BE45926}" type="datetimeFigureOut">
              <a:rPr lang="en-US"/>
              <a:pPr>
                <a:defRPr/>
              </a:pPr>
              <a:t>11/4/2012</a:t>
            </a:fld>
            <a:endParaRPr lang="en-US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6EEE62-A8BD-4DE5-B943-FBB252D760E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anchor="t"/>
          <a:lstStyle>
            <a:lvl1pPr algn="r">
              <a:buNone/>
              <a:defRPr sz="4200" b="1" cap="all"/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24400" y="6556375"/>
            <a:ext cx="2001838" cy="227013"/>
          </a:xfrm>
        </p:spPr>
        <p:txBody>
          <a:bodyPr/>
          <a:lstStyle>
            <a:lvl1pPr>
              <a:defRPr smtClean="0">
                <a:solidFill>
                  <a:schemeClr val="tx2"/>
                </a:solidFill>
              </a:defRPr>
            </a:lvl1pPr>
            <a:extLst/>
          </a:lstStyle>
          <a:p>
            <a:pPr>
              <a:defRPr/>
            </a:pPr>
            <a:fld id="{6B6E6145-57AE-470E-B413-CDF5C81127A1}" type="datetimeFigureOut">
              <a:rPr lang="en-US"/>
              <a:pPr>
                <a:defRPr/>
              </a:pPr>
              <a:t>11/4/2012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735138" y="6556375"/>
            <a:ext cx="2895600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34175" y="6554788"/>
            <a:ext cx="587375" cy="228600"/>
          </a:xfrm>
        </p:spPr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B6FFE46E-21D9-442E-9C03-8AAB5AC1FFC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2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2F8442-1EA1-437A-B793-3F356497EDCA}" type="datetimeFigureOut">
              <a:rPr lang="en-US"/>
              <a:pPr>
                <a:defRPr/>
              </a:pPr>
              <a:t>11/4/2012</a:t>
            </a:fld>
            <a:endParaRPr lang="en-US"/>
          </a:p>
        </p:txBody>
      </p:sp>
      <p:sp>
        <p:nvSpPr>
          <p:cNvPr id="6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E441DF-7AA0-4861-B1A2-4AD6FF287DA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lvl1pPr>
              <a:defRPr/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2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DF2C7F-5A47-4859-BE05-367498E1BA55}" type="datetimeFigureOut">
              <a:rPr lang="en-US"/>
              <a:pPr>
                <a:defRPr/>
              </a:pPr>
              <a:t>11/4/2012</a:t>
            </a:fld>
            <a:endParaRPr lang="en-US"/>
          </a:p>
        </p:txBody>
      </p:sp>
      <p:sp>
        <p:nvSpPr>
          <p:cNvPr id="8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BB5A41-3E26-470E-A2AF-944E4E85952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5DBBE0-E076-4861-A2FE-F01148F69C90}" type="datetimeFigureOut">
              <a:rPr lang="en-US"/>
              <a:pPr>
                <a:defRPr/>
              </a:pPr>
              <a:t>11/4/2012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AF6C80-2CCC-48B5-8772-FF7B6D022DA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2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BAE7DF-0827-4197-9FB3-1EB3103E371A}" type="datetimeFigureOut">
              <a:rPr lang="en-US"/>
              <a:pPr>
                <a:defRPr/>
              </a:pPr>
              <a:t>11/4/2012</a:t>
            </a:fld>
            <a:endParaRPr lang="en-US"/>
          </a:p>
        </p:txBody>
      </p:sp>
      <p:sp>
        <p:nvSpPr>
          <p:cNvPr id="3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57B0A3-8B88-4D08-9382-A814161D64E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lIns="45720" tIns="0" rIns="0" bIns="0" spcCol="0" rtlCol="0" fromWordArt="0" forceAA="0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2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6F004D-CC3C-4500-A99F-7A9EE8565603}" type="datetimeFigureOut">
              <a:rPr lang="en-US"/>
              <a:pPr>
                <a:defRPr/>
              </a:pPr>
              <a:t>11/4/2012</a:t>
            </a:fld>
            <a:endParaRPr lang="en-US"/>
          </a:p>
        </p:txBody>
      </p:sp>
      <p:sp>
        <p:nvSpPr>
          <p:cNvPr id="6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04E21A-710A-4EEB-B4B1-E5EFEB24FF8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 rot="21240000">
            <a:off x="598488" y="1004888"/>
            <a:ext cx="4319587" cy="4311650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6" name="Rectangle 5"/>
          <p:cNvSpPr/>
          <p:nvPr/>
        </p:nvSpPr>
        <p:spPr>
          <a:xfrm rot="21420000">
            <a:off x="596900" y="998538"/>
            <a:ext cx="4319588" cy="4313237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lIns="82296" tIns="0" rIns="0" bIns="0" spcCol="0" rtlCol="0" fromWordArt="0" forceAA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Picture Placeholder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extLst/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EECD618D-2B92-4405-A8A1-BF352757F456}" type="datetimeFigureOut">
              <a:rPr lang="en-US"/>
              <a:pPr>
                <a:defRPr/>
              </a:pPr>
              <a:t>11/4/2012</a:t>
            </a:fld>
            <a:endParaRPr lang="en-US"/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E82D5EA9-FAE1-4AC9-94F6-4068EE6FD2B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3" name="Title Placeholder 2"/>
          <p:cNvSpPr>
            <a:spLocks noGrp="1"/>
          </p:cNvSpPr>
          <p:nvPr>
            <p:ph type="title"/>
          </p:nvPr>
        </p:nvSpPr>
        <p:spPr>
          <a:xfrm>
            <a:off x="457200" y="320675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30" name="Text Placeholder 30"/>
          <p:cNvSpPr>
            <a:spLocks noGrp="1"/>
          </p:cNvSpPr>
          <p:nvPr>
            <p:ph type="body" idx="1"/>
          </p:nvPr>
        </p:nvSpPr>
        <p:spPr bwMode="auto">
          <a:xfrm>
            <a:off x="457200" y="1609725"/>
            <a:ext cx="7239000" cy="4846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7" name="Date Placeholder 26"/>
          <p:cNvSpPr>
            <a:spLocks noGrp="1"/>
          </p:cNvSpPr>
          <p:nvPr>
            <p:ph type="dt" sz="half" idx="2"/>
          </p:nvPr>
        </p:nvSpPr>
        <p:spPr>
          <a:xfrm>
            <a:off x="4246563" y="6557963"/>
            <a:ext cx="2001837" cy="22701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 smtClean="0">
                <a:solidFill>
                  <a:schemeClr val="tx2"/>
                </a:solidFill>
              </a:defRPr>
            </a:lvl1pPr>
            <a:extLst/>
          </a:lstStyle>
          <a:p>
            <a:pPr>
              <a:defRPr/>
            </a:pPr>
            <a:fld id="{9E472674-9FAA-489A-80E1-2731536E4A0B}" type="datetimeFigureOut">
              <a:rPr lang="en-US"/>
              <a:pPr>
                <a:defRPr/>
              </a:pPr>
              <a:t>11/4/2012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457200" y="6557963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4"/>
          </p:nvPr>
        </p:nvSpPr>
        <p:spPr>
          <a:xfrm>
            <a:off x="6251575" y="6556375"/>
            <a:ext cx="588963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 smtClean="0">
                <a:solidFill>
                  <a:schemeClr val="tx2"/>
                </a:solidFill>
              </a:defRPr>
            </a:lvl1pPr>
            <a:extLst/>
          </a:lstStyle>
          <a:p>
            <a:pPr>
              <a:defRPr/>
            </a:pPr>
            <a:fld id="{6BE53E0E-4E79-4AFF-A4A1-31DBBC9892E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3" r:id="rId1"/>
    <p:sldLayoutId id="2147483736" r:id="rId2"/>
    <p:sldLayoutId id="2147483744" r:id="rId3"/>
    <p:sldLayoutId id="2147483737" r:id="rId4"/>
    <p:sldLayoutId id="2147483738" r:id="rId5"/>
    <p:sldLayoutId id="2147483739" r:id="rId6"/>
    <p:sldLayoutId id="2147483740" r:id="rId7"/>
    <p:sldLayoutId id="2147483741" r:id="rId8"/>
    <p:sldLayoutId id="2147483745" r:id="rId9"/>
    <p:sldLayoutId id="2147483742" r:id="rId10"/>
    <p:sldLayoutId id="2147483746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3800" b="1" kern="1200" cap="all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Trebuchet MS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Trebuchet MS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Trebuchet MS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Trebuchet MS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Trebuchet MS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Trebuchet MS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Trebuchet MS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Trebuchet MS" pitchFamily="34" charset="0"/>
        </a:defRPr>
      </a:lvl9pPr>
      <a:extLst/>
    </p:titleStyle>
    <p:bodyStyle>
      <a:lvl1pPr marL="273050" indent="-273050" algn="l" rtl="0" fontAlgn="base">
        <a:spcBef>
          <a:spcPts val="600"/>
        </a:spcBef>
        <a:spcAft>
          <a:spcPct val="0"/>
        </a:spcAft>
        <a:buClr>
          <a:schemeClr val="tx2"/>
        </a:buClr>
        <a:buSzPct val="73000"/>
        <a:buFont typeface="Wingdings 2" pitchFamily="18" charset="2"/>
        <a:buChar char="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20700" indent="-228600" algn="l" rtl="0" fontAlgn="base">
        <a:spcBef>
          <a:spcPts val="500"/>
        </a:spcBef>
        <a:spcAft>
          <a:spcPct val="0"/>
        </a:spcAft>
        <a:buClr>
          <a:srgbClr val="F9B639"/>
        </a:buClr>
        <a:buSzPct val="80000"/>
        <a:buFont typeface="Wingdings 2" pitchFamily="18" charset="2"/>
        <a:buChar char=""/>
        <a:defRPr sz="2300" kern="1200">
          <a:solidFill>
            <a:srgbClr val="6C6C6C"/>
          </a:solidFill>
          <a:latin typeface="+mn-lt"/>
          <a:ea typeface="+mn-ea"/>
          <a:cs typeface="+mn-cs"/>
        </a:defRPr>
      </a:lvl2pPr>
      <a:lvl3pPr marL="758825" indent="-228600" algn="l" rtl="0" fontAlgn="base">
        <a:spcBef>
          <a:spcPts val="400"/>
        </a:spcBef>
        <a:spcAft>
          <a:spcPct val="0"/>
        </a:spcAft>
        <a:buClr>
          <a:srgbClr val="F9B639"/>
        </a:buClr>
        <a:buSzPct val="60000"/>
        <a:buFont typeface="Wingdings" pitchFamily="2" charset="2"/>
        <a:buChar char="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4888" indent="-228600" algn="l" rtl="0" fontAlgn="base">
        <a:spcBef>
          <a:spcPct val="20000"/>
        </a:spcBef>
        <a:spcAft>
          <a:spcPct val="0"/>
        </a:spcAft>
        <a:buClr>
          <a:srgbClr val="F9B639"/>
        </a:buClr>
        <a:buSzPct val="80000"/>
        <a:buFont typeface="Wingdings 2" pitchFamily="18" charset="2"/>
        <a:buChar char=""/>
        <a:defRPr sz="2000" kern="1200">
          <a:solidFill>
            <a:srgbClr val="6C6C6C"/>
          </a:solidFill>
          <a:latin typeface="+mn-lt"/>
          <a:ea typeface="+mn-ea"/>
          <a:cs typeface="+mn-cs"/>
        </a:defRPr>
      </a:lvl4pPr>
      <a:lvl5pPr marL="1279525" indent="-228600" algn="l" rtl="0" fontAlgn="base">
        <a:spcBef>
          <a:spcPts val="400"/>
        </a:spcBef>
        <a:spcAft>
          <a:spcPct val="0"/>
        </a:spcAft>
        <a:buClr>
          <a:srgbClr val="F9B639"/>
        </a:buClr>
        <a:buSzPct val="70000"/>
        <a:buFont typeface="Wingdings" pitchFamily="2" charset="2"/>
        <a:buChar char="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gif"/><Relationship Id="rId4" Type="http://schemas.openxmlformats.org/officeDocument/2006/relationships/image" Target="../media/image3.gif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67000" y="533401"/>
            <a:ext cx="5791200" cy="3886200"/>
          </a:xfrm>
        </p:spPr>
        <p:txBody>
          <a:bodyPr/>
          <a:lstStyle/>
          <a:p>
            <a:pPr algn="l" fontAlgn="auto">
              <a:spcAft>
                <a:spcPts val="0"/>
              </a:spcAft>
              <a:defRPr/>
            </a:pP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The role and contributions of mountain Forests and related ecosystem services to Kenya economy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6147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2514600"/>
          </a:xfrm>
        </p:spPr>
        <p:txBody>
          <a:bodyPr/>
          <a:lstStyle/>
          <a:p>
            <a:r>
              <a:rPr lang="en-US" sz="3600" b="1" dirty="0" smtClean="0">
                <a:solidFill>
                  <a:schemeClr val="tx1"/>
                </a:solidFill>
              </a:rPr>
              <a:t>Presented By </a:t>
            </a:r>
          </a:p>
          <a:p>
            <a:endParaRPr lang="en-US" dirty="0" smtClean="0">
              <a:solidFill>
                <a:schemeClr val="tx1"/>
              </a:solidFill>
            </a:endParaRPr>
          </a:p>
          <a:p>
            <a:r>
              <a:rPr lang="en-US" dirty="0" smtClean="0">
                <a:solidFill>
                  <a:schemeClr val="tx1"/>
                </a:solidFill>
              </a:rPr>
              <a:t>Samuel Muriithi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HEAD OF ECONOMICS AND PLANNING: 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KENYA FOREST SERVICE</a:t>
            </a:r>
          </a:p>
          <a:p>
            <a:endParaRPr lang="en-US" dirty="0" smtClean="0"/>
          </a:p>
        </p:txBody>
      </p:sp>
      <p:pic>
        <p:nvPicPr>
          <p:cNvPr id="4" name="Picture 3"/>
          <p:cNvPicPr/>
          <p:nvPr/>
        </p:nvPicPr>
        <p:blipFill>
          <a:blip r:embed="rId3">
            <a:extLst>
              <a:ext uri="{28A0092B-C50C-407E-A947-70E740481C1C}">
                <a14:useLocalDpi xmlns="" xmlns:wpc="http://schemas.microsoft.com/office/word/2010/wordprocessingCanvas" xmlns:mc="http://schemas.openxmlformats.org/markup-compatibility/2006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tretch>
            <a:fillRect/>
          </a:stretch>
        </p:blipFill>
        <p:spPr>
          <a:xfrm>
            <a:off x="838200" y="2209800"/>
            <a:ext cx="762000" cy="914400"/>
          </a:xfrm>
          <a:prstGeom prst="rect">
            <a:avLst/>
          </a:prstGeom>
        </p:spPr>
      </p:pic>
      <p:pic>
        <p:nvPicPr>
          <p:cNvPr id="5" name="Picture 4"/>
          <p:cNvPicPr/>
          <p:nvPr/>
        </p:nvPicPr>
        <p:blipFill>
          <a:blip r:embed="rId4" cstate="print">
            <a:extLst>
              <a:ext uri="{28A0092B-C50C-407E-A947-70E740481C1C}">
                <a14:useLocalDpi xmlns="" xmlns:wpc="http://schemas.microsoft.com/office/word/2010/wordprocessingCanvas" xmlns:mc="http://schemas.openxmlformats.org/markup-compatibility/2006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tretch>
            <a:fillRect/>
          </a:stretch>
        </p:blipFill>
        <p:spPr>
          <a:xfrm>
            <a:off x="0" y="2209800"/>
            <a:ext cx="762000" cy="914400"/>
          </a:xfrm>
          <a:prstGeom prst="rect">
            <a:avLst/>
          </a:prstGeom>
        </p:spPr>
      </p:pic>
      <p:pic>
        <p:nvPicPr>
          <p:cNvPr id="7" name="Picture 6" descr="F:\KFS LOGO.gif"/>
          <p:cNvPicPr/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752600" y="2209800"/>
            <a:ext cx="9144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7239000" cy="4856163"/>
          </a:xfrm>
        </p:spPr>
        <p:txBody>
          <a:bodyPr/>
          <a:lstStyle/>
          <a:p>
            <a:pPr>
              <a:buNone/>
            </a:pPr>
            <a:r>
              <a:rPr lang="en-US" dirty="0" smtClean="0"/>
              <a:t>THE STUDY OF THE ROLE AND CONTRIBUTION OF MOUNTAIN FORESTS AND RELATED ECOSYSTEM SERVICES TO THE KENYA ECONOMY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 FIVE water towers</a:t>
            </a:r>
            <a:endParaRPr lang="en-US" dirty="0"/>
          </a:p>
        </p:txBody>
      </p:sp>
      <p:pic>
        <p:nvPicPr>
          <p:cNvPr id="4" name="Content Placeholder 3" descr="5%20drainage%20basins"/>
          <p:cNvPicPr>
            <a:picLocks noGrp="1"/>
          </p:cNvPicPr>
          <p:nvPr>
            <p:ph idx="1"/>
          </p:nvPr>
        </p:nvPicPr>
        <p:blipFill>
          <a:blip r:embed="rId2" cstate="print">
            <a:lum contrast="20000"/>
            <a:extLst>
              <a:ext uri="{28A0092B-C50C-407E-A947-70E740481C1C}">
                <a14:useLocalDpi xmlns:ve="http://schemas.openxmlformats.org/markup-compatibility/2006" xmlns:m="http://schemas.openxmlformats.org/officeDocument/2006/math" xmlns:wp="http://schemas.openxmlformats.org/drawingml/2006/wordprocessingDrawing" xmlns:wne="http://schemas.microsoft.com/office/word/2006/wordml" xmlns="" xmlns:wpc="http://schemas.microsoft.com/office/word/2010/wordprocessingCanvas" xmlns:mc="http://schemas.openxmlformats.org/markup-compatibility/2006" xmlns:o="urn:schemas-microsoft-com:office:office" xmlns:v="urn:schemas-microsoft-com:vml" xmlns:wp14="http://schemas.microsoft.com/office/word/2010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1" y="1609725"/>
            <a:ext cx="3276600" cy="4846638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5"/>
          <p:cNvPicPr/>
          <p:nvPr/>
        </p:nvPicPr>
        <p:blipFill>
          <a:blip r:embed="rId3" cstate="print">
            <a:extLst>
              <a:ext uri="{28A0092B-C50C-407E-A947-70E740481C1C}">
                <a14:useLocalDpi xmlns:ve="http://schemas.openxmlformats.org/markup-compatibility/2006" xmlns:m="http://schemas.openxmlformats.org/officeDocument/2006/math" xmlns:wp="http://schemas.openxmlformats.org/drawingml/2006/wordprocessingDrawing" xmlns:wne="http://schemas.microsoft.com/office/word/2006/wordml" xmlns="" xmlns:wpc="http://schemas.microsoft.com/office/word/2010/wordprocessingCanvas" xmlns:mc="http://schemas.openxmlformats.org/markup-compatibility/2006" xmlns:o="urn:schemas-microsoft-com:office:office" xmlns:v="urn:schemas-microsoft-com:vml" xmlns:wp14="http://schemas.microsoft.com/office/word/2010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 l="1149" t="7019" r="2353" b="5453"/>
          <a:stretch>
            <a:fillRect/>
          </a:stretch>
        </p:blipFill>
        <p:spPr bwMode="auto">
          <a:xfrm>
            <a:off x="3505200" y="1905001"/>
            <a:ext cx="2810510" cy="4343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899160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>Kenya’s water towers and their ecosystem services in the </a:t>
            </a:r>
          </a:p>
        </p:txBody>
      </p:sp>
      <p:sp>
        <p:nvSpPr>
          <p:cNvPr id="1229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dirty="0" smtClean="0"/>
          </a:p>
          <a:p>
            <a:endParaRPr lang="en-US" dirty="0" smtClean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762000" y="1397000"/>
          <a:ext cx="6858000" cy="4114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648200"/>
                <a:gridCol w="2209800"/>
              </a:tblGrid>
              <a:tr h="867393">
                <a:tc>
                  <a:txBody>
                    <a:bodyPr/>
                    <a:lstStyle/>
                    <a:p>
                      <a:r>
                        <a:rPr lang="en-US" dirty="0" smtClean="0"/>
                        <a:t>Regulating services of </a:t>
                      </a:r>
                      <a:r>
                        <a:rPr lang="en-US" baseline="0" dirty="0" smtClean="0"/>
                        <a:t> five water towers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Economic sectors that benefit </a:t>
                      </a:r>
                      <a:r>
                        <a:rPr lang="en-US" dirty="0" err="1" smtClean="0"/>
                        <a:t>indirectry</a:t>
                      </a:r>
                      <a:endParaRPr lang="en-US" dirty="0"/>
                    </a:p>
                  </a:txBody>
                  <a:tcPr/>
                </a:tc>
              </a:tr>
              <a:tr h="351776">
                <a:tc>
                  <a:txBody>
                    <a:bodyPr/>
                    <a:lstStyle/>
                    <a:p>
                      <a:r>
                        <a:rPr lang="en-US" dirty="0" smtClean="0"/>
                        <a:t>Local climate regulation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Agriculture</a:t>
                      </a:r>
                      <a:endParaRPr lang="en-US" dirty="0"/>
                    </a:p>
                  </a:txBody>
                  <a:tcPr/>
                </a:tc>
              </a:tr>
              <a:tr h="351776">
                <a:tc>
                  <a:txBody>
                    <a:bodyPr/>
                    <a:lstStyle/>
                    <a:p>
                      <a:r>
                        <a:rPr lang="en-US" dirty="0" smtClean="0"/>
                        <a:t>Water regulation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Forestry</a:t>
                      </a:r>
                      <a:endParaRPr lang="en-US" dirty="0"/>
                    </a:p>
                  </a:txBody>
                  <a:tcPr/>
                </a:tc>
              </a:tr>
              <a:tr h="351776">
                <a:tc>
                  <a:txBody>
                    <a:bodyPr/>
                    <a:lstStyle/>
                    <a:p>
                      <a:r>
                        <a:rPr lang="en-US" dirty="0" smtClean="0"/>
                        <a:t>Erosion regulation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Fishing</a:t>
                      </a:r>
                      <a:endParaRPr lang="en-US" dirty="0"/>
                    </a:p>
                  </a:txBody>
                  <a:tcPr/>
                </a:tc>
              </a:tr>
              <a:tr h="351776">
                <a:tc>
                  <a:txBody>
                    <a:bodyPr/>
                    <a:lstStyle/>
                    <a:p>
                      <a:r>
                        <a:rPr lang="en-US" dirty="0" smtClean="0"/>
                        <a:t>Water</a:t>
                      </a:r>
                      <a:r>
                        <a:rPr lang="en-US" baseline="0" dirty="0" smtClean="0"/>
                        <a:t> purification and waste treatment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Electricity</a:t>
                      </a:r>
                      <a:endParaRPr lang="en-US" dirty="0"/>
                    </a:p>
                  </a:txBody>
                  <a:tcPr/>
                </a:tc>
              </a:tr>
              <a:tr h="351776">
                <a:tc>
                  <a:txBody>
                    <a:bodyPr/>
                    <a:lstStyle/>
                    <a:p>
                      <a:r>
                        <a:rPr lang="en-US" dirty="0" smtClean="0"/>
                        <a:t>Natural hazard regulation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Water services</a:t>
                      </a:r>
                      <a:endParaRPr lang="en-US" dirty="0"/>
                    </a:p>
                  </a:txBody>
                  <a:tcPr/>
                </a:tc>
              </a:tr>
              <a:tr h="607175">
                <a:tc>
                  <a:txBody>
                    <a:bodyPr/>
                    <a:lstStyle/>
                    <a:p>
                      <a:r>
                        <a:rPr lang="en-US" dirty="0" smtClean="0"/>
                        <a:t>Disease</a:t>
                      </a:r>
                      <a:r>
                        <a:rPr lang="en-US" baseline="0" dirty="0" smtClean="0"/>
                        <a:t> regulation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Public </a:t>
                      </a:r>
                      <a:r>
                        <a:rPr lang="en-US" dirty="0" err="1" smtClean="0"/>
                        <a:t>adiministration</a:t>
                      </a:r>
                      <a:endParaRPr lang="en-US" dirty="0"/>
                    </a:p>
                  </a:txBody>
                  <a:tcPr/>
                </a:tc>
              </a:tr>
              <a:tr h="351776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Tourism</a:t>
                      </a:r>
                      <a:endParaRPr lang="en-US" dirty="0"/>
                    </a:p>
                  </a:txBody>
                  <a:tcPr/>
                </a:tc>
              </a:tr>
              <a:tr h="351776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Households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Key findings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THE STUDY OF THE ROLE AND CONTRIBUTION OF MOUNTAIN FORESTS AND RELATED ECOSYSTEM SERVICES TO THE KENYA ECONOMY</a:t>
            </a:r>
          </a:p>
          <a:p>
            <a:pPr>
              <a:buNone/>
            </a:pPr>
            <a:r>
              <a:rPr lang="en-US" dirty="0" smtClean="0"/>
              <a:t>Deforestation in the water tower in 2000-2010 was 28,427 HA at an average rate of </a:t>
            </a:r>
            <a:r>
              <a:rPr lang="en-US" sz="2400" dirty="0" smtClean="0"/>
              <a:t>2,762 ha per year</a:t>
            </a: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> the effect of deforestation on irrigation</a:t>
            </a:r>
          </a:p>
        </p:txBody>
      </p:sp>
      <p:sp>
        <p:nvSpPr>
          <p:cNvPr id="13315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274320" indent="-274320" fontAlgn="auto">
              <a:spcAft>
                <a:spcPts val="0"/>
              </a:spcAft>
              <a:buFont typeface="Wingdings 2"/>
              <a:buChar char=""/>
              <a:defRPr/>
            </a:pPr>
            <a:r>
              <a:rPr lang="en-US" sz="2800" dirty="0" smtClean="0"/>
              <a:t>Deforestation at a rate of 2,762 ha per year between 2000 and 2010 reduced the available water by 62 million m</a:t>
            </a:r>
            <a:r>
              <a:rPr lang="en-US" sz="2800" baseline="30000" dirty="0" smtClean="0"/>
              <a:t>3</a:t>
            </a:r>
            <a:r>
              <a:rPr lang="en-US" sz="2800" dirty="0" smtClean="0"/>
              <a:t> per year by 2010 </a:t>
            </a:r>
          </a:p>
          <a:p>
            <a:pPr marL="274320" indent="-274320" fontAlgn="auto">
              <a:spcAft>
                <a:spcPts val="0"/>
              </a:spcAft>
              <a:buFont typeface="Wingdings 2"/>
              <a:buChar char=""/>
              <a:defRPr/>
            </a:pPr>
            <a:r>
              <a:rPr lang="en-US" sz="2800" dirty="0" smtClean="0"/>
              <a:t>Resulted to foregone opportunity to cultivate 5,287 ha of irrigation agriculture</a:t>
            </a:r>
          </a:p>
          <a:p>
            <a:pPr marL="274320" indent="-274320" fontAlgn="auto">
              <a:spcAft>
                <a:spcPts val="0"/>
              </a:spcAft>
              <a:buFont typeface="Wingdings 2"/>
              <a:buChar char=""/>
              <a:defRPr/>
            </a:pPr>
            <a:r>
              <a:rPr lang="en-US" dirty="0" smtClean="0"/>
              <a:t>Irrigation sector loss in 2010 is estimated at KSH 1.499 billion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>The effects of deforestation on inland fisheries</a:t>
            </a:r>
          </a:p>
        </p:txBody>
      </p:sp>
      <p:sp>
        <p:nvSpPr>
          <p:cNvPr id="1945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sz="2800" dirty="0" smtClean="0"/>
          </a:p>
          <a:p>
            <a:r>
              <a:rPr lang="en-US" sz="2800" dirty="0" smtClean="0"/>
              <a:t>Deforestation in the upper catchment of Lake Victoria has led to high nutrient loads in the lake. Using bio-economic model, this report estimate the effect of deforestation on inland fish catch.</a:t>
            </a:r>
          </a:p>
          <a:p>
            <a:r>
              <a:rPr lang="en-US" sz="2800" dirty="0" smtClean="0"/>
              <a:t> Fish catch was reduced by 690 tons or Ksh 86 million in 2010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> the effect of deforestation on irrigation</a:t>
            </a:r>
          </a:p>
        </p:txBody>
      </p:sp>
      <p:sp>
        <p:nvSpPr>
          <p:cNvPr id="13315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274320" indent="-274320" fontAlgn="auto">
              <a:spcAft>
                <a:spcPts val="0"/>
              </a:spcAft>
              <a:buNone/>
              <a:defRPr/>
            </a:pPr>
            <a:r>
              <a:rPr lang="en-US" sz="2800" dirty="0" smtClean="0"/>
              <a:t> </a:t>
            </a:r>
          </a:p>
          <a:p>
            <a:pPr marL="274320" indent="-274320" fontAlgn="auto">
              <a:spcAft>
                <a:spcPts val="0"/>
              </a:spcAft>
              <a:buNone/>
              <a:defRPr/>
            </a:pPr>
            <a:endParaRPr lang="en-US" sz="2800" dirty="0" smtClean="0"/>
          </a:p>
        </p:txBody>
      </p:sp>
      <p:pic>
        <p:nvPicPr>
          <p:cNvPr id="4" name="Picture 3"/>
          <p:cNvPicPr/>
          <p:nvPr/>
        </p:nvPicPr>
        <p:blipFill>
          <a:blip r:embed="rId3" cstate="print">
            <a:extLst>
              <a:ext uri="{28A0092B-C50C-407E-A947-70E740481C1C}">
                <a14:useLocalDpi xmlns:lc="http://schemas.openxmlformats.org/drawingml/2006/lockedCanvas" xmlns:pic="http://schemas.openxmlformats.org/drawingml/2006/picture" xmlns="" xmlns:wpc="http://schemas.microsoft.com/office/word/2010/wordprocessingCanvas" xmlns:mc="http://schemas.openxmlformats.org/markup-compatibility/2006" xmlns:o="urn:schemas-microsoft-com:office:office" xmlns:v="urn:schemas-microsoft-com:vml" xmlns:wp14="http://schemas.microsoft.com/office/word/2010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ps="http://schemas.microsoft.com/office/word/2010/wordprocessingShape" xmlns:a14="http://schemas.microsoft.com/office/drawing/2010/main" xmlns:wne="http://schemas.microsoft.com/office/word/2006/wordml" xmlns:wp="http://schemas.openxmlformats.org/drawingml/2006/wordprocessingDrawing" xmlns:m="http://schemas.openxmlformats.org/officeDocument/2006/math" xmlns:ve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762000" y="1600200"/>
            <a:ext cx="5540779" cy="29718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609600" y="4876800"/>
            <a:ext cx="6857390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Deforestation at a rate of 2,762 Ha between 2000-2010 reduced</a:t>
            </a:r>
          </a:p>
          <a:p>
            <a:r>
              <a:rPr lang="en-US" dirty="0" smtClean="0"/>
              <a:t>Water by 62 million cubic meters by 2010.Thus lost opportunity to</a:t>
            </a:r>
          </a:p>
          <a:p>
            <a:r>
              <a:rPr lang="en-US" dirty="0" smtClean="0"/>
              <a:t>Cultivate 5,287 Ha of irrigation agriculture. This translate to loss</a:t>
            </a:r>
          </a:p>
          <a:p>
            <a:r>
              <a:rPr lang="en-US" dirty="0" smtClean="0"/>
              <a:t>Ksh 1,499 million of agricultural output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The effects of deforestation on inland fisheries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sz="2400" dirty="0" smtClean="0"/>
              <a:t>As a result of elevated levels of sediments attributed to deforestation, fish catch was reduced by 690 tons or Ksh 86 million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/>
          </a:p>
        </p:txBody>
      </p:sp>
      <p:pic>
        <p:nvPicPr>
          <p:cNvPr id="4" name="Picture 3"/>
          <p:cNvPicPr/>
          <p:nvPr/>
        </p:nvPicPr>
        <p:blipFill>
          <a:blip r:embed="rId3" cstate="print">
            <a:extLst>
              <a:ext uri="{28A0092B-C50C-407E-A947-70E740481C1C}">
                <a14:useLocalDpi xmlns:lc="http://schemas.openxmlformats.org/drawingml/2006/lockedCanvas" xmlns:pic="http://schemas.openxmlformats.org/drawingml/2006/picture" xmlns="" xmlns:wpc="http://schemas.microsoft.com/office/word/2010/wordprocessingCanvas" xmlns:mc="http://schemas.openxmlformats.org/markup-compatibility/2006" xmlns:o="urn:schemas-microsoft-com:office:office" xmlns:v="urn:schemas-microsoft-com:vml" xmlns:wp14="http://schemas.microsoft.com/office/word/2010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ps="http://schemas.microsoft.com/office/word/2010/wordprocessingShape" xmlns:a14="http://schemas.microsoft.com/office/drawing/2010/main" xmlns:wne="http://schemas.microsoft.com/office/word/2006/wordml" xmlns:wp="http://schemas.openxmlformats.org/drawingml/2006/wordprocessingDrawing" xmlns:m="http://schemas.openxmlformats.org/officeDocument/2006/math" xmlns:ve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1219200" y="1600200"/>
            <a:ext cx="4898701" cy="3505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381000"/>
            <a:ext cx="8229600" cy="1143000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>Effects of deforestation on hydropower generation</a:t>
            </a:r>
            <a:endParaRPr lang="en-US" dirty="0"/>
          </a:p>
        </p:txBody>
      </p:sp>
      <p:sp>
        <p:nvSpPr>
          <p:cNvPr id="2048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                                          </a:t>
            </a:r>
          </a:p>
          <a:p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sz="2800" dirty="0" smtClean="0"/>
          </a:p>
        </p:txBody>
      </p:sp>
      <p:pic>
        <p:nvPicPr>
          <p:cNvPr id="4" name="Picture 3"/>
          <p:cNvPicPr/>
          <p:nvPr/>
        </p:nvPicPr>
        <p:blipFill>
          <a:blip r:embed="rId3" cstate="print">
            <a:extLst>
              <a:ext uri="{28A0092B-C50C-407E-A947-70E740481C1C}">
                <a14:useLocalDpi xmlns:lc="http://schemas.openxmlformats.org/drawingml/2006/lockedCanvas" xmlns:pic="http://schemas.openxmlformats.org/drawingml/2006/picture" xmlns="" xmlns:wpc="http://schemas.microsoft.com/office/word/2010/wordprocessingCanvas" xmlns:mc="http://schemas.openxmlformats.org/markup-compatibility/2006" xmlns:o="urn:schemas-microsoft-com:office:office" xmlns:v="urn:schemas-microsoft-com:vml" xmlns:wp14="http://schemas.microsoft.com/office/word/2010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ps="http://schemas.microsoft.com/office/word/2010/wordprocessingShape" xmlns:a14="http://schemas.microsoft.com/office/drawing/2010/main" xmlns:wne="http://schemas.microsoft.com/office/word/2006/wordml" xmlns:wp="http://schemas.openxmlformats.org/drawingml/2006/wordprocessingDrawing" xmlns:m="http://schemas.openxmlformats.org/officeDocument/2006/math" xmlns:ve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914400" y="1828800"/>
            <a:ext cx="2590799" cy="3657600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TextBox 6"/>
          <p:cNvSpPr txBox="1"/>
          <p:nvPr/>
        </p:nvSpPr>
        <p:spPr>
          <a:xfrm>
            <a:off x="3657600" y="2133600"/>
            <a:ext cx="458422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Kenya generated  6,976 million of which</a:t>
            </a:r>
          </a:p>
          <a:p>
            <a:r>
              <a:rPr lang="en-US" dirty="0" smtClean="0"/>
              <a:t>46% was hydro-power. Reduction of electricity attributed to reduction in water yield was estimated at KSH 8 million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>The effects of deforestation on water services.</a:t>
            </a:r>
            <a:endParaRPr lang="en-US" dirty="0"/>
          </a:p>
        </p:txBody>
      </p:sp>
      <p:sp>
        <p:nvSpPr>
          <p:cNvPr id="2150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The cost of water treatment by Government water schemes increased because of pollution due to deforestation. This increased the cost of water treatment by Ksh 192 million or 0.55% in 2010</a:t>
            </a:r>
          </a:p>
          <a:p>
            <a:pPr>
              <a:buNone/>
            </a:pPr>
            <a:endParaRPr lang="en-US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4"/>
          <p:cNvPicPr/>
          <p:nvPr/>
        </p:nvPicPr>
        <p:blipFill>
          <a:blip r:embed="rId3" cstate="print">
            <a:extLst>
              <a:ext uri="{28A0092B-C50C-407E-A947-70E740481C1C}">
                <a14:useLocalDpi xmlns:lc="http://schemas.openxmlformats.org/drawingml/2006/lockedCanvas" xmlns:pic="http://schemas.openxmlformats.org/drawingml/2006/picture" xmlns="" xmlns:wpc="http://schemas.microsoft.com/office/word/2010/wordprocessingCanvas" xmlns:mc="http://schemas.openxmlformats.org/markup-compatibility/2006" xmlns:o="urn:schemas-microsoft-com:office:office" xmlns:v="urn:schemas-microsoft-com:vml" xmlns:wp14="http://schemas.microsoft.com/office/word/2010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ps="http://schemas.microsoft.com/office/word/2010/wordprocessingShape" xmlns:a14="http://schemas.microsoft.com/office/drawing/2010/main" xmlns:wne="http://schemas.microsoft.com/office/word/2006/wordml" xmlns:wp="http://schemas.openxmlformats.org/drawingml/2006/wordprocessingDrawing" xmlns:m="http://schemas.openxmlformats.org/officeDocument/2006/math" xmlns:ve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914400" y="1905000"/>
            <a:ext cx="5390707" cy="266699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Presentation structure</a:t>
            </a:r>
            <a:endParaRPr lang="en-US" dirty="0"/>
          </a:p>
        </p:txBody>
      </p:sp>
      <p:sp>
        <p:nvSpPr>
          <p:cNvPr id="717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Background of preparation of  Forest Resource account in Kenya</a:t>
            </a:r>
          </a:p>
          <a:p>
            <a:r>
              <a:rPr lang="en-US" dirty="0" smtClean="0"/>
              <a:t>Results of Preliminary FRA</a:t>
            </a:r>
          </a:p>
          <a:p>
            <a:r>
              <a:rPr lang="en-US" dirty="0" smtClean="0"/>
              <a:t>Results of the study on role and contribution of mountain forests and related ecosystem services to the economy</a:t>
            </a:r>
          </a:p>
          <a:p>
            <a:r>
              <a:rPr lang="en-US" dirty="0" smtClean="0"/>
              <a:t>Policy recommendations</a:t>
            </a:r>
          </a:p>
          <a:p>
            <a:r>
              <a:rPr lang="en-US" dirty="0" smtClean="0"/>
              <a:t>Way forward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fld id="{CD91BF4E-674D-41A4-B0E4-0664864D08B8}" type="slidenum">
              <a:rPr lang="en-US" smtClean="0"/>
              <a:pPr/>
              <a:t>2</a:t>
            </a:fld>
            <a:endParaRPr lang="en-US" dirty="0" smtClean="0"/>
          </a:p>
          <a:p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>EFFECTS OF DEFORESTATION ON WATER REGULATION AND EROSION REGULATION</a:t>
            </a:r>
            <a:endParaRPr lang="en-US" dirty="0"/>
          </a:p>
        </p:txBody>
      </p:sp>
      <p:sp>
        <p:nvSpPr>
          <p:cNvPr id="22531" name="Content Placeholder 2"/>
          <p:cNvSpPr>
            <a:spLocks noGrp="1"/>
          </p:cNvSpPr>
          <p:nvPr>
            <p:ph idx="1"/>
          </p:nvPr>
        </p:nvSpPr>
        <p:spPr>
          <a:xfrm>
            <a:off x="457200" y="1609724"/>
            <a:ext cx="7239000" cy="5095875"/>
          </a:xfrm>
        </p:spPr>
        <p:txBody>
          <a:bodyPr/>
          <a:lstStyle/>
          <a:p>
            <a:pPr>
              <a:buNone/>
            </a:pP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Deforestation in water towers during 2000-2010</a:t>
            </a:r>
          </a:p>
          <a:p>
            <a:pPr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produced cumulative sediment load of 1.99 billion</a:t>
            </a:r>
          </a:p>
          <a:p>
            <a:pPr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tons. Assuming all sediments were deposited in reservoirs and dams loss of water storage capacity exceeded 1 million m3   </a:t>
            </a:r>
          </a:p>
          <a:p>
            <a:pPr>
              <a:buNone/>
            </a:pP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endParaRPr lang="en-US" dirty="0" smtClean="0"/>
          </a:p>
        </p:txBody>
      </p:sp>
      <p:pic>
        <p:nvPicPr>
          <p:cNvPr id="4" name="Picture 3"/>
          <p:cNvPicPr/>
          <p:nvPr/>
        </p:nvPicPr>
        <p:blipFill>
          <a:blip r:embed="rId3" cstate="print">
            <a:extLst>
              <a:ext uri="{28A0092B-C50C-407E-A947-70E740481C1C}">
                <a14:useLocalDpi xmlns:lc="http://schemas.openxmlformats.org/drawingml/2006/lockedCanvas" xmlns:pic="http://schemas.openxmlformats.org/drawingml/2006/picture" xmlns="" xmlns:wpc="http://schemas.microsoft.com/office/word/2010/wordprocessingCanvas" xmlns:mc="http://schemas.openxmlformats.org/markup-compatibility/2006" xmlns:o="urn:schemas-microsoft-com:office:office" xmlns:v="urn:schemas-microsoft-com:vml" xmlns:wp14="http://schemas.microsoft.com/office/word/2010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ps="http://schemas.microsoft.com/office/word/2010/wordprocessingShape" xmlns:a14="http://schemas.microsoft.com/office/drawing/2010/main" xmlns:wne="http://schemas.microsoft.com/office/word/2006/wordml" xmlns:wp="http://schemas.openxmlformats.org/drawingml/2006/wordprocessingDrawing" xmlns:m="http://schemas.openxmlformats.org/officeDocument/2006/math" xmlns:ve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1447800" y="1524001"/>
            <a:ext cx="5029199" cy="278750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>Effect of deforestation on carbon sequestration</a:t>
            </a:r>
          </a:p>
        </p:txBody>
      </p:sp>
      <p:sp>
        <p:nvSpPr>
          <p:cNvPr id="2355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Montane</a:t>
            </a:r>
            <a:r>
              <a:rPr lang="en-US" dirty="0" smtClean="0"/>
              <a:t> forests acts as carbon storage were storage varies from 100 -310 tons per Ha.</a:t>
            </a:r>
          </a:p>
          <a:p>
            <a:r>
              <a:rPr lang="en-US" dirty="0" smtClean="0"/>
              <a:t>At carbon value of US$ 6/ton and assuming an average storage value of 205 ton per Ha, this implies potential carbon value lost to deforestation in 2010 was Ksh 511 million.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>Effects of deforestation on public health</a:t>
            </a:r>
          </a:p>
        </p:txBody>
      </p:sp>
      <p:sp>
        <p:nvSpPr>
          <p:cNvPr id="2457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 Deforestation can change micro climate of an area resulting in an increase in vector-borne diseases. Deforestation resulted in small increase in temperature  and change in vector capacity of mosquitoes, increasing risk of contacting malaria in areas previously malaria free or low risk.</a:t>
            </a:r>
          </a:p>
          <a:p>
            <a:r>
              <a:rPr lang="en-US" dirty="0" smtClean="0"/>
              <a:t>Incidence of malaria due to deforestation is estimated to have cost Ksh 237 million in health costs to the Government and losses in labour productivity. </a:t>
            </a:r>
          </a:p>
          <a:p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findings cont.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9724"/>
            <a:ext cx="7239000" cy="5095875"/>
          </a:xfrm>
        </p:spPr>
        <p:txBody>
          <a:bodyPr/>
          <a:lstStyle/>
          <a:p>
            <a:r>
              <a:rPr lang="en-US" dirty="0" smtClean="0"/>
              <a:t>The one-off benefit of deforestation through timber and </a:t>
            </a:r>
            <a:r>
              <a:rPr lang="en-US" dirty="0" err="1" smtClean="0"/>
              <a:t>fuelwood</a:t>
            </a:r>
            <a:r>
              <a:rPr lang="en-US" dirty="0" smtClean="0"/>
              <a:t> sales is Ksh 272,000/ha </a:t>
            </a:r>
          </a:p>
          <a:p>
            <a:r>
              <a:rPr lang="en-US" dirty="0" smtClean="0"/>
              <a:t>The total effects of  regulating services lost is estimated  to be a loss of Ksh 763,283/ha</a:t>
            </a:r>
          </a:p>
          <a:p>
            <a:r>
              <a:rPr lang="en-US" dirty="0" smtClean="0"/>
              <a:t>The loss outweighed benefits from logging by 2.8 times.</a:t>
            </a:r>
          </a:p>
          <a:p>
            <a:r>
              <a:rPr lang="en-US" dirty="0" smtClean="0"/>
              <a:t>The  cost of effects of deforestation is experienced in the subsequent years</a:t>
            </a:r>
          </a:p>
          <a:p>
            <a:r>
              <a:rPr lang="en-US" dirty="0" smtClean="0"/>
              <a:t>In 2010, the cumulative negative effects of deforestation to the economy through reduction in regulating services was 2.231 billion/year</a:t>
            </a:r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Sediment yields from </a:t>
            </a:r>
            <a:r>
              <a:rPr lang="en-US" dirty="0" err="1" smtClean="0"/>
              <a:t>Nyando</a:t>
            </a:r>
            <a:r>
              <a:rPr lang="en-US" dirty="0" smtClean="0"/>
              <a:t> basin</a:t>
            </a:r>
            <a:endParaRPr lang="en-US" dirty="0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176337" y="1605756"/>
            <a:ext cx="6791325" cy="4514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2971800" y="6324600"/>
            <a:ext cx="17363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Source: ICRAF</a:t>
            </a:r>
            <a:endParaRPr lang="en-US"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Policy recommendations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GB" sz="2400" dirty="0" smtClean="0"/>
              <a:t>Incorporate the economics around forest management</a:t>
            </a:r>
          </a:p>
          <a:p>
            <a:pPr eaLnBrk="1" hangingPunct="1"/>
            <a:r>
              <a:rPr lang="en-US" sz="2400" dirty="0" smtClean="0"/>
              <a:t>Put in place a fully functioning forest resource account</a:t>
            </a:r>
          </a:p>
          <a:p>
            <a:pPr eaLnBrk="1" hangingPunct="1"/>
            <a:r>
              <a:rPr lang="en-GB" sz="2400" dirty="0" smtClean="0"/>
              <a:t>Stronger regulation of forest use</a:t>
            </a:r>
          </a:p>
          <a:p>
            <a:pPr eaLnBrk="1" hangingPunct="1"/>
            <a:r>
              <a:rPr lang="en-US" sz="2400" dirty="0" smtClean="0"/>
              <a:t>Encouraging investment in the forestry sector</a:t>
            </a:r>
          </a:p>
          <a:p>
            <a:pPr eaLnBrk="1" hangingPunct="1"/>
            <a:r>
              <a:rPr lang="en-GB" sz="2400" dirty="0" smtClean="0"/>
              <a:t>Address the growing trend of dependence on imports  of forest products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Policy recommendations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spcAft>
                <a:spcPts val="600"/>
              </a:spcAft>
              <a:buFont typeface="Arial" pitchFamily="34" charset="0"/>
              <a:buChar char="•"/>
              <a:defRPr/>
            </a:pPr>
            <a:r>
              <a:rPr lang="en-US" sz="2400" dirty="0" smtClean="0"/>
              <a:t>Regeneration after harvest and an increased forest plantation growth in the long term </a:t>
            </a:r>
          </a:p>
          <a:p>
            <a:pPr marL="457200" indent="-457200">
              <a:spcAft>
                <a:spcPts val="600"/>
              </a:spcAft>
              <a:buFont typeface="Arial" pitchFamily="34" charset="0"/>
              <a:buChar char="•"/>
              <a:defRPr/>
            </a:pPr>
            <a:r>
              <a:rPr lang="en-US" sz="2400" dirty="0" smtClean="0"/>
              <a:t>Better coordination of regulating institutions, producers and consumers of forest products</a:t>
            </a:r>
          </a:p>
          <a:p>
            <a:pPr marL="457200" indent="-457200">
              <a:spcAft>
                <a:spcPts val="600"/>
              </a:spcAft>
              <a:buFont typeface="Arial" pitchFamily="34" charset="0"/>
              <a:buChar char="•"/>
              <a:defRPr/>
            </a:pPr>
            <a:r>
              <a:rPr lang="en-GB" sz="2400" dirty="0" smtClean="0"/>
              <a:t>Mainstreaming the use of economic instruments and incentives such as payment for ecosystem services, trading and insurance schemes</a:t>
            </a:r>
            <a:endParaRPr lang="en-US" sz="2400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Way forward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z="2400" dirty="0" smtClean="0"/>
              <a:t>In December 2012, Kenya will be fitted with its FRA at </a:t>
            </a:r>
            <a:r>
              <a:rPr lang="en-US" sz="2400" dirty="0" smtClean="0"/>
              <a:t>K.N.B.S. </a:t>
            </a:r>
            <a:r>
              <a:rPr lang="en-US" sz="2800" dirty="0" smtClean="0"/>
              <a:t>The </a:t>
            </a:r>
            <a:r>
              <a:rPr lang="en-US" sz="2800" dirty="0" smtClean="0"/>
              <a:t>FRA captures full value of the forestry sector and provide evidence on sustainable use of forest resources</a:t>
            </a:r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371856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>               THANK YOU</a:t>
            </a:r>
            <a:endParaRPr lang="en-US" dirty="0"/>
          </a:p>
        </p:txBody>
      </p:sp>
      <p:sp>
        <p:nvSpPr>
          <p:cNvPr id="2560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>Forest Resources in Kenya</a:t>
            </a:r>
          </a:p>
        </p:txBody>
      </p:sp>
      <p:sp>
        <p:nvSpPr>
          <p:cNvPr id="1024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marL="274320" indent="-274320" fontAlgn="auto">
              <a:spcAft>
                <a:spcPts val="0"/>
              </a:spcAft>
              <a:buFont typeface="Wingdings 2"/>
              <a:buChar char=""/>
              <a:defRPr/>
            </a:pPr>
            <a:r>
              <a:rPr lang="en-US" sz="2800" dirty="0" smtClean="0"/>
              <a:t>Natural Forests                           1,190,000 Ha</a:t>
            </a:r>
          </a:p>
          <a:p>
            <a:pPr marL="274320" indent="-274320" fontAlgn="auto">
              <a:spcAft>
                <a:spcPts val="0"/>
              </a:spcAft>
              <a:buFont typeface="Wingdings 2"/>
              <a:buChar char=""/>
              <a:defRPr/>
            </a:pPr>
            <a:r>
              <a:rPr lang="en-US" sz="2800" dirty="0" smtClean="0"/>
              <a:t>Mangroves                                          54,000Ha</a:t>
            </a:r>
          </a:p>
          <a:p>
            <a:pPr marL="274320" indent="-274320" fontAlgn="auto">
              <a:spcAft>
                <a:spcPts val="0"/>
              </a:spcAft>
              <a:buFont typeface="Wingdings 2"/>
              <a:buChar char=""/>
              <a:defRPr/>
            </a:pPr>
            <a:r>
              <a:rPr lang="en-US" sz="2800" dirty="0" smtClean="0"/>
              <a:t>Industrial Plantations                       140,000Ha</a:t>
            </a:r>
          </a:p>
          <a:p>
            <a:pPr marL="274320" indent="-274320" fontAlgn="auto">
              <a:spcAft>
                <a:spcPts val="0"/>
              </a:spcAft>
              <a:buFont typeface="Wingdings 2"/>
              <a:buChar char=""/>
              <a:defRPr/>
            </a:pPr>
            <a:r>
              <a:rPr lang="en-US" sz="2800" dirty="0" smtClean="0"/>
              <a:t>Private Forest Plantations                  90,000Ha</a:t>
            </a:r>
          </a:p>
          <a:p>
            <a:pPr marL="274320" indent="-274320" fontAlgn="auto">
              <a:spcAft>
                <a:spcPts val="0"/>
              </a:spcAft>
              <a:buFont typeface="Wingdings 2"/>
              <a:buChar char=""/>
              <a:defRPr/>
            </a:pPr>
            <a:r>
              <a:rPr lang="en-US" sz="2800" dirty="0" smtClean="0"/>
              <a:t>Woodlands                                       2,050,000Ha</a:t>
            </a:r>
          </a:p>
          <a:p>
            <a:pPr marL="274320" indent="-274320" fontAlgn="auto">
              <a:spcAft>
                <a:spcPts val="0"/>
              </a:spcAft>
              <a:buFont typeface="Wingdings 2"/>
              <a:buChar char=""/>
              <a:defRPr/>
            </a:pPr>
            <a:r>
              <a:rPr lang="en-US" sz="2800" dirty="0" err="1" smtClean="0"/>
              <a:t>Bushlands</a:t>
            </a:r>
            <a:r>
              <a:rPr lang="en-US" sz="2800" dirty="0" smtClean="0"/>
              <a:t>                                     24,510,000Ha</a:t>
            </a:r>
          </a:p>
          <a:p>
            <a:pPr marL="274320" indent="-274320" fontAlgn="auto">
              <a:spcAft>
                <a:spcPts val="0"/>
              </a:spcAft>
              <a:buFont typeface="Wingdings 2"/>
              <a:buChar char=""/>
              <a:defRPr/>
            </a:pPr>
            <a:r>
              <a:rPr lang="en-US" sz="2800" dirty="0" smtClean="0"/>
              <a:t>Farmlands with trees                      10,385,000Ha</a:t>
            </a:r>
          </a:p>
          <a:p>
            <a:pPr marL="274320" indent="-274320" fontAlgn="auto">
              <a:spcAft>
                <a:spcPts val="0"/>
              </a:spcAft>
              <a:buFont typeface="Wingdings 2"/>
              <a:buChar char=""/>
              <a:defRPr/>
            </a:pPr>
            <a:endParaRPr lang="en-US" sz="28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714375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GB" dirty="0" smtClean="0"/>
              <a:t>Forest resources in </a:t>
            </a:r>
            <a:r>
              <a:rPr lang="en-GB" dirty="0" err="1" smtClean="0"/>
              <a:t>kenya</a:t>
            </a:r>
            <a:endParaRPr lang="en-GB" dirty="0" smtClean="0"/>
          </a:p>
        </p:txBody>
      </p:sp>
      <p:pic>
        <p:nvPicPr>
          <p:cNvPr id="17411" name="Picture 22" descr="P4133257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4714875" y="757238"/>
            <a:ext cx="4037013" cy="2976562"/>
          </a:xfrm>
          <a:noFill/>
        </p:spPr>
      </p:pic>
      <p:sp>
        <p:nvSpPr>
          <p:cNvPr id="17413" name="TextBox 12"/>
          <p:cNvSpPr txBox="1">
            <a:spLocks noChangeArrowheads="1"/>
          </p:cNvSpPr>
          <p:nvPr/>
        </p:nvSpPr>
        <p:spPr bwMode="auto">
          <a:xfrm>
            <a:off x="4800600" y="2971800"/>
            <a:ext cx="4143375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4000" dirty="0">
                <a:solidFill>
                  <a:srgbClr val="FF0000"/>
                </a:solidFill>
                <a:latin typeface="Calibri" pitchFamily="34" charset="0"/>
              </a:rPr>
              <a:t>Forest Plantations</a:t>
            </a:r>
          </a:p>
        </p:txBody>
      </p:sp>
      <p:pic>
        <p:nvPicPr>
          <p:cNvPr id="17414" name="Picture 12" descr="C:\Users\User\Pictures\My Pictures\Dryland Landsca\2005.01 - south\IMGP3623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50" y="803275"/>
            <a:ext cx="3976688" cy="2982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5" name="TextBox 16"/>
          <p:cNvSpPr txBox="1">
            <a:spLocks noChangeArrowheads="1"/>
          </p:cNvSpPr>
          <p:nvPr/>
        </p:nvSpPr>
        <p:spPr bwMode="auto">
          <a:xfrm>
            <a:off x="214313" y="785813"/>
            <a:ext cx="4143375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4000">
                <a:solidFill>
                  <a:srgbClr val="FF0000"/>
                </a:solidFill>
                <a:latin typeface="Calibri" pitchFamily="34" charset="0"/>
              </a:rPr>
              <a:t>Drylands</a:t>
            </a:r>
          </a:p>
        </p:txBody>
      </p:sp>
      <p:pic>
        <p:nvPicPr>
          <p:cNvPr id="17416" name="Picture 2" descr="F:\Forest fotos\Embobut (96)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04800" y="3886200"/>
            <a:ext cx="3962400" cy="297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7" name="TextBox 10"/>
          <p:cNvSpPr txBox="1">
            <a:spLocks noChangeArrowheads="1"/>
          </p:cNvSpPr>
          <p:nvPr/>
        </p:nvSpPr>
        <p:spPr bwMode="auto">
          <a:xfrm rot="1611779">
            <a:off x="469900" y="5470525"/>
            <a:ext cx="4143375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4000">
                <a:solidFill>
                  <a:srgbClr val="FF0000"/>
                </a:solidFill>
                <a:latin typeface="Calibri" pitchFamily="34" charset="0"/>
              </a:rPr>
              <a:t>Natural Forests</a:t>
            </a:r>
          </a:p>
        </p:txBody>
      </p:sp>
      <p:pic>
        <p:nvPicPr>
          <p:cNvPr id="17418" name="Picture 1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724400" y="3886200"/>
            <a:ext cx="4151313" cy="281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9" name="TextBox 11"/>
          <p:cNvSpPr txBox="1">
            <a:spLocks noChangeArrowheads="1"/>
          </p:cNvSpPr>
          <p:nvPr/>
        </p:nvSpPr>
        <p:spPr bwMode="auto">
          <a:xfrm>
            <a:off x="4800600" y="4114800"/>
            <a:ext cx="39624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4000">
                <a:solidFill>
                  <a:srgbClr val="FF0000"/>
                </a:solidFill>
                <a:latin typeface="Calibri" pitchFamily="34" charset="0"/>
              </a:rPr>
              <a:t>Farm Forests</a:t>
            </a:r>
          </a:p>
        </p:txBody>
      </p:sp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>
          <a:xfrm flipV="1">
            <a:off x="4178808" y="6705599"/>
            <a:ext cx="3520440" cy="152400"/>
          </a:xfrm>
        </p:spPr>
        <p:txBody>
          <a:bodyPr/>
          <a:lstStyle/>
          <a:p>
            <a:pPr>
              <a:buNone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</p:spPr>
        <p:txBody>
          <a:bodyPr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>The problem.</a:t>
            </a:r>
          </a:p>
        </p:txBody>
      </p:sp>
      <p:sp>
        <p:nvSpPr>
          <p:cNvPr id="3075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274320" indent="-274320" fontAlgn="auto">
              <a:spcAft>
                <a:spcPts val="0"/>
              </a:spcAft>
              <a:buNone/>
              <a:defRPr/>
            </a:pPr>
            <a:r>
              <a:rPr lang="en-US" sz="2800" dirty="0" smtClean="0"/>
              <a:t>The contribution of </a:t>
            </a:r>
            <a:r>
              <a:rPr lang="en-US" sz="2800" dirty="0" smtClean="0"/>
              <a:t>Forests </a:t>
            </a:r>
            <a:r>
              <a:rPr lang="en-US" sz="2800" dirty="0" smtClean="0"/>
              <a:t>to the economy is under-reported in the national statistics because of omission of the following information</a:t>
            </a:r>
          </a:p>
          <a:p>
            <a:pPr marL="274320" indent="-274320" fontAlgn="auto">
              <a:spcAft>
                <a:spcPts val="0"/>
              </a:spcAft>
              <a:buFont typeface="Wingdings 2"/>
              <a:buChar char=""/>
              <a:defRPr/>
            </a:pPr>
            <a:r>
              <a:rPr lang="en-US" sz="2800" dirty="0" smtClean="0"/>
              <a:t>The value addition to forest products through manufacturing.</a:t>
            </a:r>
          </a:p>
          <a:p>
            <a:pPr marL="274320" indent="-274320" fontAlgn="auto">
              <a:spcAft>
                <a:spcPts val="0"/>
              </a:spcAft>
              <a:buFont typeface="Wingdings 2"/>
              <a:buChar char=""/>
              <a:defRPr/>
            </a:pPr>
            <a:r>
              <a:rPr lang="en-US" sz="2800" dirty="0" smtClean="0"/>
              <a:t>The provision of wood and non-wood forest products to subsistence economy</a:t>
            </a:r>
          </a:p>
          <a:p>
            <a:pPr marL="274320" indent="-274320" fontAlgn="auto">
              <a:spcAft>
                <a:spcPts val="0"/>
              </a:spcAft>
              <a:buFont typeface="Wingdings 2"/>
              <a:buChar char=""/>
              <a:defRPr/>
            </a:pPr>
            <a:r>
              <a:rPr lang="en-US" sz="2800" dirty="0" smtClean="0"/>
              <a:t>The supply of ecosystem services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Preparation of  forest resource account.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 2009 Kenya Forest Service formed a Forest mainstreaming Initiative. </a:t>
            </a:r>
          </a:p>
          <a:p>
            <a:pPr algn="ctr" eaLnBrk="1" hangingPunct="1">
              <a:buFont typeface="Wingdings" pitchFamily="2" charset="2"/>
              <a:buNone/>
            </a:pPr>
            <a:r>
              <a:rPr lang="en-US" dirty="0" smtClean="0"/>
              <a:t> </a:t>
            </a:r>
            <a:r>
              <a:rPr lang="en-GB" sz="32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Partners involved include</a:t>
            </a:r>
            <a:r>
              <a:rPr lang="en-GB" sz="28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:</a:t>
            </a:r>
          </a:p>
          <a:p>
            <a:pPr eaLnBrk="1" hangingPunct="1"/>
            <a:r>
              <a:rPr lang="en-GB" sz="28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The Kenya Forest Service;</a:t>
            </a:r>
          </a:p>
          <a:p>
            <a:pPr eaLnBrk="1" hangingPunct="1"/>
            <a:r>
              <a:rPr lang="en-GB" sz="28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Kenya Bureau of Statistics; </a:t>
            </a:r>
          </a:p>
          <a:p>
            <a:pPr eaLnBrk="1" hangingPunct="1"/>
            <a:r>
              <a:rPr lang="en-GB" sz="28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Ministries of Water, Energy</a:t>
            </a:r>
            <a:r>
              <a:rPr lang="en-GB" sz="28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, Agriculture, </a:t>
            </a:r>
            <a:r>
              <a:rPr lang="en-GB" sz="28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Livestock. </a:t>
            </a:r>
            <a:r>
              <a:rPr lang="en-GB" sz="28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DRSRS</a:t>
            </a:r>
            <a:r>
              <a:rPr lang="en-GB" sz="28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, KEFRI, KIPPRA, </a:t>
            </a:r>
            <a:r>
              <a:rPr lang="en-GB" sz="28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etc</a:t>
            </a:r>
            <a:r>
              <a:rPr lang="en-GB" sz="28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.</a:t>
            </a:r>
          </a:p>
          <a:p>
            <a:pPr eaLnBrk="1" hangingPunct="1"/>
            <a:r>
              <a:rPr lang="en-GB" sz="2800" dirty="0" err="1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Miti</a:t>
            </a:r>
            <a:r>
              <a:rPr lang="en-GB" sz="28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 </a:t>
            </a:r>
            <a:r>
              <a:rPr lang="en-GB" sz="2800" dirty="0" err="1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Mingi</a:t>
            </a:r>
            <a:r>
              <a:rPr lang="en-GB" sz="28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 </a:t>
            </a:r>
            <a:r>
              <a:rPr lang="en-GB" sz="2800" dirty="0" err="1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Maisha</a:t>
            </a:r>
            <a:r>
              <a:rPr lang="en-GB" sz="28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 Bora (Finland);</a:t>
            </a:r>
          </a:p>
          <a:p>
            <a:pPr eaLnBrk="1" hangingPunct="1"/>
            <a:r>
              <a:rPr lang="en-GB" sz="28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FAO, UNEP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>Kenya Forest Resource account</a:t>
            </a:r>
          </a:p>
        </p:txBody>
      </p:sp>
      <p:sp>
        <p:nvSpPr>
          <p:cNvPr id="4099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fontAlgn="auto">
              <a:spcAft>
                <a:spcPts val="0"/>
              </a:spcAft>
              <a:buFont typeface="Wingdings 2" pitchFamily="18" charset="2"/>
              <a:buChar char=""/>
              <a:defRPr/>
            </a:pPr>
            <a:r>
              <a:rPr lang="en-US" sz="2800" dirty="0" smtClean="0"/>
              <a:t>The objective of FMI is to prepare Kenya Forest Resource Account(FRA) </a:t>
            </a:r>
          </a:p>
          <a:p>
            <a:pPr fontAlgn="auto">
              <a:spcAft>
                <a:spcPts val="0"/>
              </a:spcAft>
              <a:buFont typeface="Wingdings 2" pitchFamily="18" charset="2"/>
              <a:buChar char=""/>
              <a:defRPr/>
            </a:pPr>
            <a:r>
              <a:rPr lang="en-US" sz="2800" dirty="0" smtClean="0"/>
              <a:t>To enhance understanding of the role forests in economic development of Kenya.</a:t>
            </a:r>
          </a:p>
          <a:p>
            <a:pPr fontAlgn="auto">
              <a:spcAft>
                <a:spcPts val="0"/>
              </a:spcAft>
              <a:buNone/>
              <a:defRPr/>
            </a:pPr>
            <a:r>
              <a:rPr lang="en-US" sz="2800" dirty="0" smtClean="0"/>
              <a:t>The FRA captures full value of the forestry sector and provide evidence  on whether the forest resource is </a:t>
            </a:r>
            <a:r>
              <a:rPr lang="en-US" sz="2800" dirty="0" err="1" smtClean="0"/>
              <a:t>utilised</a:t>
            </a:r>
            <a:r>
              <a:rPr lang="en-US" sz="2800" dirty="0" smtClean="0"/>
              <a:t> sustainably</a:t>
            </a:r>
          </a:p>
          <a:p>
            <a:pPr fontAlgn="auto">
              <a:spcAft>
                <a:spcPts val="0"/>
              </a:spcAft>
              <a:buNone/>
              <a:defRPr/>
            </a:pPr>
            <a:r>
              <a:rPr lang="en-US" sz="2800" dirty="0" smtClean="0"/>
              <a:t>The FRA present the tread of forest assets (area, volume),monetary value and contribution to the economy over time </a:t>
            </a:r>
          </a:p>
          <a:p>
            <a:pPr fontAlgn="auto">
              <a:spcAft>
                <a:spcPts val="0"/>
              </a:spcAft>
              <a:buFont typeface="Arial" charset="0"/>
              <a:buNone/>
              <a:defRPr/>
            </a:pPr>
            <a:endParaRPr lang="en-US" sz="28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Forest resource account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57200" y="1609725"/>
          <a:ext cx="7239000" cy="4820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09750"/>
                <a:gridCol w="1809750"/>
                <a:gridCol w="1809750"/>
                <a:gridCol w="1809750"/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Area (Ha)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Volume (m3)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Value (KSH)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Opening stock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 smtClean="0"/>
                        <a:t>Additions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Revisions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Growth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Regeneration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Afforestation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 smtClean="0"/>
                        <a:t>Reductions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Production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Deforestation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Degradation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 smtClean="0"/>
                        <a:t>Net Change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 smtClean="0"/>
                        <a:t>Closing stock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b="1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>Results from the preliminary forest resource account.</a:t>
            </a:r>
          </a:p>
        </p:txBody>
      </p:sp>
      <p:sp>
        <p:nvSpPr>
          <p:cNvPr id="1024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 smtClean="0"/>
              <a:t>Forests contribute 3.5 of the GDP which more than what is reported in the national statistics</a:t>
            </a:r>
          </a:p>
          <a:p>
            <a:r>
              <a:rPr lang="en-US" sz="2800" dirty="0" smtClean="0"/>
              <a:t>The preliminary FRA did not include the contribution of the forest ecosystem services to the economy.</a:t>
            </a:r>
          </a:p>
          <a:p>
            <a:r>
              <a:rPr lang="en-US" sz="2800" dirty="0" smtClean="0"/>
              <a:t>There was need to carryout a study to quantify the contribution of ecosystem services to the economy</a:t>
            </a:r>
          </a:p>
          <a:p>
            <a:pPr>
              <a:buNone/>
            </a:pPr>
            <a:endParaRPr lang="en-US" sz="2800" dirty="0" smtClean="0"/>
          </a:p>
          <a:p>
            <a:endParaRPr lang="en-US" sz="2800" dirty="0" smtClean="0"/>
          </a:p>
          <a:p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pulent">
  <a:themeElements>
    <a:clrScheme name="Opulent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Opulent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pulent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pulent">
    <a:dk1>
      <a:sysClr val="windowText" lastClr="000000"/>
    </a:dk1>
    <a:lt1>
      <a:sysClr val="window" lastClr="FFFFFF"/>
    </a:lt1>
    <a:dk2>
      <a:srgbClr val="B13F9A"/>
    </a:dk2>
    <a:lt2>
      <a:srgbClr val="F4E7ED"/>
    </a:lt2>
    <a:accent1>
      <a:srgbClr val="B83D68"/>
    </a:accent1>
    <a:accent2>
      <a:srgbClr val="AC66BB"/>
    </a:accent2>
    <a:accent3>
      <a:srgbClr val="DE6C36"/>
    </a:accent3>
    <a:accent4>
      <a:srgbClr val="F9B639"/>
    </a:accent4>
    <a:accent5>
      <a:srgbClr val="CF6DA4"/>
    </a:accent5>
    <a:accent6>
      <a:srgbClr val="FA8D3D"/>
    </a:accent6>
    <a:hlink>
      <a:srgbClr val="FFDE66"/>
    </a:hlink>
    <a:folHlink>
      <a:srgbClr val="D490C5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1466</TotalTime>
  <Words>1113</Words>
  <Application>Microsoft Office PowerPoint</Application>
  <PresentationFormat>On-screen Show (4:3)</PresentationFormat>
  <Paragraphs>191</Paragraphs>
  <Slides>28</Slides>
  <Notes>9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29" baseType="lpstr">
      <vt:lpstr>Opulent</vt:lpstr>
      <vt:lpstr>     The role and contributions of mountain Forests and related ecosystem services to Kenya economy </vt:lpstr>
      <vt:lpstr>Presentation structure</vt:lpstr>
      <vt:lpstr>Forest Resources in Kenya</vt:lpstr>
      <vt:lpstr>Forest resources in kenya</vt:lpstr>
      <vt:lpstr>The problem.</vt:lpstr>
      <vt:lpstr>Preparation of  forest resource account.</vt:lpstr>
      <vt:lpstr>Kenya Forest Resource account</vt:lpstr>
      <vt:lpstr>Forest resource account</vt:lpstr>
      <vt:lpstr>Results from the preliminary forest resource account.</vt:lpstr>
      <vt:lpstr>Slide 10</vt:lpstr>
      <vt:lpstr>THE FIVE water towers</vt:lpstr>
      <vt:lpstr>Kenya’s water towers and their ecosystem services in the </vt:lpstr>
      <vt:lpstr>Key findings</vt:lpstr>
      <vt:lpstr> the effect of deforestation on irrigation</vt:lpstr>
      <vt:lpstr>The effects of deforestation on inland fisheries</vt:lpstr>
      <vt:lpstr> the effect of deforestation on irrigation</vt:lpstr>
      <vt:lpstr>The effects of deforestation on inland fisheries</vt:lpstr>
      <vt:lpstr>Effects of deforestation on hydropower generation</vt:lpstr>
      <vt:lpstr>The effects of deforestation on water services.</vt:lpstr>
      <vt:lpstr>EFFECTS OF DEFORESTATION ON WATER REGULATION AND EROSION REGULATION</vt:lpstr>
      <vt:lpstr>Effect of deforestation on carbon sequestration</vt:lpstr>
      <vt:lpstr>Effects of deforestation on public health</vt:lpstr>
      <vt:lpstr> findings cont.</vt:lpstr>
      <vt:lpstr>Sediment yields from Nyando basin</vt:lpstr>
      <vt:lpstr>Policy recommendations</vt:lpstr>
      <vt:lpstr>Policy recommendations</vt:lpstr>
      <vt:lpstr>Way forward</vt:lpstr>
      <vt:lpstr>               THANK YOU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Monica</dc:creator>
  <cp:lastModifiedBy>kfs</cp:lastModifiedBy>
  <cp:revision>120</cp:revision>
  <dcterms:created xsi:type="dcterms:W3CDTF">2012-10-22T11:31:48Z</dcterms:created>
  <dcterms:modified xsi:type="dcterms:W3CDTF">2012-11-04T15:31:47Z</dcterms:modified>
</cp:coreProperties>
</file>