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63" r:id="rId2"/>
    <p:sldId id="269" r:id="rId3"/>
    <p:sldId id="257" r:id="rId4"/>
    <p:sldId id="258" r:id="rId5"/>
    <p:sldId id="268" r:id="rId6"/>
    <p:sldId id="259" r:id="rId7"/>
    <p:sldId id="261" r:id="rId8"/>
    <p:sldId id="267" r:id="rId9"/>
    <p:sldId id="265" r:id="rId10"/>
    <p:sldId id="266" r:id="rId11"/>
    <p:sldId id="270" r:id="rId12"/>
    <p:sldId id="271" r:id="rId13"/>
    <p:sldId id="272" r:id="rId14"/>
    <p:sldId id="273" r:id="rId15"/>
    <p:sldId id="274" r:id="rId16"/>
    <p:sldId id="275" r:id="rId17"/>
    <p:sldId id="276"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E4DE8F6-6110-4A1A-8520-99FFB261F87A}" type="datetimeFigureOut">
              <a:rPr lang="en-GB" smtClean="0"/>
              <a:pPr/>
              <a:t>16/01/2013</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B03378E9-0C8E-4D80-A77B-621195DBBF80}" type="slidenum">
              <a:rPr lang="en-GB" smtClean="0"/>
              <a:pPr/>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4DE8F6-6110-4A1A-8520-99FFB261F87A}" type="datetimeFigureOut">
              <a:rPr lang="en-GB" smtClean="0"/>
              <a:pPr/>
              <a:t>16/01/2013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3378E9-0C8E-4D80-A77B-621195DBBF8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4DE8F6-6110-4A1A-8520-99FFB261F87A}" type="datetimeFigureOut">
              <a:rPr lang="en-GB" smtClean="0"/>
              <a:pPr/>
              <a:t>16/01/2013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3378E9-0C8E-4D80-A77B-621195DBBF8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4DE8F6-6110-4A1A-8520-99FFB261F87A}" type="datetimeFigureOut">
              <a:rPr lang="en-GB" smtClean="0"/>
              <a:pPr/>
              <a:t>16/01/2013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3378E9-0C8E-4D80-A77B-621195DBBF8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E4DE8F6-6110-4A1A-8520-99FFB261F87A}" type="datetimeFigureOut">
              <a:rPr lang="en-GB" smtClean="0"/>
              <a:pPr/>
              <a:t>16/01/2013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B03378E9-0C8E-4D80-A77B-621195DBBF80}"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4DE8F6-6110-4A1A-8520-99FFB261F87A}" type="datetimeFigureOut">
              <a:rPr lang="en-GB" smtClean="0"/>
              <a:pPr/>
              <a:t>16/01/2013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3378E9-0C8E-4D80-A77B-621195DBBF8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E4DE8F6-6110-4A1A-8520-99FFB261F87A}" type="datetimeFigureOut">
              <a:rPr lang="en-GB" smtClean="0"/>
              <a:pPr/>
              <a:t>16/01/2013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3378E9-0C8E-4D80-A77B-621195DBBF8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4DE8F6-6110-4A1A-8520-99FFB261F87A}" type="datetimeFigureOut">
              <a:rPr lang="en-GB" smtClean="0"/>
              <a:pPr/>
              <a:t>16/01/2013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3378E9-0C8E-4D80-A77B-621195DBBF8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DE8F6-6110-4A1A-8520-99FFB261F87A}" type="datetimeFigureOut">
              <a:rPr lang="en-GB" smtClean="0"/>
              <a:pPr/>
              <a:t>16/01/2013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3378E9-0C8E-4D80-A77B-621195DBBF8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4DE8F6-6110-4A1A-8520-99FFB261F87A}" type="datetimeFigureOut">
              <a:rPr lang="en-GB" smtClean="0"/>
              <a:pPr/>
              <a:t>16/01/2013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3378E9-0C8E-4D80-A77B-621195DBBF8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E4DE8F6-6110-4A1A-8520-99FFB261F87A}" type="datetimeFigureOut">
              <a:rPr lang="en-GB" smtClean="0"/>
              <a:pPr/>
              <a:t>16/01/2013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3378E9-0C8E-4D80-A77B-621195DBBF8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E4DE8F6-6110-4A1A-8520-99FFB261F87A}" type="datetimeFigureOut">
              <a:rPr lang="en-GB" smtClean="0"/>
              <a:pPr/>
              <a:t>16/01/2013</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03378E9-0C8E-4D80-A77B-621195DBBF80}"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arch.mywebsearch.com/mywebsearch/redirect.jhtml?searchfor=funny++communication++images&amp;cb=Z7&amp;n=77ee3fc8&amp;qid=8a0b6630f67d49fe914d8fc951395735&amp;ptb=A4F7B533-E3CD-4052-882F-4D1F9FDD8F59&amp;ct=PI&amp;si=CN_hhbXRkrICFYJAzQodQy4A_w&amp;id=Z7xdm032YYng&amp;pg=AJimage&amp;action=pick&amp;ptnrS=Z7xdm032YYng&amp;pn=1&amp;ss=sub&amp;st=hp&amp;tpr=sbt&amp;redirect=mPWsrdz9heamc8iHEhldETWzinkj1gbTOzZvX0mHTvIFCGCbOr+znYWz9jZ/hmSgdB5zCovCk5ZsjGZzoUa8oJDFrVee93Z80dlrsrlA+dKQuVB48kB+YakvEILz6r7b&amp;ord=6&am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656184"/>
          </a:xfrm>
          <a:solidFill>
            <a:schemeClr val="tx1"/>
          </a:solidFill>
        </p:spPr>
        <p:txBody>
          <a:bodyPr>
            <a:noAutofit/>
          </a:bodyPr>
          <a:lstStyle/>
          <a:p>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600" i="1" dirty="0" smtClean="0">
                <a:solidFill>
                  <a:schemeClr val="bg1"/>
                </a:solidFill>
              </a:rPr>
              <a:t>PARTICIPATORY GOVERNANCE</a:t>
            </a:r>
            <a:br>
              <a:rPr lang="en-US" sz="3600" i="1" dirty="0" smtClean="0">
                <a:solidFill>
                  <a:schemeClr val="bg1"/>
                </a:solidFill>
              </a:rPr>
            </a:br>
            <a:r>
              <a:rPr lang="en-US" sz="3600" i="1" dirty="0" smtClean="0">
                <a:solidFill>
                  <a:schemeClr val="bg1"/>
                </a:solidFill>
              </a:rPr>
              <a:t>      ASSESSMENT </a:t>
            </a:r>
            <a:r>
              <a:rPr lang="en-US" sz="3600" i="1" dirty="0" smtClean="0">
                <a:solidFill>
                  <a:schemeClr val="bg1"/>
                </a:solidFill>
              </a:rPr>
              <a:t> DATA </a:t>
            </a:r>
            <a:r>
              <a:rPr lang="en-US" sz="3600" i="1" dirty="0" smtClean="0">
                <a:solidFill>
                  <a:schemeClr val="bg1"/>
                </a:solidFill>
              </a:rPr>
              <a:t/>
            </a:r>
            <a:br>
              <a:rPr lang="en-US" sz="3600" i="1" dirty="0" smtClean="0">
                <a:solidFill>
                  <a:schemeClr val="bg1"/>
                </a:solidFill>
              </a:rPr>
            </a:br>
            <a:endParaRPr lang="en-GB" sz="3200" dirty="0">
              <a:solidFill>
                <a:schemeClr val="bg1"/>
              </a:solidFill>
            </a:endParaRPr>
          </a:p>
        </p:txBody>
      </p:sp>
      <p:pic>
        <p:nvPicPr>
          <p:cNvPr id="2052" name="Picture 4"/>
          <p:cNvPicPr>
            <a:picLocks noGrp="1" noChangeAspect="1" noChangeArrowheads="1"/>
          </p:cNvPicPr>
          <p:nvPr>
            <p:ph type="pic" idx="1"/>
          </p:nvPr>
        </p:nvPicPr>
        <p:blipFill>
          <a:blip r:embed="rId2" cstate="print"/>
          <a:srcRect t="1852" b="1852"/>
          <a:stretch>
            <a:fillRect/>
          </a:stretch>
        </p:blipFill>
        <p:spPr bwMode="auto">
          <a:xfrm>
            <a:off x="0" y="1967052"/>
            <a:ext cx="9144000" cy="48909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lstStyle/>
          <a:p>
            <a:r>
              <a:rPr lang="en-US" sz="4000" dirty="0" smtClean="0"/>
              <a:t>COMMUNITY ENGAGEMENTS</a:t>
            </a:r>
            <a:endParaRPr lang="en-GB" dirty="0"/>
          </a:p>
        </p:txBody>
      </p:sp>
      <p:sp>
        <p:nvSpPr>
          <p:cNvPr id="3" name="Content Placeholder 2"/>
          <p:cNvSpPr>
            <a:spLocks noGrp="1"/>
          </p:cNvSpPr>
          <p:nvPr>
            <p:ph sz="half" idx="1"/>
          </p:nvPr>
        </p:nvSpPr>
        <p:spPr>
          <a:xfrm>
            <a:off x="0" y="836712"/>
            <a:ext cx="4495800" cy="6021288"/>
          </a:xfrm>
          <a:solidFill>
            <a:schemeClr val="tx1"/>
          </a:solidFill>
        </p:spPr>
        <p:txBody>
          <a:bodyPr>
            <a:normAutofit fontScale="92500" lnSpcReduction="20000"/>
          </a:bodyPr>
          <a:lstStyle/>
          <a:p>
            <a:pPr marL="0" indent="0">
              <a:buNone/>
            </a:pPr>
            <a:r>
              <a:rPr lang="en-US" sz="2800" b="1" u="sng" dirty="0" smtClean="0">
                <a:solidFill>
                  <a:schemeClr val="bg1"/>
                </a:solidFill>
              </a:rPr>
              <a:t>3. Youth Sessions</a:t>
            </a:r>
            <a:endParaRPr lang="en-US" sz="2800" dirty="0" smtClean="0">
              <a:solidFill>
                <a:schemeClr val="bg1"/>
              </a:solidFill>
            </a:endParaRPr>
          </a:p>
          <a:p>
            <a:pPr marL="0" indent="0">
              <a:buNone/>
            </a:pPr>
            <a:r>
              <a:rPr lang="en-US" sz="2800" dirty="0" smtClean="0">
                <a:solidFill>
                  <a:schemeClr val="bg1"/>
                </a:solidFill>
              </a:rPr>
              <a:t>A session of a very active and indispensable segment of the community </a:t>
            </a:r>
          </a:p>
          <a:p>
            <a:pPr marL="0" indent="0">
              <a:buNone/>
            </a:pPr>
            <a:r>
              <a:rPr lang="en-US" sz="2400" dirty="0" smtClean="0">
                <a:solidFill>
                  <a:schemeClr val="bg1"/>
                </a:solidFill>
              </a:rPr>
              <a:t>COMPRISING: </a:t>
            </a:r>
          </a:p>
          <a:p>
            <a:pPr marL="0" indent="0">
              <a:buNone/>
            </a:pPr>
            <a:r>
              <a:rPr lang="en-US" sz="2800" dirty="0" smtClean="0">
                <a:solidFill>
                  <a:schemeClr val="bg1"/>
                </a:solidFill>
              </a:rPr>
              <a:t>Young men &amp; Young Women</a:t>
            </a:r>
          </a:p>
        </p:txBody>
      </p:sp>
      <p:sp>
        <p:nvSpPr>
          <p:cNvPr id="4" name="Content Placeholder 3"/>
          <p:cNvSpPr>
            <a:spLocks noGrp="1"/>
          </p:cNvSpPr>
          <p:nvPr>
            <p:ph sz="half" idx="2"/>
          </p:nvPr>
        </p:nvSpPr>
        <p:spPr>
          <a:xfrm>
            <a:off x="4648200" y="836712"/>
            <a:ext cx="4495800" cy="6021288"/>
          </a:xfrm>
          <a:solidFill>
            <a:schemeClr val="tx1"/>
          </a:solidFill>
        </p:spPr>
        <p:txBody>
          <a:bodyPr>
            <a:normAutofit fontScale="92500" lnSpcReduction="20000"/>
          </a:bodyPr>
          <a:lstStyle/>
          <a:p>
            <a:pPr>
              <a:buNone/>
            </a:pPr>
            <a:r>
              <a:rPr lang="en-US" sz="2800" b="1" u="sng" dirty="0" smtClean="0">
                <a:solidFill>
                  <a:schemeClr val="bg1"/>
                </a:solidFill>
              </a:rPr>
              <a:t>4. Women Groups</a:t>
            </a:r>
          </a:p>
          <a:p>
            <a:pPr>
              <a:buNone/>
            </a:pPr>
            <a:r>
              <a:rPr lang="en-US" sz="2800" dirty="0" smtClean="0">
                <a:solidFill>
                  <a:schemeClr val="bg1"/>
                </a:solidFill>
              </a:rPr>
              <a:t>In the communities, there are various women groups which project and represent various interests. </a:t>
            </a:r>
          </a:p>
          <a:p>
            <a:pPr>
              <a:buNone/>
            </a:pPr>
            <a:r>
              <a:rPr lang="en-US" sz="2800" dirty="0" smtClean="0">
                <a:solidFill>
                  <a:schemeClr val="bg1"/>
                </a:solidFill>
              </a:rPr>
              <a:t> They are usually  a very strong reach out group.</a:t>
            </a:r>
          </a:p>
          <a:p>
            <a:pPr>
              <a:buNone/>
            </a:pPr>
            <a:endParaRPr lang="en-GB" dirty="0" smtClean="0">
              <a:solidFill>
                <a:schemeClr val="bg1"/>
              </a:solidFill>
            </a:endParaRPr>
          </a:p>
          <a:p>
            <a:pPr>
              <a:buNone/>
            </a:pPr>
            <a:r>
              <a:rPr lang="en-US" sz="2800" b="1" u="sng" dirty="0" smtClean="0">
                <a:solidFill>
                  <a:schemeClr val="bg1"/>
                </a:solidFill>
              </a:rPr>
              <a:t>5. Age Grade</a:t>
            </a:r>
            <a:r>
              <a:rPr lang="en-US" sz="2800" dirty="0" smtClean="0">
                <a:solidFill>
                  <a:schemeClr val="bg1"/>
                </a:solidFill>
              </a:rPr>
              <a:t>-</a:t>
            </a:r>
          </a:p>
          <a:p>
            <a:pPr>
              <a:buNone/>
            </a:pPr>
            <a:r>
              <a:rPr lang="en-US" sz="2800" dirty="0" smtClean="0">
                <a:solidFill>
                  <a:schemeClr val="bg1"/>
                </a:solidFill>
              </a:rPr>
              <a:t>This is a group of people who fall within the same age bracket.  They meet regularly mostly at weekends.  The age grade is a strong communication channel</a:t>
            </a:r>
            <a:r>
              <a:rPr lang="en-US" sz="2800" dirty="0" smtClean="0"/>
              <a:t>.</a:t>
            </a:r>
          </a:p>
          <a:p>
            <a:pPr>
              <a:buNone/>
            </a:pP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94122"/>
          </a:xfrm>
        </p:spPr>
        <p:txBody>
          <a:bodyPr>
            <a:noAutofit/>
          </a:bodyPr>
          <a:lstStyle/>
          <a:p>
            <a:r>
              <a:rPr lang="en-GB" sz="3200" dirty="0" smtClean="0"/>
              <a:t>A Discussion session during fieldwork</a:t>
            </a:r>
            <a:endParaRPr lang="en-GB" sz="32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340768"/>
            <a:ext cx="9144000" cy="551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a:solidFill>
            <a:srgbClr val="92D050"/>
          </a:solidFill>
        </p:spPr>
        <p:txBody>
          <a:bodyPr>
            <a:noAutofit/>
          </a:bodyPr>
          <a:lstStyle/>
          <a:p>
            <a:r>
              <a:rPr lang="en-US" sz="3200" dirty="0" smtClean="0">
                <a:solidFill>
                  <a:schemeClr val="bg1"/>
                </a:solidFill>
              </a:rPr>
              <a:t>HOW BEST TO ENGAGE TRUSTED FIGURES AT THE LOCAL LEVEL</a:t>
            </a:r>
            <a:endParaRPr lang="en-GB" sz="3200" dirty="0">
              <a:solidFill>
                <a:schemeClr val="bg1"/>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196752"/>
            <a:ext cx="9143999" cy="56612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tx1"/>
          </a:solidFill>
        </p:spPr>
        <p:txBody>
          <a:bodyPr/>
          <a:lstStyle/>
          <a:p>
            <a:pPr>
              <a:buNone/>
            </a:pPr>
            <a:r>
              <a:rPr lang="en-US" dirty="0" smtClean="0">
                <a:solidFill>
                  <a:schemeClr val="bg1"/>
                </a:solidFill>
              </a:rPr>
              <a:t>Trusted figures  refer to  persons with  integrity and character such as Elders, Chiefs, Social Clubs and Legislators at the local level.</a:t>
            </a:r>
          </a:p>
          <a:p>
            <a:pPr>
              <a:buNone/>
            </a:pPr>
            <a:endParaRPr lang="en-US" dirty="0" smtClean="0"/>
          </a:p>
          <a:p>
            <a:pPr marL="0" indent="0">
              <a:buNone/>
            </a:pPr>
            <a:r>
              <a:rPr lang="en-US" dirty="0" smtClean="0">
                <a:solidFill>
                  <a:schemeClr val="bg1"/>
                </a:solidFill>
              </a:rPr>
              <a:t>They can be best engaged in the PGA process by adopting either one or three of the following levels of participation</a:t>
            </a:r>
            <a:r>
              <a:rPr lang="en-US" dirty="0" smtClean="0"/>
              <a:t>: </a:t>
            </a:r>
          </a:p>
          <a:p>
            <a:pPr marL="514350" indent="-514350">
              <a:buAutoNum type="arabicPeriod"/>
            </a:pPr>
            <a:r>
              <a:rPr lang="en-US" sz="4000" dirty="0" smtClean="0">
                <a:solidFill>
                  <a:schemeClr val="bg1"/>
                </a:solidFill>
              </a:rPr>
              <a:t>INTERACTIVE PARTICIPATION</a:t>
            </a:r>
          </a:p>
          <a:p>
            <a:pPr marL="514350" indent="-514350">
              <a:buAutoNum type="arabicPeriod"/>
            </a:pPr>
            <a:r>
              <a:rPr lang="en-US" sz="4000" dirty="0" smtClean="0">
                <a:solidFill>
                  <a:schemeClr val="bg1"/>
                </a:solidFill>
              </a:rPr>
              <a:t>FUNCTIONAL PARTICIPATION</a:t>
            </a:r>
          </a:p>
          <a:p>
            <a:pPr marL="514350" indent="-514350">
              <a:buAutoNum type="arabicPeriod"/>
            </a:pPr>
            <a:r>
              <a:rPr lang="en-US" sz="4000" dirty="0" smtClean="0">
                <a:solidFill>
                  <a:schemeClr val="bg1"/>
                </a:solidFill>
              </a:rPr>
              <a:t>SELF MOBILIZATION</a:t>
            </a:r>
          </a:p>
          <a:p>
            <a:endParaRPr lang="en-GB" sz="4000"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a:solidFill>
            <a:srgbClr val="92D050"/>
          </a:solidFill>
        </p:spPr>
        <p:txBody>
          <a:bodyPr/>
          <a:lstStyle/>
          <a:p>
            <a:r>
              <a:rPr lang="en-US" dirty="0" smtClean="0">
                <a:solidFill>
                  <a:schemeClr val="bg1"/>
                </a:solidFill>
              </a:rPr>
              <a:t>INTERACTIVE PARTICIPATION</a:t>
            </a:r>
            <a:endParaRPr lang="en-GB" dirty="0">
              <a:solidFill>
                <a:schemeClr val="bg1"/>
              </a:solidFill>
            </a:endParaRPr>
          </a:p>
        </p:txBody>
      </p:sp>
      <p:sp>
        <p:nvSpPr>
          <p:cNvPr id="3" name="Content Placeholder 2"/>
          <p:cNvSpPr>
            <a:spLocks noGrp="1"/>
          </p:cNvSpPr>
          <p:nvPr>
            <p:ph idx="1"/>
          </p:nvPr>
        </p:nvSpPr>
        <p:spPr>
          <a:xfrm>
            <a:off x="0" y="1268760"/>
            <a:ext cx="9144000" cy="5833864"/>
          </a:xfrm>
          <a:solidFill>
            <a:schemeClr val="tx1"/>
          </a:solidFill>
        </p:spPr>
        <p:txBody>
          <a:bodyPr>
            <a:normAutofit lnSpcReduction="10000"/>
          </a:bodyPr>
          <a:lstStyle/>
          <a:p>
            <a:r>
              <a:rPr lang="en-US" dirty="0" smtClean="0">
                <a:solidFill>
                  <a:schemeClr val="bg1"/>
                </a:solidFill>
              </a:rPr>
              <a:t>This approach allows the people to participate in:</a:t>
            </a:r>
          </a:p>
          <a:p>
            <a:r>
              <a:rPr lang="en-US" dirty="0" smtClean="0">
                <a:solidFill>
                  <a:schemeClr val="bg1"/>
                </a:solidFill>
              </a:rPr>
              <a:t>Joint analysis,</a:t>
            </a:r>
          </a:p>
          <a:p>
            <a:r>
              <a:rPr lang="en-US" dirty="0" smtClean="0">
                <a:solidFill>
                  <a:schemeClr val="bg1"/>
                </a:solidFill>
              </a:rPr>
              <a:t>Development of action plans</a:t>
            </a:r>
          </a:p>
          <a:p>
            <a:r>
              <a:rPr lang="en-US" dirty="0" smtClean="0">
                <a:solidFill>
                  <a:schemeClr val="bg1"/>
                </a:solidFill>
              </a:rPr>
              <a:t>Formation or strengthening of local institutions.  </a:t>
            </a:r>
          </a:p>
          <a:p>
            <a:pPr>
              <a:buNone/>
            </a:pPr>
            <a:endParaRPr lang="en-US" dirty="0" smtClean="0">
              <a:solidFill>
                <a:schemeClr val="bg1"/>
              </a:solidFill>
            </a:endParaRPr>
          </a:p>
          <a:p>
            <a:r>
              <a:rPr lang="en-US" dirty="0" smtClean="0">
                <a:solidFill>
                  <a:schemeClr val="bg1"/>
                </a:solidFill>
              </a:rPr>
              <a:t>This process will entail formalization of decision making structures such as management councils comprising local stakeholders that could meet on regular basis. </a:t>
            </a:r>
          </a:p>
          <a:p>
            <a:pPr>
              <a:buNone/>
            </a:pPr>
            <a:endParaRPr lang="en-US" dirty="0" smtClean="0">
              <a:solidFill>
                <a:schemeClr val="bg1"/>
              </a:solidFill>
            </a:endParaRPr>
          </a:p>
          <a:p>
            <a:r>
              <a:rPr lang="en-US" dirty="0" smtClean="0">
                <a:solidFill>
                  <a:schemeClr val="bg1"/>
                </a:solidFill>
              </a:rPr>
              <a:t> Local people in this model take control over local decisions and determine how local resources are used.</a:t>
            </a:r>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a:solidFill>
            <a:srgbClr val="92D050"/>
          </a:solidFill>
        </p:spPr>
        <p:txBody>
          <a:bodyPr/>
          <a:lstStyle/>
          <a:p>
            <a:r>
              <a:rPr lang="en-US" dirty="0" smtClean="0">
                <a:solidFill>
                  <a:schemeClr val="bg1"/>
                </a:solidFill>
              </a:rPr>
              <a:t>FUNCTIONAL PARTICIPATION</a:t>
            </a:r>
            <a:endParaRPr lang="en-GB" dirty="0">
              <a:solidFill>
                <a:schemeClr val="bg1"/>
              </a:solidFill>
            </a:endParaRPr>
          </a:p>
        </p:txBody>
      </p:sp>
      <p:sp>
        <p:nvSpPr>
          <p:cNvPr id="3" name="Content Placeholder 2"/>
          <p:cNvSpPr>
            <a:spLocks noGrp="1"/>
          </p:cNvSpPr>
          <p:nvPr>
            <p:ph idx="1"/>
          </p:nvPr>
        </p:nvSpPr>
        <p:spPr>
          <a:xfrm>
            <a:off x="0" y="1196752"/>
            <a:ext cx="9144000" cy="5661248"/>
          </a:xfrm>
          <a:solidFill>
            <a:schemeClr val="tx1"/>
          </a:solidFill>
        </p:spPr>
        <p:txBody>
          <a:bodyPr>
            <a:normAutofit fontScale="92500" lnSpcReduction="20000"/>
          </a:bodyPr>
          <a:lstStyle/>
          <a:p>
            <a:pPr marL="0" indent="0">
              <a:buNone/>
            </a:pPr>
            <a:r>
              <a:rPr lang="en-US" dirty="0" smtClean="0">
                <a:solidFill>
                  <a:schemeClr val="bg1"/>
                </a:solidFill>
              </a:rPr>
              <a:t>This approach may be interactive and  involve shared decision making but tends to arise only after major decisions have been made by external agents.</a:t>
            </a:r>
          </a:p>
          <a:p>
            <a:pPr marL="0" indent="0">
              <a:buNone/>
            </a:pPr>
            <a:endParaRPr lang="en-US" dirty="0" smtClean="0">
              <a:solidFill>
                <a:schemeClr val="bg1"/>
              </a:solidFill>
            </a:endParaRPr>
          </a:p>
          <a:p>
            <a:pPr marL="0" indent="0">
              <a:buNone/>
            </a:pPr>
            <a:r>
              <a:rPr lang="en-US" dirty="0" smtClean="0">
                <a:solidFill>
                  <a:schemeClr val="bg1"/>
                </a:solidFill>
              </a:rPr>
              <a:t>*Local people may only be co-opted to serve external agents goals.</a:t>
            </a:r>
          </a:p>
          <a:p>
            <a:pPr marL="0" indent="0">
              <a:buNone/>
            </a:pPr>
            <a:endParaRPr lang="en-US" dirty="0" smtClean="0">
              <a:solidFill>
                <a:schemeClr val="bg1"/>
              </a:solidFill>
            </a:endParaRPr>
          </a:p>
          <a:p>
            <a:pPr marL="0" indent="0">
              <a:buNone/>
            </a:pPr>
            <a:r>
              <a:rPr lang="en-US" dirty="0" smtClean="0">
                <a:solidFill>
                  <a:schemeClr val="bg1"/>
                </a:solidFill>
              </a:rPr>
              <a:t>*It involves ensuring that key trusted figures are made to believe that there is a consensus in key decisions reached which stems from collaborative interaction.</a:t>
            </a:r>
          </a:p>
          <a:p>
            <a:pPr marL="0" indent="0">
              <a:buNone/>
            </a:pPr>
            <a:endParaRPr lang="en-US" dirty="0" smtClean="0">
              <a:solidFill>
                <a:schemeClr val="bg1"/>
              </a:solidFill>
            </a:endParaRPr>
          </a:p>
          <a:p>
            <a:pPr marL="0" indent="0">
              <a:buNone/>
            </a:pPr>
            <a:r>
              <a:rPr lang="en-US" dirty="0" smtClean="0">
                <a:solidFill>
                  <a:schemeClr val="bg1"/>
                </a:solidFill>
              </a:rPr>
              <a:t>*For example, field studies observation reveal that the three pilot communities embraced and accepted the entire objectives of the REDD+ </a:t>
            </a:r>
            <a:r>
              <a:rPr lang="en-US" dirty="0" err="1" smtClean="0">
                <a:solidFill>
                  <a:schemeClr val="bg1"/>
                </a:solidFill>
              </a:rPr>
              <a:t>programme</a:t>
            </a:r>
            <a:r>
              <a:rPr lang="en-US" dirty="0" smtClean="0">
                <a:solidFill>
                  <a:schemeClr val="bg1"/>
                </a:solidFill>
              </a:rPr>
              <a:t> and central figures all participated in putting forward recommendations that can aid to promote the achievement of the REDD+ </a:t>
            </a:r>
            <a:r>
              <a:rPr lang="en-US" dirty="0" err="1" smtClean="0">
                <a:solidFill>
                  <a:schemeClr val="bg1"/>
                </a:solidFill>
              </a:rPr>
              <a:t>programme</a:t>
            </a:r>
            <a:r>
              <a:rPr lang="en-US" dirty="0" smtClean="0">
                <a:solidFill>
                  <a:schemeClr val="bg1"/>
                </a:solidFill>
              </a:rPr>
              <a:t>.</a:t>
            </a:r>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rgbClr val="92D050"/>
          </a:solidFill>
        </p:spPr>
        <p:txBody>
          <a:bodyPr/>
          <a:lstStyle/>
          <a:p>
            <a:r>
              <a:rPr lang="en-US" dirty="0" smtClean="0">
                <a:solidFill>
                  <a:schemeClr val="bg1"/>
                </a:solidFill>
              </a:rPr>
              <a:t>SELF MOBILIZATION</a:t>
            </a:r>
            <a:endParaRPr lang="en-GB" dirty="0">
              <a:solidFill>
                <a:schemeClr val="bg1"/>
              </a:solidFill>
            </a:endParaRPr>
          </a:p>
        </p:txBody>
      </p:sp>
      <p:sp>
        <p:nvSpPr>
          <p:cNvPr id="3" name="Content Placeholder 2"/>
          <p:cNvSpPr>
            <a:spLocks noGrp="1"/>
          </p:cNvSpPr>
          <p:nvPr>
            <p:ph idx="1"/>
          </p:nvPr>
        </p:nvSpPr>
        <p:spPr>
          <a:xfrm>
            <a:off x="0" y="1052736"/>
            <a:ext cx="9144000" cy="5805264"/>
          </a:xfrm>
          <a:solidFill>
            <a:schemeClr val="tx1"/>
          </a:solidFill>
        </p:spPr>
        <p:txBody>
          <a:bodyPr>
            <a:normAutofit lnSpcReduction="10000"/>
          </a:bodyPr>
          <a:lstStyle/>
          <a:p>
            <a:pPr marL="0" indent="0" algn="just">
              <a:buFont typeface="Arial" charset="0"/>
              <a:buChar char="•"/>
            </a:pPr>
            <a:r>
              <a:rPr lang="en-US" dirty="0" smtClean="0">
                <a:solidFill>
                  <a:schemeClr val="bg1"/>
                </a:solidFill>
              </a:rPr>
              <a:t>Local people participate by taking initiatives independently of external institutions to change systems.</a:t>
            </a:r>
          </a:p>
          <a:p>
            <a:pPr marL="0" indent="0" algn="just">
              <a:buFont typeface="Arial" charset="0"/>
              <a:buChar char="•"/>
            </a:pPr>
            <a:endParaRPr lang="en-US" dirty="0" smtClean="0">
              <a:solidFill>
                <a:schemeClr val="bg1"/>
              </a:solidFill>
            </a:endParaRPr>
          </a:p>
          <a:p>
            <a:pPr marL="0" indent="0" algn="just">
              <a:buNone/>
            </a:pPr>
            <a:r>
              <a:rPr lang="en-US" dirty="0" smtClean="0">
                <a:solidFill>
                  <a:schemeClr val="bg1"/>
                </a:solidFill>
              </a:rPr>
              <a:t>Involves the  development of contacts with external institutions and there is primary transfer of authority and responsibility for the resources.</a:t>
            </a:r>
          </a:p>
          <a:p>
            <a:pPr marL="0" indent="0" algn="just">
              <a:buNone/>
            </a:pPr>
            <a:endParaRPr lang="en-US" dirty="0" smtClean="0">
              <a:solidFill>
                <a:schemeClr val="bg1"/>
              </a:solidFill>
            </a:endParaRPr>
          </a:p>
          <a:p>
            <a:pPr marL="0" indent="0" algn="just">
              <a:buNone/>
            </a:pPr>
            <a:r>
              <a:rPr lang="en-US" dirty="0" smtClean="0">
                <a:solidFill>
                  <a:schemeClr val="bg1"/>
                </a:solidFill>
              </a:rPr>
              <a:t>The ability of the three pilot communities to self mobilize during our field work towards the sustainable conservation of forests resources was evident as they promptly responded to mobilizing community members to attend and actively participate in the interview sessions within the communities</a:t>
            </a: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8680"/>
          </a:xfrm>
          <a:solidFill>
            <a:schemeClr val="accent1">
              <a:lumMod val="20000"/>
              <a:lumOff val="80000"/>
            </a:schemeClr>
          </a:solidFill>
        </p:spPr>
        <p:txBody>
          <a:bodyPr>
            <a:normAutofit fontScale="90000"/>
          </a:bodyPr>
          <a:lstStyle/>
          <a:p>
            <a:r>
              <a:rPr lang="en-US" sz="2800" dirty="0" smtClean="0">
                <a:solidFill>
                  <a:schemeClr val="bg1"/>
                </a:solidFill>
              </a:rPr>
              <a:t>AT ALL LEVELS </a:t>
            </a:r>
            <a:r>
              <a:rPr lang="en-US" sz="3200" dirty="0" smtClean="0">
                <a:solidFill>
                  <a:schemeClr val="bg1"/>
                </a:solidFill>
              </a:rPr>
              <a:t>(FEDERAL/STATE/LOCAL)</a:t>
            </a:r>
            <a:endParaRPr lang="en-GB" sz="3200" dirty="0">
              <a:solidFill>
                <a:schemeClr val="bg1"/>
              </a:solidFill>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356824898"/>
              </p:ext>
            </p:extLst>
          </p:nvPr>
        </p:nvGraphicFramePr>
        <p:xfrm>
          <a:off x="0" y="548681"/>
          <a:ext cx="9144002" cy="8784974"/>
        </p:xfrm>
        <a:graphic>
          <a:graphicData uri="http://schemas.openxmlformats.org/drawingml/2006/table">
            <a:tbl>
              <a:tblPr firstRow="1" bandRow="1">
                <a:tableStyleId>{5C22544A-7EE6-4342-B048-85BDC9FD1C3A}</a:tableStyleId>
              </a:tblPr>
              <a:tblGrid>
                <a:gridCol w="1306286"/>
                <a:gridCol w="1306286"/>
                <a:gridCol w="1306286"/>
                <a:gridCol w="1306286"/>
                <a:gridCol w="1306286"/>
                <a:gridCol w="1306286"/>
                <a:gridCol w="1306286"/>
              </a:tblGrid>
              <a:tr h="731938">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dirty="0" smtClean="0">
                          <a:effectLst/>
                          <a:latin typeface="Times New Roman"/>
                          <a:ea typeface="Calibri"/>
                          <a:cs typeface="Times New Roman"/>
                        </a:rPr>
                        <a:t>                                    </a:t>
                      </a:r>
                      <a:r>
                        <a:rPr lang="en-US" sz="2400" b="1" i="1" dirty="0" smtClean="0">
                          <a:solidFill>
                            <a:schemeClr val="bg1"/>
                          </a:solidFill>
                          <a:effectLst/>
                          <a:latin typeface="Times New Roman"/>
                          <a:ea typeface="Calibri"/>
                          <a:cs typeface="Times New Roman"/>
                        </a:rPr>
                        <a:t>Stages in the PGA process </a:t>
                      </a:r>
                      <a:endParaRPr lang="en-US" sz="1800" dirty="0" smtClean="0">
                        <a:solidFill>
                          <a:schemeClr val="bg1"/>
                        </a:solidFill>
                        <a:effectLst/>
                        <a:latin typeface="Calibri"/>
                        <a:ea typeface="Calibri"/>
                        <a:cs typeface="Times New Roman"/>
                      </a:endParaRPr>
                    </a:p>
                    <a:p>
                      <a:endParaRPr lang="en-GB" dirty="0"/>
                    </a:p>
                  </a:txBody>
                  <a:tcPr>
                    <a:solidFill>
                      <a:schemeClr val="accent5"/>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r>
              <a:tr h="1080739">
                <a:tc>
                  <a:txBody>
                    <a:bodyPr/>
                    <a:lstStyle/>
                    <a:p>
                      <a:pPr marL="0" marR="0" algn="ctr">
                        <a:lnSpc>
                          <a:spcPct val="115000"/>
                        </a:lnSpc>
                        <a:spcBef>
                          <a:spcPts val="0"/>
                        </a:spcBef>
                        <a:spcAft>
                          <a:spcPts val="0"/>
                        </a:spcAft>
                      </a:pPr>
                      <a:r>
                        <a:rPr lang="en-US" sz="1200" b="1" i="1" dirty="0">
                          <a:solidFill>
                            <a:schemeClr val="bg1"/>
                          </a:solidFill>
                          <a:effectLst/>
                          <a:latin typeface="Times New Roman"/>
                          <a:ea typeface="Calibri"/>
                          <a:cs typeface="Times New Roman"/>
                        </a:rPr>
                        <a:t>Element </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gn="ctr">
                        <a:lnSpc>
                          <a:spcPct val="115000"/>
                        </a:lnSpc>
                        <a:spcBef>
                          <a:spcPts val="0"/>
                        </a:spcBef>
                        <a:spcAft>
                          <a:spcPts val="0"/>
                        </a:spcAft>
                      </a:pPr>
                      <a:r>
                        <a:rPr lang="en-US" sz="1200" b="1" dirty="0">
                          <a:solidFill>
                            <a:schemeClr val="bg1"/>
                          </a:solidFill>
                          <a:effectLst/>
                          <a:latin typeface="Times New Roman"/>
                          <a:ea typeface="Calibri"/>
                          <a:cs typeface="Times New Roman"/>
                        </a:rPr>
                        <a:t>First PGA </a:t>
                      </a:r>
                      <a:r>
                        <a:rPr lang="en-US" sz="1200" b="1" dirty="0" smtClean="0">
                          <a:solidFill>
                            <a:schemeClr val="bg1"/>
                          </a:solidFill>
                          <a:effectLst/>
                          <a:latin typeface="Times New Roman"/>
                          <a:ea typeface="Calibri"/>
                          <a:cs typeface="Times New Roman"/>
                        </a:rPr>
                        <a:t> Workshop</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gn="ctr">
                        <a:lnSpc>
                          <a:spcPct val="115000"/>
                        </a:lnSpc>
                        <a:spcBef>
                          <a:spcPts val="0"/>
                        </a:spcBef>
                        <a:spcAft>
                          <a:spcPts val="0"/>
                        </a:spcAft>
                      </a:pPr>
                      <a:r>
                        <a:rPr lang="en-US" sz="1200" b="1" dirty="0">
                          <a:solidFill>
                            <a:schemeClr val="bg1"/>
                          </a:solidFill>
                          <a:effectLst/>
                          <a:latin typeface="Times New Roman"/>
                          <a:ea typeface="Calibri"/>
                          <a:cs typeface="Times New Roman"/>
                        </a:rPr>
                        <a:t>General awareness-raising about REDD+ / PGA </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gn="ctr">
                        <a:lnSpc>
                          <a:spcPct val="115000"/>
                        </a:lnSpc>
                        <a:spcBef>
                          <a:spcPts val="0"/>
                        </a:spcBef>
                        <a:spcAft>
                          <a:spcPts val="0"/>
                        </a:spcAft>
                      </a:pPr>
                      <a:r>
                        <a:rPr lang="en-US" sz="1200" b="1" dirty="0">
                          <a:solidFill>
                            <a:schemeClr val="bg1"/>
                          </a:solidFill>
                          <a:effectLst/>
                          <a:latin typeface="Times New Roman"/>
                          <a:ea typeface="Calibri"/>
                          <a:cs typeface="Times New Roman"/>
                        </a:rPr>
                        <a:t>Local consultations to provide feedback on first draft of methodology</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gn="ctr">
                        <a:lnSpc>
                          <a:spcPct val="115000"/>
                        </a:lnSpc>
                        <a:spcBef>
                          <a:spcPts val="0"/>
                        </a:spcBef>
                        <a:spcAft>
                          <a:spcPts val="0"/>
                        </a:spcAft>
                      </a:pPr>
                      <a:r>
                        <a:rPr lang="en-US" sz="1200" b="1" dirty="0">
                          <a:solidFill>
                            <a:schemeClr val="bg1"/>
                          </a:solidFill>
                          <a:effectLst/>
                          <a:latin typeface="Times New Roman"/>
                          <a:ea typeface="Calibri"/>
                          <a:cs typeface="Times New Roman"/>
                        </a:rPr>
                        <a:t>Data collection </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gn="ctr">
                        <a:lnSpc>
                          <a:spcPct val="115000"/>
                        </a:lnSpc>
                        <a:spcBef>
                          <a:spcPts val="0"/>
                        </a:spcBef>
                        <a:spcAft>
                          <a:spcPts val="0"/>
                        </a:spcAft>
                      </a:pPr>
                      <a:r>
                        <a:rPr lang="en-US" sz="1200" b="1" dirty="0">
                          <a:solidFill>
                            <a:schemeClr val="bg1"/>
                          </a:solidFill>
                          <a:effectLst/>
                          <a:latin typeface="Times New Roman"/>
                          <a:ea typeface="Calibri"/>
                          <a:cs typeface="Times New Roman"/>
                        </a:rPr>
                        <a:t>Verifying PGA data (quality control)</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gn="ctr">
                        <a:lnSpc>
                          <a:spcPct val="115000"/>
                        </a:lnSpc>
                        <a:spcBef>
                          <a:spcPts val="0"/>
                        </a:spcBef>
                        <a:spcAft>
                          <a:spcPts val="0"/>
                        </a:spcAft>
                      </a:pPr>
                      <a:r>
                        <a:rPr lang="en-US" sz="1200" b="1" dirty="0">
                          <a:solidFill>
                            <a:schemeClr val="bg1"/>
                          </a:solidFill>
                          <a:effectLst/>
                          <a:latin typeface="Times New Roman"/>
                          <a:ea typeface="Calibri"/>
                          <a:cs typeface="Times New Roman"/>
                        </a:rPr>
                        <a:t>Discussing PGA results &amp; finding solutions</a:t>
                      </a:r>
                      <a:endParaRPr lang="en-US" sz="1200" dirty="0">
                        <a:solidFill>
                          <a:schemeClr val="bg1"/>
                        </a:solidFill>
                        <a:effectLst/>
                        <a:latin typeface="Calibri"/>
                        <a:ea typeface="Calibri"/>
                        <a:cs typeface="Times New Roman"/>
                      </a:endParaRPr>
                    </a:p>
                  </a:txBody>
                  <a:tcPr marL="55559" marR="55559" marT="0" marB="0">
                    <a:solidFill>
                      <a:schemeClr val="tx1"/>
                    </a:solidFill>
                  </a:tcPr>
                </a:tc>
              </a:tr>
              <a:tr h="2301479">
                <a:tc>
                  <a:txBody>
                    <a:bodyPr/>
                    <a:lstStyle/>
                    <a:p>
                      <a:pPr marL="0" marR="0">
                        <a:lnSpc>
                          <a:spcPct val="115000"/>
                        </a:lnSpc>
                        <a:spcBef>
                          <a:spcPts val="0"/>
                        </a:spcBef>
                        <a:spcAft>
                          <a:spcPts val="0"/>
                        </a:spcAft>
                      </a:pPr>
                      <a:r>
                        <a:rPr lang="en-US" sz="1200" b="1" dirty="0">
                          <a:solidFill>
                            <a:schemeClr val="bg1"/>
                          </a:solidFill>
                          <a:effectLst/>
                          <a:latin typeface="Times New Roman"/>
                          <a:ea typeface="Calibri"/>
                          <a:cs typeface="Times New Roman"/>
                        </a:rPr>
                        <a:t>What message(s) need to be communicated? </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-Preliminary PGA exercise has been completed, and there are findings to share with stakeholders</a:t>
                      </a:r>
                      <a:endParaRPr lang="en-US" sz="1200" dirty="0">
                        <a:solidFill>
                          <a:schemeClr val="bg1"/>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 </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-REDD+ has potential benefits and losses, but the benefits outweigh the losses</a:t>
                      </a:r>
                      <a:endParaRPr lang="en-US" sz="1200" dirty="0">
                        <a:solidFill>
                          <a:schemeClr val="bg1"/>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-The primary objective of REDD+ is provision of financing mechanism</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-We will be seeking feedback from stakeholders through experience sharing on the REDD+ process </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-We need to gather more data on governance towards implementing REDD+</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-Stakeholders input is needed to verify the PGA data collected</a:t>
                      </a:r>
                      <a:endParaRPr lang="en-US" sz="1200" dirty="0">
                        <a:solidFill>
                          <a:schemeClr val="bg1"/>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-This verification is important in ensuring quality of the data collected from the field</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-We need to review findings from the PGA preliminary exercise and also brainstorm on solutions to governance issues  identified </a:t>
                      </a:r>
                      <a:endParaRPr lang="en-US" sz="1200" dirty="0">
                        <a:solidFill>
                          <a:schemeClr val="bg1"/>
                        </a:solidFill>
                        <a:effectLst/>
                        <a:latin typeface="Calibri"/>
                        <a:ea typeface="Calibri"/>
                        <a:cs typeface="Times New Roman"/>
                      </a:endParaRPr>
                    </a:p>
                  </a:txBody>
                  <a:tcPr marL="55559" marR="55559" marT="0" marB="0">
                    <a:solidFill>
                      <a:schemeClr val="tx1"/>
                    </a:solidFill>
                  </a:tcPr>
                </a:tc>
              </a:tr>
              <a:tr h="909590">
                <a:tc>
                  <a:txBody>
                    <a:bodyPr/>
                    <a:lstStyle/>
                    <a:p>
                      <a:pPr marL="0" marR="0">
                        <a:lnSpc>
                          <a:spcPct val="115000"/>
                        </a:lnSpc>
                        <a:spcBef>
                          <a:spcPts val="0"/>
                        </a:spcBef>
                        <a:spcAft>
                          <a:spcPts val="0"/>
                        </a:spcAft>
                      </a:pPr>
                      <a:r>
                        <a:rPr lang="en-US" sz="1200" b="1" dirty="0">
                          <a:solidFill>
                            <a:schemeClr val="bg1"/>
                          </a:solidFill>
                          <a:effectLst/>
                          <a:latin typeface="Times New Roman"/>
                          <a:ea typeface="Calibri"/>
                          <a:cs typeface="Times New Roman"/>
                        </a:rPr>
                        <a:t>Who should communicate this message?  </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-PGA Coordinator</a:t>
                      </a:r>
                      <a:endParaRPr lang="en-US" sz="1200" dirty="0">
                        <a:solidFill>
                          <a:schemeClr val="bg1"/>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 </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-REDD+ Project Team</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-PGA Research Team</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-PGA Research Team</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gn="ctr">
                        <a:lnSpc>
                          <a:spcPct val="115000"/>
                        </a:lnSpc>
                        <a:spcBef>
                          <a:spcPts val="0"/>
                        </a:spcBef>
                        <a:spcAft>
                          <a:spcPts val="0"/>
                        </a:spcAft>
                      </a:pPr>
                      <a:r>
                        <a:rPr lang="en-US" sz="1200" dirty="0">
                          <a:solidFill>
                            <a:schemeClr val="bg1"/>
                          </a:solidFill>
                          <a:effectLst/>
                          <a:latin typeface="Times New Roman"/>
                          <a:ea typeface="Calibri"/>
                          <a:cs typeface="Times New Roman"/>
                        </a:rPr>
                        <a:t>-PGA Research Team</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gn="ctr">
                        <a:lnSpc>
                          <a:spcPct val="115000"/>
                        </a:lnSpc>
                        <a:spcBef>
                          <a:spcPts val="0"/>
                        </a:spcBef>
                        <a:spcAft>
                          <a:spcPts val="0"/>
                        </a:spcAft>
                      </a:pPr>
                      <a:r>
                        <a:rPr lang="en-US" sz="1200" dirty="0">
                          <a:solidFill>
                            <a:schemeClr val="bg1"/>
                          </a:solidFill>
                          <a:effectLst/>
                          <a:latin typeface="Times New Roman"/>
                          <a:ea typeface="Calibri"/>
                          <a:cs typeface="Times New Roman"/>
                        </a:rPr>
                        <a:t>-PGA Coordinator</a:t>
                      </a:r>
                      <a:endParaRPr lang="en-US" sz="1200" dirty="0">
                        <a:solidFill>
                          <a:schemeClr val="bg1"/>
                        </a:solidFill>
                        <a:effectLst/>
                        <a:latin typeface="Calibri"/>
                        <a:ea typeface="Calibri"/>
                        <a:cs typeface="Times New Roman"/>
                      </a:endParaRPr>
                    </a:p>
                  </a:txBody>
                  <a:tcPr marL="55559" marR="55559" marT="0" marB="0">
                    <a:solidFill>
                      <a:schemeClr val="tx1"/>
                    </a:solidFill>
                  </a:tcPr>
                </a:tc>
              </a:tr>
              <a:tr h="1880614">
                <a:tc>
                  <a:txBody>
                    <a:bodyPr/>
                    <a:lstStyle/>
                    <a:p>
                      <a:pPr marL="0" marR="0">
                        <a:lnSpc>
                          <a:spcPct val="115000"/>
                        </a:lnSpc>
                        <a:spcBef>
                          <a:spcPts val="0"/>
                        </a:spcBef>
                        <a:spcAft>
                          <a:spcPts val="0"/>
                        </a:spcAft>
                      </a:pPr>
                      <a:r>
                        <a:rPr lang="en-US" sz="1200" b="1" dirty="0">
                          <a:solidFill>
                            <a:schemeClr val="bg1"/>
                          </a:solidFill>
                          <a:effectLst/>
                          <a:latin typeface="Times New Roman"/>
                          <a:ea typeface="Calibri"/>
                          <a:cs typeface="Times New Roman"/>
                        </a:rPr>
                        <a:t>Who is the target audience (s) of this message(s)?  </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-Representative of Governments and Relevant MDA’s</a:t>
                      </a:r>
                      <a:endParaRPr lang="en-US" sz="1200" dirty="0">
                        <a:solidFill>
                          <a:schemeClr val="bg1"/>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-Local Communities</a:t>
                      </a:r>
                      <a:endParaRPr lang="en-US" sz="1200" dirty="0">
                        <a:solidFill>
                          <a:schemeClr val="bg1"/>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-CSO’s</a:t>
                      </a:r>
                      <a:endParaRPr lang="en-US" sz="1200" dirty="0">
                        <a:solidFill>
                          <a:schemeClr val="bg1"/>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-All Stakeholders</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-The General Public and all stakeholders</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-Local Communities, CSOs, Multi-stakeholders, private sector companies </a:t>
                      </a:r>
                      <a:endParaRPr lang="en-US" sz="1200" dirty="0">
                        <a:solidFill>
                          <a:schemeClr val="bg1"/>
                        </a:solidFill>
                        <a:effectLst/>
                        <a:latin typeface="Calibri"/>
                        <a:ea typeface="Calibri"/>
                        <a:cs typeface="Times New Roman"/>
                      </a:endParaRPr>
                    </a:p>
                    <a:p>
                      <a:pPr marL="0" marR="0" algn="ctr">
                        <a:lnSpc>
                          <a:spcPct val="115000"/>
                        </a:lnSpc>
                        <a:spcBef>
                          <a:spcPts val="0"/>
                        </a:spcBef>
                        <a:spcAft>
                          <a:spcPts val="0"/>
                        </a:spcAft>
                      </a:pPr>
                      <a:r>
                        <a:rPr lang="en-US" sz="1200" dirty="0">
                          <a:solidFill>
                            <a:schemeClr val="bg1"/>
                          </a:solidFill>
                          <a:effectLst/>
                          <a:latin typeface="Times New Roman"/>
                          <a:ea typeface="Calibri"/>
                          <a:cs typeface="Times New Roman"/>
                        </a:rPr>
                        <a:t> </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-REDD+ Technical Team</a:t>
                      </a:r>
                      <a:endParaRPr lang="en-US" sz="1200" dirty="0">
                        <a:solidFill>
                          <a:schemeClr val="bg1"/>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-REDD+ Project Team</a:t>
                      </a:r>
                      <a:endParaRPr lang="en-US" sz="1200" dirty="0">
                        <a:solidFill>
                          <a:schemeClr val="bg1"/>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-Academia (Climate Change Working Group)</a:t>
                      </a:r>
                      <a:endParaRPr lang="en-US" sz="1200" dirty="0">
                        <a:solidFill>
                          <a:schemeClr val="bg1"/>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-CSO representatives</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-Community Stakeholders and interviewed respondents</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-Representative of Government and Relevant MDA’s</a:t>
                      </a:r>
                      <a:endParaRPr lang="en-US" sz="1200" dirty="0">
                        <a:solidFill>
                          <a:schemeClr val="bg1"/>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-Local Communities</a:t>
                      </a:r>
                      <a:endParaRPr lang="en-US" sz="1200" dirty="0">
                        <a:solidFill>
                          <a:schemeClr val="bg1"/>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-CSO’s</a:t>
                      </a:r>
                      <a:endParaRPr lang="en-US" sz="1200" dirty="0">
                        <a:solidFill>
                          <a:schemeClr val="bg1"/>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-All Stakeholders</a:t>
                      </a:r>
                      <a:endParaRPr lang="en-US" sz="1200" dirty="0">
                        <a:solidFill>
                          <a:schemeClr val="bg1"/>
                        </a:solidFill>
                        <a:effectLst/>
                        <a:latin typeface="Calibri"/>
                        <a:ea typeface="Calibri"/>
                        <a:cs typeface="Times New Roman"/>
                      </a:endParaRPr>
                    </a:p>
                  </a:txBody>
                  <a:tcPr marL="55559" marR="55559" marT="0" marB="0">
                    <a:solidFill>
                      <a:schemeClr val="tx1"/>
                    </a:solidFill>
                  </a:tcPr>
                </a:tc>
              </a:tr>
              <a:tr h="1880614">
                <a:tc>
                  <a:txBody>
                    <a:bodyPr/>
                    <a:lstStyle/>
                    <a:p>
                      <a:pPr marL="0" marR="0">
                        <a:lnSpc>
                          <a:spcPct val="115000"/>
                        </a:lnSpc>
                        <a:spcBef>
                          <a:spcPts val="0"/>
                        </a:spcBef>
                        <a:spcAft>
                          <a:spcPts val="0"/>
                        </a:spcAft>
                      </a:pPr>
                      <a:r>
                        <a:rPr lang="en-US" sz="1200" b="1" dirty="0">
                          <a:solidFill>
                            <a:schemeClr val="bg1"/>
                          </a:solidFill>
                          <a:effectLst/>
                          <a:latin typeface="Times New Roman"/>
                          <a:ea typeface="Calibri"/>
                          <a:cs typeface="Times New Roman"/>
                        </a:rPr>
                        <a:t>What is the best means of communicating this message? (i.e. through what channel)</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-Research briefs</a:t>
                      </a:r>
                      <a:endParaRPr lang="en-US" sz="1200" dirty="0">
                        <a:solidFill>
                          <a:schemeClr val="bg1"/>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-Invitation letters and email</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-Leaflets, short takes(jingles), radio/TV announcements, panel discussion, flyers, billboards, social media(Facebook news feed)</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-Email communication</a:t>
                      </a:r>
                      <a:endParaRPr lang="en-US" sz="1200" dirty="0">
                        <a:solidFill>
                          <a:schemeClr val="bg1"/>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-Presentation during workshop with plenary</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-Letters to communities</a:t>
                      </a:r>
                      <a:endParaRPr lang="en-US" sz="1200" dirty="0">
                        <a:solidFill>
                          <a:schemeClr val="bg1"/>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-Information disseminated through Forests Officers</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-Workshop presentation and plenary</a:t>
                      </a:r>
                      <a:endParaRPr lang="en-US" sz="1200" dirty="0">
                        <a:solidFill>
                          <a:schemeClr val="bg1"/>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-Email communication seeking inputs </a:t>
                      </a:r>
                      <a:endParaRPr lang="en-US" sz="1200" dirty="0">
                        <a:solidFill>
                          <a:schemeClr val="bg1"/>
                        </a:solidFill>
                        <a:effectLst/>
                        <a:latin typeface="Calibri"/>
                        <a:ea typeface="Calibri"/>
                        <a:cs typeface="Times New Roman"/>
                      </a:endParaRPr>
                    </a:p>
                  </a:txBody>
                  <a:tcPr marL="55559" marR="55559" marT="0" marB="0">
                    <a:solidFill>
                      <a:schemeClr val="tx1"/>
                    </a:solidFill>
                  </a:tcPr>
                </a:tc>
                <a:tc>
                  <a:txBody>
                    <a:bodyPr/>
                    <a:lstStyle/>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-Invitation letter and Email</a:t>
                      </a:r>
                      <a:endParaRPr lang="en-US" sz="1200" dirty="0">
                        <a:solidFill>
                          <a:schemeClr val="bg1"/>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1"/>
                          </a:solidFill>
                          <a:effectLst/>
                          <a:latin typeface="Times New Roman"/>
                          <a:ea typeface="Calibri"/>
                          <a:cs typeface="Times New Roman"/>
                        </a:rPr>
                        <a:t>-Workshop presentation and plenary </a:t>
                      </a:r>
                      <a:endParaRPr lang="en-US" sz="1200" dirty="0">
                        <a:solidFill>
                          <a:schemeClr val="bg1"/>
                        </a:solidFill>
                        <a:effectLst/>
                        <a:latin typeface="Calibri"/>
                        <a:ea typeface="Calibri"/>
                        <a:cs typeface="Times New Roman"/>
                      </a:endParaRPr>
                    </a:p>
                  </a:txBody>
                  <a:tcPr marL="55559" marR="55559" marT="0" marB="0">
                    <a:solidFill>
                      <a:schemeClr val="tx1"/>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pic>
        <p:nvPicPr>
          <p:cNvPr id="4" name="Content Placeholder 3" descr="http://media2.picsearch.com/is?mihRrgqUPPNX3W37NvJu3-mtePx2blOlMIWfsLyJmnY">
            <a:hlinkClick r:id="rId2" tgtFrame="&quot;_blank&quot;"/>
          </p:cNvPr>
          <p:cNvPicPr>
            <a:picLocks noGrp="1"/>
          </p:cNvPicPr>
          <p:nvPr>
            <p:ph idx="1"/>
          </p:nvPr>
        </p:nvPicPr>
        <p:blipFill>
          <a:blip r:embed="rId3" cstate="print"/>
          <a:srcRect/>
          <a:stretch>
            <a:fillRect/>
          </a:stretch>
        </p:blipFill>
        <p:spPr bwMode="auto">
          <a:xfrm>
            <a:off x="0" y="1556792"/>
            <a:ext cx="9144000" cy="5301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800"/>
          </a:xfrm>
          <a:solidFill>
            <a:schemeClr val="tx1"/>
          </a:solidFill>
        </p:spPr>
        <p:txBody>
          <a:bodyPr>
            <a:noAutofit/>
          </a:bodyPr>
          <a:lstStyle/>
          <a:p>
            <a:r>
              <a:rPr lang="en-US" sz="4800" i="1" dirty="0" smtClean="0">
                <a:solidFill>
                  <a:srgbClr val="FF0000"/>
                </a:solidFill>
              </a:rPr>
              <a:t/>
            </a:r>
            <a:br>
              <a:rPr lang="en-US" sz="4800" i="1" dirty="0" smtClean="0">
                <a:solidFill>
                  <a:srgbClr val="FF0000"/>
                </a:solidFill>
              </a:rPr>
            </a:br>
            <a:r>
              <a:rPr lang="en-US" sz="4800" i="1" dirty="0" smtClean="0">
                <a:solidFill>
                  <a:srgbClr val="FF0000"/>
                </a:solidFill>
              </a:rPr>
              <a:t>COMMUNICATION </a:t>
            </a:r>
            <a:r>
              <a:rPr lang="en-US" sz="4800" i="1" dirty="0" smtClean="0">
                <a:solidFill>
                  <a:srgbClr val="FF0000"/>
                </a:solidFill>
              </a:rPr>
              <a:t>MAPPING</a:t>
            </a:r>
            <a:br>
              <a:rPr lang="en-US" sz="4800" i="1" dirty="0" smtClean="0">
                <a:solidFill>
                  <a:srgbClr val="FF0000"/>
                </a:solidFill>
              </a:rPr>
            </a:br>
            <a:endParaRPr lang="en-GB" sz="4800" dirty="0"/>
          </a:p>
        </p:txBody>
      </p:sp>
      <p:sp>
        <p:nvSpPr>
          <p:cNvPr id="3" name="Text Placeholder 2"/>
          <p:cNvSpPr>
            <a:spLocks noGrp="1"/>
          </p:cNvSpPr>
          <p:nvPr>
            <p:ph type="body" idx="1"/>
          </p:nvPr>
        </p:nvSpPr>
        <p:spPr>
          <a:xfrm>
            <a:off x="0" y="764705"/>
            <a:ext cx="6372200" cy="720080"/>
          </a:xfrm>
        </p:spPr>
        <p:txBody>
          <a:bodyPr>
            <a:normAutofit fontScale="25000" lnSpcReduction="20000"/>
          </a:bodyPr>
          <a:lstStyle/>
          <a:p>
            <a:pPr algn="ctr"/>
            <a:r>
              <a:rPr lang="en-US" sz="9600" i="1" dirty="0" smtClean="0">
                <a:solidFill>
                  <a:srgbClr val="002060"/>
                </a:solidFill>
              </a:rPr>
              <a:t> </a:t>
            </a:r>
          </a:p>
          <a:p>
            <a:pPr algn="ctr"/>
            <a:endParaRPr lang="en-US" sz="9600" b="1" i="1" dirty="0">
              <a:solidFill>
                <a:srgbClr val="002060"/>
              </a:solidFill>
            </a:endParaRPr>
          </a:p>
          <a:p>
            <a:pPr algn="ctr"/>
            <a:endParaRPr lang="en-US" sz="8600" b="1" i="1" dirty="0" smtClean="0">
              <a:solidFill>
                <a:srgbClr val="002060"/>
              </a:solidFill>
            </a:endParaRPr>
          </a:p>
          <a:p>
            <a:pPr algn="ctr"/>
            <a:r>
              <a:rPr lang="en-US" sz="8600" b="1" i="1" dirty="0" err="1" smtClean="0">
                <a:solidFill>
                  <a:srgbClr val="002060"/>
                </a:solidFill>
              </a:rPr>
              <a:t>Omini</a:t>
            </a:r>
            <a:r>
              <a:rPr lang="en-US" sz="8600" b="1" i="1" dirty="0" smtClean="0">
                <a:solidFill>
                  <a:srgbClr val="002060"/>
                </a:solidFill>
              </a:rPr>
              <a:t>  Oden  </a:t>
            </a:r>
            <a:r>
              <a:rPr lang="en-US" sz="8600" b="1" i="1" dirty="0" smtClean="0">
                <a:solidFill>
                  <a:srgbClr val="002060"/>
                </a:solidFill>
              </a:rPr>
              <a:t>&amp; Elizabeth </a:t>
            </a:r>
            <a:r>
              <a:rPr lang="en-US" sz="8600" b="1" i="1" dirty="0" err="1" smtClean="0">
                <a:solidFill>
                  <a:srgbClr val="002060"/>
                </a:solidFill>
              </a:rPr>
              <a:t>Essien</a:t>
            </a:r>
            <a:endParaRPr lang="en-US" sz="8600" b="1" i="1" dirty="0" smtClean="0">
              <a:solidFill>
                <a:srgbClr val="002060"/>
              </a:solidFill>
            </a:endParaRPr>
          </a:p>
          <a:p>
            <a:pPr algn="ctr"/>
            <a:endParaRPr lang="en-GB" sz="14400" b="1" i="1" dirty="0" smtClean="0">
              <a:solidFill>
                <a:srgbClr val="002060"/>
              </a:solidFill>
            </a:endParaRPr>
          </a:p>
          <a:p>
            <a:endParaRPr lang="en-GB" dirty="0"/>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0" y="1772815"/>
            <a:ext cx="9144000" cy="50851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26170"/>
          </a:xfrm>
          <a:solidFill>
            <a:schemeClr val="tx1"/>
          </a:solidFill>
        </p:spPr>
        <p:txBody>
          <a:bodyPr>
            <a:normAutofit/>
          </a:bodyPr>
          <a:lstStyle/>
          <a:p>
            <a:r>
              <a:rPr lang="en-US" sz="4400" dirty="0" smtClean="0"/>
              <a:t>  </a:t>
            </a:r>
            <a:r>
              <a:rPr lang="en-US" sz="2800" dirty="0" smtClean="0">
                <a:solidFill>
                  <a:schemeClr val="bg1"/>
                </a:solidFill>
              </a:rPr>
              <a:t>TRADITIONAL MEANS OF COMMUNICATION IN USE AT THE COMMUNITY LEVEL</a:t>
            </a:r>
            <a:endParaRPr lang="en-GB" sz="2800" dirty="0">
              <a:solidFill>
                <a:schemeClr val="bg1"/>
              </a:solidFill>
            </a:endParaRPr>
          </a:p>
        </p:txBody>
      </p:sp>
      <p:sp>
        <p:nvSpPr>
          <p:cNvPr id="3" name="Content Placeholder 2"/>
          <p:cNvSpPr>
            <a:spLocks noGrp="1"/>
          </p:cNvSpPr>
          <p:nvPr>
            <p:ph idx="1"/>
          </p:nvPr>
        </p:nvSpPr>
        <p:spPr>
          <a:xfrm>
            <a:off x="0" y="2060848"/>
            <a:ext cx="9144000" cy="4608512"/>
          </a:xfrm>
          <a:solidFill>
            <a:schemeClr val="tx1"/>
          </a:solidFill>
          <a:ln>
            <a:solidFill>
              <a:srgbClr val="FF0000"/>
            </a:solidFill>
          </a:ln>
        </p:spPr>
        <p:txBody>
          <a:bodyPr>
            <a:normAutofit/>
          </a:bodyPr>
          <a:lstStyle/>
          <a:p>
            <a:pPr marL="2743200" lvl="5" indent="-571500">
              <a:buNone/>
            </a:pPr>
            <a:r>
              <a:rPr lang="en-US" sz="4000" b="1" dirty="0" smtClean="0">
                <a:solidFill>
                  <a:schemeClr val="bg1"/>
                </a:solidFill>
              </a:rPr>
              <a:t>Four traditional means :</a:t>
            </a:r>
          </a:p>
          <a:p>
            <a:pPr marL="2171700" lvl="5" indent="0">
              <a:buNone/>
            </a:pPr>
            <a:r>
              <a:rPr lang="en-US" sz="4000" dirty="0" smtClean="0">
                <a:solidFill>
                  <a:schemeClr val="bg1"/>
                </a:solidFill>
              </a:rPr>
              <a:t>1. Town </a:t>
            </a:r>
            <a:r>
              <a:rPr lang="en-US" sz="4000" dirty="0" smtClean="0">
                <a:solidFill>
                  <a:schemeClr val="bg1"/>
                </a:solidFill>
              </a:rPr>
              <a:t>Crier</a:t>
            </a:r>
          </a:p>
          <a:p>
            <a:pPr marL="2171700" lvl="5" indent="0">
              <a:buNone/>
            </a:pPr>
            <a:r>
              <a:rPr lang="en-US" sz="4000" dirty="0" smtClean="0">
                <a:solidFill>
                  <a:schemeClr val="bg1"/>
                </a:solidFill>
              </a:rPr>
              <a:t>2. Religious </a:t>
            </a:r>
            <a:r>
              <a:rPr lang="en-US" sz="4000" dirty="0" smtClean="0">
                <a:solidFill>
                  <a:schemeClr val="bg1"/>
                </a:solidFill>
              </a:rPr>
              <a:t>Meetings</a:t>
            </a:r>
          </a:p>
          <a:p>
            <a:pPr marL="2171700" lvl="5" indent="0">
              <a:buNone/>
            </a:pPr>
            <a:r>
              <a:rPr lang="en-US" sz="4000" dirty="0" smtClean="0">
                <a:solidFill>
                  <a:schemeClr val="bg1"/>
                </a:solidFill>
              </a:rPr>
              <a:t>3.  </a:t>
            </a:r>
            <a:r>
              <a:rPr lang="en-US" sz="4000" dirty="0" smtClean="0">
                <a:solidFill>
                  <a:schemeClr val="bg1"/>
                </a:solidFill>
              </a:rPr>
              <a:t>Notice Board</a:t>
            </a:r>
          </a:p>
          <a:p>
            <a:pPr marL="2171700" lvl="5" indent="0">
              <a:buNone/>
            </a:pPr>
            <a:r>
              <a:rPr lang="en-US" sz="4000" dirty="0" smtClean="0">
                <a:solidFill>
                  <a:schemeClr val="bg1"/>
                </a:solidFill>
              </a:rPr>
              <a:t>4.  </a:t>
            </a:r>
            <a:r>
              <a:rPr lang="en-US" sz="4000" dirty="0" smtClean="0">
                <a:solidFill>
                  <a:schemeClr val="bg1"/>
                </a:solidFill>
              </a:rPr>
              <a:t>Community Engagement</a:t>
            </a:r>
            <a:endParaRPr lang="en-GB"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92D050"/>
          </a:solidFill>
        </p:spPr>
        <p:txBody>
          <a:bodyPr/>
          <a:lstStyle/>
          <a:p>
            <a:r>
              <a:rPr lang="en-US" sz="4000" dirty="0" smtClean="0"/>
              <a:t>Town Crier</a:t>
            </a:r>
            <a:r>
              <a:rPr lang="en-US" dirty="0" smtClean="0"/>
              <a:t> </a:t>
            </a:r>
            <a:endParaRPr lang="en-GB" dirty="0"/>
          </a:p>
        </p:txBody>
      </p:sp>
      <p:sp>
        <p:nvSpPr>
          <p:cNvPr id="5" name="Content Placeholder 4"/>
          <p:cNvSpPr>
            <a:spLocks noGrp="1"/>
          </p:cNvSpPr>
          <p:nvPr>
            <p:ph sz="quarter" idx="2"/>
          </p:nvPr>
        </p:nvSpPr>
        <p:spPr>
          <a:xfrm>
            <a:off x="0" y="908720"/>
            <a:ext cx="9144000" cy="5949280"/>
          </a:xfrm>
          <a:solidFill>
            <a:schemeClr val="tx1"/>
          </a:solidFill>
        </p:spPr>
        <p:txBody>
          <a:bodyPr>
            <a:normAutofit/>
          </a:bodyPr>
          <a:lstStyle/>
          <a:p>
            <a:pPr marL="137160" indent="0">
              <a:buNone/>
            </a:pPr>
            <a:r>
              <a:rPr lang="en-US" sz="3600" dirty="0" smtClean="0">
                <a:solidFill>
                  <a:schemeClr val="bg1"/>
                </a:solidFill>
              </a:rPr>
              <a:t>The town crier deploys:</a:t>
            </a:r>
          </a:p>
          <a:p>
            <a:pPr marL="137160" indent="0">
              <a:buNone/>
            </a:pPr>
            <a:r>
              <a:rPr lang="en-US" sz="3600" dirty="0" smtClean="0">
                <a:solidFill>
                  <a:schemeClr val="bg1"/>
                </a:solidFill>
              </a:rPr>
              <a:t>1.  </a:t>
            </a:r>
            <a:r>
              <a:rPr lang="en-US" sz="3600" dirty="0" smtClean="0">
                <a:solidFill>
                  <a:schemeClr val="bg1"/>
                </a:solidFill>
              </a:rPr>
              <a:t>A bell  </a:t>
            </a:r>
          </a:p>
          <a:p>
            <a:pPr marL="137160" indent="0">
              <a:buNone/>
            </a:pPr>
            <a:r>
              <a:rPr lang="en-US" sz="3600" dirty="0" smtClean="0">
                <a:solidFill>
                  <a:schemeClr val="bg1"/>
                </a:solidFill>
              </a:rPr>
              <a:t>2.  </a:t>
            </a:r>
            <a:r>
              <a:rPr lang="en-US" sz="3600" dirty="0" smtClean="0">
                <a:solidFill>
                  <a:schemeClr val="bg1"/>
                </a:solidFill>
              </a:rPr>
              <a:t>Whistle </a:t>
            </a:r>
          </a:p>
          <a:p>
            <a:pPr marL="137160" indent="0">
              <a:buNone/>
            </a:pPr>
            <a:r>
              <a:rPr lang="en-US" sz="3600" dirty="0" smtClean="0">
                <a:solidFill>
                  <a:schemeClr val="bg1"/>
                </a:solidFill>
              </a:rPr>
              <a:t>3. Wooden/metal  </a:t>
            </a:r>
            <a:r>
              <a:rPr lang="en-US" sz="3600" dirty="0" smtClean="0">
                <a:solidFill>
                  <a:schemeClr val="bg1"/>
                </a:solidFill>
              </a:rPr>
              <a:t>gong</a:t>
            </a:r>
            <a:endParaRPr lang="en-US" sz="3200" dirty="0" smtClean="0">
              <a:solidFill>
                <a:schemeClr val="bg1"/>
              </a:solidFill>
            </a:endParaRPr>
          </a:p>
          <a:p>
            <a:pPr>
              <a:buNone/>
            </a:pPr>
            <a:r>
              <a:rPr lang="en-US" sz="2800" dirty="0" smtClean="0">
                <a:solidFill>
                  <a:srgbClr val="C00000"/>
                </a:solidFill>
              </a:rPr>
              <a:t>To draw attention before passing on any message.  </a:t>
            </a:r>
          </a:p>
          <a:p>
            <a:pPr>
              <a:buNone/>
            </a:pPr>
            <a:r>
              <a:rPr lang="en-US" sz="2800" dirty="0" smtClean="0">
                <a:solidFill>
                  <a:srgbClr val="C00000"/>
                </a:solidFill>
              </a:rPr>
              <a:t>N/B:</a:t>
            </a:r>
          </a:p>
          <a:p>
            <a:pPr marL="137160" indent="0">
              <a:buNone/>
            </a:pPr>
            <a:r>
              <a:rPr lang="en-US" sz="2800" dirty="0" smtClean="0">
                <a:solidFill>
                  <a:schemeClr val="bg1"/>
                </a:solidFill>
              </a:rPr>
              <a:t> None of the communities appoints a woman as a town crier. </a:t>
            </a:r>
          </a:p>
          <a:p>
            <a:pPr marL="137160" indent="0">
              <a:buNone/>
            </a:pPr>
            <a:r>
              <a:rPr lang="en-US" sz="2800" dirty="0" smtClean="0">
                <a:solidFill>
                  <a:schemeClr val="bg1"/>
                </a:solidFill>
              </a:rPr>
              <a:t>The community town crier is appointed among the men</a:t>
            </a:r>
          </a:p>
          <a:p>
            <a:pPr>
              <a:buNone/>
            </a:pPr>
            <a:endParaRPr lang="en-US" sz="2800" dirty="0" smtClean="0">
              <a:solidFill>
                <a:srgbClr val="FFFF00"/>
              </a:solidFill>
            </a:endParaRPr>
          </a:p>
          <a:p>
            <a:pPr>
              <a:buFont typeface="Wingdings" pitchFamily="2" charset="2"/>
              <a:buChar char="v"/>
            </a:pPr>
            <a:endParaRPr lang="en-GB" dirty="0"/>
          </a:p>
        </p:txBody>
      </p:sp>
      <p:sp>
        <p:nvSpPr>
          <p:cNvPr id="4" name="Action Button: Sound 3">
            <a:hlinkClick r:id="" action="ppaction://noaction" highlightClick="1">
              <a:snd r:embed="rId2" name="applause.wav"/>
            </a:hlinkClick>
          </p:cNvPr>
          <p:cNvSpPr/>
          <p:nvPr/>
        </p:nvSpPr>
        <p:spPr>
          <a:xfrm>
            <a:off x="6156176" y="0"/>
            <a:ext cx="2987824" cy="980728"/>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Autofit/>
          </a:bodyPr>
          <a:lstStyle/>
          <a:p>
            <a:r>
              <a:rPr lang="en-US" sz="2800" dirty="0" smtClean="0"/>
              <a:t>A METAL GONG USED FOR CALLING ATTENTION AT IKO ESAI, ONE OF THE THREE PILOT COMMUNITIES VISITED BY PGA RESEARCH TEAM</a:t>
            </a:r>
            <a:endParaRPr lang="en-GB" sz="2800" dirty="0"/>
          </a:p>
        </p:txBody>
      </p:sp>
      <p:pic>
        <p:nvPicPr>
          <p:cNvPr id="5" name="Picture 2"/>
          <p:cNvPicPr>
            <a:picLocks noGrp="1" noChangeAspect="1" noChangeArrowheads="1"/>
          </p:cNvPicPr>
          <p:nvPr>
            <p:ph type="pic" idx="1"/>
          </p:nvPr>
        </p:nvPicPr>
        <p:blipFill>
          <a:blip r:embed="rId2" cstate="print"/>
          <a:srcRect t="31616" b="31616"/>
          <a:stretch>
            <a:fillRect/>
          </a:stretch>
        </p:blipFill>
        <p:spPr bwMode="auto">
          <a:xfrm>
            <a:off x="0" y="1340768"/>
            <a:ext cx="9144000" cy="55172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C000"/>
          </a:solidFill>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dirty="0" smtClean="0"/>
              <a:t/>
            </a:r>
            <a:br>
              <a:rPr lang="en-US" dirty="0" smtClean="0"/>
            </a:br>
            <a:r>
              <a:rPr lang="en-US" dirty="0" smtClean="0">
                <a:solidFill>
                  <a:schemeClr val="bg1"/>
                </a:solidFill>
              </a:rPr>
              <a:t>RELIGIOUS MEETINGS</a:t>
            </a:r>
            <a:r>
              <a:rPr lang="en-US" dirty="0" smtClean="0"/>
              <a:t/>
            </a:r>
            <a:br>
              <a:rPr lang="en-US" dirty="0" smtClean="0"/>
            </a:br>
            <a:endParaRPr lang="en-GB" dirty="0"/>
          </a:p>
        </p:txBody>
      </p:sp>
      <p:sp>
        <p:nvSpPr>
          <p:cNvPr id="3" name="Content Placeholder 2"/>
          <p:cNvSpPr>
            <a:spLocks noGrp="1"/>
          </p:cNvSpPr>
          <p:nvPr>
            <p:ph idx="1"/>
          </p:nvPr>
        </p:nvSpPr>
        <p:spPr>
          <a:xfrm>
            <a:off x="179512" y="1052736"/>
            <a:ext cx="8784976" cy="5256624"/>
          </a:xfrm>
          <a:solidFill>
            <a:schemeClr val="tx1"/>
          </a:solidFill>
        </p:spPr>
        <p:txBody>
          <a:bodyPr/>
          <a:lstStyle/>
          <a:p>
            <a:pPr marL="0" indent="0">
              <a:buNone/>
            </a:pPr>
            <a:endParaRPr lang="en-US" dirty="0" smtClean="0"/>
          </a:p>
          <a:p>
            <a:pPr marL="0" indent="0">
              <a:buNone/>
            </a:pPr>
            <a:r>
              <a:rPr lang="en-US" sz="3200" dirty="0" smtClean="0">
                <a:solidFill>
                  <a:schemeClr val="bg1"/>
                </a:solidFill>
              </a:rPr>
              <a:t>The meetings of Churches and other faith based groups in the communities are  veritable channels utilized in communication at the community level.  </a:t>
            </a:r>
          </a:p>
          <a:p>
            <a:pPr marL="0" indent="0">
              <a:buNone/>
            </a:pPr>
            <a:endParaRPr lang="en-US" sz="3200" dirty="0" smtClean="0">
              <a:solidFill>
                <a:schemeClr val="bg1"/>
              </a:solidFill>
            </a:endParaRPr>
          </a:p>
          <a:p>
            <a:pPr marL="0" indent="0">
              <a:buNone/>
            </a:pPr>
            <a:r>
              <a:rPr lang="en-US" sz="3200" dirty="0" smtClean="0">
                <a:solidFill>
                  <a:schemeClr val="bg1"/>
                </a:solidFill>
              </a:rPr>
              <a:t>Members of the community hold the leaders of these groups in high esteem as they are very convincing</a:t>
            </a:r>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en-US" dirty="0" smtClean="0"/>
              <a:t/>
            </a:r>
            <a:br>
              <a:rPr lang="en-US" dirty="0" smtClean="0"/>
            </a:br>
            <a:r>
              <a:rPr lang="en-US" dirty="0" smtClean="0">
                <a:solidFill>
                  <a:schemeClr val="bg1"/>
                </a:solidFill>
              </a:rPr>
              <a:t>NOTICE BOARD</a:t>
            </a:r>
            <a:br>
              <a:rPr lang="en-US" dirty="0" smtClean="0">
                <a:solidFill>
                  <a:schemeClr val="bg1"/>
                </a:solidFill>
              </a:rPr>
            </a:br>
            <a:endParaRPr lang="en-GB" dirty="0">
              <a:solidFill>
                <a:schemeClr val="bg1"/>
              </a:solidFill>
            </a:endParaRPr>
          </a:p>
        </p:txBody>
      </p:sp>
      <p:sp>
        <p:nvSpPr>
          <p:cNvPr id="5" name="Content Placeholder 4"/>
          <p:cNvSpPr>
            <a:spLocks noGrp="1"/>
          </p:cNvSpPr>
          <p:nvPr>
            <p:ph sz="quarter" idx="2"/>
          </p:nvPr>
        </p:nvSpPr>
        <p:spPr>
          <a:xfrm>
            <a:off x="0" y="908720"/>
            <a:ext cx="4139952" cy="5949280"/>
          </a:xfrm>
          <a:solidFill>
            <a:schemeClr val="tx1"/>
          </a:solidFill>
        </p:spPr>
        <p:txBody>
          <a:bodyPr/>
          <a:lstStyle/>
          <a:p>
            <a:r>
              <a:rPr lang="en-US" sz="2800" dirty="0" smtClean="0">
                <a:solidFill>
                  <a:schemeClr val="bg1"/>
                </a:solidFill>
              </a:rPr>
              <a:t>Notice boards are positioned at strategic locations with  relevant information  for community members</a:t>
            </a:r>
          </a:p>
          <a:p>
            <a:endParaRPr lang="en-US" sz="2800" dirty="0" smtClean="0">
              <a:solidFill>
                <a:schemeClr val="bg1"/>
              </a:solidFill>
            </a:endParaRPr>
          </a:p>
          <a:p>
            <a:endParaRPr lang="en-US" sz="2800" dirty="0" smtClean="0">
              <a:solidFill>
                <a:schemeClr val="bg1"/>
              </a:solidFill>
            </a:endParaRPr>
          </a:p>
          <a:p>
            <a:r>
              <a:rPr lang="en-US" sz="2800" dirty="0" smtClean="0">
                <a:solidFill>
                  <a:schemeClr val="bg1"/>
                </a:solidFill>
              </a:rPr>
              <a:t>A notice board at </a:t>
            </a:r>
            <a:r>
              <a:rPr lang="en-US" sz="2800" dirty="0" err="1" smtClean="0">
                <a:solidFill>
                  <a:schemeClr val="bg1"/>
                </a:solidFill>
              </a:rPr>
              <a:t>Iko</a:t>
            </a:r>
            <a:r>
              <a:rPr lang="en-US" sz="2800" dirty="0" smtClean="0">
                <a:solidFill>
                  <a:schemeClr val="bg1"/>
                </a:solidFill>
              </a:rPr>
              <a:t> </a:t>
            </a:r>
            <a:r>
              <a:rPr lang="en-US" sz="2800" dirty="0" err="1" smtClean="0">
                <a:solidFill>
                  <a:schemeClr val="bg1"/>
                </a:solidFill>
              </a:rPr>
              <a:t>Esai</a:t>
            </a:r>
            <a:r>
              <a:rPr lang="en-US" sz="2800" dirty="0" smtClean="0">
                <a:solidFill>
                  <a:schemeClr val="bg1"/>
                </a:solidFill>
              </a:rPr>
              <a:t>  located at the village square</a:t>
            </a:r>
          </a:p>
          <a:p>
            <a:endParaRPr lang="en-US" dirty="0" smtClean="0"/>
          </a:p>
          <a:p>
            <a:endParaRPr lang="en-US" dirty="0" smtClean="0"/>
          </a:p>
          <a:p>
            <a:endParaRPr lang="en-GB" dirty="0"/>
          </a:p>
        </p:txBody>
      </p:sp>
      <p:pic>
        <p:nvPicPr>
          <p:cNvPr id="1026" name="Picture 2" descr="C:\Users\Lizzy\AppData\Local\Microsoft\Windows\Temporary Internet Files\Content.IE5\81NAR89L\DSC00588.JPG"/>
          <p:cNvPicPr>
            <a:picLocks noGrp="1" noChangeAspect="1" noChangeArrowheads="1"/>
          </p:cNvPicPr>
          <p:nvPr>
            <p:ph sz="quarter" idx="4"/>
          </p:nvPr>
        </p:nvPicPr>
        <p:blipFill>
          <a:blip r:embed="rId2" cstate="print"/>
          <a:srcRect/>
          <a:stretch>
            <a:fillRect/>
          </a:stretch>
        </p:blipFill>
        <p:spPr bwMode="auto">
          <a:xfrm>
            <a:off x="4211961" y="836712"/>
            <a:ext cx="4932040" cy="6336704"/>
          </a:xfrm>
          <a:prstGeom prst="rect">
            <a:avLst/>
          </a:prstGeom>
          <a:noFill/>
        </p:spPr>
      </p:pic>
      <p:sp>
        <p:nvSpPr>
          <p:cNvPr id="8" name="Right Arrow 7"/>
          <p:cNvSpPr/>
          <p:nvPr/>
        </p:nvSpPr>
        <p:spPr>
          <a:xfrm>
            <a:off x="683568" y="6021288"/>
            <a:ext cx="316835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72816"/>
          </a:xfrm>
        </p:spPr>
        <p:style>
          <a:lnRef idx="1">
            <a:schemeClr val="accent6"/>
          </a:lnRef>
          <a:fillRef idx="3">
            <a:schemeClr val="accent6"/>
          </a:fillRef>
          <a:effectRef idx="2">
            <a:schemeClr val="accent6"/>
          </a:effectRef>
          <a:fontRef idx="minor">
            <a:schemeClr val="lt1"/>
          </a:fontRef>
        </p:style>
        <p:txBody>
          <a:bodyPr>
            <a:normAutofit/>
          </a:bodyPr>
          <a:lstStyle/>
          <a:p>
            <a:r>
              <a:rPr lang="en-US" sz="3200" b="0" dirty="0" smtClean="0">
                <a:solidFill>
                  <a:srgbClr val="002060"/>
                </a:solidFill>
              </a:rPr>
              <a:t>A COMMUNITY CONSERVATION EDUCATION NOTICE BOARD </a:t>
            </a:r>
            <a:r>
              <a:rPr lang="en-US" sz="3200" b="0" dirty="0" smtClean="0">
                <a:solidFill>
                  <a:srgbClr val="002060"/>
                </a:solidFill>
              </a:rPr>
              <a:t> </a:t>
            </a:r>
            <a:br>
              <a:rPr lang="en-US" sz="3200" b="0" dirty="0" smtClean="0">
                <a:solidFill>
                  <a:srgbClr val="002060"/>
                </a:solidFill>
              </a:rPr>
            </a:br>
            <a:r>
              <a:rPr lang="en-US" sz="3200" b="0" dirty="0" smtClean="0">
                <a:solidFill>
                  <a:srgbClr val="002060"/>
                </a:solidFill>
              </a:rPr>
              <a:t>AT </a:t>
            </a:r>
            <a:r>
              <a:rPr lang="en-US" sz="3200" b="0" dirty="0" smtClean="0">
                <a:solidFill>
                  <a:srgbClr val="002060"/>
                </a:solidFill>
              </a:rPr>
              <a:t>IKO ESAI VILLAGE SQUARE </a:t>
            </a:r>
            <a:endParaRPr lang="en-GB" sz="3200" b="0" dirty="0">
              <a:solidFill>
                <a:srgbClr val="002060"/>
              </a:solidFill>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888" b="1888"/>
          <a:stretch>
            <a:fillRect/>
          </a:stretch>
        </p:blipFill>
        <p:spPr>
          <a:xfrm>
            <a:off x="0" y="1844824"/>
            <a:ext cx="9144000" cy="501317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rmAutofit/>
          </a:bodyPr>
          <a:lstStyle/>
          <a:p>
            <a:r>
              <a:rPr lang="en-US" sz="4400" dirty="0" smtClean="0"/>
              <a:t>COMMUNITY ENGAGEMENTS</a:t>
            </a:r>
            <a:endParaRPr lang="en-GB" dirty="0"/>
          </a:p>
        </p:txBody>
      </p:sp>
      <p:sp>
        <p:nvSpPr>
          <p:cNvPr id="3" name="Content Placeholder 2"/>
          <p:cNvSpPr>
            <a:spLocks noGrp="1"/>
          </p:cNvSpPr>
          <p:nvPr>
            <p:ph sz="half" idx="1"/>
          </p:nvPr>
        </p:nvSpPr>
        <p:spPr>
          <a:xfrm>
            <a:off x="0" y="908720"/>
            <a:ext cx="4495800" cy="5949280"/>
          </a:xfrm>
          <a:solidFill>
            <a:schemeClr val="tx1"/>
          </a:solidFill>
        </p:spPr>
        <p:txBody>
          <a:bodyPr>
            <a:normAutofit fontScale="85000" lnSpcReduction="20000"/>
          </a:bodyPr>
          <a:lstStyle/>
          <a:p>
            <a:pPr marL="651510" indent="-514350">
              <a:buAutoNum type="arabicPeriod"/>
            </a:pPr>
            <a:r>
              <a:rPr lang="en-US" sz="2800" b="1" u="sng" dirty="0" smtClean="0">
                <a:solidFill>
                  <a:schemeClr val="bg1"/>
                </a:solidFill>
              </a:rPr>
              <a:t>Town Council Meeting</a:t>
            </a:r>
            <a:r>
              <a:rPr lang="en-US" sz="2800" dirty="0" smtClean="0"/>
              <a:t>- </a:t>
            </a:r>
          </a:p>
          <a:p>
            <a:pPr marL="651510" indent="-514350">
              <a:buNone/>
            </a:pPr>
            <a:r>
              <a:rPr lang="en-US" sz="2800" dirty="0" smtClean="0">
                <a:solidFill>
                  <a:schemeClr val="bg1"/>
                </a:solidFill>
              </a:rPr>
              <a:t>A gathering of the village Chiefs, Elders and Women and Youth Leaders</a:t>
            </a:r>
          </a:p>
          <a:p>
            <a:pPr marL="651510" indent="-514350">
              <a:buNone/>
            </a:pPr>
            <a:endParaRPr lang="en-US" sz="2800" dirty="0" smtClean="0">
              <a:solidFill>
                <a:schemeClr val="bg1"/>
              </a:solidFill>
            </a:endParaRPr>
          </a:p>
          <a:p>
            <a:pPr marL="651510" indent="-514350">
              <a:buNone/>
            </a:pPr>
            <a:r>
              <a:rPr lang="en-US" sz="2800" dirty="0" smtClean="0">
                <a:solidFill>
                  <a:schemeClr val="bg1"/>
                </a:solidFill>
              </a:rPr>
              <a:t>Characterized By: Regular meetings  to discuss matters concerning the day to day running of the community.</a:t>
            </a:r>
          </a:p>
          <a:p>
            <a:pPr marL="651510" indent="-514350">
              <a:buNone/>
            </a:pPr>
            <a:endParaRPr lang="en-US" sz="2800" dirty="0" smtClean="0">
              <a:solidFill>
                <a:schemeClr val="bg1"/>
              </a:solidFill>
            </a:endParaRPr>
          </a:p>
          <a:p>
            <a:pPr marL="651510" indent="-514350">
              <a:buNone/>
            </a:pPr>
            <a:r>
              <a:rPr lang="en-US" sz="2800" dirty="0" smtClean="0">
                <a:solidFill>
                  <a:schemeClr val="bg1"/>
                </a:solidFill>
              </a:rPr>
              <a:t>  Then the Chiefs and Elders who come from various families or lineages which constitute the community will later hold meetings to further spread the message.</a:t>
            </a:r>
          </a:p>
          <a:p>
            <a:pPr>
              <a:buNone/>
            </a:pPr>
            <a:endParaRPr lang="en-GB" dirty="0"/>
          </a:p>
        </p:txBody>
      </p:sp>
      <p:sp>
        <p:nvSpPr>
          <p:cNvPr id="4" name="Content Placeholder 3"/>
          <p:cNvSpPr>
            <a:spLocks noGrp="1"/>
          </p:cNvSpPr>
          <p:nvPr>
            <p:ph sz="half" idx="2"/>
          </p:nvPr>
        </p:nvSpPr>
        <p:spPr>
          <a:xfrm>
            <a:off x="4648200" y="980728"/>
            <a:ext cx="4495800" cy="5877272"/>
          </a:xfrm>
          <a:solidFill>
            <a:schemeClr val="tx1"/>
          </a:solidFill>
        </p:spPr>
        <p:txBody>
          <a:bodyPr>
            <a:normAutofit fontScale="85000" lnSpcReduction="20000"/>
          </a:bodyPr>
          <a:lstStyle/>
          <a:p>
            <a:pPr>
              <a:buNone/>
            </a:pPr>
            <a:r>
              <a:rPr lang="en-GB" dirty="0" smtClean="0">
                <a:solidFill>
                  <a:schemeClr val="bg1"/>
                </a:solidFill>
              </a:rPr>
              <a:t>2. </a:t>
            </a:r>
            <a:r>
              <a:rPr lang="en-US" sz="2800" b="1" u="sng" dirty="0" smtClean="0">
                <a:solidFill>
                  <a:schemeClr val="bg1"/>
                </a:solidFill>
              </a:rPr>
              <a:t>Town Hall Meeting</a:t>
            </a:r>
            <a:endParaRPr lang="en-US" sz="2800" dirty="0" smtClean="0">
              <a:solidFill>
                <a:schemeClr val="bg1"/>
              </a:solidFill>
            </a:endParaRPr>
          </a:p>
          <a:p>
            <a:pPr>
              <a:buNone/>
            </a:pPr>
            <a:r>
              <a:rPr lang="en-US" sz="2800" dirty="0" smtClean="0">
                <a:solidFill>
                  <a:schemeClr val="bg1"/>
                </a:solidFill>
              </a:rPr>
              <a:t> A meeting of the entire community </a:t>
            </a:r>
          </a:p>
          <a:p>
            <a:pPr>
              <a:buFont typeface="Wingdings" pitchFamily="2" charset="2"/>
              <a:buChar char="v"/>
            </a:pPr>
            <a:r>
              <a:rPr lang="en-US" sz="2800" dirty="0" smtClean="0">
                <a:solidFill>
                  <a:schemeClr val="bg1"/>
                </a:solidFill>
              </a:rPr>
              <a:t>(Chiefs</a:t>
            </a:r>
          </a:p>
          <a:p>
            <a:pPr>
              <a:buFont typeface="Wingdings" pitchFamily="2" charset="2"/>
              <a:buChar char="v"/>
            </a:pPr>
            <a:r>
              <a:rPr lang="en-US" sz="2800" dirty="0" smtClean="0">
                <a:solidFill>
                  <a:schemeClr val="bg1"/>
                </a:solidFill>
              </a:rPr>
              <a:t>Elders, </a:t>
            </a:r>
          </a:p>
          <a:p>
            <a:pPr>
              <a:buFont typeface="Wingdings" pitchFamily="2" charset="2"/>
              <a:buChar char="v"/>
            </a:pPr>
            <a:r>
              <a:rPr lang="en-US" sz="2800" dirty="0" smtClean="0">
                <a:solidFill>
                  <a:schemeClr val="bg1"/>
                </a:solidFill>
              </a:rPr>
              <a:t>Women, </a:t>
            </a:r>
          </a:p>
          <a:p>
            <a:pPr>
              <a:buFont typeface="Wingdings" pitchFamily="2" charset="2"/>
              <a:buChar char="v"/>
            </a:pPr>
            <a:r>
              <a:rPr lang="en-US" sz="2800" dirty="0" smtClean="0">
                <a:solidFill>
                  <a:schemeClr val="bg1"/>
                </a:solidFill>
              </a:rPr>
              <a:t>Youths, </a:t>
            </a:r>
          </a:p>
          <a:p>
            <a:pPr>
              <a:buFont typeface="Wingdings" pitchFamily="2" charset="2"/>
              <a:buChar char="v"/>
            </a:pPr>
            <a:r>
              <a:rPr lang="en-US" sz="2800" dirty="0" smtClean="0">
                <a:solidFill>
                  <a:schemeClr val="bg1"/>
                </a:solidFill>
              </a:rPr>
              <a:t>Stranger Elements</a:t>
            </a:r>
          </a:p>
          <a:p>
            <a:pPr>
              <a:buFont typeface="Wingdings" pitchFamily="2" charset="2"/>
              <a:buChar char="v"/>
            </a:pPr>
            <a:r>
              <a:rPr lang="en-US" sz="2800" dirty="0" smtClean="0">
                <a:solidFill>
                  <a:schemeClr val="bg1"/>
                </a:solidFill>
              </a:rPr>
              <a:t> Interests groups etc.</a:t>
            </a:r>
          </a:p>
          <a:p>
            <a:pPr>
              <a:buNone/>
            </a:pPr>
            <a:endParaRPr lang="en-US" sz="2800" dirty="0" smtClean="0">
              <a:solidFill>
                <a:schemeClr val="bg1"/>
              </a:solidFill>
            </a:endParaRPr>
          </a:p>
          <a:p>
            <a:pPr>
              <a:buNone/>
            </a:pPr>
            <a:r>
              <a:rPr lang="en-US" sz="2800" dirty="0" smtClean="0">
                <a:solidFill>
                  <a:schemeClr val="bg1"/>
                </a:solidFill>
              </a:rPr>
              <a:t> It  usually takes place at a central meeting point (Village Square or a Hall).  </a:t>
            </a:r>
          </a:p>
          <a:p>
            <a:pPr>
              <a:buNone/>
            </a:pPr>
            <a:endParaRPr lang="en-US" sz="2800" dirty="0" smtClean="0">
              <a:solidFill>
                <a:schemeClr val="bg1"/>
              </a:solidFill>
            </a:endParaRPr>
          </a:p>
          <a:p>
            <a:pPr>
              <a:buNone/>
            </a:pPr>
            <a:r>
              <a:rPr lang="en-US" sz="2800" dirty="0" smtClean="0">
                <a:solidFill>
                  <a:schemeClr val="bg1"/>
                </a:solidFill>
              </a:rPr>
              <a:t>Salient matters are deliberated during such convergence.</a:t>
            </a:r>
          </a:p>
          <a:p>
            <a:pPr>
              <a:buNone/>
            </a:pPr>
            <a:endParaRPr lang="en-GB"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TotalTime>
  <Words>1091</Words>
  <Application>Microsoft Office PowerPoint</Application>
  <PresentationFormat>On-screen Show (4:3)</PresentationFormat>
  <Paragraphs>152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Apex</vt:lpstr>
      <vt:lpstr>                                        PARTICIPATORY GOVERNANCE       ASSESSMENT  DATA  </vt:lpstr>
      <vt:lpstr> COMMUNICATION MAPPING </vt:lpstr>
      <vt:lpstr>  TRADITIONAL MEANS OF COMMUNICATION IN USE AT THE COMMUNITY LEVEL</vt:lpstr>
      <vt:lpstr>Town Crier </vt:lpstr>
      <vt:lpstr>A METAL GONG USED FOR CALLING ATTENTION AT IKO ESAI, ONE OF THE THREE PILOT COMMUNITIES VISITED BY PGA RESEARCH TEAM</vt:lpstr>
      <vt:lpstr> RELIGIOUS MEETINGS </vt:lpstr>
      <vt:lpstr> NOTICE BOARD </vt:lpstr>
      <vt:lpstr>A COMMUNITY CONSERVATION EDUCATION NOTICE BOARD   AT IKO ESAI VILLAGE SQUARE </vt:lpstr>
      <vt:lpstr>COMMUNITY ENGAGEMENTS</vt:lpstr>
      <vt:lpstr>COMMUNITY ENGAGEMENTS</vt:lpstr>
      <vt:lpstr>A Discussion session during fieldwork</vt:lpstr>
      <vt:lpstr>HOW BEST TO ENGAGE TRUSTED FIGURES AT THE LOCAL LEVEL</vt:lpstr>
      <vt:lpstr>PowerPoint Presentation</vt:lpstr>
      <vt:lpstr>INTERACTIVE PARTICIPATION</vt:lpstr>
      <vt:lpstr>FUNCTIONAL PARTICIPATION</vt:lpstr>
      <vt:lpstr>SELF MOBILIZATION</vt:lpstr>
      <vt:lpstr>AT ALL LEVELS (FEDERAL/STATE/LOCAL)</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PARTICIPATORY GOVERNANCE ASSESSMENT    DATA  on:</dc:title>
  <dc:creator>Lizzy</dc:creator>
  <cp:lastModifiedBy>CPS</cp:lastModifiedBy>
  <cp:revision>57</cp:revision>
  <dcterms:created xsi:type="dcterms:W3CDTF">2013-01-14T11:54:34Z</dcterms:created>
  <dcterms:modified xsi:type="dcterms:W3CDTF">2013-01-16T11:38:33Z</dcterms:modified>
</cp:coreProperties>
</file>