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7" r:id="rId5"/>
    <p:sldId id="269" r:id="rId6"/>
    <p:sldId id="258" r:id="rId7"/>
    <p:sldId id="259" r:id="rId8"/>
    <p:sldId id="271" r:id="rId9"/>
    <p:sldId id="260" r:id="rId10"/>
    <p:sldId id="262" r:id="rId11"/>
    <p:sldId id="278" r:id="rId12"/>
    <p:sldId id="267" r:id="rId13"/>
    <p:sldId id="272" r:id="rId14"/>
    <p:sldId id="277" r:id="rId15"/>
    <p:sldId id="274" r:id="rId16"/>
    <p:sldId id="276" r:id="rId17"/>
    <p:sldId id="280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3" autoAdjust="0"/>
    <p:restoredTop sz="94660"/>
  </p:normalViewPr>
  <p:slideViewPr>
    <p:cSldViewPr>
      <p:cViewPr>
        <p:scale>
          <a:sx n="80" d="100"/>
          <a:sy n="80" d="100"/>
        </p:scale>
        <p:origin x="-51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DDB6-95B5-4C7C-AF04-9AEA9739DF4B}" type="datetimeFigureOut">
              <a:rPr lang="en-US" smtClean="0"/>
              <a:pPr/>
              <a:t>2/19/2014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CC306-13C6-4B91-9E01-32F65E291AA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PARTICIPATORY GOVERNANCE ASSESSMENT (PGA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29424" cy="23288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OVERVIEW OF PILOT </a:t>
            </a:r>
            <a:r>
              <a:rPr lang="en-US" dirty="0" smtClean="0"/>
              <a:t>RESEARCH IN CROSS RIVER STATE, </a:t>
            </a:r>
            <a:r>
              <a:rPr lang="en-US" dirty="0" smtClean="0"/>
              <a:t>NIGERIA</a:t>
            </a:r>
          </a:p>
          <a:p>
            <a:endParaRPr lang="en-US" dirty="0" smtClean="0"/>
          </a:p>
          <a:p>
            <a:r>
              <a:rPr lang="en-US" dirty="0" smtClean="0"/>
              <a:t>				</a:t>
            </a:r>
            <a:r>
              <a:rPr lang="en-US" sz="1200" b="1" dirty="0" smtClean="0"/>
              <a:t>Tony </a:t>
            </a:r>
            <a:r>
              <a:rPr lang="en-US" sz="1200" b="1" dirty="0" err="1" smtClean="0"/>
              <a:t>Atah</a:t>
            </a:r>
            <a:r>
              <a:rPr lang="en-US" sz="1200" b="1" dirty="0" smtClean="0"/>
              <a:t>,</a:t>
            </a:r>
          </a:p>
          <a:p>
            <a:r>
              <a:rPr lang="en-US" sz="1200" b="1" dirty="0" smtClean="0"/>
              <a:t>				UN-REDD+ Stakeholder Engagement Specialist</a:t>
            </a:r>
          </a:p>
          <a:p>
            <a:r>
              <a:rPr lang="en-US" sz="1200" b="1" dirty="0" smtClean="0"/>
              <a:t>				 February 2014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Addressing </a:t>
            </a:r>
            <a:r>
              <a:rPr lang="en-US" dirty="0"/>
              <a:t>governance issues is the bedrock for </a:t>
            </a:r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/>
              <a:t>implementation of the </a:t>
            </a:r>
            <a:r>
              <a:rPr lang="en-US" dirty="0" smtClean="0"/>
              <a:t>UN-REDD+ program; and</a:t>
            </a:r>
          </a:p>
          <a:p>
            <a:pPr lvl="1"/>
            <a:r>
              <a:rPr lang="en-US" dirty="0" smtClean="0"/>
              <a:t> sustainable forest governance in general.</a:t>
            </a:r>
          </a:p>
          <a:p>
            <a:r>
              <a:rPr lang="en-US" dirty="0" smtClean="0"/>
              <a:t>Taking into consideration, among several others the following: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U_PC\Desktop\CU\Projects\IMFORM\Photo_Album\IMFORM_pics\Recovered_JPEG Digital Camera_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SUQUO\Desktop\charcoal pix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158" y="2078023"/>
            <a:ext cx="5573684" cy="357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F:\CU_PC\Desktop\CU\Projects\IMFORM\Photo_Album\Photos\IMG_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U_PC\Desktop\CU\Projects\IMFORM\Photo_Album\IMFORM_pics\Recovered_JPEG Digital Camera_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U_PC\Desktop\CU\Projects\IMFORM\Photo_Album\Photos\IMG_0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U_PC\Desktop\CU\Projects\IMFORM\Photo_Album\IMFORM_pics\Recovered_JPEG Digital Camera_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Thus ensuring that the REDD+ programme</a:t>
            </a:r>
          </a:p>
          <a:p>
            <a:pPr lvl="1"/>
            <a:r>
              <a:rPr lang="en-GB" dirty="0" smtClean="0"/>
              <a:t>‘complies with </a:t>
            </a:r>
            <a:r>
              <a:rPr lang="en-GB" dirty="0" smtClean="0"/>
              <a:t>standards of democratic governance’, and </a:t>
            </a:r>
            <a:endParaRPr lang="en-GB" dirty="0" smtClean="0"/>
          </a:p>
          <a:p>
            <a:pPr lvl="1"/>
            <a:r>
              <a:rPr lang="en-GB" dirty="0" smtClean="0"/>
              <a:t>‘</a:t>
            </a:r>
            <a:r>
              <a:rPr lang="en-GB" dirty="0" smtClean="0"/>
              <a:t>carefully </a:t>
            </a:r>
            <a:r>
              <a:rPr lang="en-GB" dirty="0" smtClean="0"/>
              <a:t>assesses </a:t>
            </a:r>
            <a:r>
              <a:rPr lang="en-GB" dirty="0" smtClean="0"/>
              <a:t>potential adverse impacts on stakeholders’ long-term livelihoods and mitigate effects where appropriate.’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Thank you.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25470"/>
          </a:xfrm>
        </p:spPr>
        <p:txBody>
          <a:bodyPr>
            <a:normAutofit fontScale="90000"/>
          </a:bodyPr>
          <a:lstStyle/>
          <a:p>
            <a:r>
              <a:rPr lang="en-GB" smtClean="0"/>
              <a:t>Nigeria PGA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500726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n-GB" sz="2400" b="1" dirty="0" smtClean="0"/>
              <a:t>To assess </a:t>
            </a:r>
          </a:p>
          <a:p>
            <a:pPr lvl="0" algn="just"/>
            <a:r>
              <a:rPr lang="en-GB" sz="2400" dirty="0" smtClean="0"/>
              <a:t>existing legal instruments for effective REDD+ implementation and forest governance;</a:t>
            </a:r>
          </a:p>
          <a:p>
            <a:pPr lvl="0" algn="just"/>
            <a:r>
              <a:rPr lang="en-GB" sz="2400" dirty="0" smtClean="0"/>
              <a:t>institutional capacity of government agencies to implement the REDD+ Programme and sustainable forest management policies;</a:t>
            </a:r>
          </a:p>
          <a:p>
            <a:pPr lvl="0" algn="just"/>
            <a:r>
              <a:rPr lang="en-GB" sz="2400" dirty="0" smtClean="0"/>
              <a:t>existence and effectiveness of an anti-corruption strategy specifically designed for REDD+;</a:t>
            </a:r>
          </a:p>
          <a:p>
            <a:pPr lvl="0" algn="just"/>
            <a:r>
              <a:rPr lang="en-GB" sz="2400" dirty="0" smtClean="0"/>
              <a:t>existence and effectiveness of mechanisms established for meaningful participation by forest-dependent communities in the implementation of REDD+;</a:t>
            </a:r>
          </a:p>
          <a:p>
            <a:pPr lvl="0" algn="just"/>
            <a:r>
              <a:rPr lang="en-GB" sz="2400" dirty="0" smtClean="0"/>
              <a:t>existence and implementation of the benefit distribution system for REDD+ in terms of its transparency and fairness in distribution of benefits to the concerned stakeholders.</a:t>
            </a:r>
          </a:p>
          <a:p>
            <a:pPr algn="just"/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of PGA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PGA is </a:t>
            </a:r>
            <a:r>
              <a:rPr lang="en-US" dirty="0" smtClean="0"/>
              <a:t>based on four vital principles of </a:t>
            </a:r>
            <a:endParaRPr lang="en-US" dirty="0" smtClean="0"/>
          </a:p>
          <a:p>
            <a:pPr lvl="1"/>
            <a:r>
              <a:rPr lang="en-US" dirty="0" smtClean="0"/>
              <a:t>Accountability;</a:t>
            </a:r>
          </a:p>
          <a:p>
            <a:pPr lvl="1"/>
            <a:r>
              <a:rPr lang="en-US" dirty="0" smtClean="0"/>
              <a:t>Participation; </a:t>
            </a:r>
          </a:p>
          <a:p>
            <a:pPr lvl="1"/>
            <a:r>
              <a:rPr lang="en-US" dirty="0" smtClean="0"/>
              <a:t>Transparency; </a:t>
            </a:r>
            <a:r>
              <a:rPr lang="en-US" dirty="0" smtClean="0"/>
              <a:t>and </a:t>
            </a:r>
            <a:endParaRPr lang="en-US" dirty="0" smtClean="0"/>
          </a:p>
          <a:p>
            <a:pPr lvl="1"/>
            <a:r>
              <a:rPr lang="en-US" dirty="0" smtClean="0"/>
              <a:t>legitimacy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Geographic coverage of preliminary PGA in Nigeria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preliminary PGA exercise was conducted in three </a:t>
            </a:r>
            <a:r>
              <a:rPr lang="en-US" dirty="0"/>
              <a:t>pilot communities </a:t>
            </a:r>
            <a:r>
              <a:rPr lang="en-US" dirty="0" smtClean="0"/>
              <a:t>of</a:t>
            </a:r>
          </a:p>
          <a:p>
            <a:pPr lvl="1"/>
            <a:r>
              <a:rPr lang="en-US" dirty="0" smtClean="0"/>
              <a:t>Esuk Mba </a:t>
            </a:r>
            <a:r>
              <a:rPr lang="en-US" dirty="0"/>
              <a:t>in Akpabuyo Local Government Area (LGA); </a:t>
            </a:r>
            <a:endParaRPr lang="en-US" dirty="0" smtClean="0"/>
          </a:p>
          <a:p>
            <a:pPr lvl="1"/>
            <a:r>
              <a:rPr lang="en-US" dirty="0" smtClean="0"/>
              <a:t>Iko Esai </a:t>
            </a:r>
            <a:r>
              <a:rPr lang="en-US" dirty="0"/>
              <a:t>in </a:t>
            </a:r>
            <a:r>
              <a:rPr lang="en-US" dirty="0" err="1"/>
              <a:t>Akamkpa</a:t>
            </a:r>
            <a:r>
              <a:rPr lang="en-US" dirty="0"/>
              <a:t> </a:t>
            </a:r>
            <a:r>
              <a:rPr lang="en-US" dirty="0" smtClean="0"/>
              <a:t>LGA;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Baunchor </a:t>
            </a:r>
            <a:r>
              <a:rPr lang="en-US" dirty="0"/>
              <a:t>in Boki LGA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Technical coverage of preliminary PGA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Looked at </a:t>
            </a:r>
            <a:r>
              <a:rPr lang="en-US" dirty="0" smtClean="0"/>
              <a:t>governance issues </a:t>
            </a:r>
            <a:r>
              <a:rPr lang="en-US" dirty="0" smtClean="0"/>
              <a:t>across </a:t>
            </a:r>
            <a:r>
              <a:rPr lang="en-US" dirty="0" smtClean="0"/>
              <a:t>the different sub-themes of </a:t>
            </a:r>
          </a:p>
          <a:p>
            <a:pPr lvl="1"/>
            <a:r>
              <a:rPr lang="en-US" dirty="0" smtClean="0"/>
              <a:t>stakeholders’ perceived gains and losses,</a:t>
            </a:r>
          </a:p>
          <a:p>
            <a:pPr lvl="1"/>
            <a:r>
              <a:rPr lang="en-US" dirty="0" smtClean="0"/>
              <a:t>governance risks, </a:t>
            </a:r>
          </a:p>
          <a:p>
            <a:pPr lvl="1"/>
            <a:r>
              <a:rPr lang="en-US" dirty="0" smtClean="0"/>
              <a:t>private sector drivers of deforestation and </a:t>
            </a:r>
          </a:p>
          <a:p>
            <a:pPr lvl="1"/>
            <a:r>
              <a:rPr lang="en-US" dirty="0" smtClean="0"/>
              <a:t>communication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 Governance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Absence </a:t>
            </a:r>
            <a:r>
              <a:rPr lang="en-US" dirty="0" smtClean="0"/>
              <a:t>of fiduciary and fund management systems at the local community </a:t>
            </a:r>
            <a:r>
              <a:rPr lang="en-US" dirty="0" smtClean="0"/>
              <a:t>level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smtClean="0"/>
              <a:t>No clearly defined responsive </a:t>
            </a:r>
            <a:r>
              <a:rPr lang="en-US" dirty="0" smtClean="0"/>
              <a:t>feedback and grievance </a:t>
            </a:r>
            <a:r>
              <a:rPr lang="en-US" dirty="0" smtClean="0"/>
              <a:t>mechanisms;</a:t>
            </a:r>
          </a:p>
          <a:p>
            <a:r>
              <a:rPr lang="en-US" dirty="0" smtClean="0"/>
              <a:t>Accessibility of information &amp; active dissemination amongst </a:t>
            </a:r>
            <a:r>
              <a:rPr lang="en-US" dirty="0" smtClean="0"/>
              <a:t>stakeholders affected by -</a:t>
            </a:r>
          </a:p>
          <a:p>
            <a:pPr lvl="1"/>
            <a:r>
              <a:rPr lang="en-US" dirty="0" smtClean="0"/>
              <a:t>Inadequate </a:t>
            </a:r>
            <a:r>
              <a:rPr lang="en-US" dirty="0" smtClean="0"/>
              <a:t>knowledge of type of information </a:t>
            </a:r>
            <a:r>
              <a:rPr lang="en-US" dirty="0" smtClean="0"/>
              <a:t>available;</a:t>
            </a:r>
          </a:p>
          <a:p>
            <a:pPr lvl="1"/>
            <a:r>
              <a:rPr lang="en-US" dirty="0" smtClean="0"/>
              <a:t>inadequate </a:t>
            </a:r>
            <a:r>
              <a:rPr lang="en-US" dirty="0" smtClean="0"/>
              <a:t>means of </a:t>
            </a:r>
            <a:r>
              <a:rPr lang="en-US" dirty="0" smtClean="0"/>
              <a:t>dissemination;</a:t>
            </a:r>
          </a:p>
          <a:p>
            <a:pPr lvl="1"/>
            <a:r>
              <a:rPr lang="en-US" dirty="0" smtClean="0"/>
              <a:t>timeliness of message delivery; and</a:t>
            </a:r>
          </a:p>
          <a:p>
            <a:pPr lvl="1"/>
            <a:r>
              <a:rPr lang="en-US" dirty="0" smtClean="0"/>
              <a:t>appropriateness of language used.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Focus on Governance </a:t>
            </a:r>
            <a:r>
              <a:rPr lang="en-GB" dirty="0" smtClean="0"/>
              <a:t>Risks </a:t>
            </a:r>
            <a:r>
              <a:rPr lang="en-GB" sz="2000" i="1" dirty="0" smtClean="0"/>
              <a:t>(continued)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90063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Active participation of all stakeholders, including vulnerable </a:t>
            </a:r>
            <a:r>
              <a:rPr lang="en-US" sz="2800" dirty="0" smtClean="0"/>
              <a:t>groups affected by -</a:t>
            </a:r>
          </a:p>
          <a:p>
            <a:pPr lvl="1"/>
            <a:r>
              <a:rPr lang="en-US" dirty="0" smtClean="0"/>
              <a:t>ineffective engagement of </a:t>
            </a:r>
            <a:r>
              <a:rPr lang="en-US" dirty="0" smtClean="0"/>
              <a:t>stakeholders; and</a:t>
            </a:r>
          </a:p>
          <a:p>
            <a:pPr lvl="1"/>
            <a:r>
              <a:rPr lang="en-US" dirty="0" smtClean="0"/>
              <a:t>Stakeholders</a:t>
            </a:r>
            <a:r>
              <a:rPr lang="en-US" dirty="0" smtClean="0"/>
              <a:t>’ limited capacity to participate effectively. </a:t>
            </a:r>
            <a:endParaRPr lang="en-US" dirty="0" smtClean="0"/>
          </a:p>
          <a:p>
            <a:pPr lvl="1"/>
            <a:r>
              <a:rPr lang="en-US" dirty="0" smtClean="0"/>
              <a:t>poor </a:t>
            </a:r>
            <a:r>
              <a:rPr lang="en-US" dirty="0" smtClean="0"/>
              <a:t>stakeholders’ identification and </a:t>
            </a:r>
            <a:r>
              <a:rPr lang="en-US" dirty="0" smtClean="0"/>
              <a:t>engagement; and</a:t>
            </a:r>
          </a:p>
          <a:p>
            <a:pPr lvl="1"/>
            <a:r>
              <a:rPr lang="en-US" dirty="0" smtClean="0"/>
              <a:t>inadequate </a:t>
            </a:r>
            <a:r>
              <a:rPr lang="en-US" dirty="0" smtClean="0"/>
              <a:t>empowerment especially information sharing to encourage participation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unmanaged expectations and inconsistent engagement of communities </a:t>
            </a:r>
            <a:r>
              <a:rPr lang="en-US" dirty="0" smtClean="0"/>
              <a:t>leading to loss of interest and </a:t>
            </a:r>
            <a:r>
              <a:rPr lang="en-US" dirty="0" smtClean="0"/>
              <a:t>confidence.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96908"/>
          </a:xfrm>
        </p:spPr>
        <p:txBody>
          <a:bodyPr/>
          <a:lstStyle/>
          <a:p>
            <a:r>
              <a:rPr lang="en-GB" dirty="0" smtClean="0"/>
              <a:t>Focus on Governance Risks </a:t>
            </a:r>
            <a:r>
              <a:rPr lang="en-GB" sz="2000" i="1" dirty="0" smtClean="0"/>
              <a:t>(continued)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Inter-agency </a:t>
            </a:r>
            <a:r>
              <a:rPr lang="en-US" sz="2800" dirty="0" smtClean="0"/>
              <a:t>coordination</a:t>
            </a:r>
          </a:p>
          <a:p>
            <a:pPr marL="342900" lvl="2" indent="-342900"/>
            <a:r>
              <a:rPr lang="en-US" sz="2800" dirty="0" smtClean="0"/>
              <a:t>Rule of law, access to justice &amp; effective remedies</a:t>
            </a:r>
            <a:endParaRPr lang="en-GB" sz="2800" dirty="0" smtClean="0"/>
          </a:p>
          <a:p>
            <a:r>
              <a:rPr lang="en-US" sz="2800" dirty="0" smtClean="0"/>
              <a:t>Rights of local communities  to land &amp; to </a:t>
            </a:r>
            <a:r>
              <a:rPr lang="en-US" sz="2800" dirty="0" smtClean="0"/>
              <a:t>carbon</a:t>
            </a:r>
          </a:p>
          <a:p>
            <a:r>
              <a:rPr lang="en-US" sz="2800" dirty="0" smtClean="0"/>
              <a:t>Gender equality &amp; women’s empowerment: </a:t>
            </a:r>
            <a:endParaRPr lang="en-US" sz="2800" dirty="0" smtClean="0"/>
          </a:p>
          <a:p>
            <a:r>
              <a:rPr lang="en-US" sz="2800" dirty="0" smtClean="0"/>
              <a:t>Free, prior &amp; informed consent by local </a:t>
            </a:r>
            <a:r>
              <a:rPr lang="en-US" sz="2800" dirty="0" smtClean="0"/>
              <a:t>communities</a:t>
            </a:r>
          </a:p>
          <a:p>
            <a:pPr marL="342900" lvl="2" indent="-342900"/>
            <a:r>
              <a:rPr lang="en-US" sz="2800" dirty="0" smtClean="0"/>
              <a:t>Involuntary resettlements</a:t>
            </a:r>
            <a:endParaRPr lang="en-GB" sz="2800" dirty="0" smtClean="0"/>
          </a:p>
          <a:p>
            <a:pPr marL="342900" lvl="2" indent="-342900"/>
            <a:r>
              <a:rPr lang="en-US" sz="2800" dirty="0" smtClean="0"/>
              <a:t>Traditional knowledge &amp; cultural heritage</a:t>
            </a:r>
            <a:endParaRPr lang="en-GB" sz="2800" dirty="0" smtClean="0"/>
          </a:p>
          <a:p>
            <a:pPr marL="342900" lvl="2" indent="-342900"/>
            <a:r>
              <a:rPr lang="en-US" sz="2800" dirty="0" smtClean="0"/>
              <a:t>Equitable &amp; transparent benefit sharing</a:t>
            </a:r>
            <a:endParaRPr lang="en-GB" sz="2800" dirty="0" smtClean="0"/>
          </a:p>
          <a:p>
            <a:pPr marL="342900" lvl="2" indent="-342900"/>
            <a:r>
              <a:rPr lang="en-US" sz="2800" dirty="0" smtClean="0"/>
              <a:t>Economic &amp; social well-being of all, </a:t>
            </a:r>
            <a:r>
              <a:rPr lang="en-US" sz="2800" dirty="0" smtClean="0"/>
              <a:t>including </a:t>
            </a:r>
            <a:r>
              <a:rPr lang="en-US" sz="2800" dirty="0" smtClean="0"/>
              <a:t>vulnerable groups</a:t>
            </a:r>
            <a:endParaRPr lang="en-GB" sz="2800" dirty="0" smtClean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286412"/>
          </a:xfrm>
        </p:spPr>
        <p:txBody>
          <a:bodyPr>
            <a:noAutofit/>
          </a:bodyPr>
          <a:lstStyle/>
          <a:p>
            <a:r>
              <a:rPr lang="en-US" sz="2000" dirty="0" smtClean="0"/>
              <a:t>More data on governanc</a:t>
            </a:r>
            <a:r>
              <a:rPr lang="en-US" sz="2000" dirty="0" smtClean="0"/>
              <a:t>e issues for implementing REDD+ required;</a:t>
            </a:r>
          </a:p>
          <a:p>
            <a:r>
              <a:rPr lang="en-US" sz="2000" dirty="0" smtClean="0"/>
              <a:t>Stakeholder participation should be encouraged in the PGA process;</a:t>
            </a:r>
          </a:p>
          <a:p>
            <a:r>
              <a:rPr lang="en-US" sz="2000" dirty="0" smtClean="0"/>
              <a:t>Awareness raising/advocacy on PGA &amp; REDD+ critical for stakeholder buy-in;</a:t>
            </a:r>
          </a:p>
          <a:p>
            <a:r>
              <a:rPr lang="en-US" sz="2000" dirty="0" smtClean="0"/>
              <a:t>Develop and implement effective information and communication strategy;</a:t>
            </a:r>
          </a:p>
          <a:p>
            <a:r>
              <a:rPr lang="en-US" sz="2000" dirty="0" smtClean="0"/>
              <a:t>Stakeholders’ </a:t>
            </a:r>
            <a:r>
              <a:rPr lang="en-US" sz="2000" dirty="0" smtClean="0"/>
              <a:t>input is needed to verify the PGA data </a:t>
            </a:r>
            <a:r>
              <a:rPr lang="en-US" sz="2000" dirty="0" smtClean="0"/>
              <a:t>collected;</a:t>
            </a:r>
            <a:endParaRPr lang="en-GB" sz="2000" dirty="0" smtClean="0"/>
          </a:p>
          <a:p>
            <a:r>
              <a:rPr lang="en-US" sz="2000" dirty="0" smtClean="0"/>
              <a:t>Promote learning through review of </a:t>
            </a:r>
            <a:r>
              <a:rPr lang="en-US" sz="2000" dirty="0" smtClean="0"/>
              <a:t>findings from the </a:t>
            </a:r>
            <a:r>
              <a:rPr lang="en-US" sz="2000" dirty="0" smtClean="0"/>
              <a:t>preliminary PGA;</a:t>
            </a:r>
            <a:endParaRPr lang="en-US" sz="2000" dirty="0" smtClean="0"/>
          </a:p>
          <a:p>
            <a:r>
              <a:rPr lang="en-US" sz="2000" dirty="0" smtClean="0"/>
              <a:t>Identify opportunities for addressing poverty through pro-conservation livelihoods initiatives;</a:t>
            </a:r>
          </a:p>
          <a:p>
            <a:r>
              <a:rPr lang="en-US" sz="2000" dirty="0" smtClean="0"/>
              <a:t>Issues regarding funds management should be addressed promptly;</a:t>
            </a:r>
          </a:p>
          <a:p>
            <a:r>
              <a:rPr lang="en-US" sz="2000" dirty="0" smtClean="0"/>
              <a:t>Strengthen </a:t>
            </a:r>
            <a:r>
              <a:rPr lang="en-US" sz="2000" dirty="0" smtClean="0"/>
              <a:t>institutions and </a:t>
            </a:r>
            <a:r>
              <a:rPr lang="en-US" sz="2000" dirty="0" smtClean="0"/>
              <a:t>enforcement </a:t>
            </a:r>
            <a:r>
              <a:rPr lang="en-US" sz="2000" dirty="0" smtClean="0"/>
              <a:t>systems at </a:t>
            </a:r>
            <a:r>
              <a:rPr lang="en-US" sz="2000" dirty="0" smtClean="0"/>
              <a:t>all levels;</a:t>
            </a:r>
          </a:p>
          <a:p>
            <a:r>
              <a:rPr lang="en-US" sz="2000" dirty="0" smtClean="0"/>
              <a:t>R</a:t>
            </a:r>
            <a:r>
              <a:rPr lang="en-US" sz="2000" dirty="0" smtClean="0"/>
              <a:t>eflect </a:t>
            </a:r>
            <a:r>
              <a:rPr lang="en-US" sz="2000" dirty="0" smtClean="0"/>
              <a:t>gender </a:t>
            </a:r>
            <a:r>
              <a:rPr lang="en-US" sz="2000" dirty="0" smtClean="0"/>
              <a:t>considerations and equity as part of </a:t>
            </a:r>
            <a:r>
              <a:rPr lang="en-US" sz="2000" dirty="0" smtClean="0"/>
              <a:t>safeguards against governance </a:t>
            </a:r>
            <a:r>
              <a:rPr lang="en-US" sz="2000" dirty="0" smtClean="0"/>
              <a:t>risk.</a:t>
            </a:r>
          </a:p>
          <a:p>
            <a:r>
              <a:rPr lang="en-US" sz="2000" dirty="0" smtClean="0"/>
              <a:t>Sustain/improve relevant policies to implementing REDD+ and improving forest governance.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581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PARTICIPATORY GOVERNANCE ASSESSMENT (PGA)</vt:lpstr>
      <vt:lpstr>Nigeria PGA Objectives</vt:lpstr>
      <vt:lpstr>Principles of PGA</vt:lpstr>
      <vt:lpstr>Geographic coverage of preliminary PGA in Nigeria</vt:lpstr>
      <vt:lpstr>Technical coverage of preliminary PGA</vt:lpstr>
      <vt:lpstr>Focus on Governance Risks</vt:lpstr>
      <vt:lpstr>Focus on Governance Risks (continued)</vt:lpstr>
      <vt:lpstr>Focus on Governance Risks (continued)</vt:lpstr>
      <vt:lpstr>Recommendations</vt:lpstr>
      <vt:lpstr>Conclusion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</dc:creator>
  <cp:lastModifiedBy>TA</cp:lastModifiedBy>
  <cp:revision>87</cp:revision>
  <dcterms:created xsi:type="dcterms:W3CDTF">2014-02-18T03:34:26Z</dcterms:created>
  <dcterms:modified xsi:type="dcterms:W3CDTF">2014-02-19T08:44:50Z</dcterms:modified>
</cp:coreProperties>
</file>