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9" r:id="rId2"/>
  </p:sldMasterIdLst>
  <p:sldIdLst>
    <p:sldId id="256" r:id="rId3"/>
    <p:sldId id="271" r:id="rId4"/>
    <p:sldId id="268" r:id="rId5"/>
    <p:sldId id="275" r:id="rId6"/>
    <p:sldId id="273" r:id="rId7"/>
    <p:sldId id="274" r:id="rId8"/>
    <p:sldId id="276" r:id="rId9"/>
    <p:sldId id="277" r:id="rId10"/>
    <p:sldId id="27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271"/>
            <p14:sldId id="268"/>
            <p14:sldId id="275"/>
            <p14:sldId id="273"/>
            <p14:sldId id="274"/>
            <p14:sldId id="276"/>
            <p14:sldId id="277"/>
            <p14:sldId id="27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76" autoAdjust="0"/>
  </p:normalViewPr>
  <p:slideViewPr>
    <p:cSldViewPr showGuides="1">
      <p:cViewPr>
        <p:scale>
          <a:sx n="73" d="100"/>
          <a:sy n="73" d="100"/>
        </p:scale>
        <p:origin x="-2120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" y="396240"/>
            <a:ext cx="1336057" cy="100584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3" y="396240"/>
            <a:ext cx="121459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7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un-redd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9" y="1219200"/>
            <a:ext cx="91440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Twelfth Policy Board meeting</a:t>
            </a:r>
          </a:p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Lima, Peru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8-9 July 2014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Presentation on the REDD+ Academy </a:t>
            </a:r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Tim </a:t>
            </a:r>
            <a:r>
              <a:rPr lang="en-US" sz="2400" dirty="0" err="1" smtClean="0">
                <a:solidFill>
                  <a:schemeClr val="tx1"/>
                </a:solidFill>
                <a:latin typeface="Helvetica" pitchFamily="34" charset="0"/>
              </a:rPr>
              <a:t>Christophersen</a:t>
            </a:r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, UNEP</a:t>
            </a:r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Tim.Christophersen@unep.org</a:t>
            </a:r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6000" b="1" dirty="0" smtClean="0">
                <a:solidFill>
                  <a:schemeClr val="tx1"/>
                </a:solidFill>
                <a:latin typeface="Helvetica" pitchFamily="34" charset="0"/>
              </a:rPr>
              <a:t>Thank You</a:t>
            </a:r>
          </a:p>
          <a:p>
            <a:r>
              <a:rPr lang="en-US" sz="1600" dirty="0" smtClean="0">
                <a:latin typeface="Helvetica" pitchFamily="34" charset="0"/>
                <a:hlinkClick r:id="rId2"/>
              </a:rPr>
              <a:t/>
            </a:r>
            <a:br>
              <a:rPr lang="en-US" sz="1600" dirty="0" smtClean="0">
                <a:latin typeface="Helvetica" pitchFamily="34" charset="0"/>
                <a:hlinkClick r:id="rId2"/>
              </a:rPr>
            </a:br>
            <a:r>
              <a:rPr lang="en-US" sz="1600" dirty="0" smtClean="0">
                <a:solidFill>
                  <a:schemeClr val="tx1"/>
                </a:solidFill>
                <a:latin typeface="Helvetica" pitchFamily="34" charset="0"/>
              </a:rPr>
              <a:t>Website: </a:t>
            </a:r>
            <a:r>
              <a:rPr lang="en-US" sz="1600" dirty="0" smtClean="0">
                <a:latin typeface="Helvetica" pitchFamily="34" charset="0"/>
                <a:hlinkClick r:id="rId2"/>
              </a:rPr>
              <a:t>http://www.un-redd.org</a:t>
            </a:r>
            <a:endParaRPr lang="en-US" sz="16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7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371600"/>
            <a:ext cx="6477000" cy="5486400"/>
          </a:xfrm>
        </p:spPr>
        <p:txBody>
          <a:bodyPr>
            <a:normAutofit fontScale="2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US" sz="8000" dirty="0"/>
              <a:t>The REDD+ Academy is a capacity building initiative to address challenges in implementing national REDD+ </a:t>
            </a:r>
            <a:r>
              <a:rPr lang="en-US" sz="8000" dirty="0" err="1" smtClean="0"/>
              <a:t>programmes</a:t>
            </a:r>
            <a:r>
              <a:rPr lang="en-US" sz="8000" dirty="0" smtClean="0"/>
              <a:t>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by enhancing the capacity of national, regional, and global practitioners and champions for REDD+, facilitating South-South Cooperation and building a network of Alumni</a:t>
            </a:r>
          </a:p>
          <a:p>
            <a:pPr algn="just">
              <a:spcAft>
                <a:spcPts val="600"/>
              </a:spcAft>
            </a:pP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Three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regional design workshops were held for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Asia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and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Pacific (7 May),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Africa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(13 May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),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and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Latin America and the Caribbean (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29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May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During the workshops the REDD+ Academy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concept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was presented and capacity needs in the regions discussed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with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80 participants (total) from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most REDD+ countries,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and representatives </a:t>
            </a: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of IPs and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CSOs, Norway, and UNDP, UNEP and FAO</a:t>
            </a:r>
          </a:p>
          <a:p>
            <a:pPr algn="just">
              <a:spcAft>
                <a:spcPts val="600"/>
              </a:spcAft>
            </a:pP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This presentation highlights the feedback from the 3 design workshops, the key topics identified, and the progress made </a:t>
            </a:r>
            <a:r>
              <a:rPr lang="en-US" sz="8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thereafter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6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739" y="1458218"/>
            <a:ext cx="6507690" cy="5399782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Countries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want: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different approach to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capacity building than other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CB initiatives: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should be systematic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adaptive 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iterative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Region-specific learning incorporating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national REDD+ experiences, existing structures,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institutions,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link to other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capacity building initiatives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Target ‘</a:t>
            </a:r>
            <a:r>
              <a:rPr lang="en-US" sz="2000" dirty="0"/>
              <a:t>amplifiers’ of knowledge </a:t>
            </a:r>
            <a:r>
              <a:rPr lang="en-US" sz="2000" dirty="0" smtClean="0"/>
              <a:t>/new </a:t>
            </a:r>
            <a:r>
              <a:rPr lang="en-US" sz="2000" dirty="0"/>
              <a:t>national “champions” for REDD+ </a:t>
            </a:r>
            <a:r>
              <a:rPr lang="en-US" sz="2000" dirty="0" smtClean="0"/>
              <a:t>(in </a:t>
            </a:r>
            <a:r>
              <a:rPr lang="en-US" sz="2000" dirty="0" err="1" smtClean="0"/>
              <a:t>Govt</a:t>
            </a:r>
            <a:r>
              <a:rPr lang="en-US" sz="2000" dirty="0" smtClean="0"/>
              <a:t>, CSOs </a:t>
            </a:r>
            <a:r>
              <a:rPr lang="en-US" sz="2000" dirty="0"/>
              <a:t>and </a:t>
            </a:r>
            <a:r>
              <a:rPr lang="en-US" sz="2000" dirty="0" smtClean="0"/>
              <a:t>private sector) </a:t>
            </a:r>
            <a:r>
              <a:rPr lang="en-US" sz="2000" dirty="0"/>
              <a:t>who can drive REDD+ </a:t>
            </a:r>
            <a:r>
              <a:rPr lang="en-US" sz="2000" dirty="0" smtClean="0"/>
              <a:t>forward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Participant selection will </a:t>
            </a:r>
            <a:r>
              <a:rPr lang="en-US" sz="2000" dirty="0"/>
              <a:t>be on merit, based on criteria to be developed jointly with national REDD+ practitioners who will also be involved in the selection process.  </a:t>
            </a:r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09739" y="381000"/>
            <a:ext cx="6431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Feedback from Regional Design Workshops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2143125" cy="45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0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6710" y="1258907"/>
            <a:ext cx="6964889" cy="5399782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Countries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want: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Highly focused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learning experiences focusing on practical skills;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but general enough for non-technical 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participants. A q</a:t>
            </a:r>
            <a:r>
              <a:rPr lang="en-US" sz="2000" dirty="0" smtClean="0"/>
              <a:t>uality </a:t>
            </a:r>
            <a:r>
              <a:rPr lang="en-US" sz="2000" dirty="0"/>
              <a:t>assurance mechanism </a:t>
            </a:r>
            <a:r>
              <a:rPr lang="en-US" sz="2000" dirty="0" smtClean="0"/>
              <a:t>will monitor the curriculum and its delivery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Face to face with follow-on resources available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online to further support graduates of the Academy. Alumni of REDD+ Academy to further foster south-south cooperation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Involve willing experienced national </a:t>
            </a:r>
            <a:r>
              <a:rPr lang="en-US" sz="2000" dirty="0"/>
              <a:t>REDD+ practitioners </a:t>
            </a:r>
            <a:r>
              <a:rPr lang="en-US" sz="2000" dirty="0" smtClean="0"/>
              <a:t>to facilitate some sessions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Shared hosting - Annual rotation of the Academy from country to country (Indonesia and Nigeria offered to host 1</a:t>
            </a:r>
            <a:r>
              <a:rPr lang="en-US" sz="2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regional sessions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(proposed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 Possibility to have national versions of the Academy sessions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9739" y="304800"/>
            <a:ext cx="6431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Feedback from Regional Design Workshops (</a:t>
            </a:r>
            <a:r>
              <a:rPr lang="en-US" sz="2800" b="1" dirty="0" err="1" smtClean="0"/>
              <a:t>contd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" y="1981200"/>
            <a:ext cx="1905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" y="4724400"/>
            <a:ext cx="19050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79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739" y="1458218"/>
            <a:ext cx="6507690" cy="5399782"/>
          </a:xfrm>
          <a:ln>
            <a:noFill/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The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Policy Board will provide overall policy direction and guidance on the further development of the Academy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Advisory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Group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(approx.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20 members) will provide overall guidance on the curriculum, quality of content, and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its operations. The membership of the Advisory Group will be drawn from the PB, partner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organisations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national focal points, IPS, CSOs, and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private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sector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 </a:t>
            </a:r>
            <a:r>
              <a:rPr lang="en-US" sz="2000" dirty="0"/>
              <a:t>steering committee of </a:t>
            </a:r>
            <a:r>
              <a:rPr lang="en-US" sz="2000"/>
              <a:t>representative </a:t>
            </a:r>
            <a:r>
              <a:rPr lang="en-US" sz="2000" smtClean="0"/>
              <a:t>of </a:t>
            </a:r>
            <a:r>
              <a:rPr lang="en-US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UNEP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UNDP and FAO will take care of operational issues. Coordination of the REDD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+ Academy will be led by UNEP.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Regional face to face sessions of the Academy will be held at least once every year. Hosts will be REDD+ countries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 mandatory introductory course will be taken before attending the in-person sessions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Further learning resources will be made available on line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9739" y="381000"/>
            <a:ext cx="6431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Structure of the REDD+ Academy</a:t>
            </a:r>
            <a:endParaRPr lang="en-US" sz="3200" b="1" dirty="0"/>
          </a:p>
        </p:txBody>
      </p:sp>
      <p:pic>
        <p:nvPicPr>
          <p:cNvPr id="4098" name="Picture 2" descr="https://encrypted-tbn0.gstatic.com/images?q=tbn:ANd9GcTclzMkTVTANBWPWA1sBdO2bSu5JoKHgqTez8V1FbWT4JESYZ6S-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206864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71675"/>
            <a:ext cx="2068641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89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739" y="1066800"/>
            <a:ext cx="6507690" cy="5791200"/>
          </a:xfrm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en-US" sz="2000" b="1" dirty="0"/>
              <a:t>Scientific evidence</a:t>
            </a:r>
            <a:r>
              <a:rPr lang="en-US" sz="2000" dirty="0"/>
              <a:t> on climate change and significance of forests for sustainable development;</a:t>
            </a:r>
            <a:endParaRPr lang="en-GB" sz="2000" dirty="0"/>
          </a:p>
          <a:p>
            <a:pPr lvl="0"/>
            <a:r>
              <a:rPr lang="en-US" sz="2000" b="1" dirty="0"/>
              <a:t>The rationale behind REDD+;</a:t>
            </a:r>
            <a:endParaRPr lang="en-GB" sz="2000" dirty="0"/>
          </a:p>
          <a:p>
            <a:pPr lvl="0"/>
            <a:r>
              <a:rPr lang="en-US" sz="2000" b="1" dirty="0"/>
              <a:t>International commitments</a:t>
            </a:r>
            <a:r>
              <a:rPr lang="en-US" sz="2000" dirty="0"/>
              <a:t> on sustainable forest management, climate change, biodiversity, and rights of indigenous peoples;</a:t>
            </a:r>
            <a:endParaRPr lang="en-GB" sz="2000" dirty="0"/>
          </a:p>
          <a:p>
            <a:pPr lvl="0"/>
            <a:r>
              <a:rPr lang="en-US" sz="2000" b="1" dirty="0"/>
              <a:t>MRV and monitoring</a:t>
            </a:r>
            <a:r>
              <a:rPr lang="en-US" sz="2000" dirty="0"/>
              <a:t> capacity for REDD+;</a:t>
            </a:r>
            <a:endParaRPr lang="en-GB" sz="2000" dirty="0"/>
          </a:p>
          <a:p>
            <a:pPr lvl="0"/>
            <a:r>
              <a:rPr lang="en-US" sz="2000" dirty="0"/>
              <a:t>Credible, inclusive national </a:t>
            </a:r>
            <a:r>
              <a:rPr lang="en-US" sz="2000" b="1" dirty="0"/>
              <a:t>governance and tenure systems</a:t>
            </a:r>
            <a:r>
              <a:rPr lang="en-US" sz="2000" dirty="0"/>
              <a:t> for REDD+ implementation;</a:t>
            </a:r>
            <a:endParaRPr lang="en-GB" sz="2000" dirty="0"/>
          </a:p>
          <a:p>
            <a:pPr lvl="0"/>
            <a:r>
              <a:rPr lang="en-US" sz="2000" b="1" dirty="0"/>
              <a:t>Stakeholder engagement </a:t>
            </a:r>
            <a:r>
              <a:rPr lang="en-US" sz="2000" dirty="0"/>
              <a:t>including Indigenous people and Free, Prior and  Informed Consent (FPIC);</a:t>
            </a:r>
            <a:endParaRPr lang="en-GB" sz="2000" dirty="0"/>
          </a:p>
          <a:p>
            <a:pPr lvl="0"/>
            <a:r>
              <a:rPr lang="en-US" sz="2000" b="1" dirty="0"/>
              <a:t>Safeguards and multiple benefits </a:t>
            </a:r>
            <a:r>
              <a:rPr lang="en-US" sz="2000" dirty="0"/>
              <a:t>of REDD+;</a:t>
            </a:r>
            <a:endParaRPr lang="en-GB" sz="2000" dirty="0"/>
          </a:p>
          <a:p>
            <a:pPr lvl="0"/>
            <a:r>
              <a:rPr lang="en-US" sz="2000" dirty="0"/>
              <a:t>Linkages between </a:t>
            </a:r>
            <a:r>
              <a:rPr lang="en-US" sz="2000" b="1" dirty="0"/>
              <a:t>REDD+ and a Green Economy </a:t>
            </a:r>
            <a:r>
              <a:rPr lang="en-US" sz="2000" dirty="0"/>
              <a:t>transformation processes;</a:t>
            </a:r>
            <a:endParaRPr lang="en-GB" sz="2000" dirty="0"/>
          </a:p>
          <a:p>
            <a:pPr lvl="0"/>
            <a:r>
              <a:rPr lang="en-US" sz="2000" b="1" dirty="0"/>
              <a:t>Communication</a:t>
            </a:r>
            <a:r>
              <a:rPr lang="en-US" sz="2000" dirty="0"/>
              <a:t> and </a:t>
            </a:r>
            <a:r>
              <a:rPr lang="en-US" sz="2000" b="1" dirty="0"/>
              <a:t>public awareness;</a:t>
            </a:r>
            <a:endParaRPr lang="en-GB" sz="2000" dirty="0"/>
          </a:p>
          <a:p>
            <a:r>
              <a:rPr lang="en-US" sz="2000" b="1" dirty="0"/>
              <a:t>REDD+ funding</a:t>
            </a:r>
            <a:r>
              <a:rPr lang="en-US" sz="2000" dirty="0"/>
              <a:t>, </a:t>
            </a:r>
            <a:r>
              <a:rPr lang="en-US" sz="2000" b="1" dirty="0"/>
              <a:t>benefit distribution </a:t>
            </a:r>
            <a:r>
              <a:rPr lang="en-US" sz="2000" dirty="0"/>
              <a:t>and </a:t>
            </a:r>
            <a:r>
              <a:rPr lang="en-US" sz="2000" b="1" dirty="0"/>
              <a:t>public-private partnership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09739" y="381000"/>
            <a:ext cx="6431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Provisional Topics for the Academy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828800"/>
            <a:ext cx="21526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6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739" y="1458218"/>
            <a:ext cx="6507690" cy="539978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Introduction to REDD+</a:t>
            </a:r>
            <a:endParaRPr lang="en-GB" sz="2000" dirty="0"/>
          </a:p>
          <a:p>
            <a:r>
              <a:rPr lang="en-US" sz="2000" dirty="0"/>
              <a:t>Forests, Carbon Sequestration &amp; Climate Change</a:t>
            </a:r>
            <a:endParaRPr lang="en-GB" sz="2000" dirty="0"/>
          </a:p>
          <a:p>
            <a:r>
              <a:rPr lang="en-US" sz="2000" dirty="0"/>
              <a:t>Institutional Frameworks and Methodologies for Achieving REDD+ Readiness</a:t>
            </a:r>
            <a:endParaRPr lang="en-GB" sz="2000" dirty="0"/>
          </a:p>
          <a:p>
            <a:r>
              <a:rPr lang="en-US" sz="2000" dirty="0"/>
              <a:t>REDD+ Financing and Financial Management</a:t>
            </a:r>
            <a:endParaRPr lang="en-GB" sz="2000" dirty="0"/>
          </a:p>
          <a:p>
            <a:r>
              <a:rPr lang="en-US" sz="2000" dirty="0"/>
              <a:t>Systems for Measurement, Reporting, and Verification; and Monitoring</a:t>
            </a:r>
            <a:endParaRPr lang="en-GB" sz="2000" dirty="0"/>
          </a:p>
          <a:p>
            <a:r>
              <a:rPr lang="en-US" sz="2000" dirty="0"/>
              <a:t>National REDD+ Governance</a:t>
            </a:r>
            <a:endParaRPr lang="en-GB" sz="2000" dirty="0"/>
          </a:p>
          <a:p>
            <a:r>
              <a:rPr lang="en-US" sz="2000" dirty="0"/>
              <a:t>Land Use, Land Planning and Tenure for REDD+</a:t>
            </a:r>
            <a:endParaRPr lang="en-GB" sz="2000" dirty="0"/>
          </a:p>
          <a:p>
            <a:r>
              <a:rPr lang="en-US" sz="2000" dirty="0"/>
              <a:t>Public Awareness &amp; Stakeholder Engagement</a:t>
            </a:r>
            <a:endParaRPr lang="en-GB" sz="2000" dirty="0"/>
          </a:p>
          <a:p>
            <a:r>
              <a:rPr lang="en-US" sz="2000" dirty="0"/>
              <a:t>Carbon Markets and Private Sector Engagement</a:t>
            </a:r>
            <a:endParaRPr lang="en-GB" sz="2000" dirty="0"/>
          </a:p>
          <a:p>
            <a:r>
              <a:rPr lang="en-US" sz="2000" dirty="0"/>
              <a:t>Safeguards and Multiple Benefits</a:t>
            </a:r>
            <a:endParaRPr lang="en-GB" sz="2000" dirty="0"/>
          </a:p>
          <a:p>
            <a:r>
              <a:rPr lang="en-US" sz="2000" dirty="0"/>
              <a:t>Benefit-Sharing, Sustainable Development and the Transition to a Green </a:t>
            </a:r>
            <a:r>
              <a:rPr lang="en-US" sz="2000" dirty="0" smtClean="0"/>
              <a:t>Economy</a:t>
            </a:r>
            <a:endParaRPr lang="en-GB" sz="2000" dirty="0"/>
          </a:p>
        </p:txBody>
      </p:sp>
      <p:sp>
        <p:nvSpPr>
          <p:cNvPr id="9" name="Rectangle 8"/>
          <p:cNvSpPr/>
          <p:nvPr/>
        </p:nvSpPr>
        <p:spPr>
          <a:xfrm>
            <a:off x="2309739" y="381000"/>
            <a:ext cx="6431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Tentative List of 11 Modules to be Developed</a:t>
            </a:r>
            <a:endParaRPr lang="en-US" sz="32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21336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9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739" y="1458218"/>
            <a:ext cx="6507690" cy="539978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/>
              <a:t>UNEP has entered into an agreement with Yale University to develop modules</a:t>
            </a:r>
          </a:p>
          <a:p>
            <a:r>
              <a:rPr lang="en-US" sz="2000" dirty="0"/>
              <a:t>A compilation of REDD+ resources is ongoing</a:t>
            </a:r>
          </a:p>
          <a:p>
            <a:r>
              <a:rPr lang="en-US" sz="2000" dirty="0"/>
              <a:t>Discussions with UNITAR and other potential partners are ongoing to identify </a:t>
            </a:r>
            <a:r>
              <a:rPr lang="en-US" sz="2000" dirty="0" smtClean="0"/>
              <a:t>synergies and collaboration</a:t>
            </a:r>
            <a:endParaRPr lang="en-GB" sz="2000" dirty="0"/>
          </a:p>
          <a:p>
            <a:r>
              <a:rPr lang="en-US" sz="2000" dirty="0" smtClean="0"/>
              <a:t>Indonesia has offered to host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regional session of the Academy (by October 2014)</a:t>
            </a:r>
          </a:p>
          <a:p>
            <a:r>
              <a:rPr lang="en-US" sz="2000" dirty="0" smtClean="0"/>
              <a:t>Nigeria has offered to host Africa session (early 2015)</a:t>
            </a:r>
          </a:p>
          <a:p>
            <a:r>
              <a:rPr lang="en-US" sz="2000" dirty="0" smtClean="0"/>
              <a:t>Argentina will likely host the Latin America and Caribbean session (early 2015)</a:t>
            </a:r>
          </a:p>
          <a:p>
            <a:r>
              <a:rPr lang="en-US" sz="2000" dirty="0"/>
              <a:t>A Massive Open Online Course (MOOC) on REDD+ and Land-use Planning will also be developed as a complementary source of knowledge to further support the REDD+ Academy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09739" y="381000"/>
            <a:ext cx="6431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Progress after Design Workshops</a:t>
            </a:r>
            <a:endParaRPr lang="en-US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590800"/>
            <a:ext cx="21431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92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739" y="1458218"/>
            <a:ext cx="6507690" cy="539978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dirty="0" smtClean="0"/>
              <a:t>Members of the PB are invited to join the Advisory Group of the REDD+ Academy on voluntary basis</a:t>
            </a:r>
          </a:p>
          <a:p>
            <a:r>
              <a:rPr lang="en-US" sz="2000" dirty="0" smtClean="0"/>
              <a:t>While doing so it may be worthwhile to have the following as the minimum composition from PB members 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one </a:t>
            </a:r>
            <a:r>
              <a:rPr lang="en-US" sz="1800" dirty="0">
                <a:solidFill>
                  <a:srgbClr val="FF0000"/>
                </a:solidFill>
              </a:rPr>
              <a:t>country per </a:t>
            </a:r>
            <a:r>
              <a:rPr lang="en-US" sz="1800" dirty="0" smtClean="0">
                <a:solidFill>
                  <a:srgbClr val="FF0000"/>
                </a:solidFill>
              </a:rPr>
              <a:t>region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one donor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one CSO, </a:t>
            </a:r>
            <a:r>
              <a:rPr lang="en-US" sz="1800" dirty="0">
                <a:solidFill>
                  <a:srgbClr val="FF0000"/>
                </a:solidFill>
              </a:rPr>
              <a:t>and 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one </a:t>
            </a:r>
            <a:r>
              <a:rPr lang="en-US" sz="1800" dirty="0">
                <a:solidFill>
                  <a:srgbClr val="FF0000"/>
                </a:solidFill>
              </a:rPr>
              <a:t>IP </a:t>
            </a:r>
            <a:r>
              <a:rPr lang="en-US" sz="1800" dirty="0" smtClean="0">
                <a:solidFill>
                  <a:srgbClr val="FF0000"/>
                </a:solidFill>
              </a:rPr>
              <a:t>rep</a:t>
            </a:r>
          </a:p>
          <a:p>
            <a:r>
              <a:rPr lang="en-US" sz="2000" dirty="0" smtClean="0"/>
              <a:t>The immediate task ahead of the Advisory Group is to </a:t>
            </a:r>
            <a:r>
              <a:rPr lang="en-US" sz="2000" dirty="0" err="1" smtClean="0"/>
              <a:t>finalise</a:t>
            </a:r>
            <a:r>
              <a:rPr lang="en-US" sz="2000" dirty="0" smtClean="0"/>
              <a:t> the list of modules; and thereafter to provide inputs, review and approve the course content for each of the modules developed by Yale University.</a:t>
            </a:r>
          </a:p>
          <a:p>
            <a:r>
              <a:rPr lang="en-US" sz="2000" dirty="0" smtClean="0"/>
              <a:t>Terms of Reference of the Advisory Group are attached to the report on REDD+ Academy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9739" y="304800"/>
            <a:ext cx="6431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Participation of Policy </a:t>
            </a:r>
            <a:r>
              <a:rPr lang="en-US" sz="3200" b="1" dirty="0"/>
              <a:t>Board </a:t>
            </a:r>
            <a:r>
              <a:rPr lang="en-US" sz="3200" b="1" dirty="0" smtClean="0"/>
              <a:t>members in the  Advisory Group</a:t>
            </a:r>
            <a:endParaRPr lang="en-US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52500" y="3314700"/>
            <a:ext cx="365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01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36310</TotalTime>
  <Words>957</Words>
  <Application>Microsoft Macintosh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10_Custom Design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Jason Jabbour</cp:lastModifiedBy>
  <cp:revision>116</cp:revision>
  <dcterms:created xsi:type="dcterms:W3CDTF">2012-09-11T07:20:24Z</dcterms:created>
  <dcterms:modified xsi:type="dcterms:W3CDTF">2014-07-07T09:34:18Z</dcterms:modified>
</cp:coreProperties>
</file>