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6C156-0F1E-4227-92C1-5906E2FFCB9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8642C-EEA0-447E-AFC9-40CD77889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4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contract a non-state actor to implement</a:t>
            </a:r>
            <a:r>
              <a:rPr lang="en-US" baseline="0" dirty="0" smtClean="0"/>
              <a:t> the PGA, use of existing expertise in the country.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8642C-EEA0-447E-AFC9-40CD778894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A03E-7165-4278-BAD2-21563B52D04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E07D-4128-4714-8DF2-8DCFE86B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Suggestion for next steps for PGA for REDD+ in 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5. Data presentation and dissemination</a:t>
            </a:r>
          </a:p>
          <a:p>
            <a:pPr>
              <a:buNone/>
            </a:pPr>
            <a:r>
              <a:rPr lang="en-US" dirty="0" smtClean="0"/>
              <a:t>		Share findings from the data analysis by 	December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US" b="1" dirty="0" smtClean="0"/>
              <a:t>6.	Utilization of findings of the PGA </a:t>
            </a:r>
          </a:p>
          <a:p>
            <a:pPr marL="514350" indent="-514350">
              <a:buNone/>
            </a:pPr>
            <a:r>
              <a:rPr lang="en-US" dirty="0" smtClean="0"/>
              <a:t>	Training of both state and non-state actors on how to act upon the findings end of 2012 and forward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Use of findings to inform the National REDD+ Programme end of 2012 and forward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the PGA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Inclusion of other provinces ?</a:t>
            </a:r>
          </a:p>
          <a:p>
            <a:r>
              <a:rPr lang="en-US" dirty="0" smtClean="0"/>
              <a:t>Refine methodology based on lessons learned from the pilot province ?</a:t>
            </a:r>
          </a:p>
          <a:p>
            <a:r>
              <a:rPr lang="en-US" dirty="0" smtClean="0"/>
              <a:t>Expand indicators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possible roll-out of the PGA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and convene relevant stakeholders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the </a:t>
            </a:r>
            <a:r>
              <a:rPr lang="en-US" dirty="0" smtClean="0"/>
              <a:t>priority areas to be assessed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Agree </a:t>
            </a:r>
            <a:r>
              <a:rPr lang="en-US" dirty="0" smtClean="0"/>
              <a:t>on indicators, data </a:t>
            </a:r>
            <a:r>
              <a:rPr lang="en-US" dirty="0"/>
              <a:t>identification and methods of collection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Data collection and analysis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Data presentation and dissemination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Capacity building on how to act upon the findings of the PGA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where we are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Identify and convene relevant stakeholders</a:t>
            </a:r>
          </a:p>
          <a:p>
            <a:pPr lvl="1"/>
            <a:r>
              <a:rPr lang="en-US" dirty="0" smtClean="0"/>
              <a:t>Informal consultation with the STWG on Governance 21 November 2011</a:t>
            </a:r>
          </a:p>
          <a:p>
            <a:pPr lvl="1"/>
            <a:r>
              <a:rPr lang="en-US" dirty="0" smtClean="0"/>
              <a:t>National kick-off workshop 6 March 2012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 startAt="2"/>
            </a:pPr>
            <a:r>
              <a:rPr lang="en-US" b="1" dirty="0" smtClean="0"/>
              <a:t>Identify the priority areas to be assessed</a:t>
            </a:r>
          </a:p>
          <a:p>
            <a:pPr marL="514350" lvl="0" indent="-514350">
              <a:buNone/>
            </a:pPr>
            <a:r>
              <a:rPr lang="en-US" b="1" dirty="0" smtClean="0"/>
              <a:t>	</a:t>
            </a: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Challenges 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Criteria for selection of pilot province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962891"/>
          </a:xfrm>
        </p:spPr>
        <p:txBody>
          <a:bodyPr/>
          <a:lstStyle/>
          <a:p>
            <a:r>
              <a:rPr lang="en-US" b="1" dirty="0" smtClean="0"/>
              <a:t>Some challenges to address: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Insufficient access to information, </a:t>
            </a:r>
            <a:r>
              <a:rPr lang="en-US" dirty="0" err="1" smtClean="0"/>
              <a:t>esp</a:t>
            </a:r>
            <a:r>
              <a:rPr lang="en-US" dirty="0" smtClean="0"/>
              <a:t> for local forest dependent communities on issues such as:</a:t>
            </a:r>
          </a:p>
          <a:p>
            <a:pPr lvl="1"/>
            <a:r>
              <a:rPr lang="en-US" dirty="0" smtClean="0"/>
              <a:t>On REDD generally</a:t>
            </a:r>
          </a:p>
          <a:p>
            <a:pPr lvl="1"/>
            <a:r>
              <a:rPr lang="en-US" dirty="0" smtClean="0"/>
              <a:t>Willingness of local authorities to make information available </a:t>
            </a:r>
          </a:p>
          <a:p>
            <a:pPr lvl="1"/>
            <a:r>
              <a:rPr lang="en-US" dirty="0" smtClean="0"/>
              <a:t>Technical knowledge on forest protection </a:t>
            </a:r>
          </a:p>
          <a:p>
            <a:r>
              <a:rPr lang="en-US" dirty="0" smtClean="0"/>
              <a:t>Insufficient participation of relevant stakeholders at local level</a:t>
            </a:r>
          </a:p>
          <a:p>
            <a:pPr lvl="1"/>
            <a:r>
              <a:rPr lang="en-US" dirty="0" smtClean="0"/>
              <a:t>Lack of consultations in the allocation of forest land</a:t>
            </a:r>
          </a:p>
          <a:p>
            <a:pPr lvl="1"/>
            <a:r>
              <a:rPr lang="en-US" dirty="0" smtClean="0"/>
              <a:t>Gender perspective often missing </a:t>
            </a:r>
          </a:p>
          <a:p>
            <a:r>
              <a:rPr lang="en-US" dirty="0" smtClean="0"/>
              <a:t>Not taking into account traditional knowledge</a:t>
            </a:r>
          </a:p>
          <a:p>
            <a:r>
              <a:rPr lang="en-US" dirty="0" smtClean="0"/>
              <a:t>Decision-making is not consultative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Possible Criteria for Pilot Province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Commitment and interest from local stakeholders </a:t>
            </a:r>
          </a:p>
          <a:p>
            <a:r>
              <a:rPr lang="en-US" dirty="0" smtClean="0"/>
              <a:t>Province with REDD+ activities </a:t>
            </a:r>
          </a:p>
          <a:p>
            <a:r>
              <a:rPr lang="en-US" dirty="0" smtClean="0"/>
              <a:t>Large forest coverage </a:t>
            </a:r>
          </a:p>
          <a:p>
            <a:r>
              <a:rPr lang="en-US" dirty="0" smtClean="0"/>
              <a:t>Provinces with forest loss</a:t>
            </a:r>
          </a:p>
          <a:p>
            <a:r>
              <a:rPr lang="en-US" dirty="0" smtClean="0"/>
              <a:t>Large presence of </a:t>
            </a:r>
            <a:r>
              <a:rPr lang="en-US" dirty="0" err="1" smtClean="0"/>
              <a:t>marginalised</a:t>
            </a:r>
            <a:r>
              <a:rPr lang="en-US" dirty="0" smtClean="0"/>
              <a:t> and vulnerable groups</a:t>
            </a:r>
          </a:p>
          <a:p>
            <a:r>
              <a:rPr lang="en-US" smtClean="0"/>
              <a:t>Easily accessible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None/>
            </a:pPr>
            <a:r>
              <a:rPr lang="en-US" sz="3200" b="1" dirty="0" smtClean="0"/>
              <a:t>2. Identify the priority areas to be assessed</a:t>
            </a:r>
            <a:endParaRPr lang="en-US" sz="3200" dirty="0" smtClean="0"/>
          </a:p>
          <a:p>
            <a:pPr marL="914400" lvl="1" indent="-514350"/>
            <a:r>
              <a:rPr lang="en-US" dirty="0" smtClean="0"/>
              <a:t>Establish Research Group and Advisory Groups guided by the inputs from today’s workshop by April 2012</a:t>
            </a:r>
          </a:p>
          <a:p>
            <a:pPr marL="914400" lvl="1" indent="-514350"/>
            <a:r>
              <a:rPr lang="en-US" dirty="0" smtClean="0"/>
              <a:t>Do local stakeholder consultations in the selected pilot province to validate the exercise May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done in Q2-Q3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3"/>
            </a:pPr>
            <a:r>
              <a:rPr lang="en-US" b="1" dirty="0" smtClean="0"/>
              <a:t>Agree indicators, data identification and methods of collection</a:t>
            </a:r>
          </a:p>
          <a:p>
            <a:pPr marL="914400" lvl="1" indent="-514350"/>
            <a:r>
              <a:rPr lang="en-US" dirty="0" smtClean="0"/>
              <a:t>Research Team &amp; Advisory Team finalize a draft version of indicators by July 2012</a:t>
            </a:r>
          </a:p>
          <a:p>
            <a:pPr marL="914400" lvl="1" indent="-514350"/>
            <a:r>
              <a:rPr lang="en-US" dirty="0" smtClean="0"/>
              <a:t>Local stakeholder consultation in the pilot province on the draft indicators by August 2012</a:t>
            </a:r>
            <a:endParaRPr lang="en-US" dirty="0"/>
          </a:p>
          <a:p>
            <a:pPr marL="914400" lvl="1" indent="-514350"/>
            <a:r>
              <a:rPr lang="en-US" dirty="0" smtClean="0"/>
              <a:t>National stakeholder consultation on progress with the STWG on Governance by August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4"/>
            </a:pPr>
            <a:r>
              <a:rPr lang="en-US" b="1" dirty="0" smtClean="0"/>
              <a:t>Data collection and analysis</a:t>
            </a:r>
          </a:p>
          <a:p>
            <a:pPr marL="514350" indent="-514350">
              <a:buNone/>
            </a:pPr>
            <a:r>
              <a:rPr lang="en-US" dirty="0" smtClean="0"/>
              <a:t>	Data collection in the pilot province conducted by Research Team by September 2012</a:t>
            </a:r>
          </a:p>
          <a:p>
            <a:pPr marL="514350" indent="-514350">
              <a:buNone/>
            </a:pPr>
            <a:r>
              <a:rPr lang="en-US" dirty="0" smtClean="0"/>
              <a:t>	Analyze data by October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348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Suggestion for next steps for PGA for REDD+ in Vietnam</vt:lpstr>
      <vt:lpstr>A possible roll-out of the PGA</vt:lpstr>
      <vt:lpstr>This is where we are now</vt:lpstr>
      <vt:lpstr>Next steps</vt:lpstr>
      <vt:lpstr>Some challenges to address: </vt:lpstr>
      <vt:lpstr>Possible Criteria for Pilot Province </vt:lpstr>
      <vt:lpstr>Next steps</vt:lpstr>
      <vt:lpstr>To be done in Q2-Q3 2012</vt:lpstr>
      <vt:lpstr>PowerPoint Presentation</vt:lpstr>
      <vt:lpstr>PowerPoint Presentation</vt:lpstr>
      <vt:lpstr>PowerPoint Presentation</vt:lpstr>
      <vt:lpstr>Expand the PGA ??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 for next steps for PGA for REDD+ in Vietnam</dc:title>
  <dc:creator>Tore.Langhelle</dc:creator>
  <cp:lastModifiedBy>Sujala Pant</cp:lastModifiedBy>
  <cp:revision>7</cp:revision>
  <dcterms:created xsi:type="dcterms:W3CDTF">2012-03-06T00:25:00Z</dcterms:created>
  <dcterms:modified xsi:type="dcterms:W3CDTF">2012-03-06T08:59:24Z</dcterms:modified>
</cp:coreProperties>
</file>