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 id="2147483909" r:id="rId2"/>
    <p:sldMasterId id="2147483921" r:id="rId3"/>
    <p:sldMasterId id="2147483933" r:id="rId4"/>
    <p:sldMasterId id="2147483945" r:id="rId5"/>
    <p:sldMasterId id="2147483957" r:id="rId6"/>
    <p:sldMasterId id="2147483969" r:id="rId7"/>
    <p:sldMasterId id="2147483981" r:id="rId8"/>
    <p:sldMasterId id="2147483993" r:id="rId9"/>
    <p:sldMasterId id="2147484005" r:id="rId10"/>
    <p:sldMasterId id="2147484142" r:id="rId11"/>
  </p:sldMasterIdLst>
  <p:notesMasterIdLst>
    <p:notesMasterId r:id="rId29"/>
  </p:notesMasterIdLst>
  <p:handoutMasterIdLst>
    <p:handoutMasterId r:id="rId30"/>
  </p:handoutMasterIdLst>
  <p:sldIdLst>
    <p:sldId id="258" r:id="rId12"/>
    <p:sldId id="450" r:id="rId13"/>
    <p:sldId id="353" r:id="rId14"/>
    <p:sldId id="424" r:id="rId15"/>
    <p:sldId id="459" r:id="rId16"/>
    <p:sldId id="451" r:id="rId17"/>
    <p:sldId id="414" r:id="rId18"/>
    <p:sldId id="453" r:id="rId19"/>
    <p:sldId id="452" r:id="rId20"/>
    <p:sldId id="460" r:id="rId21"/>
    <p:sldId id="454" r:id="rId22"/>
    <p:sldId id="423" r:id="rId23"/>
    <p:sldId id="455" r:id="rId24"/>
    <p:sldId id="457" r:id="rId25"/>
    <p:sldId id="458" r:id="rId26"/>
    <p:sldId id="456" r:id="rId27"/>
    <p:sldId id="388"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12" userDrawn="1">
          <p15:clr>
            <a:srgbClr val="A4A3A4"/>
          </p15:clr>
        </p15:guide>
        <p15:guide id="2" pos="292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ihito Kono" initials="A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99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1" autoAdjust="0"/>
  </p:normalViewPr>
  <p:slideViewPr>
    <p:cSldViewPr snapToGrid="0">
      <p:cViewPr varScale="1">
        <p:scale>
          <a:sx n="88" d="100"/>
          <a:sy n="88" d="100"/>
        </p:scale>
        <p:origin x="420" y="96"/>
      </p:cViewPr>
      <p:guideLst>
        <p:guide orient="horz" pos="2112"/>
        <p:guide pos="292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490" y="-72"/>
      </p:cViewPr>
      <p:guideLst>
        <p:guide orient="horz" pos="2880"/>
        <p:guide pos="2160"/>
        <p:guide orient="horz"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7B5C399-AB6B-4370-B3B1-08D6F43CADEA}" type="datetimeFigureOut">
              <a:rPr lang="en-US" smtClean="0"/>
              <a:t>6/30/2014</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33A7698-8E2F-42FA-AE4E-AC2D393EFD7C}" type="slidenum">
              <a:rPr lang="en-US" smtClean="0"/>
              <a:t>‹#›</a:t>
            </a:fld>
            <a:endParaRPr lang="en-US"/>
          </a:p>
        </p:txBody>
      </p:sp>
    </p:spTree>
    <p:extLst>
      <p:ext uri="{BB962C8B-B14F-4D97-AF65-F5344CB8AC3E}">
        <p14:creationId xmlns:p14="http://schemas.microsoft.com/office/powerpoint/2010/main" val="2414094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GB"/>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atin typeface="Arial" pitchFamily="34" charset="0"/>
                <a:cs typeface="+mn-cs"/>
              </a:defRPr>
            </a:lvl1pPr>
          </a:lstStyle>
          <a:p>
            <a:pPr>
              <a:defRPr/>
            </a:pPr>
            <a:fld id="{75B309B6-9D25-4BE3-8190-947F1203FB20}" type="datetimeFigureOut">
              <a:rPr lang="en-US"/>
              <a:pPr>
                <a:defRPr/>
              </a:pPr>
              <a:t>6/30/2014</a:t>
            </a:fld>
            <a:endParaRPr lang="en-GB"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GB"/>
          </a:p>
        </p:txBody>
      </p:sp>
    </p:spTree>
    <p:extLst>
      <p:ext uri="{BB962C8B-B14F-4D97-AF65-F5344CB8AC3E}">
        <p14:creationId xmlns:p14="http://schemas.microsoft.com/office/powerpoint/2010/main" val="3996576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7140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1200" b="1" kern="1200" dirty="0" smtClean="0">
                <a:solidFill>
                  <a:srgbClr val="FF0000"/>
                </a:solidFill>
                <a:effectLst/>
                <a:latin typeface="+mn-lt"/>
                <a:ea typeface="+mn-ea"/>
                <a:cs typeface="+mn-cs"/>
              </a:rPr>
            </a:br>
            <a:endParaRPr lang="en-US" sz="1200" b="1" dirty="0" smtClean="0">
              <a:solidFill>
                <a:srgbClr val="FF0000"/>
              </a:solidFill>
            </a:endParaRPr>
          </a:p>
          <a:p>
            <a:endParaRPr lang="en-US" dirty="0"/>
          </a:p>
        </p:txBody>
      </p:sp>
    </p:spTree>
    <p:extLst>
      <p:ext uri="{BB962C8B-B14F-4D97-AF65-F5344CB8AC3E}">
        <p14:creationId xmlns:p14="http://schemas.microsoft.com/office/powerpoint/2010/main" val="428487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1200" b="1" kern="1200" dirty="0" smtClean="0">
                <a:solidFill>
                  <a:srgbClr val="FF0000"/>
                </a:solidFill>
                <a:effectLst/>
                <a:latin typeface="+mn-lt"/>
                <a:ea typeface="+mn-ea"/>
                <a:cs typeface="+mn-cs"/>
              </a:rPr>
            </a:br>
            <a:endParaRPr lang="en-US" sz="1200" b="1" dirty="0" smtClean="0">
              <a:solidFill>
                <a:srgbClr val="FF0000"/>
              </a:solidFill>
            </a:endParaRPr>
          </a:p>
          <a:p>
            <a:endParaRPr lang="en-US" dirty="0"/>
          </a:p>
        </p:txBody>
      </p:sp>
    </p:spTree>
    <p:extLst>
      <p:ext uri="{BB962C8B-B14F-4D97-AF65-F5344CB8AC3E}">
        <p14:creationId xmlns:p14="http://schemas.microsoft.com/office/powerpoint/2010/main" val="42848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1200" b="1" kern="1200" dirty="0" smtClean="0">
                <a:solidFill>
                  <a:srgbClr val="FF0000"/>
                </a:solidFill>
                <a:effectLst/>
                <a:latin typeface="+mn-lt"/>
                <a:ea typeface="+mn-ea"/>
                <a:cs typeface="+mn-cs"/>
              </a:rPr>
            </a:br>
            <a:endParaRPr lang="en-US" sz="1200" b="1" dirty="0" smtClean="0">
              <a:solidFill>
                <a:srgbClr val="FF0000"/>
              </a:solidFill>
            </a:endParaRPr>
          </a:p>
          <a:p>
            <a:endParaRPr lang="en-US" dirty="0"/>
          </a:p>
        </p:txBody>
      </p:sp>
    </p:spTree>
    <p:extLst>
      <p:ext uri="{BB962C8B-B14F-4D97-AF65-F5344CB8AC3E}">
        <p14:creationId xmlns:p14="http://schemas.microsoft.com/office/powerpoint/2010/main" val="428487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1200" b="1" kern="1200" dirty="0" smtClean="0">
                <a:solidFill>
                  <a:srgbClr val="FF0000"/>
                </a:solidFill>
                <a:effectLst/>
                <a:latin typeface="+mn-lt"/>
                <a:ea typeface="+mn-ea"/>
                <a:cs typeface="+mn-cs"/>
              </a:rPr>
            </a:br>
            <a:endParaRPr lang="en-US" sz="1200" b="1" dirty="0" smtClean="0">
              <a:solidFill>
                <a:srgbClr val="FF0000"/>
              </a:solidFill>
            </a:endParaRPr>
          </a:p>
          <a:p>
            <a:endParaRPr lang="en-US" dirty="0"/>
          </a:p>
        </p:txBody>
      </p:sp>
    </p:spTree>
    <p:extLst>
      <p:ext uri="{BB962C8B-B14F-4D97-AF65-F5344CB8AC3E}">
        <p14:creationId xmlns:p14="http://schemas.microsoft.com/office/powerpoint/2010/main" val="42848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1200" b="1" kern="1200" dirty="0" smtClean="0">
                <a:solidFill>
                  <a:srgbClr val="FF0000"/>
                </a:solidFill>
                <a:effectLst/>
                <a:latin typeface="+mn-lt"/>
                <a:ea typeface="+mn-ea"/>
                <a:cs typeface="+mn-cs"/>
              </a:rPr>
            </a:br>
            <a:endParaRPr lang="en-US" sz="1200" b="1" dirty="0" smtClean="0">
              <a:solidFill>
                <a:srgbClr val="FF0000"/>
              </a:solidFill>
            </a:endParaRPr>
          </a:p>
          <a:p>
            <a:endParaRPr lang="en-US" dirty="0"/>
          </a:p>
        </p:txBody>
      </p:sp>
    </p:spTree>
    <p:extLst>
      <p:ext uri="{BB962C8B-B14F-4D97-AF65-F5344CB8AC3E}">
        <p14:creationId xmlns:p14="http://schemas.microsoft.com/office/powerpoint/2010/main" val="428487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solidFill>
                  <a:srgbClr val="FF0000"/>
                </a:solidFill>
              </a:rPr>
              <a:t>This slide</a:t>
            </a:r>
            <a:r>
              <a:rPr lang="en-US" b="1" baseline="0" dirty="0" smtClean="0">
                <a:solidFill>
                  <a:srgbClr val="FF0000"/>
                </a:solidFill>
              </a:rPr>
              <a:t> is optional.   But, if presented, should not get caught up in the details and rather go over it very briefly. </a:t>
            </a:r>
            <a:endParaRPr lang="en-US" b="1" dirty="0" smtClean="0">
              <a:solidFill>
                <a:srgbClr val="FF0000"/>
              </a:solidFill>
            </a:endParaRPr>
          </a:p>
        </p:txBody>
      </p:sp>
    </p:spTree>
    <p:extLst>
      <p:ext uri="{BB962C8B-B14F-4D97-AF65-F5344CB8AC3E}">
        <p14:creationId xmlns:p14="http://schemas.microsoft.com/office/powerpoint/2010/main" val="274669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17679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71841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2800" b="1" kern="1200" dirty="0" smtClean="0">
                <a:solidFill>
                  <a:srgbClr val="FF0000"/>
                </a:solidFill>
                <a:effectLst/>
                <a:latin typeface="+mn-lt"/>
                <a:ea typeface="+mn-ea"/>
                <a:cs typeface="+mn-cs"/>
              </a:rPr>
            </a:br>
            <a:endParaRPr lang="en-US" sz="2800" b="1" dirty="0">
              <a:solidFill>
                <a:srgbClr val="FF0000"/>
              </a:solidFill>
            </a:endParaRPr>
          </a:p>
        </p:txBody>
      </p:sp>
    </p:spTree>
    <p:extLst>
      <p:ext uri="{BB962C8B-B14F-4D97-AF65-F5344CB8AC3E}">
        <p14:creationId xmlns:p14="http://schemas.microsoft.com/office/powerpoint/2010/main" val="419710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2800" b="1" kern="1200" dirty="0" smtClean="0">
                <a:solidFill>
                  <a:srgbClr val="FF0000"/>
                </a:solidFill>
                <a:effectLst/>
                <a:latin typeface="+mn-lt"/>
                <a:ea typeface="+mn-ea"/>
                <a:cs typeface="+mn-cs"/>
              </a:rPr>
            </a:br>
            <a:endParaRPr lang="en-US" sz="2800" b="1" dirty="0">
              <a:solidFill>
                <a:srgbClr val="FF0000"/>
              </a:solidFill>
            </a:endParaRPr>
          </a:p>
        </p:txBody>
      </p:sp>
    </p:spTree>
    <p:extLst>
      <p:ext uri="{BB962C8B-B14F-4D97-AF65-F5344CB8AC3E}">
        <p14:creationId xmlns:p14="http://schemas.microsoft.com/office/powerpoint/2010/main" val="4197108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2800" b="1" kern="1200" dirty="0" smtClean="0">
                <a:solidFill>
                  <a:srgbClr val="FF0000"/>
                </a:solidFill>
                <a:effectLst/>
                <a:latin typeface="+mn-lt"/>
                <a:ea typeface="+mn-ea"/>
                <a:cs typeface="+mn-cs"/>
              </a:rPr>
            </a:br>
            <a:endParaRPr lang="en-US" sz="2800" b="1" dirty="0">
              <a:solidFill>
                <a:srgbClr val="FF0000"/>
              </a:solidFill>
            </a:endParaRPr>
          </a:p>
        </p:txBody>
      </p:sp>
    </p:spTree>
    <p:extLst>
      <p:ext uri="{BB962C8B-B14F-4D97-AF65-F5344CB8AC3E}">
        <p14:creationId xmlns:p14="http://schemas.microsoft.com/office/powerpoint/2010/main" val="4197108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2800" b="1" kern="1200" dirty="0" smtClean="0">
                <a:solidFill>
                  <a:srgbClr val="FF0000"/>
                </a:solidFill>
                <a:effectLst/>
                <a:latin typeface="+mn-lt"/>
                <a:ea typeface="+mn-ea"/>
                <a:cs typeface="+mn-cs"/>
              </a:rPr>
            </a:br>
            <a:endParaRPr lang="en-US" sz="2800" b="1" dirty="0">
              <a:solidFill>
                <a:srgbClr val="FF0000"/>
              </a:solidFill>
            </a:endParaRPr>
          </a:p>
        </p:txBody>
      </p:sp>
    </p:spTree>
    <p:extLst>
      <p:ext uri="{BB962C8B-B14F-4D97-AF65-F5344CB8AC3E}">
        <p14:creationId xmlns:p14="http://schemas.microsoft.com/office/powerpoint/2010/main" val="165588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smtClean="0">
                <a:solidFill>
                  <a:srgbClr val="FF0000"/>
                </a:solidFill>
                <a:effectLst/>
                <a:latin typeface="+mn-lt"/>
                <a:ea typeface="+mn-ea"/>
                <a:cs typeface="+mn-cs"/>
              </a:rPr>
              <a:t>The presenter should just go over the outputs and remind the audience that outputs and activities will be discussed during the breakout sessions. If all of the activities will be presented, again the presentation will be too long.</a:t>
            </a:r>
            <a:br>
              <a:rPr lang="en-US" sz="2800" b="1" kern="1200" dirty="0" smtClean="0">
                <a:solidFill>
                  <a:srgbClr val="FF0000"/>
                </a:solidFill>
                <a:effectLst/>
                <a:latin typeface="+mn-lt"/>
                <a:ea typeface="+mn-ea"/>
                <a:cs typeface="+mn-cs"/>
              </a:rPr>
            </a:br>
            <a:endParaRPr lang="en-US" sz="2800" b="1" dirty="0">
              <a:solidFill>
                <a:srgbClr val="FF0000"/>
              </a:solidFill>
            </a:endParaRPr>
          </a:p>
        </p:txBody>
      </p:sp>
    </p:spTree>
    <p:extLst>
      <p:ext uri="{BB962C8B-B14F-4D97-AF65-F5344CB8AC3E}">
        <p14:creationId xmlns:p14="http://schemas.microsoft.com/office/powerpoint/2010/main" val="4197108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10.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un-redd.org/"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hyperlink" Target="mailto:un-redd@un-redd.org"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 name="Picture 2" descr="C:\Documents and Settings\Isabelle\Desktop\UNEP\UN-REDD Programme Communication Strategy\Logos\Low Res Logos\FAO,UNEP and UNDP logos.jpg"/>
          <p:cNvPicPr>
            <a:picLocks noChangeAspect="1" noChangeArrowheads="1"/>
          </p:cNvPicPr>
          <p:nvPr userDrawn="1"/>
        </p:nvPicPr>
        <p:blipFill>
          <a:blip r:embed="rId2"/>
          <a:srcRect/>
          <a:stretch>
            <a:fillRect/>
          </a:stretch>
        </p:blipFill>
        <p:spPr bwMode="auto">
          <a:xfrm>
            <a:off x="6650038" y="5741988"/>
            <a:ext cx="2043112" cy="803275"/>
          </a:xfrm>
          <a:prstGeom prst="rect">
            <a:avLst/>
          </a:prstGeom>
          <a:noFill/>
          <a:ln w="9525">
            <a:noFill/>
            <a:miter lim="800000"/>
            <a:headEnd/>
            <a:tailEnd/>
          </a:ln>
        </p:spPr>
      </p:pic>
      <p:sp>
        <p:nvSpPr>
          <p:cNvPr id="6" name="Rectangle 8"/>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dirty="0">
              <a:latin typeface="+mn-lt"/>
              <a:cs typeface="+mn-cs"/>
            </a:endParaRPr>
          </a:p>
        </p:txBody>
      </p:sp>
      <p:sp>
        <p:nvSpPr>
          <p:cNvPr id="7" name="Rectangle 9"/>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8" name="Rectangle 10"/>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9" name="Freeform 11"/>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0" name="Picture 3" descr="C:\Documents and Settings\Isabelle\Desktop\UNEP\UN-REDD Programme Communication Strategy\Logos\Low Res Logos\UN-REDD logo.jpg"/>
          <p:cNvPicPr>
            <a:picLocks noChangeAspect="1" noChangeArrowheads="1"/>
          </p:cNvPicPr>
          <p:nvPr userDrawn="1"/>
        </p:nvPicPr>
        <p:blipFill>
          <a:blip r:embed="rId3"/>
          <a:srcRect/>
          <a:stretch>
            <a:fillRect/>
          </a:stretch>
        </p:blipFill>
        <p:spPr bwMode="auto">
          <a:xfrm>
            <a:off x="450850" y="339725"/>
            <a:ext cx="2360613" cy="1014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Date Placeholder 3"/>
          <p:cNvSpPr>
            <a:spLocks noGrp="1"/>
          </p:cNvSpPr>
          <p:nvPr>
            <p:ph type="dt" sz="half" idx="10"/>
          </p:nvPr>
        </p:nvSpPr>
        <p:spPr/>
        <p:txBody>
          <a:bodyPr/>
          <a:lstStyle>
            <a:lvl1pPr>
              <a:defRPr/>
            </a:lvl1pPr>
          </a:lstStyle>
          <a:p>
            <a:pPr>
              <a:defRPr/>
            </a:pPr>
            <a:fld id="{4593BD2C-B4FB-48C4-BA15-3675C76D7CCA}" type="datetimeFigureOut">
              <a:rPr lang="en-US"/>
              <a:pPr>
                <a:defRPr/>
              </a:pPr>
              <a:t>6/30/2014</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3DD69B17-7566-44FA-A9D8-C9B3DD80B5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160336-090D-4C97-860C-FD3439229563}"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FC4060-5E68-4E59-9843-E28CFC8996C0}"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203C9D-14BE-4E9A-8275-B53E76BD7FB3}"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4ED259-C4B3-4342-BAE9-B38F91000C8B}"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76C1B3-BB4D-4346-AA90-F964B0325ECF}"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42C2DD-844F-4376-9B42-BBD31618D3B6}"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C568A0-D2BA-4D81-9115-653FA6CD59D9}"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C993F0-6F12-4F27-8BC9-BA59D9384807}"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9C89BF-7DA5-4F97-A8E3-BCC7AE303702}"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37F99B-DDD6-47B5-B793-B502DE65665C}"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CB8472-35AF-4B61-B865-68F2901278A0}"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F63B20-7E7B-48D8-B70E-75AED4B96197}"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93E67B-01C0-4E4B-B671-95BAC72962E5}"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8CB013-605E-4345-9C8B-BEECB8C052F0}"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5B80A5-A973-4491-86EF-3E22D57C1A14}"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BEE663-CE18-4F8C-8A57-0F960F0BA74F}"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A8BFBB-2EE1-4B58-BDCE-5CC937D7B7F5}"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183C89-8C96-45F6-8FD5-1583A2565BBD}"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93443B-5714-4E85-8A20-B69344C7FB1A}"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F0069-CD12-4E1B-A438-50E2879501AE}"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760D5C-3A46-4652-855F-3E820D176EAD}"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99CC6A-38D4-4932-AE41-778E901E4F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B2028E-15CB-4AEF-9EC3-449D6E773585}"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8EECBE-F038-42AA-9006-F3CDFB7E6E2E}"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660AA9-9BBB-4DD2-AE7E-6DF8FC34EE6D}"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D3D00-F8A5-4B41-868C-A86E73AA6F3E}"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66D510-E07D-40C6-AEA1-AE21E17DAA7F}"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5EED6B-4F42-4A36-AB8E-5EC146B2B15B}"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5D7BE5-3574-45E4-92F0-1713F4999BA1}"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DCC0F6-F21A-4F07-AB4D-7F3D1008EE51}"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612609-D1F6-4F8A-8688-814A288A7826}"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1CB1D9-BB7D-4E47-9D24-A6D690D99001}"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6461D41-3409-4A04-9D9A-252C414E521D}"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87D859-8790-4B45-8A0F-94C8AE25E04C}"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E6C4AE9-A0FA-41BF-8BAD-C6B15A5A6ED5}"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D4E341-4088-4F5A-A054-90B731C223D7}"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CF621D-F96A-4AAB-896D-043EC7144C1A}"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953642-33E8-4C11-9EF6-1392725CBB07}"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1C3411-83FD-4890-BCCF-D1DBEB5518B3}"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0FA914-28B8-47EF-97A4-33CED1A38A71}"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D640DC-89D0-4B03-A242-5770A6E2F3B9}"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2D6CFF-E7AE-4AC6-9D88-4832AF72B3D7}"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2B1AE3-EAA9-4878-99CB-ABBAB5415ACC}"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73CCC7-8933-4516-AEBF-C69D947646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flipV="1">
            <a:off x="2422525" y="119063"/>
            <a:ext cx="6615113" cy="662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dirty="0">
              <a:latin typeface="+mn-lt"/>
              <a:cs typeface="+mn-cs"/>
            </a:endParaRPr>
          </a:p>
        </p:txBody>
      </p:sp>
      <p:sp>
        <p:nvSpPr>
          <p:cNvPr id="6" name="Rectangle 5"/>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7" name="Rectangle 6"/>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8" name="Freeform 7"/>
          <p:cNvSpPr/>
          <p:nvPr userDrawn="1"/>
        </p:nvSpPr>
        <p:spPr>
          <a:xfrm flipH="1">
            <a:off x="500063" y="3506788"/>
            <a:ext cx="8358187" cy="214312"/>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9" name="Picture 2" descr="F:\low res images\10055131-Venezuela-Lineair.jpg"/>
          <p:cNvPicPr>
            <a:picLocks noChangeAspect="1" noChangeArrowheads="1"/>
          </p:cNvPicPr>
          <p:nvPr userDrawn="1"/>
        </p:nvPicPr>
        <p:blipFill>
          <a:blip r:embed="rId2"/>
          <a:srcRect/>
          <a:stretch>
            <a:fillRect/>
          </a:stretch>
        </p:blipFill>
        <p:spPr bwMode="auto">
          <a:xfrm>
            <a:off x="79375" y="3508375"/>
            <a:ext cx="2286000" cy="1647825"/>
          </a:xfrm>
          <a:prstGeom prst="rect">
            <a:avLst/>
          </a:prstGeom>
          <a:noFill/>
          <a:ln w="9525">
            <a:noFill/>
            <a:miter lim="800000"/>
            <a:headEnd/>
            <a:tailEnd/>
          </a:ln>
        </p:spPr>
      </p:pic>
      <p:pic>
        <p:nvPicPr>
          <p:cNvPr id="10" name="Picture 3" descr="F:\low res images\Biodiversity---Frog.jpg"/>
          <p:cNvPicPr>
            <a:picLocks noChangeAspect="1" noChangeArrowheads="1"/>
          </p:cNvPicPr>
          <p:nvPr userDrawn="1"/>
        </p:nvPicPr>
        <p:blipFill>
          <a:blip r:embed="rId3"/>
          <a:srcRect/>
          <a:stretch>
            <a:fillRect/>
          </a:stretch>
        </p:blipFill>
        <p:spPr bwMode="auto">
          <a:xfrm>
            <a:off x="80963" y="5218113"/>
            <a:ext cx="2286000" cy="1581150"/>
          </a:xfrm>
          <a:prstGeom prst="rect">
            <a:avLst/>
          </a:prstGeom>
          <a:noFill/>
          <a:ln w="9525">
            <a:noFill/>
            <a:miter lim="800000"/>
            <a:headEnd/>
            <a:tailEnd/>
          </a:ln>
        </p:spPr>
      </p:pic>
      <p:pic>
        <p:nvPicPr>
          <p:cNvPr id="11" name="Picture 8" descr="F:\low res images\Technical-Capacity-Building.jpg"/>
          <p:cNvPicPr>
            <a:picLocks noChangeAspect="1" noChangeArrowheads="1"/>
          </p:cNvPicPr>
          <p:nvPr userDrawn="1"/>
        </p:nvPicPr>
        <p:blipFill>
          <a:blip r:embed="rId4"/>
          <a:srcRect/>
          <a:stretch>
            <a:fillRect/>
          </a:stretch>
        </p:blipFill>
        <p:spPr bwMode="auto">
          <a:xfrm>
            <a:off x="92075" y="1785938"/>
            <a:ext cx="2286000" cy="1647825"/>
          </a:xfrm>
          <a:prstGeom prst="rect">
            <a:avLst/>
          </a:prstGeom>
          <a:noFill/>
          <a:ln w="9525">
            <a:noFill/>
            <a:miter lim="800000"/>
            <a:headEnd/>
            <a:tailEnd/>
          </a:ln>
        </p:spPr>
      </p:pic>
      <p:pic>
        <p:nvPicPr>
          <p:cNvPr id="12" name="Picture 12" descr="C:\Documents and Settings\Isabelle\Desktop\UNEP\UN-REDD Programme Communication Strategy\UNEP Pictures\High Resolution Images\Low Res iStock_copy.JPG"/>
          <p:cNvPicPr>
            <a:picLocks noChangeAspect="1" noChangeArrowheads="1"/>
          </p:cNvPicPr>
          <p:nvPr userDrawn="1"/>
        </p:nvPicPr>
        <p:blipFill>
          <a:blip r:embed="rId5"/>
          <a:srcRect/>
          <a:stretch>
            <a:fillRect/>
          </a:stretch>
        </p:blipFill>
        <p:spPr bwMode="auto">
          <a:xfrm>
            <a:off x="92075" y="76200"/>
            <a:ext cx="2286000" cy="1647825"/>
          </a:xfrm>
          <a:prstGeom prst="rect">
            <a:avLst/>
          </a:prstGeom>
          <a:noFill/>
          <a:ln w="9525">
            <a:noFill/>
            <a:miter lim="800000"/>
            <a:headEnd/>
            <a:tailEnd/>
          </a:ln>
        </p:spPr>
      </p:pic>
      <p:pic>
        <p:nvPicPr>
          <p:cNvPr id="13" name="Picture 2" descr="C:\Documents and Settings\Isabelle\Desktop\UNEP\UN-REDD Programme Communication Strategy\Logos\Low Res Logos\FAO,UNEP and UNDP logos.jpg"/>
          <p:cNvPicPr>
            <a:picLocks noChangeAspect="1" noChangeArrowheads="1"/>
          </p:cNvPicPr>
          <p:nvPr userDrawn="1"/>
        </p:nvPicPr>
        <p:blipFill>
          <a:blip r:embed="rId6"/>
          <a:srcRect/>
          <a:stretch>
            <a:fillRect/>
          </a:stretch>
        </p:blipFill>
        <p:spPr bwMode="auto">
          <a:xfrm>
            <a:off x="6650038" y="5741988"/>
            <a:ext cx="2043112" cy="803275"/>
          </a:xfrm>
          <a:prstGeom prst="rect">
            <a:avLst/>
          </a:prstGeom>
          <a:noFill/>
          <a:ln w="9525">
            <a:noFill/>
            <a:miter lim="800000"/>
            <a:headEnd/>
            <a:tailEnd/>
          </a:ln>
        </p:spPr>
      </p:pic>
      <p:pic>
        <p:nvPicPr>
          <p:cNvPr id="14" name="Picture 3" descr="C:\Documents and Settings\Isabelle\Desktop\UNEP\UN-REDD Programme Communication Strategy\Logos\Low Res Logos\UN-REDD logo.jpg"/>
          <p:cNvPicPr>
            <a:picLocks noChangeAspect="1" noChangeArrowheads="1"/>
          </p:cNvPicPr>
          <p:nvPr userDrawn="1"/>
        </p:nvPicPr>
        <p:blipFill>
          <a:blip r:embed="rId7"/>
          <a:srcRect/>
          <a:stretch>
            <a:fillRect/>
          </a:stretch>
        </p:blipFill>
        <p:spPr bwMode="auto">
          <a:xfrm>
            <a:off x="6411913" y="246063"/>
            <a:ext cx="2360612" cy="1012825"/>
          </a:xfrm>
          <a:prstGeom prst="rect">
            <a:avLst/>
          </a:prstGeom>
          <a:noFill/>
          <a:ln w="9525">
            <a:noFill/>
            <a:miter lim="800000"/>
            <a:headEnd/>
            <a:tailEnd/>
          </a:ln>
        </p:spPr>
      </p:pic>
      <p:sp>
        <p:nvSpPr>
          <p:cNvPr id="38" name="Title 1"/>
          <p:cNvSpPr>
            <a:spLocks noGrp="1"/>
          </p:cNvSpPr>
          <p:nvPr>
            <p:ph type="title"/>
          </p:nvPr>
        </p:nvSpPr>
        <p:spPr>
          <a:xfrm>
            <a:off x="2522862" y="2060661"/>
            <a:ext cx="6389783" cy="1362075"/>
          </a:xfrm>
          <a:prstGeom prst="rect">
            <a:avLst/>
          </a:prstGeom>
        </p:spPr>
        <p:txBody>
          <a:bodyPr anchor="b">
            <a:noAutofit/>
          </a:bodyPr>
          <a:lstStyle>
            <a:lvl1pPr algn="l">
              <a:defRPr sz="4000" b="1" cap="none"/>
            </a:lvl1pPr>
          </a:lstStyle>
          <a:p>
            <a:r>
              <a:rPr lang="en-US" smtClean="0"/>
              <a:t>Click to edit Master title style</a:t>
            </a:r>
            <a:endParaRPr lang="en-GB" dirty="0"/>
          </a:p>
        </p:txBody>
      </p:sp>
      <p:sp>
        <p:nvSpPr>
          <p:cNvPr id="42" name="Text Placeholder 2"/>
          <p:cNvSpPr>
            <a:spLocks noGrp="1"/>
          </p:cNvSpPr>
          <p:nvPr>
            <p:ph type="body" idx="1"/>
          </p:nvPr>
        </p:nvSpPr>
        <p:spPr>
          <a:xfrm>
            <a:off x="2563538" y="3786201"/>
            <a:ext cx="5272070" cy="57149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4ED406-823C-49B2-9491-C5FB19E602F5}"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02960A-DCE7-4858-B617-5E856EA20327}"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B7FDE7C-BCF3-4856-8A34-F8615D928E52}"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92BF9A-090F-48AC-ABE6-7B75C06D5340}" type="slidenum">
              <a:rPr lang="en-US" altLang="en-US"/>
              <a:pPr/>
              <a:t>‹#›</a:t>
            </a:fld>
            <a:endParaRPr lang="en-US" altLang="en-US"/>
          </a:p>
        </p:txBody>
      </p:sp>
    </p:spTree>
    <p:extLst>
      <p:ext uri="{BB962C8B-B14F-4D97-AF65-F5344CB8AC3E}">
        <p14:creationId xmlns:p14="http://schemas.microsoft.com/office/powerpoint/2010/main" val="24538742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F80870-5609-49B6-A771-1066BFEA899E}"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6FC21AE-1F8B-41C7-B3D1-61AE7133E3E8}" type="slidenum">
              <a:rPr lang="en-US" altLang="en-US"/>
              <a:pPr/>
              <a:t>‹#›</a:t>
            </a:fld>
            <a:endParaRPr lang="en-US" altLang="en-US"/>
          </a:p>
        </p:txBody>
      </p:sp>
    </p:spTree>
    <p:extLst>
      <p:ext uri="{BB962C8B-B14F-4D97-AF65-F5344CB8AC3E}">
        <p14:creationId xmlns:p14="http://schemas.microsoft.com/office/powerpoint/2010/main" val="1659742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EF158F-241F-4AFF-8AA7-F6AA2FB98516}"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AD1F72-0686-4FAE-850A-D5C4BE820DFB}" type="slidenum">
              <a:rPr lang="en-US" altLang="en-US"/>
              <a:pPr/>
              <a:t>‹#›</a:t>
            </a:fld>
            <a:endParaRPr lang="en-US" altLang="en-US"/>
          </a:p>
        </p:txBody>
      </p:sp>
    </p:spTree>
    <p:extLst>
      <p:ext uri="{BB962C8B-B14F-4D97-AF65-F5344CB8AC3E}">
        <p14:creationId xmlns:p14="http://schemas.microsoft.com/office/powerpoint/2010/main" val="29608417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AA0785-8362-47BD-A5DD-BEFDE98D6336}"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9E40F87-D3A4-4E5C-93F5-686ACFDDAF49}" type="slidenum">
              <a:rPr lang="en-US" altLang="en-US"/>
              <a:pPr/>
              <a:t>‹#›</a:t>
            </a:fld>
            <a:endParaRPr lang="en-US" altLang="en-US"/>
          </a:p>
        </p:txBody>
      </p:sp>
    </p:spTree>
    <p:extLst>
      <p:ext uri="{BB962C8B-B14F-4D97-AF65-F5344CB8AC3E}">
        <p14:creationId xmlns:p14="http://schemas.microsoft.com/office/powerpoint/2010/main" val="10744399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E3EE4F-F978-4D41-B44D-E9BDAB197F3D}"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980A7A2-FD07-44F4-B70B-2693220D2EB3}" type="slidenum">
              <a:rPr lang="en-US" altLang="en-US"/>
              <a:pPr/>
              <a:t>‹#›</a:t>
            </a:fld>
            <a:endParaRPr lang="en-US" altLang="en-US"/>
          </a:p>
        </p:txBody>
      </p:sp>
    </p:spTree>
    <p:extLst>
      <p:ext uri="{BB962C8B-B14F-4D97-AF65-F5344CB8AC3E}">
        <p14:creationId xmlns:p14="http://schemas.microsoft.com/office/powerpoint/2010/main" val="30462942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C52E2E-9A68-4243-91DE-9E36C4A7B2BE}"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BA410FA-E4A9-4710-8FC3-3B80B6401EFF}" type="slidenum">
              <a:rPr lang="en-US" altLang="en-US"/>
              <a:pPr/>
              <a:t>‹#›</a:t>
            </a:fld>
            <a:endParaRPr lang="en-US" altLang="en-US"/>
          </a:p>
        </p:txBody>
      </p:sp>
    </p:spTree>
    <p:extLst>
      <p:ext uri="{BB962C8B-B14F-4D97-AF65-F5344CB8AC3E}">
        <p14:creationId xmlns:p14="http://schemas.microsoft.com/office/powerpoint/2010/main" val="18203541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50FFAC-F3F6-409D-BDD8-745AA332811C}"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B5B2B54-6F71-4B9A-92A9-961162BBAC05}" type="slidenum">
              <a:rPr lang="en-US" altLang="en-US"/>
              <a:pPr/>
              <a:t>‹#›</a:t>
            </a:fld>
            <a:endParaRPr lang="en-US" altLang="en-US"/>
          </a:p>
        </p:txBody>
      </p:sp>
    </p:spTree>
    <p:extLst>
      <p:ext uri="{BB962C8B-B14F-4D97-AF65-F5344CB8AC3E}">
        <p14:creationId xmlns:p14="http://schemas.microsoft.com/office/powerpoint/2010/main" val="24137759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F7C684-F850-4D7F-9D9A-651B7DD3CA73}"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0C3E6DF-E4D1-414A-A122-D483ACD2C314}" type="slidenum">
              <a:rPr lang="en-US" altLang="en-US"/>
              <a:pPr/>
              <a:t>‹#›</a:t>
            </a:fld>
            <a:endParaRPr lang="en-US" altLang="en-US"/>
          </a:p>
        </p:txBody>
      </p:sp>
    </p:spTree>
    <p:extLst>
      <p:ext uri="{BB962C8B-B14F-4D97-AF65-F5344CB8AC3E}">
        <p14:creationId xmlns:p14="http://schemas.microsoft.com/office/powerpoint/2010/main" val="13109943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27FCD2-46B0-42A4-8978-51F6AF98CE9D}"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84B219-8617-404E-B128-BA0A89BEB733}" type="slidenum">
              <a:rPr lang="en-US" altLang="en-US"/>
              <a:pPr/>
              <a:t>‹#›</a:t>
            </a:fld>
            <a:endParaRPr lang="en-US" altLang="en-US"/>
          </a:p>
        </p:txBody>
      </p:sp>
    </p:spTree>
    <p:extLst>
      <p:ext uri="{BB962C8B-B14F-4D97-AF65-F5344CB8AC3E}">
        <p14:creationId xmlns:p14="http://schemas.microsoft.com/office/powerpoint/2010/main" val="242021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3" name="Rectangle 2"/>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4"/>
          <p:cNvSpPr>
            <a:spLocks noChangeArrowheads="1"/>
          </p:cNvSpPr>
          <p:nvPr userDrawn="1"/>
        </p:nvSpPr>
        <p:spPr bwMode="auto">
          <a:xfrm>
            <a:off x="0" y="0"/>
            <a:ext cx="9144000" cy="457200"/>
          </a:xfrm>
          <a:prstGeom prst="rect">
            <a:avLst/>
          </a:prstGeom>
          <a:noFill/>
          <a:ln>
            <a:noFill/>
          </a:ln>
          <a:extLst/>
        </p:spPr>
        <p:txBody>
          <a:bodyPr wrap="none" anchor="ctr">
            <a:spAutoFit/>
          </a:bodyPr>
          <a:lstStyle/>
          <a:p>
            <a:pPr>
              <a:defRPr/>
            </a:pPr>
            <a:endParaRPr lang="en-GB">
              <a:latin typeface="Calibri" charset="0"/>
              <a:cs typeface="+mn-cs"/>
            </a:endParaRPr>
          </a:p>
        </p:txBody>
      </p:sp>
      <p:sp>
        <p:nvSpPr>
          <p:cNvPr id="5" name="Rectangle 5"/>
          <p:cNvSpPr>
            <a:spLocks noChangeArrowheads="1"/>
          </p:cNvSpPr>
          <p:nvPr userDrawn="1"/>
        </p:nvSpPr>
        <p:spPr bwMode="auto">
          <a:xfrm>
            <a:off x="0" y="828675"/>
            <a:ext cx="9144000" cy="0"/>
          </a:xfrm>
          <a:prstGeom prst="rect">
            <a:avLst/>
          </a:prstGeom>
          <a:noFill/>
          <a:ln>
            <a:noFill/>
          </a:ln>
          <a:extLst/>
        </p:spPr>
        <p:txBody>
          <a:bodyPr wrap="none" anchor="ctr">
            <a:spAutoFit/>
          </a:bodyPr>
          <a:lstStyle/>
          <a:p>
            <a:pPr algn="ctr">
              <a:defRPr/>
            </a:pPr>
            <a:r>
              <a:rPr lang="fr-FR" sz="1600">
                <a:latin typeface="Arial" pitchFamily="34" charset="0"/>
                <a:cs typeface="Calibri" charset="0"/>
              </a:rPr>
              <a:t>     </a:t>
            </a:r>
            <a:endParaRPr lang="fr-FR">
              <a:latin typeface="Arial" pitchFamily="34" charset="0"/>
              <a:cs typeface="+mn-cs"/>
            </a:endParaRPr>
          </a:p>
        </p:txBody>
      </p:sp>
      <p:sp>
        <p:nvSpPr>
          <p:cNvPr id="6" name="Rectangle 6"/>
          <p:cNvSpPr>
            <a:spLocks noChangeArrowheads="1"/>
          </p:cNvSpPr>
          <p:nvPr userDrawn="1"/>
        </p:nvSpPr>
        <p:spPr bwMode="auto">
          <a:xfrm>
            <a:off x="0" y="1295400"/>
            <a:ext cx="9144000" cy="0"/>
          </a:xfrm>
          <a:prstGeom prst="rect">
            <a:avLst/>
          </a:prstGeom>
          <a:noFill/>
          <a:ln>
            <a:noFill/>
          </a:ln>
          <a:extLst/>
        </p:spPr>
        <p:txBody>
          <a:bodyPr wrap="none" anchor="ctr">
            <a:spAutoFit/>
          </a:bodyPr>
          <a:lstStyle/>
          <a:p>
            <a:pPr algn="ctr">
              <a:defRPr/>
            </a:pPr>
            <a:r>
              <a:rPr lang="fr-FR" sz="1600">
                <a:latin typeface="Arial" pitchFamily="34" charset="0"/>
                <a:cs typeface="Calibri" charset="0"/>
              </a:rPr>
              <a:t>    </a:t>
            </a:r>
            <a:endParaRPr lang="fr-FR">
              <a:latin typeface="Arial" pitchFamily="34" charset="0"/>
              <a:cs typeface="+mn-cs"/>
            </a:endParaRPr>
          </a:p>
        </p:txBody>
      </p:sp>
      <p:sp>
        <p:nvSpPr>
          <p:cNvPr id="7" name="Freeform 6"/>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 name="Picture 3" descr="C:\Documents and Settings\Isabelle\Desktop\UNEP\UN-REDD Programme Communication Strategy\Logos\Low Res Logos\UN-REDD logo.jpg"/>
          <p:cNvPicPr>
            <a:picLocks noChangeAspect="1" noChangeArrowheads="1"/>
          </p:cNvPicPr>
          <p:nvPr userDrawn="1"/>
        </p:nvPicPr>
        <p:blipFill>
          <a:blip r:embed="rId2"/>
          <a:srcRect/>
          <a:stretch>
            <a:fillRect/>
          </a:stretch>
        </p:blipFill>
        <p:spPr bwMode="auto">
          <a:xfrm>
            <a:off x="6875463" y="5864225"/>
            <a:ext cx="2039937" cy="874713"/>
          </a:xfrm>
          <a:prstGeom prst="rect">
            <a:avLst/>
          </a:prstGeom>
          <a:noFill/>
          <a:ln w="9525">
            <a:noFill/>
            <a:miter lim="800000"/>
            <a:headEnd/>
            <a:tailEnd/>
          </a:ln>
        </p:spPr>
      </p:pic>
      <p:sp>
        <p:nvSpPr>
          <p:cNvPr id="38" name="Title 1"/>
          <p:cNvSpPr>
            <a:spLocks noGrp="1"/>
          </p:cNvSpPr>
          <p:nvPr>
            <p:ph type="title"/>
          </p:nvPr>
        </p:nvSpPr>
        <p:spPr>
          <a:xfrm>
            <a:off x="517792" y="2115745"/>
            <a:ext cx="6389783" cy="1362075"/>
          </a:xfrm>
          <a:prstGeom prst="rect">
            <a:avLst/>
          </a:prstGeom>
        </p:spPr>
        <p:txBody>
          <a:bodyPr anchor="b">
            <a:noAutofit/>
          </a:bodyPr>
          <a:lstStyle>
            <a:lvl1pPr algn="l">
              <a:defRPr sz="4000" b="1" cap="none"/>
            </a:lvl1pPr>
          </a:lstStyle>
          <a:p>
            <a:r>
              <a:rPr lang="en-US" dirty="0" smtClean="0"/>
              <a:t>Click to edit Master title style</a:t>
            </a:r>
            <a:endParaRPr lang="en-GB"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D35CA3-1DFB-4865-8E25-400442348508}"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94B6A4-21EB-489F-A092-7864EF3ECAB3}" type="slidenum">
              <a:rPr lang="en-US" altLang="en-US"/>
              <a:pPr/>
              <a:t>‹#›</a:t>
            </a:fld>
            <a:endParaRPr lang="en-US" altLang="en-US"/>
          </a:p>
        </p:txBody>
      </p:sp>
    </p:spTree>
    <p:extLst>
      <p:ext uri="{BB962C8B-B14F-4D97-AF65-F5344CB8AC3E}">
        <p14:creationId xmlns:p14="http://schemas.microsoft.com/office/powerpoint/2010/main" val="38847274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E3535E-D35A-48A1-A303-A3E765B4E56A}"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2BDBDA-7D05-430C-BC7C-12BBE905CD09}" type="slidenum">
              <a:rPr lang="en-US" altLang="en-US"/>
              <a:pPr/>
              <a:t>‹#›</a:t>
            </a:fld>
            <a:endParaRPr lang="en-US" altLang="en-US"/>
          </a:p>
        </p:txBody>
      </p:sp>
    </p:spTree>
    <p:extLst>
      <p:ext uri="{BB962C8B-B14F-4D97-AF65-F5344CB8AC3E}">
        <p14:creationId xmlns:p14="http://schemas.microsoft.com/office/powerpoint/2010/main" val="3814023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5" name="Picture 2" descr="C:\Documents and Settings\Isabelle\Desktop\UNEP\UN-REDD Programme Communication Strategy\Logos\Low Res Logos\FAO,UNEP and UNDP logos.jpg"/>
          <p:cNvPicPr>
            <a:picLocks noChangeAspect="1" noChangeArrowheads="1"/>
          </p:cNvPicPr>
          <p:nvPr userDrawn="1"/>
        </p:nvPicPr>
        <p:blipFill>
          <a:blip r:embed="rId2"/>
          <a:srcRect/>
          <a:stretch>
            <a:fillRect/>
          </a:stretch>
        </p:blipFill>
        <p:spPr bwMode="auto">
          <a:xfrm>
            <a:off x="6650038" y="5741988"/>
            <a:ext cx="2043112" cy="803275"/>
          </a:xfrm>
          <a:prstGeom prst="rect">
            <a:avLst/>
          </a:prstGeom>
          <a:noFill/>
          <a:ln w="9525">
            <a:noFill/>
            <a:miter lim="800000"/>
            <a:headEnd/>
            <a:tailEnd/>
          </a:ln>
        </p:spPr>
      </p:pic>
      <p:sp>
        <p:nvSpPr>
          <p:cNvPr id="6" name="Rectangle 5"/>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dirty="0">
              <a:latin typeface="+mn-lt"/>
              <a:cs typeface="+mn-cs"/>
            </a:endParaRPr>
          </a:p>
        </p:txBody>
      </p:sp>
      <p:sp>
        <p:nvSpPr>
          <p:cNvPr id="7" name="Rectangle 6"/>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8" name="Rectangle 7"/>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9" name="Freeform 8"/>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10" name="Picture 3" descr="C:\Documents and Settings\Isabelle\Desktop\UNEP\UN-REDD Programme Communication Strategy\Logos\Low Res Logos\UN-REDD logo.jpg"/>
          <p:cNvPicPr>
            <a:picLocks noChangeAspect="1" noChangeArrowheads="1"/>
          </p:cNvPicPr>
          <p:nvPr userDrawn="1"/>
        </p:nvPicPr>
        <p:blipFill>
          <a:blip r:embed="rId3"/>
          <a:srcRect/>
          <a:stretch>
            <a:fillRect/>
          </a:stretch>
        </p:blipFill>
        <p:spPr bwMode="auto">
          <a:xfrm>
            <a:off x="450850" y="339725"/>
            <a:ext cx="2360613" cy="1014413"/>
          </a:xfrm>
          <a:prstGeom prst="rect">
            <a:avLst/>
          </a:prstGeom>
          <a:noFill/>
          <a:ln w="9525">
            <a:noFill/>
            <a:miter lim="800000"/>
            <a:headEnd/>
            <a:tailEnd/>
          </a:ln>
        </p:spPr>
      </p:pic>
      <p:sp>
        <p:nvSpPr>
          <p:cNvPr id="38" name="Title 1"/>
          <p:cNvSpPr>
            <a:spLocks noGrp="1"/>
          </p:cNvSpPr>
          <p:nvPr>
            <p:ph type="title"/>
          </p:nvPr>
        </p:nvSpPr>
        <p:spPr>
          <a:xfrm>
            <a:off x="517792" y="2115745"/>
            <a:ext cx="6389783" cy="1362075"/>
          </a:xfrm>
          <a:prstGeom prst="rect">
            <a:avLst/>
          </a:prstGeom>
        </p:spPr>
        <p:txBody>
          <a:bodyPr anchor="b">
            <a:noAutofit/>
          </a:bodyPr>
          <a:lstStyle>
            <a:lvl1pPr algn="l">
              <a:defRPr sz="4000" b="1" cap="none"/>
            </a:lvl1pPr>
          </a:lstStyle>
          <a:p>
            <a:r>
              <a:rPr lang="en-US" smtClean="0"/>
              <a:t>Click to edit Master title style</a:t>
            </a:r>
            <a:endParaRPr lang="en-GB" dirty="0"/>
          </a:p>
        </p:txBody>
      </p:sp>
      <p:sp>
        <p:nvSpPr>
          <p:cNvPr id="42" name="Text Placeholder 2"/>
          <p:cNvSpPr>
            <a:spLocks noGrp="1"/>
          </p:cNvSpPr>
          <p:nvPr>
            <p:ph type="body" idx="1"/>
          </p:nvPr>
        </p:nvSpPr>
        <p:spPr>
          <a:xfrm>
            <a:off x="539009" y="3798935"/>
            <a:ext cx="5272070" cy="57149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428875" y="1785938"/>
            <a:ext cx="6643688"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p:cNvSpPr/>
          <p:nvPr userDrawn="1"/>
        </p:nvSpPr>
        <p:spPr>
          <a:xfrm>
            <a:off x="2428875" y="71438"/>
            <a:ext cx="6643688"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 name="Picture 2" descr="F:\low res images\10055131-Venezuela-Lineair.jpg"/>
          <p:cNvPicPr>
            <a:picLocks noChangeAspect="1" noChangeArrowheads="1"/>
          </p:cNvPicPr>
          <p:nvPr userDrawn="1"/>
        </p:nvPicPr>
        <p:blipFill>
          <a:blip r:embed="rId2"/>
          <a:srcRect/>
          <a:stretch>
            <a:fillRect/>
          </a:stretch>
        </p:blipFill>
        <p:spPr bwMode="auto">
          <a:xfrm>
            <a:off x="79375" y="3508375"/>
            <a:ext cx="2286000" cy="1647825"/>
          </a:xfrm>
          <a:prstGeom prst="rect">
            <a:avLst/>
          </a:prstGeom>
          <a:noFill/>
          <a:ln w="9525">
            <a:noFill/>
            <a:miter lim="800000"/>
            <a:headEnd/>
            <a:tailEnd/>
          </a:ln>
        </p:spPr>
      </p:pic>
      <p:pic>
        <p:nvPicPr>
          <p:cNvPr id="7" name="Picture 3" descr="F:\low res images\Biodiversity---Frog.jpg"/>
          <p:cNvPicPr>
            <a:picLocks noChangeAspect="1" noChangeArrowheads="1"/>
          </p:cNvPicPr>
          <p:nvPr userDrawn="1"/>
        </p:nvPicPr>
        <p:blipFill>
          <a:blip r:embed="rId3"/>
          <a:srcRect/>
          <a:stretch>
            <a:fillRect/>
          </a:stretch>
        </p:blipFill>
        <p:spPr bwMode="auto">
          <a:xfrm>
            <a:off x="80963" y="5218113"/>
            <a:ext cx="2286000" cy="1581150"/>
          </a:xfrm>
          <a:prstGeom prst="rect">
            <a:avLst/>
          </a:prstGeom>
          <a:noFill/>
          <a:ln w="9525">
            <a:noFill/>
            <a:miter lim="800000"/>
            <a:headEnd/>
            <a:tailEnd/>
          </a:ln>
        </p:spPr>
      </p:pic>
      <p:pic>
        <p:nvPicPr>
          <p:cNvPr id="8" name="Picture 12" descr="C:\Documents and Settings\Isabelle\Desktop\UNEP\UN-REDD Programme Communication Strategy\UNEP Pictures\High Resolution Images\Low Res iStock_copy.JPG"/>
          <p:cNvPicPr>
            <a:picLocks noChangeAspect="1" noChangeArrowheads="1"/>
          </p:cNvPicPr>
          <p:nvPr userDrawn="1"/>
        </p:nvPicPr>
        <p:blipFill>
          <a:blip r:embed="rId4"/>
          <a:srcRect/>
          <a:stretch>
            <a:fillRect/>
          </a:stretch>
        </p:blipFill>
        <p:spPr bwMode="auto">
          <a:xfrm>
            <a:off x="92075" y="76200"/>
            <a:ext cx="2286000" cy="1647825"/>
          </a:xfrm>
          <a:prstGeom prst="rect">
            <a:avLst/>
          </a:prstGeom>
          <a:noFill/>
          <a:ln w="9525">
            <a:noFill/>
            <a:miter lim="800000"/>
            <a:headEnd/>
            <a:tailEnd/>
          </a:ln>
        </p:spPr>
      </p:pic>
      <p:pic>
        <p:nvPicPr>
          <p:cNvPr id="9" name="Picture 3" descr="C:\Documents and Settings\Isabelle\Desktop\UNEP\UN-REDD Programme Communication Strategy\Logos\Low Res Logos\UN-REDD logo.jpg"/>
          <p:cNvPicPr>
            <a:picLocks noChangeAspect="1" noChangeArrowheads="1"/>
          </p:cNvPicPr>
          <p:nvPr userDrawn="1"/>
        </p:nvPicPr>
        <p:blipFill>
          <a:blip r:embed="rId5"/>
          <a:srcRect/>
          <a:stretch>
            <a:fillRect/>
          </a:stretch>
        </p:blipFill>
        <p:spPr bwMode="auto">
          <a:xfrm>
            <a:off x="6875463" y="5864225"/>
            <a:ext cx="2039937" cy="874713"/>
          </a:xfrm>
          <a:prstGeom prst="rect">
            <a:avLst/>
          </a:prstGeom>
          <a:noFill/>
          <a:ln w="9525">
            <a:noFill/>
            <a:miter lim="800000"/>
            <a:headEnd/>
            <a:tailEnd/>
          </a:ln>
        </p:spPr>
      </p:pic>
      <p:pic>
        <p:nvPicPr>
          <p:cNvPr id="10" name="Picture 8" descr="F:\low res images\Technical-Capacity-Building.jpg"/>
          <p:cNvPicPr>
            <a:picLocks noChangeAspect="1" noChangeArrowheads="1"/>
          </p:cNvPicPr>
          <p:nvPr userDrawn="1"/>
        </p:nvPicPr>
        <p:blipFill>
          <a:blip r:embed="rId6"/>
          <a:srcRect/>
          <a:stretch>
            <a:fillRect/>
          </a:stretch>
        </p:blipFill>
        <p:spPr bwMode="auto">
          <a:xfrm>
            <a:off x="92075" y="1785938"/>
            <a:ext cx="2286000" cy="1647825"/>
          </a:xfrm>
          <a:prstGeom prst="rect">
            <a:avLst/>
          </a:prstGeom>
          <a:noFill/>
          <a:ln w="9525">
            <a:noFill/>
            <a:miter lim="800000"/>
            <a:headEnd/>
            <a:tailEnd/>
          </a:ln>
        </p:spPr>
      </p:pic>
      <p:sp>
        <p:nvSpPr>
          <p:cNvPr id="3" name="Content Placeholder 2"/>
          <p:cNvSpPr>
            <a:spLocks noGrp="1"/>
          </p:cNvSpPr>
          <p:nvPr>
            <p:ph idx="1"/>
          </p:nvPr>
        </p:nvSpPr>
        <p:spPr>
          <a:xfrm>
            <a:off x="2544896" y="1857709"/>
            <a:ext cx="6313384" cy="4576142"/>
          </a:xfrm>
        </p:spPr>
        <p:txBody>
          <a:bodyPr/>
          <a:lstStyle>
            <a:lvl1pPr>
              <a:defRPr>
                <a:solidFill>
                  <a:schemeClr val="tx1">
                    <a:lumMod val="95000"/>
                    <a:lumOff val="5000"/>
                  </a:schemeClr>
                </a:solidFill>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9" name="Title 1"/>
          <p:cNvSpPr>
            <a:spLocks noGrp="1"/>
          </p:cNvSpPr>
          <p:nvPr>
            <p:ph type="title"/>
          </p:nvPr>
        </p:nvSpPr>
        <p:spPr>
          <a:xfrm>
            <a:off x="2445745" y="132201"/>
            <a:ext cx="6544019" cy="1531345"/>
          </a:xfrm>
          <a:prstGeom prst="rect">
            <a:avLst/>
          </a:prstGeom>
        </p:spPr>
        <p:txBody>
          <a:bodyPr/>
          <a:lstStyle>
            <a:lvl1pPr algn="ctr">
              <a:defRPr b="0"/>
            </a:lvl1pPr>
          </a:lstStyle>
          <a:p>
            <a:r>
              <a:rPr lang="en-US" smtClean="0"/>
              <a:t>Click to edit Master 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latin typeface="Arial" pitchFamily="34" charset="0"/>
                <a:ea typeface="Calibri" pitchFamily="34" charset="0"/>
                <a:cs typeface="FrutigerLT-Roman" charset="0"/>
              </a:rPr>
              <a:t>UN</a:t>
            </a:r>
            <a:r>
              <a:rPr lang="fr-FR" sz="2800" dirty="0">
                <a:solidFill>
                  <a:schemeClr val="accent2"/>
                </a:solidFill>
                <a:latin typeface="Arial" pitchFamily="34" charset="0"/>
                <a:ea typeface="Calibri" pitchFamily="34" charset="0"/>
                <a:cs typeface="FrutigerLT-Roman" charset="0"/>
              </a:rPr>
              <a:t>-REDD</a:t>
            </a:r>
          </a:p>
          <a:p>
            <a:pPr>
              <a:defRPr/>
            </a:pPr>
            <a:r>
              <a:rPr lang="fr-FR" sz="1450" dirty="0">
                <a:solidFill>
                  <a:schemeClr val="accent2"/>
                </a:solidFill>
                <a:latin typeface="Arial" pitchFamily="34" charset="0"/>
                <a:ea typeface="Calibri" pitchFamily="34" charset="0"/>
                <a:cs typeface="Frutiger-Roman" charset="0"/>
              </a:rPr>
              <a:t>P R O G R A M M E</a:t>
            </a:r>
            <a:r>
              <a:rPr lang="en-GB" sz="1450" dirty="0">
                <a:solidFill>
                  <a:schemeClr val="accent2"/>
                </a:solidFill>
                <a:latin typeface="Arial" pitchFamily="34" charset="0"/>
                <a:cs typeface="+mn-cs"/>
              </a:rPr>
              <a:t> </a:t>
            </a:r>
          </a:p>
        </p:txBody>
      </p:sp>
      <p:pic>
        <p:nvPicPr>
          <p:cNvPr id="9" name="Picture 12" descr="C:\Documents and Settings\Isabelle\Desktop\UNEP\UN-REDD Programme Communication Strategy\UNEP Pictures\High Resolution Images\Low Res iStock_copy.JPG"/>
          <p:cNvPicPr>
            <a:picLocks noChangeAspect="1" noChangeArrowheads="1"/>
          </p:cNvPicPr>
          <p:nvPr userDrawn="1"/>
        </p:nvPicPr>
        <p:blipFill>
          <a:blip r:embed="rId2"/>
          <a:srcRect/>
          <a:stretch>
            <a:fillRect/>
          </a:stretch>
        </p:blipFill>
        <p:spPr bwMode="auto">
          <a:xfrm>
            <a:off x="92075" y="76200"/>
            <a:ext cx="2286000" cy="1647825"/>
          </a:xfrm>
          <a:prstGeom prst="rect">
            <a:avLst/>
          </a:prstGeom>
          <a:noFill/>
          <a:ln w="9525">
            <a:noFill/>
            <a:miter lim="800000"/>
            <a:headEnd/>
            <a:tailEnd/>
          </a:ln>
        </p:spPr>
      </p:pic>
      <p:pic>
        <p:nvPicPr>
          <p:cNvPr id="10" name="Picture 3" descr="C:\Documents and Settings\Isabelle\Desktop\UNEP\UN-REDD Programme Communication Strategy\Logos\Low Res Logos\UN-REDD logo.jpg"/>
          <p:cNvPicPr>
            <a:picLocks noChangeAspect="1" noChangeArrowheads="1"/>
          </p:cNvPicPr>
          <p:nvPr userDrawn="1"/>
        </p:nvPicPr>
        <p:blipFill>
          <a:blip r:embed="rId3"/>
          <a:srcRect/>
          <a:stretch>
            <a:fillRect/>
          </a:stretch>
        </p:blipFill>
        <p:spPr bwMode="auto">
          <a:xfrm>
            <a:off x="6875463" y="5864225"/>
            <a:ext cx="2039937" cy="874713"/>
          </a:xfrm>
          <a:prstGeom prst="rect">
            <a:avLst/>
          </a:prstGeom>
          <a:noFill/>
          <a:ln w="9525">
            <a:noFill/>
            <a:miter lim="800000"/>
            <a:headEnd/>
            <a:tailEnd/>
          </a:ln>
        </p:spPr>
      </p:pic>
      <p:sp>
        <p:nvSpPr>
          <p:cNvPr id="6" name="Content Placeholder 5"/>
          <p:cNvSpPr>
            <a:spLocks noGrp="1"/>
          </p:cNvSpPr>
          <p:nvPr>
            <p:ph sz="quarter" idx="4"/>
          </p:nvPr>
        </p:nvSpPr>
        <p:spPr>
          <a:xfrm>
            <a:off x="4660135" y="2541319"/>
            <a:ext cx="4351662" cy="4178970"/>
          </a:xfrm>
          <a:solidFill>
            <a:schemeClr val="bg1"/>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3" name="Text Placeholder 2"/>
          <p:cNvSpPr>
            <a:spLocks noGrp="1"/>
          </p:cNvSpPr>
          <p:nvPr>
            <p:ph type="body" idx="1"/>
          </p:nvPr>
        </p:nvSpPr>
        <p:spPr>
          <a:xfrm>
            <a:off x="107593" y="1821226"/>
            <a:ext cx="4464407" cy="639762"/>
          </a:xfrm>
          <a:solidFill>
            <a:schemeClr val="bg1"/>
          </a:solidFill>
        </p:spPr>
        <p:txBody>
          <a:bodyPr anchor="ctr"/>
          <a:lstStyle>
            <a:lvl1pPr marL="0" indent="0" algn="ctr">
              <a:buNone/>
              <a:defRPr sz="2400" b="0">
                <a:solidFill>
                  <a:schemeClr val="tx1">
                    <a:lumMod val="75000"/>
                    <a:lumOff val="25000"/>
                  </a:schemeClr>
                </a:solidFill>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8754" y="2541320"/>
            <a:ext cx="4441372" cy="4178111"/>
          </a:xfrm>
          <a:solidFill>
            <a:schemeClr val="bg1"/>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8260" y="1813389"/>
            <a:ext cx="4351662" cy="639762"/>
          </a:xfrm>
          <a:solidFill>
            <a:schemeClr val="bg1"/>
          </a:solidFill>
        </p:spPr>
        <p:txBody>
          <a:bodyPr anchor="ctr"/>
          <a:lstStyle>
            <a:lvl1pPr marL="0" indent="0" algn="ctr">
              <a:buNone/>
              <a:defRPr sz="2400" b="0">
                <a:solidFill>
                  <a:schemeClr val="tx1">
                    <a:lumMod val="75000"/>
                    <a:lumOff val="25000"/>
                  </a:schemeClr>
                </a:solidFill>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itle 1"/>
          <p:cNvSpPr>
            <a:spLocks noGrp="1"/>
          </p:cNvSpPr>
          <p:nvPr>
            <p:ph type="title"/>
          </p:nvPr>
        </p:nvSpPr>
        <p:spPr>
          <a:xfrm>
            <a:off x="2445745" y="132201"/>
            <a:ext cx="6544019" cy="1531345"/>
          </a:xfrm>
          <a:prstGeom prst="rect">
            <a:avLst/>
          </a:prstGeom>
        </p:spPr>
        <p:txBody>
          <a:bodyPr/>
          <a:lstStyle>
            <a:lvl1pPr algn="ctr">
              <a:defRPr b="0"/>
            </a:lvl1pPr>
          </a:lstStyle>
          <a:p>
            <a:r>
              <a:rPr lang="en-US" smtClean="0"/>
              <a:t>Click to edit Master title style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ectangle 4"/>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5"/>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latin typeface="Arial" pitchFamily="34" charset="0"/>
                <a:ea typeface="Calibri" pitchFamily="34" charset="0"/>
                <a:cs typeface="FrutigerLT-Roman" charset="0"/>
              </a:rPr>
              <a:t>UN</a:t>
            </a:r>
            <a:r>
              <a:rPr lang="fr-FR" sz="2800" dirty="0">
                <a:solidFill>
                  <a:schemeClr val="accent2"/>
                </a:solidFill>
                <a:latin typeface="Arial" pitchFamily="34" charset="0"/>
                <a:ea typeface="Calibri" pitchFamily="34" charset="0"/>
                <a:cs typeface="FrutigerLT-Roman" charset="0"/>
              </a:rPr>
              <a:t>-REDD</a:t>
            </a:r>
          </a:p>
          <a:p>
            <a:pPr>
              <a:defRPr/>
            </a:pPr>
            <a:r>
              <a:rPr lang="fr-FR" sz="1450" dirty="0">
                <a:solidFill>
                  <a:schemeClr val="accent2"/>
                </a:solidFill>
                <a:latin typeface="Arial" pitchFamily="34" charset="0"/>
                <a:ea typeface="Calibri" pitchFamily="34" charset="0"/>
                <a:cs typeface="Frutiger-Roman" charset="0"/>
              </a:rPr>
              <a:t>P R O G R A M M E</a:t>
            </a:r>
            <a:r>
              <a:rPr lang="en-GB" sz="1450" dirty="0">
                <a:solidFill>
                  <a:schemeClr val="accent2"/>
                </a:solidFill>
                <a:latin typeface="Arial" pitchFamily="34" charset="0"/>
                <a:cs typeface="+mn-cs"/>
              </a:rPr>
              <a:t> </a:t>
            </a:r>
          </a:p>
        </p:txBody>
      </p:sp>
      <p:pic>
        <p:nvPicPr>
          <p:cNvPr id="7" name="Picture 12" descr="C:\Documents and Settings\Isabelle\Desktop\UNEP\UN-REDD Programme Communication Strategy\UNEP Pictures\High Resolution Images\Low Res iStock_copy.JPG"/>
          <p:cNvPicPr>
            <a:picLocks noChangeAspect="1" noChangeArrowheads="1"/>
          </p:cNvPicPr>
          <p:nvPr userDrawn="1"/>
        </p:nvPicPr>
        <p:blipFill>
          <a:blip r:embed="rId2"/>
          <a:srcRect/>
          <a:stretch>
            <a:fillRect/>
          </a:stretch>
        </p:blipFill>
        <p:spPr bwMode="auto">
          <a:xfrm>
            <a:off x="92075" y="76200"/>
            <a:ext cx="2286000" cy="1647825"/>
          </a:xfrm>
          <a:prstGeom prst="rect">
            <a:avLst/>
          </a:prstGeom>
          <a:noFill/>
          <a:ln w="9525">
            <a:noFill/>
            <a:miter lim="800000"/>
            <a:headEnd/>
            <a:tailEnd/>
          </a:ln>
        </p:spPr>
      </p:pic>
      <p:pic>
        <p:nvPicPr>
          <p:cNvPr id="8" name="Picture 3" descr="C:\Documents and Settings\Isabelle\Desktop\UNEP\UN-REDD Programme Communication Strategy\Logos\Low Res Logos\UN-REDD logo.jpg"/>
          <p:cNvPicPr>
            <a:picLocks noChangeAspect="1" noChangeArrowheads="1"/>
          </p:cNvPicPr>
          <p:nvPr userDrawn="1"/>
        </p:nvPicPr>
        <p:blipFill>
          <a:blip r:embed="rId3"/>
          <a:srcRect/>
          <a:stretch>
            <a:fillRect/>
          </a:stretch>
        </p:blipFill>
        <p:spPr bwMode="auto">
          <a:xfrm>
            <a:off x="6875463" y="5864225"/>
            <a:ext cx="2039937" cy="874713"/>
          </a:xfrm>
          <a:prstGeom prst="rect">
            <a:avLst/>
          </a:prstGeom>
          <a:noFill/>
          <a:ln w="9525">
            <a:noFill/>
            <a:miter lim="800000"/>
            <a:headEnd/>
            <a:tailEnd/>
          </a:ln>
        </p:spPr>
      </p:pic>
      <p:sp>
        <p:nvSpPr>
          <p:cNvPr id="3" name="Content Placeholder 2"/>
          <p:cNvSpPr>
            <a:spLocks noGrp="1"/>
          </p:cNvSpPr>
          <p:nvPr>
            <p:ph idx="1"/>
          </p:nvPr>
        </p:nvSpPr>
        <p:spPr>
          <a:xfrm>
            <a:off x="2437975" y="1809163"/>
            <a:ext cx="6585698" cy="4923001"/>
          </a:xfrm>
          <a:solidFill>
            <a:schemeClr val="bg1"/>
          </a:solidFill>
        </p:spPr>
        <p:txBody>
          <a:bodyPr>
            <a:normAutofit/>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77117" y="1806766"/>
            <a:ext cx="2269476" cy="4913523"/>
          </a:xfrm>
          <a:solidFill>
            <a:schemeClr val="bg1"/>
          </a:solidFill>
        </p:spPr>
        <p:txBody>
          <a:bodyPr anchor="ctr"/>
          <a:lstStyle>
            <a:lvl1pPr marL="0" indent="0" algn="ctr">
              <a:buNone/>
              <a:defRPr lang="en-US" sz="2000" b="0" kern="1200" dirty="0" smtClean="0">
                <a:solidFill>
                  <a:srgbClr val="595959"/>
                </a:solidFill>
                <a:latin typeface="Franklin Gothic Book"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
          <p:cNvSpPr>
            <a:spLocks noGrp="1"/>
          </p:cNvSpPr>
          <p:nvPr>
            <p:ph type="title"/>
          </p:nvPr>
        </p:nvSpPr>
        <p:spPr>
          <a:xfrm>
            <a:off x="2445745" y="132201"/>
            <a:ext cx="6544019" cy="1531345"/>
          </a:xfrm>
          <a:prstGeom prst="rect">
            <a:avLst/>
          </a:prstGeom>
        </p:spPr>
        <p:txBody>
          <a:bodyPr/>
          <a:lstStyle>
            <a:lvl1pPr algn="ctr">
              <a:defRPr b="0"/>
            </a:lvl1pPr>
          </a:lstStyle>
          <a:p>
            <a:r>
              <a:rPr lang="en-US" smtClean="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Rectangle 4"/>
          <p:cNvSpPr/>
          <p:nvPr userDrawn="1"/>
        </p:nvSpPr>
        <p:spPr>
          <a:xfrm>
            <a:off x="2428875" y="1785938"/>
            <a:ext cx="6572250"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5"/>
          <p:cNvSpPr/>
          <p:nvPr userDrawn="1"/>
        </p:nvSpPr>
        <p:spPr>
          <a:xfrm>
            <a:off x="2422525" y="71438"/>
            <a:ext cx="657860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5" descr="C:\Documents and Settings\Isabelle\Desktop\UNEP\UN-REDD Programme Communication Strategy\UNEP Pictures\High Resolution Images\Low Res iStock_copy.JPG"/>
          <p:cNvPicPr>
            <a:picLocks noChangeAspect="1" noChangeArrowheads="1"/>
          </p:cNvPicPr>
          <p:nvPr userDrawn="1"/>
        </p:nvPicPr>
        <p:blipFill>
          <a:blip r:embed="rId2"/>
          <a:srcRect/>
          <a:stretch>
            <a:fillRect/>
          </a:stretch>
        </p:blipFill>
        <p:spPr bwMode="auto">
          <a:xfrm>
            <a:off x="92075" y="76200"/>
            <a:ext cx="2286000" cy="1647825"/>
          </a:xfrm>
          <a:prstGeom prst="rect">
            <a:avLst/>
          </a:prstGeom>
          <a:noFill/>
          <a:ln w="9525">
            <a:noFill/>
            <a:miter lim="800000"/>
            <a:headEnd/>
            <a:tailEnd/>
          </a:ln>
        </p:spPr>
      </p:pic>
      <p:sp>
        <p:nvSpPr>
          <p:cNvPr id="3" name="Picture Placeholder 2"/>
          <p:cNvSpPr>
            <a:spLocks noGrp="1"/>
          </p:cNvSpPr>
          <p:nvPr>
            <p:ph type="pic" idx="1"/>
          </p:nvPr>
        </p:nvSpPr>
        <p:spPr>
          <a:xfrm>
            <a:off x="2434728" y="1813295"/>
            <a:ext cx="6527190" cy="48849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9" name="Title 1"/>
          <p:cNvSpPr>
            <a:spLocks noGrp="1"/>
          </p:cNvSpPr>
          <p:nvPr>
            <p:ph type="title"/>
          </p:nvPr>
        </p:nvSpPr>
        <p:spPr>
          <a:xfrm>
            <a:off x="2445745" y="132201"/>
            <a:ext cx="6544019" cy="1531345"/>
          </a:xfrm>
          <a:prstGeom prst="rect">
            <a:avLst/>
          </a:prstGeom>
        </p:spPr>
        <p:txBody>
          <a:bodyPr/>
          <a:lstStyle>
            <a:lvl1pPr algn="ctr">
              <a:defRPr b="0"/>
            </a:lvl1pPr>
          </a:lstStyle>
          <a:p>
            <a:r>
              <a:rPr lang="en-US" smtClean="0"/>
              <a:t>Click to edit Master title style</a:t>
            </a:r>
            <a:endParaRPr lang="en-GB" dirty="0"/>
          </a:p>
        </p:txBody>
      </p:sp>
      <p:sp>
        <p:nvSpPr>
          <p:cNvPr id="10" name="Text Placeholder 3"/>
          <p:cNvSpPr>
            <a:spLocks noGrp="1"/>
          </p:cNvSpPr>
          <p:nvPr>
            <p:ph type="body" sz="half" idx="10"/>
          </p:nvPr>
        </p:nvSpPr>
        <p:spPr>
          <a:xfrm>
            <a:off x="77117" y="1781300"/>
            <a:ext cx="2269476" cy="5005450"/>
          </a:xfrm>
          <a:solidFill>
            <a:schemeClr val="bg1"/>
          </a:solidFill>
        </p:spPr>
        <p:txBody>
          <a:bodyPr anchor="ctr"/>
          <a:lstStyle>
            <a:lvl1pPr marL="0" indent="0" algn="ctr">
              <a:buNone/>
              <a:defRPr lang="en-US" sz="2000" b="0" kern="1200" dirty="0" smtClean="0">
                <a:solidFill>
                  <a:srgbClr val="595959"/>
                </a:solidFill>
                <a:latin typeface="Franklin Gothic Book"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3"/>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dirty="0">
              <a:latin typeface="+mn-lt"/>
              <a:cs typeface="+mn-cs"/>
            </a:endParaRPr>
          </a:p>
        </p:txBody>
      </p:sp>
      <p:sp>
        <p:nvSpPr>
          <p:cNvPr id="5" name="Rectangle 4"/>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6" name="Rectangle 5"/>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7" name="Freeform 6"/>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8" name="Picture 3" descr="C:\Documents and Settings\Isabelle\Desktop\UNEP\UN-REDD Programme Communication Strategy\Logos\Low Res Logos\UN-REDD logo.jpg"/>
          <p:cNvPicPr>
            <a:picLocks noChangeAspect="1" noChangeArrowheads="1"/>
          </p:cNvPicPr>
          <p:nvPr userDrawn="1"/>
        </p:nvPicPr>
        <p:blipFill>
          <a:blip r:embed="rId2"/>
          <a:srcRect/>
          <a:stretch>
            <a:fillRect/>
          </a:stretch>
        </p:blipFill>
        <p:spPr bwMode="auto">
          <a:xfrm>
            <a:off x="6875463" y="5864225"/>
            <a:ext cx="2039937" cy="874713"/>
          </a:xfrm>
          <a:prstGeom prst="rect">
            <a:avLst/>
          </a:prstGeom>
          <a:noFill/>
          <a:ln w="9525">
            <a:noFill/>
            <a:miter lim="800000"/>
            <a:headEnd/>
            <a:tailEnd/>
          </a:ln>
        </p:spPr>
      </p:pic>
      <p:sp>
        <p:nvSpPr>
          <p:cNvPr id="38" name="Title 1"/>
          <p:cNvSpPr>
            <a:spLocks noGrp="1"/>
          </p:cNvSpPr>
          <p:nvPr>
            <p:ph type="title"/>
          </p:nvPr>
        </p:nvSpPr>
        <p:spPr>
          <a:xfrm>
            <a:off x="517792" y="2115745"/>
            <a:ext cx="6389783" cy="1362075"/>
          </a:xfrm>
          <a:prstGeom prst="rect">
            <a:avLst/>
          </a:prstGeom>
        </p:spPr>
        <p:txBody>
          <a:bodyPr anchor="b">
            <a:noAutofit/>
          </a:bodyPr>
          <a:lstStyle>
            <a:lvl1pPr algn="l">
              <a:defRPr sz="4000" b="1" cap="none"/>
            </a:lvl1pPr>
          </a:lstStyle>
          <a:p>
            <a:r>
              <a:rPr lang="en-US"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2428875" y="1785938"/>
            <a:ext cx="6643688"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7"/>
          <p:cNvSpPr/>
          <p:nvPr userDrawn="1"/>
        </p:nvSpPr>
        <p:spPr>
          <a:xfrm>
            <a:off x="2428875" y="71438"/>
            <a:ext cx="6643688"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 name="Picture 2" descr="F:\low res images\10055131-Venezuela-Lineair.jpg"/>
          <p:cNvPicPr>
            <a:picLocks noChangeAspect="1" noChangeArrowheads="1"/>
          </p:cNvPicPr>
          <p:nvPr userDrawn="1"/>
        </p:nvPicPr>
        <p:blipFill>
          <a:blip r:embed="rId2"/>
          <a:srcRect/>
          <a:stretch>
            <a:fillRect/>
          </a:stretch>
        </p:blipFill>
        <p:spPr bwMode="auto">
          <a:xfrm>
            <a:off x="79375" y="3508375"/>
            <a:ext cx="2286000" cy="1647825"/>
          </a:xfrm>
          <a:prstGeom prst="rect">
            <a:avLst/>
          </a:prstGeom>
          <a:noFill/>
          <a:ln w="9525">
            <a:noFill/>
            <a:miter lim="800000"/>
            <a:headEnd/>
            <a:tailEnd/>
          </a:ln>
        </p:spPr>
      </p:pic>
      <p:pic>
        <p:nvPicPr>
          <p:cNvPr id="7" name="Picture 3" descr="F:\low res images\Biodiversity---Frog.jpg"/>
          <p:cNvPicPr>
            <a:picLocks noChangeAspect="1" noChangeArrowheads="1"/>
          </p:cNvPicPr>
          <p:nvPr userDrawn="1"/>
        </p:nvPicPr>
        <p:blipFill>
          <a:blip r:embed="rId3"/>
          <a:srcRect/>
          <a:stretch>
            <a:fillRect/>
          </a:stretch>
        </p:blipFill>
        <p:spPr bwMode="auto">
          <a:xfrm>
            <a:off x="80963" y="5218113"/>
            <a:ext cx="2286000" cy="1581150"/>
          </a:xfrm>
          <a:prstGeom prst="rect">
            <a:avLst/>
          </a:prstGeom>
          <a:noFill/>
          <a:ln w="9525">
            <a:noFill/>
            <a:miter lim="800000"/>
            <a:headEnd/>
            <a:tailEnd/>
          </a:ln>
        </p:spPr>
      </p:pic>
      <p:pic>
        <p:nvPicPr>
          <p:cNvPr id="8" name="Picture 12" descr="C:\Documents and Settings\Isabelle\Desktop\UNEP\UN-REDD Programme Communication Strategy\UNEP Pictures\High Resolution Images\Low Res iStock_copy.JPG"/>
          <p:cNvPicPr>
            <a:picLocks noChangeAspect="1" noChangeArrowheads="1"/>
          </p:cNvPicPr>
          <p:nvPr userDrawn="1"/>
        </p:nvPicPr>
        <p:blipFill>
          <a:blip r:embed="rId4"/>
          <a:srcRect/>
          <a:stretch>
            <a:fillRect/>
          </a:stretch>
        </p:blipFill>
        <p:spPr bwMode="auto">
          <a:xfrm>
            <a:off x="92075" y="76200"/>
            <a:ext cx="2286000" cy="1647825"/>
          </a:xfrm>
          <a:prstGeom prst="rect">
            <a:avLst/>
          </a:prstGeom>
          <a:noFill/>
          <a:ln w="9525">
            <a:noFill/>
            <a:miter lim="800000"/>
            <a:headEnd/>
            <a:tailEnd/>
          </a:ln>
        </p:spPr>
      </p:pic>
      <p:pic>
        <p:nvPicPr>
          <p:cNvPr id="9" name="Picture 3" descr="C:\Documents and Settings\Isabelle\Desktop\UNEP\UN-REDD Programme Communication Strategy\Logos\Low Res Logos\UN-REDD logo.jpg"/>
          <p:cNvPicPr>
            <a:picLocks noChangeAspect="1" noChangeArrowheads="1"/>
          </p:cNvPicPr>
          <p:nvPr userDrawn="1"/>
        </p:nvPicPr>
        <p:blipFill>
          <a:blip r:embed="rId5"/>
          <a:srcRect/>
          <a:stretch>
            <a:fillRect/>
          </a:stretch>
        </p:blipFill>
        <p:spPr bwMode="auto">
          <a:xfrm>
            <a:off x="6875463" y="5864225"/>
            <a:ext cx="2039937" cy="874713"/>
          </a:xfrm>
          <a:prstGeom prst="rect">
            <a:avLst/>
          </a:prstGeom>
          <a:noFill/>
          <a:ln w="9525">
            <a:noFill/>
            <a:miter lim="800000"/>
            <a:headEnd/>
            <a:tailEnd/>
          </a:ln>
        </p:spPr>
      </p:pic>
      <p:pic>
        <p:nvPicPr>
          <p:cNvPr id="10" name="Picture 8" descr="F:\low res images\Technical-Capacity-Building.jpg"/>
          <p:cNvPicPr>
            <a:picLocks noChangeAspect="1" noChangeArrowheads="1"/>
          </p:cNvPicPr>
          <p:nvPr userDrawn="1"/>
        </p:nvPicPr>
        <p:blipFill>
          <a:blip r:embed="rId6"/>
          <a:srcRect/>
          <a:stretch>
            <a:fillRect/>
          </a:stretch>
        </p:blipFill>
        <p:spPr bwMode="auto">
          <a:xfrm>
            <a:off x="92075" y="1785938"/>
            <a:ext cx="2286000" cy="1647825"/>
          </a:xfrm>
          <a:prstGeom prst="rect">
            <a:avLst/>
          </a:prstGeom>
          <a:noFill/>
          <a:ln w="9525">
            <a:noFill/>
            <a:miter lim="800000"/>
            <a:headEnd/>
            <a:tailEnd/>
          </a:ln>
        </p:spPr>
      </p:pic>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p:txBody>
          <a:bodyPr/>
          <a:lstStyle>
            <a:lvl1pPr>
              <a:defRPr/>
            </a:lvl1pPr>
          </a:lstStyle>
          <a:p>
            <a:pPr>
              <a:defRPr/>
            </a:pPr>
            <a:fld id="{53D83A4C-87F4-4909-A5D3-F3DDE65679B0}" type="datetimeFigureOut">
              <a:rPr lang="en-US"/>
              <a:pPr>
                <a:defRPr/>
              </a:pPr>
              <a:t>6/30/2014</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D6175C36-B7A9-4D61-B76E-FD8E7AD5D3E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p:cNvSpPr/>
          <p:nvPr userDrawn="1"/>
        </p:nvSpPr>
        <p:spPr>
          <a:xfrm flipV="1">
            <a:off x="142875"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dirty="0">
              <a:latin typeface="+mn-lt"/>
              <a:cs typeface="+mn-cs"/>
            </a:endParaRPr>
          </a:p>
        </p:txBody>
      </p:sp>
      <p:sp>
        <p:nvSpPr>
          <p:cNvPr id="4" name="Rectangle 3"/>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5" name="Rectangle 4"/>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6" name="Freeform 5"/>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7" name="Picture 3" descr="C:\Documents and Settings\Isabelle\Desktop\UNEP\UN-REDD Programme Communication Strategy\Logos\Low Res Logos\UN-REDD logo.jpg"/>
          <p:cNvPicPr>
            <a:picLocks noChangeAspect="1" noChangeArrowheads="1"/>
          </p:cNvPicPr>
          <p:nvPr userDrawn="1"/>
        </p:nvPicPr>
        <p:blipFill>
          <a:blip r:embed="rId2"/>
          <a:srcRect/>
          <a:stretch>
            <a:fillRect/>
          </a:stretch>
        </p:blipFill>
        <p:spPr bwMode="auto">
          <a:xfrm>
            <a:off x="6875463" y="5864225"/>
            <a:ext cx="2039937" cy="874713"/>
          </a:xfrm>
          <a:prstGeom prst="rect">
            <a:avLst/>
          </a:prstGeom>
          <a:noFill/>
          <a:ln w="9525">
            <a:noFill/>
            <a:miter lim="800000"/>
            <a:headEnd/>
            <a:tailEnd/>
          </a:ln>
        </p:spPr>
      </p:pic>
      <p:sp>
        <p:nvSpPr>
          <p:cNvPr id="8" name="Title 1"/>
          <p:cNvSpPr txBox="1">
            <a:spLocks/>
          </p:cNvSpPr>
          <p:nvPr userDrawn="1"/>
        </p:nvSpPr>
        <p:spPr bwMode="auto">
          <a:xfrm>
            <a:off x="4179888" y="3871913"/>
            <a:ext cx="4014787" cy="1543050"/>
          </a:xfrm>
          <a:prstGeom prst="rect">
            <a:avLst/>
          </a:prstGeom>
          <a:noFill/>
          <a:ln w="9525">
            <a:noFill/>
            <a:miter lim="800000"/>
            <a:headEnd/>
            <a:tailEnd/>
          </a:ln>
        </p:spPr>
        <p:txBody>
          <a:bodyPr anchor="b"/>
          <a:lstStyle>
            <a:lvl1pPr algn="l">
              <a:defRPr sz="4400" b="1" cap="none" baseline="0"/>
            </a:lvl1pPr>
          </a:lstStyle>
          <a:p>
            <a:pPr eaLnBrk="0" hangingPunct="0">
              <a:defRPr/>
            </a:pPr>
            <a:r>
              <a:rPr lang="en-US" sz="2400" dirty="0" smtClean="0">
                <a:solidFill>
                  <a:srgbClr val="595959"/>
                </a:solidFill>
                <a:latin typeface="Franklin Gothic Book" pitchFamily="34" charset="0"/>
                <a:ea typeface="+mj-ea"/>
                <a:cs typeface="+mj-cs"/>
              </a:rPr>
              <a:t>Visit	</a:t>
            </a:r>
            <a:r>
              <a:rPr lang="en-US" sz="2400" dirty="0" smtClean="0">
                <a:solidFill>
                  <a:srgbClr val="0099CC"/>
                </a:solidFill>
                <a:latin typeface="Franklin Gothic Book" pitchFamily="34" charset="0"/>
                <a:ea typeface="+mj-ea"/>
                <a:cs typeface="+mj-cs"/>
                <a:hlinkClick r:id="rId3"/>
              </a:rPr>
              <a:t>www.un-redd.org</a:t>
            </a:r>
            <a:endParaRPr lang="en-US" sz="2400" dirty="0" smtClean="0">
              <a:solidFill>
                <a:srgbClr val="0099CC"/>
              </a:solidFill>
              <a:latin typeface="Franklin Gothic Book" pitchFamily="34" charset="0"/>
              <a:ea typeface="+mj-ea"/>
              <a:cs typeface="+mj-cs"/>
            </a:endParaRPr>
          </a:p>
          <a:p>
            <a:pPr eaLnBrk="0" hangingPunct="0">
              <a:defRPr/>
            </a:pPr>
            <a:r>
              <a:rPr lang="en-US" sz="2400" dirty="0" smtClean="0">
                <a:solidFill>
                  <a:srgbClr val="595959"/>
                </a:solidFill>
                <a:latin typeface="Franklin Gothic Book" pitchFamily="34" charset="0"/>
                <a:ea typeface="+mj-ea"/>
                <a:cs typeface="+mj-cs"/>
              </a:rPr>
              <a:t>Email	</a:t>
            </a:r>
            <a:r>
              <a:rPr lang="en-US" sz="2400" dirty="0" smtClean="0">
                <a:solidFill>
                  <a:srgbClr val="595959"/>
                </a:solidFill>
                <a:latin typeface="Franklin Gothic Book" pitchFamily="34" charset="0"/>
                <a:ea typeface="+mj-ea"/>
                <a:cs typeface="+mj-cs"/>
                <a:hlinkClick r:id="rId4"/>
              </a:rPr>
              <a:t>un-redd@un-redd.org</a:t>
            </a:r>
            <a:endParaRPr lang="en-US" sz="2400" dirty="0" smtClean="0">
              <a:solidFill>
                <a:srgbClr val="595959"/>
              </a:solidFill>
              <a:latin typeface="Franklin Gothic Book" pitchFamily="34" charset="0"/>
              <a:ea typeface="+mj-ea"/>
              <a:cs typeface="+mj-cs"/>
            </a:endParaRPr>
          </a:p>
          <a:p>
            <a:pPr eaLnBrk="0" hangingPunct="0">
              <a:defRPr/>
            </a:pPr>
            <a:endParaRPr lang="en-US" sz="2400" dirty="0" smtClean="0">
              <a:solidFill>
                <a:srgbClr val="595959"/>
              </a:solidFill>
              <a:latin typeface="Franklin Gothic Book" pitchFamily="34" charset="0"/>
              <a:ea typeface="+mj-ea"/>
              <a:cs typeface="+mj-cs"/>
            </a:endParaRPr>
          </a:p>
          <a:p>
            <a:pPr eaLnBrk="0" hangingPunct="0">
              <a:defRPr/>
            </a:pPr>
            <a:r>
              <a:rPr lang="en-US" sz="2400" dirty="0" smtClean="0">
                <a:solidFill>
                  <a:srgbClr val="595959"/>
                </a:solidFill>
                <a:latin typeface="Franklin Gothic Book" pitchFamily="34" charset="0"/>
                <a:ea typeface="+mj-ea"/>
                <a:cs typeface="+mj-cs"/>
              </a:rPr>
              <a:t> </a:t>
            </a:r>
            <a:endParaRPr lang="en-GB" sz="2400" dirty="0">
              <a:solidFill>
                <a:srgbClr val="595959"/>
              </a:solidFill>
              <a:latin typeface="Franklin Gothic Book" pitchFamily="34" charset="0"/>
              <a:ea typeface="+mj-ea"/>
              <a:cs typeface="+mj-cs"/>
            </a:endParaRPr>
          </a:p>
        </p:txBody>
      </p:sp>
      <p:sp>
        <p:nvSpPr>
          <p:cNvPr id="9" name="Rectangle 8"/>
          <p:cNvSpPr/>
          <p:nvPr userDrawn="1"/>
        </p:nvSpPr>
        <p:spPr>
          <a:xfrm>
            <a:off x="558800" y="2767013"/>
            <a:ext cx="5567363" cy="708025"/>
          </a:xfrm>
          <a:prstGeom prst="rect">
            <a:avLst/>
          </a:prstGeom>
        </p:spPr>
        <p:txBody>
          <a:bodyPr>
            <a:spAutoFit/>
          </a:bodyPr>
          <a:lstStyle/>
          <a:p>
            <a:pPr>
              <a:defRPr/>
            </a:pPr>
            <a:r>
              <a:rPr lang="en-US" sz="4000" b="1" dirty="0">
                <a:solidFill>
                  <a:srgbClr val="595959"/>
                </a:solidFill>
                <a:latin typeface="Franklin Gothic Book" pitchFamily="34" charset="0"/>
                <a:ea typeface="+mj-ea"/>
                <a:cs typeface="+mj-cs"/>
              </a:rPr>
              <a:t>For more information…</a:t>
            </a:r>
            <a:endParaRPr lang="en-GB" sz="4000" b="1" dirty="0">
              <a:solidFill>
                <a:srgbClr val="595959"/>
              </a:solidFill>
              <a:latin typeface="Franklin Gothic Book" pitchFamily="34" charset="0"/>
              <a:ea typeface="+mj-ea"/>
              <a:cs typeface="+mj-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dirty="0">
              <a:latin typeface="+mn-lt"/>
              <a:cs typeface="+mn-cs"/>
            </a:endParaRPr>
          </a:p>
        </p:txBody>
      </p:sp>
      <p:sp>
        <p:nvSpPr>
          <p:cNvPr id="4" name="Rectangle 3"/>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5" name="Rectangle 4"/>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dirty="0">
                <a:latin typeface="Arial" pitchFamily="34" charset="0"/>
                <a:ea typeface="Calibri" pitchFamily="34" charset="0"/>
                <a:cs typeface="Times New Roman" pitchFamily="18" charset="0"/>
              </a:rPr>
              <a:t>    </a:t>
            </a:r>
            <a:endParaRPr lang="fr-FR" dirty="0">
              <a:latin typeface="Arial" pitchFamily="34" charset="0"/>
              <a:cs typeface="+mn-cs"/>
            </a:endParaRPr>
          </a:p>
        </p:txBody>
      </p:sp>
      <p:sp>
        <p:nvSpPr>
          <p:cNvPr id="6" name="Freeform 5"/>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7" name="Picture 3" descr="C:\Documents and Settings\Isabelle\Desktop\UNEP\UN-REDD Programme Communication Strategy\Logos\Low Res Logos\UN-REDD logo.jpg"/>
          <p:cNvPicPr>
            <a:picLocks noChangeAspect="1" noChangeArrowheads="1"/>
          </p:cNvPicPr>
          <p:nvPr userDrawn="1"/>
        </p:nvPicPr>
        <p:blipFill>
          <a:blip r:embed="rId2"/>
          <a:srcRect/>
          <a:stretch>
            <a:fillRect/>
          </a:stretch>
        </p:blipFill>
        <p:spPr bwMode="auto">
          <a:xfrm>
            <a:off x="6875463" y="5864225"/>
            <a:ext cx="2039937" cy="874713"/>
          </a:xfrm>
          <a:prstGeom prst="rect">
            <a:avLst/>
          </a:prstGeom>
          <a:noFill/>
          <a:ln w="9525">
            <a:noFill/>
            <a:miter lim="800000"/>
            <a:headEnd/>
            <a:tailEnd/>
          </a:ln>
        </p:spPr>
      </p:pic>
      <p:sp>
        <p:nvSpPr>
          <p:cNvPr id="8" name="Rectangle 7"/>
          <p:cNvSpPr/>
          <p:nvPr userDrawn="1"/>
        </p:nvSpPr>
        <p:spPr>
          <a:xfrm>
            <a:off x="558800" y="2767013"/>
            <a:ext cx="5567363" cy="708025"/>
          </a:xfrm>
          <a:prstGeom prst="rect">
            <a:avLst/>
          </a:prstGeom>
        </p:spPr>
        <p:txBody>
          <a:bodyPr>
            <a:spAutoFit/>
          </a:bodyPr>
          <a:lstStyle/>
          <a:p>
            <a:pPr>
              <a:defRPr/>
            </a:pPr>
            <a:r>
              <a:rPr lang="en-US" sz="4000" b="1" dirty="0">
                <a:solidFill>
                  <a:srgbClr val="595959"/>
                </a:solidFill>
                <a:latin typeface="Franklin Gothic Book" pitchFamily="34" charset="0"/>
                <a:ea typeface="+mj-ea"/>
                <a:cs typeface="+mj-cs"/>
              </a:rPr>
              <a:t>Thank you for listening!</a:t>
            </a:r>
            <a:endParaRPr lang="en-GB" sz="4000" b="1" dirty="0">
              <a:solidFill>
                <a:srgbClr val="595959"/>
              </a:solidFill>
              <a:latin typeface="Franklin Gothic Book" pitchFamily="34" charset="0"/>
              <a:ea typeface="+mj-ea"/>
              <a:cs typeface="+mj-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83F190-242A-408F-B486-12CCB2F28275}"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649A4D-E101-4ADC-97A1-772A7A0F4D9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FADB39-FFD0-40DD-9E5C-1078043DE42F}"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E1B148-2B6D-4AA7-832B-75F26F4FF04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D665A3-5670-4EB7-B781-5B44A36509AE}"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E69100-60A6-4F34-8E68-5D8E0D5B6FA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2A8EBF-4A12-4EBB-AEA8-5717D13D9EA0}"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DB4F5A-23F1-42A1-8C54-5FD7F52F638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ED2CCA-73B5-4AB5-ADFB-49C36FFE02BC}"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EB732AE-2BE8-44FC-AA92-B1C7E9AD632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94DABB-EC70-4723-B440-3E441EACB454}"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22F348-9177-4D2C-9902-3553B3234C4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F3F7A7-A573-46DA-8982-89DE1652338E}"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1B5ABA-4546-4D5B-9392-3EEA33A84AF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1111FD-724F-41A4-8452-622539F32BB5}"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F79BF7-332A-44D9-8032-CCFD7F34C1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90480-082E-4B53-98F5-AFB5A76758C2}"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DE12C1-F28C-48CD-87D7-BE0A5016FEB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944AD0-9294-4E91-A456-8BF213734B98}"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8D6ED8-C069-4089-A032-145E424CDA9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AFE4CA-5A18-40D9-B1D9-7E322C571D79}"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A70EA6-4B8E-405F-B162-FA3F91FE72C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F0176F-44C1-4A58-8CA8-23EFB7A0C8B5}"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1F9F6B-2ECF-40E1-8CC1-D0DA30C4732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BA03EA8-7EEB-42B5-9881-D85E3356F316}"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3740FE-6FD7-4713-81F3-0D5891D99AB7}"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5A4566-8470-478D-ABE1-51E5B6F32DDE}"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D6B67A-6C38-4BCC-90D0-4A8836A4826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6304C3-0610-401B-B60B-209898373C82}"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ACA46C-9212-463C-A236-09EE32EF9C5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6A9E3B-FAEF-493B-B408-3B1A6350B825}"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84B586-A79C-4140-8EA8-4520ADF12FA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CAEC50-03BB-4A39-9BC8-5C29AA6DC9AA}"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82BF8A-E0A3-4D24-B2DB-E21B308E76A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89AD9C-503C-4153-8775-D0321DCCD1F9}"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544B42-700C-47B2-AF09-E972BBBF0D9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C0E954-DA5B-4CB9-B6C7-1AC4DBBC11D9}"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9C81B6-F4F8-4DD2-BBA8-ADF8D7CB27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00EF6D-1BBB-4564-8BB4-7DA4D2B35315}"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AA6A90-CF90-4F6C-AEB8-0128E7A43AE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58B6D3-9772-426C-9E10-6B29575D047B}"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4D2B4D-4387-4614-AF21-BDC0C8D27C5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63321F-B77F-415B-B69D-0A2EB6EE5DE1}"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A2FE57-19A7-4E6D-A4A9-B89243E6B2FA}"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E82542-280A-406E-9B3C-1E5DA203E687}"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E5A02-6C9B-485F-98A9-0C3A6D113B1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D106BB-8E2A-4AC3-A47A-327EA483B581}"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FDFCB0-1319-491F-898A-784BE46E838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F8FED8-C4CA-43FB-AC13-9D42FBF8ED77}"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B4B5BB-0DF2-41F2-B8B3-DF79E06EA13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D98C93-8F72-4881-846C-7D91A7F1D1F1}"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B1411E-23A2-45EE-B2D1-06F54B5910CA}"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06CCAC-BEF7-4CA9-9259-1A53E9E141CE}"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1649F3-0AB9-4C4C-B563-46D8A8347ED2}"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04CBB5-950D-40DC-960C-D8D7C304A4EE}"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D4DBFD-3475-4E19-A385-3C70CD42FD3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B88C793-076B-49E9-BBFC-9586DE6F3FF7}"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FCA0CB-A6E0-4F47-94A6-11AE8B8E5F35}"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3ECFEE-64AD-426A-A621-FA45A5BA293E}"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0CF37F-F81F-4074-AD6D-7A5406A426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10"/>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latin typeface="Arial" pitchFamily="34" charset="0"/>
                <a:ea typeface="Calibri" pitchFamily="34" charset="0"/>
                <a:cs typeface="FrutigerLT-Roman" charset="0"/>
              </a:rPr>
              <a:t>UN</a:t>
            </a:r>
            <a:r>
              <a:rPr lang="fr-FR" sz="2800" dirty="0">
                <a:solidFill>
                  <a:schemeClr val="accent2"/>
                </a:solidFill>
                <a:latin typeface="Arial" pitchFamily="34" charset="0"/>
                <a:ea typeface="Calibri" pitchFamily="34" charset="0"/>
                <a:cs typeface="FrutigerLT-Roman" charset="0"/>
              </a:rPr>
              <a:t>-REDD</a:t>
            </a:r>
          </a:p>
          <a:p>
            <a:pPr>
              <a:defRPr/>
            </a:pPr>
            <a:r>
              <a:rPr lang="fr-FR" sz="1450" dirty="0">
                <a:solidFill>
                  <a:schemeClr val="accent2"/>
                </a:solidFill>
                <a:latin typeface="Arial" pitchFamily="34" charset="0"/>
                <a:ea typeface="Calibri" pitchFamily="34" charset="0"/>
                <a:cs typeface="Frutiger-Roman" charset="0"/>
              </a:rPr>
              <a:t>P R O G R A M M E</a:t>
            </a:r>
            <a:r>
              <a:rPr lang="en-GB" sz="1450" dirty="0">
                <a:solidFill>
                  <a:schemeClr val="accent2"/>
                </a:solidFill>
                <a:latin typeface="Arial" pitchFamily="34" charset="0"/>
                <a:cs typeface="+mn-cs"/>
              </a:rPr>
              <a:t> </a:t>
            </a:r>
          </a:p>
        </p:txBody>
      </p:sp>
      <p:pic>
        <p:nvPicPr>
          <p:cNvPr id="9" name="Picture 12" descr="C:\Documents and Settings\Isabelle\Desktop\UNEP\UN-REDD Programme Communication Strategy\UNEP Pictures\High Resolution Images\Low Res iStock_copy.JPG"/>
          <p:cNvPicPr>
            <a:picLocks noChangeAspect="1" noChangeArrowheads="1"/>
          </p:cNvPicPr>
          <p:nvPr userDrawn="1"/>
        </p:nvPicPr>
        <p:blipFill>
          <a:blip r:embed="rId2"/>
          <a:srcRect/>
          <a:stretch>
            <a:fillRect/>
          </a:stretch>
        </p:blipFill>
        <p:spPr bwMode="auto">
          <a:xfrm>
            <a:off x="92075" y="76200"/>
            <a:ext cx="2286000" cy="1647825"/>
          </a:xfrm>
          <a:prstGeom prst="rect">
            <a:avLst/>
          </a:prstGeom>
          <a:noFill/>
          <a:ln w="9525">
            <a:noFill/>
            <a:miter lim="800000"/>
            <a:headEnd/>
            <a:tailEnd/>
          </a:ln>
        </p:spPr>
      </p:pic>
      <p:pic>
        <p:nvPicPr>
          <p:cNvPr id="10" name="Picture 3" descr="C:\Documents and Settings\Isabelle\Desktop\UNEP\UN-REDD Programme Communication Strategy\Logos\Low Res Logos\UN-REDD logo.jpg"/>
          <p:cNvPicPr>
            <a:picLocks noChangeAspect="1" noChangeArrowheads="1"/>
          </p:cNvPicPr>
          <p:nvPr userDrawn="1"/>
        </p:nvPicPr>
        <p:blipFill>
          <a:blip r:embed="rId3"/>
          <a:srcRect/>
          <a:stretch>
            <a:fillRect/>
          </a:stretch>
        </p:blipFill>
        <p:spPr bwMode="auto">
          <a:xfrm>
            <a:off x="6875463" y="5864225"/>
            <a:ext cx="2039937" cy="874713"/>
          </a:xfrm>
          <a:prstGeom prst="rect">
            <a:avLst/>
          </a:prstGeom>
          <a:noFill/>
          <a:ln w="9525">
            <a:noFill/>
            <a:miter lim="800000"/>
            <a:headEnd/>
            <a:tailEnd/>
          </a:ln>
        </p:spPr>
      </p:pic>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8030A0A0-5E9F-4601-B377-390404DFBF91}" type="datetimeFigureOut">
              <a:rPr lang="en-US"/>
              <a:pPr>
                <a:defRPr/>
              </a:pPr>
              <a:t>6/30/2014</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75B8CC8A-E9D3-4B8B-A4A8-79783A8EC79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7CB9BD-D1EF-40CB-81D8-1CDB5B1080AD}"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09413FD-71EC-4463-8661-50935CD00C8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4DA817-F72A-46DB-ABC3-C4874391E25E}"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149497-8E1B-4996-AA8E-611B7414924C}"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7A79C-6979-43CF-A07F-3FF200098A8D}"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15532D-5192-49E8-81AD-E78B47384F74}"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239000" y="655638"/>
            <a:ext cx="1371600" cy="7159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E1AF2D-0769-41EE-91EC-7B085EF0635B}"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4DF467-60D7-4F8B-8A53-B44DABE1D575}"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4ECE4E-D96A-4A7E-BA6D-569B12B301C1}"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26365A-A64A-482F-8C60-E790681EB9B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767A87-2DD5-4E45-9508-AAFD164A819D}"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443F6-9704-4171-BF5F-A6688FBEEBD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87218C-C3F0-4C86-8B64-AEB961EEC638}"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28FD8E-502D-475D-B56B-E65755E68CB6}"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DB6336-E2F1-43D9-AF8D-3209CF7AF517}"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A2FEB5-99EF-447C-B674-CA7D3E62327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9A4840-42C3-4698-9B91-43A9F6B2E8B7}"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891E02-81E7-479A-9FC5-A00D720213AC}"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5D06A2-8ADB-45A1-8426-A145D0801D74}"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0A6E5C-9B46-4FF2-9281-C32575900D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51FE6A-3FE2-4030-B647-474CB56B6E6A}"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A2A6D5-5411-4DB8-82D0-888C4A7F0BA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04C732-3E1F-4C3B-8946-C6208ED46753}"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50C176-D2A2-4F79-8807-F00F758B1839}"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DF923D-91F3-4EEC-8AFC-2990BB292AF7}"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5EFEAC-DFC1-46C5-A219-4545DA8C3470}"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8A2570-5D12-4974-8027-A198CC092B6A}"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A72C78-6DC5-4C4D-8979-8FEF44DA8067}"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01545B-48FC-4065-B7D7-104C68675E14}"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3C8CFC-C6F7-4734-A164-AB1C2E4D4949}"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FC33A2-CA3E-42D0-9C43-B19F0F3F9798}"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E92C18-70AD-4032-8892-6DEEDA256732}"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177A66-72CD-44C2-BA25-0807DA27C18B}"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BFAFD3-A50E-4751-99C1-F85D9FBF4207}"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C4FD6F7-E831-4E8C-B4C7-E86C2C671A2C}"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510AE6-8347-4C1C-9410-B658F8CE77F4}"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058184-BCE7-48C6-AC52-0145A4E15CF8}"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5C348B-0534-4782-9755-B34FCC1CAB41}"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B99887-BFA6-43CC-95D5-18BFAE473C99}"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E4F638-88F5-42A5-9940-141ED5C534BE}"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7469CC1-C7DE-497E-8FEF-EBD83FA9EB38}"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F36C83-E5FA-4EC5-AAF5-348346926B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137DB0-CC1A-44C3-8C3B-8443EDD593FB}"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D5CAFE-3684-4671-A935-7B6A2D8DC514}"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38327A-D719-4A42-A671-837198D3194E}"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0AF479-ED2C-4ADC-B0C5-38BAC566B4FA}"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F60FDB-2600-4ED5-BBF6-9975D809EE33}"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8AC9A3-F1A5-439C-9DE5-CFB811821725}"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10FBD5-CE8B-4B2A-B31C-CA27F737717F}"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C419C5-90DA-49E7-A703-2BF51D62E308}"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46C696-189B-4BAF-8A3B-2B394E5A642A}"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09E1D1-CBEC-4F29-9CA7-5493069ED4F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2B3721-3B69-41AF-B5CE-E4126A8541C3}"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BA590F-69D6-4374-8D9E-4DA7EDB6FC9E}"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5F8556-48AD-4F53-BAC2-3AA0106397AC}"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F4D73D-AEA1-41E6-B485-BABFBD719BF3}"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4B99F2-59EB-4376-8FBF-68EF784D2DEE}"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F2D573-EAA4-4DEA-838D-18CAD25A833F}"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23F8E0-0189-4FDC-BAF1-6A5B4330234F}"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54E1B-241F-4DAF-AFC0-1C6965A5EEE4}"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C6BE95-A8CA-400B-B19A-5D5FA2549EFF}"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0E0232-4565-49ED-B40F-348453D85B8A}"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98FF32-D97E-4CB2-B563-DD9C9B6C4A5E}"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040819-E205-4B08-AF82-A9322B8032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8"/>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latin typeface="Arial" pitchFamily="34" charset="0"/>
                <a:ea typeface="Calibri" pitchFamily="34" charset="0"/>
                <a:cs typeface="FrutigerLT-Roman" charset="0"/>
              </a:rPr>
              <a:t>UN</a:t>
            </a:r>
            <a:r>
              <a:rPr lang="fr-FR" sz="2800" dirty="0">
                <a:solidFill>
                  <a:schemeClr val="accent2"/>
                </a:solidFill>
                <a:latin typeface="Arial" pitchFamily="34" charset="0"/>
                <a:ea typeface="Calibri" pitchFamily="34" charset="0"/>
                <a:cs typeface="FrutigerLT-Roman" charset="0"/>
              </a:rPr>
              <a:t>-REDD</a:t>
            </a:r>
          </a:p>
          <a:p>
            <a:pPr>
              <a:defRPr/>
            </a:pPr>
            <a:r>
              <a:rPr lang="fr-FR" sz="1450" dirty="0">
                <a:solidFill>
                  <a:schemeClr val="accent2"/>
                </a:solidFill>
                <a:latin typeface="Arial" pitchFamily="34" charset="0"/>
                <a:ea typeface="Calibri" pitchFamily="34" charset="0"/>
                <a:cs typeface="Frutiger-Roman" charset="0"/>
              </a:rPr>
              <a:t>P R O G R A M M E</a:t>
            </a:r>
            <a:r>
              <a:rPr lang="en-GB" sz="1450" dirty="0">
                <a:solidFill>
                  <a:schemeClr val="accent2"/>
                </a:solidFill>
                <a:latin typeface="Arial" pitchFamily="34" charset="0"/>
                <a:cs typeface="+mn-cs"/>
              </a:rPr>
              <a:t> </a:t>
            </a:r>
          </a:p>
        </p:txBody>
      </p:sp>
      <p:pic>
        <p:nvPicPr>
          <p:cNvPr id="7" name="Picture 12" descr="C:\Documents and Settings\Isabelle\Desktop\UNEP\UN-REDD Programme Communication Strategy\UNEP Pictures\High Resolution Images\Low Res iStock_copy.JPG"/>
          <p:cNvPicPr>
            <a:picLocks noChangeAspect="1" noChangeArrowheads="1"/>
          </p:cNvPicPr>
          <p:nvPr userDrawn="1"/>
        </p:nvPicPr>
        <p:blipFill>
          <a:blip r:embed="rId2"/>
          <a:srcRect/>
          <a:stretch>
            <a:fillRect/>
          </a:stretch>
        </p:blipFill>
        <p:spPr bwMode="auto">
          <a:xfrm>
            <a:off x="92075" y="76200"/>
            <a:ext cx="2286000" cy="1647825"/>
          </a:xfrm>
          <a:prstGeom prst="rect">
            <a:avLst/>
          </a:prstGeom>
          <a:noFill/>
          <a:ln w="9525">
            <a:noFill/>
            <a:miter lim="800000"/>
            <a:headEnd/>
            <a:tailEnd/>
          </a:ln>
        </p:spPr>
      </p:pic>
      <p:pic>
        <p:nvPicPr>
          <p:cNvPr id="8" name="Picture 3" descr="C:\Documents and Settings\Isabelle\Desktop\UNEP\UN-REDD Programme Communication Strategy\Logos\Low Res Logos\UN-REDD logo.jpg"/>
          <p:cNvPicPr>
            <a:picLocks noChangeAspect="1" noChangeArrowheads="1"/>
          </p:cNvPicPr>
          <p:nvPr userDrawn="1"/>
        </p:nvPicPr>
        <p:blipFill>
          <a:blip r:embed="rId3"/>
          <a:srcRect/>
          <a:stretch>
            <a:fillRect/>
          </a:stretch>
        </p:blipFill>
        <p:spPr bwMode="auto">
          <a:xfrm>
            <a:off x="6875463" y="5864225"/>
            <a:ext cx="2039937" cy="874713"/>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4712CC40-24F4-4DA9-A978-3D0DF5381289}" type="datetimeFigureOut">
              <a:rPr lang="en-US"/>
              <a:pPr>
                <a:defRPr/>
              </a:pPr>
              <a:t>6/30/2014</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D2D803DF-A97A-4BE9-8C5A-61F00A16E58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C4C66A-4718-4448-9355-9C70B0862341}"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411E36-9B85-487A-B2C5-9D1D7DF32DD7}"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EC2724-DBA5-40C2-A50E-58A965C222DA}"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E66876-844F-451A-9BA0-19798DD43638}"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831A41-254F-424B-9607-82E1A584BAA1}"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269770-0ECB-4704-A2EF-1FECA9C6C9A8}"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B1DF25-5836-4E47-8E69-0636D7B786BF}"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A477BE-F17F-427D-BDD3-0667EE427D1D}"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F32531-61E9-4821-B77C-F30C93661B6E}"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EC22E5-1D42-4ACA-879E-704F6B8ACB6E}"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4C0026-A0A7-4EAE-A9A7-D6DE8A22FF4F}"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3E75D2-121A-470C-B669-785B9C901F3D}"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9F3ED9-D899-4E78-A7A7-FA67C9E9710A}"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BFCC12-0745-4FD4-A24D-972E3F509AA0}"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5D3226-2D1A-4639-96EF-B2C84AE48990}"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214C2F-75EA-41FC-A3F9-6D822EEC32D1}"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DF5622-7D9A-43D9-A5AF-8F293289322C}"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C298E8-BA37-427C-BD75-7C2662718B9D}"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1819C0-FBDE-4AB7-80D8-01A7F7D8151F}"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FF90BB-7CCE-43C7-B5D0-77C679A286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userDrawn="1"/>
        </p:nvSpPr>
        <p:spPr>
          <a:xfrm>
            <a:off x="2428875" y="1785938"/>
            <a:ext cx="6572250"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8"/>
          <p:cNvSpPr/>
          <p:nvPr userDrawn="1"/>
        </p:nvSpPr>
        <p:spPr>
          <a:xfrm>
            <a:off x="2422525" y="71438"/>
            <a:ext cx="657860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5" descr="C:\Documents and Settings\Isabelle\Desktop\UNEP\UN-REDD Programme Communication Strategy\UNEP Pictures\High Resolution Images\Low Res iStock_copy.JPG"/>
          <p:cNvPicPr>
            <a:picLocks noChangeAspect="1" noChangeArrowheads="1"/>
          </p:cNvPicPr>
          <p:nvPr userDrawn="1"/>
        </p:nvPicPr>
        <p:blipFill>
          <a:blip r:embed="rId2"/>
          <a:srcRect/>
          <a:stretch>
            <a:fillRect/>
          </a:stretch>
        </p:blipFill>
        <p:spPr bwMode="auto">
          <a:xfrm>
            <a:off x="92075" y="76200"/>
            <a:ext cx="2286000" cy="164782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63B75A8A-0983-48B3-BB51-37CE0AD82215}" type="datetimeFigureOut">
              <a:rPr lang="en-US"/>
              <a:pPr>
                <a:defRPr/>
              </a:pPr>
              <a:t>6/30/2014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C2F42569-0F3F-4FE2-9802-C69F0B663D84}"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C6A4D8-BDE8-41DF-990C-BA0501FD91CB}"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9CF066-B619-4683-9B74-C7F6F928D6EF}"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D0E2C1-460E-4449-94CE-CC4EA7EB2B76}"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393409-B4F7-4114-8304-7F6EC8C14054}"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A1BB24-99CC-4E8F-91FC-A466F661C4E3}" type="datetimeFigureOut">
              <a:rPr lang="en-US"/>
              <a:pPr>
                <a:defRPr/>
              </a:pPr>
              <a:t>6/30/2014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5D4755-1300-4BF5-9225-58FAAA8F50E1}"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B5233E-DD98-4671-95C0-255FBB3984D9}" type="datetimeFigureOut">
              <a:rPr lang="en-US"/>
              <a:pPr>
                <a:defRPr/>
              </a:pPr>
              <a:t>6/30/2014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8A243F-49DA-4EC1-8436-72CB9EDB97D3}"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47EB43-7395-411D-8B6C-540F190F3962}" type="datetimeFigureOut">
              <a:rPr lang="en-US"/>
              <a:pPr>
                <a:defRPr/>
              </a:pPr>
              <a:t>6/30/2014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55533A-278C-4E4F-A234-A6A0E0474820}"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737D2-0B84-4D7F-A7D2-BBD928BA7A46}"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433493-A67B-4052-90AF-E5D046E8A285}"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E5252-B87C-40B0-8964-C443E5FC06ED}" type="datetimeFigureOut">
              <a:rPr lang="en-US"/>
              <a:pPr>
                <a:defRPr/>
              </a:pPr>
              <a:t>6/30/2014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1FC338-528F-4BCE-9671-8B68A06B54A2}"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E0F6A3-9391-4582-B4AC-48D312505A12}"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A02F17-DD6F-41BE-97EE-FE0CFB19D52A}"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A3C9B2-E43A-4803-A1AF-609308341E7F}"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EF6B9-137C-4A54-A2BA-437F6ACAC8F9}"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2931FA-4CA7-455B-9645-4992FECADB3F}" type="datetimeFigureOut">
              <a:rPr lang="en-US"/>
              <a:pPr>
                <a:defRPr/>
              </a:pPr>
              <a:t>6/30/2014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3084B4-303B-447B-A9F8-3685DF1E95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0.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3.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image" Target="../media/image2.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3.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3.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3.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6" Type="http://schemas.openxmlformats.org/officeDocument/2006/relationships/image" Target="../media/image2.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3.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22860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263F6D45-ED36-481F-BD0B-39047A8A4F80}"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C2A9376-26D8-4579-848B-620AF606E8FE}" type="slidenum">
              <a:rPr lang="en-US"/>
              <a:pPr>
                <a:defRPr/>
              </a:pPr>
              <a:t>‹#›</a:t>
            </a:fld>
            <a:endParaRPr lang="en-US"/>
          </a:p>
        </p:txBody>
      </p:sp>
      <p:pic>
        <p:nvPicPr>
          <p:cNvPr id="1030" name="Picture 13"/>
          <p:cNvPicPr>
            <a:picLocks noChangeAspect="1"/>
          </p:cNvPicPr>
          <p:nvPr/>
        </p:nvPicPr>
        <p:blipFill>
          <a:blip r:embed="rId23"/>
          <a:srcRect/>
          <a:stretch>
            <a:fillRect/>
          </a:stretch>
        </p:blipFill>
        <p:spPr bwMode="auto">
          <a:xfrm>
            <a:off x="457200" y="508000"/>
            <a:ext cx="1865313" cy="549275"/>
          </a:xfrm>
          <a:prstGeom prst="rect">
            <a:avLst/>
          </a:prstGeom>
          <a:noFill/>
          <a:ln w="9525">
            <a:noFill/>
            <a:miter lim="800000"/>
            <a:headEnd/>
            <a:tailEnd/>
          </a:ln>
        </p:spPr>
      </p:pic>
      <p:sp>
        <p:nvSpPr>
          <p:cNvPr id="16" name="Rectangle 15"/>
          <p:cNvSpPr/>
          <p:nvPr/>
        </p:nvSpPr>
        <p:spPr>
          <a:xfrm flipV="1">
            <a:off x="-11113" y="0"/>
            <a:ext cx="9155113"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457200" y="1285875"/>
            <a:ext cx="8229600" cy="95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3" name="Picture 20"/>
          <p:cNvPicPr>
            <a:picLocks noChangeAspect="1"/>
          </p:cNvPicPr>
          <p:nvPr/>
        </p:nvPicPr>
        <p:blipFill>
          <a:blip r:embed="rId24"/>
          <a:srcRect/>
          <a:stretch>
            <a:fillRect/>
          </a:stretch>
        </p:blipFill>
        <p:spPr bwMode="auto">
          <a:xfrm>
            <a:off x="7315200" y="457200"/>
            <a:ext cx="1371600" cy="715963"/>
          </a:xfrm>
          <a:prstGeom prst="rect">
            <a:avLst/>
          </a:prstGeom>
          <a:noFill/>
          <a:ln w="9525">
            <a:noFill/>
            <a:miter lim="800000"/>
            <a:headEnd/>
            <a:tailEnd/>
          </a:ln>
        </p:spPr>
      </p:pic>
      <p:pic>
        <p:nvPicPr>
          <p:cNvPr id="1034" name="Picture 23"/>
          <p:cNvPicPr>
            <a:picLocks noChangeAspect="1"/>
          </p:cNvPicPr>
          <p:nvPr/>
        </p:nvPicPr>
        <p:blipFill>
          <a:blip r:embed="rId25"/>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6" r:id="rId1"/>
    <p:sldLayoutId id="2147484127" r:id="rId2"/>
    <p:sldLayoutId id="2147484027" r:id="rId3"/>
    <p:sldLayoutId id="2147484026" r:id="rId4"/>
    <p:sldLayoutId id="2147484128" r:id="rId5"/>
    <p:sldLayoutId id="2147484025" r:id="rId6"/>
    <p:sldLayoutId id="2147484024" r:id="rId7"/>
    <p:sldLayoutId id="2147484129" r:id="rId8"/>
    <p:sldLayoutId id="2147484130" r:id="rId9"/>
    <p:sldLayoutId id="2147484023" r:id="rId10"/>
    <p:sldLayoutId id="2147484022" r:id="rId11"/>
    <p:sldLayoutId id="2147484131" r:id="rId12"/>
    <p:sldLayoutId id="2147484132" r:id="rId13"/>
    <p:sldLayoutId id="2147484133" r:id="rId14"/>
    <p:sldLayoutId id="2147484134" r:id="rId15"/>
    <p:sldLayoutId id="2147484135" r:id="rId16"/>
    <p:sldLayoutId id="2147484136" r:id="rId17"/>
    <p:sldLayoutId id="2147484137" r:id="rId18"/>
    <p:sldLayoutId id="2147484138" r:id="rId19"/>
    <p:sldLayoutId id="2147484139" r:id="rId20"/>
    <p:sldLayoutId id="2147484140" r:id="rId2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218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5E08FD7B-6931-4197-B2BF-32BFAC8CA5A6}"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BC5140C-4C63-49AF-9B47-869B8C33AA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5" r:id="rId1"/>
    <p:sldLayoutId id="2147484124" r:id="rId2"/>
    <p:sldLayoutId id="2147484123" r:id="rId3"/>
    <p:sldLayoutId id="2147484122" r:id="rId4"/>
    <p:sldLayoutId id="2147484121" r:id="rId5"/>
    <p:sldLayoutId id="2147484120" r:id="rId6"/>
    <p:sldLayoutId id="2147484119" r:id="rId7"/>
    <p:sldLayoutId id="2147484118" r:id="rId8"/>
    <p:sldLayoutId id="2147484117" r:id="rId9"/>
    <p:sldLayoutId id="2147484116" r:id="rId10"/>
    <p:sldLayoutId id="214748411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EB"/>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itchFamily="34" charset="0"/>
              </a:defRPr>
            </a:lvl1pPr>
          </a:lstStyle>
          <a:p>
            <a:pPr>
              <a:defRPr/>
            </a:pPr>
            <a:fld id="{92913C43-CF86-4E62-AF82-CFCB23398EC4}" type="datetimeFigureOut">
              <a:rPr lang="en-US">
                <a:latin typeface="Calibri" panose="020F0502020204030204" pitchFamily="34" charset="0"/>
                <a:ea typeface="MS PGothic" panose="020B0600070205080204" pitchFamily="34" charset="-128"/>
              </a:rPr>
              <a:pPr>
                <a:defRPr/>
              </a:pPr>
              <a:t>6/30/2014</a:t>
            </a:fld>
            <a:endParaRPr lang="en-US">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a:latin typeface="Calibri" panose="020F0502020204030204" pitchFamily="34" charset="0"/>
              <a:ea typeface="MS PGothic" panose="020B0600070205080204" pitchFamily="34"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panose="020B0604020202020204" pitchFamily="34" charset="0"/>
              </a:defRPr>
            </a:lvl1pPr>
          </a:lstStyle>
          <a:p>
            <a:fld id="{754F64D1-6294-4F44-A8A5-F01815A335BD}" type="slidenum">
              <a:rPr lang="en-US" altLang="en-US" smtClean="0">
                <a:latin typeface="Calibri" panose="020F0502020204030204" pitchFamily="34" charset="0"/>
                <a:ea typeface="MS PGothic" panose="020B0600070205080204" pitchFamily="34" charset="-128"/>
              </a:rPr>
              <a:pPr/>
              <a:t>‹#›</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660931071"/>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97890ADA-5C47-46BF-B7B3-572C9B040A49}"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EDBBDCE-4CD9-4C75-A894-05D6373E2D63}" type="slidenum">
              <a:rPr lang="en-US"/>
              <a:pPr>
                <a:defRPr/>
              </a:pPr>
              <a:t>‹#›</a:t>
            </a:fld>
            <a:endParaRPr lang="en-US"/>
          </a:p>
        </p:txBody>
      </p:sp>
      <p:sp>
        <p:nvSpPr>
          <p:cNvPr id="8" name="Rectangle 7"/>
          <p:cNvSpPr/>
          <p:nvPr/>
        </p:nvSpPr>
        <p:spPr>
          <a:xfrm>
            <a:off x="0" y="295275"/>
            <a:ext cx="6937375"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3560" name="Picture 13"/>
          <p:cNvPicPr>
            <a:picLocks noChangeAspect="1"/>
          </p:cNvPicPr>
          <p:nvPr/>
        </p:nvPicPr>
        <p:blipFill>
          <a:blip r:embed="rId13"/>
          <a:srcRect/>
          <a:stretch>
            <a:fillRect/>
          </a:stretch>
        </p:blipFill>
        <p:spPr bwMode="auto">
          <a:xfrm>
            <a:off x="7162800" y="125413"/>
            <a:ext cx="1646238" cy="484187"/>
          </a:xfrm>
          <a:prstGeom prst="rect">
            <a:avLst/>
          </a:prstGeom>
          <a:noFill/>
          <a:ln w="9525">
            <a:noFill/>
            <a:miter lim="800000"/>
            <a:headEnd/>
            <a:tailEnd/>
          </a:ln>
        </p:spPr>
      </p:pic>
      <p:sp>
        <p:nvSpPr>
          <p:cNvPr id="12" name="Rectangle 11"/>
          <p:cNvSpPr/>
          <p:nvPr/>
        </p:nvSpPr>
        <p:spPr>
          <a:xfrm flipV="1">
            <a:off x="0" y="0"/>
            <a:ext cx="69342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2" name="Picture 12"/>
          <p:cNvPicPr>
            <a:picLocks noChangeAspect="1"/>
          </p:cNvPicPr>
          <p:nvPr/>
        </p:nvPicPr>
        <p:blipFill>
          <a:blip r:embed="rId14"/>
          <a:srcRect/>
          <a:stretch>
            <a:fillRect/>
          </a:stretch>
        </p:blipFill>
        <p:spPr bwMode="auto">
          <a:xfrm>
            <a:off x="7239000" y="655638"/>
            <a:ext cx="1371600" cy="715962"/>
          </a:xfrm>
          <a:prstGeom prst="rect">
            <a:avLst/>
          </a:prstGeom>
          <a:noFill/>
          <a:ln w="9525">
            <a:noFill/>
            <a:miter lim="800000"/>
            <a:headEnd/>
            <a:tailEnd/>
          </a:ln>
        </p:spPr>
      </p:pic>
      <p:pic>
        <p:nvPicPr>
          <p:cNvPr id="23563" name="Picture 15"/>
          <p:cNvPicPr>
            <a:picLocks noChangeAspect="1"/>
          </p:cNvPicPr>
          <p:nvPr/>
        </p:nvPicPr>
        <p:blipFill>
          <a:blip r:embed="rId15"/>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8" r:id="rId1"/>
    <p:sldLayoutId id="2147484037" r:id="rId2"/>
    <p:sldLayoutId id="2147484036" r:id="rId3"/>
    <p:sldLayoutId id="2147484035" r:id="rId4"/>
    <p:sldLayoutId id="2147484034" r:id="rId5"/>
    <p:sldLayoutId id="2147484033" r:id="rId6"/>
    <p:sldLayoutId id="2147484032" r:id="rId7"/>
    <p:sldLayoutId id="2147484031" r:id="rId8"/>
    <p:sldLayoutId id="2147484030" r:id="rId9"/>
    <p:sldLayoutId id="2147484029" r:id="rId10"/>
    <p:sldLayoutId id="2147484028"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F1B0098-547A-43F9-AEC3-051F66BA4F83}"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22EA86D-F6C5-43CD-89F5-49CA934EEBE5}" type="slidenum">
              <a:rPr lang="en-US"/>
              <a:pPr>
                <a:defRPr/>
              </a:pPr>
              <a:t>‹#›</a:t>
            </a:fld>
            <a:endParaRPr lang="en-US"/>
          </a:p>
        </p:txBody>
      </p:sp>
      <p:sp>
        <p:nvSpPr>
          <p:cNvPr id="8" name="Rectangle 7"/>
          <p:cNvSpPr/>
          <p:nvPr/>
        </p:nvSpPr>
        <p:spPr>
          <a:xfrm>
            <a:off x="457200" y="304800"/>
            <a:ext cx="6492875"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5848" name="Picture 13"/>
          <p:cNvPicPr>
            <a:picLocks noChangeAspect="1"/>
          </p:cNvPicPr>
          <p:nvPr/>
        </p:nvPicPr>
        <p:blipFill>
          <a:blip r:embed="rId13"/>
          <a:srcRect/>
          <a:stretch>
            <a:fillRect/>
          </a:stretch>
        </p:blipFill>
        <p:spPr bwMode="auto">
          <a:xfrm>
            <a:off x="7162800" y="125413"/>
            <a:ext cx="1646238" cy="484187"/>
          </a:xfrm>
          <a:prstGeom prst="rect">
            <a:avLst/>
          </a:prstGeom>
          <a:noFill/>
          <a:ln w="9525">
            <a:noFill/>
            <a:miter lim="800000"/>
            <a:headEnd/>
            <a:tailEnd/>
          </a:ln>
        </p:spPr>
      </p:pic>
      <p:pic>
        <p:nvPicPr>
          <p:cNvPr id="35849" name="Picture 10"/>
          <p:cNvPicPr>
            <a:picLocks noChangeAspect="1"/>
          </p:cNvPicPr>
          <p:nvPr/>
        </p:nvPicPr>
        <p:blipFill>
          <a:blip r:embed="rId14"/>
          <a:srcRect/>
          <a:stretch>
            <a:fillRect/>
          </a:stretch>
        </p:blipFill>
        <p:spPr bwMode="auto">
          <a:xfrm>
            <a:off x="7239000" y="655638"/>
            <a:ext cx="1371600" cy="715962"/>
          </a:xfrm>
          <a:prstGeom prst="rect">
            <a:avLst/>
          </a:prstGeom>
          <a:noFill/>
          <a:ln w="9525">
            <a:noFill/>
            <a:miter lim="800000"/>
            <a:headEnd/>
            <a:tailEnd/>
          </a:ln>
        </p:spPr>
      </p:pic>
      <p:pic>
        <p:nvPicPr>
          <p:cNvPr id="35850" name="Picture 14"/>
          <p:cNvPicPr>
            <a:picLocks noChangeAspect="1"/>
          </p:cNvPicPr>
          <p:nvPr/>
        </p:nvPicPr>
        <p:blipFill>
          <a:blip r:embed="rId15"/>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9" r:id="rId1"/>
    <p:sldLayoutId id="2147484048" r:id="rId2"/>
    <p:sldLayoutId id="2147484047" r:id="rId3"/>
    <p:sldLayoutId id="2147484046" r:id="rId4"/>
    <p:sldLayoutId id="2147484045" r:id="rId5"/>
    <p:sldLayoutId id="2147484044" r:id="rId6"/>
    <p:sldLayoutId id="2147484043" r:id="rId7"/>
    <p:sldLayoutId id="2147484042" r:id="rId8"/>
    <p:sldLayoutId id="2147484041" r:id="rId9"/>
    <p:sldLayoutId id="2147484040" r:id="rId10"/>
    <p:sldLayoutId id="214748403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95768EB-1D05-476B-B331-BF0A5B37DF80}"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2A9BAF06-94C0-46B6-AE7D-C8D9108CE757}" type="slidenum">
              <a:rPr lang="en-US"/>
              <a:pPr>
                <a:defRPr/>
              </a:pPr>
              <a:t>‹#›</a:t>
            </a:fld>
            <a:endParaRPr lang="en-US"/>
          </a:p>
        </p:txBody>
      </p:sp>
      <p:pic>
        <p:nvPicPr>
          <p:cNvPr id="48135" name="Picture 11"/>
          <p:cNvPicPr>
            <a:picLocks noChangeAspect="1"/>
          </p:cNvPicPr>
          <p:nvPr/>
        </p:nvPicPr>
        <p:blipFill>
          <a:blip r:embed="rId13"/>
          <a:srcRect/>
          <a:stretch>
            <a:fillRect/>
          </a:stretch>
        </p:blipFill>
        <p:spPr bwMode="auto">
          <a:xfrm>
            <a:off x="7162800" y="125413"/>
            <a:ext cx="1646238" cy="484187"/>
          </a:xfrm>
          <a:prstGeom prst="rect">
            <a:avLst/>
          </a:prstGeom>
          <a:noFill/>
          <a:ln w="9525">
            <a:noFill/>
            <a:miter lim="800000"/>
            <a:headEnd/>
            <a:tailEnd/>
          </a:ln>
        </p:spPr>
      </p:pic>
      <p:pic>
        <p:nvPicPr>
          <p:cNvPr id="48136" name="Picture 13"/>
          <p:cNvPicPr>
            <a:picLocks noChangeAspect="1"/>
          </p:cNvPicPr>
          <p:nvPr/>
        </p:nvPicPr>
        <p:blipFill>
          <a:blip r:embed="rId14"/>
          <a:srcRect l="24052" r="2"/>
          <a:stretch>
            <a:fillRect/>
          </a:stretch>
        </p:blipFill>
        <p:spPr bwMode="auto">
          <a:xfrm>
            <a:off x="2130425" y="5357813"/>
            <a:ext cx="7013575" cy="2414587"/>
          </a:xfrm>
          <a:prstGeom prst="rect">
            <a:avLst/>
          </a:prstGeom>
          <a:noFill/>
          <a:ln w="9525">
            <a:noFill/>
            <a:miter lim="800000"/>
            <a:headEnd/>
            <a:tailEnd/>
          </a:ln>
        </p:spPr>
      </p:pic>
      <p:pic>
        <p:nvPicPr>
          <p:cNvPr id="48137" name="Picture 8"/>
          <p:cNvPicPr>
            <a:picLocks noChangeAspect="1"/>
          </p:cNvPicPr>
          <p:nvPr/>
        </p:nvPicPr>
        <p:blipFill>
          <a:blip r:embed="rId15"/>
          <a:srcRect/>
          <a:stretch>
            <a:fillRect/>
          </a:stretch>
        </p:blipFill>
        <p:spPr bwMode="auto">
          <a:xfrm>
            <a:off x="2130425" y="457200"/>
            <a:ext cx="84138" cy="5668963"/>
          </a:xfrm>
          <a:prstGeom prst="rect">
            <a:avLst/>
          </a:prstGeom>
          <a:noFill/>
          <a:ln w="9525">
            <a:noFill/>
            <a:miter lim="800000"/>
            <a:headEnd/>
            <a:tailEnd/>
          </a:ln>
        </p:spPr>
      </p:pic>
      <p:sp>
        <p:nvSpPr>
          <p:cNvPr id="11" name="Rectangle 10"/>
          <p:cNvSpPr/>
          <p:nvPr/>
        </p:nvSpPr>
        <p:spPr>
          <a:xfrm flipV="1">
            <a:off x="0" y="0"/>
            <a:ext cx="6994525"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0" y="295275"/>
            <a:ext cx="6994525"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8140" name="Picture 14"/>
          <p:cNvPicPr>
            <a:picLocks noChangeAspect="1"/>
          </p:cNvPicPr>
          <p:nvPr/>
        </p:nvPicPr>
        <p:blipFill>
          <a:blip r:embed="rId16"/>
          <a:srcRect/>
          <a:stretch>
            <a:fillRect/>
          </a:stretch>
        </p:blipFill>
        <p:spPr bwMode="auto">
          <a:xfrm>
            <a:off x="7239000" y="655638"/>
            <a:ext cx="1371600" cy="715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9" r:id="rId1"/>
    <p:sldLayoutId id="2147484058" r:id="rId2"/>
    <p:sldLayoutId id="2147484057" r:id="rId3"/>
    <p:sldLayoutId id="2147484056" r:id="rId4"/>
    <p:sldLayoutId id="2147484055" r:id="rId5"/>
    <p:sldLayoutId id="2147484054" r:id="rId6"/>
    <p:sldLayoutId id="2147484053" r:id="rId7"/>
    <p:sldLayoutId id="2147484052" r:id="rId8"/>
    <p:sldLayoutId id="2147484051" r:id="rId9"/>
    <p:sldLayoutId id="2147484141" r:id="rId10"/>
    <p:sldLayoutId id="214748405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0418"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A548231E-95C4-4BBB-8204-E07D9FBAC439}"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46D3625-D0F0-4C5F-BEE6-31F324F76BED}" type="slidenum">
              <a:rPr lang="en-US"/>
              <a:pPr>
                <a:defRPr/>
              </a:pPr>
              <a:t>‹#›</a:t>
            </a:fld>
            <a:endParaRPr lang="en-US"/>
          </a:p>
        </p:txBody>
      </p:sp>
      <p:pic>
        <p:nvPicPr>
          <p:cNvPr id="60423" name="Picture 11"/>
          <p:cNvPicPr>
            <a:picLocks noChangeAspect="1"/>
          </p:cNvPicPr>
          <p:nvPr/>
        </p:nvPicPr>
        <p:blipFill>
          <a:blip r:embed="rId13"/>
          <a:srcRect/>
          <a:stretch>
            <a:fillRect/>
          </a:stretch>
        </p:blipFill>
        <p:spPr bwMode="auto">
          <a:xfrm>
            <a:off x="455613" y="457200"/>
            <a:ext cx="1646237" cy="484188"/>
          </a:xfrm>
          <a:prstGeom prst="rect">
            <a:avLst/>
          </a:prstGeom>
          <a:noFill/>
          <a:ln w="9525">
            <a:noFill/>
            <a:miter lim="800000"/>
            <a:headEnd/>
            <a:tailEnd/>
          </a:ln>
        </p:spPr>
      </p:pic>
      <p:sp>
        <p:nvSpPr>
          <p:cNvPr id="11" name="Rectangle 10"/>
          <p:cNvSpPr/>
          <p:nvPr/>
        </p:nvSpPr>
        <p:spPr>
          <a:xfrm flipV="1">
            <a:off x="0" y="0"/>
            <a:ext cx="9144000" cy="228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0" y="295275"/>
            <a:ext cx="9144000"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0426" name="Picture 6"/>
          <p:cNvPicPr>
            <a:picLocks noChangeAspect="1"/>
          </p:cNvPicPr>
          <p:nvPr/>
        </p:nvPicPr>
        <p:blipFill>
          <a:blip r:embed="rId14"/>
          <a:srcRect/>
          <a:stretch>
            <a:fillRect/>
          </a:stretch>
        </p:blipFill>
        <p:spPr bwMode="auto">
          <a:xfrm>
            <a:off x="7315200" y="457200"/>
            <a:ext cx="1371600" cy="715963"/>
          </a:xfrm>
          <a:prstGeom prst="rect">
            <a:avLst/>
          </a:prstGeom>
          <a:noFill/>
          <a:ln w="9525">
            <a:noFill/>
            <a:miter lim="800000"/>
            <a:headEnd/>
            <a:tailEnd/>
          </a:ln>
        </p:spPr>
      </p:pic>
      <p:pic>
        <p:nvPicPr>
          <p:cNvPr id="60427" name="Picture 14"/>
          <p:cNvPicPr>
            <a:picLocks noChangeAspect="1"/>
          </p:cNvPicPr>
          <p:nvPr/>
        </p:nvPicPr>
        <p:blipFill>
          <a:blip r:embed="rId15"/>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0" r:id="rId1"/>
    <p:sldLayoutId id="2147484069" r:id="rId2"/>
    <p:sldLayoutId id="2147484068" r:id="rId3"/>
    <p:sldLayoutId id="2147484067" r:id="rId4"/>
    <p:sldLayoutId id="2147484066" r:id="rId5"/>
    <p:sldLayoutId id="2147484065" r:id="rId6"/>
    <p:sldLayoutId id="2147484064" r:id="rId7"/>
    <p:sldLayoutId id="2147484063" r:id="rId8"/>
    <p:sldLayoutId id="2147484062" r:id="rId9"/>
    <p:sldLayoutId id="2147484061" r:id="rId10"/>
    <p:sldLayoutId id="214748406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2706"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7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703D8838-A57C-4E4D-AB07-0AA6225A31B7}"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903E2D6-26E3-4791-A53E-550C8673CDFF}" type="slidenum">
              <a:rPr lang="en-US"/>
              <a:pPr>
                <a:defRPr/>
              </a:pPr>
              <a:t>‹#›</a:t>
            </a:fld>
            <a:endParaRPr lang="en-US"/>
          </a:p>
        </p:txBody>
      </p:sp>
      <p:pic>
        <p:nvPicPr>
          <p:cNvPr id="72711" name="Picture 11"/>
          <p:cNvPicPr>
            <a:picLocks noChangeAspect="1"/>
          </p:cNvPicPr>
          <p:nvPr/>
        </p:nvPicPr>
        <p:blipFill>
          <a:blip r:embed="rId13"/>
          <a:srcRect/>
          <a:stretch>
            <a:fillRect/>
          </a:stretch>
        </p:blipFill>
        <p:spPr bwMode="auto">
          <a:xfrm>
            <a:off x="455613" y="457200"/>
            <a:ext cx="1646237" cy="484188"/>
          </a:xfrm>
          <a:prstGeom prst="rect">
            <a:avLst/>
          </a:prstGeom>
          <a:noFill/>
          <a:ln w="9525">
            <a:noFill/>
            <a:miter lim="800000"/>
            <a:headEnd/>
            <a:tailEnd/>
          </a:ln>
        </p:spPr>
      </p:pic>
      <p:sp>
        <p:nvSpPr>
          <p:cNvPr id="13" name="Rectangle 12"/>
          <p:cNvSpPr/>
          <p:nvPr/>
        </p:nvSpPr>
        <p:spPr>
          <a:xfrm>
            <a:off x="455613" y="258763"/>
            <a:ext cx="8231187"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2713" name="Picture 6"/>
          <p:cNvPicPr>
            <a:picLocks noChangeAspect="1"/>
          </p:cNvPicPr>
          <p:nvPr/>
        </p:nvPicPr>
        <p:blipFill>
          <a:blip r:embed="rId14"/>
          <a:srcRect/>
          <a:stretch>
            <a:fillRect/>
          </a:stretch>
        </p:blipFill>
        <p:spPr bwMode="auto">
          <a:xfrm>
            <a:off x="7315200" y="457200"/>
            <a:ext cx="1371600" cy="715963"/>
          </a:xfrm>
          <a:prstGeom prst="rect">
            <a:avLst/>
          </a:prstGeom>
          <a:noFill/>
          <a:ln w="9525">
            <a:noFill/>
            <a:miter lim="800000"/>
            <a:headEnd/>
            <a:tailEnd/>
          </a:ln>
        </p:spPr>
      </p:pic>
      <p:pic>
        <p:nvPicPr>
          <p:cNvPr id="72714" name="Picture 14"/>
          <p:cNvPicPr>
            <a:picLocks noChangeAspect="1"/>
          </p:cNvPicPr>
          <p:nvPr/>
        </p:nvPicPr>
        <p:blipFill>
          <a:blip r:embed="rId15"/>
          <a:srcRect/>
          <a:stretch>
            <a:fillRect/>
          </a:stretch>
        </p:blipFill>
        <p:spPr bwMode="auto">
          <a:xfrm>
            <a:off x="0" y="5005388"/>
            <a:ext cx="9144000" cy="3148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1" r:id="rId1"/>
    <p:sldLayoutId id="2147484080" r:id="rId2"/>
    <p:sldLayoutId id="2147484079" r:id="rId3"/>
    <p:sldLayoutId id="2147484078" r:id="rId4"/>
    <p:sldLayoutId id="2147484077" r:id="rId5"/>
    <p:sldLayoutId id="2147484076" r:id="rId6"/>
    <p:sldLayoutId id="2147484075" r:id="rId7"/>
    <p:sldLayoutId id="2147484074" r:id="rId8"/>
    <p:sldLayoutId id="2147484073" r:id="rId9"/>
    <p:sldLayoutId id="2147484072" r:id="rId10"/>
    <p:sldLayoutId id="2147484071"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4994" name="Title Placeholder 1"/>
          <p:cNvSpPr>
            <a:spLocks noGrp="1"/>
          </p:cNvSpPr>
          <p:nvPr>
            <p:ph type="title"/>
          </p:nvPr>
        </p:nvSpPr>
        <p:spPr bwMode="auto">
          <a:xfrm>
            <a:off x="457200" y="457200"/>
            <a:ext cx="82296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5E411FA-12E0-4C55-B9FF-A58AE08E6D99}"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AC9FF928-2EE8-41A5-94FD-C856E8CF0173}" type="slidenum">
              <a:rPr lang="en-US"/>
              <a:pPr>
                <a:defRPr/>
              </a:pPr>
              <a:t>‹#›</a:t>
            </a:fld>
            <a:endParaRPr lang="en-US"/>
          </a:p>
        </p:txBody>
      </p:sp>
      <p:sp>
        <p:nvSpPr>
          <p:cNvPr id="10" name="Rectangle 9"/>
          <p:cNvSpPr/>
          <p:nvPr/>
        </p:nvSpPr>
        <p:spPr>
          <a:xfrm>
            <a:off x="457200" y="295275"/>
            <a:ext cx="6492875" cy="9525"/>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5000" name="Picture 11"/>
          <p:cNvPicPr>
            <a:picLocks noChangeAspect="1"/>
          </p:cNvPicPr>
          <p:nvPr/>
        </p:nvPicPr>
        <p:blipFill>
          <a:blip r:embed="rId13"/>
          <a:srcRect/>
          <a:stretch>
            <a:fillRect/>
          </a:stretch>
        </p:blipFill>
        <p:spPr bwMode="auto">
          <a:xfrm>
            <a:off x="7162800" y="125413"/>
            <a:ext cx="1646238" cy="484187"/>
          </a:xfrm>
          <a:prstGeom prst="rect">
            <a:avLst/>
          </a:prstGeom>
          <a:noFill/>
          <a:ln w="9525">
            <a:noFill/>
            <a:miter lim="800000"/>
            <a:headEnd/>
            <a:tailEnd/>
          </a:ln>
        </p:spPr>
      </p:pic>
      <p:pic>
        <p:nvPicPr>
          <p:cNvPr id="85001" name="Picture 13"/>
          <p:cNvPicPr>
            <a:picLocks noChangeAspect="1"/>
          </p:cNvPicPr>
          <p:nvPr/>
        </p:nvPicPr>
        <p:blipFill>
          <a:blip r:embed="rId14"/>
          <a:srcRect l="23630"/>
          <a:stretch>
            <a:fillRect/>
          </a:stretch>
        </p:blipFill>
        <p:spPr bwMode="auto">
          <a:xfrm>
            <a:off x="2214563" y="5562600"/>
            <a:ext cx="7158037" cy="2468563"/>
          </a:xfrm>
          <a:prstGeom prst="rect">
            <a:avLst/>
          </a:prstGeom>
          <a:noFill/>
          <a:ln w="9525">
            <a:noFill/>
            <a:miter lim="800000"/>
            <a:headEnd/>
            <a:tailEnd/>
          </a:ln>
        </p:spPr>
      </p:pic>
      <p:pic>
        <p:nvPicPr>
          <p:cNvPr id="85002" name="Picture 8"/>
          <p:cNvPicPr>
            <a:picLocks noChangeAspect="1"/>
          </p:cNvPicPr>
          <p:nvPr/>
        </p:nvPicPr>
        <p:blipFill>
          <a:blip r:embed="rId15"/>
          <a:srcRect/>
          <a:stretch>
            <a:fillRect/>
          </a:stretch>
        </p:blipFill>
        <p:spPr bwMode="auto">
          <a:xfrm>
            <a:off x="2130425" y="457200"/>
            <a:ext cx="84138" cy="5668963"/>
          </a:xfrm>
          <a:prstGeom prst="rect">
            <a:avLst/>
          </a:prstGeom>
          <a:noFill/>
          <a:ln w="9525">
            <a:noFill/>
            <a:miter lim="800000"/>
            <a:headEnd/>
            <a:tailEnd/>
          </a:ln>
        </p:spPr>
      </p:pic>
      <p:pic>
        <p:nvPicPr>
          <p:cNvPr id="85003" name="Picture 12"/>
          <p:cNvPicPr>
            <a:picLocks noChangeAspect="1"/>
          </p:cNvPicPr>
          <p:nvPr/>
        </p:nvPicPr>
        <p:blipFill>
          <a:blip r:embed="rId16"/>
          <a:srcRect/>
          <a:stretch>
            <a:fillRect/>
          </a:stretch>
        </p:blipFill>
        <p:spPr bwMode="auto">
          <a:xfrm>
            <a:off x="7239000" y="655638"/>
            <a:ext cx="1371600" cy="715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2" r:id="rId1"/>
    <p:sldLayoutId id="2147484091" r:id="rId2"/>
    <p:sldLayoutId id="2147484090" r:id="rId3"/>
    <p:sldLayoutId id="2147484089" r:id="rId4"/>
    <p:sldLayoutId id="2147484088" r:id="rId5"/>
    <p:sldLayoutId id="2147484087" r:id="rId6"/>
    <p:sldLayoutId id="2147484086" r:id="rId7"/>
    <p:sldLayoutId id="2147484085" r:id="rId8"/>
    <p:sldLayoutId id="2147484084" r:id="rId9"/>
    <p:sldLayoutId id="2147484083" r:id="rId10"/>
    <p:sldLayoutId id="2147484082"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972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72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FB8DCED-C1C9-4D13-88DD-14FB346F7619}"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A6079AFC-5747-41F7-969D-E599A29DDB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3" r:id="rId1"/>
    <p:sldLayoutId id="2147484102" r:id="rId2"/>
    <p:sldLayoutId id="2147484101" r:id="rId3"/>
    <p:sldLayoutId id="2147484100" r:id="rId4"/>
    <p:sldLayoutId id="2147484099" r:id="rId5"/>
    <p:sldLayoutId id="2147484098" r:id="rId6"/>
    <p:sldLayoutId id="2147484097" r:id="rId7"/>
    <p:sldLayoutId id="2147484096" r:id="rId8"/>
    <p:sldLayoutId id="2147484095" r:id="rId9"/>
    <p:sldLayoutId id="2147484094" r:id="rId10"/>
    <p:sldLayoutId id="214748409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95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54573598-EB07-4921-B8B0-A023B9007515}" type="datetimeFigureOut">
              <a:rPr lang="en-US"/>
              <a:pPr>
                <a:defRPr/>
              </a:pPr>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885A34C-7EC9-4634-955B-CA037BCF95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4" r:id="rId1"/>
    <p:sldLayoutId id="2147484113" r:id="rId2"/>
    <p:sldLayoutId id="2147484112" r:id="rId3"/>
    <p:sldLayoutId id="2147484111" r:id="rId4"/>
    <p:sldLayoutId id="2147484110" r:id="rId5"/>
    <p:sldLayoutId id="2147484109" r:id="rId6"/>
    <p:sldLayoutId id="2147484108" r:id="rId7"/>
    <p:sldLayoutId id="2147484107" r:id="rId8"/>
    <p:sldLayoutId id="2147484106" r:id="rId9"/>
    <p:sldLayoutId id="2147484105" r:id="rId10"/>
    <p:sldLayoutId id="2147484104"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0.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mne.gov.mn" TargetMode="External"/><Relationship Id="rId1" Type="http://schemas.openxmlformats.org/officeDocument/2006/relationships/slideLayout" Target="../slideLayouts/slideLayout1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0.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1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69" name="Title 1"/>
          <p:cNvSpPr>
            <a:spLocks noGrp="1"/>
          </p:cNvSpPr>
          <p:nvPr>
            <p:ph type="ctrTitle"/>
          </p:nvPr>
        </p:nvSpPr>
        <p:spPr>
          <a:xfrm>
            <a:off x="0" y="924666"/>
            <a:ext cx="9144000" cy="1470025"/>
          </a:xfrm>
        </p:spPr>
        <p:txBody>
          <a:bodyPr/>
          <a:lstStyle/>
          <a:p>
            <a:r>
              <a:rPr lang="en-GB" sz="2800" b="1" dirty="0" smtClean="0"/>
              <a:t>Mongolia </a:t>
            </a:r>
            <a:r>
              <a:rPr lang="en-GB" sz="2800" b="1" dirty="0" err="1" smtClean="0"/>
              <a:t>REDD</a:t>
            </a:r>
            <a:r>
              <a:rPr lang="en-GB" sz="2800" b="1" dirty="0" smtClean="0"/>
              <a:t>+ Readiness Roadmap 2014 - 2017  </a:t>
            </a:r>
          </a:p>
        </p:txBody>
      </p:sp>
      <p:sp>
        <p:nvSpPr>
          <p:cNvPr id="135170" name="Text Placeholder 2"/>
          <p:cNvSpPr>
            <a:spLocks noGrp="1"/>
          </p:cNvSpPr>
          <p:nvPr>
            <p:ph type="subTitle" idx="1"/>
          </p:nvPr>
        </p:nvSpPr>
        <p:spPr>
          <a:xfrm>
            <a:off x="723900" y="6281659"/>
            <a:ext cx="8071757" cy="384227"/>
          </a:xfrm>
        </p:spPr>
        <p:txBody>
          <a:bodyPr/>
          <a:lstStyle/>
          <a:p>
            <a:r>
              <a:rPr lang="en-US" sz="1800" dirty="0">
                <a:solidFill>
                  <a:srgbClr val="595959"/>
                </a:solidFill>
              </a:rPr>
              <a:t>UN-REDD Policy Board Meeting </a:t>
            </a:r>
            <a:r>
              <a:rPr lang="en-US" sz="1800" dirty="0" smtClean="0">
                <a:solidFill>
                  <a:srgbClr val="595959"/>
                </a:solidFill>
              </a:rPr>
              <a:t>in Lima, Peru (7-9 July 2014) </a:t>
            </a:r>
            <a:endParaRPr lang="en-US" sz="1800" dirty="0">
              <a:solidFill>
                <a:srgbClr val="595959"/>
              </a:solidFill>
            </a:endParaRPr>
          </a:p>
        </p:txBody>
      </p:sp>
      <p:pic>
        <p:nvPicPr>
          <p:cNvPr id="2" name="Picture 1"/>
          <p:cNvPicPr>
            <a:picLocks noChangeAspect="1"/>
          </p:cNvPicPr>
          <p:nvPr/>
        </p:nvPicPr>
        <p:blipFill>
          <a:blip r:embed="rId3"/>
          <a:stretch>
            <a:fillRect/>
          </a:stretch>
        </p:blipFill>
        <p:spPr>
          <a:xfrm>
            <a:off x="0" y="0"/>
            <a:ext cx="3645724" cy="944962"/>
          </a:xfrm>
          <a:prstGeom prst="rect">
            <a:avLst/>
          </a:prstGeom>
        </p:spPr>
      </p:pic>
      <p:sp>
        <p:nvSpPr>
          <p:cNvPr id="5" name="TextBox 4"/>
          <p:cNvSpPr txBox="1"/>
          <p:nvPr/>
        </p:nvSpPr>
        <p:spPr>
          <a:xfrm>
            <a:off x="723900" y="5564481"/>
            <a:ext cx="8071757" cy="892552"/>
          </a:xfrm>
          <a:prstGeom prst="rect">
            <a:avLst/>
          </a:prstGeom>
          <a:noFill/>
        </p:spPr>
        <p:txBody>
          <a:bodyPr wrap="square" rtlCol="0">
            <a:spAutoFit/>
          </a:bodyPr>
          <a:lstStyle/>
          <a:p>
            <a:pPr algn="ctr"/>
            <a:r>
              <a:rPr lang="en-US" b="1" dirty="0" err="1">
                <a:latin typeface="+mn-lt"/>
                <a:cs typeface="+mn-cs"/>
              </a:rPr>
              <a:t>Jamsran</a:t>
            </a:r>
            <a:r>
              <a:rPr lang="en-US" b="1" dirty="0"/>
              <a:t> </a:t>
            </a:r>
            <a:r>
              <a:rPr lang="en-US" b="1" dirty="0" err="1">
                <a:latin typeface="+mn-lt"/>
                <a:cs typeface="+mn-cs"/>
              </a:rPr>
              <a:t>Batbold</a:t>
            </a:r>
            <a:r>
              <a:rPr lang="en-US" b="1" dirty="0">
                <a:latin typeface="+mn-lt"/>
                <a:cs typeface="+mn-cs"/>
              </a:rPr>
              <a:t>, State </a:t>
            </a:r>
            <a:r>
              <a:rPr lang="en-US" b="1" dirty="0" smtClean="0">
                <a:latin typeface="+mn-lt"/>
                <a:cs typeface="+mn-cs"/>
              </a:rPr>
              <a:t>Secretary</a:t>
            </a:r>
          </a:p>
          <a:p>
            <a:pPr algn="ctr"/>
            <a:r>
              <a:rPr lang="en-US" sz="1600" dirty="0" smtClean="0">
                <a:latin typeface="+mn-lt"/>
                <a:cs typeface="+mn-cs"/>
              </a:rPr>
              <a:t>Ministry </a:t>
            </a:r>
            <a:r>
              <a:rPr lang="en-US" sz="1600" dirty="0">
                <a:latin typeface="+mn-lt"/>
                <a:cs typeface="+mn-cs"/>
              </a:rPr>
              <a:t>of Environment and Green Development   (</a:t>
            </a:r>
            <a:r>
              <a:rPr lang="en-US" sz="1600" dirty="0" err="1">
                <a:latin typeface="+mn-lt"/>
                <a:cs typeface="+mn-cs"/>
              </a:rPr>
              <a:t>MEGD</a:t>
            </a:r>
            <a:r>
              <a:rPr lang="en-US" sz="1600" dirty="0">
                <a:latin typeface="+mn-lt"/>
                <a:cs typeface="+mn-cs"/>
              </a:rPr>
              <a:t>)</a:t>
            </a:r>
          </a:p>
          <a:p>
            <a:r>
              <a:rPr lang="en-US" dirty="0" smtClean="0"/>
              <a:t> </a:t>
            </a:r>
          </a:p>
        </p:txBody>
      </p:sp>
      <p:pic>
        <p:nvPicPr>
          <p:cNvPr id="8" name="Content Placeholder 7" descr="Two sleighs of hay in Khuvsgu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970314" y="1899544"/>
            <a:ext cx="5399849" cy="366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78" name="Rectangle 6"/>
          <p:cNvSpPr>
            <a:spLocks noChangeArrowheads="1"/>
          </p:cNvSpPr>
          <p:nvPr/>
        </p:nvSpPr>
        <p:spPr bwMode="auto">
          <a:xfrm>
            <a:off x="3119438" y="1428750"/>
            <a:ext cx="4572000" cy="1574800"/>
          </a:xfrm>
          <a:prstGeom prst="rect">
            <a:avLst/>
          </a:prstGeom>
          <a:noFill/>
          <a:ln w="9525">
            <a:noFill/>
            <a:miter lim="800000"/>
            <a:headEnd/>
            <a:tailEnd/>
          </a:ln>
        </p:spPr>
        <p:txBody>
          <a:bodyPr>
            <a:spAutoFit/>
          </a:bodyPr>
          <a:lstStyle/>
          <a:p>
            <a:pPr>
              <a:lnSpc>
                <a:spcPct val="107000"/>
              </a:lnSpc>
            </a:pPr>
            <a:endParaRPr lang="en-US" b="1">
              <a:latin typeface="Calibri" pitchFamily="34" charset="0"/>
              <a:cs typeface="Times New Roman" pitchFamily="18" charset="0"/>
            </a:endParaRPr>
          </a:p>
          <a:p>
            <a:pPr>
              <a:lnSpc>
                <a:spcPct val="107000"/>
              </a:lnSpc>
            </a:pPr>
            <a:endParaRPr lang="en-AU" b="1"/>
          </a:p>
          <a:p>
            <a:pPr>
              <a:lnSpc>
                <a:spcPct val="107000"/>
              </a:lnSpc>
            </a:pPr>
            <a:endParaRPr lang="en-AU" b="1"/>
          </a:p>
          <a:p>
            <a:pPr>
              <a:lnSpc>
                <a:spcPct val="107000"/>
              </a:lnSpc>
            </a:pPr>
            <a:endParaRPr lang="en-US" b="1"/>
          </a:p>
          <a:p>
            <a:pPr>
              <a:lnSpc>
                <a:spcPct val="107000"/>
              </a:lnSpc>
            </a:pPr>
            <a:r>
              <a:rPr lang="en-AU" b="1"/>
              <a:t> </a:t>
            </a:r>
            <a:endParaRPr lang="en-US" b="1"/>
          </a:p>
        </p:txBody>
      </p:sp>
      <p:sp>
        <p:nvSpPr>
          <p:cNvPr id="6"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5"/>
            </a:pPr>
            <a:r>
              <a:rPr lang="en-US" altLang="en-US" sz="2800" b="1" dirty="0" smtClean="0"/>
              <a:t>Roadmap/R</a:t>
            </a:r>
            <a:r>
              <a:rPr lang="en-US" altLang="en-US" sz="2800" b="1" dirty="0"/>
              <a:t>-PP Results </a:t>
            </a:r>
            <a:r>
              <a:rPr lang="en-US" altLang="en-US" sz="2800" b="1" dirty="0" smtClean="0"/>
              <a:t>Framework (4)</a:t>
            </a:r>
            <a:endParaRPr lang="en-US" altLang="en-US" sz="2800" b="1" dirty="0"/>
          </a:p>
        </p:txBody>
      </p:sp>
      <p:graphicFrame>
        <p:nvGraphicFramePr>
          <p:cNvPr id="7" name="Table 6"/>
          <p:cNvGraphicFramePr>
            <a:graphicFrameLocks noGrp="1"/>
          </p:cNvGraphicFramePr>
          <p:nvPr>
            <p:extLst>
              <p:ext uri="{D42A27DB-BD31-4B8C-83A1-F6EECF244321}">
                <p14:modId xmlns:p14="http://schemas.microsoft.com/office/powerpoint/2010/main" val="3189372411"/>
              </p:ext>
            </p:extLst>
          </p:nvPr>
        </p:nvGraphicFramePr>
        <p:xfrm>
          <a:off x="119743" y="1386840"/>
          <a:ext cx="8868140" cy="3931920"/>
        </p:xfrm>
        <a:graphic>
          <a:graphicData uri="http://schemas.openxmlformats.org/drawingml/2006/table">
            <a:tbl>
              <a:tblPr firstRow="1" bandRow="1">
                <a:tableStyleId>{5C22544A-7EE6-4342-B048-85BDC9FD1C3A}</a:tableStyleId>
              </a:tblPr>
              <a:tblGrid>
                <a:gridCol w="1534329"/>
                <a:gridCol w="7333811"/>
              </a:tblGrid>
              <a:tr h="546436">
                <a:tc>
                  <a:txBody>
                    <a:bodyPr/>
                    <a:lstStyle/>
                    <a:p>
                      <a:r>
                        <a:rPr lang="en-AU" b="1" dirty="0" smtClean="0">
                          <a:latin typeface="+mn-lt"/>
                        </a:rPr>
                        <a:t>OUTCOME 4: </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AU" b="1" dirty="0" smtClean="0">
                          <a:latin typeface="+mn-lt"/>
                        </a:rPr>
                        <a:t>NATIONAL FOREST MONITORING SYSTEM AND SAFEGUARDS INFORMATION SYSTEM DEVELOPED</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30825">
                <a:tc>
                  <a:txBody>
                    <a:bodyPr/>
                    <a:lstStyle/>
                    <a:p>
                      <a:pPr algn="l"/>
                      <a:r>
                        <a:rPr lang="en-AU" dirty="0" smtClean="0">
                          <a:latin typeface="+mn-lt"/>
                        </a:rPr>
                        <a:t>Output </a:t>
                      </a:r>
                      <a:r>
                        <a:rPr lang="en-AU" dirty="0" err="1" smtClean="0">
                          <a:latin typeface="+mn-lt"/>
                        </a:rPr>
                        <a:t>4a.1</a:t>
                      </a:r>
                      <a:r>
                        <a:rPr lang="en-AU" dirty="0" smtClean="0">
                          <a:latin typeface="+mn-lt"/>
                        </a:rPr>
                        <a:t>: </a:t>
                      </a: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Capacity Building and National forest monitoring system Action Plan Development</a:t>
                      </a:r>
                      <a:endParaRPr lang="en-AU" dirty="0" smtClean="0">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03340">
                <a:tc>
                  <a:txBody>
                    <a:bodyPr/>
                    <a:lstStyle/>
                    <a:p>
                      <a:pPr algn="l"/>
                      <a:r>
                        <a:rPr lang="en-AU" dirty="0" smtClean="0">
                          <a:latin typeface="+mn-lt"/>
                        </a:rPr>
                        <a:t>Output </a:t>
                      </a:r>
                      <a:r>
                        <a:rPr lang="en-AU" dirty="0" err="1" smtClean="0">
                          <a:latin typeface="+mn-lt"/>
                        </a:rPr>
                        <a:t>4a.2</a:t>
                      </a:r>
                      <a:r>
                        <a:rPr lang="en-AU" dirty="0" smtClean="0">
                          <a:latin typeface="+mn-lt"/>
                        </a:rPr>
                        <a:t>: </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Satellite land monitoring system established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3050">
                <a:tc>
                  <a:txBody>
                    <a:bodyPr/>
                    <a:lstStyle/>
                    <a:p>
                      <a:pPr marL="0" indent="0" algn="l"/>
                      <a:r>
                        <a:rPr lang="en-AU" dirty="0" smtClean="0">
                          <a:latin typeface="+mn-lt"/>
                        </a:rPr>
                        <a:t>Output </a:t>
                      </a:r>
                      <a:r>
                        <a:rPr lang="en-AU" dirty="0" err="1" smtClean="0">
                          <a:latin typeface="+mn-lt"/>
                        </a:rPr>
                        <a:t>4a.3</a:t>
                      </a:r>
                      <a:r>
                        <a:rPr lang="en-AU" dirty="0" smtClean="0">
                          <a:latin typeface="+mn-lt"/>
                        </a:rPr>
                        <a:t>: </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r>
                        <a:rPr lang="en-AU" dirty="0" smtClean="0">
                          <a:latin typeface="+mn-lt"/>
                        </a:rPr>
                        <a:t>Multi-purpose national forest carbon inventory (</a:t>
                      </a:r>
                      <a:r>
                        <a:rPr lang="en-AU" dirty="0" err="1" smtClean="0">
                          <a:latin typeface="+mn-lt"/>
                        </a:rPr>
                        <a:t>NFI</a:t>
                      </a:r>
                      <a:r>
                        <a:rPr lang="en-AU" dirty="0" smtClean="0">
                          <a:latin typeface="+mn-lt"/>
                        </a:rPr>
                        <a:t>) designed and implemented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Output </a:t>
                      </a:r>
                      <a:r>
                        <a:rPr lang="en-AU" dirty="0" err="1" smtClean="0">
                          <a:latin typeface="+mn-lt"/>
                        </a:rPr>
                        <a:t>4a.4</a:t>
                      </a:r>
                      <a:r>
                        <a:rPr lang="en-AU" dirty="0" smtClean="0">
                          <a:latin typeface="+mn-lt"/>
                        </a:rPr>
                        <a:t>: </a:t>
                      </a:r>
                      <a:endParaRPr lang="en-GB"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Capacity built for producing accurate and transparent </a:t>
                      </a:r>
                      <a:r>
                        <a:rPr lang="en-AU" dirty="0" err="1" smtClean="0">
                          <a:latin typeface="+mn-lt"/>
                        </a:rPr>
                        <a:t>GHG</a:t>
                      </a:r>
                      <a:r>
                        <a:rPr lang="en-AU" dirty="0" smtClean="0">
                          <a:latin typeface="+mn-lt"/>
                        </a:rPr>
                        <a:t> inventories for the </a:t>
                      </a:r>
                      <a:r>
                        <a:rPr lang="en-AU" dirty="0" err="1" smtClean="0">
                          <a:latin typeface="+mn-lt"/>
                        </a:rPr>
                        <a:t>LULUCF</a:t>
                      </a:r>
                      <a:r>
                        <a:rPr lang="en-AU" dirty="0" smtClean="0">
                          <a:latin typeface="+mn-lt"/>
                        </a:rPr>
                        <a:t> sector</a:t>
                      </a:r>
                      <a:endParaRPr lang="en-AU" altLang="ko-KR" dirty="0" smtClean="0">
                        <a:latin typeface="+mn-lt"/>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6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Output </a:t>
                      </a:r>
                      <a:r>
                        <a:rPr lang="en-AU" dirty="0" err="1" smtClean="0">
                          <a:latin typeface="+mn-lt"/>
                        </a:rPr>
                        <a:t>4a.5</a:t>
                      </a:r>
                      <a:r>
                        <a:rPr lang="en-AU" dirty="0" smtClean="0">
                          <a:latin typeface="+mn-lt"/>
                        </a:rPr>
                        <a:t>: </a:t>
                      </a:r>
                      <a:endParaRPr lang="en-GB"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latin typeface="+mn-lt"/>
                        </a:rPr>
                        <a:t>NFMS</a:t>
                      </a:r>
                      <a:r>
                        <a:rPr lang="en-AU" dirty="0" smtClean="0">
                          <a:latin typeface="+mn-lt"/>
                        </a:rPr>
                        <a:t>-related research supported</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Output </a:t>
                      </a:r>
                      <a:r>
                        <a:rPr lang="en-AU" dirty="0" err="1" smtClean="0">
                          <a:latin typeface="+mn-lt"/>
                        </a:rPr>
                        <a:t>4b</a:t>
                      </a:r>
                      <a:r>
                        <a:rPr lang="en-AU" dirty="0" smtClean="0">
                          <a:latin typeface="+mn-lt"/>
                        </a:rPr>
                        <a:t>: </a:t>
                      </a:r>
                      <a:endParaRPr lang="en-GB"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Information systems for measuring multiple-benefits, other impacts, governance and safeguards established</a:t>
                      </a:r>
                      <a:endParaRPr lang="en-AU" altLang="ko-KR" dirty="0" smtClean="0">
                        <a:latin typeface="+mn-lt"/>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70046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92629" y="1143000"/>
            <a:ext cx="7696200" cy="5312229"/>
          </a:xfrm>
          <a:prstGeom prst="rect">
            <a:avLst/>
          </a:prstGeom>
          <a:noFill/>
          <a:ln>
            <a:noFill/>
          </a:ln>
        </p:spPr>
      </p:pic>
      <p:sp>
        <p:nvSpPr>
          <p:cNvPr id="142378" name="Rectangle 6"/>
          <p:cNvSpPr>
            <a:spLocks noChangeArrowheads="1"/>
          </p:cNvSpPr>
          <p:nvPr/>
        </p:nvSpPr>
        <p:spPr bwMode="auto">
          <a:xfrm>
            <a:off x="3119438" y="1428750"/>
            <a:ext cx="4572000" cy="1574800"/>
          </a:xfrm>
          <a:prstGeom prst="rect">
            <a:avLst/>
          </a:prstGeom>
          <a:noFill/>
          <a:ln w="9525">
            <a:noFill/>
            <a:miter lim="800000"/>
            <a:headEnd/>
            <a:tailEnd/>
          </a:ln>
        </p:spPr>
        <p:txBody>
          <a:bodyPr>
            <a:spAutoFit/>
          </a:bodyPr>
          <a:lstStyle/>
          <a:p>
            <a:pPr>
              <a:lnSpc>
                <a:spcPct val="107000"/>
              </a:lnSpc>
            </a:pPr>
            <a:endParaRPr lang="en-US" b="1">
              <a:latin typeface="Calibri" pitchFamily="34" charset="0"/>
              <a:cs typeface="Times New Roman" pitchFamily="18" charset="0"/>
            </a:endParaRPr>
          </a:p>
          <a:p>
            <a:pPr>
              <a:lnSpc>
                <a:spcPct val="107000"/>
              </a:lnSpc>
            </a:pPr>
            <a:endParaRPr lang="en-AU" b="1"/>
          </a:p>
          <a:p>
            <a:pPr>
              <a:lnSpc>
                <a:spcPct val="107000"/>
              </a:lnSpc>
            </a:pPr>
            <a:endParaRPr lang="en-AU" b="1"/>
          </a:p>
          <a:p>
            <a:pPr>
              <a:lnSpc>
                <a:spcPct val="107000"/>
              </a:lnSpc>
            </a:pPr>
            <a:endParaRPr lang="en-US" b="1"/>
          </a:p>
          <a:p>
            <a:pPr>
              <a:lnSpc>
                <a:spcPct val="107000"/>
              </a:lnSpc>
            </a:pPr>
            <a:r>
              <a:rPr lang="en-AU" b="1"/>
              <a:t> </a:t>
            </a:r>
            <a:endParaRPr lang="en-US" b="1"/>
          </a:p>
        </p:txBody>
      </p:sp>
      <p:sp>
        <p:nvSpPr>
          <p:cNvPr id="6"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a:lnSpc>
                <a:spcPct val="90000"/>
              </a:lnSpc>
              <a:spcBef>
                <a:spcPct val="20000"/>
              </a:spcBef>
              <a:spcAft>
                <a:spcPts val="1200"/>
              </a:spcAft>
              <a:buFont typeface="+mj-lt"/>
              <a:buAutoNum type="romanLcPeriod" startAt="6"/>
            </a:pPr>
            <a:r>
              <a:rPr lang="en-US" altLang="en-US" sz="2800" b="1" dirty="0"/>
              <a:t>Proposed Management Arrangements </a:t>
            </a:r>
          </a:p>
        </p:txBody>
      </p:sp>
      <p:sp>
        <p:nvSpPr>
          <p:cNvPr id="2" name="Rectangle 1"/>
          <p:cNvSpPr/>
          <p:nvPr/>
        </p:nvSpPr>
        <p:spPr>
          <a:xfrm>
            <a:off x="2204531" y="5873385"/>
            <a:ext cx="1131767" cy="222615"/>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UN-REDD PMU</a:t>
            </a:r>
            <a:endParaRPr lang="en-US" sz="1200" dirty="0"/>
          </a:p>
        </p:txBody>
      </p:sp>
    </p:spTree>
    <p:extLst>
      <p:ext uri="{BB962C8B-B14F-4D97-AF65-F5344CB8AC3E}">
        <p14:creationId xmlns:p14="http://schemas.microsoft.com/office/powerpoint/2010/main" val="3749451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3"/>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en-US"/>
          </a:p>
        </p:txBody>
      </p:sp>
      <p:sp>
        <p:nvSpPr>
          <p:cNvPr id="151578" name="Rectangle 34"/>
          <p:cNvSpPr>
            <a:spLocks noChangeArrowheads="1"/>
          </p:cNvSpPr>
          <p:nvPr/>
        </p:nvSpPr>
        <p:spPr bwMode="auto">
          <a:xfrm>
            <a:off x="0" y="4418013"/>
            <a:ext cx="9144000" cy="0"/>
          </a:xfrm>
          <a:prstGeom prst="rect">
            <a:avLst/>
          </a:prstGeom>
          <a:noFill/>
          <a:ln w="9525">
            <a:noFill/>
            <a:miter lim="800000"/>
            <a:headEnd/>
            <a:tailEnd/>
          </a:ln>
        </p:spPr>
        <p:txBody>
          <a:bodyPr wrap="none" anchor="ctr">
            <a:spAutoFit/>
          </a:bodyPr>
          <a:lstStyle/>
          <a:p>
            <a:endParaRPr lang="en-US"/>
          </a:p>
        </p:txBody>
      </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a:lnSpc>
                <a:spcPct val="90000"/>
              </a:lnSpc>
              <a:spcBef>
                <a:spcPct val="20000"/>
              </a:spcBef>
              <a:spcAft>
                <a:spcPts val="1200"/>
              </a:spcAft>
              <a:buFont typeface="+mj-lt"/>
              <a:buAutoNum type="romanLcPeriod" startAt="7"/>
            </a:pPr>
            <a:r>
              <a:rPr lang="en-US" altLang="en-US" sz="2800" b="1" dirty="0" smtClean="0"/>
              <a:t>R-PP Budget/UN-REDD Support Requested </a:t>
            </a:r>
            <a:endParaRPr lang="en-US" altLang="en-US" sz="2800" b="1" dirty="0"/>
          </a:p>
        </p:txBody>
      </p:sp>
      <p:graphicFrame>
        <p:nvGraphicFramePr>
          <p:cNvPr id="16" name="Table 15"/>
          <p:cNvGraphicFramePr>
            <a:graphicFrameLocks noGrp="1"/>
          </p:cNvGraphicFramePr>
          <p:nvPr>
            <p:extLst>
              <p:ext uri="{D42A27DB-BD31-4B8C-83A1-F6EECF244321}">
                <p14:modId xmlns:p14="http://schemas.microsoft.com/office/powerpoint/2010/main" val="559841971"/>
              </p:ext>
            </p:extLst>
          </p:nvPr>
        </p:nvGraphicFramePr>
        <p:xfrm>
          <a:off x="259763" y="1125563"/>
          <a:ext cx="8629888" cy="5295023"/>
        </p:xfrm>
        <a:graphic>
          <a:graphicData uri="http://schemas.openxmlformats.org/drawingml/2006/table">
            <a:tbl>
              <a:tblPr firstRow="1" bandRow="1">
                <a:tableStyleId>{69012ECD-51FC-41F1-AA8D-1B2483CD663E}</a:tableStyleId>
              </a:tblPr>
              <a:tblGrid>
                <a:gridCol w="2352293"/>
                <a:gridCol w="1010187"/>
                <a:gridCol w="1111206"/>
                <a:gridCol w="1024619"/>
                <a:gridCol w="909169"/>
                <a:gridCol w="989573"/>
                <a:gridCol w="1232841"/>
              </a:tblGrid>
              <a:tr h="261508">
                <a:tc gridSpan="7">
                  <a:txBody>
                    <a:bodyPr/>
                    <a:lstStyle/>
                    <a:p>
                      <a:pPr algn="ctr">
                        <a:spcAft>
                          <a:spcPts val="0"/>
                        </a:spcAft>
                      </a:pPr>
                      <a:r>
                        <a:rPr lang="en-GB" sz="2000" dirty="0" smtClean="0">
                          <a:solidFill>
                            <a:schemeClr val="tx1"/>
                          </a:solidFill>
                          <a:effectLst/>
                          <a:latin typeface="+mn-lt"/>
                          <a:ea typeface="MS Mincho"/>
                          <a:cs typeface="Times New Roman"/>
                        </a:rPr>
                        <a:t>Budget (USD)</a:t>
                      </a:r>
                      <a:endParaRPr lang="en-GB" sz="2000" dirty="0">
                        <a:solidFill>
                          <a:schemeClr val="tx1"/>
                        </a:solidFill>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spcAft>
                          <a:spcPts val="0"/>
                        </a:spcAft>
                      </a:pPr>
                      <a:endParaRPr lang="en-GB" sz="1100" dirty="0">
                        <a:effectLst/>
                        <a:latin typeface="Calibri"/>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01272">
                <a:tc rowSpan="2">
                  <a:txBody>
                    <a:bodyPr/>
                    <a:lstStyle/>
                    <a:p>
                      <a:pPr algn="ctr">
                        <a:spcAft>
                          <a:spcPts val="0"/>
                        </a:spcAft>
                      </a:pPr>
                      <a:r>
                        <a:rPr lang="en-GB" sz="1600" b="1" dirty="0" smtClean="0">
                          <a:solidFill>
                            <a:schemeClr val="tx1"/>
                          </a:solidFill>
                          <a:effectLst/>
                          <a:latin typeface="+mn-lt"/>
                          <a:ea typeface="MS Mincho"/>
                          <a:cs typeface="Times New Roman"/>
                        </a:rPr>
                        <a:t>Outcome</a:t>
                      </a:r>
                      <a:endParaRPr lang="en-GB" sz="1600" b="1" dirty="0">
                        <a:solidFill>
                          <a:schemeClr val="tx1"/>
                        </a:solidFill>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rowSpan="2">
                  <a:txBody>
                    <a:bodyPr/>
                    <a:lstStyle/>
                    <a:p>
                      <a:pPr algn="ctr"/>
                      <a:r>
                        <a:rPr lang="en-US" sz="1600" b="1" dirty="0" smtClean="0">
                          <a:solidFill>
                            <a:schemeClr val="tx1"/>
                          </a:solidFill>
                          <a:latin typeface="+mn-lt"/>
                        </a:rPr>
                        <a:t>Total cost</a:t>
                      </a:r>
                      <a:endParaRPr lang="en-US" sz="1600" b="1"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rowSpan="2">
                  <a:txBody>
                    <a:bodyPr/>
                    <a:lstStyle/>
                    <a:p>
                      <a:pPr algn="ctr">
                        <a:spcAft>
                          <a:spcPts val="0"/>
                        </a:spcAft>
                      </a:pPr>
                      <a:r>
                        <a:rPr lang="en-GB" sz="1600" b="1" kern="1200" dirty="0" smtClean="0">
                          <a:solidFill>
                            <a:schemeClr val="tx1"/>
                          </a:solidFill>
                          <a:effectLst/>
                          <a:latin typeface="+mn-lt"/>
                          <a:ea typeface="+mn-ea"/>
                          <a:cs typeface="+mn-cs"/>
                        </a:rPr>
                        <a:t>Internally Secured Funding</a:t>
                      </a:r>
                      <a:r>
                        <a:rPr lang="en-GB" sz="1600" b="1" dirty="0" smtClean="0">
                          <a:solidFill>
                            <a:schemeClr val="tx1"/>
                          </a:solidFill>
                          <a:effectLst/>
                          <a:latin typeface="+mn-lt"/>
                        </a:rPr>
                        <a:t> </a:t>
                      </a:r>
                      <a:endParaRPr lang="en-GB" sz="1600" b="1" dirty="0">
                        <a:solidFill>
                          <a:schemeClr val="tx1"/>
                        </a:solidFill>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gridSpan="3">
                  <a:txBody>
                    <a:bodyPr/>
                    <a:lstStyle/>
                    <a:p>
                      <a:r>
                        <a:rPr lang="en-GB" sz="1600" b="1" kern="1200" dirty="0" smtClean="0">
                          <a:solidFill>
                            <a:schemeClr val="tx1"/>
                          </a:solidFill>
                          <a:effectLst/>
                          <a:latin typeface="+mn-lt"/>
                          <a:ea typeface="+mn-ea"/>
                          <a:cs typeface="+mn-cs"/>
                        </a:rPr>
                        <a:t>External Funding</a:t>
                      </a:r>
                      <a:r>
                        <a:rPr lang="en-GB" sz="1600" b="1" dirty="0" smtClean="0">
                          <a:solidFill>
                            <a:schemeClr val="tx1"/>
                          </a:solidFill>
                          <a:effectLst/>
                          <a:latin typeface="+mn-lt"/>
                        </a:rPr>
                        <a:t> </a:t>
                      </a:r>
                      <a:endParaRPr lang="en-US" sz="1600" b="1"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lang="en-GB" sz="1600" b="1" kern="1200" dirty="0" smtClean="0">
                          <a:solidFill>
                            <a:schemeClr val="tx1"/>
                          </a:solidFill>
                          <a:effectLst/>
                          <a:latin typeface="+mn-lt"/>
                          <a:ea typeface="+mn-ea"/>
                          <a:cs typeface="+mn-cs"/>
                        </a:rPr>
                        <a:t>Funding Gap</a:t>
                      </a:r>
                      <a:r>
                        <a:rPr lang="en-GB" sz="1600" b="1" dirty="0" smtClean="0">
                          <a:solidFill>
                            <a:schemeClr val="tx1"/>
                          </a:solidFill>
                          <a:effectLst/>
                          <a:latin typeface="+mn-lt"/>
                        </a:rPr>
                        <a:t> </a:t>
                      </a:r>
                      <a:endParaRPr lang="en-US" sz="1600" b="1"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331561">
                <a:tc vMerge="1">
                  <a:txBody>
                    <a:bodyPr/>
                    <a:lstStyle/>
                    <a:p>
                      <a:endParaRPr lang="en-US"/>
                    </a:p>
                  </a:txBody>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chemeClr val="tx1"/>
                          </a:solidFill>
                          <a:latin typeface="+mn-lt"/>
                        </a:rPr>
                        <a:t>UN-REDD</a:t>
                      </a:r>
                    </a:p>
                    <a:p>
                      <a:pPr algn="ctr"/>
                      <a:r>
                        <a:rPr lang="en-US" sz="1200" b="0" dirty="0" smtClean="0">
                          <a:solidFill>
                            <a:schemeClr val="tx1"/>
                          </a:solidFill>
                          <a:latin typeface="+mn-lt"/>
                        </a:rPr>
                        <a:t>(excl.</a:t>
                      </a:r>
                      <a:r>
                        <a:rPr lang="en-US" sz="1200" b="0" baseline="0" dirty="0" smtClean="0">
                          <a:solidFill>
                            <a:schemeClr val="tx1"/>
                          </a:solidFill>
                          <a:latin typeface="+mn-lt"/>
                        </a:rPr>
                        <a:t> indirect support cost)</a:t>
                      </a:r>
                      <a:endParaRPr lang="en-US" sz="1200" b="0"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algn="ctr"/>
                      <a:r>
                        <a:rPr lang="en-US" sz="1600" b="1" dirty="0" smtClean="0">
                          <a:solidFill>
                            <a:schemeClr val="tx1"/>
                          </a:solidFill>
                          <a:latin typeface="+mn-lt"/>
                        </a:rPr>
                        <a:t>GIZ</a:t>
                      </a:r>
                      <a:endParaRPr lang="en-US" sz="1600" b="1"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a:r>
                        <a:rPr lang="en-GB" sz="1600" b="1" kern="1200" dirty="0" smtClean="0">
                          <a:solidFill>
                            <a:schemeClr val="tx1"/>
                          </a:solidFill>
                          <a:effectLst/>
                          <a:latin typeface="+mn-lt"/>
                          <a:ea typeface="+mn-ea"/>
                          <a:cs typeface="+mn-cs"/>
                        </a:rPr>
                        <a:t>UN-REDD</a:t>
                      </a:r>
                    </a:p>
                    <a:p>
                      <a:pPr algn="ctr"/>
                      <a:r>
                        <a:rPr lang="en-GB" sz="1600" b="1" kern="1200" dirty="0" smtClean="0">
                          <a:solidFill>
                            <a:schemeClr val="tx1"/>
                          </a:solidFill>
                          <a:effectLst/>
                          <a:latin typeface="+mn-lt"/>
                          <a:ea typeface="+mn-ea"/>
                          <a:cs typeface="+mn-cs"/>
                        </a:rPr>
                        <a:t>TS &amp; GEF</a:t>
                      </a:r>
                      <a:r>
                        <a:rPr lang="en-GB" sz="1600" b="1" dirty="0" smtClean="0">
                          <a:solidFill>
                            <a:schemeClr val="tx1"/>
                          </a:solidFill>
                          <a:effectLst/>
                          <a:latin typeface="+mn-lt"/>
                        </a:rPr>
                        <a:t> </a:t>
                      </a:r>
                      <a:endParaRPr lang="en-US" sz="1600" b="1" dirty="0">
                        <a:solidFill>
                          <a:schemeClr val="tx1"/>
                        </a:solidFill>
                        <a:latin typeface="+mn-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v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38982">
                <a:tc>
                  <a:txBody>
                    <a:bodyPr/>
                    <a:lstStyle/>
                    <a:p>
                      <a:pPr algn="l">
                        <a:spcAft>
                          <a:spcPts val="0"/>
                        </a:spcAft>
                      </a:pPr>
                      <a:r>
                        <a:rPr lang="en-GB" sz="1400" b="1" dirty="0">
                          <a:solidFill>
                            <a:srgbClr val="000000"/>
                          </a:solidFill>
                          <a:effectLst/>
                          <a:latin typeface="+mn-lt"/>
                          <a:ea typeface="Times New Roman"/>
                          <a:cs typeface="Calibri"/>
                        </a:rPr>
                        <a:t>1. National REDD+ management arrangements established; improved stakeholder consultation and engagement</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1,790,000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400,000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1,160,000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GB" sz="1400" b="1" dirty="0">
                          <a:solidFill>
                            <a:srgbClr val="000000"/>
                          </a:solidFill>
                          <a:effectLst/>
                          <a:latin typeface="+mn-lt"/>
                          <a:ea typeface="Times New Roman"/>
                          <a:cs typeface="Calibri"/>
                        </a:rPr>
                        <a:t>5,500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100,000 </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124,500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81291">
                <a:tc>
                  <a:txBody>
                    <a:bodyPr/>
                    <a:lstStyle/>
                    <a:p>
                      <a:pPr algn="l">
                        <a:spcAft>
                          <a:spcPts val="0"/>
                        </a:spcAft>
                      </a:pPr>
                      <a:r>
                        <a:rPr lang="en-GB" sz="1400" b="1" dirty="0">
                          <a:solidFill>
                            <a:srgbClr val="000000"/>
                          </a:solidFill>
                          <a:effectLst/>
                          <a:latin typeface="+mn-lt"/>
                          <a:ea typeface="Times New Roman"/>
                          <a:cs typeface="Calibri"/>
                        </a:rPr>
                        <a:t>2. National REDD+ Strategy prepared, with implementation framework and demonstration activities</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2,800,000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330,000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1,100,000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GB" sz="1400" b="1" dirty="0">
                          <a:solidFill>
                            <a:srgbClr val="000000"/>
                          </a:solidFill>
                          <a:effectLst/>
                          <a:latin typeface="+mn-lt"/>
                          <a:ea typeface="Times New Roman"/>
                          <a:cs typeface="Calibri"/>
                        </a:rPr>
                        <a:t>20,650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900,000 </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449,350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92079">
                <a:tc>
                  <a:txBody>
                    <a:bodyPr/>
                    <a:lstStyle/>
                    <a:p>
                      <a:pPr algn="l">
                        <a:spcAft>
                          <a:spcPts val="0"/>
                        </a:spcAft>
                      </a:pPr>
                      <a:r>
                        <a:rPr lang="en-GB" sz="1400" b="1" dirty="0">
                          <a:solidFill>
                            <a:srgbClr val="000000"/>
                          </a:solidFill>
                          <a:effectLst/>
                          <a:latin typeface="+mn-lt"/>
                          <a:ea typeface="Times New Roman"/>
                          <a:cs typeface="Calibri"/>
                        </a:rPr>
                        <a:t>3. Reference emission levels and reference levels developed</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1,100,000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200,000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600,000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GB" sz="1400" b="1" dirty="0">
                          <a:solidFill>
                            <a:srgbClr val="000000"/>
                          </a:solidFill>
                          <a:effectLst/>
                          <a:latin typeface="+mn-lt"/>
                          <a:ea typeface="Times New Roman"/>
                          <a:cs typeface="Calibri"/>
                        </a:rPr>
                        <a:t>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20,000 </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300,000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80824">
                <a:tc>
                  <a:txBody>
                    <a:bodyPr/>
                    <a:lstStyle/>
                    <a:p>
                      <a:pPr algn="l">
                        <a:spcAft>
                          <a:spcPts val="0"/>
                        </a:spcAft>
                      </a:pPr>
                      <a:r>
                        <a:rPr lang="en-GB" sz="1400" b="1" dirty="0">
                          <a:solidFill>
                            <a:srgbClr val="000000"/>
                          </a:solidFill>
                          <a:effectLst/>
                          <a:latin typeface="+mn-lt"/>
                          <a:ea typeface="Times New Roman"/>
                          <a:cs typeface="Calibri"/>
                        </a:rPr>
                        <a:t>4. National forest monitoring system and safeguards information system developed</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4,050,000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1,070,000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875,000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GB" sz="1400" b="1" dirty="0">
                          <a:solidFill>
                            <a:srgbClr val="000000"/>
                          </a:solidFill>
                          <a:effectLst/>
                          <a:latin typeface="+mn-lt"/>
                          <a:ea typeface="Times New Roman"/>
                          <a:cs typeface="Calibri"/>
                        </a:rPr>
                        <a:t>1018800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80,000 </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986,200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32909">
                <a:tc>
                  <a:txBody>
                    <a:bodyPr/>
                    <a:lstStyle/>
                    <a:p>
                      <a:pPr algn="r">
                        <a:spcAft>
                          <a:spcPts val="0"/>
                        </a:spcAft>
                      </a:pPr>
                      <a:r>
                        <a:rPr lang="en-GB" sz="1400" b="1" dirty="0">
                          <a:solidFill>
                            <a:srgbClr val="000000"/>
                          </a:solidFill>
                          <a:effectLst/>
                          <a:latin typeface="+mn-lt"/>
                          <a:ea typeface="Times New Roman"/>
                          <a:cs typeface="Calibri"/>
                        </a:rPr>
                        <a:t>TOTALS</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9,740,000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a:solidFill>
                            <a:srgbClr val="000000"/>
                          </a:solidFill>
                          <a:effectLst/>
                          <a:latin typeface="+mn-lt"/>
                          <a:ea typeface="Times New Roman"/>
                          <a:cs typeface="Calibri"/>
                        </a:rPr>
                        <a:t>2,000,000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(3,735,000)</a:t>
                      </a:r>
                      <a:endParaRPr lang="en-GB" sz="1400" b="1" dirty="0">
                        <a:effectLst/>
                        <a:latin typeface="+mn-lt"/>
                        <a:ea typeface="MS Mincho"/>
                        <a:cs typeface="Times New Roman"/>
                      </a:endParaRPr>
                    </a:p>
                    <a:p>
                      <a:pPr algn="r">
                        <a:spcAft>
                          <a:spcPts val="0"/>
                        </a:spcAft>
                      </a:pPr>
                      <a:r>
                        <a:rPr lang="en-GB" sz="1400" b="1" dirty="0">
                          <a:solidFill>
                            <a:srgbClr val="000000"/>
                          </a:solidFill>
                          <a:effectLst/>
                          <a:latin typeface="+mn-lt"/>
                          <a:ea typeface="Times New Roman"/>
                          <a:cs typeface="Calibri"/>
                        </a:rPr>
                        <a:t>3,996,450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60000"/>
                        <a:lumOff val="40000"/>
                      </a:schemeClr>
                    </a:solidFill>
                  </a:tcPr>
                </a:tc>
                <a:tc>
                  <a:txBody>
                    <a:bodyPr/>
                    <a:lstStyle/>
                    <a:p>
                      <a:pPr algn="r">
                        <a:spcAft>
                          <a:spcPts val="0"/>
                        </a:spcAft>
                      </a:pPr>
                      <a:r>
                        <a:rPr lang="en-GB" sz="1400" b="1">
                          <a:solidFill>
                            <a:srgbClr val="000000"/>
                          </a:solidFill>
                          <a:effectLst/>
                          <a:latin typeface="+mn-lt"/>
                          <a:ea typeface="Times New Roman"/>
                          <a:cs typeface="Calibri"/>
                        </a:rPr>
                        <a:t>1,044,950</a:t>
                      </a:r>
                      <a:endParaRPr lang="en-GB" sz="1400" b="1">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1,100,000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spcAft>
                          <a:spcPts val="0"/>
                        </a:spcAft>
                      </a:pPr>
                      <a:r>
                        <a:rPr lang="en-GB" sz="1400" b="1" dirty="0">
                          <a:solidFill>
                            <a:srgbClr val="000000"/>
                          </a:solidFill>
                          <a:effectLst/>
                          <a:latin typeface="+mn-lt"/>
                          <a:ea typeface="Times New Roman"/>
                          <a:cs typeface="Calibri"/>
                        </a:rPr>
                        <a:t>1,860,050</a:t>
                      </a:r>
                      <a:endParaRPr lang="en-GB" sz="1400" b="1" dirty="0">
                        <a:effectLst/>
                        <a:latin typeface="+mn-lt"/>
                        <a:ea typeface="MS Mincho"/>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3"/>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en-US"/>
          </a:p>
        </p:txBody>
      </p:sp>
      <p:sp>
        <p:nvSpPr>
          <p:cNvPr id="151578" name="Rectangle 34"/>
          <p:cNvSpPr>
            <a:spLocks noChangeArrowheads="1"/>
          </p:cNvSpPr>
          <p:nvPr/>
        </p:nvSpPr>
        <p:spPr bwMode="auto">
          <a:xfrm>
            <a:off x="0" y="4418013"/>
            <a:ext cx="9144000" cy="0"/>
          </a:xfrm>
          <a:prstGeom prst="rect">
            <a:avLst/>
          </a:prstGeom>
          <a:noFill/>
          <a:ln w="9525">
            <a:noFill/>
            <a:miter lim="800000"/>
            <a:headEnd/>
            <a:tailEnd/>
          </a:ln>
        </p:spPr>
        <p:txBody>
          <a:bodyPr wrap="none" anchor="ctr">
            <a:spAutoFit/>
          </a:bodyPr>
          <a:lstStyle/>
          <a:p>
            <a:endParaRPr lang="en-US"/>
          </a:p>
        </p:txBody>
      </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8"/>
            </a:pPr>
            <a:r>
              <a:rPr lang="en-US" altLang="en-US" sz="2800" b="1" dirty="0"/>
              <a:t>General Responses to Independent Review </a:t>
            </a:r>
            <a:r>
              <a:rPr lang="en-US" altLang="en-US" sz="2800" b="1" dirty="0" smtClean="0"/>
              <a:t>Comments</a:t>
            </a:r>
            <a:endParaRPr lang="en-US" altLang="en-US" sz="2800" b="1" dirty="0"/>
          </a:p>
        </p:txBody>
      </p:sp>
      <p:sp>
        <p:nvSpPr>
          <p:cNvPr id="3" name="TextBox 2"/>
          <p:cNvSpPr txBox="1"/>
          <p:nvPr/>
        </p:nvSpPr>
        <p:spPr>
          <a:xfrm>
            <a:off x="170950" y="887920"/>
            <a:ext cx="8973050" cy="3323987"/>
          </a:xfrm>
          <a:prstGeom prst="rect">
            <a:avLst/>
          </a:prstGeom>
          <a:noFill/>
        </p:spPr>
        <p:txBody>
          <a:bodyPr wrap="square" rtlCol="0">
            <a:spAutoFit/>
          </a:bodyPr>
          <a:lstStyle/>
          <a:p>
            <a:r>
              <a:rPr lang="en-US" b="1" u="sng" dirty="0" smtClean="0">
                <a:solidFill>
                  <a:srgbClr val="000000"/>
                </a:solidFill>
                <a:latin typeface="+mn-lt"/>
              </a:rPr>
              <a:t>Conservation as part of REDD+ agenda</a:t>
            </a:r>
          </a:p>
          <a:p>
            <a:endParaRPr lang="en-US" b="1" u="sng" dirty="0">
              <a:solidFill>
                <a:srgbClr val="000000"/>
              </a:solidFill>
              <a:latin typeface="+mn-lt"/>
            </a:endParaRPr>
          </a:p>
          <a:p>
            <a:pPr marL="285750" indent="-285750">
              <a:spcBef>
                <a:spcPts val="0"/>
              </a:spcBef>
              <a:spcAft>
                <a:spcPts val="1200"/>
              </a:spcAft>
              <a:buFont typeface="Arial"/>
              <a:buChar char="•"/>
            </a:pPr>
            <a:r>
              <a:rPr lang="en-US" dirty="0" smtClean="0">
                <a:latin typeface="+mn-lt"/>
              </a:rPr>
              <a:t>Benefits of </a:t>
            </a:r>
            <a:r>
              <a:rPr lang="en-US" dirty="0">
                <a:latin typeface="+mn-lt"/>
              </a:rPr>
              <a:t>ecosystem services </a:t>
            </a:r>
            <a:r>
              <a:rPr lang="en-US" dirty="0" smtClean="0">
                <a:latin typeface="+mn-lt"/>
              </a:rPr>
              <a:t>well recognized and </a:t>
            </a:r>
            <a:r>
              <a:rPr lang="en-US" b="1" dirty="0" smtClean="0">
                <a:latin typeface="+mn-lt"/>
              </a:rPr>
              <a:t>no </a:t>
            </a:r>
            <a:r>
              <a:rPr lang="en-US" b="1" dirty="0">
                <a:latin typeface="+mn-lt"/>
              </a:rPr>
              <a:t>intention </a:t>
            </a:r>
            <a:r>
              <a:rPr lang="en-US" dirty="0">
                <a:latin typeface="+mn-lt"/>
              </a:rPr>
              <a:t>to “relax protected area provisions” </a:t>
            </a:r>
            <a:r>
              <a:rPr lang="en-US" dirty="0" smtClean="0">
                <a:latin typeface="+mn-lt"/>
              </a:rPr>
              <a:t>or </a:t>
            </a:r>
            <a:r>
              <a:rPr lang="en-US" dirty="0">
                <a:latin typeface="+mn-lt"/>
              </a:rPr>
              <a:t>to “open up the fragile forests</a:t>
            </a:r>
            <a:r>
              <a:rPr lang="en-US" dirty="0" smtClean="0">
                <a:latin typeface="+mn-lt"/>
              </a:rPr>
              <a:t>”. </a:t>
            </a:r>
          </a:p>
          <a:p>
            <a:pPr marL="285750" indent="-285750">
              <a:spcBef>
                <a:spcPts val="0"/>
              </a:spcBef>
              <a:spcAft>
                <a:spcPts val="1200"/>
              </a:spcAft>
              <a:buFont typeface="Arial"/>
              <a:buChar char="•"/>
            </a:pPr>
            <a:r>
              <a:rPr lang="en-US" dirty="0" smtClean="0">
                <a:latin typeface="+mn-lt"/>
              </a:rPr>
              <a:t>Roadmap </a:t>
            </a:r>
            <a:r>
              <a:rPr lang="en-US" dirty="0">
                <a:latin typeface="+mn-lt"/>
              </a:rPr>
              <a:t>a</a:t>
            </a:r>
            <a:r>
              <a:rPr lang="en-US" dirty="0" smtClean="0">
                <a:latin typeface="+mn-lt"/>
              </a:rPr>
              <a:t>cknowledges that the policy of reducing wood consumption in utilization zones by restricting supply has </a:t>
            </a:r>
            <a:r>
              <a:rPr lang="en-US" dirty="0">
                <a:latin typeface="+mn-lt"/>
              </a:rPr>
              <a:t>led </a:t>
            </a:r>
            <a:r>
              <a:rPr lang="en-US" dirty="0" smtClean="0">
                <a:latin typeface="+mn-lt"/>
              </a:rPr>
              <a:t>to an increase </a:t>
            </a:r>
            <a:r>
              <a:rPr lang="en-US" dirty="0">
                <a:latin typeface="+mn-lt"/>
              </a:rPr>
              <a:t>in </a:t>
            </a:r>
            <a:r>
              <a:rPr lang="en-US" b="1" dirty="0">
                <a:latin typeface="+mn-lt"/>
              </a:rPr>
              <a:t>illegal </a:t>
            </a:r>
            <a:r>
              <a:rPr lang="en-US" b="1" dirty="0" smtClean="0">
                <a:latin typeface="+mn-lt"/>
              </a:rPr>
              <a:t>logging</a:t>
            </a:r>
            <a:r>
              <a:rPr lang="en-US" dirty="0" smtClean="0">
                <a:latin typeface="+mn-lt"/>
              </a:rPr>
              <a:t>.</a:t>
            </a:r>
            <a:endParaRPr lang="en-US" dirty="0">
              <a:latin typeface="+mn-lt"/>
            </a:endParaRPr>
          </a:p>
          <a:p>
            <a:pPr marL="285750" indent="-285750">
              <a:spcBef>
                <a:spcPts val="0"/>
              </a:spcBef>
              <a:spcAft>
                <a:spcPts val="1200"/>
              </a:spcAft>
              <a:buFont typeface="Arial"/>
              <a:buChar char="•"/>
            </a:pPr>
            <a:r>
              <a:rPr lang="en-US" dirty="0" smtClean="0">
                <a:latin typeface="+mn-lt"/>
              </a:rPr>
              <a:t>Roadmap also recognizes large </a:t>
            </a:r>
            <a:r>
              <a:rPr lang="en-US" b="1" dirty="0" smtClean="0">
                <a:latin typeface="+mn-lt"/>
              </a:rPr>
              <a:t>potential </a:t>
            </a:r>
            <a:r>
              <a:rPr lang="en-US" b="1" dirty="0">
                <a:latin typeface="+mn-lt"/>
              </a:rPr>
              <a:t>for enhancing carbon </a:t>
            </a:r>
            <a:r>
              <a:rPr lang="en-US" b="1" dirty="0" smtClean="0">
                <a:latin typeface="+mn-lt"/>
              </a:rPr>
              <a:t>stocks.</a:t>
            </a:r>
            <a:endParaRPr lang="en-US" dirty="0" smtClean="0">
              <a:latin typeface="+mn-lt"/>
            </a:endParaRPr>
          </a:p>
          <a:p>
            <a:pPr marL="285750" indent="-285750">
              <a:spcBef>
                <a:spcPts val="0"/>
              </a:spcBef>
              <a:spcAft>
                <a:spcPts val="1200"/>
              </a:spcAft>
              <a:buFont typeface="Arial"/>
              <a:buChar char="•"/>
            </a:pPr>
            <a:r>
              <a:rPr lang="en-US" b="1" dirty="0" smtClean="0">
                <a:latin typeface="+mn-lt"/>
              </a:rPr>
              <a:t>Safeguards</a:t>
            </a:r>
            <a:r>
              <a:rPr lang="en-US" dirty="0" smtClean="0">
                <a:latin typeface="+mn-lt"/>
              </a:rPr>
              <a:t> </a:t>
            </a:r>
            <a:r>
              <a:rPr lang="en-US" dirty="0">
                <a:latin typeface="+mn-lt"/>
              </a:rPr>
              <a:t>referred to in appendix I to decision 1/CP.</a:t>
            </a:r>
            <a:r>
              <a:rPr lang="en-US" dirty="0" smtClean="0">
                <a:latin typeface="+mn-lt"/>
              </a:rPr>
              <a:t>16 (the Cancun Agreements) will be addressed within the Roadmap and subsequent REDD+ Strategy, including the </a:t>
            </a:r>
            <a:r>
              <a:rPr lang="en-US" dirty="0">
                <a:latin typeface="+mn-lt"/>
              </a:rPr>
              <a:t>conservation of natural forests and biological diversity. </a:t>
            </a:r>
            <a:endParaRPr lang="en-US" b="1" u="sng" dirty="0">
              <a:solidFill>
                <a:srgbClr val="000000"/>
              </a:solidFill>
              <a:latin typeface="+mn-lt"/>
            </a:endParaRPr>
          </a:p>
        </p:txBody>
      </p:sp>
      <p:sp>
        <p:nvSpPr>
          <p:cNvPr id="6" name="Rectangle 5"/>
          <p:cNvSpPr/>
          <p:nvPr/>
        </p:nvSpPr>
        <p:spPr>
          <a:xfrm>
            <a:off x="168381" y="4288671"/>
            <a:ext cx="8934675" cy="1908215"/>
          </a:xfrm>
          <a:prstGeom prst="rect">
            <a:avLst/>
          </a:prstGeom>
        </p:spPr>
        <p:txBody>
          <a:bodyPr wrap="square">
            <a:spAutoFit/>
          </a:bodyPr>
          <a:lstStyle/>
          <a:p>
            <a:r>
              <a:rPr lang="en-US" b="1" u="sng" dirty="0">
                <a:latin typeface="+mn-lt"/>
              </a:rPr>
              <a:t>Inclusive consultation processes</a:t>
            </a:r>
            <a:endParaRPr lang="en-GB" u="sng" dirty="0">
              <a:latin typeface="+mn-lt"/>
            </a:endParaRPr>
          </a:p>
          <a:p>
            <a:r>
              <a:rPr lang="en-US" dirty="0">
                <a:latin typeface="+mn-lt"/>
              </a:rPr>
              <a:t> </a:t>
            </a:r>
            <a:endParaRPr lang="en-GB" dirty="0">
              <a:latin typeface="+mn-lt"/>
            </a:endParaRPr>
          </a:p>
          <a:p>
            <a:pPr marL="285750" indent="-285750">
              <a:spcAft>
                <a:spcPts val="1200"/>
              </a:spcAft>
              <a:buFont typeface="Arial"/>
              <a:buChar char="•"/>
            </a:pPr>
            <a:r>
              <a:rPr lang="en-US" dirty="0" smtClean="0">
                <a:latin typeface="+mn-lt"/>
              </a:rPr>
              <a:t>Roadmap incorporates inputs from various stakeholders, particularly </a:t>
            </a:r>
            <a:r>
              <a:rPr lang="en-US" b="1" dirty="0" smtClean="0">
                <a:latin typeface="+mn-lt"/>
              </a:rPr>
              <a:t>Forest User Groups </a:t>
            </a:r>
            <a:r>
              <a:rPr lang="en-US" dirty="0" smtClean="0">
                <a:latin typeface="+mn-lt"/>
              </a:rPr>
              <a:t>(FUGs) in three </a:t>
            </a:r>
            <a:r>
              <a:rPr lang="en-US" dirty="0">
                <a:latin typeface="+mn-lt"/>
              </a:rPr>
              <a:t>provinces/</a:t>
            </a:r>
            <a:r>
              <a:rPr lang="en-US" dirty="0" err="1">
                <a:latin typeface="+mn-lt"/>
              </a:rPr>
              <a:t>aimags</a:t>
            </a:r>
            <a:r>
              <a:rPr lang="en-US" dirty="0">
                <a:latin typeface="+mn-lt"/>
              </a:rPr>
              <a:t> with the largest forest </a:t>
            </a:r>
            <a:r>
              <a:rPr lang="en-US" dirty="0" smtClean="0">
                <a:latin typeface="+mn-lt"/>
              </a:rPr>
              <a:t>reserves.</a:t>
            </a:r>
          </a:p>
          <a:p>
            <a:pPr marL="285750" indent="-285750">
              <a:spcAft>
                <a:spcPts val="1200"/>
              </a:spcAft>
              <a:buFont typeface="Arial"/>
              <a:buChar char="•"/>
            </a:pPr>
            <a:r>
              <a:rPr lang="en-US" dirty="0" smtClean="0">
                <a:latin typeface="+mn-lt"/>
              </a:rPr>
              <a:t>Roadmap </a:t>
            </a:r>
            <a:r>
              <a:rPr lang="en-US" dirty="0">
                <a:latin typeface="+mn-lt"/>
              </a:rPr>
              <a:t>r</a:t>
            </a:r>
            <a:r>
              <a:rPr lang="en-US" dirty="0" smtClean="0">
                <a:latin typeface="+mn-lt"/>
              </a:rPr>
              <a:t>ecognizes the importance of fully accounting for the </a:t>
            </a:r>
            <a:r>
              <a:rPr lang="en-US" b="1" dirty="0" smtClean="0">
                <a:latin typeface="+mn-lt"/>
              </a:rPr>
              <a:t>decentralized decision-making </a:t>
            </a:r>
            <a:r>
              <a:rPr lang="en-US" dirty="0" smtClean="0">
                <a:latin typeface="+mn-lt"/>
              </a:rPr>
              <a:t>process and role of FUGs.</a:t>
            </a:r>
          </a:p>
        </p:txBody>
      </p:sp>
    </p:spTree>
    <p:extLst>
      <p:ext uri="{BB962C8B-B14F-4D97-AF65-F5344CB8AC3E}">
        <p14:creationId xmlns:p14="http://schemas.microsoft.com/office/powerpoint/2010/main" val="345776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3"/>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en-US"/>
          </a:p>
        </p:txBody>
      </p:sp>
      <p:sp>
        <p:nvSpPr>
          <p:cNvPr id="151578" name="Rectangle 34"/>
          <p:cNvSpPr>
            <a:spLocks noChangeArrowheads="1"/>
          </p:cNvSpPr>
          <p:nvPr/>
        </p:nvSpPr>
        <p:spPr bwMode="auto">
          <a:xfrm>
            <a:off x="0" y="4418013"/>
            <a:ext cx="9144000" cy="0"/>
          </a:xfrm>
          <a:prstGeom prst="rect">
            <a:avLst/>
          </a:prstGeom>
          <a:noFill/>
          <a:ln w="9525">
            <a:noFill/>
            <a:miter lim="800000"/>
            <a:headEnd/>
            <a:tailEnd/>
          </a:ln>
        </p:spPr>
        <p:txBody>
          <a:bodyPr wrap="none" anchor="ctr">
            <a:spAutoFit/>
          </a:bodyPr>
          <a:lstStyle/>
          <a:p>
            <a:endParaRPr lang="en-US"/>
          </a:p>
        </p:txBody>
      </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8"/>
            </a:pPr>
            <a:r>
              <a:rPr lang="en-US" altLang="en-US" sz="2800" b="1" dirty="0"/>
              <a:t>General Responses to Independent Review </a:t>
            </a:r>
            <a:r>
              <a:rPr lang="en-US" altLang="en-US" sz="2800" b="1" dirty="0" smtClean="0"/>
              <a:t>Comments 2</a:t>
            </a:r>
            <a:endParaRPr lang="en-US" altLang="en-US" sz="2800" b="1" dirty="0"/>
          </a:p>
        </p:txBody>
      </p:sp>
      <p:sp>
        <p:nvSpPr>
          <p:cNvPr id="6" name="Rectangle 5"/>
          <p:cNvSpPr/>
          <p:nvPr/>
        </p:nvSpPr>
        <p:spPr>
          <a:xfrm>
            <a:off x="85879" y="1037794"/>
            <a:ext cx="8962585" cy="1200329"/>
          </a:xfrm>
          <a:prstGeom prst="rect">
            <a:avLst/>
          </a:prstGeom>
        </p:spPr>
        <p:txBody>
          <a:bodyPr wrap="square">
            <a:spAutoFit/>
          </a:bodyPr>
          <a:lstStyle/>
          <a:p>
            <a:r>
              <a:rPr lang="en-US" b="1" u="sng" dirty="0">
                <a:latin typeface="+mn-lt"/>
              </a:rPr>
              <a:t>Composition of the Task Force</a:t>
            </a:r>
            <a:endParaRPr lang="en-GB" u="sng" dirty="0">
              <a:latin typeface="+mn-lt"/>
            </a:endParaRPr>
          </a:p>
          <a:p>
            <a:r>
              <a:rPr lang="en-US" dirty="0">
                <a:latin typeface="+mn-lt"/>
              </a:rPr>
              <a:t> </a:t>
            </a:r>
            <a:endParaRPr lang="en-GB" dirty="0">
              <a:latin typeface="+mn-lt"/>
            </a:endParaRPr>
          </a:p>
          <a:p>
            <a:pPr marL="285750" indent="-285750">
              <a:spcAft>
                <a:spcPts val="1200"/>
              </a:spcAft>
              <a:buFont typeface="Arial"/>
              <a:buChar char="•"/>
            </a:pPr>
            <a:r>
              <a:rPr lang="en-US" dirty="0" smtClean="0">
                <a:latin typeface="+mn-lt"/>
              </a:rPr>
              <a:t>Roadmap recognizes the need for a review of the </a:t>
            </a:r>
            <a:r>
              <a:rPr lang="en-US" dirty="0">
                <a:latin typeface="+mn-lt"/>
              </a:rPr>
              <a:t>existing Taskforce </a:t>
            </a:r>
            <a:r>
              <a:rPr lang="en-US" dirty="0" smtClean="0">
                <a:latin typeface="+mn-lt"/>
              </a:rPr>
              <a:t>membership, </a:t>
            </a:r>
            <a:r>
              <a:rPr lang="en-US" dirty="0">
                <a:latin typeface="+mn-lt"/>
              </a:rPr>
              <a:t>and </a:t>
            </a:r>
            <a:r>
              <a:rPr lang="en-US" b="1" dirty="0" smtClean="0">
                <a:latin typeface="+mn-lt"/>
              </a:rPr>
              <a:t>a </a:t>
            </a:r>
            <a:r>
              <a:rPr lang="en-US" b="1" dirty="0">
                <a:latin typeface="+mn-lt"/>
              </a:rPr>
              <a:t>new and broader-based National REDD+ </a:t>
            </a:r>
            <a:r>
              <a:rPr lang="en-US" b="1" dirty="0" smtClean="0">
                <a:latin typeface="+mn-lt"/>
              </a:rPr>
              <a:t>Taskforce that will report to a Cabinet.</a:t>
            </a:r>
          </a:p>
        </p:txBody>
      </p:sp>
      <p:sp>
        <p:nvSpPr>
          <p:cNvPr id="7" name="Rectangle 6"/>
          <p:cNvSpPr/>
          <p:nvPr/>
        </p:nvSpPr>
        <p:spPr>
          <a:xfrm>
            <a:off x="78898" y="2448480"/>
            <a:ext cx="8833086" cy="3400931"/>
          </a:xfrm>
          <a:prstGeom prst="rect">
            <a:avLst/>
          </a:prstGeom>
        </p:spPr>
        <p:txBody>
          <a:bodyPr wrap="square">
            <a:spAutoFit/>
          </a:bodyPr>
          <a:lstStyle/>
          <a:p>
            <a:r>
              <a:rPr lang="en-US" b="1" u="sng" dirty="0">
                <a:latin typeface="+mn-lt"/>
              </a:rPr>
              <a:t>Capacity building beyond the central level</a:t>
            </a:r>
            <a:endParaRPr lang="en-GB" u="sng" dirty="0">
              <a:latin typeface="+mn-lt"/>
            </a:endParaRPr>
          </a:p>
          <a:p>
            <a:pPr>
              <a:spcAft>
                <a:spcPts val="600"/>
              </a:spcAft>
            </a:pPr>
            <a:r>
              <a:rPr lang="en-US" dirty="0"/>
              <a:t> </a:t>
            </a:r>
            <a:endParaRPr lang="en-GB" dirty="0"/>
          </a:p>
          <a:p>
            <a:pPr marL="285750" indent="-285750">
              <a:spcAft>
                <a:spcPts val="1200"/>
              </a:spcAft>
              <a:buFont typeface="Arial"/>
              <a:buChar char="•"/>
            </a:pPr>
            <a:r>
              <a:rPr lang="en-US" dirty="0" smtClean="0">
                <a:latin typeface="+mn-lt"/>
              </a:rPr>
              <a:t>Roadmap acknowledges </a:t>
            </a:r>
            <a:r>
              <a:rPr lang="en-US" dirty="0">
                <a:latin typeface="+mn-lt"/>
              </a:rPr>
              <a:t>the critical role of decentralized natural resource </a:t>
            </a:r>
            <a:r>
              <a:rPr lang="en-US" dirty="0" smtClean="0">
                <a:latin typeface="+mn-lt"/>
              </a:rPr>
              <a:t>management.</a:t>
            </a:r>
          </a:p>
          <a:p>
            <a:pPr marL="285750" indent="-285750">
              <a:spcAft>
                <a:spcPts val="1200"/>
              </a:spcAft>
              <a:buFont typeface="Arial"/>
              <a:buChar char="•"/>
            </a:pPr>
            <a:r>
              <a:rPr lang="en-US" dirty="0" smtClean="0">
                <a:latin typeface="+mn-lt"/>
              </a:rPr>
              <a:t>Roadmap will apply</a:t>
            </a:r>
            <a:r>
              <a:rPr lang="en-US" b="1" dirty="0" smtClean="0">
                <a:latin typeface="+mn-lt"/>
              </a:rPr>
              <a:t> </a:t>
            </a:r>
            <a:r>
              <a:rPr lang="en-US" b="1" dirty="0">
                <a:latin typeface="+mn-lt"/>
              </a:rPr>
              <a:t>a learning-by-doing and consultation-based approach </a:t>
            </a:r>
            <a:r>
              <a:rPr lang="en-US" dirty="0">
                <a:latin typeface="+mn-lt"/>
              </a:rPr>
              <a:t>to developing appropriate coordination mechanisms and implementation arrangements between the national and sub-national governments and </a:t>
            </a:r>
            <a:r>
              <a:rPr lang="en-US" dirty="0" smtClean="0">
                <a:latin typeface="+mn-lt"/>
              </a:rPr>
              <a:t>capacity </a:t>
            </a:r>
            <a:r>
              <a:rPr lang="en-US" dirty="0">
                <a:latin typeface="+mn-lt"/>
              </a:rPr>
              <a:t>development </a:t>
            </a:r>
            <a:r>
              <a:rPr lang="en-US" dirty="0" smtClean="0">
                <a:latin typeface="+mn-lt"/>
              </a:rPr>
              <a:t>activities</a:t>
            </a:r>
            <a:r>
              <a:rPr lang="en-GB" dirty="0" smtClean="0">
                <a:latin typeface="+mn-lt"/>
              </a:rPr>
              <a:t>.</a:t>
            </a:r>
            <a:endParaRPr lang="en-GB" dirty="0">
              <a:latin typeface="+mn-lt"/>
            </a:endParaRPr>
          </a:p>
          <a:p>
            <a:pPr marL="285750" indent="-285750">
              <a:spcAft>
                <a:spcPts val="1200"/>
              </a:spcAft>
              <a:buFont typeface="Arial"/>
              <a:buChar char="•"/>
            </a:pPr>
            <a:r>
              <a:rPr lang="en-US" dirty="0" smtClean="0">
                <a:latin typeface="+mn-lt"/>
              </a:rPr>
              <a:t>Roadmap also acknowledges the </a:t>
            </a:r>
            <a:r>
              <a:rPr lang="en-US" b="1" dirty="0">
                <a:latin typeface="+mn-lt"/>
              </a:rPr>
              <a:t>risk of raising </a:t>
            </a:r>
            <a:r>
              <a:rPr lang="en-US" b="1" dirty="0" smtClean="0">
                <a:latin typeface="+mn-lt"/>
              </a:rPr>
              <a:t>high expectation </a:t>
            </a:r>
            <a:r>
              <a:rPr lang="en-US" dirty="0">
                <a:latin typeface="+mn-lt"/>
              </a:rPr>
              <a:t>at sub-national </a:t>
            </a:r>
            <a:r>
              <a:rPr lang="en-US" dirty="0" smtClean="0">
                <a:latin typeface="+mn-lt"/>
              </a:rPr>
              <a:t>levels, hence initially limits its focus on </a:t>
            </a:r>
            <a:r>
              <a:rPr lang="en-US" dirty="0">
                <a:latin typeface="+mn-lt"/>
              </a:rPr>
              <a:t>strategic engagement and capacity development of relevant  </a:t>
            </a:r>
            <a:r>
              <a:rPr lang="en-US" dirty="0" err="1">
                <a:latin typeface="+mn-lt"/>
              </a:rPr>
              <a:t>soum</a:t>
            </a:r>
            <a:r>
              <a:rPr lang="en-US" dirty="0">
                <a:latin typeface="+mn-lt"/>
              </a:rPr>
              <a:t> and </a:t>
            </a:r>
            <a:r>
              <a:rPr lang="en-US" dirty="0" err="1">
                <a:latin typeface="+mn-lt"/>
              </a:rPr>
              <a:t>aimag</a:t>
            </a:r>
            <a:r>
              <a:rPr lang="en-US" dirty="0">
                <a:latin typeface="+mn-lt"/>
              </a:rPr>
              <a:t> </a:t>
            </a:r>
            <a:r>
              <a:rPr lang="en-US" dirty="0" smtClean="0">
                <a:latin typeface="+mn-lt"/>
              </a:rPr>
              <a:t>leaders.</a:t>
            </a:r>
          </a:p>
          <a:p>
            <a:pPr marL="285750" indent="-285750">
              <a:spcAft>
                <a:spcPts val="1200"/>
              </a:spcAft>
              <a:buFont typeface="Arial"/>
              <a:buChar char="•"/>
            </a:pPr>
            <a:r>
              <a:rPr lang="en-US" dirty="0">
                <a:latin typeface="+mn-lt"/>
              </a:rPr>
              <a:t>M</a:t>
            </a:r>
            <a:r>
              <a:rPr lang="en-US" dirty="0" smtClean="0">
                <a:latin typeface="+mn-lt"/>
              </a:rPr>
              <a:t>ore </a:t>
            </a:r>
            <a:r>
              <a:rPr lang="en-US" dirty="0">
                <a:latin typeface="+mn-lt"/>
              </a:rPr>
              <a:t>intensive </a:t>
            </a:r>
            <a:r>
              <a:rPr lang="en-US" dirty="0" smtClean="0">
                <a:latin typeface="+mn-lt"/>
              </a:rPr>
              <a:t>efforts will follow in </a:t>
            </a:r>
            <a:r>
              <a:rPr lang="en-US" dirty="0">
                <a:latin typeface="+mn-lt"/>
              </a:rPr>
              <a:t>Phase 2 of REDD</a:t>
            </a:r>
            <a:r>
              <a:rPr lang="en-US" dirty="0" smtClean="0">
                <a:latin typeface="+mn-lt"/>
              </a:rPr>
              <a:t>+.</a:t>
            </a:r>
            <a:endParaRPr lang="en-GB" dirty="0">
              <a:effectLst/>
              <a:latin typeface="+mn-lt"/>
            </a:endParaRPr>
          </a:p>
        </p:txBody>
      </p:sp>
    </p:spTree>
    <p:extLst>
      <p:ext uri="{BB962C8B-B14F-4D97-AF65-F5344CB8AC3E}">
        <p14:creationId xmlns:p14="http://schemas.microsoft.com/office/powerpoint/2010/main" val="1339068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3"/>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en-US"/>
          </a:p>
        </p:txBody>
      </p:sp>
      <p:sp>
        <p:nvSpPr>
          <p:cNvPr id="151578" name="Rectangle 34"/>
          <p:cNvSpPr>
            <a:spLocks noChangeArrowheads="1"/>
          </p:cNvSpPr>
          <p:nvPr/>
        </p:nvSpPr>
        <p:spPr bwMode="auto">
          <a:xfrm>
            <a:off x="0" y="4418013"/>
            <a:ext cx="9144000" cy="0"/>
          </a:xfrm>
          <a:prstGeom prst="rect">
            <a:avLst/>
          </a:prstGeom>
          <a:noFill/>
          <a:ln w="9525">
            <a:noFill/>
            <a:miter lim="800000"/>
            <a:headEnd/>
            <a:tailEnd/>
          </a:ln>
        </p:spPr>
        <p:txBody>
          <a:bodyPr wrap="none" anchor="ctr">
            <a:spAutoFit/>
          </a:bodyPr>
          <a:lstStyle/>
          <a:p>
            <a:endParaRPr lang="en-US"/>
          </a:p>
        </p:txBody>
      </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8"/>
            </a:pPr>
            <a:r>
              <a:rPr lang="en-US" altLang="en-US" sz="2800" b="1" dirty="0"/>
              <a:t>General Responses to Independent Review Comments </a:t>
            </a:r>
            <a:r>
              <a:rPr lang="en-US" altLang="en-US" sz="2800" b="1" dirty="0" smtClean="0"/>
              <a:t>3</a:t>
            </a:r>
            <a:endParaRPr lang="en-US" altLang="en-US" sz="2800" b="1" dirty="0"/>
          </a:p>
        </p:txBody>
      </p:sp>
      <p:sp>
        <p:nvSpPr>
          <p:cNvPr id="7" name="Rectangle 6"/>
          <p:cNvSpPr/>
          <p:nvPr/>
        </p:nvSpPr>
        <p:spPr>
          <a:xfrm>
            <a:off x="167460" y="1085358"/>
            <a:ext cx="8976540" cy="2339102"/>
          </a:xfrm>
          <a:prstGeom prst="rect">
            <a:avLst/>
          </a:prstGeom>
        </p:spPr>
        <p:txBody>
          <a:bodyPr wrap="square">
            <a:spAutoFit/>
          </a:bodyPr>
          <a:lstStyle/>
          <a:p>
            <a:r>
              <a:rPr lang="en-US" b="1" u="sng" dirty="0">
                <a:latin typeface="+mn-lt"/>
              </a:rPr>
              <a:t>Financing the implementation of the Roadmap</a:t>
            </a:r>
            <a:endParaRPr lang="en-GB" u="sng" dirty="0">
              <a:latin typeface="+mn-lt"/>
            </a:endParaRPr>
          </a:p>
          <a:p>
            <a:r>
              <a:rPr lang="en-US" dirty="0">
                <a:latin typeface="+mn-lt"/>
              </a:rPr>
              <a:t> </a:t>
            </a:r>
            <a:endParaRPr lang="en-GB" dirty="0">
              <a:latin typeface="+mn-lt"/>
            </a:endParaRPr>
          </a:p>
          <a:p>
            <a:pPr marL="285750" indent="-285750">
              <a:spcAft>
                <a:spcPts val="1200"/>
              </a:spcAft>
              <a:buFont typeface="Arial"/>
              <a:buChar char="•"/>
            </a:pPr>
            <a:r>
              <a:rPr lang="en-US" dirty="0" err="1" smtClean="0">
                <a:latin typeface="+mn-lt"/>
              </a:rPr>
              <a:t>GoM</a:t>
            </a:r>
            <a:r>
              <a:rPr lang="en-US" dirty="0" smtClean="0">
                <a:latin typeface="+mn-lt"/>
              </a:rPr>
              <a:t> commits $</a:t>
            </a:r>
            <a:r>
              <a:rPr lang="en-US" dirty="0">
                <a:latin typeface="+mn-lt"/>
              </a:rPr>
              <a:t>2 </a:t>
            </a:r>
            <a:r>
              <a:rPr lang="en-US" dirty="0" smtClean="0">
                <a:latin typeface="+mn-lt"/>
              </a:rPr>
              <a:t>million in co-financing, with </a:t>
            </a:r>
            <a:r>
              <a:rPr lang="en-US" b="1" dirty="0">
                <a:latin typeface="+mn-lt"/>
              </a:rPr>
              <a:t>a small part being </a:t>
            </a:r>
            <a:r>
              <a:rPr lang="en-US" b="1" dirty="0" smtClean="0">
                <a:latin typeface="+mn-lt"/>
              </a:rPr>
              <a:t>in-kind</a:t>
            </a:r>
            <a:r>
              <a:rPr lang="en-US" dirty="0" smtClean="0">
                <a:latin typeface="+mn-lt"/>
              </a:rPr>
              <a:t>.</a:t>
            </a:r>
          </a:p>
          <a:p>
            <a:pPr marL="285750" indent="-285750">
              <a:spcAft>
                <a:spcPts val="1200"/>
              </a:spcAft>
              <a:buFont typeface="Arial"/>
              <a:buChar char="•"/>
            </a:pPr>
            <a:r>
              <a:rPr lang="en-US" dirty="0">
                <a:latin typeface="+mn-lt"/>
              </a:rPr>
              <a:t>F</a:t>
            </a:r>
            <a:r>
              <a:rPr lang="en-US" dirty="0" smtClean="0">
                <a:latin typeface="+mn-lt"/>
              </a:rPr>
              <a:t>unding </a:t>
            </a:r>
            <a:r>
              <a:rPr lang="en-US" dirty="0">
                <a:latin typeface="+mn-lt"/>
              </a:rPr>
              <a:t>gap of US$1.8 million </a:t>
            </a:r>
            <a:r>
              <a:rPr lang="en-US" dirty="0" smtClean="0">
                <a:latin typeface="+mn-lt"/>
              </a:rPr>
              <a:t>remains, and the Roadmap will be used as </a:t>
            </a:r>
            <a:r>
              <a:rPr lang="en-US" b="1" dirty="0" smtClean="0">
                <a:latin typeface="+mn-lt"/>
              </a:rPr>
              <a:t>a strategic programming tool </a:t>
            </a:r>
            <a:r>
              <a:rPr lang="en-US" dirty="0">
                <a:latin typeface="+mn-lt"/>
              </a:rPr>
              <a:t>for </a:t>
            </a:r>
            <a:r>
              <a:rPr lang="en-US" dirty="0" smtClean="0">
                <a:latin typeface="+mn-lt"/>
              </a:rPr>
              <a:t>mobilizing additional funds. </a:t>
            </a:r>
          </a:p>
          <a:p>
            <a:pPr marL="285750" indent="-285750">
              <a:spcAft>
                <a:spcPts val="1200"/>
              </a:spcAft>
              <a:buFont typeface="Arial"/>
              <a:buChar char="•"/>
            </a:pPr>
            <a:r>
              <a:rPr lang="en-US" dirty="0" smtClean="0">
                <a:latin typeface="+mn-lt"/>
              </a:rPr>
              <a:t>Budget revisions will be considered during the inception phase to account for any new baseline activities</a:t>
            </a:r>
            <a:r>
              <a:rPr lang="en-GB" dirty="0" smtClean="0">
                <a:latin typeface="+mn-lt"/>
              </a:rPr>
              <a:t>.</a:t>
            </a:r>
          </a:p>
        </p:txBody>
      </p:sp>
      <p:sp>
        <p:nvSpPr>
          <p:cNvPr id="8" name="Rectangle 7"/>
          <p:cNvSpPr/>
          <p:nvPr/>
        </p:nvSpPr>
        <p:spPr>
          <a:xfrm>
            <a:off x="181415" y="3619857"/>
            <a:ext cx="8962585" cy="2616101"/>
          </a:xfrm>
          <a:prstGeom prst="rect">
            <a:avLst/>
          </a:prstGeom>
        </p:spPr>
        <p:txBody>
          <a:bodyPr wrap="square">
            <a:spAutoFit/>
          </a:bodyPr>
          <a:lstStyle/>
          <a:p>
            <a:r>
              <a:rPr lang="en-US" b="1" u="sng" dirty="0">
                <a:latin typeface="+mn-lt"/>
              </a:rPr>
              <a:t>Institutional architecture of REDD+ in Mongolia</a:t>
            </a:r>
            <a:endParaRPr lang="en-GB" u="sng" dirty="0">
              <a:latin typeface="+mn-lt"/>
            </a:endParaRPr>
          </a:p>
          <a:p>
            <a:r>
              <a:rPr lang="en-US" dirty="0">
                <a:latin typeface="+mn-lt"/>
              </a:rPr>
              <a:t> </a:t>
            </a:r>
            <a:endParaRPr lang="en-GB" dirty="0">
              <a:latin typeface="+mn-lt"/>
            </a:endParaRPr>
          </a:p>
          <a:p>
            <a:pPr marL="285750" indent="-285750">
              <a:spcAft>
                <a:spcPts val="1200"/>
              </a:spcAft>
              <a:buFont typeface="Arial"/>
              <a:buChar char="•"/>
            </a:pPr>
            <a:r>
              <a:rPr lang="en-US" dirty="0" smtClean="0">
                <a:latin typeface="+mn-lt"/>
              </a:rPr>
              <a:t>Specific institutional </a:t>
            </a:r>
            <a:r>
              <a:rPr lang="en-US" dirty="0">
                <a:latin typeface="+mn-lt"/>
              </a:rPr>
              <a:t>arrangements </a:t>
            </a:r>
            <a:r>
              <a:rPr lang="en-US" dirty="0" smtClean="0">
                <a:latin typeface="+mn-lt"/>
              </a:rPr>
              <a:t>for REDD+ implementation </a:t>
            </a:r>
            <a:r>
              <a:rPr lang="en-US" dirty="0">
                <a:latin typeface="+mn-lt"/>
              </a:rPr>
              <a:t>will be identified and established during </a:t>
            </a:r>
            <a:r>
              <a:rPr lang="en-US" dirty="0" smtClean="0">
                <a:latin typeface="+mn-lt"/>
              </a:rPr>
              <a:t>the readiness process.</a:t>
            </a:r>
          </a:p>
          <a:p>
            <a:pPr marL="285750" indent="-285750">
              <a:spcAft>
                <a:spcPts val="1200"/>
              </a:spcAft>
              <a:buFont typeface="Arial"/>
              <a:buChar char="•"/>
            </a:pPr>
            <a:r>
              <a:rPr lang="en-US" dirty="0" smtClean="0">
                <a:latin typeface="+mn-lt"/>
              </a:rPr>
              <a:t>Process will note the need </a:t>
            </a:r>
            <a:r>
              <a:rPr lang="en-US" dirty="0">
                <a:latin typeface="+mn-lt"/>
              </a:rPr>
              <a:t>for </a:t>
            </a:r>
            <a:r>
              <a:rPr lang="en-US" b="1" dirty="0">
                <a:latin typeface="+mn-lt"/>
              </a:rPr>
              <a:t>MRV to be consistent with the MRV of </a:t>
            </a:r>
            <a:r>
              <a:rPr lang="en-US" b="1" dirty="0" smtClean="0">
                <a:latin typeface="+mn-lt"/>
              </a:rPr>
              <a:t>NAMAs </a:t>
            </a:r>
            <a:r>
              <a:rPr lang="en-US" dirty="0" smtClean="0">
                <a:latin typeface="+mn-lt"/>
              </a:rPr>
              <a:t>(UNFCCC Decision </a:t>
            </a:r>
            <a:r>
              <a:rPr lang="en-US" dirty="0">
                <a:latin typeface="+mn-lt"/>
              </a:rPr>
              <a:t>14/CP.</a:t>
            </a:r>
            <a:r>
              <a:rPr lang="en-US" dirty="0" smtClean="0">
                <a:latin typeface="+mn-lt"/>
              </a:rPr>
              <a:t>19).</a:t>
            </a:r>
          </a:p>
          <a:p>
            <a:pPr marL="285750" indent="-285750">
              <a:spcAft>
                <a:spcPts val="1200"/>
              </a:spcAft>
              <a:buFont typeface="Arial"/>
              <a:buChar char="•"/>
            </a:pPr>
            <a:r>
              <a:rPr lang="en-US" dirty="0" smtClean="0">
                <a:latin typeface="+mn-lt"/>
              </a:rPr>
              <a:t>REDD</a:t>
            </a:r>
            <a:r>
              <a:rPr lang="en-US" dirty="0">
                <a:latin typeface="+mn-lt"/>
              </a:rPr>
              <a:t>+ is one of the vehicles to deliver the </a:t>
            </a:r>
            <a:r>
              <a:rPr lang="en-US" b="1" dirty="0">
                <a:latin typeface="+mn-lt"/>
              </a:rPr>
              <a:t>Green Development </a:t>
            </a:r>
            <a:r>
              <a:rPr lang="en-US" b="1" dirty="0" smtClean="0">
                <a:latin typeface="+mn-lt"/>
              </a:rPr>
              <a:t>Goals </a:t>
            </a:r>
            <a:r>
              <a:rPr lang="en-US" dirty="0" smtClean="0">
                <a:latin typeface="+mn-lt"/>
              </a:rPr>
              <a:t>hence most </a:t>
            </a:r>
            <a:r>
              <a:rPr lang="en-US" dirty="0">
                <a:latin typeface="+mn-lt"/>
              </a:rPr>
              <a:t>logical </a:t>
            </a:r>
            <a:r>
              <a:rPr lang="en-US" dirty="0" smtClean="0">
                <a:latin typeface="+mn-lt"/>
              </a:rPr>
              <a:t>for </a:t>
            </a:r>
            <a:r>
              <a:rPr lang="en-US" dirty="0">
                <a:latin typeface="+mn-lt"/>
              </a:rPr>
              <a:t>MEDG </a:t>
            </a:r>
            <a:r>
              <a:rPr lang="en-US" dirty="0" smtClean="0">
                <a:latin typeface="+mn-lt"/>
              </a:rPr>
              <a:t>lead and coordinate. </a:t>
            </a:r>
          </a:p>
        </p:txBody>
      </p:sp>
    </p:spTree>
    <p:extLst>
      <p:ext uri="{BB962C8B-B14F-4D97-AF65-F5344CB8AC3E}">
        <p14:creationId xmlns:p14="http://schemas.microsoft.com/office/powerpoint/2010/main" val="83654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2"/>
          <p:cNvSpPr txBox="1">
            <a:spLocks/>
          </p:cNvSpPr>
          <p:nvPr/>
        </p:nvSpPr>
        <p:spPr>
          <a:xfrm>
            <a:off x="304800" y="908957"/>
            <a:ext cx="8634484" cy="5614673"/>
          </a:xfrm>
          <a:prstGeom prst="rect">
            <a:avLst/>
          </a:prstGeom>
        </p:spPr>
        <p:txBody>
          <a:bodyPr>
            <a:normAutofit fontScale="475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GB" dirty="0" smtClean="0">
              <a:solidFill>
                <a:srgbClr val="FF0000"/>
              </a:solidFill>
            </a:endParaRPr>
          </a:p>
          <a:p>
            <a:pPr marL="0" indent="0">
              <a:buNone/>
            </a:pPr>
            <a:r>
              <a:rPr lang="en-US" sz="4200" b="1" dirty="0" smtClean="0"/>
              <a:t>Mongolia </a:t>
            </a:r>
            <a:r>
              <a:rPr lang="en-US" sz="4200" b="1" dirty="0"/>
              <a:t>sees </a:t>
            </a:r>
            <a:r>
              <a:rPr lang="en-US" sz="4200" b="1" dirty="0" err="1"/>
              <a:t>REDD</a:t>
            </a:r>
            <a:r>
              <a:rPr lang="en-US" sz="4200" b="1" dirty="0"/>
              <a:t>+ as part of the country’s green development </a:t>
            </a:r>
            <a:r>
              <a:rPr lang="en-US" sz="4200" b="1" dirty="0" smtClean="0"/>
              <a:t>agenda </a:t>
            </a:r>
          </a:p>
          <a:p>
            <a:pPr marL="0" indent="0">
              <a:buNone/>
            </a:pPr>
            <a:endParaRPr lang="en-US" sz="4200" b="1" dirty="0"/>
          </a:p>
          <a:p>
            <a:pPr marL="511175" indent="-173038"/>
            <a:r>
              <a:rPr lang="en-GB" sz="3800" dirty="0" smtClean="0"/>
              <a:t>Financing and other REDD+ </a:t>
            </a:r>
            <a:r>
              <a:rPr lang="en-GB" sz="3800" dirty="0"/>
              <a:t>supports </a:t>
            </a:r>
            <a:r>
              <a:rPr lang="en-GB" sz="3800" dirty="0" smtClean="0"/>
              <a:t>and associated sustainable forest management activities cannot be limited to the forest sector in its traditional production-oriented sense.  </a:t>
            </a:r>
          </a:p>
          <a:p>
            <a:pPr marL="511175" indent="-173038">
              <a:buFont typeface="Arial" charset="0"/>
              <a:buNone/>
            </a:pPr>
            <a:endParaRPr lang="en-GB" sz="3800" dirty="0" smtClean="0"/>
          </a:p>
          <a:p>
            <a:pPr marL="511175" indent="-173038"/>
            <a:r>
              <a:rPr lang="en-US" sz="3800" dirty="0" smtClean="0"/>
              <a:t>A number of sectors dependent on forest goods and services and benefit from SFM.</a:t>
            </a:r>
          </a:p>
          <a:p>
            <a:pPr marL="511175" indent="-173038">
              <a:buFont typeface="Arial" charset="0"/>
              <a:buNone/>
            </a:pPr>
            <a:endParaRPr lang="en-US" sz="3800" dirty="0" smtClean="0"/>
          </a:p>
          <a:p>
            <a:pPr marL="511175" indent="-173038"/>
            <a:r>
              <a:rPr lang="en-GB" sz="3800" dirty="0" smtClean="0"/>
              <a:t>Ensuring a higher prioritisation of REDD+ and sustainable forest management goals into the principles which guide the allocation of budgets and the use of policy incentives within the national </a:t>
            </a:r>
            <a:r>
              <a:rPr lang="en-GB" sz="3800" dirty="0"/>
              <a:t>level planning.</a:t>
            </a:r>
            <a:endParaRPr lang="en-GB" sz="3800" dirty="0" smtClean="0"/>
          </a:p>
          <a:p>
            <a:pPr marL="511175" indent="-173038">
              <a:buNone/>
            </a:pPr>
            <a:endParaRPr lang="en-GB" sz="3800" dirty="0" smtClean="0"/>
          </a:p>
          <a:p>
            <a:pPr marL="511175" indent="-173038"/>
            <a:r>
              <a:rPr lang="en-US" sz="3800" dirty="0" smtClean="0"/>
              <a:t>Assisting </a:t>
            </a:r>
            <a:r>
              <a:rPr lang="en-US" sz="3800" dirty="0"/>
              <a:t>with current efforts in shifting from “brown” to “green” development by </a:t>
            </a:r>
            <a:r>
              <a:rPr lang="en-US" sz="3800" dirty="0" smtClean="0"/>
              <a:t>investing </a:t>
            </a:r>
            <a:r>
              <a:rPr lang="en-US" sz="3800" dirty="0"/>
              <a:t>in natural capital with a focus on forests (ecosystem services), as well as human capital (jobs, income, equity, etc</a:t>
            </a:r>
            <a:r>
              <a:rPr lang="en-US" sz="3800" dirty="0" smtClean="0"/>
              <a:t>.).</a:t>
            </a:r>
          </a:p>
          <a:p>
            <a:pPr marL="511175" indent="-173038"/>
            <a:endParaRPr lang="en-US" sz="3800" dirty="0" smtClean="0"/>
          </a:p>
          <a:p>
            <a:pPr marL="511175" indent="-173038"/>
            <a:r>
              <a:rPr lang="en-US" sz="3800" dirty="0" smtClean="0"/>
              <a:t>Supporting the realization of a </a:t>
            </a:r>
            <a:r>
              <a:rPr lang="en-US" sz="3800" dirty="0"/>
              <a:t>balanced </a:t>
            </a:r>
            <a:r>
              <a:rPr lang="en-US" sz="3800" dirty="0" smtClean="0"/>
              <a:t>economy, without putting a strong emphasis on </a:t>
            </a:r>
            <a:r>
              <a:rPr lang="en-US" sz="3800" dirty="0"/>
              <a:t>GDP growth </a:t>
            </a:r>
            <a:r>
              <a:rPr lang="en-US" sz="3800" dirty="0" smtClean="0"/>
              <a:t>to ensure long-term </a:t>
            </a:r>
            <a:r>
              <a:rPr lang="en-US" sz="3800" dirty="0"/>
              <a:t>sustainability of the </a:t>
            </a:r>
            <a:r>
              <a:rPr lang="en-US" sz="3800" dirty="0" smtClean="0"/>
              <a:t>economy.</a:t>
            </a:r>
            <a:endParaRPr lang="en-GB" sz="3800" dirty="0" smtClean="0"/>
          </a:p>
        </p:txBody>
      </p:sp>
      <p:sp>
        <p:nvSpPr>
          <p:cNvPr id="151554" name="Rectangle 3"/>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en-US"/>
          </a:p>
        </p:txBody>
      </p:sp>
      <p:sp>
        <p:nvSpPr>
          <p:cNvPr id="151578" name="Rectangle 34"/>
          <p:cNvSpPr>
            <a:spLocks noChangeArrowheads="1"/>
          </p:cNvSpPr>
          <p:nvPr/>
        </p:nvSpPr>
        <p:spPr bwMode="auto">
          <a:xfrm>
            <a:off x="0" y="4418013"/>
            <a:ext cx="9144000" cy="0"/>
          </a:xfrm>
          <a:prstGeom prst="rect">
            <a:avLst/>
          </a:prstGeom>
          <a:noFill/>
          <a:ln w="9525">
            <a:noFill/>
            <a:miter lim="800000"/>
            <a:headEnd/>
            <a:tailEnd/>
          </a:ln>
        </p:spPr>
        <p:txBody>
          <a:bodyPr wrap="none" anchor="ctr">
            <a:spAutoFit/>
          </a:bodyPr>
          <a:lstStyle/>
          <a:p>
            <a:endParaRPr lang="en-US"/>
          </a:p>
        </p:txBody>
      </p:sp>
      <p:sp>
        <p:nvSpPr>
          <p:cNvPr id="13"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9"/>
            </a:pPr>
            <a:r>
              <a:rPr lang="en-US" altLang="en-US" sz="2800" b="1" dirty="0" smtClean="0"/>
              <a:t>Concluding Remarks</a:t>
            </a:r>
            <a:endParaRPr lang="en-US" altLang="en-US" sz="2800" b="1" dirty="0"/>
          </a:p>
        </p:txBody>
      </p:sp>
    </p:spTree>
    <p:extLst>
      <p:ext uri="{BB962C8B-B14F-4D97-AF65-F5344CB8AC3E}">
        <p14:creationId xmlns:p14="http://schemas.microsoft.com/office/powerpoint/2010/main" val="506628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52400" y="5276671"/>
            <a:ext cx="9144000" cy="1107996"/>
          </a:xfrm>
          <a:prstGeom prst="rect">
            <a:avLst/>
          </a:prstGeom>
        </p:spPr>
        <p:txBody>
          <a:bodyPr wrap="square">
            <a:spAutoFit/>
          </a:bodyPr>
          <a:lstStyle/>
          <a:p>
            <a:pPr algn="ctr"/>
            <a:r>
              <a:rPr lang="en-US" sz="1600" dirty="0">
                <a:solidFill>
                  <a:srgbClr val="595959"/>
                </a:solidFill>
                <a:latin typeface="+mn-lt"/>
              </a:rPr>
              <a:t>Ministry of Environment and Green Development   (MEGD)</a:t>
            </a:r>
          </a:p>
          <a:p>
            <a:pPr algn="ctr"/>
            <a:r>
              <a:rPr lang="en-GB" sz="1600" dirty="0">
                <a:solidFill>
                  <a:srgbClr val="595959"/>
                </a:solidFill>
                <a:latin typeface="+mn-lt"/>
              </a:rPr>
              <a:t>15160 Government Building 2., United Nations Street 5/2, Ulaanbaatar, Mongolia</a:t>
            </a:r>
          </a:p>
          <a:p>
            <a:pPr algn="ctr"/>
            <a:r>
              <a:rPr lang="en-GB" sz="1600" dirty="0">
                <a:solidFill>
                  <a:srgbClr val="595959"/>
                </a:solidFill>
                <a:latin typeface="+mn-lt"/>
              </a:rPr>
              <a:t> </a:t>
            </a:r>
            <a:r>
              <a:rPr lang="en-GB" sz="1600" dirty="0">
                <a:solidFill>
                  <a:srgbClr val="595959"/>
                </a:solidFill>
                <a:latin typeface="+mn-lt"/>
                <a:hlinkClick r:id="rId2"/>
              </a:rPr>
              <a:t>www.mne.gov.mn</a:t>
            </a:r>
            <a:r>
              <a:rPr lang="en-GB" sz="1600" dirty="0">
                <a:solidFill>
                  <a:srgbClr val="595959"/>
                </a:solidFill>
                <a:latin typeface="+mn-lt"/>
              </a:rPr>
              <a:t> </a:t>
            </a:r>
          </a:p>
          <a:p>
            <a:endParaRPr lang="en-US" dirty="0"/>
          </a:p>
        </p:txBody>
      </p:sp>
      <p:pic>
        <p:nvPicPr>
          <p:cNvPr id="5" name="Picture 4"/>
          <p:cNvPicPr>
            <a:picLocks noChangeAspect="1"/>
          </p:cNvPicPr>
          <p:nvPr/>
        </p:nvPicPr>
        <p:blipFill>
          <a:blip r:embed="rId3"/>
          <a:stretch>
            <a:fillRect/>
          </a:stretch>
        </p:blipFill>
        <p:spPr>
          <a:xfrm>
            <a:off x="0" y="0"/>
            <a:ext cx="3645724" cy="94496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0657" y="1291983"/>
            <a:ext cx="4642686" cy="3482015"/>
          </a:xfrm>
          <a:prstGeom prst="rect">
            <a:avLst/>
          </a:prstGeom>
        </p:spPr>
      </p:pic>
      <p:sp>
        <p:nvSpPr>
          <p:cNvPr id="43009" name="Title 1"/>
          <p:cNvSpPr>
            <a:spLocks noGrp="1"/>
          </p:cNvSpPr>
          <p:nvPr>
            <p:ph type="ctrTitle"/>
          </p:nvPr>
        </p:nvSpPr>
        <p:spPr>
          <a:xfrm>
            <a:off x="838200" y="4266263"/>
            <a:ext cx="7772400" cy="1470025"/>
          </a:xfrm>
        </p:spPr>
        <p:txBody>
          <a:bodyPr rtlCol="0">
            <a:normAutofit/>
          </a:bodyPr>
          <a:lstStyle/>
          <a:p>
            <a:pPr fontAlgn="auto">
              <a:spcAft>
                <a:spcPts val="0"/>
              </a:spcAft>
              <a:defRPr/>
            </a:pPr>
            <a:r>
              <a:rPr lang="en-GB" sz="2800" b="1" dirty="0" err="1" smtClean="0">
                <a:latin typeface="Franklin Gothic Book"/>
              </a:rPr>
              <a:t>Bayarlalaa</a:t>
            </a:r>
            <a:r>
              <a:rPr lang="en-GB" sz="2800" b="1" dirty="0" smtClean="0">
                <a:latin typeface="Franklin Gothic Book"/>
              </a:rPr>
              <a:t>!</a:t>
            </a:r>
          </a:p>
        </p:txBody>
      </p:sp>
      <p:pic>
        <p:nvPicPr>
          <p:cNvPr id="4" name="Picture 3"/>
          <p:cNvPicPr>
            <a:picLocks noChangeAspect="1"/>
          </p:cNvPicPr>
          <p:nvPr/>
        </p:nvPicPr>
        <p:blipFill>
          <a:blip r:embed="rId5"/>
          <a:stretch>
            <a:fillRect/>
          </a:stretch>
        </p:blipFill>
        <p:spPr>
          <a:xfrm>
            <a:off x="8118305" y="5988392"/>
            <a:ext cx="768163" cy="792549"/>
          </a:xfrm>
          <a:prstGeom prst="rect">
            <a:avLst/>
          </a:prstGeom>
        </p:spPr>
      </p:pic>
      <p:pic>
        <p:nvPicPr>
          <p:cNvPr id="6" name="Picture 5"/>
          <p:cNvPicPr>
            <a:picLocks noChangeAspect="1"/>
          </p:cNvPicPr>
          <p:nvPr/>
        </p:nvPicPr>
        <p:blipFill>
          <a:blip r:embed="rId6"/>
          <a:stretch>
            <a:fillRect/>
          </a:stretch>
        </p:blipFill>
        <p:spPr>
          <a:xfrm>
            <a:off x="7014833" y="6053258"/>
            <a:ext cx="1103472" cy="804742"/>
          </a:xfrm>
          <a:prstGeom prst="rect">
            <a:avLst/>
          </a:prstGeom>
        </p:spPr>
      </p:pic>
      <p:sp>
        <p:nvSpPr>
          <p:cNvPr id="7" name="Rectangle 6"/>
          <p:cNvSpPr/>
          <p:nvPr/>
        </p:nvSpPr>
        <p:spPr>
          <a:xfrm>
            <a:off x="1563776" y="6319276"/>
            <a:ext cx="5451057" cy="461665"/>
          </a:xfrm>
          <a:prstGeom prst="rect">
            <a:avLst/>
          </a:prstGeom>
        </p:spPr>
        <p:txBody>
          <a:bodyPr wrap="square">
            <a:spAutoFit/>
          </a:bodyPr>
          <a:lstStyle/>
          <a:p>
            <a:pPr algn="just"/>
            <a:r>
              <a:rPr lang="en-US" sz="1200" dirty="0">
                <a:latin typeface="+mn-lt"/>
              </a:rPr>
              <a:t>The Government of Japan, UNDP Country Office in Mongolia and the UN-REDD </a:t>
            </a:r>
            <a:r>
              <a:rPr lang="en-US" sz="1200" dirty="0" err="1">
                <a:latin typeface="+mn-lt"/>
              </a:rPr>
              <a:t>Programme</a:t>
            </a:r>
            <a:r>
              <a:rPr lang="en-US" sz="1200" dirty="0">
                <a:latin typeface="+mn-lt"/>
              </a:rPr>
              <a:t> provided financial support for the development of this Roadmap</a:t>
            </a:r>
            <a:endParaRPr lang="en-GB" sz="12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89581"/>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2800" b="1" dirty="0"/>
              <a:t>Outline of Presentation</a:t>
            </a:r>
          </a:p>
        </p:txBody>
      </p:sp>
      <p:sp>
        <p:nvSpPr>
          <p:cNvPr id="5" name="Content Placeholder 2"/>
          <p:cNvSpPr txBox="1">
            <a:spLocks/>
          </p:cNvSpPr>
          <p:nvPr/>
        </p:nvSpPr>
        <p:spPr bwMode="auto">
          <a:xfrm>
            <a:off x="3460197" y="1100705"/>
            <a:ext cx="543343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20000"/>
              </a:spcBef>
              <a:spcAft>
                <a:spcPts val="1200"/>
              </a:spcAft>
              <a:buFont typeface="+mj-lt"/>
              <a:buAutoNum type="romanLcPeriod"/>
            </a:pPr>
            <a:r>
              <a:rPr lang="en-US" altLang="en-US" sz="2000" dirty="0" smtClean="0">
                <a:solidFill>
                  <a:prstClr val="black"/>
                </a:solidFill>
                <a:cs typeface="+mn-cs"/>
              </a:rPr>
              <a:t>Introduction and Basic Facts</a:t>
            </a:r>
          </a:p>
          <a:p>
            <a:pPr eaLnBrk="1" hangingPunct="1">
              <a:lnSpc>
                <a:spcPct val="90000"/>
              </a:lnSpc>
              <a:spcBef>
                <a:spcPct val="20000"/>
              </a:spcBef>
              <a:spcAft>
                <a:spcPts val="1200"/>
              </a:spcAft>
              <a:buFont typeface="+mj-lt"/>
              <a:buAutoNum type="romanLcPeriod"/>
            </a:pPr>
            <a:r>
              <a:rPr lang="en-US" altLang="en-US" sz="2000" dirty="0" err="1" smtClean="0">
                <a:solidFill>
                  <a:prstClr val="black"/>
                </a:solidFill>
                <a:cs typeface="+mn-cs"/>
              </a:rPr>
              <a:t>REDD</a:t>
            </a:r>
            <a:r>
              <a:rPr lang="en-US" altLang="en-US" sz="2000" dirty="0" smtClean="0">
                <a:solidFill>
                  <a:prstClr val="black"/>
                </a:solidFill>
                <a:cs typeface="+mn-cs"/>
              </a:rPr>
              <a:t>+ Readiness Process in Mongolia </a:t>
            </a:r>
          </a:p>
          <a:p>
            <a:pPr eaLnBrk="1" hangingPunct="1">
              <a:lnSpc>
                <a:spcPct val="90000"/>
              </a:lnSpc>
              <a:spcBef>
                <a:spcPct val="20000"/>
              </a:spcBef>
              <a:spcAft>
                <a:spcPts val="1200"/>
              </a:spcAft>
              <a:buFont typeface="+mj-lt"/>
              <a:buAutoNum type="romanLcPeriod"/>
            </a:pPr>
            <a:r>
              <a:rPr lang="en-US" altLang="en-US" sz="2000" dirty="0" smtClean="0">
                <a:solidFill>
                  <a:prstClr val="black"/>
                </a:solidFill>
                <a:cs typeface="+mn-cs"/>
              </a:rPr>
              <a:t>Stakeholder Consultations</a:t>
            </a:r>
          </a:p>
          <a:p>
            <a:pPr eaLnBrk="1" hangingPunct="1">
              <a:lnSpc>
                <a:spcPct val="90000"/>
              </a:lnSpc>
              <a:spcBef>
                <a:spcPct val="20000"/>
              </a:spcBef>
              <a:spcAft>
                <a:spcPts val="1200"/>
              </a:spcAft>
              <a:buFont typeface="+mj-lt"/>
              <a:buAutoNum type="romanLcPeriod"/>
            </a:pPr>
            <a:r>
              <a:rPr lang="en-US" altLang="en-US" sz="2000" dirty="0" smtClean="0">
                <a:solidFill>
                  <a:prstClr val="black"/>
                </a:solidFill>
                <a:cs typeface="+mn-cs"/>
              </a:rPr>
              <a:t>Overall Objective of Roadmap/R-PP</a:t>
            </a:r>
          </a:p>
          <a:p>
            <a:pPr eaLnBrk="1" hangingPunct="1">
              <a:lnSpc>
                <a:spcPct val="90000"/>
              </a:lnSpc>
              <a:spcBef>
                <a:spcPct val="20000"/>
              </a:spcBef>
              <a:spcAft>
                <a:spcPts val="1200"/>
              </a:spcAft>
              <a:buFont typeface="+mj-lt"/>
              <a:buAutoNum type="romanLcPeriod"/>
            </a:pPr>
            <a:r>
              <a:rPr lang="en-US" altLang="en-US" sz="2000" dirty="0" smtClean="0">
                <a:solidFill>
                  <a:prstClr val="black"/>
                </a:solidFill>
                <a:cs typeface="+mn-cs"/>
              </a:rPr>
              <a:t>R-PP Results Framework</a:t>
            </a:r>
          </a:p>
          <a:p>
            <a:pPr eaLnBrk="1" hangingPunct="1">
              <a:lnSpc>
                <a:spcPct val="90000"/>
              </a:lnSpc>
              <a:spcBef>
                <a:spcPct val="20000"/>
              </a:spcBef>
              <a:spcAft>
                <a:spcPts val="1200"/>
              </a:spcAft>
              <a:buFont typeface="+mj-lt"/>
              <a:buAutoNum type="romanLcPeriod"/>
            </a:pPr>
            <a:r>
              <a:rPr lang="en-US" altLang="en-US" sz="2000" dirty="0" smtClean="0">
                <a:solidFill>
                  <a:prstClr val="black"/>
                </a:solidFill>
                <a:cs typeface="+mn-cs"/>
              </a:rPr>
              <a:t>Proposed Management Arrangements </a:t>
            </a:r>
          </a:p>
          <a:p>
            <a:pPr eaLnBrk="1" hangingPunct="1">
              <a:lnSpc>
                <a:spcPct val="90000"/>
              </a:lnSpc>
              <a:spcBef>
                <a:spcPct val="20000"/>
              </a:spcBef>
              <a:spcAft>
                <a:spcPts val="1200"/>
              </a:spcAft>
              <a:buFont typeface="+mj-lt"/>
              <a:buAutoNum type="romanLcPeriod"/>
            </a:pPr>
            <a:r>
              <a:rPr lang="en-US" altLang="en-US" sz="2000" dirty="0" smtClean="0">
                <a:solidFill>
                  <a:prstClr val="black"/>
                </a:solidFill>
                <a:cs typeface="+mn-cs"/>
              </a:rPr>
              <a:t>R-PP Budget /UN-REDD Support Requested</a:t>
            </a:r>
          </a:p>
          <a:p>
            <a:pPr eaLnBrk="1" hangingPunct="1">
              <a:lnSpc>
                <a:spcPct val="90000"/>
              </a:lnSpc>
              <a:spcBef>
                <a:spcPct val="20000"/>
              </a:spcBef>
              <a:spcAft>
                <a:spcPts val="1200"/>
              </a:spcAft>
              <a:buFont typeface="+mj-lt"/>
              <a:buAutoNum type="romanLcPeriod"/>
            </a:pPr>
            <a:r>
              <a:rPr lang="en-US" altLang="en-US" sz="2000" dirty="0" smtClean="0">
                <a:solidFill>
                  <a:prstClr val="black"/>
                </a:solidFill>
                <a:cs typeface="+mn-cs"/>
              </a:rPr>
              <a:t>General Responses to Independent Review Comments </a:t>
            </a:r>
          </a:p>
          <a:p>
            <a:pPr eaLnBrk="1" hangingPunct="1">
              <a:lnSpc>
                <a:spcPct val="90000"/>
              </a:lnSpc>
              <a:spcBef>
                <a:spcPct val="20000"/>
              </a:spcBef>
              <a:spcAft>
                <a:spcPts val="1200"/>
              </a:spcAft>
              <a:buFont typeface="+mj-lt"/>
              <a:buAutoNum type="romanLcPeriod"/>
            </a:pPr>
            <a:r>
              <a:rPr lang="en-US" altLang="en-US" sz="2000" dirty="0" smtClean="0">
                <a:solidFill>
                  <a:prstClr val="black"/>
                </a:solidFill>
                <a:cs typeface="+mn-cs"/>
              </a:rPr>
              <a:t>Concluding Remarks</a:t>
            </a:r>
          </a:p>
          <a:p>
            <a:pPr eaLnBrk="1" hangingPunct="1">
              <a:lnSpc>
                <a:spcPct val="90000"/>
              </a:lnSpc>
              <a:spcBef>
                <a:spcPct val="20000"/>
              </a:spcBef>
              <a:buFont typeface="Calibri" panose="020F0502020204030204" pitchFamily="34" charset="0"/>
              <a:buAutoNum type="romanLcPeriod"/>
            </a:pPr>
            <a:endParaRPr lang="en-US" altLang="en-US" sz="2000" dirty="0" smtClean="0">
              <a:solidFill>
                <a:srgbClr val="FF0000"/>
              </a:solidFill>
              <a:cs typeface="+mn-cs"/>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679" y="1100705"/>
            <a:ext cx="3196518" cy="4826114"/>
          </a:xfrm>
          <a:prstGeom prst="rect">
            <a:avLst/>
          </a:prstGeom>
        </p:spPr>
      </p:pic>
    </p:spTree>
    <p:extLst>
      <p:ext uri="{BB962C8B-B14F-4D97-AF65-F5344CB8AC3E}">
        <p14:creationId xmlns:p14="http://schemas.microsoft.com/office/powerpoint/2010/main" val="34107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4156" y="620486"/>
            <a:ext cx="8017329" cy="5279571"/>
          </a:xfrm>
          <a:prstGeom prst="rect">
            <a:avLst/>
          </a:prstGeom>
          <a:noFill/>
          <a:ln w="9525" cmpd="sng">
            <a:solidFill>
              <a:srgbClr val="000000"/>
            </a:solidFill>
            <a:miter lim="800000"/>
            <a:headEnd/>
            <a:tailEnd/>
          </a:ln>
          <a:effectLst/>
        </p:spPr>
      </p:pic>
      <p:sp>
        <p:nvSpPr>
          <p:cNvPr id="4" name="Title 3"/>
          <p:cNvSpPr>
            <a:spLocks noGrp="1"/>
          </p:cNvSpPr>
          <p:nvPr>
            <p:ph type="ctrTitle"/>
          </p:nvPr>
        </p:nvSpPr>
        <p:spPr>
          <a:xfrm>
            <a:off x="0" y="0"/>
            <a:ext cx="9144000" cy="816429"/>
          </a:xfrm>
        </p:spPr>
        <p:txBody>
          <a:bodyPr rtlCol="0">
            <a:normAutofit/>
          </a:bodyPr>
          <a:lstStyle/>
          <a:p>
            <a:pPr marL="571500" indent="-571500" fontAlgn="auto">
              <a:spcAft>
                <a:spcPts val="0"/>
              </a:spcAft>
              <a:buFont typeface="+mj-lt"/>
              <a:buAutoNum type="romanLcPeriod"/>
              <a:defRPr/>
            </a:pPr>
            <a:r>
              <a:rPr lang="en-US" sz="2800" b="1" dirty="0"/>
              <a:t>Introduction and Basic Facts</a:t>
            </a:r>
          </a:p>
        </p:txBody>
      </p:sp>
      <p:sp>
        <p:nvSpPr>
          <p:cNvPr id="6" name="TextBox 1"/>
          <p:cNvSpPr txBox="1">
            <a:spLocks noChangeArrowheads="1"/>
          </p:cNvSpPr>
          <p:nvPr/>
        </p:nvSpPr>
        <p:spPr bwMode="auto">
          <a:xfrm>
            <a:off x="239484" y="4429255"/>
            <a:ext cx="4909456" cy="2308324"/>
          </a:xfrm>
          <a:prstGeom prst="rect">
            <a:avLst/>
          </a:prstGeom>
          <a:solidFill>
            <a:schemeClr val="bg2">
              <a:lumMod val="75000"/>
            </a:schemeClr>
          </a:solidFill>
          <a:ln>
            <a:noFill/>
          </a:ln>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b="1" dirty="0" smtClean="0">
                <a:solidFill>
                  <a:prstClr val="black"/>
                </a:solidFill>
                <a:cs typeface="+mn-cs"/>
              </a:rPr>
              <a:t>Population:</a:t>
            </a:r>
            <a:r>
              <a:rPr lang="en-US" altLang="en-US" dirty="0" smtClean="0">
                <a:solidFill>
                  <a:prstClr val="black"/>
                </a:solidFill>
                <a:cs typeface="+mn-cs"/>
              </a:rPr>
              <a:t> </a:t>
            </a:r>
            <a:r>
              <a:rPr lang="en-US" altLang="en-US" dirty="0" smtClean="0">
                <a:cs typeface="+mn-cs"/>
              </a:rPr>
              <a:t>~</a:t>
            </a:r>
            <a:r>
              <a:rPr lang="en-US" altLang="en-US" dirty="0" smtClean="0">
                <a:solidFill>
                  <a:prstClr val="black"/>
                </a:solidFill>
                <a:cs typeface="+mn-cs"/>
              </a:rPr>
              <a:t>2.9 million</a:t>
            </a:r>
          </a:p>
          <a:p>
            <a:pPr eaLnBrk="1" hangingPunct="1"/>
            <a:r>
              <a:rPr lang="en-US" altLang="en-US" b="1" dirty="0" smtClean="0">
                <a:solidFill>
                  <a:prstClr val="black"/>
                </a:solidFill>
                <a:cs typeface="+mn-cs"/>
              </a:rPr>
              <a:t>Population Density: </a:t>
            </a:r>
            <a:r>
              <a:rPr lang="en-GB" dirty="0"/>
              <a:t>1.84 people per </a:t>
            </a:r>
            <a:r>
              <a:rPr lang="en-GB" dirty="0" err="1"/>
              <a:t>km</a:t>
            </a:r>
            <a:r>
              <a:rPr lang="en-GB" baseline="30000" dirty="0" err="1"/>
              <a:t>2</a:t>
            </a:r>
            <a:endParaRPr lang="en-US" altLang="en-US" dirty="0" smtClean="0">
              <a:solidFill>
                <a:prstClr val="black"/>
              </a:solidFill>
              <a:cs typeface="+mn-cs"/>
            </a:endParaRPr>
          </a:p>
          <a:p>
            <a:pPr eaLnBrk="1" hangingPunct="1"/>
            <a:r>
              <a:rPr lang="en-US" altLang="en-US" b="1" dirty="0">
                <a:solidFill>
                  <a:prstClr val="black"/>
                </a:solidFill>
                <a:cs typeface="+mn-cs"/>
              </a:rPr>
              <a:t>GDP Growth Rate: </a:t>
            </a:r>
            <a:r>
              <a:rPr lang="en-US" altLang="en-US" dirty="0" smtClean="0">
                <a:solidFill>
                  <a:prstClr val="black"/>
                </a:solidFill>
                <a:cs typeface="+mn-cs"/>
              </a:rPr>
              <a:t>12% (2013)</a:t>
            </a:r>
            <a:endParaRPr lang="en-US" altLang="en-US" dirty="0">
              <a:solidFill>
                <a:prstClr val="black"/>
              </a:solidFill>
              <a:cs typeface="+mn-cs"/>
            </a:endParaRPr>
          </a:p>
          <a:p>
            <a:pPr eaLnBrk="1" hangingPunct="1"/>
            <a:r>
              <a:rPr lang="en-US" altLang="en-US" b="1" dirty="0" smtClean="0">
                <a:solidFill>
                  <a:prstClr val="black"/>
                </a:solidFill>
                <a:cs typeface="+mn-cs"/>
              </a:rPr>
              <a:t>Per capita GDP: </a:t>
            </a:r>
            <a:r>
              <a:rPr lang="en-US" altLang="en-US" dirty="0" smtClean="0">
                <a:solidFill>
                  <a:prstClr val="black"/>
                </a:solidFill>
                <a:cs typeface="+mn-cs"/>
              </a:rPr>
              <a:t> US $3,160 (2012)</a:t>
            </a:r>
          </a:p>
          <a:p>
            <a:pPr eaLnBrk="1" hangingPunct="1"/>
            <a:r>
              <a:rPr lang="en-US" altLang="en-US" b="1" dirty="0" smtClean="0">
                <a:solidFill>
                  <a:prstClr val="black"/>
                </a:solidFill>
                <a:cs typeface="+mn-cs"/>
              </a:rPr>
              <a:t>Area: </a:t>
            </a:r>
            <a:r>
              <a:rPr lang="en-US" altLang="en-US" dirty="0" smtClean="0">
                <a:solidFill>
                  <a:prstClr val="black"/>
                </a:solidFill>
                <a:cs typeface="+mn-cs"/>
              </a:rPr>
              <a:t>1.56 million </a:t>
            </a:r>
            <a:r>
              <a:rPr lang="en-US" altLang="en-US" dirty="0" err="1">
                <a:solidFill>
                  <a:prstClr val="black"/>
                </a:solidFill>
                <a:cs typeface="+mn-cs"/>
              </a:rPr>
              <a:t>km</a:t>
            </a:r>
            <a:r>
              <a:rPr lang="en-US" altLang="en-US" baseline="30000" dirty="0" err="1">
                <a:solidFill>
                  <a:prstClr val="black"/>
                </a:solidFill>
                <a:cs typeface="+mn-cs"/>
              </a:rPr>
              <a:t>2</a:t>
            </a:r>
            <a:r>
              <a:rPr lang="en-US" altLang="en-US" dirty="0">
                <a:solidFill>
                  <a:prstClr val="black"/>
                </a:solidFill>
                <a:cs typeface="+mn-cs"/>
              </a:rPr>
              <a:t> </a:t>
            </a:r>
            <a:endParaRPr lang="en-US" altLang="en-US" dirty="0" smtClean="0">
              <a:solidFill>
                <a:prstClr val="black"/>
              </a:solidFill>
              <a:cs typeface="+mn-cs"/>
            </a:endParaRPr>
          </a:p>
          <a:p>
            <a:pPr eaLnBrk="1" hangingPunct="1"/>
            <a:r>
              <a:rPr lang="en-US" altLang="en-US" b="1" dirty="0" smtClean="0">
                <a:solidFill>
                  <a:prstClr val="black"/>
                </a:solidFill>
                <a:cs typeface="+mn-cs"/>
              </a:rPr>
              <a:t>Forest Area: </a:t>
            </a:r>
            <a:r>
              <a:rPr lang="en-US" dirty="0" smtClean="0"/>
              <a:t>18.2 </a:t>
            </a:r>
            <a:r>
              <a:rPr lang="en-US" dirty="0"/>
              <a:t>million ha. (12% of land area)</a:t>
            </a:r>
          </a:p>
          <a:p>
            <a:pPr eaLnBrk="1" hangingPunct="1"/>
            <a:r>
              <a:rPr lang="en-US" altLang="en-US" b="1" dirty="0" smtClean="0">
                <a:solidFill>
                  <a:prstClr val="black"/>
                </a:solidFill>
                <a:cs typeface="+mn-cs"/>
              </a:rPr>
              <a:t>Annual Rate of Forest Loss: </a:t>
            </a:r>
            <a:r>
              <a:rPr lang="en-US" altLang="en-US" dirty="0" smtClean="0">
                <a:solidFill>
                  <a:prstClr val="black"/>
                </a:solidFill>
                <a:cs typeface="+mn-cs"/>
              </a:rPr>
              <a:t>0.74%</a:t>
            </a:r>
            <a:r>
              <a:rPr lang="en-US" altLang="en-US" b="1" dirty="0" smtClean="0">
                <a:solidFill>
                  <a:prstClr val="black"/>
                </a:solidFill>
                <a:cs typeface="+mn-cs"/>
              </a:rPr>
              <a:t>  </a:t>
            </a:r>
            <a:r>
              <a:rPr lang="en-US" altLang="en-US" dirty="0" smtClean="0">
                <a:solidFill>
                  <a:prstClr val="black"/>
                </a:solidFill>
                <a:cs typeface="+mn-cs"/>
              </a:rPr>
              <a:t>(</a:t>
            </a:r>
            <a:r>
              <a:rPr lang="en-US" altLang="en-US" dirty="0" err="1" smtClean="0">
                <a:solidFill>
                  <a:prstClr val="black"/>
                </a:solidFill>
                <a:cs typeface="+mn-cs"/>
              </a:rPr>
              <a:t>FAO</a:t>
            </a:r>
            <a:r>
              <a:rPr lang="en-US" altLang="en-US" dirty="0" smtClean="0">
                <a:solidFill>
                  <a:prstClr val="black"/>
                </a:solidFill>
                <a:cs typeface="+mn-cs"/>
              </a:rPr>
              <a:t>)</a:t>
            </a:r>
          </a:p>
          <a:p>
            <a:pPr eaLnBrk="1" hangingPunct="1"/>
            <a:r>
              <a:rPr lang="en-US" altLang="en-US" b="1" dirty="0" smtClean="0">
                <a:solidFill>
                  <a:prstClr val="black"/>
                </a:solidFill>
                <a:cs typeface="+mn-cs"/>
              </a:rPr>
              <a:t>Emission from </a:t>
            </a:r>
            <a:r>
              <a:rPr lang="en-US" altLang="en-US" b="1" dirty="0" err="1" smtClean="0">
                <a:solidFill>
                  <a:prstClr val="black"/>
                </a:solidFill>
                <a:cs typeface="+mn-cs"/>
              </a:rPr>
              <a:t>LULUCF</a:t>
            </a:r>
            <a:r>
              <a:rPr lang="en-US" altLang="en-US" b="1" dirty="0" smtClean="0">
                <a:solidFill>
                  <a:prstClr val="black"/>
                </a:solidFill>
                <a:cs typeface="+mn-cs"/>
              </a:rPr>
              <a:t>: </a:t>
            </a:r>
            <a:r>
              <a:rPr lang="en-US" altLang="en-US" dirty="0">
                <a:solidFill>
                  <a:prstClr val="black"/>
                </a:solidFill>
                <a:cs typeface="+mn-cs"/>
              </a:rPr>
              <a:t> </a:t>
            </a:r>
            <a:r>
              <a:rPr lang="en-US" altLang="en-US" dirty="0" smtClean="0">
                <a:solidFill>
                  <a:prstClr val="black"/>
                </a:solidFill>
                <a:cs typeface="+mn-cs"/>
              </a:rPr>
              <a:t>16.1 million </a:t>
            </a:r>
            <a:r>
              <a:rPr lang="en-GB" dirty="0" err="1" smtClean="0"/>
              <a:t>tCO</a:t>
            </a:r>
            <a:r>
              <a:rPr lang="en-GB" baseline="-25000" dirty="0" err="1" smtClean="0"/>
              <a:t>2</a:t>
            </a:r>
            <a:r>
              <a:rPr lang="en-GB" dirty="0" err="1" smtClean="0"/>
              <a:t>e</a:t>
            </a:r>
            <a:endParaRPr lang="en-US" altLang="en-US" dirty="0" smtClean="0">
              <a:solidFill>
                <a:prstClr val="black"/>
              </a:solidFill>
              <a:cs typeface="+mn-cs"/>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663021" y="4429255"/>
            <a:ext cx="3219722" cy="2186100"/>
          </a:xfrm>
          <a:prstGeom prst="rect">
            <a:avLst/>
          </a:prstGeom>
          <a:noFill/>
          <a:ln w="9525"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54429"/>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a:lnSpc>
                <a:spcPct val="90000"/>
              </a:lnSpc>
              <a:buFont typeface="+mj-lt"/>
              <a:buAutoNum type="romanLcPeriod" startAt="2"/>
            </a:pPr>
            <a:r>
              <a:rPr lang="en-US" altLang="en-US" sz="2800" b="1" dirty="0"/>
              <a:t>REDD+ Readiness Process in Mongolia </a:t>
            </a:r>
          </a:p>
        </p:txBody>
      </p:sp>
      <p:sp>
        <p:nvSpPr>
          <p:cNvPr id="5" name="Content Placeholder 6"/>
          <p:cNvSpPr txBox="1">
            <a:spLocks/>
          </p:cNvSpPr>
          <p:nvPr/>
        </p:nvSpPr>
        <p:spPr>
          <a:xfrm>
            <a:off x="166538" y="1057163"/>
            <a:ext cx="8909222" cy="53163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defRPr/>
            </a:pPr>
            <a:r>
              <a:rPr lang="en-US" sz="1500" b="1" dirty="0" smtClean="0"/>
              <a:t>2011</a:t>
            </a:r>
          </a:p>
          <a:p>
            <a:pPr lvl="1">
              <a:lnSpc>
                <a:spcPct val="90000"/>
              </a:lnSpc>
              <a:defRPr/>
            </a:pPr>
            <a:r>
              <a:rPr lang="en-US" sz="1500" b="1" dirty="0" smtClean="0"/>
              <a:t>Became Partner Country of UN-REDD in June</a:t>
            </a:r>
          </a:p>
          <a:p>
            <a:pPr lvl="1">
              <a:lnSpc>
                <a:spcPct val="90000"/>
              </a:lnSpc>
              <a:defRPr/>
            </a:pPr>
            <a:r>
              <a:rPr lang="en-US" sz="1500" dirty="0" smtClean="0"/>
              <a:t>Decree established National </a:t>
            </a:r>
            <a:r>
              <a:rPr lang="en-US" sz="1500" dirty="0" err="1" smtClean="0"/>
              <a:t>REDD</a:t>
            </a:r>
            <a:r>
              <a:rPr lang="en-US" sz="1500" dirty="0" smtClean="0"/>
              <a:t>+ Roadmap Taskforce</a:t>
            </a:r>
          </a:p>
          <a:p>
            <a:pPr marL="0" indent="0">
              <a:lnSpc>
                <a:spcPct val="90000"/>
              </a:lnSpc>
              <a:buFont typeface="Arial" pitchFamily="34" charset="0"/>
              <a:buNone/>
              <a:defRPr/>
            </a:pPr>
            <a:r>
              <a:rPr lang="en-US" sz="1500" b="1" dirty="0" smtClean="0"/>
              <a:t>2012</a:t>
            </a:r>
          </a:p>
          <a:p>
            <a:pPr lvl="1">
              <a:lnSpc>
                <a:spcPct val="90000"/>
              </a:lnSpc>
              <a:defRPr/>
            </a:pPr>
            <a:r>
              <a:rPr lang="en-US" sz="1500" dirty="0" smtClean="0"/>
              <a:t>Draft </a:t>
            </a:r>
            <a:r>
              <a:rPr lang="en-US" sz="1500" dirty="0" err="1" smtClean="0"/>
              <a:t>REDD</a:t>
            </a:r>
            <a:r>
              <a:rPr lang="en-US" sz="1500" dirty="0" smtClean="0"/>
              <a:t>+ Roadmap prepared</a:t>
            </a:r>
          </a:p>
          <a:p>
            <a:pPr lvl="1">
              <a:lnSpc>
                <a:spcPct val="90000"/>
              </a:lnSpc>
              <a:defRPr/>
            </a:pPr>
            <a:r>
              <a:rPr lang="en-US" sz="1500" dirty="0" smtClean="0"/>
              <a:t>First National </a:t>
            </a:r>
            <a:r>
              <a:rPr lang="en-US" sz="1500" dirty="0" err="1" smtClean="0"/>
              <a:t>REDD</a:t>
            </a:r>
            <a:r>
              <a:rPr lang="en-US" sz="1500" dirty="0" smtClean="0"/>
              <a:t>+ Workshop held to validate proposed Roadmap activities</a:t>
            </a:r>
          </a:p>
          <a:p>
            <a:pPr lvl="1">
              <a:lnSpc>
                <a:spcPct val="90000"/>
              </a:lnSpc>
              <a:defRPr/>
            </a:pPr>
            <a:r>
              <a:rPr lang="en-US" sz="1500" dirty="0" smtClean="0"/>
              <a:t>Forest Agency presented Country Progress at PB in Paraguay</a:t>
            </a:r>
          </a:p>
          <a:p>
            <a:pPr lvl="1">
              <a:lnSpc>
                <a:spcPct val="90000"/>
              </a:lnSpc>
              <a:defRPr/>
            </a:pPr>
            <a:r>
              <a:rPr lang="en-US" sz="1500" b="1" dirty="0" smtClean="0"/>
              <a:t>Engagement with new Government focal points initiated </a:t>
            </a:r>
            <a:r>
              <a:rPr lang="en-US" sz="1500" dirty="0" smtClean="0"/>
              <a:t>(elections resulted in change of Government) </a:t>
            </a:r>
          </a:p>
          <a:p>
            <a:pPr marL="457200" lvl="1" indent="-457200">
              <a:lnSpc>
                <a:spcPct val="90000"/>
              </a:lnSpc>
              <a:buFont typeface="Arial" pitchFamily="34" charset="0"/>
              <a:buNone/>
              <a:defRPr/>
            </a:pPr>
            <a:r>
              <a:rPr lang="en-US" sz="1500" b="1" dirty="0" smtClean="0"/>
              <a:t>2013</a:t>
            </a:r>
          </a:p>
          <a:p>
            <a:pPr lvl="1">
              <a:defRPr/>
            </a:pPr>
            <a:r>
              <a:rPr lang="en-US" sz="1500" dirty="0" smtClean="0"/>
              <a:t>Forest sector valuation and </a:t>
            </a:r>
            <a:r>
              <a:rPr lang="en-US" sz="1500" dirty="0" err="1" smtClean="0"/>
              <a:t>MRV</a:t>
            </a:r>
            <a:r>
              <a:rPr lang="en-US" sz="1500" dirty="0" smtClean="0"/>
              <a:t> action plan finalized through Targeted Support</a:t>
            </a:r>
          </a:p>
          <a:p>
            <a:pPr lvl="1">
              <a:defRPr/>
            </a:pPr>
            <a:r>
              <a:rPr lang="en-US" sz="1500" b="1" dirty="0" err="1"/>
              <a:t>REDD</a:t>
            </a:r>
            <a:r>
              <a:rPr lang="en-US" sz="1500" b="1" dirty="0"/>
              <a:t>+ Roadmap aligned with green development strategies and new institutional arrangements</a:t>
            </a:r>
          </a:p>
          <a:p>
            <a:pPr lvl="1">
              <a:defRPr/>
            </a:pPr>
            <a:r>
              <a:rPr lang="en-US" sz="1500" dirty="0" smtClean="0"/>
              <a:t>Institutional context analysis for mainstreaming </a:t>
            </a:r>
            <a:r>
              <a:rPr lang="en-US" sz="1500" dirty="0"/>
              <a:t>financing for sustainable forest management into </a:t>
            </a:r>
            <a:r>
              <a:rPr lang="en-US" sz="1500" dirty="0" err="1"/>
              <a:t>sectoral</a:t>
            </a:r>
            <a:r>
              <a:rPr lang="en-US" sz="1500" dirty="0"/>
              <a:t> </a:t>
            </a:r>
            <a:r>
              <a:rPr lang="en-US" sz="1500" dirty="0" smtClean="0"/>
              <a:t>budgets was conducted</a:t>
            </a:r>
          </a:p>
          <a:p>
            <a:pPr marL="0" lvl="1" indent="0">
              <a:buFont typeface="Arial" pitchFamily="34" charset="0"/>
              <a:buNone/>
              <a:defRPr/>
            </a:pPr>
            <a:r>
              <a:rPr lang="en-US" sz="1500" b="1" dirty="0" smtClean="0"/>
              <a:t>2014</a:t>
            </a:r>
          </a:p>
          <a:p>
            <a:pPr lvl="1">
              <a:defRPr/>
            </a:pPr>
            <a:r>
              <a:rPr lang="en-US" sz="1500" dirty="0" smtClean="0"/>
              <a:t>Capacity development plan </a:t>
            </a:r>
            <a:r>
              <a:rPr lang="en-US" sz="1500" dirty="0"/>
              <a:t>for mainstreaming financing for sustainable forest management </a:t>
            </a:r>
            <a:r>
              <a:rPr lang="en-US" sz="1500" dirty="0" smtClean="0"/>
              <a:t>prepared</a:t>
            </a:r>
          </a:p>
          <a:p>
            <a:pPr lvl="1">
              <a:defRPr/>
            </a:pPr>
            <a:r>
              <a:rPr lang="en-US" sz="1500" dirty="0"/>
              <a:t>Assessment on Land Use, Land Use Change and Forest conducted </a:t>
            </a:r>
            <a:endParaRPr lang="en-US" sz="1500" dirty="0" smtClean="0"/>
          </a:p>
          <a:p>
            <a:pPr lvl="1">
              <a:defRPr/>
            </a:pPr>
            <a:r>
              <a:rPr lang="en-US" sz="1500" dirty="0" smtClean="0"/>
              <a:t>Invitation to submit Mongolia’s REDD+ Readiness Roadmap to the UN-REDD </a:t>
            </a:r>
            <a:r>
              <a:rPr lang="en-US" sz="1500" dirty="0" err="1" smtClean="0"/>
              <a:t>Programme</a:t>
            </a:r>
            <a:r>
              <a:rPr lang="en-US" sz="1500" dirty="0" smtClean="0"/>
              <a:t> Policy Board received </a:t>
            </a:r>
          </a:p>
          <a:p>
            <a:pPr lvl="1">
              <a:defRPr/>
            </a:pPr>
            <a:r>
              <a:rPr lang="en-US" sz="1500" b="1" dirty="0" smtClean="0"/>
              <a:t>2</a:t>
            </a:r>
            <a:r>
              <a:rPr lang="en-US" sz="1500" b="1" baseline="30000" dirty="0" smtClean="0"/>
              <a:t>nd</a:t>
            </a:r>
            <a:r>
              <a:rPr lang="en-US" sz="1500" b="1" dirty="0" smtClean="0"/>
              <a:t> National </a:t>
            </a:r>
            <a:r>
              <a:rPr lang="en-US" sz="1500" b="1" dirty="0"/>
              <a:t>Validation of the National REDD+ Roadmap for </a:t>
            </a:r>
            <a:r>
              <a:rPr lang="en-US" sz="1500" b="1" dirty="0" smtClean="0"/>
              <a:t>Mongolia (5</a:t>
            </a:r>
            <a:r>
              <a:rPr lang="en-US" sz="1500" b="1" baseline="30000" dirty="0" smtClean="0"/>
              <a:t>th</a:t>
            </a:r>
            <a:r>
              <a:rPr lang="en-US" sz="1500" b="1" dirty="0" smtClean="0"/>
              <a:t> June) held</a:t>
            </a:r>
            <a:endParaRPr lang="en-US" sz="15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http://www.un-redd.org/portals/15/images/Khurgalag_Forest_User_Grou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8055" y="693895"/>
            <a:ext cx="2438264" cy="156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3"/>
            </a:pPr>
            <a:r>
              <a:rPr lang="en-US" altLang="en-US" sz="2800" b="1" dirty="0"/>
              <a:t>Stakeholder </a:t>
            </a:r>
            <a:r>
              <a:rPr lang="en-US" altLang="en-US" sz="2800" b="1" dirty="0" smtClean="0"/>
              <a:t>Consultations  </a:t>
            </a:r>
            <a:endParaRPr lang="en-US" altLang="en-US" sz="2800" b="1" dirty="0"/>
          </a:p>
        </p:txBody>
      </p:sp>
      <p:sp>
        <p:nvSpPr>
          <p:cNvPr id="10" name="TextBox 9"/>
          <p:cNvSpPr txBox="1">
            <a:spLocks noChangeArrowheads="1"/>
          </p:cNvSpPr>
          <p:nvPr/>
        </p:nvSpPr>
        <p:spPr bwMode="auto">
          <a:xfrm>
            <a:off x="5206717" y="2236519"/>
            <a:ext cx="3937283" cy="64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dirty="0" smtClean="0"/>
              <a:t>Several national </a:t>
            </a:r>
            <a:r>
              <a:rPr lang="en-US" altLang="en-US" sz="1800" dirty="0"/>
              <a:t>multi-stakeholder </a:t>
            </a:r>
            <a:r>
              <a:rPr lang="en-US" altLang="en-US" sz="1800" dirty="0" smtClean="0"/>
              <a:t>workshops  </a:t>
            </a:r>
            <a:endParaRPr lang="en-US" altLang="en-US" sz="1800" dirty="0"/>
          </a:p>
        </p:txBody>
      </p:sp>
      <p:sp>
        <p:nvSpPr>
          <p:cNvPr id="11" name="TextBox 10"/>
          <p:cNvSpPr txBox="1">
            <a:spLocks noChangeArrowheads="1"/>
          </p:cNvSpPr>
          <p:nvPr/>
        </p:nvSpPr>
        <p:spPr bwMode="auto">
          <a:xfrm>
            <a:off x="4167981" y="1576010"/>
            <a:ext cx="5115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dirty="0" smtClean="0"/>
              <a:t>Four regional </a:t>
            </a:r>
            <a:r>
              <a:rPr lang="en-US" altLang="en-US" sz="1800" dirty="0"/>
              <a:t>multi-stakeholder </a:t>
            </a:r>
            <a:r>
              <a:rPr lang="en-US" altLang="en-US" sz="1800" dirty="0" smtClean="0"/>
              <a:t>workshops  </a:t>
            </a:r>
          </a:p>
        </p:txBody>
      </p:sp>
      <p:sp>
        <p:nvSpPr>
          <p:cNvPr id="12" name="TextBox 11"/>
          <p:cNvSpPr txBox="1">
            <a:spLocks noChangeArrowheads="1"/>
          </p:cNvSpPr>
          <p:nvPr/>
        </p:nvSpPr>
        <p:spPr bwMode="auto">
          <a:xfrm>
            <a:off x="2967406" y="927245"/>
            <a:ext cx="5176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dirty="0" smtClean="0"/>
              <a:t>Consultations with forest user groups  </a:t>
            </a:r>
            <a:endParaRPr lang="en-US" altLang="en-US" sz="1800" dirty="0"/>
          </a:p>
        </p:txBody>
      </p:sp>
      <p:sp>
        <p:nvSpPr>
          <p:cNvPr id="13" name="TextBox 12"/>
          <p:cNvSpPr txBox="1">
            <a:spLocks noChangeArrowheads="1"/>
          </p:cNvSpPr>
          <p:nvPr/>
        </p:nvSpPr>
        <p:spPr bwMode="auto">
          <a:xfrm>
            <a:off x="749807" y="5294457"/>
            <a:ext cx="37668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dirty="0" smtClean="0"/>
              <a:t>Two National Roadmap validation meetings</a:t>
            </a:r>
            <a:endParaRPr lang="en-US" altLang="en-US" sz="1800" dirty="0"/>
          </a:p>
        </p:txBody>
      </p:sp>
      <p:sp>
        <p:nvSpPr>
          <p:cNvPr id="14" name="TextBox 13"/>
          <p:cNvSpPr txBox="1">
            <a:spLocks noChangeArrowheads="1"/>
          </p:cNvSpPr>
          <p:nvPr/>
        </p:nvSpPr>
        <p:spPr bwMode="auto">
          <a:xfrm>
            <a:off x="1144246" y="6103484"/>
            <a:ext cx="44067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dirty="0" smtClean="0"/>
              <a:t>Over 600 individuals, mainly FUGs, </a:t>
            </a:r>
            <a:r>
              <a:rPr lang="en-US" altLang="en-US" sz="1800" dirty="0"/>
              <a:t>directly </a:t>
            </a:r>
            <a:r>
              <a:rPr lang="en-US" altLang="en-US" sz="1800" dirty="0" smtClean="0"/>
              <a:t>involved in consultations </a:t>
            </a:r>
            <a:endParaRPr lang="en-US" altLang="en-US" sz="1800" dirty="0"/>
          </a:p>
        </p:txBody>
      </p:sp>
      <p:sp>
        <p:nvSpPr>
          <p:cNvPr id="15" name="TextBox 14"/>
          <p:cNvSpPr txBox="1">
            <a:spLocks noChangeArrowheads="1"/>
          </p:cNvSpPr>
          <p:nvPr/>
        </p:nvSpPr>
        <p:spPr bwMode="auto">
          <a:xfrm>
            <a:off x="62699" y="4208431"/>
            <a:ext cx="35743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altLang="en-US" sz="1800" dirty="0" smtClean="0"/>
              <a:t>National parliamentarians were consulted and  expressed their support </a:t>
            </a:r>
            <a:endParaRPr lang="en-US" altLang="en-US" sz="1800" dirty="0"/>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9242" y="1743654"/>
            <a:ext cx="2440325" cy="1626884"/>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3752" y="2931779"/>
            <a:ext cx="2428062" cy="1618708"/>
          </a:xfrm>
          <a:prstGeom prst="rect">
            <a:avLst/>
          </a:prstGeom>
        </p:spPr>
      </p:pic>
      <p:pic>
        <p:nvPicPr>
          <p:cNvPr id="16" name="Picture 15"/>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rcRect t="9994" r="5950"/>
          <a:stretch/>
        </p:blipFill>
        <p:spPr>
          <a:xfrm>
            <a:off x="5119763" y="4068212"/>
            <a:ext cx="2327269" cy="1670400"/>
          </a:xfrm>
          <a:prstGeom prst="rect">
            <a:avLst/>
          </a:prstGeom>
        </p:spPr>
      </p:pic>
      <p:pic>
        <p:nvPicPr>
          <p:cNvPr id="20" name="Picture 19"/>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rot="1061812">
            <a:off x="7068262" y="4510542"/>
            <a:ext cx="1617774" cy="2080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1521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Content Placeholder 2"/>
          <p:cNvSpPr>
            <a:spLocks/>
          </p:cNvSpPr>
          <p:nvPr/>
        </p:nvSpPr>
        <p:spPr bwMode="auto">
          <a:xfrm>
            <a:off x="0" y="1039813"/>
            <a:ext cx="9144000" cy="4609874"/>
          </a:xfrm>
          <a:prstGeom prst="rect">
            <a:avLst/>
          </a:prstGeom>
          <a:noFill/>
          <a:ln w="9525">
            <a:noFill/>
            <a:miter lim="800000"/>
            <a:headEnd/>
            <a:tailEnd/>
          </a:ln>
        </p:spPr>
        <p:txBody>
          <a:bodyPr/>
          <a:lstStyle/>
          <a:p>
            <a:pPr>
              <a:spcBef>
                <a:spcPct val="20000"/>
              </a:spcBef>
              <a:defRPr/>
            </a:pPr>
            <a:endParaRPr lang="en-GB" altLang="en-US" sz="2400" dirty="0">
              <a:latin typeface="Calibri" pitchFamily="34" charset="0"/>
            </a:endParaRPr>
          </a:p>
          <a:p>
            <a:pPr>
              <a:spcBef>
                <a:spcPct val="20000"/>
              </a:spcBef>
              <a:defRPr/>
            </a:pPr>
            <a:r>
              <a:rPr lang="en-GB" altLang="en-US" sz="2400" dirty="0">
                <a:latin typeface="Calibri" pitchFamily="34" charset="0"/>
              </a:rPr>
              <a:t> </a:t>
            </a:r>
            <a:endParaRPr lang="en-US" altLang="en-US" sz="2400" dirty="0">
              <a:latin typeface="Calibri" pitchFamily="34" charset="0"/>
            </a:endParaRPr>
          </a:p>
        </p:txBody>
      </p:sp>
      <p:sp>
        <p:nvSpPr>
          <p:cNvPr id="4" name="Title 1"/>
          <p:cNvSpPr txBox="1">
            <a:spLocks/>
          </p:cNvSpPr>
          <p:nvPr/>
        </p:nvSpPr>
        <p:spPr bwMode="auto">
          <a:xfrm>
            <a:off x="0" y="-5442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lvl="0" indent="-571500">
              <a:lnSpc>
                <a:spcPct val="90000"/>
              </a:lnSpc>
              <a:spcBef>
                <a:spcPct val="20000"/>
              </a:spcBef>
              <a:spcAft>
                <a:spcPts val="1200"/>
              </a:spcAft>
              <a:buFont typeface="+mj-lt"/>
              <a:buAutoNum type="romanLcPeriod" startAt="4"/>
            </a:pPr>
            <a:r>
              <a:rPr lang="en-US" altLang="en-US" sz="2800" b="1" dirty="0"/>
              <a:t>Overall Objective of Roadmap/R-PP</a:t>
            </a:r>
          </a:p>
        </p:txBody>
      </p:sp>
      <p:sp>
        <p:nvSpPr>
          <p:cNvPr id="3" name="Rectangle 2"/>
          <p:cNvSpPr/>
          <p:nvPr/>
        </p:nvSpPr>
        <p:spPr>
          <a:xfrm>
            <a:off x="402771" y="960749"/>
            <a:ext cx="8338457" cy="5816977"/>
          </a:xfrm>
          <a:prstGeom prst="rect">
            <a:avLst/>
          </a:prstGeom>
        </p:spPr>
        <p:txBody>
          <a:bodyPr wrap="square">
            <a:spAutoFit/>
          </a:bodyPr>
          <a:lstStyle/>
          <a:p>
            <a:pPr marL="447675" algn="just">
              <a:tabLst>
                <a:tab pos="8067675" algn="l"/>
              </a:tabLst>
            </a:pPr>
            <a:endParaRPr lang="en-GB" dirty="0" smtClean="0"/>
          </a:p>
          <a:p>
            <a:pPr marL="447675" algn="just">
              <a:tabLst>
                <a:tab pos="8067675" algn="l"/>
              </a:tabLst>
            </a:pPr>
            <a:endParaRPr lang="en-GB" b="1" dirty="0" smtClean="0">
              <a:latin typeface="+mn-lt"/>
            </a:endParaRPr>
          </a:p>
          <a:p>
            <a:pPr marL="447675" algn="just">
              <a:tabLst>
                <a:tab pos="8067675" algn="l"/>
              </a:tabLst>
            </a:pPr>
            <a:endParaRPr lang="en-GB" b="1" dirty="0">
              <a:latin typeface="+mn-lt"/>
            </a:endParaRPr>
          </a:p>
          <a:p>
            <a:pPr>
              <a:tabLst>
                <a:tab pos="8067675" algn="l"/>
              </a:tabLst>
            </a:pPr>
            <a:endParaRPr lang="en-GB" sz="2400" dirty="0">
              <a:latin typeface="+mn-lt"/>
            </a:endParaRPr>
          </a:p>
          <a:p>
            <a:pPr algn="just">
              <a:tabLst>
                <a:tab pos="8067675" algn="l"/>
              </a:tabLst>
            </a:pPr>
            <a:r>
              <a:rPr lang="en-GB" sz="2200" b="1" dirty="0" smtClean="0">
                <a:latin typeface="+mn-lt"/>
              </a:rPr>
              <a:t>By </a:t>
            </a:r>
            <a:r>
              <a:rPr lang="en-GB" sz="2200" b="1" dirty="0">
                <a:latin typeface="+mn-lt"/>
              </a:rPr>
              <a:t>the end of this Work Programme, Mongolia will have established its REDD+ management processes, completed its National REDD+ Strategy, and developed the capacities required to begin implementation of REDD+ (Phase 2). </a:t>
            </a:r>
            <a:endParaRPr lang="en-GB" sz="2200" b="1" dirty="0" smtClean="0">
              <a:latin typeface="+mn-lt"/>
            </a:endParaRPr>
          </a:p>
          <a:p>
            <a:pPr>
              <a:tabLst>
                <a:tab pos="8067675" algn="l"/>
              </a:tabLst>
            </a:pPr>
            <a:endParaRPr lang="en-GB" dirty="0">
              <a:latin typeface="+mn-lt"/>
            </a:endParaRPr>
          </a:p>
          <a:p>
            <a:pPr>
              <a:tabLst>
                <a:tab pos="8067675" algn="l"/>
              </a:tabLst>
            </a:pPr>
            <a:endParaRPr lang="en-GB" dirty="0" smtClean="0">
              <a:latin typeface="+mn-lt"/>
            </a:endParaRPr>
          </a:p>
          <a:p>
            <a:pPr>
              <a:tabLst>
                <a:tab pos="8067675" algn="l"/>
              </a:tabLst>
            </a:pPr>
            <a:endParaRPr lang="en-GB" dirty="0" smtClean="0">
              <a:latin typeface="+mn-lt"/>
            </a:endParaRPr>
          </a:p>
          <a:p>
            <a:pPr marL="403225">
              <a:tabLst>
                <a:tab pos="8067675" algn="l"/>
              </a:tabLst>
            </a:pPr>
            <a:r>
              <a:rPr lang="en-GB" dirty="0" smtClean="0">
                <a:latin typeface="+mn-lt"/>
              </a:rPr>
              <a:t>This work be linked to the delivery of Mongolia’s Nationally Appropriate Mitigation Actions (</a:t>
            </a:r>
            <a:r>
              <a:rPr lang="en-GB" dirty="0" err="1" smtClean="0">
                <a:latin typeface="+mn-lt"/>
              </a:rPr>
              <a:t>NAMAs</a:t>
            </a:r>
            <a:r>
              <a:rPr lang="en-GB" dirty="0" smtClean="0">
                <a:latin typeface="+mn-lt"/>
              </a:rPr>
              <a:t>) in order to facilitate coordination and reporting through the </a:t>
            </a:r>
            <a:r>
              <a:rPr lang="en-GB" dirty="0" err="1" smtClean="0">
                <a:latin typeface="+mn-lt"/>
              </a:rPr>
              <a:t>UNFCCC</a:t>
            </a:r>
            <a:r>
              <a:rPr lang="en-GB" dirty="0" smtClean="0">
                <a:latin typeface="+mn-lt"/>
              </a:rPr>
              <a:t> framework.</a:t>
            </a:r>
          </a:p>
          <a:p>
            <a:endParaRPr lang="en-US" dirty="0" smtClean="0">
              <a:effectLst/>
              <a:latin typeface="+mn-lt"/>
            </a:endParaRPr>
          </a:p>
          <a:p>
            <a:endParaRPr lang="en-GB" dirty="0">
              <a:effectLst/>
              <a:latin typeface="+mn-lt"/>
            </a:endParaRPr>
          </a:p>
          <a:p>
            <a:r>
              <a:rPr lang="en-GB" dirty="0" smtClean="0">
                <a:latin typeface="+mn-lt"/>
              </a:rPr>
              <a:t>This objective will be achieved through the delivery of the following </a:t>
            </a:r>
            <a:r>
              <a:rPr lang="en-GB" b="1" u="sng" dirty="0" smtClean="0">
                <a:latin typeface="+mn-lt"/>
              </a:rPr>
              <a:t>four outcomes </a:t>
            </a:r>
            <a:r>
              <a:rPr lang="en-GB" dirty="0" smtClean="0">
                <a:latin typeface="+mn-lt"/>
              </a:rPr>
              <a:t>and outputs.</a:t>
            </a:r>
          </a:p>
          <a:p>
            <a:endParaRPr lang="en-GB" dirty="0" smtClean="0">
              <a:latin typeface="+mn-lt"/>
            </a:endParaRPr>
          </a:p>
        </p:txBody>
      </p:sp>
    </p:spTree>
    <p:extLst>
      <p:ext uri="{BB962C8B-B14F-4D97-AF65-F5344CB8AC3E}">
        <p14:creationId xmlns:p14="http://schemas.microsoft.com/office/powerpoint/2010/main" val="2301101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78" name="Rectangle 6"/>
          <p:cNvSpPr>
            <a:spLocks noChangeArrowheads="1"/>
          </p:cNvSpPr>
          <p:nvPr/>
        </p:nvSpPr>
        <p:spPr bwMode="auto">
          <a:xfrm>
            <a:off x="3119438" y="1428750"/>
            <a:ext cx="4572000" cy="1574800"/>
          </a:xfrm>
          <a:prstGeom prst="rect">
            <a:avLst/>
          </a:prstGeom>
          <a:noFill/>
          <a:ln w="9525">
            <a:noFill/>
            <a:miter lim="800000"/>
            <a:headEnd/>
            <a:tailEnd/>
          </a:ln>
        </p:spPr>
        <p:txBody>
          <a:bodyPr>
            <a:spAutoFit/>
          </a:bodyPr>
          <a:lstStyle/>
          <a:p>
            <a:pPr>
              <a:lnSpc>
                <a:spcPct val="107000"/>
              </a:lnSpc>
            </a:pPr>
            <a:endParaRPr lang="en-US" b="1">
              <a:latin typeface="Calibri" pitchFamily="34" charset="0"/>
              <a:cs typeface="Times New Roman" pitchFamily="18" charset="0"/>
            </a:endParaRPr>
          </a:p>
          <a:p>
            <a:pPr>
              <a:lnSpc>
                <a:spcPct val="107000"/>
              </a:lnSpc>
            </a:pPr>
            <a:endParaRPr lang="en-AU" b="1"/>
          </a:p>
          <a:p>
            <a:pPr>
              <a:lnSpc>
                <a:spcPct val="107000"/>
              </a:lnSpc>
            </a:pPr>
            <a:endParaRPr lang="en-AU" b="1"/>
          </a:p>
          <a:p>
            <a:pPr>
              <a:lnSpc>
                <a:spcPct val="107000"/>
              </a:lnSpc>
            </a:pPr>
            <a:endParaRPr lang="en-US" b="1"/>
          </a:p>
          <a:p>
            <a:pPr>
              <a:lnSpc>
                <a:spcPct val="107000"/>
              </a:lnSpc>
            </a:pPr>
            <a:r>
              <a:rPr lang="en-AU" b="1"/>
              <a:t> </a:t>
            </a:r>
            <a:endParaRPr lang="en-US" b="1"/>
          </a:p>
        </p:txBody>
      </p:sp>
      <p:sp>
        <p:nvSpPr>
          <p:cNvPr id="6"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5"/>
            </a:pPr>
            <a:r>
              <a:rPr lang="en-US" altLang="en-US" sz="2800" b="1" dirty="0" smtClean="0"/>
              <a:t>Roadmap/R</a:t>
            </a:r>
            <a:r>
              <a:rPr lang="en-US" altLang="en-US" sz="2800" b="1" dirty="0"/>
              <a:t>-PP Results </a:t>
            </a:r>
            <a:r>
              <a:rPr lang="en-US" altLang="en-US" sz="2800" b="1" dirty="0" smtClean="0"/>
              <a:t>Framework (1)</a:t>
            </a:r>
            <a:endParaRPr lang="en-US" alt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1398210683"/>
              </p:ext>
            </p:extLst>
          </p:nvPr>
        </p:nvGraphicFramePr>
        <p:xfrm>
          <a:off x="144790" y="1428750"/>
          <a:ext cx="8831766" cy="1808781"/>
        </p:xfrm>
        <a:graphic>
          <a:graphicData uri="http://schemas.openxmlformats.org/drawingml/2006/table">
            <a:tbl>
              <a:tblPr firstRow="1" bandRow="1">
                <a:tableStyleId>{5C22544A-7EE6-4342-B048-85BDC9FD1C3A}</a:tableStyleId>
              </a:tblPr>
              <a:tblGrid>
                <a:gridCol w="1528036"/>
                <a:gridCol w="7303730"/>
              </a:tblGrid>
              <a:tr h="546436">
                <a:tc>
                  <a:txBody>
                    <a:bodyPr/>
                    <a:lstStyle/>
                    <a:p>
                      <a:r>
                        <a:rPr lang="en-AU" b="1" dirty="0" smtClean="0">
                          <a:latin typeface="+mn-lt"/>
                        </a:rPr>
                        <a:t>OUTCOME </a:t>
                      </a:r>
                      <a:r>
                        <a:rPr lang="en-AU" b="1" dirty="0" err="1" smtClean="0">
                          <a:latin typeface="+mn-lt"/>
                        </a:rPr>
                        <a:t>1a</a:t>
                      </a:r>
                      <a:r>
                        <a:rPr lang="en-AU" b="1" dirty="0" smtClean="0">
                          <a:latin typeface="+mn-lt"/>
                        </a:rPr>
                        <a:t>: </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latin typeface="+mn-lt"/>
                        </a:rPr>
                        <a:t>  NATIONAL </a:t>
                      </a:r>
                      <a:r>
                        <a:rPr lang="en-AU" b="1" dirty="0" err="1" smtClean="0">
                          <a:latin typeface="+mn-lt"/>
                        </a:rPr>
                        <a:t>REDD</a:t>
                      </a:r>
                      <a:r>
                        <a:rPr lang="en-AU" b="1" dirty="0" smtClean="0">
                          <a:latin typeface="+mn-lt"/>
                        </a:rPr>
                        <a:t>+ MANAGEMENT ARRANGEMENTS ESTABLISHED</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530825">
                <a:tc>
                  <a:txBody>
                    <a:bodyPr/>
                    <a:lstStyle/>
                    <a:p>
                      <a:pPr algn="l"/>
                      <a:r>
                        <a:rPr lang="en-AU" dirty="0" smtClean="0">
                          <a:latin typeface="+mn-lt"/>
                        </a:rPr>
                        <a:t>Output </a:t>
                      </a:r>
                      <a:r>
                        <a:rPr lang="en-AU" dirty="0" err="1" smtClean="0">
                          <a:latin typeface="+mn-lt"/>
                        </a:rPr>
                        <a:t>1a.1</a:t>
                      </a:r>
                      <a:r>
                        <a:rPr lang="en-AU" dirty="0" smtClean="0">
                          <a:latin typeface="+mn-lt"/>
                        </a:rPr>
                        <a:t>: </a:t>
                      </a: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tabLst>
                          <a:tab pos="53975" algn="l"/>
                        </a:tabLst>
                      </a:pPr>
                      <a:r>
                        <a:rPr lang="en-AU" dirty="0" smtClean="0">
                          <a:latin typeface="+mn-lt"/>
                        </a:rPr>
                        <a:t>Establish a broad-based, multi-stakeholder National </a:t>
                      </a:r>
                      <a:r>
                        <a:rPr lang="en-AU" dirty="0" err="1" smtClean="0">
                          <a:latin typeface="+mn-lt"/>
                        </a:rPr>
                        <a:t>REDD</a:t>
                      </a:r>
                      <a:r>
                        <a:rPr lang="en-AU" dirty="0" smtClean="0">
                          <a:latin typeface="+mn-lt"/>
                        </a:rPr>
                        <a:t>+ Taskforce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03340">
                <a:tc>
                  <a:txBody>
                    <a:bodyPr/>
                    <a:lstStyle/>
                    <a:p>
                      <a:pPr algn="l"/>
                      <a:r>
                        <a:rPr lang="en-AU" dirty="0" smtClean="0">
                          <a:latin typeface="+mn-lt"/>
                        </a:rPr>
                        <a:t>Output </a:t>
                      </a:r>
                      <a:r>
                        <a:rPr lang="en-AU" dirty="0" err="1" smtClean="0">
                          <a:latin typeface="+mn-lt"/>
                        </a:rPr>
                        <a:t>1a.2</a:t>
                      </a:r>
                      <a:r>
                        <a:rPr lang="en-AU" dirty="0" smtClean="0">
                          <a:latin typeface="+mn-lt"/>
                        </a:rPr>
                        <a:t> :</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Establish National </a:t>
                      </a:r>
                      <a:r>
                        <a:rPr lang="en-AU" dirty="0" err="1" smtClean="0">
                          <a:latin typeface="+mn-lt"/>
                        </a:rPr>
                        <a:t>REDD</a:t>
                      </a:r>
                      <a:r>
                        <a:rPr lang="en-AU" dirty="0" smtClean="0">
                          <a:latin typeface="+mn-lt"/>
                        </a:rPr>
                        <a:t>+ Programme Unit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3050">
                <a:tc>
                  <a:txBody>
                    <a:bodyPr/>
                    <a:lstStyle/>
                    <a:p>
                      <a:pPr marL="0" indent="0" algn="l"/>
                      <a:r>
                        <a:rPr lang="en-AU" dirty="0" smtClean="0">
                          <a:latin typeface="+mn-lt"/>
                        </a:rPr>
                        <a:t>Output </a:t>
                      </a:r>
                      <a:r>
                        <a:rPr lang="en-AU" dirty="0" err="1" smtClean="0">
                          <a:latin typeface="+mn-lt"/>
                        </a:rPr>
                        <a:t>1a.3</a:t>
                      </a:r>
                      <a:r>
                        <a:rPr lang="en-AU" dirty="0" smtClean="0">
                          <a:latin typeface="+mn-lt"/>
                        </a:rPr>
                        <a:t>: </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Establish </a:t>
                      </a:r>
                      <a:r>
                        <a:rPr lang="en-AU" dirty="0" err="1" smtClean="0">
                          <a:latin typeface="+mn-lt"/>
                        </a:rPr>
                        <a:t>CSO</a:t>
                      </a:r>
                      <a:r>
                        <a:rPr lang="en-AU" dirty="0" smtClean="0">
                          <a:latin typeface="+mn-lt"/>
                        </a:rPr>
                        <a:t>/LC Forum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68191633"/>
              </p:ext>
            </p:extLst>
          </p:nvPr>
        </p:nvGraphicFramePr>
        <p:xfrm>
          <a:off x="144790" y="3647890"/>
          <a:ext cx="8831766" cy="2103120"/>
        </p:xfrm>
        <a:graphic>
          <a:graphicData uri="http://schemas.openxmlformats.org/drawingml/2006/table">
            <a:tbl>
              <a:tblPr firstRow="1" bandRow="1">
                <a:tableStyleId>{5C22544A-7EE6-4342-B048-85BDC9FD1C3A}</a:tableStyleId>
              </a:tblPr>
              <a:tblGrid>
                <a:gridCol w="1528036"/>
                <a:gridCol w="7303730"/>
              </a:tblGrid>
              <a:tr h="618794">
                <a:tc>
                  <a:txBody>
                    <a:bodyPr/>
                    <a:lstStyle/>
                    <a:p>
                      <a:r>
                        <a:rPr lang="en-AU" b="1" dirty="0" smtClean="0">
                          <a:latin typeface="+mn-lt"/>
                        </a:rPr>
                        <a:t>OUTCOME </a:t>
                      </a:r>
                      <a:r>
                        <a:rPr lang="en-AU" b="1" dirty="0" err="1" smtClean="0">
                          <a:latin typeface="+mn-lt"/>
                        </a:rPr>
                        <a:t>1c</a:t>
                      </a:r>
                      <a:r>
                        <a:rPr lang="en-AU" b="1" dirty="0" smtClean="0">
                          <a:latin typeface="+mn-lt"/>
                        </a:rPr>
                        <a:t>: </a:t>
                      </a:r>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latin typeface="+mn-lt"/>
                        </a:rPr>
                        <a:t>IMPROVED STAKEHOLDER AWARENESS AND EFFECTIVE STAKEHOLDER ENGAGEMENT</a:t>
                      </a:r>
                      <a:r>
                        <a:rPr lang="en-AU" altLang="ko-KR" b="1" dirty="0" smtClean="0">
                          <a:latin typeface="+mn-lt"/>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28749">
                <a:tc>
                  <a:txBody>
                    <a:bodyPr/>
                    <a:lstStyle/>
                    <a:p>
                      <a:pPr algn="l"/>
                      <a:r>
                        <a:rPr lang="en-AU" dirty="0" smtClean="0">
                          <a:latin typeface="+mn-lt"/>
                        </a:rPr>
                        <a:t>Output </a:t>
                      </a:r>
                      <a:r>
                        <a:rPr lang="en-AU" dirty="0" err="1" smtClean="0">
                          <a:latin typeface="+mn-lt"/>
                        </a:rPr>
                        <a:t>1c.1</a:t>
                      </a:r>
                      <a:r>
                        <a:rPr lang="en-AU" dirty="0" smtClean="0">
                          <a:latin typeface="+mn-lt"/>
                        </a:rPr>
                        <a:t>: </a:t>
                      </a:r>
                      <a:endParaRPr lang="en-GB"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tabLst>
                          <a:tab pos="53975" algn="l"/>
                        </a:tabLst>
                      </a:pPr>
                      <a:r>
                        <a:rPr lang="en-AU" dirty="0" smtClean="0">
                          <a:latin typeface="+mn-lt"/>
                        </a:rPr>
                        <a:t>Public Awareness Raised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67789">
                <a:tc>
                  <a:txBody>
                    <a:bodyPr/>
                    <a:lstStyle/>
                    <a:p>
                      <a:pPr algn="l"/>
                      <a:r>
                        <a:rPr lang="en-AU" dirty="0" smtClean="0">
                          <a:latin typeface="+mn-lt"/>
                        </a:rPr>
                        <a:t>Output </a:t>
                      </a:r>
                      <a:r>
                        <a:rPr lang="en-AU" dirty="0" err="1" smtClean="0">
                          <a:latin typeface="+mn-lt"/>
                        </a:rPr>
                        <a:t>1c.2</a:t>
                      </a:r>
                      <a:r>
                        <a:rPr lang="en-AU" dirty="0" smtClean="0">
                          <a:latin typeface="+mn-lt"/>
                        </a:rPr>
                        <a:t>: </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Consultation and Participation Plan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3050">
                <a:tc>
                  <a:txBody>
                    <a:bodyPr/>
                    <a:lstStyle/>
                    <a:p>
                      <a:pPr marL="0" indent="0" algn="l"/>
                      <a:r>
                        <a:rPr lang="en-AU" dirty="0" smtClean="0">
                          <a:latin typeface="+mn-lt"/>
                        </a:rPr>
                        <a:t>Output </a:t>
                      </a:r>
                      <a:r>
                        <a:rPr lang="en-AU" dirty="0" err="1" smtClean="0">
                          <a:latin typeface="+mn-lt"/>
                        </a:rPr>
                        <a:t>1c.3</a:t>
                      </a:r>
                      <a:r>
                        <a:rPr lang="en-AU" dirty="0" smtClean="0">
                          <a:latin typeface="+mn-lt"/>
                        </a:rPr>
                        <a: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National </a:t>
                      </a:r>
                      <a:r>
                        <a:rPr lang="en-AU" dirty="0" err="1" smtClean="0">
                          <a:latin typeface="+mn-lt"/>
                        </a:rPr>
                        <a:t>FPIC</a:t>
                      </a:r>
                      <a:r>
                        <a:rPr lang="en-AU" dirty="0" smtClean="0">
                          <a:latin typeface="+mn-lt"/>
                        </a:rPr>
                        <a:t> Guidelines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53050">
                <a:tc>
                  <a:txBody>
                    <a:bodyPr/>
                    <a:lstStyle/>
                    <a:p>
                      <a:pPr marL="0" indent="0" algn="l"/>
                      <a:r>
                        <a:rPr lang="en-AU" dirty="0" smtClean="0">
                          <a:latin typeface="+mn-lt"/>
                        </a:rPr>
                        <a:t>Output </a:t>
                      </a:r>
                      <a:r>
                        <a:rPr lang="en-AU" dirty="0" err="1" smtClean="0">
                          <a:latin typeface="+mn-lt"/>
                        </a:rPr>
                        <a:t>1c.4</a:t>
                      </a:r>
                      <a:r>
                        <a:rPr lang="en-AU" dirty="0" smtClean="0">
                          <a:latin typeface="+mn-lt"/>
                        </a:rPr>
                        <a:t>: </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err="1" smtClean="0">
                          <a:latin typeface="+mn-lt"/>
                        </a:rPr>
                        <a:t>REDD</a:t>
                      </a:r>
                      <a:r>
                        <a:rPr lang="en-AU" dirty="0" smtClean="0">
                          <a:latin typeface="+mn-lt"/>
                        </a:rPr>
                        <a:t>+ Grievance Mechanism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78" name="Rectangle 6"/>
          <p:cNvSpPr>
            <a:spLocks noChangeArrowheads="1"/>
          </p:cNvSpPr>
          <p:nvPr/>
        </p:nvSpPr>
        <p:spPr bwMode="auto">
          <a:xfrm>
            <a:off x="3119438" y="1428750"/>
            <a:ext cx="4572000" cy="1574800"/>
          </a:xfrm>
          <a:prstGeom prst="rect">
            <a:avLst/>
          </a:prstGeom>
          <a:noFill/>
          <a:ln w="9525">
            <a:noFill/>
            <a:miter lim="800000"/>
            <a:headEnd/>
            <a:tailEnd/>
          </a:ln>
        </p:spPr>
        <p:txBody>
          <a:bodyPr>
            <a:spAutoFit/>
          </a:bodyPr>
          <a:lstStyle/>
          <a:p>
            <a:pPr>
              <a:lnSpc>
                <a:spcPct val="107000"/>
              </a:lnSpc>
            </a:pPr>
            <a:endParaRPr lang="en-US" b="1">
              <a:latin typeface="Calibri" pitchFamily="34" charset="0"/>
              <a:cs typeface="Times New Roman" pitchFamily="18" charset="0"/>
            </a:endParaRPr>
          </a:p>
          <a:p>
            <a:pPr>
              <a:lnSpc>
                <a:spcPct val="107000"/>
              </a:lnSpc>
            </a:pPr>
            <a:endParaRPr lang="en-AU" b="1"/>
          </a:p>
          <a:p>
            <a:pPr>
              <a:lnSpc>
                <a:spcPct val="107000"/>
              </a:lnSpc>
            </a:pPr>
            <a:endParaRPr lang="en-AU" b="1"/>
          </a:p>
          <a:p>
            <a:pPr>
              <a:lnSpc>
                <a:spcPct val="107000"/>
              </a:lnSpc>
            </a:pPr>
            <a:endParaRPr lang="en-US" b="1"/>
          </a:p>
          <a:p>
            <a:pPr>
              <a:lnSpc>
                <a:spcPct val="107000"/>
              </a:lnSpc>
            </a:pPr>
            <a:r>
              <a:rPr lang="en-AU" b="1"/>
              <a:t> </a:t>
            </a:r>
            <a:endParaRPr lang="en-US" b="1"/>
          </a:p>
        </p:txBody>
      </p:sp>
      <p:sp>
        <p:nvSpPr>
          <p:cNvPr id="6"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5"/>
            </a:pPr>
            <a:r>
              <a:rPr lang="en-US" altLang="en-US" sz="2800" b="1" dirty="0" smtClean="0"/>
              <a:t>Roadmap/R</a:t>
            </a:r>
            <a:r>
              <a:rPr lang="en-US" altLang="en-US" sz="2800" b="1" dirty="0"/>
              <a:t>-PP Results </a:t>
            </a:r>
            <a:r>
              <a:rPr lang="en-US" altLang="en-US" sz="2800" b="1" dirty="0" smtClean="0"/>
              <a:t>Framework (2)</a:t>
            </a:r>
            <a:endParaRPr lang="en-US" altLang="en-US" sz="2800" b="1" dirty="0"/>
          </a:p>
        </p:txBody>
      </p:sp>
      <p:sp>
        <p:nvSpPr>
          <p:cNvPr id="2" name="Rectangle 1"/>
          <p:cNvSpPr/>
          <p:nvPr/>
        </p:nvSpPr>
        <p:spPr>
          <a:xfrm>
            <a:off x="447369" y="1038982"/>
            <a:ext cx="8225812" cy="1477328"/>
          </a:xfrm>
          <a:prstGeom prst="rect">
            <a:avLst/>
          </a:prstGeom>
        </p:spPr>
        <p:txBody>
          <a:bodyPr wrap="square">
            <a:spAutoFit/>
          </a:bodyPr>
          <a:lstStyle/>
          <a:p>
            <a:r>
              <a:rPr lang="en-AU" b="1" dirty="0" smtClean="0">
                <a:latin typeface="+mn-lt"/>
              </a:rPr>
              <a:t> </a:t>
            </a:r>
            <a:endParaRPr lang="en-AU" dirty="0" smtClean="0">
              <a:latin typeface="+mn-lt"/>
            </a:endParaRPr>
          </a:p>
          <a:p>
            <a:pPr marL="447675"/>
            <a:r>
              <a:rPr lang="en-AU" dirty="0">
                <a:latin typeface="+mn-lt"/>
              </a:rPr>
              <a:t/>
            </a:r>
            <a:br>
              <a:rPr lang="en-AU" dirty="0">
                <a:latin typeface="+mn-lt"/>
              </a:rPr>
            </a:br>
            <a:r>
              <a:rPr lang="en-AU" dirty="0">
                <a:latin typeface="+mn-lt"/>
              </a:rPr>
              <a:t/>
            </a:r>
            <a:br>
              <a:rPr lang="en-AU" dirty="0">
                <a:latin typeface="+mn-lt"/>
              </a:rPr>
            </a:br>
            <a:endParaRPr lang="en-AU" dirty="0">
              <a:latin typeface="+mn-lt"/>
            </a:endParaRPr>
          </a:p>
          <a:p>
            <a:pPr marL="447675"/>
            <a:r>
              <a:rPr lang="en-AU" dirty="0">
                <a:latin typeface="+mn-lt"/>
              </a:rPr>
              <a:t>	</a:t>
            </a:r>
          </a:p>
        </p:txBody>
      </p:sp>
      <p:graphicFrame>
        <p:nvGraphicFramePr>
          <p:cNvPr id="5" name="Table 4"/>
          <p:cNvGraphicFramePr>
            <a:graphicFrameLocks noGrp="1"/>
          </p:cNvGraphicFramePr>
          <p:nvPr>
            <p:extLst>
              <p:ext uri="{D42A27DB-BD31-4B8C-83A1-F6EECF244321}">
                <p14:modId xmlns:p14="http://schemas.microsoft.com/office/powerpoint/2010/main" val="3375718143"/>
              </p:ext>
            </p:extLst>
          </p:nvPr>
        </p:nvGraphicFramePr>
        <p:xfrm>
          <a:off x="144392" y="1143000"/>
          <a:ext cx="8831766" cy="4663440"/>
        </p:xfrm>
        <a:graphic>
          <a:graphicData uri="http://schemas.openxmlformats.org/drawingml/2006/table">
            <a:tbl>
              <a:tblPr firstRow="1" bandRow="1">
                <a:tableStyleId>{5C22544A-7EE6-4342-B048-85BDC9FD1C3A}</a:tableStyleId>
              </a:tblPr>
              <a:tblGrid>
                <a:gridCol w="1528036"/>
                <a:gridCol w="7303730"/>
              </a:tblGrid>
              <a:tr h="546436">
                <a:tc>
                  <a:txBody>
                    <a:bodyPr/>
                    <a:lstStyle/>
                    <a:p>
                      <a:r>
                        <a:rPr lang="en-AU" b="1" dirty="0" smtClean="0">
                          <a:latin typeface="+mn-lt"/>
                        </a:rPr>
                        <a:t>OUTCOME 2: </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latin typeface="+mn-lt"/>
                        </a:rPr>
                        <a:t> NATIONAL </a:t>
                      </a:r>
                      <a:r>
                        <a:rPr lang="en-AU" b="1" dirty="0" err="1" smtClean="0">
                          <a:latin typeface="+mn-lt"/>
                        </a:rPr>
                        <a:t>REDD</a:t>
                      </a:r>
                      <a:r>
                        <a:rPr lang="en-AU" b="1" dirty="0" smtClean="0">
                          <a:latin typeface="+mn-lt"/>
                        </a:rPr>
                        <a:t>+ STRATEGY PREPARED</a:t>
                      </a:r>
                      <a:r>
                        <a:rPr lang="en-AU" dirty="0" smtClean="0">
                          <a:latin typeface="+mn-lt"/>
                        </a:rPr>
                        <a:t>	</a:t>
                      </a:r>
                    </a:p>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0825">
                <a:tc>
                  <a:txBody>
                    <a:bodyPr/>
                    <a:lstStyle/>
                    <a:p>
                      <a:pPr algn="l"/>
                      <a:r>
                        <a:rPr lang="en-AU" dirty="0" smtClean="0">
                          <a:latin typeface="+mn-lt"/>
                        </a:rPr>
                        <a:t>Output </a:t>
                      </a:r>
                      <a:r>
                        <a:rPr lang="en-AU" dirty="0" err="1" smtClean="0">
                          <a:latin typeface="+mn-lt"/>
                        </a:rPr>
                        <a:t>2a</a:t>
                      </a:r>
                      <a:r>
                        <a:rPr lang="en-AU" dirty="0" smtClean="0">
                          <a:latin typeface="+mn-lt"/>
                        </a:rPr>
                        <a:t>: </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tabLst>
                          <a:tab pos="53975" algn="l"/>
                        </a:tabLst>
                      </a:pPr>
                      <a:r>
                        <a:rPr lang="en-AU" dirty="0" smtClean="0">
                          <a:latin typeface="+mn-lt"/>
                        </a:rPr>
                        <a:t>Drivers of deforesting and forest degradation identified </a:t>
                      </a:r>
                      <a:br>
                        <a:rPr lang="en-AU" dirty="0" smtClean="0">
                          <a:latin typeface="+mn-lt"/>
                        </a:rPr>
                      </a:br>
                      <a:r>
                        <a:rPr lang="en-AU" dirty="0" smtClean="0">
                          <a:latin typeface="+mn-lt"/>
                        </a:rPr>
                        <a:t>Legal and policy alignment needs identified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3340">
                <a:tc>
                  <a:txBody>
                    <a:bodyPr/>
                    <a:lstStyle/>
                    <a:p>
                      <a:pPr algn="l"/>
                      <a:r>
                        <a:rPr lang="en-AU" dirty="0" smtClean="0">
                          <a:latin typeface="+mn-lt"/>
                        </a:rPr>
                        <a:t>Output </a:t>
                      </a:r>
                      <a:r>
                        <a:rPr lang="en-AU" dirty="0" err="1" smtClean="0">
                          <a:latin typeface="+mn-lt"/>
                        </a:rPr>
                        <a:t>2b</a:t>
                      </a:r>
                      <a:r>
                        <a:rPr lang="en-AU" dirty="0" smtClean="0">
                          <a:latin typeface="+mn-lt"/>
                        </a:rPr>
                        <a:t>: </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r>
                        <a:rPr lang="en-AU" dirty="0" smtClean="0">
                          <a:latin typeface="+mn-lt"/>
                        </a:rPr>
                        <a:t>Identification of strategies to reduce </a:t>
                      </a:r>
                      <a:r>
                        <a:rPr lang="en-AU" dirty="0" err="1" smtClean="0">
                          <a:latin typeface="+mn-lt"/>
                        </a:rPr>
                        <a:t>D&amp;D</a:t>
                      </a:r>
                      <a:endParaRPr lang="en-AU" dirty="0" smtClean="0">
                        <a:latin typeface="+mn-lt"/>
                      </a:endParaRPr>
                    </a:p>
                    <a:p>
                      <a:pPr marL="0" indent="0"/>
                      <a:r>
                        <a:rPr lang="en-AU" dirty="0" smtClean="0">
                          <a:latin typeface="+mn-lt"/>
                        </a:rPr>
                        <a:t>Undertake demonstration activities to test identified drivers and strategies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3050">
                <a:tc>
                  <a:txBody>
                    <a:bodyPr/>
                    <a:lstStyle/>
                    <a:p>
                      <a:pPr marL="0" indent="0" algn="l"/>
                      <a:r>
                        <a:rPr lang="en-AU" dirty="0" smtClean="0">
                          <a:latin typeface="+mn-lt"/>
                        </a:rPr>
                        <a:t>Output </a:t>
                      </a:r>
                      <a:r>
                        <a:rPr lang="en-AU" dirty="0" err="1" smtClean="0">
                          <a:latin typeface="+mn-lt"/>
                        </a:rPr>
                        <a:t>2c</a:t>
                      </a:r>
                      <a:r>
                        <a:rPr lang="en-AU" dirty="0" smtClean="0">
                          <a:latin typeface="+mn-lt"/>
                        </a:rPr>
                        <a:t>: </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Implementation framework developed for </a:t>
                      </a:r>
                      <a:r>
                        <a:rPr lang="en-AU" dirty="0" err="1" smtClean="0">
                          <a:latin typeface="+mn-lt"/>
                        </a:rPr>
                        <a:t>REDD</a:t>
                      </a:r>
                      <a:r>
                        <a:rPr lang="en-AU" dirty="0" smtClean="0">
                          <a:latin typeface="+mn-lt"/>
                        </a:rPr>
                        <a:t>+</a:t>
                      </a:r>
                      <a:r>
                        <a:rPr lang="en-AU" altLang="ko-KR" dirty="0" smtClean="0">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tint val="40000"/>
                      </a:schemeClr>
                    </a:solidFill>
                  </a:tcPr>
                </a:tc>
              </a:tr>
              <a:tr h="45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Output </a:t>
                      </a:r>
                      <a:r>
                        <a:rPr lang="en-AU" dirty="0" err="1" smtClean="0">
                          <a:latin typeface="+mn-lt"/>
                        </a:rPr>
                        <a:t>2c.1</a:t>
                      </a:r>
                      <a:r>
                        <a:rPr lang="en-AU" dirty="0" smtClean="0">
                          <a:latin typeface="+mn-lt"/>
                        </a:rPr>
                        <a:t> </a:t>
                      </a:r>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mn-lt"/>
                        </a:rPr>
                        <a:t>National Fund Management and Mechanism for Distribution of Positive Incentives</a:t>
                      </a:r>
                      <a:r>
                        <a:rPr lang="en-AU" altLang="ko-KR" dirty="0" smtClean="0">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6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Output </a:t>
                      </a:r>
                      <a:r>
                        <a:rPr lang="en-AU" sz="1800" kern="1200" dirty="0" err="1" smtClean="0">
                          <a:solidFill>
                            <a:schemeClr val="dk1"/>
                          </a:solidFill>
                          <a:latin typeface="+mn-lt"/>
                          <a:ea typeface="+mn-ea"/>
                          <a:cs typeface="+mn-cs"/>
                        </a:rPr>
                        <a:t>2c.2</a:t>
                      </a:r>
                      <a:endParaRPr lang="en-GB" sz="1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Capacity-Building Action Plan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Output </a:t>
                      </a:r>
                      <a:r>
                        <a:rPr lang="en-AU" sz="1800" kern="1200" dirty="0" err="1" smtClean="0">
                          <a:solidFill>
                            <a:schemeClr val="dk1"/>
                          </a:solidFill>
                          <a:latin typeface="+mn-lt"/>
                          <a:ea typeface="+mn-ea"/>
                          <a:cs typeface="+mn-cs"/>
                        </a:rPr>
                        <a:t>2c.3</a:t>
                      </a:r>
                      <a:r>
                        <a:rPr lang="en-AU" sz="1800" kern="1200" dirty="0" smtClean="0">
                          <a:solidFill>
                            <a:schemeClr val="dk1"/>
                          </a:solidFill>
                          <a:latin typeface="+mn-lt"/>
                          <a:ea typeface="+mn-ea"/>
                          <a:cs typeface="+mn-cs"/>
                        </a:rPr>
                        <a:t> </a:t>
                      </a:r>
                      <a:endParaRPr lang="en-GB" sz="1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Gender analysis	</a:t>
                      </a:r>
                      <a:endParaRPr lang="en-AU" altLang="ko-KR" sz="18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Output </a:t>
                      </a:r>
                      <a:r>
                        <a:rPr lang="en-AU" sz="1800" kern="1200" dirty="0" err="1" smtClean="0">
                          <a:solidFill>
                            <a:schemeClr val="dk1"/>
                          </a:solidFill>
                          <a:latin typeface="+mn-lt"/>
                          <a:ea typeface="+mn-ea"/>
                          <a:cs typeface="+mn-cs"/>
                        </a:rPr>
                        <a:t>2c.4</a:t>
                      </a:r>
                      <a:r>
                        <a:rPr lang="en-AU" sz="1800" kern="1200" dirty="0" smtClean="0">
                          <a:solidFill>
                            <a:schemeClr val="dk1"/>
                          </a:solidFill>
                          <a:latin typeface="+mn-lt"/>
                          <a:ea typeface="+mn-ea"/>
                          <a:cs typeface="+mn-cs"/>
                        </a:rPr>
                        <a:t> </a:t>
                      </a:r>
                      <a:endParaRPr lang="en-GB" sz="1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err="1" smtClean="0">
                          <a:solidFill>
                            <a:schemeClr val="dk1"/>
                          </a:solidFill>
                          <a:latin typeface="+mn-lt"/>
                          <a:ea typeface="+mn-ea"/>
                          <a:cs typeface="+mn-cs"/>
                        </a:rPr>
                        <a:t>REDD</a:t>
                      </a:r>
                      <a:r>
                        <a:rPr lang="en-AU" sz="1800" kern="1200" dirty="0" smtClean="0">
                          <a:solidFill>
                            <a:schemeClr val="dk1"/>
                          </a:solidFill>
                          <a:latin typeface="+mn-lt"/>
                          <a:ea typeface="+mn-ea"/>
                          <a:cs typeface="+mn-cs"/>
                        </a:rPr>
                        <a:t>+ Social and Environmental Safeguard Policy Framework</a:t>
                      </a:r>
                      <a:endParaRPr lang="en-AU" altLang="ko-KR" sz="18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Output </a:t>
                      </a:r>
                      <a:r>
                        <a:rPr lang="en-AU" sz="1800" kern="1200" dirty="0" err="1" smtClean="0">
                          <a:solidFill>
                            <a:schemeClr val="dk1"/>
                          </a:solidFill>
                          <a:latin typeface="+mn-lt"/>
                          <a:ea typeface="+mn-ea"/>
                          <a:cs typeface="+mn-cs"/>
                        </a:rPr>
                        <a:t>2d</a:t>
                      </a:r>
                      <a:r>
                        <a:rPr lang="en-AU" sz="1800" kern="1200" dirty="0" smtClean="0">
                          <a:solidFill>
                            <a:schemeClr val="dk1"/>
                          </a:solidFill>
                          <a:latin typeface="+mn-lt"/>
                          <a:ea typeface="+mn-ea"/>
                          <a:cs typeface="+mn-cs"/>
                        </a:rPr>
                        <a:t> </a:t>
                      </a:r>
                      <a:endParaRPr lang="en-GB" sz="18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kern="1200" dirty="0" smtClean="0">
                          <a:solidFill>
                            <a:schemeClr val="dk1"/>
                          </a:solidFill>
                          <a:latin typeface="+mn-lt"/>
                          <a:ea typeface="+mn-ea"/>
                          <a:cs typeface="+mn-cs"/>
                        </a:rPr>
                        <a:t>National </a:t>
                      </a:r>
                      <a:r>
                        <a:rPr lang="en-AU" sz="1800" kern="1200" dirty="0" err="1" smtClean="0">
                          <a:solidFill>
                            <a:schemeClr val="dk1"/>
                          </a:solidFill>
                          <a:latin typeface="+mn-lt"/>
                          <a:ea typeface="+mn-ea"/>
                          <a:cs typeface="+mn-cs"/>
                        </a:rPr>
                        <a:t>REDD</a:t>
                      </a:r>
                      <a:r>
                        <a:rPr lang="en-AU" sz="1800" kern="1200" dirty="0" smtClean="0">
                          <a:solidFill>
                            <a:schemeClr val="dk1"/>
                          </a:solidFill>
                          <a:latin typeface="+mn-lt"/>
                          <a:ea typeface="+mn-ea"/>
                          <a:cs typeface="+mn-cs"/>
                        </a:rPr>
                        <a:t>+ Strategy (Components 1 and 2 combined)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ko-KR" sz="1800" kern="1200" dirty="0" smtClean="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69265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78" name="Rectangle 6"/>
          <p:cNvSpPr>
            <a:spLocks noChangeArrowheads="1"/>
          </p:cNvSpPr>
          <p:nvPr/>
        </p:nvSpPr>
        <p:spPr bwMode="auto">
          <a:xfrm>
            <a:off x="3119438" y="1428750"/>
            <a:ext cx="4572000" cy="1574800"/>
          </a:xfrm>
          <a:prstGeom prst="rect">
            <a:avLst/>
          </a:prstGeom>
          <a:noFill/>
          <a:ln w="9525">
            <a:noFill/>
            <a:miter lim="800000"/>
            <a:headEnd/>
            <a:tailEnd/>
          </a:ln>
        </p:spPr>
        <p:txBody>
          <a:bodyPr>
            <a:spAutoFit/>
          </a:bodyPr>
          <a:lstStyle/>
          <a:p>
            <a:pPr>
              <a:lnSpc>
                <a:spcPct val="107000"/>
              </a:lnSpc>
            </a:pPr>
            <a:endParaRPr lang="en-US" b="1">
              <a:latin typeface="Calibri" pitchFamily="34" charset="0"/>
              <a:cs typeface="Times New Roman" pitchFamily="18" charset="0"/>
            </a:endParaRPr>
          </a:p>
          <a:p>
            <a:pPr>
              <a:lnSpc>
                <a:spcPct val="107000"/>
              </a:lnSpc>
            </a:pPr>
            <a:endParaRPr lang="en-AU" b="1"/>
          </a:p>
          <a:p>
            <a:pPr>
              <a:lnSpc>
                <a:spcPct val="107000"/>
              </a:lnSpc>
            </a:pPr>
            <a:endParaRPr lang="en-AU" b="1"/>
          </a:p>
          <a:p>
            <a:pPr>
              <a:lnSpc>
                <a:spcPct val="107000"/>
              </a:lnSpc>
            </a:pPr>
            <a:endParaRPr lang="en-US" b="1"/>
          </a:p>
          <a:p>
            <a:pPr>
              <a:lnSpc>
                <a:spcPct val="107000"/>
              </a:lnSpc>
            </a:pPr>
            <a:r>
              <a:rPr lang="en-AU" b="1"/>
              <a:t> </a:t>
            </a:r>
            <a:endParaRPr lang="en-US" b="1"/>
          </a:p>
        </p:txBody>
      </p:sp>
      <p:sp>
        <p:nvSpPr>
          <p:cNvPr id="6"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71500" indent="-571500" eaLnBrk="1" hangingPunct="1">
              <a:lnSpc>
                <a:spcPct val="90000"/>
              </a:lnSpc>
              <a:spcBef>
                <a:spcPct val="20000"/>
              </a:spcBef>
              <a:spcAft>
                <a:spcPts val="1200"/>
              </a:spcAft>
              <a:buFont typeface="+mj-lt"/>
              <a:buAutoNum type="romanLcPeriod" startAt="5"/>
            </a:pPr>
            <a:r>
              <a:rPr lang="en-US" altLang="en-US" sz="2800" b="1" dirty="0" smtClean="0"/>
              <a:t>Roadmap/R</a:t>
            </a:r>
            <a:r>
              <a:rPr lang="en-US" altLang="en-US" sz="2800" b="1" dirty="0"/>
              <a:t>-PP Results </a:t>
            </a:r>
            <a:r>
              <a:rPr lang="en-US" altLang="en-US" sz="2800" b="1" dirty="0" smtClean="0"/>
              <a:t>Framework (3)</a:t>
            </a:r>
            <a:endParaRPr lang="en-US" altLang="en-US" sz="2800" b="1" dirty="0"/>
          </a:p>
        </p:txBody>
      </p:sp>
      <p:graphicFrame>
        <p:nvGraphicFramePr>
          <p:cNvPr id="5" name="Table 4"/>
          <p:cNvGraphicFramePr>
            <a:graphicFrameLocks noGrp="1"/>
          </p:cNvGraphicFramePr>
          <p:nvPr>
            <p:extLst>
              <p:ext uri="{D42A27DB-BD31-4B8C-83A1-F6EECF244321}">
                <p14:modId xmlns:p14="http://schemas.microsoft.com/office/powerpoint/2010/main" val="2760243938"/>
              </p:ext>
            </p:extLst>
          </p:nvPr>
        </p:nvGraphicFramePr>
        <p:xfrm>
          <a:off x="121458" y="1249680"/>
          <a:ext cx="8854068" cy="2103120"/>
        </p:xfrm>
        <a:graphic>
          <a:graphicData uri="http://schemas.openxmlformats.org/drawingml/2006/table">
            <a:tbl>
              <a:tblPr firstRow="1" bandRow="1">
                <a:tableStyleId>{5C22544A-7EE6-4342-B048-85BDC9FD1C3A}</a:tableStyleId>
              </a:tblPr>
              <a:tblGrid>
                <a:gridCol w="1531894"/>
                <a:gridCol w="7322174"/>
              </a:tblGrid>
              <a:tr h="619729">
                <a:tc>
                  <a:txBody>
                    <a:bodyPr/>
                    <a:lstStyle/>
                    <a:p>
                      <a:r>
                        <a:rPr lang="en-AU" sz="1800" b="1" dirty="0" smtClean="0">
                          <a:latin typeface="+mn-lt"/>
                        </a:rPr>
                        <a:t>OUTCOME 3:</a:t>
                      </a:r>
                      <a:endParaRPr lang="en-GB"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AU" sz="1800" b="1" dirty="0" smtClean="0">
                          <a:latin typeface="+mn-lt"/>
                        </a:rPr>
                        <a:t>FOREST REFERENCE EMISSIONS LEVELS AND FOREST REFERENCE LEVELS DEVELOPED</a:t>
                      </a:r>
                      <a:endParaRPr lang="en-GB"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294777">
                <a:tc>
                  <a:txBody>
                    <a:bodyPr/>
                    <a:lstStyle/>
                    <a:p>
                      <a:pPr algn="l"/>
                      <a:r>
                        <a:rPr lang="en-AU" sz="1800" dirty="0" smtClean="0">
                          <a:latin typeface="+mn-lt"/>
                        </a:rPr>
                        <a:t>Output 3.1: </a:t>
                      </a:r>
                      <a:endParaRPr lang="en-GB" sz="1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latin typeface="+mn-lt"/>
                        </a:rPr>
                        <a:t>Capacity-building and activity planning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297007">
                <a:tc>
                  <a:txBody>
                    <a:bodyPr/>
                    <a:lstStyle/>
                    <a:p>
                      <a:pPr algn="l"/>
                      <a:r>
                        <a:rPr lang="en-AU" sz="1800" dirty="0" smtClean="0">
                          <a:latin typeface="+mn-lt"/>
                        </a:rPr>
                        <a:t>Output 3.2:</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latin typeface="+mn-lt"/>
                        </a:rPr>
                        <a:t>Historical data assessed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32330">
                <a:tc>
                  <a:txBody>
                    <a:bodyPr/>
                    <a:lstStyle/>
                    <a:p>
                      <a:pPr marL="0" indent="0" algn="l"/>
                      <a:r>
                        <a:rPr lang="en-AU" sz="1800" dirty="0" smtClean="0">
                          <a:latin typeface="+mn-lt"/>
                        </a:rPr>
                        <a:t>Output 3.3:</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r>
                        <a:rPr lang="en-AU" sz="1800" dirty="0" smtClean="0">
                          <a:latin typeface="+mn-lt"/>
                        </a:rPr>
                        <a:t>Assessment of national circumstances completed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23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latin typeface="+mn-lt"/>
                        </a:rPr>
                        <a:t>Output 3.4:</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latin typeface="+mn-lt"/>
                        </a:rPr>
                        <a:t>Testing of different </a:t>
                      </a:r>
                      <a:r>
                        <a:rPr lang="en-AU" sz="1800" dirty="0" err="1" smtClean="0">
                          <a:latin typeface="+mn-lt"/>
                        </a:rPr>
                        <a:t>FRELs</a:t>
                      </a:r>
                      <a:r>
                        <a:rPr lang="en-AU" sz="1800" dirty="0" smtClean="0">
                          <a:latin typeface="+mn-lt"/>
                        </a:rPr>
                        <a:t>/</a:t>
                      </a:r>
                      <a:r>
                        <a:rPr lang="en-AU" sz="1800" dirty="0" err="1" smtClean="0">
                          <a:latin typeface="+mn-lt"/>
                        </a:rPr>
                        <a:t>FRLs</a:t>
                      </a:r>
                      <a:r>
                        <a:rPr lang="en-AU" sz="1800" dirty="0" smtClean="0">
                          <a:latin typeface="+mn-lt"/>
                        </a:rPr>
                        <a:t> methodologies completed</a:t>
                      </a:r>
                      <a:r>
                        <a:rPr lang="en-AU" altLang="ko-KR" sz="1800" dirty="0" smtClean="0">
                          <a:latin typeface="+mn-lt"/>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549601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PPT-Template</Template>
  <TotalTime>12079</TotalTime>
  <Words>1651</Words>
  <Application>Microsoft Office PowerPoint</Application>
  <PresentationFormat>On-screen Show (4:3)</PresentationFormat>
  <Paragraphs>268</Paragraphs>
  <Slides>17</Slides>
  <Notes>14</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17</vt:i4>
      </vt:variant>
    </vt:vector>
  </HeadingPairs>
  <TitlesOfParts>
    <vt:vector size="38" baseType="lpstr">
      <vt:lpstr>FrutigerLT-Roman</vt:lpstr>
      <vt:lpstr>Frutiger-Roman</vt:lpstr>
      <vt:lpstr>맑은 고딕</vt:lpstr>
      <vt:lpstr>MS Mincho</vt:lpstr>
      <vt:lpstr>ＭＳ Ｐゴシック</vt:lpstr>
      <vt:lpstr>ＭＳ Ｐゴシック</vt:lpstr>
      <vt:lpstr>Arial</vt:lpstr>
      <vt:lpstr>Calibri</vt:lpstr>
      <vt:lpstr>Franklin Gothic Book</vt:lpstr>
      <vt:lpstr>Times New Roman</vt:lpstr>
      <vt:lpstr>New PPT-Template</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12_Custom Design</vt:lpstr>
      <vt:lpstr>Mongolia REDD+ Readiness Roadmap 2014 - 2017  </vt:lpstr>
      <vt:lpstr>PowerPoint Presentation</vt:lpstr>
      <vt:lpstr>Introduction and Basic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Bayarlalaa!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Clairs</dc:creator>
  <cp:lastModifiedBy>Akihito Kono</cp:lastModifiedBy>
  <cp:revision>483</cp:revision>
  <cp:lastPrinted>2014-06-26T06:29:31Z</cp:lastPrinted>
  <dcterms:created xsi:type="dcterms:W3CDTF">2009-10-22T20:25:45Z</dcterms:created>
  <dcterms:modified xsi:type="dcterms:W3CDTF">2014-06-30T06:32:59Z</dcterms:modified>
</cp:coreProperties>
</file>