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76" r:id="rId2"/>
    <p:sldId id="300" r:id="rId3"/>
    <p:sldId id="272" r:id="rId4"/>
    <p:sldId id="285" r:id="rId5"/>
    <p:sldId id="257" r:id="rId6"/>
    <p:sldId id="280" r:id="rId7"/>
    <p:sldId id="286" r:id="rId8"/>
    <p:sldId id="287" r:id="rId9"/>
    <p:sldId id="302" r:id="rId10"/>
    <p:sldId id="301" r:id="rId11"/>
    <p:sldId id="288" r:id="rId12"/>
    <p:sldId id="299" r:id="rId13"/>
    <p:sldId id="293" r:id="rId14"/>
    <p:sldId id="292" r:id="rId15"/>
    <p:sldId id="290" r:id="rId16"/>
    <p:sldId id="294" r:id="rId17"/>
    <p:sldId id="295" r:id="rId18"/>
    <p:sldId id="297" r:id="rId19"/>
    <p:sldId id="298" r:id="rId20"/>
    <p:sldId id="296" r:id="rId21"/>
    <p:sldId id="303"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autoAdjust="0"/>
    <p:restoredTop sz="61028" autoAdjust="0"/>
  </p:normalViewPr>
  <p:slideViewPr>
    <p:cSldViewPr snapToGrid="0" snapToObjects="1">
      <p:cViewPr>
        <p:scale>
          <a:sx n="60" d="100"/>
          <a:sy n="60" d="100"/>
        </p:scale>
        <p:origin x="-135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70" d="100"/>
          <a:sy n="70" d="100"/>
        </p:scale>
        <p:origin x="-2286" y="21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311FD5-2CA7-4AAF-9FB9-F34F007D2148}" type="doc">
      <dgm:prSet loTypeId="urn:microsoft.com/office/officeart/2005/8/layout/venn3" loCatId="relationship" qsTypeId="urn:microsoft.com/office/officeart/2005/8/quickstyle/simple1" qsCatId="simple" csTypeId="urn:microsoft.com/office/officeart/2005/8/colors/accent1_3" csCatId="accent1" phldr="1"/>
      <dgm:spPr/>
      <dgm:t>
        <a:bodyPr/>
        <a:lstStyle/>
        <a:p>
          <a:endParaRPr lang="en-GB"/>
        </a:p>
      </dgm:t>
    </dgm:pt>
    <dgm:pt modelId="{2680A151-8587-45BB-AC1A-06FD575570C3}">
      <dgm:prSet phldrT="[Text]" custT="1"/>
      <dgm:spPr/>
      <dgm:t>
        <a:bodyPr/>
        <a:lstStyle/>
        <a:p>
          <a:r>
            <a:rPr lang="en-GB" sz="1900" dirty="0" smtClean="0"/>
            <a:t>Sustainable </a:t>
          </a:r>
        </a:p>
        <a:p>
          <a:r>
            <a:rPr lang="en-GB" sz="1900" dirty="0" smtClean="0"/>
            <a:t>Forestry</a:t>
          </a:r>
        </a:p>
        <a:p>
          <a:r>
            <a:rPr lang="en-GB" sz="1900" dirty="0" smtClean="0"/>
            <a:t>A/R</a:t>
          </a:r>
          <a:endParaRPr lang="en-GB" sz="1900" dirty="0"/>
        </a:p>
      </dgm:t>
    </dgm:pt>
    <dgm:pt modelId="{D146E413-D465-41CE-9F26-A9D018B9FF37}" type="parTrans" cxnId="{45C33730-2695-4894-AC68-443215888932}">
      <dgm:prSet/>
      <dgm:spPr/>
      <dgm:t>
        <a:bodyPr/>
        <a:lstStyle/>
        <a:p>
          <a:endParaRPr lang="en-GB" sz="1400"/>
        </a:p>
      </dgm:t>
    </dgm:pt>
    <dgm:pt modelId="{F6C39E20-C186-4814-8F76-7726C5A73612}" type="sibTrans" cxnId="{45C33730-2695-4894-AC68-443215888932}">
      <dgm:prSet/>
      <dgm:spPr/>
      <dgm:t>
        <a:bodyPr/>
        <a:lstStyle/>
        <a:p>
          <a:endParaRPr lang="en-GB" sz="1400"/>
        </a:p>
      </dgm:t>
    </dgm:pt>
    <dgm:pt modelId="{52E47C40-3BA5-4F37-9A8B-A8CAD57951D9}">
      <dgm:prSet phldrT="[Text]" custT="1"/>
      <dgm:spPr/>
      <dgm:t>
        <a:bodyPr/>
        <a:lstStyle/>
        <a:p>
          <a:r>
            <a:rPr lang="en-GB" sz="2000" dirty="0" smtClean="0"/>
            <a:t>Non Timber Forest Products</a:t>
          </a:r>
          <a:endParaRPr lang="en-GB" sz="2000" dirty="0"/>
        </a:p>
      </dgm:t>
    </dgm:pt>
    <dgm:pt modelId="{F8D7A901-19AF-4A02-97F6-83412169005C}" type="parTrans" cxnId="{F5A71A10-FCCB-4C38-B603-9EF4876DF490}">
      <dgm:prSet/>
      <dgm:spPr/>
      <dgm:t>
        <a:bodyPr/>
        <a:lstStyle/>
        <a:p>
          <a:endParaRPr lang="en-GB" sz="1400"/>
        </a:p>
      </dgm:t>
    </dgm:pt>
    <dgm:pt modelId="{D3677D40-AC42-4E10-AF1B-13A989A7E41A}" type="sibTrans" cxnId="{F5A71A10-FCCB-4C38-B603-9EF4876DF490}">
      <dgm:prSet/>
      <dgm:spPr/>
      <dgm:t>
        <a:bodyPr/>
        <a:lstStyle/>
        <a:p>
          <a:endParaRPr lang="en-GB" sz="1400"/>
        </a:p>
      </dgm:t>
    </dgm:pt>
    <dgm:pt modelId="{BC614035-A880-417E-9C9B-9A8D1700F3E6}">
      <dgm:prSet phldrT="[Text]" custT="1"/>
      <dgm:spPr/>
      <dgm:t>
        <a:bodyPr/>
        <a:lstStyle/>
        <a:p>
          <a:r>
            <a:rPr lang="en-GB" sz="2000" dirty="0" smtClean="0"/>
            <a:t>Forest</a:t>
          </a:r>
        </a:p>
        <a:p>
          <a:r>
            <a:rPr lang="en-GB" sz="2000" dirty="0" smtClean="0"/>
            <a:t>Carbon</a:t>
          </a:r>
          <a:endParaRPr lang="en-GB" sz="2000" dirty="0"/>
        </a:p>
      </dgm:t>
    </dgm:pt>
    <dgm:pt modelId="{CD3D8ED9-034F-4E86-8EC4-39B443B7187D}" type="parTrans" cxnId="{1DEDE797-F497-4A39-954F-CDB6DD7551E9}">
      <dgm:prSet/>
      <dgm:spPr/>
      <dgm:t>
        <a:bodyPr/>
        <a:lstStyle/>
        <a:p>
          <a:endParaRPr lang="en-GB" sz="1400"/>
        </a:p>
      </dgm:t>
    </dgm:pt>
    <dgm:pt modelId="{D934C616-E2F3-4768-B296-DE110971C321}" type="sibTrans" cxnId="{1DEDE797-F497-4A39-954F-CDB6DD7551E9}">
      <dgm:prSet/>
      <dgm:spPr/>
      <dgm:t>
        <a:bodyPr/>
        <a:lstStyle/>
        <a:p>
          <a:endParaRPr lang="en-GB" sz="1400"/>
        </a:p>
      </dgm:t>
    </dgm:pt>
    <dgm:pt modelId="{888158B8-DA53-4306-839D-C9987C55ED06}">
      <dgm:prSet phldrT="[Text]" custT="1"/>
      <dgm:spPr/>
      <dgm:t>
        <a:bodyPr/>
        <a:lstStyle/>
        <a:p>
          <a:r>
            <a:rPr lang="en-GB" sz="2000" dirty="0" smtClean="0"/>
            <a:t>Ecosystem Services</a:t>
          </a:r>
          <a:endParaRPr lang="en-GB" sz="2000" dirty="0"/>
        </a:p>
      </dgm:t>
    </dgm:pt>
    <dgm:pt modelId="{EAEDDA41-DAFA-4349-BFD8-7599408D77C6}" type="parTrans" cxnId="{6ED5B867-3162-4903-9C6E-1E878C97082F}">
      <dgm:prSet/>
      <dgm:spPr/>
      <dgm:t>
        <a:bodyPr/>
        <a:lstStyle/>
        <a:p>
          <a:endParaRPr lang="en-GB" sz="1400"/>
        </a:p>
      </dgm:t>
    </dgm:pt>
    <dgm:pt modelId="{47285CF3-B165-4D4D-9696-B50C9507794D}" type="sibTrans" cxnId="{6ED5B867-3162-4903-9C6E-1E878C97082F}">
      <dgm:prSet/>
      <dgm:spPr/>
      <dgm:t>
        <a:bodyPr/>
        <a:lstStyle/>
        <a:p>
          <a:endParaRPr lang="en-GB" sz="1400"/>
        </a:p>
      </dgm:t>
    </dgm:pt>
    <dgm:pt modelId="{369D8370-D497-4BA6-976A-86283067B335}" type="pres">
      <dgm:prSet presAssocID="{5B311FD5-2CA7-4AAF-9FB9-F34F007D2148}" presName="Name0" presStyleCnt="0">
        <dgm:presLayoutVars>
          <dgm:dir/>
          <dgm:resizeHandles val="exact"/>
        </dgm:presLayoutVars>
      </dgm:prSet>
      <dgm:spPr/>
      <dgm:t>
        <a:bodyPr/>
        <a:lstStyle/>
        <a:p>
          <a:endParaRPr lang="en-GB"/>
        </a:p>
      </dgm:t>
    </dgm:pt>
    <dgm:pt modelId="{4189B819-AC2E-419C-A3C8-6BE884E393A2}" type="pres">
      <dgm:prSet presAssocID="{2680A151-8587-45BB-AC1A-06FD575570C3}" presName="Name5" presStyleLbl="vennNode1" presStyleIdx="0" presStyleCnt="4" custScaleX="105030">
        <dgm:presLayoutVars>
          <dgm:bulletEnabled val="1"/>
        </dgm:presLayoutVars>
      </dgm:prSet>
      <dgm:spPr/>
      <dgm:t>
        <a:bodyPr/>
        <a:lstStyle/>
        <a:p>
          <a:endParaRPr lang="en-GB"/>
        </a:p>
      </dgm:t>
    </dgm:pt>
    <dgm:pt modelId="{56FE0E07-A51A-4E9B-8AF9-AA33ABB2F87A}" type="pres">
      <dgm:prSet presAssocID="{F6C39E20-C186-4814-8F76-7726C5A73612}" presName="space" presStyleCnt="0"/>
      <dgm:spPr/>
    </dgm:pt>
    <dgm:pt modelId="{C3825703-F13B-4F4F-8C64-9F4048714D3B}" type="pres">
      <dgm:prSet presAssocID="{52E47C40-3BA5-4F37-9A8B-A8CAD57951D9}" presName="Name5" presStyleLbl="vennNode1" presStyleIdx="1" presStyleCnt="4">
        <dgm:presLayoutVars>
          <dgm:bulletEnabled val="1"/>
        </dgm:presLayoutVars>
      </dgm:prSet>
      <dgm:spPr/>
      <dgm:t>
        <a:bodyPr/>
        <a:lstStyle/>
        <a:p>
          <a:endParaRPr lang="en-GB"/>
        </a:p>
      </dgm:t>
    </dgm:pt>
    <dgm:pt modelId="{A2793663-0175-4D65-9F47-40ADBA6E1DA9}" type="pres">
      <dgm:prSet presAssocID="{D3677D40-AC42-4E10-AF1B-13A989A7E41A}" presName="space" presStyleCnt="0"/>
      <dgm:spPr/>
    </dgm:pt>
    <dgm:pt modelId="{937400E5-E0B8-4B56-90C2-CA5D5FEAC384}" type="pres">
      <dgm:prSet presAssocID="{BC614035-A880-417E-9C9B-9A8D1700F3E6}" presName="Name5" presStyleLbl="vennNode1" presStyleIdx="2" presStyleCnt="4">
        <dgm:presLayoutVars>
          <dgm:bulletEnabled val="1"/>
        </dgm:presLayoutVars>
      </dgm:prSet>
      <dgm:spPr/>
      <dgm:t>
        <a:bodyPr/>
        <a:lstStyle/>
        <a:p>
          <a:endParaRPr lang="en-GB"/>
        </a:p>
      </dgm:t>
    </dgm:pt>
    <dgm:pt modelId="{F3E63978-E534-4D5A-97D7-0D86CE41B3C9}" type="pres">
      <dgm:prSet presAssocID="{D934C616-E2F3-4768-B296-DE110971C321}" presName="space" presStyleCnt="0"/>
      <dgm:spPr/>
    </dgm:pt>
    <dgm:pt modelId="{36FEA699-57EC-4901-A1EA-56B25F519490}" type="pres">
      <dgm:prSet presAssocID="{888158B8-DA53-4306-839D-C9987C55ED06}" presName="Name5" presStyleLbl="vennNode1" presStyleIdx="3" presStyleCnt="4">
        <dgm:presLayoutVars>
          <dgm:bulletEnabled val="1"/>
        </dgm:presLayoutVars>
      </dgm:prSet>
      <dgm:spPr/>
      <dgm:t>
        <a:bodyPr/>
        <a:lstStyle/>
        <a:p>
          <a:endParaRPr lang="en-GB"/>
        </a:p>
      </dgm:t>
    </dgm:pt>
  </dgm:ptLst>
  <dgm:cxnLst>
    <dgm:cxn modelId="{F5A71A10-FCCB-4C38-B603-9EF4876DF490}" srcId="{5B311FD5-2CA7-4AAF-9FB9-F34F007D2148}" destId="{52E47C40-3BA5-4F37-9A8B-A8CAD57951D9}" srcOrd="1" destOrd="0" parTransId="{F8D7A901-19AF-4A02-97F6-83412169005C}" sibTransId="{D3677D40-AC42-4E10-AF1B-13A989A7E41A}"/>
    <dgm:cxn modelId="{CF61F46D-D031-4749-ACC8-00261D806909}" type="presOf" srcId="{2680A151-8587-45BB-AC1A-06FD575570C3}" destId="{4189B819-AC2E-419C-A3C8-6BE884E393A2}" srcOrd="0" destOrd="0" presId="urn:microsoft.com/office/officeart/2005/8/layout/venn3"/>
    <dgm:cxn modelId="{4C641024-49E9-41AC-9215-BE536106DFBC}" type="presOf" srcId="{5B311FD5-2CA7-4AAF-9FB9-F34F007D2148}" destId="{369D8370-D497-4BA6-976A-86283067B335}" srcOrd="0" destOrd="0" presId="urn:microsoft.com/office/officeart/2005/8/layout/venn3"/>
    <dgm:cxn modelId="{6ED5B867-3162-4903-9C6E-1E878C97082F}" srcId="{5B311FD5-2CA7-4AAF-9FB9-F34F007D2148}" destId="{888158B8-DA53-4306-839D-C9987C55ED06}" srcOrd="3" destOrd="0" parTransId="{EAEDDA41-DAFA-4349-BFD8-7599408D77C6}" sibTransId="{47285CF3-B165-4D4D-9696-B50C9507794D}"/>
    <dgm:cxn modelId="{A58E2F65-492B-4A93-8AEB-3CF9D1EC977E}" type="presOf" srcId="{52E47C40-3BA5-4F37-9A8B-A8CAD57951D9}" destId="{C3825703-F13B-4F4F-8C64-9F4048714D3B}" srcOrd="0" destOrd="0" presId="urn:microsoft.com/office/officeart/2005/8/layout/venn3"/>
    <dgm:cxn modelId="{EF1F743B-0D9F-4BCF-952E-D486416B7245}" type="presOf" srcId="{888158B8-DA53-4306-839D-C9987C55ED06}" destId="{36FEA699-57EC-4901-A1EA-56B25F519490}" srcOrd="0" destOrd="0" presId="urn:microsoft.com/office/officeart/2005/8/layout/venn3"/>
    <dgm:cxn modelId="{1DEDE797-F497-4A39-954F-CDB6DD7551E9}" srcId="{5B311FD5-2CA7-4AAF-9FB9-F34F007D2148}" destId="{BC614035-A880-417E-9C9B-9A8D1700F3E6}" srcOrd="2" destOrd="0" parTransId="{CD3D8ED9-034F-4E86-8EC4-39B443B7187D}" sibTransId="{D934C616-E2F3-4768-B296-DE110971C321}"/>
    <dgm:cxn modelId="{45C33730-2695-4894-AC68-443215888932}" srcId="{5B311FD5-2CA7-4AAF-9FB9-F34F007D2148}" destId="{2680A151-8587-45BB-AC1A-06FD575570C3}" srcOrd="0" destOrd="0" parTransId="{D146E413-D465-41CE-9F26-A9D018B9FF37}" sibTransId="{F6C39E20-C186-4814-8F76-7726C5A73612}"/>
    <dgm:cxn modelId="{EDA92491-7C46-4925-8D78-E850394B5557}" type="presOf" srcId="{BC614035-A880-417E-9C9B-9A8D1700F3E6}" destId="{937400E5-E0B8-4B56-90C2-CA5D5FEAC384}" srcOrd="0" destOrd="0" presId="urn:microsoft.com/office/officeart/2005/8/layout/venn3"/>
    <dgm:cxn modelId="{3BD6543E-CCEF-4D6F-A6DC-973978D06EDF}" type="presParOf" srcId="{369D8370-D497-4BA6-976A-86283067B335}" destId="{4189B819-AC2E-419C-A3C8-6BE884E393A2}" srcOrd="0" destOrd="0" presId="urn:microsoft.com/office/officeart/2005/8/layout/venn3"/>
    <dgm:cxn modelId="{A8DF0EE0-277E-4353-8F94-DA70792D3EFD}" type="presParOf" srcId="{369D8370-D497-4BA6-976A-86283067B335}" destId="{56FE0E07-A51A-4E9B-8AF9-AA33ABB2F87A}" srcOrd="1" destOrd="0" presId="urn:microsoft.com/office/officeart/2005/8/layout/venn3"/>
    <dgm:cxn modelId="{17600F58-667D-43FE-88AF-86037E3F3D2C}" type="presParOf" srcId="{369D8370-D497-4BA6-976A-86283067B335}" destId="{C3825703-F13B-4F4F-8C64-9F4048714D3B}" srcOrd="2" destOrd="0" presId="urn:microsoft.com/office/officeart/2005/8/layout/venn3"/>
    <dgm:cxn modelId="{0AA2CC94-F640-4C61-B6F1-2150262B2B27}" type="presParOf" srcId="{369D8370-D497-4BA6-976A-86283067B335}" destId="{A2793663-0175-4D65-9F47-40ADBA6E1DA9}" srcOrd="3" destOrd="0" presId="urn:microsoft.com/office/officeart/2005/8/layout/venn3"/>
    <dgm:cxn modelId="{898EA39C-13C1-47A6-9C56-A8E38C068F0D}" type="presParOf" srcId="{369D8370-D497-4BA6-976A-86283067B335}" destId="{937400E5-E0B8-4B56-90C2-CA5D5FEAC384}" srcOrd="4" destOrd="0" presId="urn:microsoft.com/office/officeart/2005/8/layout/venn3"/>
    <dgm:cxn modelId="{EC3E3F2D-C0EC-4FF8-8714-80C3E409C452}" type="presParOf" srcId="{369D8370-D497-4BA6-976A-86283067B335}" destId="{F3E63978-E534-4D5A-97D7-0D86CE41B3C9}" srcOrd="5" destOrd="0" presId="urn:microsoft.com/office/officeart/2005/8/layout/venn3"/>
    <dgm:cxn modelId="{97163E3E-43AF-4FFE-8CA3-4C655583FC32}" type="presParOf" srcId="{369D8370-D497-4BA6-976A-86283067B335}" destId="{36FEA699-57EC-4901-A1EA-56B25F519490}" srcOrd="6"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3EF116-47BF-4547-BC9E-270DB3530FB1}"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GB"/>
        </a:p>
      </dgm:t>
    </dgm:pt>
    <dgm:pt modelId="{1602050D-E2F4-435B-B322-68345C0CB8B9}">
      <dgm:prSet phldrT="[Text]" custT="1"/>
      <dgm:spPr/>
      <dgm:t>
        <a:bodyPr/>
        <a:lstStyle/>
        <a:p>
          <a:r>
            <a:rPr lang="en-GB" sz="2400" dirty="0" smtClean="0"/>
            <a:t>Model A- $100,000 Investment</a:t>
          </a:r>
          <a:endParaRPr lang="en-GB" sz="2400" dirty="0"/>
        </a:p>
      </dgm:t>
    </dgm:pt>
    <dgm:pt modelId="{C7A22E07-B603-4E6D-866A-C4A8F6310C07}" type="parTrans" cxnId="{7954FC24-87B0-40A2-8ABD-6088ABC20723}">
      <dgm:prSet/>
      <dgm:spPr/>
      <dgm:t>
        <a:bodyPr/>
        <a:lstStyle/>
        <a:p>
          <a:endParaRPr lang="en-GB"/>
        </a:p>
      </dgm:t>
    </dgm:pt>
    <dgm:pt modelId="{1DD70421-8E3A-4063-A9C9-D7F400BC74F5}" type="sibTrans" cxnId="{7954FC24-87B0-40A2-8ABD-6088ABC20723}">
      <dgm:prSet/>
      <dgm:spPr/>
      <dgm:t>
        <a:bodyPr/>
        <a:lstStyle/>
        <a:p>
          <a:endParaRPr lang="en-GB"/>
        </a:p>
      </dgm:t>
    </dgm:pt>
    <dgm:pt modelId="{F7F26347-0AF2-460D-A452-60B96549B585}">
      <dgm:prSet phldrT="[Text]" custT="1"/>
      <dgm:spPr/>
      <dgm:t>
        <a:bodyPr/>
        <a:lstStyle/>
        <a:p>
          <a:pPr algn="l"/>
          <a:r>
            <a:rPr lang="en-GB" sz="2000" dirty="0" smtClean="0"/>
            <a:t>Activities</a:t>
          </a:r>
          <a:endParaRPr lang="en-GB" sz="2000" dirty="0"/>
        </a:p>
      </dgm:t>
    </dgm:pt>
    <dgm:pt modelId="{872DC90E-026D-4FA7-87B1-71DF97057438}" type="parTrans" cxnId="{DD946C2D-CF6E-48EC-B4D4-579CBDD095CC}">
      <dgm:prSet/>
      <dgm:spPr/>
      <dgm:t>
        <a:bodyPr/>
        <a:lstStyle/>
        <a:p>
          <a:endParaRPr lang="en-GB"/>
        </a:p>
      </dgm:t>
    </dgm:pt>
    <dgm:pt modelId="{A8B02E37-99C1-4997-BF34-D4B6BC78F9EC}" type="sibTrans" cxnId="{DD946C2D-CF6E-48EC-B4D4-579CBDD095CC}">
      <dgm:prSet/>
      <dgm:spPr/>
      <dgm:t>
        <a:bodyPr/>
        <a:lstStyle/>
        <a:p>
          <a:endParaRPr lang="en-GB"/>
        </a:p>
      </dgm:t>
    </dgm:pt>
    <dgm:pt modelId="{4788003B-F39A-4F51-A9FA-6BF21D338DF8}">
      <dgm:prSet phldrT="[Text]" custT="1"/>
      <dgm:spPr/>
      <dgm:t>
        <a:bodyPr/>
        <a:lstStyle/>
        <a:p>
          <a:r>
            <a:rPr lang="en-GB" sz="2000" dirty="0" smtClean="0"/>
            <a:t>Outputs</a:t>
          </a:r>
          <a:endParaRPr lang="en-GB" sz="2000" dirty="0"/>
        </a:p>
      </dgm:t>
    </dgm:pt>
    <dgm:pt modelId="{08A6583C-2086-4857-9458-A95027A5FBCA}" type="parTrans" cxnId="{7E7B7DB4-1734-4A21-AADE-28B56250691B}">
      <dgm:prSet/>
      <dgm:spPr/>
      <dgm:t>
        <a:bodyPr/>
        <a:lstStyle/>
        <a:p>
          <a:endParaRPr lang="en-GB"/>
        </a:p>
      </dgm:t>
    </dgm:pt>
    <dgm:pt modelId="{1FB235D9-7681-4CB4-A5D4-6AC7D94006F9}" type="sibTrans" cxnId="{7E7B7DB4-1734-4A21-AADE-28B56250691B}">
      <dgm:prSet/>
      <dgm:spPr/>
      <dgm:t>
        <a:bodyPr/>
        <a:lstStyle/>
        <a:p>
          <a:endParaRPr lang="en-GB"/>
        </a:p>
      </dgm:t>
    </dgm:pt>
    <dgm:pt modelId="{FC7672B4-5F1F-4F63-94DD-F1FC2A987C18}">
      <dgm:prSet phldrT="[Text]" custT="1"/>
      <dgm:spPr/>
      <dgm:t>
        <a:bodyPr/>
        <a:lstStyle/>
        <a:p>
          <a:pPr algn="l"/>
          <a:r>
            <a:rPr lang="en-GB" sz="1800" dirty="0" smtClean="0"/>
            <a:t>Training, community development, R&amp;D, proof of concept, capital equipment, marketing, working capital</a:t>
          </a:r>
          <a:endParaRPr lang="en-GB" sz="1800" dirty="0"/>
        </a:p>
      </dgm:t>
    </dgm:pt>
    <dgm:pt modelId="{895E6539-5AEB-447B-8CED-3909433D3FB4}" type="parTrans" cxnId="{4B3F38F6-108B-4ACE-B52E-98A6AB887D2F}">
      <dgm:prSet/>
      <dgm:spPr/>
      <dgm:t>
        <a:bodyPr/>
        <a:lstStyle/>
        <a:p>
          <a:endParaRPr lang="en-GB"/>
        </a:p>
      </dgm:t>
    </dgm:pt>
    <dgm:pt modelId="{5548766D-4B27-4835-A28B-08DF6A58228B}" type="sibTrans" cxnId="{4B3F38F6-108B-4ACE-B52E-98A6AB887D2F}">
      <dgm:prSet/>
      <dgm:spPr/>
      <dgm:t>
        <a:bodyPr/>
        <a:lstStyle/>
        <a:p>
          <a:endParaRPr lang="en-GB"/>
        </a:p>
      </dgm:t>
    </dgm:pt>
    <dgm:pt modelId="{3F58B68F-AD17-4FED-9CC2-7D37DF13FBDA}">
      <dgm:prSet/>
      <dgm:spPr/>
      <dgm:t>
        <a:bodyPr/>
        <a:lstStyle/>
        <a:p>
          <a:r>
            <a:rPr lang="en-GB" sz="1800" dirty="0" smtClean="0"/>
            <a:t>Non viable business</a:t>
          </a:r>
          <a:endParaRPr lang="en-GB" sz="1800" dirty="0"/>
        </a:p>
      </dgm:t>
    </dgm:pt>
    <dgm:pt modelId="{A9D67248-0126-482C-A14E-53F7B9B238E8}" type="parTrans" cxnId="{8451071B-DFDB-4DD0-ABEF-2209322EE0D6}">
      <dgm:prSet/>
      <dgm:spPr/>
      <dgm:t>
        <a:bodyPr/>
        <a:lstStyle/>
        <a:p>
          <a:endParaRPr lang="en-GB"/>
        </a:p>
      </dgm:t>
    </dgm:pt>
    <dgm:pt modelId="{52490E90-530A-4219-A4A7-BA3B27BF81A3}" type="sibTrans" cxnId="{8451071B-DFDB-4DD0-ABEF-2209322EE0D6}">
      <dgm:prSet/>
      <dgm:spPr/>
      <dgm:t>
        <a:bodyPr/>
        <a:lstStyle/>
        <a:p>
          <a:endParaRPr lang="en-GB"/>
        </a:p>
      </dgm:t>
    </dgm:pt>
    <dgm:pt modelId="{B016B338-0B5E-4500-87D8-6BF2743D347C}">
      <dgm:prSet/>
      <dgm:spPr/>
      <dgm:t>
        <a:bodyPr/>
        <a:lstStyle/>
        <a:p>
          <a:r>
            <a:rPr lang="en-GB" sz="1800" dirty="0" smtClean="0"/>
            <a:t>Return too low for investors</a:t>
          </a:r>
          <a:endParaRPr lang="en-GB" sz="1800" dirty="0"/>
        </a:p>
      </dgm:t>
    </dgm:pt>
    <dgm:pt modelId="{5C7F2760-6CF4-40C1-BA29-3E3245C0F528}" type="parTrans" cxnId="{0EDAD921-3B5B-498D-964F-FE85216E2913}">
      <dgm:prSet/>
      <dgm:spPr/>
      <dgm:t>
        <a:bodyPr/>
        <a:lstStyle/>
        <a:p>
          <a:endParaRPr lang="en-GB"/>
        </a:p>
      </dgm:t>
    </dgm:pt>
    <dgm:pt modelId="{40A5B57D-4E30-4B42-BE2D-59D048AB934D}" type="sibTrans" cxnId="{0EDAD921-3B5B-498D-964F-FE85216E2913}">
      <dgm:prSet/>
      <dgm:spPr/>
      <dgm:t>
        <a:bodyPr/>
        <a:lstStyle/>
        <a:p>
          <a:endParaRPr lang="en-GB"/>
        </a:p>
      </dgm:t>
    </dgm:pt>
    <dgm:pt modelId="{A66C2242-634B-4A19-97BC-A3C7EFDE23B1}">
      <dgm:prSet/>
      <dgm:spPr/>
      <dgm:t>
        <a:bodyPr/>
        <a:lstStyle/>
        <a:p>
          <a:r>
            <a:rPr lang="en-GB" sz="1800" dirty="0" smtClean="0"/>
            <a:t>Can’t scale up</a:t>
          </a:r>
          <a:endParaRPr lang="en-GB" sz="1800" dirty="0"/>
        </a:p>
      </dgm:t>
    </dgm:pt>
    <dgm:pt modelId="{872CBF8A-3FA2-446F-8D47-FECBB179453C}" type="parTrans" cxnId="{1047D060-C3AC-4026-95A3-EF34729DC6A5}">
      <dgm:prSet/>
      <dgm:spPr/>
      <dgm:t>
        <a:bodyPr/>
        <a:lstStyle/>
        <a:p>
          <a:endParaRPr lang="en-GB"/>
        </a:p>
      </dgm:t>
    </dgm:pt>
    <dgm:pt modelId="{6E9237EE-F757-4096-9FC9-827158C14C3E}" type="sibTrans" cxnId="{1047D060-C3AC-4026-95A3-EF34729DC6A5}">
      <dgm:prSet/>
      <dgm:spPr/>
      <dgm:t>
        <a:bodyPr/>
        <a:lstStyle/>
        <a:p>
          <a:endParaRPr lang="en-GB"/>
        </a:p>
      </dgm:t>
    </dgm:pt>
    <dgm:pt modelId="{C5E21218-5E21-44F2-841F-8180FAB60304}">
      <dgm:prSet/>
      <dgm:spPr/>
      <dgm:t>
        <a:bodyPr/>
        <a:lstStyle/>
        <a:p>
          <a:r>
            <a:rPr lang="en-GB" sz="1800" dirty="0" smtClean="0"/>
            <a:t>Dependent on grants and donors</a:t>
          </a:r>
          <a:endParaRPr lang="en-GB" sz="1800" dirty="0"/>
        </a:p>
      </dgm:t>
    </dgm:pt>
    <dgm:pt modelId="{BED5BADB-B383-4E50-90B7-8A07ABA38387}" type="parTrans" cxnId="{EBFF201E-9ACB-42E0-8E0A-6CF3649351F3}">
      <dgm:prSet/>
      <dgm:spPr/>
      <dgm:t>
        <a:bodyPr/>
        <a:lstStyle/>
        <a:p>
          <a:endParaRPr lang="en-GB"/>
        </a:p>
      </dgm:t>
    </dgm:pt>
    <dgm:pt modelId="{056E60DD-BF31-4EE1-9A13-4F747B1C87CA}" type="sibTrans" cxnId="{EBFF201E-9ACB-42E0-8E0A-6CF3649351F3}">
      <dgm:prSet/>
      <dgm:spPr/>
      <dgm:t>
        <a:bodyPr/>
        <a:lstStyle/>
        <a:p>
          <a:endParaRPr lang="en-GB"/>
        </a:p>
      </dgm:t>
    </dgm:pt>
    <dgm:pt modelId="{B71A27E1-478D-475D-AC7C-4C341DCCDF43}" type="pres">
      <dgm:prSet presAssocID="{7C3EF116-47BF-4547-BC9E-270DB3530FB1}" presName="theList" presStyleCnt="0">
        <dgm:presLayoutVars>
          <dgm:dir/>
          <dgm:animLvl val="lvl"/>
          <dgm:resizeHandles val="exact"/>
        </dgm:presLayoutVars>
      </dgm:prSet>
      <dgm:spPr/>
      <dgm:t>
        <a:bodyPr/>
        <a:lstStyle/>
        <a:p>
          <a:endParaRPr lang="en-GB"/>
        </a:p>
      </dgm:t>
    </dgm:pt>
    <dgm:pt modelId="{BCBE487B-585B-473A-A32C-26E2AE3E9ED5}" type="pres">
      <dgm:prSet presAssocID="{1602050D-E2F4-435B-B322-68345C0CB8B9}" presName="compNode" presStyleCnt="0"/>
      <dgm:spPr/>
    </dgm:pt>
    <dgm:pt modelId="{B9C0EC71-9419-42B4-9E39-9AE8CD580D83}" type="pres">
      <dgm:prSet presAssocID="{1602050D-E2F4-435B-B322-68345C0CB8B9}" presName="aNode" presStyleLbl="bgShp" presStyleIdx="0" presStyleCnt="1"/>
      <dgm:spPr/>
      <dgm:t>
        <a:bodyPr/>
        <a:lstStyle/>
        <a:p>
          <a:endParaRPr lang="en-GB"/>
        </a:p>
      </dgm:t>
    </dgm:pt>
    <dgm:pt modelId="{DB61975D-1263-42BE-AED0-9AEA4B6B83C2}" type="pres">
      <dgm:prSet presAssocID="{1602050D-E2F4-435B-B322-68345C0CB8B9}" presName="textNode" presStyleLbl="bgShp" presStyleIdx="0" presStyleCnt="1"/>
      <dgm:spPr/>
      <dgm:t>
        <a:bodyPr/>
        <a:lstStyle/>
        <a:p>
          <a:endParaRPr lang="en-GB"/>
        </a:p>
      </dgm:t>
    </dgm:pt>
    <dgm:pt modelId="{8A58037A-AB42-4A0E-8122-CD5129BFD9B7}" type="pres">
      <dgm:prSet presAssocID="{1602050D-E2F4-435B-B322-68345C0CB8B9}" presName="compChildNode" presStyleCnt="0"/>
      <dgm:spPr/>
    </dgm:pt>
    <dgm:pt modelId="{45B4C4E3-C896-42A2-A3CA-B64A3B076DCE}" type="pres">
      <dgm:prSet presAssocID="{1602050D-E2F4-435B-B322-68345C0CB8B9}" presName="theInnerList" presStyleCnt="0"/>
      <dgm:spPr/>
    </dgm:pt>
    <dgm:pt modelId="{7EA16971-4938-4FCF-8BDC-0D2356E3BEF2}" type="pres">
      <dgm:prSet presAssocID="{F7F26347-0AF2-460D-A452-60B96549B585}" presName="childNode" presStyleLbl="node1" presStyleIdx="0" presStyleCnt="2" custScaleY="109367" custLinFactY="-12798" custLinFactNeighborY="-100000">
        <dgm:presLayoutVars>
          <dgm:bulletEnabled val="1"/>
        </dgm:presLayoutVars>
      </dgm:prSet>
      <dgm:spPr/>
      <dgm:t>
        <a:bodyPr/>
        <a:lstStyle/>
        <a:p>
          <a:endParaRPr lang="en-GB"/>
        </a:p>
      </dgm:t>
    </dgm:pt>
    <dgm:pt modelId="{E35D9EC1-992D-4BBD-8DB5-6E58BDFA101E}" type="pres">
      <dgm:prSet presAssocID="{F7F26347-0AF2-460D-A452-60B96549B585}" presName="aSpace2" presStyleCnt="0"/>
      <dgm:spPr/>
    </dgm:pt>
    <dgm:pt modelId="{67071970-A0A3-4BFF-B88A-24A347B9DFEE}" type="pres">
      <dgm:prSet presAssocID="{4788003B-F39A-4F51-A9FA-6BF21D338DF8}" presName="childNode" presStyleLbl="node1" presStyleIdx="1" presStyleCnt="2" custScaleY="135340">
        <dgm:presLayoutVars>
          <dgm:bulletEnabled val="1"/>
        </dgm:presLayoutVars>
      </dgm:prSet>
      <dgm:spPr/>
      <dgm:t>
        <a:bodyPr/>
        <a:lstStyle/>
        <a:p>
          <a:endParaRPr lang="en-GB"/>
        </a:p>
      </dgm:t>
    </dgm:pt>
  </dgm:ptLst>
  <dgm:cxnLst>
    <dgm:cxn modelId="{42B5D0DD-F136-44D8-9EA8-74CB9B3E3DC3}" type="presOf" srcId="{A66C2242-634B-4A19-97BC-A3C7EFDE23B1}" destId="{67071970-A0A3-4BFF-B88A-24A347B9DFEE}" srcOrd="0" destOrd="3" presId="urn:microsoft.com/office/officeart/2005/8/layout/lProcess2"/>
    <dgm:cxn modelId="{4B3F38F6-108B-4ACE-B52E-98A6AB887D2F}" srcId="{F7F26347-0AF2-460D-A452-60B96549B585}" destId="{FC7672B4-5F1F-4F63-94DD-F1FC2A987C18}" srcOrd="0" destOrd="0" parTransId="{895E6539-5AEB-447B-8CED-3909433D3FB4}" sibTransId="{5548766D-4B27-4835-A28B-08DF6A58228B}"/>
    <dgm:cxn modelId="{E542D86E-3B6C-4D75-BD49-DAFEAE446012}" type="presOf" srcId="{7C3EF116-47BF-4547-BC9E-270DB3530FB1}" destId="{B71A27E1-478D-475D-AC7C-4C341DCCDF43}" srcOrd="0" destOrd="0" presId="urn:microsoft.com/office/officeart/2005/8/layout/lProcess2"/>
    <dgm:cxn modelId="{1047D060-C3AC-4026-95A3-EF34729DC6A5}" srcId="{4788003B-F39A-4F51-A9FA-6BF21D338DF8}" destId="{A66C2242-634B-4A19-97BC-A3C7EFDE23B1}" srcOrd="2" destOrd="0" parTransId="{872CBF8A-3FA2-446F-8D47-FECBB179453C}" sibTransId="{6E9237EE-F757-4096-9FC9-827158C14C3E}"/>
    <dgm:cxn modelId="{EBFF201E-9ACB-42E0-8E0A-6CF3649351F3}" srcId="{4788003B-F39A-4F51-A9FA-6BF21D338DF8}" destId="{C5E21218-5E21-44F2-841F-8180FAB60304}" srcOrd="3" destOrd="0" parTransId="{BED5BADB-B383-4E50-90B7-8A07ABA38387}" sibTransId="{056E60DD-BF31-4EE1-9A13-4F747B1C87CA}"/>
    <dgm:cxn modelId="{7476B307-27A2-4CB8-8FEA-7EF2D5DBB621}" type="presOf" srcId="{F7F26347-0AF2-460D-A452-60B96549B585}" destId="{7EA16971-4938-4FCF-8BDC-0D2356E3BEF2}" srcOrd="0" destOrd="0" presId="urn:microsoft.com/office/officeart/2005/8/layout/lProcess2"/>
    <dgm:cxn modelId="{8451071B-DFDB-4DD0-ABEF-2209322EE0D6}" srcId="{4788003B-F39A-4F51-A9FA-6BF21D338DF8}" destId="{3F58B68F-AD17-4FED-9CC2-7D37DF13FBDA}" srcOrd="0" destOrd="0" parTransId="{A9D67248-0126-482C-A14E-53F7B9B238E8}" sibTransId="{52490E90-530A-4219-A4A7-BA3B27BF81A3}"/>
    <dgm:cxn modelId="{0EDAD921-3B5B-498D-964F-FE85216E2913}" srcId="{4788003B-F39A-4F51-A9FA-6BF21D338DF8}" destId="{B016B338-0B5E-4500-87D8-6BF2743D347C}" srcOrd="1" destOrd="0" parTransId="{5C7F2760-6CF4-40C1-BA29-3E3245C0F528}" sibTransId="{40A5B57D-4E30-4B42-BE2D-59D048AB934D}"/>
    <dgm:cxn modelId="{7E7B7DB4-1734-4A21-AADE-28B56250691B}" srcId="{1602050D-E2F4-435B-B322-68345C0CB8B9}" destId="{4788003B-F39A-4F51-A9FA-6BF21D338DF8}" srcOrd="1" destOrd="0" parTransId="{08A6583C-2086-4857-9458-A95027A5FBCA}" sibTransId="{1FB235D9-7681-4CB4-A5D4-6AC7D94006F9}"/>
    <dgm:cxn modelId="{27CEFCB5-3EEB-4F92-A4AB-10C5A47C7E35}" type="presOf" srcId="{1602050D-E2F4-435B-B322-68345C0CB8B9}" destId="{B9C0EC71-9419-42B4-9E39-9AE8CD580D83}" srcOrd="0" destOrd="0" presId="urn:microsoft.com/office/officeart/2005/8/layout/lProcess2"/>
    <dgm:cxn modelId="{7954FC24-87B0-40A2-8ABD-6088ABC20723}" srcId="{7C3EF116-47BF-4547-BC9E-270DB3530FB1}" destId="{1602050D-E2F4-435B-B322-68345C0CB8B9}" srcOrd="0" destOrd="0" parTransId="{C7A22E07-B603-4E6D-866A-C4A8F6310C07}" sibTransId="{1DD70421-8E3A-4063-A9C9-D7F400BC74F5}"/>
    <dgm:cxn modelId="{BEF24948-460C-4BAE-B739-16188A53BF1A}" type="presOf" srcId="{FC7672B4-5F1F-4F63-94DD-F1FC2A987C18}" destId="{7EA16971-4938-4FCF-8BDC-0D2356E3BEF2}" srcOrd="0" destOrd="1" presId="urn:microsoft.com/office/officeart/2005/8/layout/lProcess2"/>
    <dgm:cxn modelId="{5DCDA693-5397-4EFE-9D4D-D48E0E44B2E2}" type="presOf" srcId="{3F58B68F-AD17-4FED-9CC2-7D37DF13FBDA}" destId="{67071970-A0A3-4BFF-B88A-24A347B9DFEE}" srcOrd="0" destOrd="1" presId="urn:microsoft.com/office/officeart/2005/8/layout/lProcess2"/>
    <dgm:cxn modelId="{8A8308EC-B51F-408A-94D5-A17B742021BA}" type="presOf" srcId="{C5E21218-5E21-44F2-841F-8180FAB60304}" destId="{67071970-A0A3-4BFF-B88A-24A347B9DFEE}" srcOrd="0" destOrd="4" presId="urn:microsoft.com/office/officeart/2005/8/layout/lProcess2"/>
    <dgm:cxn modelId="{DD946C2D-CF6E-48EC-B4D4-579CBDD095CC}" srcId="{1602050D-E2F4-435B-B322-68345C0CB8B9}" destId="{F7F26347-0AF2-460D-A452-60B96549B585}" srcOrd="0" destOrd="0" parTransId="{872DC90E-026D-4FA7-87B1-71DF97057438}" sibTransId="{A8B02E37-99C1-4997-BF34-D4B6BC78F9EC}"/>
    <dgm:cxn modelId="{D7D9EFC8-FDBD-4549-AA0E-08C43B57C0CA}" type="presOf" srcId="{4788003B-F39A-4F51-A9FA-6BF21D338DF8}" destId="{67071970-A0A3-4BFF-B88A-24A347B9DFEE}" srcOrd="0" destOrd="0" presId="urn:microsoft.com/office/officeart/2005/8/layout/lProcess2"/>
    <dgm:cxn modelId="{F55BBC1A-FF9B-40E3-81E2-FEB995321200}" type="presOf" srcId="{B016B338-0B5E-4500-87D8-6BF2743D347C}" destId="{67071970-A0A3-4BFF-B88A-24A347B9DFEE}" srcOrd="0" destOrd="2" presId="urn:microsoft.com/office/officeart/2005/8/layout/lProcess2"/>
    <dgm:cxn modelId="{CCF3DDC5-199A-48A2-BC6F-994E30A56764}" type="presOf" srcId="{1602050D-E2F4-435B-B322-68345C0CB8B9}" destId="{DB61975D-1263-42BE-AED0-9AEA4B6B83C2}" srcOrd="1" destOrd="0" presId="urn:microsoft.com/office/officeart/2005/8/layout/lProcess2"/>
    <dgm:cxn modelId="{9FF2DA83-A795-44D1-B6D5-26D20D31B4B1}" type="presParOf" srcId="{B71A27E1-478D-475D-AC7C-4C341DCCDF43}" destId="{BCBE487B-585B-473A-A32C-26E2AE3E9ED5}" srcOrd="0" destOrd="0" presId="urn:microsoft.com/office/officeart/2005/8/layout/lProcess2"/>
    <dgm:cxn modelId="{CCBE93B3-0D45-4CD9-9F1E-010D0384ADA7}" type="presParOf" srcId="{BCBE487B-585B-473A-A32C-26E2AE3E9ED5}" destId="{B9C0EC71-9419-42B4-9E39-9AE8CD580D83}" srcOrd="0" destOrd="0" presId="urn:microsoft.com/office/officeart/2005/8/layout/lProcess2"/>
    <dgm:cxn modelId="{9E0CB982-C1A5-4326-8916-6DC756C5DFEB}" type="presParOf" srcId="{BCBE487B-585B-473A-A32C-26E2AE3E9ED5}" destId="{DB61975D-1263-42BE-AED0-9AEA4B6B83C2}" srcOrd="1" destOrd="0" presId="urn:microsoft.com/office/officeart/2005/8/layout/lProcess2"/>
    <dgm:cxn modelId="{D9831AFB-5E0A-4012-9C34-0EE280C15C76}" type="presParOf" srcId="{BCBE487B-585B-473A-A32C-26E2AE3E9ED5}" destId="{8A58037A-AB42-4A0E-8122-CD5129BFD9B7}" srcOrd="2" destOrd="0" presId="urn:microsoft.com/office/officeart/2005/8/layout/lProcess2"/>
    <dgm:cxn modelId="{405EE910-1E4D-4AF2-AA21-D1B0BA495A64}" type="presParOf" srcId="{8A58037A-AB42-4A0E-8122-CD5129BFD9B7}" destId="{45B4C4E3-C896-42A2-A3CA-B64A3B076DCE}" srcOrd="0" destOrd="0" presId="urn:microsoft.com/office/officeart/2005/8/layout/lProcess2"/>
    <dgm:cxn modelId="{62222544-CEF5-41E2-BF30-F45DF9EA3A68}" type="presParOf" srcId="{45B4C4E3-C896-42A2-A3CA-B64A3B076DCE}" destId="{7EA16971-4938-4FCF-8BDC-0D2356E3BEF2}" srcOrd="0" destOrd="0" presId="urn:microsoft.com/office/officeart/2005/8/layout/lProcess2"/>
    <dgm:cxn modelId="{57461CBB-4521-455C-855E-56DD9BFC1B5C}" type="presParOf" srcId="{45B4C4E3-C896-42A2-A3CA-B64A3B076DCE}" destId="{E35D9EC1-992D-4BBD-8DB5-6E58BDFA101E}" srcOrd="1" destOrd="0" presId="urn:microsoft.com/office/officeart/2005/8/layout/lProcess2"/>
    <dgm:cxn modelId="{7DE66E35-C768-4B39-A8CF-62B7D959C686}" type="presParOf" srcId="{45B4C4E3-C896-42A2-A3CA-B64A3B076DCE}" destId="{67071970-A0A3-4BFF-B88A-24A347B9DFEE}"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3EF116-47BF-4547-BC9E-270DB3530FB1}"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GB"/>
        </a:p>
      </dgm:t>
    </dgm:pt>
    <dgm:pt modelId="{1602050D-E2F4-435B-B322-68345C0CB8B9}">
      <dgm:prSet phldrT="[Text]" custT="1"/>
      <dgm:spPr/>
      <dgm:t>
        <a:bodyPr/>
        <a:lstStyle/>
        <a:p>
          <a:r>
            <a:rPr lang="en-GB" sz="2400" dirty="0" smtClean="0"/>
            <a:t>Model B- $50,000 Enabling Investment</a:t>
          </a:r>
          <a:endParaRPr lang="en-GB" sz="2400" dirty="0"/>
        </a:p>
      </dgm:t>
    </dgm:pt>
    <dgm:pt modelId="{C7A22E07-B603-4E6D-866A-C4A8F6310C07}" type="parTrans" cxnId="{7954FC24-87B0-40A2-8ABD-6088ABC20723}">
      <dgm:prSet/>
      <dgm:spPr/>
      <dgm:t>
        <a:bodyPr/>
        <a:lstStyle/>
        <a:p>
          <a:endParaRPr lang="en-GB"/>
        </a:p>
      </dgm:t>
    </dgm:pt>
    <dgm:pt modelId="{1DD70421-8E3A-4063-A9C9-D7F400BC74F5}" type="sibTrans" cxnId="{7954FC24-87B0-40A2-8ABD-6088ABC20723}">
      <dgm:prSet/>
      <dgm:spPr/>
      <dgm:t>
        <a:bodyPr/>
        <a:lstStyle/>
        <a:p>
          <a:endParaRPr lang="en-GB"/>
        </a:p>
      </dgm:t>
    </dgm:pt>
    <dgm:pt modelId="{F7F26347-0AF2-460D-A452-60B96549B585}">
      <dgm:prSet phldrT="[Text]" custT="1"/>
      <dgm:spPr/>
      <dgm:t>
        <a:bodyPr/>
        <a:lstStyle/>
        <a:p>
          <a:pPr algn="l"/>
          <a:r>
            <a:rPr lang="en-GB" sz="2000" dirty="0" smtClean="0"/>
            <a:t>Activities</a:t>
          </a:r>
          <a:endParaRPr lang="en-GB" sz="2000" dirty="0"/>
        </a:p>
      </dgm:t>
    </dgm:pt>
    <dgm:pt modelId="{872DC90E-026D-4FA7-87B1-71DF97057438}" type="parTrans" cxnId="{DD946C2D-CF6E-48EC-B4D4-579CBDD095CC}">
      <dgm:prSet/>
      <dgm:spPr/>
      <dgm:t>
        <a:bodyPr/>
        <a:lstStyle/>
        <a:p>
          <a:endParaRPr lang="en-GB"/>
        </a:p>
      </dgm:t>
    </dgm:pt>
    <dgm:pt modelId="{A8B02E37-99C1-4997-BF34-D4B6BC78F9EC}" type="sibTrans" cxnId="{DD946C2D-CF6E-48EC-B4D4-579CBDD095CC}">
      <dgm:prSet/>
      <dgm:spPr/>
      <dgm:t>
        <a:bodyPr/>
        <a:lstStyle/>
        <a:p>
          <a:endParaRPr lang="en-GB"/>
        </a:p>
      </dgm:t>
    </dgm:pt>
    <dgm:pt modelId="{4788003B-F39A-4F51-A9FA-6BF21D338DF8}">
      <dgm:prSet phldrT="[Text]" custT="1"/>
      <dgm:spPr/>
      <dgm:t>
        <a:bodyPr/>
        <a:lstStyle/>
        <a:p>
          <a:r>
            <a:rPr lang="en-GB" sz="2000" dirty="0" smtClean="0"/>
            <a:t>Outputs</a:t>
          </a:r>
          <a:endParaRPr lang="en-GB" sz="2000" dirty="0"/>
        </a:p>
      </dgm:t>
    </dgm:pt>
    <dgm:pt modelId="{08A6583C-2086-4857-9458-A95027A5FBCA}" type="parTrans" cxnId="{7E7B7DB4-1734-4A21-AADE-28B56250691B}">
      <dgm:prSet/>
      <dgm:spPr/>
      <dgm:t>
        <a:bodyPr/>
        <a:lstStyle/>
        <a:p>
          <a:endParaRPr lang="en-GB"/>
        </a:p>
      </dgm:t>
    </dgm:pt>
    <dgm:pt modelId="{1FB235D9-7681-4CB4-A5D4-6AC7D94006F9}" type="sibTrans" cxnId="{7E7B7DB4-1734-4A21-AADE-28B56250691B}">
      <dgm:prSet/>
      <dgm:spPr/>
      <dgm:t>
        <a:bodyPr/>
        <a:lstStyle/>
        <a:p>
          <a:endParaRPr lang="en-GB"/>
        </a:p>
      </dgm:t>
    </dgm:pt>
    <dgm:pt modelId="{FC7672B4-5F1F-4F63-94DD-F1FC2A987C18}">
      <dgm:prSet phldrT="[Text]" custT="1"/>
      <dgm:spPr/>
      <dgm:t>
        <a:bodyPr/>
        <a:lstStyle/>
        <a:p>
          <a:pPr algn="l"/>
          <a:r>
            <a:rPr lang="en-GB" sz="1700" dirty="0" smtClean="0"/>
            <a:t>Training, community development, R&amp;D, proof of concept </a:t>
          </a:r>
          <a:endParaRPr lang="en-GB" sz="1700" dirty="0"/>
        </a:p>
      </dgm:t>
    </dgm:pt>
    <dgm:pt modelId="{895E6539-5AEB-447B-8CED-3909433D3FB4}" type="parTrans" cxnId="{4B3F38F6-108B-4ACE-B52E-98A6AB887D2F}">
      <dgm:prSet/>
      <dgm:spPr/>
      <dgm:t>
        <a:bodyPr/>
        <a:lstStyle/>
        <a:p>
          <a:endParaRPr lang="en-GB"/>
        </a:p>
      </dgm:t>
    </dgm:pt>
    <dgm:pt modelId="{5548766D-4B27-4835-A28B-08DF6A58228B}" type="sibTrans" cxnId="{4B3F38F6-108B-4ACE-B52E-98A6AB887D2F}">
      <dgm:prSet/>
      <dgm:spPr/>
      <dgm:t>
        <a:bodyPr/>
        <a:lstStyle/>
        <a:p>
          <a:endParaRPr lang="en-GB"/>
        </a:p>
      </dgm:t>
    </dgm:pt>
    <dgm:pt modelId="{3F58B68F-AD17-4FED-9CC2-7D37DF13FBDA}">
      <dgm:prSet custT="1"/>
      <dgm:spPr/>
      <dgm:t>
        <a:bodyPr/>
        <a:lstStyle/>
        <a:p>
          <a:r>
            <a:rPr lang="en-GB" sz="1700" dirty="0" smtClean="0"/>
            <a:t>Validation of concept (for 50% of cost)</a:t>
          </a:r>
          <a:endParaRPr lang="en-GB" sz="1700" dirty="0"/>
        </a:p>
      </dgm:t>
    </dgm:pt>
    <dgm:pt modelId="{A9D67248-0126-482C-A14E-53F7B9B238E8}" type="parTrans" cxnId="{8451071B-DFDB-4DD0-ABEF-2209322EE0D6}">
      <dgm:prSet/>
      <dgm:spPr/>
      <dgm:t>
        <a:bodyPr/>
        <a:lstStyle/>
        <a:p>
          <a:endParaRPr lang="en-GB"/>
        </a:p>
      </dgm:t>
    </dgm:pt>
    <dgm:pt modelId="{52490E90-530A-4219-A4A7-BA3B27BF81A3}" type="sibTrans" cxnId="{8451071B-DFDB-4DD0-ABEF-2209322EE0D6}">
      <dgm:prSet/>
      <dgm:spPr/>
      <dgm:t>
        <a:bodyPr/>
        <a:lstStyle/>
        <a:p>
          <a:endParaRPr lang="en-GB"/>
        </a:p>
      </dgm:t>
    </dgm:pt>
    <dgm:pt modelId="{9164B4BE-3282-46E9-B6D5-E16A176CAD52}">
      <dgm:prSet/>
      <dgm:spPr/>
      <dgm:t>
        <a:bodyPr/>
        <a:lstStyle/>
        <a:p>
          <a:endParaRPr lang="en-GB" sz="3600" dirty="0"/>
        </a:p>
      </dgm:t>
    </dgm:pt>
    <dgm:pt modelId="{D8516980-B3CF-423C-AF94-7C842DB12930}" type="parTrans" cxnId="{E60B2115-215F-43D9-8615-EC9144D4E42D}">
      <dgm:prSet/>
      <dgm:spPr/>
      <dgm:t>
        <a:bodyPr/>
        <a:lstStyle/>
        <a:p>
          <a:endParaRPr lang="en-GB"/>
        </a:p>
      </dgm:t>
    </dgm:pt>
    <dgm:pt modelId="{4E4BB015-E096-4291-B05C-5A81515D1E9E}" type="sibTrans" cxnId="{E60B2115-215F-43D9-8615-EC9144D4E42D}">
      <dgm:prSet/>
      <dgm:spPr/>
      <dgm:t>
        <a:bodyPr/>
        <a:lstStyle/>
        <a:p>
          <a:endParaRPr lang="en-GB"/>
        </a:p>
      </dgm:t>
    </dgm:pt>
    <dgm:pt modelId="{0C87660C-4081-45F0-936E-D0CC9519D07D}">
      <dgm:prSet custT="1"/>
      <dgm:spPr/>
      <dgm:t>
        <a:bodyPr/>
        <a:lstStyle/>
        <a:p>
          <a:r>
            <a:rPr lang="en-GB" sz="2400" dirty="0" smtClean="0"/>
            <a:t>Model B- $50,000 Asset Investment</a:t>
          </a:r>
          <a:endParaRPr lang="en-GB" sz="2400" dirty="0"/>
        </a:p>
      </dgm:t>
    </dgm:pt>
    <dgm:pt modelId="{28D0F45A-FEB4-419C-83CE-B0713E6B6EA8}" type="parTrans" cxnId="{017DF4E2-7EE0-4CA0-8043-86F1336CF667}">
      <dgm:prSet/>
      <dgm:spPr/>
      <dgm:t>
        <a:bodyPr/>
        <a:lstStyle/>
        <a:p>
          <a:endParaRPr lang="en-GB"/>
        </a:p>
      </dgm:t>
    </dgm:pt>
    <dgm:pt modelId="{9057EC36-FB72-4DF3-A77F-84947B7C0F0C}" type="sibTrans" cxnId="{017DF4E2-7EE0-4CA0-8043-86F1336CF667}">
      <dgm:prSet/>
      <dgm:spPr/>
      <dgm:t>
        <a:bodyPr/>
        <a:lstStyle/>
        <a:p>
          <a:endParaRPr lang="en-GB"/>
        </a:p>
      </dgm:t>
    </dgm:pt>
    <dgm:pt modelId="{748B3A11-1E2B-44EF-A567-97180E26B4CE}">
      <dgm:prSet phldrT="[Text]" custT="1"/>
      <dgm:spPr/>
      <dgm:t>
        <a:bodyPr/>
        <a:lstStyle/>
        <a:p>
          <a:pPr algn="l"/>
          <a:r>
            <a:rPr lang="en-GB" sz="2000" dirty="0" smtClean="0"/>
            <a:t>Activities</a:t>
          </a:r>
          <a:endParaRPr lang="en-GB" sz="2000" dirty="0"/>
        </a:p>
      </dgm:t>
    </dgm:pt>
    <dgm:pt modelId="{BE85F194-0A5A-4246-8493-B714C93C184C}" type="parTrans" cxnId="{B3F69CE6-EC07-436D-AB2E-69EB7FE14F1C}">
      <dgm:prSet/>
      <dgm:spPr/>
      <dgm:t>
        <a:bodyPr/>
        <a:lstStyle/>
        <a:p>
          <a:endParaRPr lang="en-GB"/>
        </a:p>
      </dgm:t>
    </dgm:pt>
    <dgm:pt modelId="{970F29CE-03FD-4242-B157-64C2755DAF37}" type="sibTrans" cxnId="{B3F69CE6-EC07-436D-AB2E-69EB7FE14F1C}">
      <dgm:prSet/>
      <dgm:spPr/>
      <dgm:t>
        <a:bodyPr/>
        <a:lstStyle/>
        <a:p>
          <a:endParaRPr lang="en-GB"/>
        </a:p>
      </dgm:t>
    </dgm:pt>
    <dgm:pt modelId="{A1E60FC7-970B-4954-A839-841AB6F846AF}">
      <dgm:prSet phldrT="[Text]" custT="1"/>
      <dgm:spPr/>
      <dgm:t>
        <a:bodyPr/>
        <a:lstStyle/>
        <a:p>
          <a:pPr algn="l"/>
          <a:r>
            <a:rPr lang="en-GB" sz="2000" dirty="0" smtClean="0"/>
            <a:t>Outputs</a:t>
          </a:r>
          <a:endParaRPr lang="en-GB" sz="2000" dirty="0"/>
        </a:p>
      </dgm:t>
    </dgm:pt>
    <dgm:pt modelId="{DD6C529D-1205-4D4E-9491-503F5D9EE06D}" type="parTrans" cxnId="{0853F136-3B9A-4260-A26B-8BBEC6A4D922}">
      <dgm:prSet/>
      <dgm:spPr/>
      <dgm:t>
        <a:bodyPr/>
        <a:lstStyle/>
        <a:p>
          <a:endParaRPr lang="en-GB"/>
        </a:p>
      </dgm:t>
    </dgm:pt>
    <dgm:pt modelId="{B89CF925-DF53-46BA-AAD4-32DC78AE1171}" type="sibTrans" cxnId="{0853F136-3B9A-4260-A26B-8BBEC6A4D922}">
      <dgm:prSet/>
      <dgm:spPr/>
      <dgm:t>
        <a:bodyPr/>
        <a:lstStyle/>
        <a:p>
          <a:endParaRPr lang="en-GB"/>
        </a:p>
      </dgm:t>
    </dgm:pt>
    <dgm:pt modelId="{9568793D-A588-40A8-85D0-FD360B45D502}">
      <dgm:prSet/>
      <dgm:spPr/>
      <dgm:t>
        <a:bodyPr/>
        <a:lstStyle/>
        <a:p>
          <a:endParaRPr lang="en-GB" sz="3600" dirty="0"/>
        </a:p>
      </dgm:t>
    </dgm:pt>
    <dgm:pt modelId="{CDBA2895-5F19-428C-AD8C-8A78B9210344}" type="parTrans" cxnId="{1D78027A-0555-4CBE-99FC-8F9D2E4C3355}">
      <dgm:prSet/>
      <dgm:spPr/>
      <dgm:t>
        <a:bodyPr/>
        <a:lstStyle/>
        <a:p>
          <a:endParaRPr lang="en-GB"/>
        </a:p>
      </dgm:t>
    </dgm:pt>
    <dgm:pt modelId="{F27738FD-FCB5-4A18-A370-4D22AF2F173C}" type="sibTrans" cxnId="{1D78027A-0555-4CBE-99FC-8F9D2E4C3355}">
      <dgm:prSet/>
      <dgm:spPr/>
      <dgm:t>
        <a:bodyPr/>
        <a:lstStyle/>
        <a:p>
          <a:endParaRPr lang="en-GB"/>
        </a:p>
      </dgm:t>
    </dgm:pt>
    <dgm:pt modelId="{116D5D06-EDBE-4097-87ED-9C538423F186}">
      <dgm:prSet custT="1"/>
      <dgm:spPr/>
      <dgm:t>
        <a:bodyPr/>
        <a:lstStyle/>
        <a:p>
          <a:r>
            <a:rPr lang="en-GB" sz="1700" dirty="0" smtClean="0"/>
            <a:t>Capital equipment, marketing, working capital</a:t>
          </a:r>
          <a:endParaRPr lang="en-GB" sz="1700" dirty="0"/>
        </a:p>
      </dgm:t>
    </dgm:pt>
    <dgm:pt modelId="{F952F483-7811-406D-84EC-B4F5B388C228}" type="parTrans" cxnId="{BC467A5C-3908-4818-84B8-BA2DE7A6F7DE}">
      <dgm:prSet/>
      <dgm:spPr/>
      <dgm:t>
        <a:bodyPr/>
        <a:lstStyle/>
        <a:p>
          <a:endParaRPr lang="en-GB"/>
        </a:p>
      </dgm:t>
    </dgm:pt>
    <dgm:pt modelId="{24BF3AB7-13EF-4DD2-A0F8-A96820DCAC47}" type="sibTrans" cxnId="{BC467A5C-3908-4818-84B8-BA2DE7A6F7DE}">
      <dgm:prSet/>
      <dgm:spPr/>
      <dgm:t>
        <a:bodyPr/>
        <a:lstStyle/>
        <a:p>
          <a:endParaRPr lang="en-GB"/>
        </a:p>
      </dgm:t>
    </dgm:pt>
    <dgm:pt modelId="{2B130D64-38D5-4DAF-A6A1-FE60CF22CAE0}">
      <dgm:prSet phldrT="[Text]" custT="1"/>
      <dgm:spPr/>
      <dgm:t>
        <a:bodyPr/>
        <a:lstStyle/>
        <a:p>
          <a:pPr algn="l"/>
          <a:r>
            <a:rPr lang="en-GB" sz="1700" dirty="0" smtClean="0"/>
            <a:t>Decent return for investor</a:t>
          </a:r>
          <a:endParaRPr lang="en-GB" sz="1700" dirty="0"/>
        </a:p>
      </dgm:t>
    </dgm:pt>
    <dgm:pt modelId="{B4C5E4B4-BE85-4435-8879-8D16EFA11329}" type="parTrans" cxnId="{C5BF917E-0243-46BE-A2C3-6E193DC30122}">
      <dgm:prSet/>
      <dgm:spPr/>
      <dgm:t>
        <a:bodyPr/>
        <a:lstStyle/>
        <a:p>
          <a:endParaRPr lang="en-GB"/>
        </a:p>
      </dgm:t>
    </dgm:pt>
    <dgm:pt modelId="{E7E2BAE6-26E7-4BB5-A440-16FB26CD330E}" type="sibTrans" cxnId="{C5BF917E-0243-46BE-A2C3-6E193DC30122}">
      <dgm:prSet/>
      <dgm:spPr/>
      <dgm:t>
        <a:bodyPr/>
        <a:lstStyle/>
        <a:p>
          <a:endParaRPr lang="en-GB"/>
        </a:p>
      </dgm:t>
    </dgm:pt>
    <dgm:pt modelId="{A485167F-1600-4637-AC22-E616B6E7674B}">
      <dgm:prSet phldrT="[Text]" custT="1"/>
      <dgm:spPr/>
      <dgm:t>
        <a:bodyPr/>
        <a:lstStyle/>
        <a:p>
          <a:pPr algn="l"/>
          <a:r>
            <a:rPr lang="en-GB" sz="1700" dirty="0" smtClean="0"/>
            <a:t>Viable business</a:t>
          </a:r>
          <a:endParaRPr lang="en-GB" sz="1700" dirty="0"/>
        </a:p>
      </dgm:t>
    </dgm:pt>
    <dgm:pt modelId="{27356CA7-6A15-4D84-9824-B85396A0DEF4}" type="parTrans" cxnId="{6D3E5639-81E4-4F4E-A740-D80E89FE075A}">
      <dgm:prSet/>
      <dgm:spPr/>
      <dgm:t>
        <a:bodyPr/>
        <a:lstStyle/>
        <a:p>
          <a:endParaRPr lang="en-GB"/>
        </a:p>
      </dgm:t>
    </dgm:pt>
    <dgm:pt modelId="{E4E7D210-6051-4EF3-8251-39EFABBC0E0F}" type="sibTrans" cxnId="{6D3E5639-81E4-4F4E-A740-D80E89FE075A}">
      <dgm:prSet/>
      <dgm:spPr/>
      <dgm:t>
        <a:bodyPr/>
        <a:lstStyle/>
        <a:p>
          <a:endParaRPr lang="en-GB"/>
        </a:p>
      </dgm:t>
    </dgm:pt>
    <dgm:pt modelId="{5C111E43-5ADE-48F0-A155-6312D05FC72C}">
      <dgm:prSet phldrT="[Text]" custT="1"/>
      <dgm:spPr/>
      <dgm:t>
        <a:bodyPr/>
        <a:lstStyle/>
        <a:p>
          <a:pPr algn="l"/>
          <a:r>
            <a:rPr lang="en-GB" sz="1700" dirty="0" smtClean="0"/>
            <a:t>Able to scale up</a:t>
          </a:r>
          <a:endParaRPr lang="en-GB" sz="1700" dirty="0"/>
        </a:p>
      </dgm:t>
    </dgm:pt>
    <dgm:pt modelId="{9C50B567-4DAE-480C-8FE3-C3F3C116FC1C}" type="parTrans" cxnId="{2BE831B0-5722-4018-9E69-9AE2C4B07781}">
      <dgm:prSet/>
      <dgm:spPr/>
      <dgm:t>
        <a:bodyPr/>
        <a:lstStyle/>
        <a:p>
          <a:endParaRPr lang="en-GB"/>
        </a:p>
      </dgm:t>
    </dgm:pt>
    <dgm:pt modelId="{80A8FCDE-008E-43A0-AF41-D509F9A6B1E1}" type="sibTrans" cxnId="{2BE831B0-5722-4018-9E69-9AE2C4B07781}">
      <dgm:prSet/>
      <dgm:spPr/>
      <dgm:t>
        <a:bodyPr/>
        <a:lstStyle/>
        <a:p>
          <a:endParaRPr lang="en-GB"/>
        </a:p>
      </dgm:t>
    </dgm:pt>
    <dgm:pt modelId="{36579530-0FD3-4637-B86C-B92F8BA5A400}">
      <dgm:prSet phldrT="[Text]" custT="1"/>
      <dgm:spPr/>
      <dgm:t>
        <a:bodyPr/>
        <a:lstStyle/>
        <a:p>
          <a:pPr algn="l"/>
          <a:r>
            <a:rPr lang="en-GB" sz="1700" dirty="0" smtClean="0"/>
            <a:t>Blueprint for others to follow</a:t>
          </a:r>
          <a:endParaRPr lang="en-GB" sz="1700" dirty="0"/>
        </a:p>
      </dgm:t>
    </dgm:pt>
    <dgm:pt modelId="{4E8C641C-5949-4987-B00A-4247CF0F936A}" type="parTrans" cxnId="{C2383989-A863-486A-9768-515699CDF546}">
      <dgm:prSet/>
      <dgm:spPr/>
      <dgm:t>
        <a:bodyPr/>
        <a:lstStyle/>
        <a:p>
          <a:endParaRPr lang="en-GB"/>
        </a:p>
      </dgm:t>
    </dgm:pt>
    <dgm:pt modelId="{E9BEEE54-58F8-4AEC-A181-ED5EC5A0AAF0}" type="sibTrans" cxnId="{C2383989-A863-486A-9768-515699CDF546}">
      <dgm:prSet/>
      <dgm:spPr/>
      <dgm:t>
        <a:bodyPr/>
        <a:lstStyle/>
        <a:p>
          <a:endParaRPr lang="en-GB"/>
        </a:p>
      </dgm:t>
    </dgm:pt>
    <dgm:pt modelId="{B29ACF75-3684-4B14-A9F9-94F6619E251A}">
      <dgm:prSet custT="1"/>
      <dgm:spPr/>
      <dgm:t>
        <a:bodyPr/>
        <a:lstStyle/>
        <a:p>
          <a:r>
            <a:rPr lang="en-GB" sz="1700" dirty="0" smtClean="0"/>
            <a:t>Capacity to deliver</a:t>
          </a:r>
          <a:endParaRPr lang="en-GB" sz="1700" dirty="0"/>
        </a:p>
      </dgm:t>
    </dgm:pt>
    <dgm:pt modelId="{2AA4B3A6-12FB-496C-A2AC-8B32BD20ADA1}" type="parTrans" cxnId="{5912989F-E7D1-41C1-AAAA-8623054DFF33}">
      <dgm:prSet/>
      <dgm:spPr/>
      <dgm:t>
        <a:bodyPr/>
        <a:lstStyle/>
        <a:p>
          <a:endParaRPr lang="en-GB"/>
        </a:p>
      </dgm:t>
    </dgm:pt>
    <dgm:pt modelId="{F3B902A5-5D17-43CC-9FFB-610CE59BB4A7}" type="sibTrans" cxnId="{5912989F-E7D1-41C1-AAAA-8623054DFF33}">
      <dgm:prSet/>
      <dgm:spPr/>
      <dgm:t>
        <a:bodyPr/>
        <a:lstStyle/>
        <a:p>
          <a:endParaRPr lang="en-GB"/>
        </a:p>
      </dgm:t>
    </dgm:pt>
    <dgm:pt modelId="{E87AA583-24ED-4960-B420-BAFBB4878321}">
      <dgm:prSet custT="1"/>
      <dgm:spPr/>
      <dgm:t>
        <a:bodyPr/>
        <a:lstStyle/>
        <a:p>
          <a:r>
            <a:rPr lang="en-GB" sz="1700" dirty="0" smtClean="0"/>
            <a:t>Market discovery</a:t>
          </a:r>
          <a:endParaRPr lang="en-GB" sz="1700" dirty="0"/>
        </a:p>
      </dgm:t>
    </dgm:pt>
    <dgm:pt modelId="{D81DF3C0-DECB-429E-8396-2E933029B74B}" type="parTrans" cxnId="{EEA04B93-B069-4B4A-A752-69F04CAD0F9C}">
      <dgm:prSet/>
      <dgm:spPr/>
      <dgm:t>
        <a:bodyPr/>
        <a:lstStyle/>
        <a:p>
          <a:endParaRPr lang="en-GB"/>
        </a:p>
      </dgm:t>
    </dgm:pt>
    <dgm:pt modelId="{44D29573-9B36-4EA3-A9EC-E04DD8DA8F81}" type="sibTrans" cxnId="{EEA04B93-B069-4B4A-A752-69F04CAD0F9C}">
      <dgm:prSet/>
      <dgm:spPr/>
      <dgm:t>
        <a:bodyPr/>
        <a:lstStyle/>
        <a:p>
          <a:endParaRPr lang="en-GB"/>
        </a:p>
      </dgm:t>
    </dgm:pt>
    <dgm:pt modelId="{C25758DE-9D0E-4CE8-9B30-182F0356C4CC}">
      <dgm:prSet custT="1"/>
      <dgm:spPr/>
      <dgm:t>
        <a:bodyPr/>
        <a:lstStyle/>
        <a:p>
          <a:r>
            <a:rPr lang="en-GB" sz="1700" dirty="0" smtClean="0"/>
            <a:t>Social &amp; </a:t>
          </a:r>
          <a:r>
            <a:rPr lang="en-GB" sz="1700" dirty="0" err="1" smtClean="0"/>
            <a:t>Env</a:t>
          </a:r>
          <a:r>
            <a:rPr lang="en-GB" sz="1700" dirty="0" smtClean="0"/>
            <a:t>. benefits</a:t>
          </a:r>
          <a:endParaRPr lang="en-GB" sz="1700" dirty="0"/>
        </a:p>
      </dgm:t>
    </dgm:pt>
    <dgm:pt modelId="{56DE89BC-6BAA-4EDD-9FA7-F97D7F3CAFCB}" type="parTrans" cxnId="{ADA3012F-0564-434A-9080-CA26CDE221F2}">
      <dgm:prSet/>
      <dgm:spPr/>
      <dgm:t>
        <a:bodyPr/>
        <a:lstStyle/>
        <a:p>
          <a:endParaRPr lang="en-GB"/>
        </a:p>
      </dgm:t>
    </dgm:pt>
    <dgm:pt modelId="{E0FE3E48-476F-4D12-B763-A876C6ED6FE5}" type="sibTrans" cxnId="{ADA3012F-0564-434A-9080-CA26CDE221F2}">
      <dgm:prSet/>
      <dgm:spPr/>
      <dgm:t>
        <a:bodyPr/>
        <a:lstStyle/>
        <a:p>
          <a:endParaRPr lang="en-GB"/>
        </a:p>
      </dgm:t>
    </dgm:pt>
    <dgm:pt modelId="{B71A27E1-478D-475D-AC7C-4C341DCCDF43}" type="pres">
      <dgm:prSet presAssocID="{7C3EF116-47BF-4547-BC9E-270DB3530FB1}" presName="theList" presStyleCnt="0">
        <dgm:presLayoutVars>
          <dgm:dir/>
          <dgm:animLvl val="lvl"/>
          <dgm:resizeHandles val="exact"/>
        </dgm:presLayoutVars>
      </dgm:prSet>
      <dgm:spPr/>
      <dgm:t>
        <a:bodyPr/>
        <a:lstStyle/>
        <a:p>
          <a:endParaRPr lang="en-GB"/>
        </a:p>
      </dgm:t>
    </dgm:pt>
    <dgm:pt modelId="{BCBE487B-585B-473A-A32C-26E2AE3E9ED5}" type="pres">
      <dgm:prSet presAssocID="{1602050D-E2F4-435B-B322-68345C0CB8B9}" presName="compNode" presStyleCnt="0"/>
      <dgm:spPr/>
    </dgm:pt>
    <dgm:pt modelId="{B9C0EC71-9419-42B4-9E39-9AE8CD580D83}" type="pres">
      <dgm:prSet presAssocID="{1602050D-E2F4-435B-B322-68345C0CB8B9}" presName="aNode" presStyleLbl="bgShp" presStyleIdx="0" presStyleCnt="2"/>
      <dgm:spPr/>
      <dgm:t>
        <a:bodyPr/>
        <a:lstStyle/>
        <a:p>
          <a:endParaRPr lang="en-GB"/>
        </a:p>
      </dgm:t>
    </dgm:pt>
    <dgm:pt modelId="{DB61975D-1263-42BE-AED0-9AEA4B6B83C2}" type="pres">
      <dgm:prSet presAssocID="{1602050D-E2F4-435B-B322-68345C0CB8B9}" presName="textNode" presStyleLbl="bgShp" presStyleIdx="0" presStyleCnt="2"/>
      <dgm:spPr/>
      <dgm:t>
        <a:bodyPr/>
        <a:lstStyle/>
        <a:p>
          <a:endParaRPr lang="en-GB"/>
        </a:p>
      </dgm:t>
    </dgm:pt>
    <dgm:pt modelId="{8A58037A-AB42-4A0E-8122-CD5129BFD9B7}" type="pres">
      <dgm:prSet presAssocID="{1602050D-E2F4-435B-B322-68345C0CB8B9}" presName="compChildNode" presStyleCnt="0"/>
      <dgm:spPr/>
    </dgm:pt>
    <dgm:pt modelId="{45B4C4E3-C896-42A2-A3CA-B64A3B076DCE}" type="pres">
      <dgm:prSet presAssocID="{1602050D-E2F4-435B-B322-68345C0CB8B9}" presName="theInnerList" presStyleCnt="0"/>
      <dgm:spPr/>
    </dgm:pt>
    <dgm:pt modelId="{7EA16971-4938-4FCF-8BDC-0D2356E3BEF2}" type="pres">
      <dgm:prSet presAssocID="{F7F26347-0AF2-460D-A452-60B96549B585}" presName="childNode" presStyleLbl="node1" presStyleIdx="0" presStyleCnt="4" custScaleY="144911" custLinFactY="-12798" custLinFactNeighborY="-100000">
        <dgm:presLayoutVars>
          <dgm:bulletEnabled val="1"/>
        </dgm:presLayoutVars>
      </dgm:prSet>
      <dgm:spPr/>
      <dgm:t>
        <a:bodyPr/>
        <a:lstStyle/>
        <a:p>
          <a:endParaRPr lang="en-GB"/>
        </a:p>
      </dgm:t>
    </dgm:pt>
    <dgm:pt modelId="{E35D9EC1-992D-4BBD-8DB5-6E58BDFA101E}" type="pres">
      <dgm:prSet presAssocID="{F7F26347-0AF2-460D-A452-60B96549B585}" presName="aSpace2" presStyleCnt="0"/>
      <dgm:spPr/>
    </dgm:pt>
    <dgm:pt modelId="{67071970-A0A3-4BFF-B88A-24A347B9DFEE}" type="pres">
      <dgm:prSet presAssocID="{4788003B-F39A-4F51-A9FA-6BF21D338DF8}" presName="childNode" presStyleLbl="node1" presStyleIdx="1" presStyleCnt="4" custScaleX="97535" custScaleY="248388" custLinFactNeighborY="4260">
        <dgm:presLayoutVars>
          <dgm:bulletEnabled val="1"/>
        </dgm:presLayoutVars>
      </dgm:prSet>
      <dgm:spPr/>
      <dgm:t>
        <a:bodyPr/>
        <a:lstStyle/>
        <a:p>
          <a:endParaRPr lang="en-GB"/>
        </a:p>
      </dgm:t>
    </dgm:pt>
    <dgm:pt modelId="{A20AA971-4428-4B89-9BC7-C2D5132D32B8}" type="pres">
      <dgm:prSet presAssocID="{1602050D-E2F4-435B-B322-68345C0CB8B9}" presName="aSpace" presStyleCnt="0"/>
      <dgm:spPr/>
    </dgm:pt>
    <dgm:pt modelId="{74B62441-50CD-47B7-A413-7DC5F4718FEC}" type="pres">
      <dgm:prSet presAssocID="{0C87660C-4081-45F0-936E-D0CC9519D07D}" presName="compNode" presStyleCnt="0"/>
      <dgm:spPr/>
    </dgm:pt>
    <dgm:pt modelId="{ED173198-5617-43F6-ACCF-573FE183DC9F}" type="pres">
      <dgm:prSet presAssocID="{0C87660C-4081-45F0-936E-D0CC9519D07D}" presName="aNode" presStyleLbl="bgShp" presStyleIdx="1" presStyleCnt="2"/>
      <dgm:spPr/>
      <dgm:t>
        <a:bodyPr/>
        <a:lstStyle/>
        <a:p>
          <a:endParaRPr lang="en-GB"/>
        </a:p>
      </dgm:t>
    </dgm:pt>
    <dgm:pt modelId="{B7015035-C919-4D24-ADC8-0716EAE8D48E}" type="pres">
      <dgm:prSet presAssocID="{0C87660C-4081-45F0-936E-D0CC9519D07D}" presName="textNode" presStyleLbl="bgShp" presStyleIdx="1" presStyleCnt="2"/>
      <dgm:spPr/>
      <dgm:t>
        <a:bodyPr/>
        <a:lstStyle/>
        <a:p>
          <a:endParaRPr lang="en-GB"/>
        </a:p>
      </dgm:t>
    </dgm:pt>
    <dgm:pt modelId="{E9375F68-A5B9-4F85-9FC4-38EF85E78076}" type="pres">
      <dgm:prSet presAssocID="{0C87660C-4081-45F0-936E-D0CC9519D07D}" presName="compChildNode" presStyleCnt="0"/>
      <dgm:spPr/>
    </dgm:pt>
    <dgm:pt modelId="{D5EBB8C2-578D-4109-8AE4-01F836CBB031}" type="pres">
      <dgm:prSet presAssocID="{0C87660C-4081-45F0-936E-D0CC9519D07D}" presName="theInnerList" presStyleCnt="0"/>
      <dgm:spPr/>
    </dgm:pt>
    <dgm:pt modelId="{0712C63C-45A0-45D2-93CB-992B7D2E6D73}" type="pres">
      <dgm:prSet presAssocID="{748B3A11-1E2B-44EF-A567-97180E26B4CE}" presName="childNode" presStyleLbl="node1" presStyleIdx="2" presStyleCnt="4" custScaleX="100725" custScaleY="181497" custLinFactY="-9302" custLinFactNeighborY="-100000">
        <dgm:presLayoutVars>
          <dgm:bulletEnabled val="1"/>
        </dgm:presLayoutVars>
      </dgm:prSet>
      <dgm:spPr/>
      <dgm:t>
        <a:bodyPr/>
        <a:lstStyle/>
        <a:p>
          <a:endParaRPr lang="en-GB"/>
        </a:p>
      </dgm:t>
    </dgm:pt>
    <dgm:pt modelId="{764747AC-1B39-4C61-B77F-9CB4B33046D4}" type="pres">
      <dgm:prSet presAssocID="{748B3A11-1E2B-44EF-A567-97180E26B4CE}" presName="aSpace2" presStyleCnt="0"/>
      <dgm:spPr/>
    </dgm:pt>
    <dgm:pt modelId="{FCAE3B87-FD73-4ABD-8906-3B7F214C2CCF}" type="pres">
      <dgm:prSet presAssocID="{A1E60FC7-970B-4954-A839-841AB6F846AF}" presName="childNode" presStyleLbl="node1" presStyleIdx="3" presStyleCnt="4" custScaleX="106414" custScaleY="275781" custLinFactNeighborX="-968" custLinFactNeighborY="-22007">
        <dgm:presLayoutVars>
          <dgm:bulletEnabled val="1"/>
        </dgm:presLayoutVars>
      </dgm:prSet>
      <dgm:spPr/>
      <dgm:t>
        <a:bodyPr/>
        <a:lstStyle/>
        <a:p>
          <a:endParaRPr lang="en-GB"/>
        </a:p>
      </dgm:t>
    </dgm:pt>
  </dgm:ptLst>
  <dgm:cxnLst>
    <dgm:cxn modelId="{6C2B8210-DE4F-4D91-A16A-341D3CCA36BE}" type="presOf" srcId="{A485167F-1600-4637-AC22-E616B6E7674B}" destId="{FCAE3B87-FD73-4ABD-8906-3B7F214C2CCF}" srcOrd="0" destOrd="2" presId="urn:microsoft.com/office/officeart/2005/8/layout/lProcess2"/>
    <dgm:cxn modelId="{017DF4E2-7EE0-4CA0-8043-86F1336CF667}" srcId="{7C3EF116-47BF-4547-BC9E-270DB3530FB1}" destId="{0C87660C-4081-45F0-936E-D0CC9519D07D}" srcOrd="1" destOrd="0" parTransId="{28D0F45A-FEB4-419C-83CE-B0713E6B6EA8}" sibTransId="{9057EC36-FB72-4DF3-A77F-84947B7C0F0C}"/>
    <dgm:cxn modelId="{2BE831B0-5722-4018-9E69-9AE2C4B07781}" srcId="{A1E60FC7-970B-4954-A839-841AB6F846AF}" destId="{5C111E43-5ADE-48F0-A155-6312D05FC72C}" srcOrd="3" destOrd="0" parTransId="{9C50B567-4DAE-480C-8FE3-C3F3C116FC1C}" sibTransId="{80A8FCDE-008E-43A0-AF41-D509F9A6B1E1}"/>
    <dgm:cxn modelId="{E2D93202-6E82-4936-9C53-8F7A9FE1A96A}" type="presOf" srcId="{36579530-0FD3-4637-B86C-B92F8BA5A400}" destId="{FCAE3B87-FD73-4ABD-8906-3B7F214C2CCF}" srcOrd="0" destOrd="3" presId="urn:microsoft.com/office/officeart/2005/8/layout/lProcess2"/>
    <dgm:cxn modelId="{CD4F7377-AB7C-41EE-83B0-181DCCD3BFBD}" type="presOf" srcId="{C25758DE-9D0E-4CE8-9B30-182F0356C4CC}" destId="{67071970-A0A3-4BFF-B88A-24A347B9DFEE}" srcOrd="0" destOrd="2" presId="urn:microsoft.com/office/officeart/2005/8/layout/lProcess2"/>
    <dgm:cxn modelId="{80123A38-4F69-4AA8-82C4-55B1880B7DAA}" type="presOf" srcId="{F7F26347-0AF2-460D-A452-60B96549B585}" destId="{7EA16971-4938-4FCF-8BDC-0D2356E3BEF2}" srcOrd="0" destOrd="0" presId="urn:microsoft.com/office/officeart/2005/8/layout/lProcess2"/>
    <dgm:cxn modelId="{40FC6A09-3EBA-49E7-9DCB-5B221BEAE812}" type="presOf" srcId="{B29ACF75-3684-4B14-A9F9-94F6619E251A}" destId="{67071970-A0A3-4BFF-B88A-24A347B9DFEE}" srcOrd="0" destOrd="3" presId="urn:microsoft.com/office/officeart/2005/8/layout/lProcess2"/>
    <dgm:cxn modelId="{B5A2BD97-A3A5-4964-B1B6-24D8C04CF38A}" type="presOf" srcId="{9568793D-A588-40A8-85D0-FD360B45D502}" destId="{0712C63C-45A0-45D2-93CB-992B7D2E6D73}" srcOrd="0" destOrd="2" presId="urn:microsoft.com/office/officeart/2005/8/layout/lProcess2"/>
    <dgm:cxn modelId="{C2383989-A863-486A-9768-515699CDF546}" srcId="{A1E60FC7-970B-4954-A839-841AB6F846AF}" destId="{36579530-0FD3-4637-B86C-B92F8BA5A400}" srcOrd="2" destOrd="0" parTransId="{4E8C641C-5949-4987-B00A-4247CF0F936A}" sibTransId="{E9BEEE54-58F8-4AEC-A181-ED5EC5A0AAF0}"/>
    <dgm:cxn modelId="{AB97833F-3B40-4C24-A52A-95F3FC8A9280}" type="presOf" srcId="{1602050D-E2F4-435B-B322-68345C0CB8B9}" destId="{DB61975D-1263-42BE-AED0-9AEA4B6B83C2}" srcOrd="1" destOrd="0" presId="urn:microsoft.com/office/officeart/2005/8/layout/lProcess2"/>
    <dgm:cxn modelId="{89083618-227D-4E19-9869-D5ED02C7B82D}" type="presOf" srcId="{1602050D-E2F4-435B-B322-68345C0CB8B9}" destId="{B9C0EC71-9419-42B4-9E39-9AE8CD580D83}" srcOrd="0" destOrd="0" presId="urn:microsoft.com/office/officeart/2005/8/layout/lProcess2"/>
    <dgm:cxn modelId="{4B3F38F6-108B-4ACE-B52E-98A6AB887D2F}" srcId="{F7F26347-0AF2-460D-A452-60B96549B585}" destId="{FC7672B4-5F1F-4F63-94DD-F1FC2A987C18}" srcOrd="0" destOrd="0" parTransId="{895E6539-5AEB-447B-8CED-3909433D3FB4}" sibTransId="{5548766D-4B27-4835-A28B-08DF6A58228B}"/>
    <dgm:cxn modelId="{8A3ADDA3-BDF8-46F6-A915-B5994185252E}" type="presOf" srcId="{2B130D64-38D5-4DAF-A6A1-FE60CF22CAE0}" destId="{FCAE3B87-FD73-4ABD-8906-3B7F214C2CCF}" srcOrd="0" destOrd="1" presId="urn:microsoft.com/office/officeart/2005/8/layout/lProcess2"/>
    <dgm:cxn modelId="{B3F69CE6-EC07-436D-AB2E-69EB7FE14F1C}" srcId="{0C87660C-4081-45F0-936E-D0CC9519D07D}" destId="{748B3A11-1E2B-44EF-A567-97180E26B4CE}" srcOrd="0" destOrd="0" parTransId="{BE85F194-0A5A-4246-8493-B714C93C184C}" sibTransId="{970F29CE-03FD-4242-B157-64C2755DAF37}"/>
    <dgm:cxn modelId="{3FE3BEE4-F301-46B0-BA20-677B25BC20AB}" type="presOf" srcId="{FC7672B4-5F1F-4F63-94DD-F1FC2A987C18}" destId="{7EA16971-4938-4FCF-8BDC-0D2356E3BEF2}" srcOrd="0" destOrd="1" presId="urn:microsoft.com/office/officeart/2005/8/layout/lProcess2"/>
    <dgm:cxn modelId="{7E7B7DB4-1734-4A21-AADE-28B56250691B}" srcId="{1602050D-E2F4-435B-B322-68345C0CB8B9}" destId="{4788003B-F39A-4F51-A9FA-6BF21D338DF8}" srcOrd="1" destOrd="0" parTransId="{08A6583C-2086-4857-9458-A95027A5FBCA}" sibTransId="{1FB235D9-7681-4CB4-A5D4-6AC7D94006F9}"/>
    <dgm:cxn modelId="{D7E4BDBE-577A-448B-9D75-93B63FF4E8F1}" type="presOf" srcId="{3F58B68F-AD17-4FED-9CC2-7D37DF13FBDA}" destId="{67071970-A0A3-4BFF-B88A-24A347B9DFEE}" srcOrd="0" destOrd="1" presId="urn:microsoft.com/office/officeart/2005/8/layout/lProcess2"/>
    <dgm:cxn modelId="{ADA3012F-0564-434A-9080-CA26CDE221F2}" srcId="{4788003B-F39A-4F51-A9FA-6BF21D338DF8}" destId="{C25758DE-9D0E-4CE8-9B30-182F0356C4CC}" srcOrd="1" destOrd="0" parTransId="{56DE89BC-6BAA-4EDD-9FA7-F97D7F3CAFCB}" sibTransId="{E0FE3E48-476F-4D12-B763-A876C6ED6FE5}"/>
    <dgm:cxn modelId="{7954FC24-87B0-40A2-8ABD-6088ABC20723}" srcId="{7C3EF116-47BF-4547-BC9E-270DB3530FB1}" destId="{1602050D-E2F4-435B-B322-68345C0CB8B9}" srcOrd="0" destOrd="0" parTransId="{C7A22E07-B603-4E6D-866A-C4A8F6310C07}" sibTransId="{1DD70421-8E3A-4063-A9C9-D7F400BC74F5}"/>
    <dgm:cxn modelId="{6D3E5639-81E4-4F4E-A740-D80E89FE075A}" srcId="{A1E60FC7-970B-4954-A839-841AB6F846AF}" destId="{A485167F-1600-4637-AC22-E616B6E7674B}" srcOrd="1" destOrd="0" parTransId="{27356CA7-6A15-4D84-9824-B85396A0DEF4}" sibTransId="{E4E7D210-6051-4EF3-8251-39EFABBC0E0F}"/>
    <dgm:cxn modelId="{C5BF917E-0243-46BE-A2C3-6E193DC30122}" srcId="{A1E60FC7-970B-4954-A839-841AB6F846AF}" destId="{2B130D64-38D5-4DAF-A6A1-FE60CF22CAE0}" srcOrd="0" destOrd="0" parTransId="{B4C5E4B4-BE85-4435-8879-8D16EFA11329}" sibTransId="{E7E2BAE6-26E7-4BB5-A440-16FB26CD330E}"/>
    <dgm:cxn modelId="{E60B2115-215F-43D9-8615-EC9144D4E42D}" srcId="{4788003B-F39A-4F51-A9FA-6BF21D338DF8}" destId="{9164B4BE-3282-46E9-B6D5-E16A176CAD52}" srcOrd="4" destOrd="0" parTransId="{D8516980-B3CF-423C-AF94-7C842DB12930}" sibTransId="{4E4BB015-E096-4291-B05C-5A81515D1E9E}"/>
    <dgm:cxn modelId="{14E6068B-F221-4A1B-846A-5426EBA657F2}" type="presOf" srcId="{116D5D06-EDBE-4097-87ED-9C538423F186}" destId="{0712C63C-45A0-45D2-93CB-992B7D2E6D73}" srcOrd="0" destOrd="1" presId="urn:microsoft.com/office/officeart/2005/8/layout/lProcess2"/>
    <dgm:cxn modelId="{D901A0AE-E17D-400F-84D5-BE953C5394C0}" type="presOf" srcId="{9164B4BE-3282-46E9-B6D5-E16A176CAD52}" destId="{67071970-A0A3-4BFF-B88A-24A347B9DFEE}" srcOrd="0" destOrd="5" presId="urn:microsoft.com/office/officeart/2005/8/layout/lProcess2"/>
    <dgm:cxn modelId="{EEA04B93-B069-4B4A-A752-69F04CAD0F9C}" srcId="{4788003B-F39A-4F51-A9FA-6BF21D338DF8}" destId="{E87AA583-24ED-4960-B420-BAFBB4878321}" srcOrd="3" destOrd="0" parTransId="{D81DF3C0-DECB-429E-8396-2E933029B74B}" sibTransId="{44D29573-9B36-4EA3-A9EC-E04DD8DA8F81}"/>
    <dgm:cxn modelId="{1D78027A-0555-4CBE-99FC-8F9D2E4C3355}" srcId="{116D5D06-EDBE-4097-87ED-9C538423F186}" destId="{9568793D-A588-40A8-85D0-FD360B45D502}" srcOrd="0" destOrd="0" parTransId="{CDBA2895-5F19-428C-AD8C-8A78B9210344}" sibTransId="{F27738FD-FCB5-4A18-A370-4D22AF2F173C}"/>
    <dgm:cxn modelId="{BC467A5C-3908-4818-84B8-BA2DE7A6F7DE}" srcId="{748B3A11-1E2B-44EF-A567-97180E26B4CE}" destId="{116D5D06-EDBE-4097-87ED-9C538423F186}" srcOrd="0" destOrd="0" parTransId="{F952F483-7811-406D-84EC-B4F5B388C228}" sibTransId="{24BF3AB7-13EF-4DD2-A0F8-A96820DCAC47}"/>
    <dgm:cxn modelId="{5131D8BD-B5A8-4A21-8EA2-E94C29E42459}" type="presOf" srcId="{4788003B-F39A-4F51-A9FA-6BF21D338DF8}" destId="{67071970-A0A3-4BFF-B88A-24A347B9DFEE}" srcOrd="0" destOrd="0" presId="urn:microsoft.com/office/officeart/2005/8/layout/lProcess2"/>
    <dgm:cxn modelId="{E3E83828-C75B-4E2D-B514-3BBEEA9F4CA3}" type="presOf" srcId="{7C3EF116-47BF-4547-BC9E-270DB3530FB1}" destId="{B71A27E1-478D-475D-AC7C-4C341DCCDF43}" srcOrd="0" destOrd="0" presId="urn:microsoft.com/office/officeart/2005/8/layout/lProcess2"/>
    <dgm:cxn modelId="{0853F136-3B9A-4260-A26B-8BBEC6A4D922}" srcId="{0C87660C-4081-45F0-936E-D0CC9519D07D}" destId="{A1E60FC7-970B-4954-A839-841AB6F846AF}" srcOrd="1" destOrd="0" parTransId="{DD6C529D-1205-4D4E-9491-503F5D9EE06D}" sibTransId="{B89CF925-DF53-46BA-AAD4-32DC78AE1171}"/>
    <dgm:cxn modelId="{5912989F-E7D1-41C1-AAAA-8623054DFF33}" srcId="{4788003B-F39A-4F51-A9FA-6BF21D338DF8}" destId="{B29ACF75-3684-4B14-A9F9-94F6619E251A}" srcOrd="2" destOrd="0" parTransId="{2AA4B3A6-12FB-496C-A2AC-8B32BD20ADA1}" sibTransId="{F3B902A5-5D17-43CC-9FFB-610CE59BB4A7}"/>
    <dgm:cxn modelId="{DD946C2D-CF6E-48EC-B4D4-579CBDD095CC}" srcId="{1602050D-E2F4-435B-B322-68345C0CB8B9}" destId="{F7F26347-0AF2-460D-A452-60B96549B585}" srcOrd="0" destOrd="0" parTransId="{872DC90E-026D-4FA7-87B1-71DF97057438}" sibTransId="{A8B02E37-99C1-4997-BF34-D4B6BC78F9EC}"/>
    <dgm:cxn modelId="{3FC8DA86-945E-4AF9-9751-D79F505BAB57}" type="presOf" srcId="{748B3A11-1E2B-44EF-A567-97180E26B4CE}" destId="{0712C63C-45A0-45D2-93CB-992B7D2E6D73}" srcOrd="0" destOrd="0" presId="urn:microsoft.com/office/officeart/2005/8/layout/lProcess2"/>
    <dgm:cxn modelId="{32005F23-C70B-4B88-8BE6-EAA858AE38EF}" type="presOf" srcId="{0C87660C-4081-45F0-936E-D0CC9519D07D}" destId="{ED173198-5617-43F6-ACCF-573FE183DC9F}" srcOrd="0" destOrd="0" presId="urn:microsoft.com/office/officeart/2005/8/layout/lProcess2"/>
    <dgm:cxn modelId="{8451071B-DFDB-4DD0-ABEF-2209322EE0D6}" srcId="{4788003B-F39A-4F51-A9FA-6BF21D338DF8}" destId="{3F58B68F-AD17-4FED-9CC2-7D37DF13FBDA}" srcOrd="0" destOrd="0" parTransId="{A9D67248-0126-482C-A14E-53F7B9B238E8}" sibTransId="{52490E90-530A-4219-A4A7-BA3B27BF81A3}"/>
    <dgm:cxn modelId="{2E29BC33-76E8-4B7E-8C27-2BDA64A283D4}" type="presOf" srcId="{0C87660C-4081-45F0-936E-D0CC9519D07D}" destId="{B7015035-C919-4D24-ADC8-0716EAE8D48E}" srcOrd="1" destOrd="0" presId="urn:microsoft.com/office/officeart/2005/8/layout/lProcess2"/>
    <dgm:cxn modelId="{B69653BA-8427-40B2-AF2B-66E5E9B28ECB}" type="presOf" srcId="{E87AA583-24ED-4960-B420-BAFBB4878321}" destId="{67071970-A0A3-4BFF-B88A-24A347B9DFEE}" srcOrd="0" destOrd="4" presId="urn:microsoft.com/office/officeart/2005/8/layout/lProcess2"/>
    <dgm:cxn modelId="{6DDD2E79-CB5B-4318-A46E-6756DE157794}" type="presOf" srcId="{A1E60FC7-970B-4954-A839-841AB6F846AF}" destId="{FCAE3B87-FD73-4ABD-8906-3B7F214C2CCF}" srcOrd="0" destOrd="0" presId="urn:microsoft.com/office/officeart/2005/8/layout/lProcess2"/>
    <dgm:cxn modelId="{42B45737-3B31-4318-9D9B-D1C81F6DDF5D}" type="presOf" srcId="{5C111E43-5ADE-48F0-A155-6312D05FC72C}" destId="{FCAE3B87-FD73-4ABD-8906-3B7F214C2CCF}" srcOrd="0" destOrd="4" presId="urn:microsoft.com/office/officeart/2005/8/layout/lProcess2"/>
    <dgm:cxn modelId="{79783310-DD6A-4087-BD91-7FB2CAFF63C6}" type="presParOf" srcId="{B71A27E1-478D-475D-AC7C-4C341DCCDF43}" destId="{BCBE487B-585B-473A-A32C-26E2AE3E9ED5}" srcOrd="0" destOrd="0" presId="urn:microsoft.com/office/officeart/2005/8/layout/lProcess2"/>
    <dgm:cxn modelId="{485AC7D3-7820-4794-8FD7-1F386710E4ED}" type="presParOf" srcId="{BCBE487B-585B-473A-A32C-26E2AE3E9ED5}" destId="{B9C0EC71-9419-42B4-9E39-9AE8CD580D83}" srcOrd="0" destOrd="0" presId="urn:microsoft.com/office/officeart/2005/8/layout/lProcess2"/>
    <dgm:cxn modelId="{4C547EB9-5C20-4219-95A6-61A9668790B0}" type="presParOf" srcId="{BCBE487B-585B-473A-A32C-26E2AE3E9ED5}" destId="{DB61975D-1263-42BE-AED0-9AEA4B6B83C2}" srcOrd="1" destOrd="0" presId="urn:microsoft.com/office/officeart/2005/8/layout/lProcess2"/>
    <dgm:cxn modelId="{EA0DA487-1E1B-49CF-BC79-67E3819DA003}" type="presParOf" srcId="{BCBE487B-585B-473A-A32C-26E2AE3E9ED5}" destId="{8A58037A-AB42-4A0E-8122-CD5129BFD9B7}" srcOrd="2" destOrd="0" presId="urn:microsoft.com/office/officeart/2005/8/layout/lProcess2"/>
    <dgm:cxn modelId="{726D21D6-1C96-4B6B-9148-DEA14564EC8F}" type="presParOf" srcId="{8A58037A-AB42-4A0E-8122-CD5129BFD9B7}" destId="{45B4C4E3-C896-42A2-A3CA-B64A3B076DCE}" srcOrd="0" destOrd="0" presId="urn:microsoft.com/office/officeart/2005/8/layout/lProcess2"/>
    <dgm:cxn modelId="{5ACC1A8E-70C7-4F24-A39C-236693FD997D}" type="presParOf" srcId="{45B4C4E3-C896-42A2-A3CA-B64A3B076DCE}" destId="{7EA16971-4938-4FCF-8BDC-0D2356E3BEF2}" srcOrd="0" destOrd="0" presId="urn:microsoft.com/office/officeart/2005/8/layout/lProcess2"/>
    <dgm:cxn modelId="{7073C020-4272-4088-9B50-6574D2D7F417}" type="presParOf" srcId="{45B4C4E3-C896-42A2-A3CA-B64A3B076DCE}" destId="{E35D9EC1-992D-4BBD-8DB5-6E58BDFA101E}" srcOrd="1" destOrd="0" presId="urn:microsoft.com/office/officeart/2005/8/layout/lProcess2"/>
    <dgm:cxn modelId="{513131F2-9565-459B-B525-2476994AF43B}" type="presParOf" srcId="{45B4C4E3-C896-42A2-A3CA-B64A3B076DCE}" destId="{67071970-A0A3-4BFF-B88A-24A347B9DFEE}" srcOrd="2" destOrd="0" presId="urn:microsoft.com/office/officeart/2005/8/layout/lProcess2"/>
    <dgm:cxn modelId="{8DE5A375-F402-4BCC-9CEA-D9B6FF289DAB}" type="presParOf" srcId="{B71A27E1-478D-475D-AC7C-4C341DCCDF43}" destId="{A20AA971-4428-4B89-9BC7-C2D5132D32B8}" srcOrd="1" destOrd="0" presId="urn:microsoft.com/office/officeart/2005/8/layout/lProcess2"/>
    <dgm:cxn modelId="{EA3C6057-8862-4958-84A6-A7D4B5B3DADB}" type="presParOf" srcId="{B71A27E1-478D-475D-AC7C-4C341DCCDF43}" destId="{74B62441-50CD-47B7-A413-7DC5F4718FEC}" srcOrd="2" destOrd="0" presId="urn:microsoft.com/office/officeart/2005/8/layout/lProcess2"/>
    <dgm:cxn modelId="{136CD8D2-8A9C-4360-83CD-4655DF1A12C2}" type="presParOf" srcId="{74B62441-50CD-47B7-A413-7DC5F4718FEC}" destId="{ED173198-5617-43F6-ACCF-573FE183DC9F}" srcOrd="0" destOrd="0" presId="urn:microsoft.com/office/officeart/2005/8/layout/lProcess2"/>
    <dgm:cxn modelId="{04B6D0E7-FE1F-478E-A9BA-E9ED1D8899EF}" type="presParOf" srcId="{74B62441-50CD-47B7-A413-7DC5F4718FEC}" destId="{B7015035-C919-4D24-ADC8-0716EAE8D48E}" srcOrd="1" destOrd="0" presId="urn:microsoft.com/office/officeart/2005/8/layout/lProcess2"/>
    <dgm:cxn modelId="{1D0C4375-FF8D-40C6-960F-C171DEE40B0F}" type="presParOf" srcId="{74B62441-50CD-47B7-A413-7DC5F4718FEC}" destId="{E9375F68-A5B9-4F85-9FC4-38EF85E78076}" srcOrd="2" destOrd="0" presId="urn:microsoft.com/office/officeart/2005/8/layout/lProcess2"/>
    <dgm:cxn modelId="{76D39244-CA3D-4ADD-9D98-1CE79EDFE388}" type="presParOf" srcId="{E9375F68-A5B9-4F85-9FC4-38EF85E78076}" destId="{D5EBB8C2-578D-4109-8AE4-01F836CBB031}" srcOrd="0" destOrd="0" presId="urn:microsoft.com/office/officeart/2005/8/layout/lProcess2"/>
    <dgm:cxn modelId="{14112AD4-479A-43BC-B430-2197A60EB6EA}" type="presParOf" srcId="{D5EBB8C2-578D-4109-8AE4-01F836CBB031}" destId="{0712C63C-45A0-45D2-93CB-992B7D2E6D73}" srcOrd="0" destOrd="0" presId="urn:microsoft.com/office/officeart/2005/8/layout/lProcess2"/>
    <dgm:cxn modelId="{2DA276B3-F6C3-4439-B039-9DE401DF890C}" type="presParOf" srcId="{D5EBB8C2-578D-4109-8AE4-01F836CBB031}" destId="{764747AC-1B39-4C61-B77F-9CB4B33046D4}" srcOrd="1" destOrd="0" presId="urn:microsoft.com/office/officeart/2005/8/layout/lProcess2"/>
    <dgm:cxn modelId="{D7869756-8CEE-4E4F-AF10-95DAEECBA798}" type="presParOf" srcId="{D5EBB8C2-578D-4109-8AE4-01F836CBB031}" destId="{FCAE3B87-FD73-4ABD-8906-3B7F214C2CCF}"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C9165BE-9310-46C4-9978-166C3B36AE5B}"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GB"/>
        </a:p>
      </dgm:t>
    </dgm:pt>
    <dgm:pt modelId="{D804655E-DAF1-4E95-B00C-A7B4981085C8}">
      <dgm:prSet phldrT="[Text]" custT="1"/>
      <dgm:spPr/>
      <dgm:t>
        <a:bodyPr/>
        <a:lstStyle/>
        <a:p>
          <a:r>
            <a:rPr lang="en-GB" sz="2000" dirty="0" smtClean="0"/>
            <a:t>Long term</a:t>
          </a:r>
          <a:endParaRPr lang="en-GB" sz="2000" dirty="0"/>
        </a:p>
      </dgm:t>
    </dgm:pt>
    <dgm:pt modelId="{EB54C445-5358-42E1-BD9A-D36E46B5FEAD}" type="parTrans" cxnId="{562DF9A3-3A1E-4F79-B527-9EE89078E607}">
      <dgm:prSet/>
      <dgm:spPr/>
      <dgm:t>
        <a:bodyPr/>
        <a:lstStyle/>
        <a:p>
          <a:endParaRPr lang="en-GB"/>
        </a:p>
      </dgm:t>
    </dgm:pt>
    <dgm:pt modelId="{7E0E23F2-3721-4FAB-A381-33CB14583B72}" type="sibTrans" cxnId="{562DF9A3-3A1E-4F79-B527-9EE89078E607}">
      <dgm:prSet/>
      <dgm:spPr/>
      <dgm:t>
        <a:bodyPr/>
        <a:lstStyle/>
        <a:p>
          <a:endParaRPr lang="en-GB"/>
        </a:p>
      </dgm:t>
    </dgm:pt>
    <dgm:pt modelId="{50F5C2FB-93FC-4FCA-9B92-13598DA2E799}">
      <dgm:prSet phldrT="[Text]" custT="1"/>
      <dgm:spPr/>
      <dgm:t>
        <a:bodyPr/>
        <a:lstStyle/>
        <a:p>
          <a:r>
            <a:rPr lang="en-GB" sz="2000" dirty="0" smtClean="0"/>
            <a:t>-Inclusion of REDD+ in new and emerging  compliance markets</a:t>
          </a:r>
        </a:p>
        <a:p>
          <a:r>
            <a:rPr lang="en-GB" sz="2000" dirty="0" smtClean="0"/>
            <a:t>-Crediting using some form of nesting</a:t>
          </a:r>
        </a:p>
        <a:p>
          <a:r>
            <a:rPr lang="en-GB" sz="2000" dirty="0" smtClean="0"/>
            <a:t>-Incorporating extractive industries in REDD supply chain</a:t>
          </a:r>
        </a:p>
        <a:p>
          <a:endParaRPr lang="en-GB" sz="2000" dirty="0"/>
        </a:p>
      </dgm:t>
    </dgm:pt>
    <dgm:pt modelId="{8E5A3458-F37F-40AD-B950-FE48EBC331EC}" type="parTrans" cxnId="{1DBE111A-A030-4831-BA92-07970913CE80}">
      <dgm:prSet/>
      <dgm:spPr/>
      <dgm:t>
        <a:bodyPr/>
        <a:lstStyle/>
        <a:p>
          <a:endParaRPr lang="en-GB"/>
        </a:p>
      </dgm:t>
    </dgm:pt>
    <dgm:pt modelId="{DA2E7FE9-01BA-4CB2-B95B-0F351244676B}" type="sibTrans" cxnId="{1DBE111A-A030-4831-BA92-07970913CE80}">
      <dgm:prSet/>
      <dgm:spPr/>
      <dgm:t>
        <a:bodyPr/>
        <a:lstStyle/>
        <a:p>
          <a:endParaRPr lang="en-GB"/>
        </a:p>
      </dgm:t>
    </dgm:pt>
    <dgm:pt modelId="{56E3D13D-7EAF-4336-802D-836714613EA1}">
      <dgm:prSet phldrT="[Text]" custT="1"/>
      <dgm:spPr/>
      <dgm:t>
        <a:bodyPr/>
        <a:lstStyle/>
        <a:p>
          <a:r>
            <a:rPr lang="en-GB" sz="2000" dirty="0" smtClean="0"/>
            <a:t>Medium term</a:t>
          </a:r>
          <a:endParaRPr lang="en-GB" sz="2000" dirty="0"/>
        </a:p>
      </dgm:t>
    </dgm:pt>
    <dgm:pt modelId="{4D4C2884-6857-4131-A95C-09133DB8C3B8}" type="parTrans" cxnId="{BE4EA299-5AFA-443C-8840-3C89FB7C795D}">
      <dgm:prSet/>
      <dgm:spPr/>
      <dgm:t>
        <a:bodyPr/>
        <a:lstStyle/>
        <a:p>
          <a:endParaRPr lang="en-GB"/>
        </a:p>
      </dgm:t>
    </dgm:pt>
    <dgm:pt modelId="{D4E33038-06C5-4D48-A1E0-193CADE0826D}" type="sibTrans" cxnId="{BE4EA299-5AFA-443C-8840-3C89FB7C795D}">
      <dgm:prSet/>
      <dgm:spPr/>
      <dgm:t>
        <a:bodyPr/>
        <a:lstStyle/>
        <a:p>
          <a:endParaRPr lang="en-GB"/>
        </a:p>
      </dgm:t>
    </dgm:pt>
    <dgm:pt modelId="{87A314E1-3141-46E4-B860-281B6096755B}">
      <dgm:prSet phldrT="[Text]" custT="1"/>
      <dgm:spPr/>
      <dgm:t>
        <a:bodyPr/>
        <a:lstStyle/>
        <a:p>
          <a:r>
            <a:rPr lang="en-GB" sz="2000" dirty="0" smtClean="0"/>
            <a:t>-Engaging the private sector in national level strategies</a:t>
          </a:r>
        </a:p>
        <a:p>
          <a:r>
            <a:rPr lang="en-GB" sz="2000" dirty="0" smtClean="0"/>
            <a:t>-Stimulating demand from new sectors</a:t>
          </a:r>
          <a:endParaRPr lang="en-GB" sz="2000" dirty="0"/>
        </a:p>
      </dgm:t>
    </dgm:pt>
    <dgm:pt modelId="{8551EA46-2535-450E-B109-CA97BE7A5EBC}" type="parTrans" cxnId="{8A70B731-EDD6-4CB8-AFC5-8E9A1141ECB7}">
      <dgm:prSet/>
      <dgm:spPr/>
      <dgm:t>
        <a:bodyPr/>
        <a:lstStyle/>
        <a:p>
          <a:endParaRPr lang="en-GB"/>
        </a:p>
      </dgm:t>
    </dgm:pt>
    <dgm:pt modelId="{3DB125C3-444F-4429-8E92-CA3C864B5A98}" type="sibTrans" cxnId="{8A70B731-EDD6-4CB8-AFC5-8E9A1141ECB7}">
      <dgm:prSet/>
      <dgm:spPr/>
      <dgm:t>
        <a:bodyPr/>
        <a:lstStyle/>
        <a:p>
          <a:endParaRPr lang="en-GB"/>
        </a:p>
      </dgm:t>
    </dgm:pt>
    <dgm:pt modelId="{DAEC7D3B-A0AE-4E40-9878-5C72556DC8C4}">
      <dgm:prSet phldrT="[Text]" custT="1"/>
      <dgm:spPr/>
      <dgm:t>
        <a:bodyPr/>
        <a:lstStyle/>
        <a:p>
          <a:r>
            <a:rPr lang="en-GB" sz="2000" dirty="0" smtClean="0"/>
            <a:t>Short term</a:t>
          </a:r>
          <a:endParaRPr lang="en-GB" sz="2000" dirty="0"/>
        </a:p>
      </dgm:t>
    </dgm:pt>
    <dgm:pt modelId="{790B199E-64FA-48AB-B35E-B4D168119FF3}" type="parTrans" cxnId="{7CC5281D-AB61-40C7-BF31-1145EEB94B45}">
      <dgm:prSet/>
      <dgm:spPr/>
      <dgm:t>
        <a:bodyPr/>
        <a:lstStyle/>
        <a:p>
          <a:endParaRPr lang="en-GB"/>
        </a:p>
      </dgm:t>
    </dgm:pt>
    <dgm:pt modelId="{AA37B483-9C32-452A-B0BA-8B66CEA8D9CE}" type="sibTrans" cxnId="{7CC5281D-AB61-40C7-BF31-1145EEB94B45}">
      <dgm:prSet/>
      <dgm:spPr/>
      <dgm:t>
        <a:bodyPr/>
        <a:lstStyle/>
        <a:p>
          <a:endParaRPr lang="en-GB"/>
        </a:p>
      </dgm:t>
    </dgm:pt>
    <dgm:pt modelId="{A932FD19-4440-4357-9D10-4ABE56BD87CC}">
      <dgm:prSet phldrT="[Text]" custT="1"/>
      <dgm:spPr/>
      <dgm:t>
        <a:bodyPr/>
        <a:lstStyle/>
        <a:p>
          <a:r>
            <a:rPr lang="en-GB" sz="2000" dirty="0" smtClean="0"/>
            <a:t>-Promoting VCS and CCB certified carbon credits</a:t>
          </a:r>
        </a:p>
        <a:p>
          <a:r>
            <a:rPr lang="en-GB" sz="2000" dirty="0" smtClean="0"/>
            <a:t>-Targeted marketing strategies</a:t>
          </a:r>
          <a:endParaRPr lang="en-GB" sz="2000" dirty="0"/>
        </a:p>
      </dgm:t>
    </dgm:pt>
    <dgm:pt modelId="{8E973100-31B0-4373-B05D-CC8C852B6800}" type="parTrans" cxnId="{8B0CD189-B666-4285-AB17-9FD028FCC842}">
      <dgm:prSet/>
      <dgm:spPr/>
      <dgm:t>
        <a:bodyPr/>
        <a:lstStyle/>
        <a:p>
          <a:endParaRPr lang="en-GB"/>
        </a:p>
      </dgm:t>
    </dgm:pt>
    <dgm:pt modelId="{4112E1AF-F19C-440B-80E3-CF2F91DEA86C}" type="sibTrans" cxnId="{8B0CD189-B666-4285-AB17-9FD028FCC842}">
      <dgm:prSet/>
      <dgm:spPr/>
      <dgm:t>
        <a:bodyPr/>
        <a:lstStyle/>
        <a:p>
          <a:endParaRPr lang="en-GB"/>
        </a:p>
      </dgm:t>
    </dgm:pt>
    <dgm:pt modelId="{D0CD960E-152A-46B6-B8C7-60E123DEBD2C}" type="pres">
      <dgm:prSet presAssocID="{8C9165BE-9310-46C4-9978-166C3B36AE5B}" presName="Name0" presStyleCnt="0">
        <dgm:presLayoutVars>
          <dgm:chMax val="5"/>
          <dgm:chPref val="5"/>
          <dgm:dir/>
          <dgm:animLvl val="lvl"/>
        </dgm:presLayoutVars>
      </dgm:prSet>
      <dgm:spPr/>
      <dgm:t>
        <a:bodyPr/>
        <a:lstStyle/>
        <a:p>
          <a:endParaRPr lang="en-GB"/>
        </a:p>
      </dgm:t>
    </dgm:pt>
    <dgm:pt modelId="{9AB1A44C-E0EE-4A59-AEDB-37749F0D621C}" type="pres">
      <dgm:prSet presAssocID="{D804655E-DAF1-4E95-B00C-A7B4981085C8}" presName="parentText1" presStyleLbl="node1" presStyleIdx="0" presStyleCnt="3">
        <dgm:presLayoutVars>
          <dgm:chMax/>
          <dgm:chPref val="3"/>
          <dgm:bulletEnabled val="1"/>
        </dgm:presLayoutVars>
      </dgm:prSet>
      <dgm:spPr/>
      <dgm:t>
        <a:bodyPr/>
        <a:lstStyle/>
        <a:p>
          <a:endParaRPr lang="en-GB"/>
        </a:p>
      </dgm:t>
    </dgm:pt>
    <dgm:pt modelId="{78B167EB-1005-4A93-88E1-0D9B1644795D}" type="pres">
      <dgm:prSet presAssocID="{D804655E-DAF1-4E95-B00C-A7B4981085C8}" presName="childText1" presStyleLbl="solidAlignAcc1" presStyleIdx="0" presStyleCnt="3" custScaleY="117953" custLinFactNeighborY="4970">
        <dgm:presLayoutVars>
          <dgm:chMax val="0"/>
          <dgm:chPref val="0"/>
          <dgm:bulletEnabled val="1"/>
        </dgm:presLayoutVars>
      </dgm:prSet>
      <dgm:spPr/>
      <dgm:t>
        <a:bodyPr/>
        <a:lstStyle/>
        <a:p>
          <a:endParaRPr lang="en-GB"/>
        </a:p>
      </dgm:t>
    </dgm:pt>
    <dgm:pt modelId="{B64E89DC-BA6E-4C02-83C2-69FDA244344E}" type="pres">
      <dgm:prSet presAssocID="{56E3D13D-7EAF-4336-802D-836714613EA1}" presName="parentText2" presStyleLbl="node1" presStyleIdx="1" presStyleCnt="3">
        <dgm:presLayoutVars>
          <dgm:chMax/>
          <dgm:chPref val="3"/>
          <dgm:bulletEnabled val="1"/>
        </dgm:presLayoutVars>
      </dgm:prSet>
      <dgm:spPr/>
      <dgm:t>
        <a:bodyPr/>
        <a:lstStyle/>
        <a:p>
          <a:endParaRPr lang="en-GB"/>
        </a:p>
      </dgm:t>
    </dgm:pt>
    <dgm:pt modelId="{27B58814-FD4F-401A-BC20-4B39CDA4FF7A}" type="pres">
      <dgm:prSet presAssocID="{56E3D13D-7EAF-4336-802D-836714613EA1}" presName="childText2" presStyleLbl="solidAlignAcc1" presStyleIdx="1" presStyleCnt="3" custScaleY="125219" custLinFactNeighborY="2840">
        <dgm:presLayoutVars>
          <dgm:chMax val="0"/>
          <dgm:chPref val="0"/>
          <dgm:bulletEnabled val="1"/>
        </dgm:presLayoutVars>
      </dgm:prSet>
      <dgm:spPr/>
      <dgm:t>
        <a:bodyPr/>
        <a:lstStyle/>
        <a:p>
          <a:endParaRPr lang="en-GB"/>
        </a:p>
      </dgm:t>
    </dgm:pt>
    <dgm:pt modelId="{A6E76274-3D83-4A14-9DA2-EFB4B33DCFD9}" type="pres">
      <dgm:prSet presAssocID="{DAEC7D3B-A0AE-4E40-9878-5C72556DC8C4}" presName="parentText3" presStyleLbl="node1" presStyleIdx="2" presStyleCnt="3">
        <dgm:presLayoutVars>
          <dgm:chMax/>
          <dgm:chPref val="3"/>
          <dgm:bulletEnabled val="1"/>
        </dgm:presLayoutVars>
      </dgm:prSet>
      <dgm:spPr/>
      <dgm:t>
        <a:bodyPr/>
        <a:lstStyle/>
        <a:p>
          <a:endParaRPr lang="en-GB"/>
        </a:p>
      </dgm:t>
    </dgm:pt>
    <dgm:pt modelId="{611D20A7-2C34-4F8B-B9D7-6B12A8BE7592}" type="pres">
      <dgm:prSet presAssocID="{DAEC7D3B-A0AE-4E40-9878-5C72556DC8C4}" presName="childText3" presStyleLbl="solidAlignAcc1" presStyleIdx="2" presStyleCnt="3" custScaleY="130220" custLinFactNeighborY="5768">
        <dgm:presLayoutVars>
          <dgm:chMax val="0"/>
          <dgm:chPref val="0"/>
          <dgm:bulletEnabled val="1"/>
        </dgm:presLayoutVars>
      </dgm:prSet>
      <dgm:spPr/>
      <dgm:t>
        <a:bodyPr/>
        <a:lstStyle/>
        <a:p>
          <a:endParaRPr lang="en-GB"/>
        </a:p>
      </dgm:t>
    </dgm:pt>
  </dgm:ptLst>
  <dgm:cxnLst>
    <dgm:cxn modelId="{C5B1C840-15AB-46F1-8B6A-ACC07EF4AEDA}" type="presOf" srcId="{DAEC7D3B-A0AE-4E40-9878-5C72556DC8C4}" destId="{A6E76274-3D83-4A14-9DA2-EFB4B33DCFD9}" srcOrd="0" destOrd="0" presId="urn:microsoft.com/office/officeart/2009/3/layout/IncreasingArrowsProcess"/>
    <dgm:cxn modelId="{7CC5281D-AB61-40C7-BF31-1145EEB94B45}" srcId="{8C9165BE-9310-46C4-9978-166C3B36AE5B}" destId="{DAEC7D3B-A0AE-4E40-9878-5C72556DC8C4}" srcOrd="2" destOrd="0" parTransId="{790B199E-64FA-48AB-B35E-B4D168119FF3}" sibTransId="{AA37B483-9C32-452A-B0BA-8B66CEA8D9CE}"/>
    <dgm:cxn modelId="{1DBE111A-A030-4831-BA92-07970913CE80}" srcId="{D804655E-DAF1-4E95-B00C-A7B4981085C8}" destId="{50F5C2FB-93FC-4FCA-9B92-13598DA2E799}" srcOrd="0" destOrd="0" parTransId="{8E5A3458-F37F-40AD-B950-FE48EBC331EC}" sibTransId="{DA2E7FE9-01BA-4CB2-B95B-0F351244676B}"/>
    <dgm:cxn modelId="{D1DCEABF-0D09-476B-B599-A87141338EF9}" type="presOf" srcId="{A932FD19-4440-4357-9D10-4ABE56BD87CC}" destId="{611D20A7-2C34-4F8B-B9D7-6B12A8BE7592}" srcOrd="0" destOrd="0" presId="urn:microsoft.com/office/officeart/2009/3/layout/IncreasingArrowsProcess"/>
    <dgm:cxn modelId="{4D109AE5-46D0-4EB9-94E8-AAAFC6CDACBB}" type="presOf" srcId="{8C9165BE-9310-46C4-9978-166C3B36AE5B}" destId="{D0CD960E-152A-46B6-B8C7-60E123DEBD2C}" srcOrd="0" destOrd="0" presId="urn:microsoft.com/office/officeart/2009/3/layout/IncreasingArrowsProcess"/>
    <dgm:cxn modelId="{8A70B731-EDD6-4CB8-AFC5-8E9A1141ECB7}" srcId="{56E3D13D-7EAF-4336-802D-836714613EA1}" destId="{87A314E1-3141-46E4-B860-281B6096755B}" srcOrd="0" destOrd="0" parTransId="{8551EA46-2535-450E-B109-CA97BE7A5EBC}" sibTransId="{3DB125C3-444F-4429-8E92-CA3C864B5A98}"/>
    <dgm:cxn modelId="{562DF9A3-3A1E-4F79-B527-9EE89078E607}" srcId="{8C9165BE-9310-46C4-9978-166C3B36AE5B}" destId="{D804655E-DAF1-4E95-B00C-A7B4981085C8}" srcOrd="0" destOrd="0" parTransId="{EB54C445-5358-42E1-BD9A-D36E46B5FEAD}" sibTransId="{7E0E23F2-3721-4FAB-A381-33CB14583B72}"/>
    <dgm:cxn modelId="{44638F43-B226-4D7F-B34E-282535C7BEB9}" type="presOf" srcId="{56E3D13D-7EAF-4336-802D-836714613EA1}" destId="{B64E89DC-BA6E-4C02-83C2-69FDA244344E}" srcOrd="0" destOrd="0" presId="urn:microsoft.com/office/officeart/2009/3/layout/IncreasingArrowsProcess"/>
    <dgm:cxn modelId="{88B599E3-E24E-4D45-8681-5495F9CFD1C6}" type="presOf" srcId="{50F5C2FB-93FC-4FCA-9B92-13598DA2E799}" destId="{78B167EB-1005-4A93-88E1-0D9B1644795D}" srcOrd="0" destOrd="0" presId="urn:microsoft.com/office/officeart/2009/3/layout/IncreasingArrowsProcess"/>
    <dgm:cxn modelId="{8B0CD189-B666-4285-AB17-9FD028FCC842}" srcId="{DAEC7D3B-A0AE-4E40-9878-5C72556DC8C4}" destId="{A932FD19-4440-4357-9D10-4ABE56BD87CC}" srcOrd="0" destOrd="0" parTransId="{8E973100-31B0-4373-B05D-CC8C852B6800}" sibTransId="{4112E1AF-F19C-440B-80E3-CF2F91DEA86C}"/>
    <dgm:cxn modelId="{7E3B9F5A-EDCA-4A02-8282-D2DF181509AE}" type="presOf" srcId="{D804655E-DAF1-4E95-B00C-A7B4981085C8}" destId="{9AB1A44C-E0EE-4A59-AEDB-37749F0D621C}" srcOrd="0" destOrd="0" presId="urn:microsoft.com/office/officeart/2009/3/layout/IncreasingArrowsProcess"/>
    <dgm:cxn modelId="{CA8B742A-F447-4A55-9EFD-387860BC4681}" type="presOf" srcId="{87A314E1-3141-46E4-B860-281B6096755B}" destId="{27B58814-FD4F-401A-BC20-4B39CDA4FF7A}" srcOrd="0" destOrd="0" presId="urn:microsoft.com/office/officeart/2009/3/layout/IncreasingArrowsProcess"/>
    <dgm:cxn modelId="{BE4EA299-5AFA-443C-8840-3C89FB7C795D}" srcId="{8C9165BE-9310-46C4-9978-166C3B36AE5B}" destId="{56E3D13D-7EAF-4336-802D-836714613EA1}" srcOrd="1" destOrd="0" parTransId="{4D4C2884-6857-4131-A95C-09133DB8C3B8}" sibTransId="{D4E33038-06C5-4D48-A1E0-193CADE0826D}"/>
    <dgm:cxn modelId="{E0DF8BCC-DC56-4CC5-8A72-857CDC89BC22}" type="presParOf" srcId="{D0CD960E-152A-46B6-B8C7-60E123DEBD2C}" destId="{9AB1A44C-E0EE-4A59-AEDB-37749F0D621C}" srcOrd="0" destOrd="0" presId="urn:microsoft.com/office/officeart/2009/3/layout/IncreasingArrowsProcess"/>
    <dgm:cxn modelId="{D38AD111-2E0E-4136-8FAB-BFBB6224BA3D}" type="presParOf" srcId="{D0CD960E-152A-46B6-B8C7-60E123DEBD2C}" destId="{78B167EB-1005-4A93-88E1-0D9B1644795D}" srcOrd="1" destOrd="0" presId="urn:microsoft.com/office/officeart/2009/3/layout/IncreasingArrowsProcess"/>
    <dgm:cxn modelId="{F315D0EA-5233-4657-8FC2-8632FF402D2D}" type="presParOf" srcId="{D0CD960E-152A-46B6-B8C7-60E123DEBD2C}" destId="{B64E89DC-BA6E-4C02-83C2-69FDA244344E}" srcOrd="2" destOrd="0" presId="urn:microsoft.com/office/officeart/2009/3/layout/IncreasingArrowsProcess"/>
    <dgm:cxn modelId="{FEA404A2-33C8-4C76-8AB1-065DDDCD3C29}" type="presParOf" srcId="{D0CD960E-152A-46B6-B8C7-60E123DEBD2C}" destId="{27B58814-FD4F-401A-BC20-4B39CDA4FF7A}" srcOrd="3" destOrd="0" presId="urn:microsoft.com/office/officeart/2009/3/layout/IncreasingArrowsProcess"/>
    <dgm:cxn modelId="{67640889-449C-4A2E-AB81-A9FDEB37DF68}" type="presParOf" srcId="{D0CD960E-152A-46B6-B8C7-60E123DEBD2C}" destId="{A6E76274-3D83-4A14-9DA2-EFB4B33DCFD9}" srcOrd="4" destOrd="0" presId="urn:microsoft.com/office/officeart/2009/3/layout/IncreasingArrowsProcess"/>
    <dgm:cxn modelId="{3C4911CC-1663-4785-A6D1-BEAE6F72FB14}" type="presParOf" srcId="{D0CD960E-152A-46B6-B8C7-60E123DEBD2C}" destId="{611D20A7-2C34-4F8B-B9D7-6B12A8BE7592}"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F68259-33CE-4AF2-AFB0-437A8D95F07E}" type="doc">
      <dgm:prSet loTypeId="urn:microsoft.com/office/officeart/2005/8/layout/hChevron3" loCatId="process" qsTypeId="urn:microsoft.com/office/officeart/2005/8/quickstyle/simple1" qsCatId="simple" csTypeId="urn:microsoft.com/office/officeart/2005/8/colors/accent1_4" csCatId="accent1" phldr="1"/>
      <dgm:spPr/>
    </dgm:pt>
    <dgm:pt modelId="{4179071D-A0E9-4E51-81F3-715C8DE4AF7B}">
      <dgm:prSet phldrT="[Text]" custT="1"/>
      <dgm:spPr/>
      <dgm:t>
        <a:bodyPr/>
        <a:lstStyle/>
        <a:p>
          <a:r>
            <a:rPr lang="en-GB" sz="2000" dirty="0" smtClean="0"/>
            <a:t>Private</a:t>
          </a:r>
          <a:r>
            <a:rPr lang="en-GB" sz="2400" dirty="0" smtClean="0"/>
            <a:t>	</a:t>
          </a:r>
          <a:endParaRPr lang="en-GB" sz="2400" dirty="0"/>
        </a:p>
      </dgm:t>
    </dgm:pt>
    <dgm:pt modelId="{A68C2F44-3ED5-4D73-A5CA-BCF81673BE2C}" type="parTrans" cxnId="{9A3CBD4C-528E-4259-95E1-54C3061252B3}">
      <dgm:prSet/>
      <dgm:spPr/>
      <dgm:t>
        <a:bodyPr/>
        <a:lstStyle/>
        <a:p>
          <a:endParaRPr lang="en-GB"/>
        </a:p>
      </dgm:t>
    </dgm:pt>
    <dgm:pt modelId="{312D0C2F-17AA-47BB-92A1-7FB12A2DEF73}" type="sibTrans" cxnId="{9A3CBD4C-528E-4259-95E1-54C3061252B3}">
      <dgm:prSet/>
      <dgm:spPr/>
      <dgm:t>
        <a:bodyPr/>
        <a:lstStyle/>
        <a:p>
          <a:endParaRPr lang="en-GB"/>
        </a:p>
      </dgm:t>
    </dgm:pt>
    <dgm:pt modelId="{37CDFB53-C04A-4970-9F39-022D8E7C6DEA}">
      <dgm:prSet phldrT="[Text]" custT="1"/>
      <dgm:spPr/>
      <dgm:t>
        <a:bodyPr/>
        <a:lstStyle/>
        <a:p>
          <a:endParaRPr lang="en-GB" sz="2000" dirty="0" smtClean="0"/>
        </a:p>
        <a:p>
          <a:r>
            <a:rPr lang="en-GB" sz="2000" dirty="0" smtClean="0"/>
            <a:t>Blended/ Philanthropic	</a:t>
          </a:r>
          <a:endParaRPr lang="en-GB" sz="2000" dirty="0"/>
        </a:p>
      </dgm:t>
    </dgm:pt>
    <dgm:pt modelId="{AB557803-1340-47C8-8F81-8A5C83B92B56}" type="parTrans" cxnId="{812AFDF1-885F-4354-9524-24B49E9F930B}">
      <dgm:prSet/>
      <dgm:spPr/>
      <dgm:t>
        <a:bodyPr/>
        <a:lstStyle/>
        <a:p>
          <a:endParaRPr lang="en-GB"/>
        </a:p>
      </dgm:t>
    </dgm:pt>
    <dgm:pt modelId="{B909F31A-20DE-451D-A5D6-3751B08CF91B}" type="sibTrans" cxnId="{812AFDF1-885F-4354-9524-24B49E9F930B}">
      <dgm:prSet/>
      <dgm:spPr/>
      <dgm:t>
        <a:bodyPr/>
        <a:lstStyle/>
        <a:p>
          <a:endParaRPr lang="en-GB"/>
        </a:p>
      </dgm:t>
    </dgm:pt>
    <dgm:pt modelId="{779124C0-392B-461F-80D5-2D5F656E28C8}">
      <dgm:prSet phldrT="[Text]" custT="1"/>
      <dgm:spPr/>
      <dgm:t>
        <a:bodyPr/>
        <a:lstStyle/>
        <a:p>
          <a:r>
            <a:rPr lang="en-GB" sz="2000" dirty="0" smtClean="0"/>
            <a:t>Public</a:t>
          </a:r>
          <a:endParaRPr lang="en-GB" sz="2000" dirty="0"/>
        </a:p>
      </dgm:t>
    </dgm:pt>
    <dgm:pt modelId="{6C62DCD0-6A29-43F5-93EF-DA4D86409295}" type="parTrans" cxnId="{7F1B69FD-5507-45DF-913E-39C2D37DB7BF}">
      <dgm:prSet/>
      <dgm:spPr/>
      <dgm:t>
        <a:bodyPr/>
        <a:lstStyle/>
        <a:p>
          <a:endParaRPr lang="en-GB"/>
        </a:p>
      </dgm:t>
    </dgm:pt>
    <dgm:pt modelId="{5EE640A1-5E0A-40C1-A113-9C5C8FCE6B5C}" type="sibTrans" cxnId="{7F1B69FD-5507-45DF-913E-39C2D37DB7BF}">
      <dgm:prSet/>
      <dgm:spPr/>
      <dgm:t>
        <a:bodyPr/>
        <a:lstStyle/>
        <a:p>
          <a:endParaRPr lang="en-GB"/>
        </a:p>
      </dgm:t>
    </dgm:pt>
    <dgm:pt modelId="{A5BA64C6-F8A6-4092-8296-D20B7CCC7D6B}" type="pres">
      <dgm:prSet presAssocID="{22F68259-33CE-4AF2-AFB0-437A8D95F07E}" presName="Name0" presStyleCnt="0">
        <dgm:presLayoutVars>
          <dgm:dir/>
          <dgm:resizeHandles val="exact"/>
        </dgm:presLayoutVars>
      </dgm:prSet>
      <dgm:spPr/>
    </dgm:pt>
    <dgm:pt modelId="{7455B3E1-2A67-4892-B21D-2298A3675A91}" type="pres">
      <dgm:prSet presAssocID="{4179071D-A0E9-4E51-81F3-715C8DE4AF7B}" presName="parTxOnly" presStyleLbl="node1" presStyleIdx="0" presStyleCnt="3" custLinFactY="100000" custLinFactNeighborX="-572" custLinFactNeighborY="102575">
        <dgm:presLayoutVars>
          <dgm:bulletEnabled val="1"/>
        </dgm:presLayoutVars>
      </dgm:prSet>
      <dgm:spPr/>
      <dgm:t>
        <a:bodyPr/>
        <a:lstStyle/>
        <a:p>
          <a:endParaRPr lang="en-GB"/>
        </a:p>
      </dgm:t>
    </dgm:pt>
    <dgm:pt modelId="{6D865DAA-A876-483E-BD9C-46ECFE233E30}" type="pres">
      <dgm:prSet presAssocID="{312D0C2F-17AA-47BB-92A1-7FB12A2DEF73}" presName="parSpace" presStyleCnt="0"/>
      <dgm:spPr/>
    </dgm:pt>
    <dgm:pt modelId="{B2C7B370-1FCC-448E-BBF6-9CF931EFFFD0}" type="pres">
      <dgm:prSet presAssocID="{37CDFB53-C04A-4970-9F39-022D8E7C6DEA}" presName="parTxOnly" presStyleLbl="node1" presStyleIdx="1" presStyleCnt="3" custScaleX="122745" custLinFactY="89608" custLinFactNeighborX="0" custLinFactNeighborY="100000">
        <dgm:presLayoutVars>
          <dgm:bulletEnabled val="1"/>
        </dgm:presLayoutVars>
      </dgm:prSet>
      <dgm:spPr/>
      <dgm:t>
        <a:bodyPr/>
        <a:lstStyle/>
        <a:p>
          <a:endParaRPr lang="en-GB"/>
        </a:p>
      </dgm:t>
    </dgm:pt>
    <dgm:pt modelId="{13CFF8C2-F5B5-4FD8-AA63-9098B887AF8B}" type="pres">
      <dgm:prSet presAssocID="{B909F31A-20DE-451D-A5D6-3751B08CF91B}" presName="parSpace" presStyleCnt="0"/>
      <dgm:spPr/>
    </dgm:pt>
    <dgm:pt modelId="{BAA8132F-AF80-40BF-92A2-893A7F609246}" type="pres">
      <dgm:prSet presAssocID="{779124C0-392B-461F-80D5-2D5F656E28C8}" presName="parTxOnly" presStyleLbl="node1" presStyleIdx="2" presStyleCnt="3" custLinFactY="89608" custLinFactNeighborX="572" custLinFactNeighborY="100000">
        <dgm:presLayoutVars>
          <dgm:bulletEnabled val="1"/>
        </dgm:presLayoutVars>
      </dgm:prSet>
      <dgm:spPr/>
      <dgm:t>
        <a:bodyPr/>
        <a:lstStyle/>
        <a:p>
          <a:endParaRPr lang="en-GB"/>
        </a:p>
      </dgm:t>
    </dgm:pt>
  </dgm:ptLst>
  <dgm:cxnLst>
    <dgm:cxn modelId="{3172C314-9D12-4E28-96AF-BEC816BA3216}" type="presOf" srcId="{22F68259-33CE-4AF2-AFB0-437A8D95F07E}" destId="{A5BA64C6-F8A6-4092-8296-D20B7CCC7D6B}" srcOrd="0" destOrd="0" presId="urn:microsoft.com/office/officeart/2005/8/layout/hChevron3"/>
    <dgm:cxn modelId="{50C05183-AA3D-4E94-9C8E-18066FD7436C}" type="presOf" srcId="{37CDFB53-C04A-4970-9F39-022D8E7C6DEA}" destId="{B2C7B370-1FCC-448E-BBF6-9CF931EFFFD0}" srcOrd="0" destOrd="0" presId="urn:microsoft.com/office/officeart/2005/8/layout/hChevron3"/>
    <dgm:cxn modelId="{173FC370-C10A-4A8F-BC52-7DB13138619C}" type="presOf" srcId="{779124C0-392B-461F-80D5-2D5F656E28C8}" destId="{BAA8132F-AF80-40BF-92A2-893A7F609246}" srcOrd="0" destOrd="0" presId="urn:microsoft.com/office/officeart/2005/8/layout/hChevron3"/>
    <dgm:cxn modelId="{49CFE8A4-FCFA-46F4-BAE7-458C6B03B1FC}" type="presOf" srcId="{4179071D-A0E9-4E51-81F3-715C8DE4AF7B}" destId="{7455B3E1-2A67-4892-B21D-2298A3675A91}" srcOrd="0" destOrd="0" presId="urn:microsoft.com/office/officeart/2005/8/layout/hChevron3"/>
    <dgm:cxn modelId="{7F1B69FD-5507-45DF-913E-39C2D37DB7BF}" srcId="{22F68259-33CE-4AF2-AFB0-437A8D95F07E}" destId="{779124C0-392B-461F-80D5-2D5F656E28C8}" srcOrd="2" destOrd="0" parTransId="{6C62DCD0-6A29-43F5-93EF-DA4D86409295}" sibTransId="{5EE640A1-5E0A-40C1-A113-9C5C8FCE6B5C}"/>
    <dgm:cxn modelId="{812AFDF1-885F-4354-9524-24B49E9F930B}" srcId="{22F68259-33CE-4AF2-AFB0-437A8D95F07E}" destId="{37CDFB53-C04A-4970-9F39-022D8E7C6DEA}" srcOrd="1" destOrd="0" parTransId="{AB557803-1340-47C8-8F81-8A5C83B92B56}" sibTransId="{B909F31A-20DE-451D-A5D6-3751B08CF91B}"/>
    <dgm:cxn modelId="{9A3CBD4C-528E-4259-95E1-54C3061252B3}" srcId="{22F68259-33CE-4AF2-AFB0-437A8D95F07E}" destId="{4179071D-A0E9-4E51-81F3-715C8DE4AF7B}" srcOrd="0" destOrd="0" parTransId="{A68C2F44-3ED5-4D73-A5CA-BCF81673BE2C}" sibTransId="{312D0C2F-17AA-47BB-92A1-7FB12A2DEF73}"/>
    <dgm:cxn modelId="{20E2F9A9-8A1E-4D5C-9160-482453A43E77}" type="presParOf" srcId="{A5BA64C6-F8A6-4092-8296-D20B7CCC7D6B}" destId="{7455B3E1-2A67-4892-B21D-2298A3675A91}" srcOrd="0" destOrd="0" presId="urn:microsoft.com/office/officeart/2005/8/layout/hChevron3"/>
    <dgm:cxn modelId="{2665E99D-FCD6-4EC9-B73E-80010D75D359}" type="presParOf" srcId="{A5BA64C6-F8A6-4092-8296-D20B7CCC7D6B}" destId="{6D865DAA-A876-483E-BD9C-46ECFE233E30}" srcOrd="1" destOrd="0" presId="urn:microsoft.com/office/officeart/2005/8/layout/hChevron3"/>
    <dgm:cxn modelId="{7FF9039F-D539-4DA5-A562-5C53B78EC163}" type="presParOf" srcId="{A5BA64C6-F8A6-4092-8296-D20B7CCC7D6B}" destId="{B2C7B370-1FCC-448E-BBF6-9CF931EFFFD0}" srcOrd="2" destOrd="0" presId="urn:microsoft.com/office/officeart/2005/8/layout/hChevron3"/>
    <dgm:cxn modelId="{51BFC63C-EF2C-462E-BE03-B7F7F6718C1A}" type="presParOf" srcId="{A5BA64C6-F8A6-4092-8296-D20B7CCC7D6B}" destId="{13CFF8C2-F5B5-4FD8-AA63-9098B887AF8B}" srcOrd="3" destOrd="0" presId="urn:microsoft.com/office/officeart/2005/8/layout/hChevron3"/>
    <dgm:cxn modelId="{96C5D001-6138-46AB-A865-2C426E69067E}" type="presParOf" srcId="{A5BA64C6-F8A6-4092-8296-D20B7CCC7D6B}" destId="{BAA8132F-AF80-40BF-92A2-893A7F609246}" srcOrd="4"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F68259-33CE-4AF2-AFB0-437A8D95F07E}" type="doc">
      <dgm:prSet loTypeId="urn:microsoft.com/office/officeart/2005/8/layout/hChevron3" loCatId="process" qsTypeId="urn:microsoft.com/office/officeart/2005/8/quickstyle/simple1" qsCatId="simple" csTypeId="urn:microsoft.com/office/officeart/2005/8/colors/accent1_4" csCatId="accent1" phldr="1"/>
      <dgm:spPr/>
    </dgm:pt>
    <dgm:pt modelId="{4179071D-A0E9-4E51-81F3-715C8DE4AF7B}">
      <dgm:prSet phldrT="[Text]" custT="1"/>
      <dgm:spPr/>
      <dgm:t>
        <a:bodyPr/>
        <a:lstStyle/>
        <a:p>
          <a:r>
            <a:rPr lang="en-GB" sz="2000" dirty="0" smtClean="0"/>
            <a:t>Conventional Equity/Debt</a:t>
          </a:r>
          <a:endParaRPr lang="en-GB" sz="2000" dirty="0"/>
        </a:p>
      </dgm:t>
    </dgm:pt>
    <dgm:pt modelId="{A68C2F44-3ED5-4D73-A5CA-BCF81673BE2C}" type="parTrans" cxnId="{9A3CBD4C-528E-4259-95E1-54C3061252B3}">
      <dgm:prSet/>
      <dgm:spPr/>
      <dgm:t>
        <a:bodyPr/>
        <a:lstStyle/>
        <a:p>
          <a:endParaRPr lang="en-GB"/>
        </a:p>
      </dgm:t>
    </dgm:pt>
    <dgm:pt modelId="{312D0C2F-17AA-47BB-92A1-7FB12A2DEF73}" type="sibTrans" cxnId="{9A3CBD4C-528E-4259-95E1-54C3061252B3}">
      <dgm:prSet/>
      <dgm:spPr/>
      <dgm:t>
        <a:bodyPr/>
        <a:lstStyle/>
        <a:p>
          <a:endParaRPr lang="en-GB"/>
        </a:p>
      </dgm:t>
    </dgm:pt>
    <dgm:pt modelId="{37CDFB53-C04A-4970-9F39-022D8E7C6DEA}">
      <dgm:prSet phldrT="[Text]" custT="1"/>
      <dgm:spPr/>
      <dgm:t>
        <a:bodyPr/>
        <a:lstStyle/>
        <a:p>
          <a:r>
            <a:rPr lang="en-GB" sz="2000" dirty="0" smtClean="0"/>
            <a:t>PPI/</a:t>
          </a:r>
        </a:p>
        <a:p>
          <a:r>
            <a:rPr lang="en-GB" sz="2000" dirty="0" smtClean="0"/>
            <a:t>Blended	</a:t>
          </a:r>
          <a:endParaRPr lang="en-GB" sz="2000" dirty="0"/>
        </a:p>
      </dgm:t>
    </dgm:pt>
    <dgm:pt modelId="{AB557803-1340-47C8-8F81-8A5C83B92B56}" type="parTrans" cxnId="{812AFDF1-885F-4354-9524-24B49E9F930B}">
      <dgm:prSet/>
      <dgm:spPr/>
      <dgm:t>
        <a:bodyPr/>
        <a:lstStyle/>
        <a:p>
          <a:endParaRPr lang="en-GB"/>
        </a:p>
      </dgm:t>
    </dgm:pt>
    <dgm:pt modelId="{B909F31A-20DE-451D-A5D6-3751B08CF91B}" type="sibTrans" cxnId="{812AFDF1-885F-4354-9524-24B49E9F930B}">
      <dgm:prSet/>
      <dgm:spPr/>
      <dgm:t>
        <a:bodyPr/>
        <a:lstStyle/>
        <a:p>
          <a:endParaRPr lang="en-GB"/>
        </a:p>
      </dgm:t>
    </dgm:pt>
    <dgm:pt modelId="{779124C0-392B-461F-80D5-2D5F656E28C8}">
      <dgm:prSet phldrT="[Text]" custT="1"/>
      <dgm:spPr/>
      <dgm:t>
        <a:bodyPr/>
        <a:lstStyle/>
        <a:p>
          <a:r>
            <a:rPr lang="en-GB" sz="2000" dirty="0" smtClean="0"/>
            <a:t>Grants/TA/</a:t>
          </a:r>
        </a:p>
        <a:p>
          <a:r>
            <a:rPr lang="en-GB" sz="2000" dirty="0" smtClean="0"/>
            <a:t>Concessional</a:t>
          </a:r>
          <a:endParaRPr lang="en-GB" sz="2000" dirty="0"/>
        </a:p>
      </dgm:t>
    </dgm:pt>
    <dgm:pt modelId="{6C62DCD0-6A29-43F5-93EF-DA4D86409295}" type="parTrans" cxnId="{7F1B69FD-5507-45DF-913E-39C2D37DB7BF}">
      <dgm:prSet/>
      <dgm:spPr/>
      <dgm:t>
        <a:bodyPr/>
        <a:lstStyle/>
        <a:p>
          <a:endParaRPr lang="en-GB"/>
        </a:p>
      </dgm:t>
    </dgm:pt>
    <dgm:pt modelId="{5EE640A1-5E0A-40C1-A113-9C5C8FCE6B5C}" type="sibTrans" cxnId="{7F1B69FD-5507-45DF-913E-39C2D37DB7BF}">
      <dgm:prSet/>
      <dgm:spPr/>
      <dgm:t>
        <a:bodyPr/>
        <a:lstStyle/>
        <a:p>
          <a:endParaRPr lang="en-GB"/>
        </a:p>
      </dgm:t>
    </dgm:pt>
    <dgm:pt modelId="{A5BA64C6-F8A6-4092-8296-D20B7CCC7D6B}" type="pres">
      <dgm:prSet presAssocID="{22F68259-33CE-4AF2-AFB0-437A8D95F07E}" presName="Name0" presStyleCnt="0">
        <dgm:presLayoutVars>
          <dgm:dir/>
          <dgm:resizeHandles val="exact"/>
        </dgm:presLayoutVars>
      </dgm:prSet>
      <dgm:spPr/>
    </dgm:pt>
    <dgm:pt modelId="{7455B3E1-2A67-4892-B21D-2298A3675A91}" type="pres">
      <dgm:prSet presAssocID="{4179071D-A0E9-4E51-81F3-715C8DE4AF7B}" presName="parTxOnly" presStyleLbl="node1" presStyleIdx="0" presStyleCnt="3" custScaleX="99929" custLinFactY="100000" custLinFactNeighborX="-572" custLinFactNeighborY="102575">
        <dgm:presLayoutVars>
          <dgm:bulletEnabled val="1"/>
        </dgm:presLayoutVars>
      </dgm:prSet>
      <dgm:spPr/>
      <dgm:t>
        <a:bodyPr/>
        <a:lstStyle/>
        <a:p>
          <a:endParaRPr lang="en-GB"/>
        </a:p>
      </dgm:t>
    </dgm:pt>
    <dgm:pt modelId="{6D865DAA-A876-483E-BD9C-46ECFE233E30}" type="pres">
      <dgm:prSet presAssocID="{312D0C2F-17AA-47BB-92A1-7FB12A2DEF73}" presName="parSpace" presStyleCnt="0"/>
      <dgm:spPr/>
    </dgm:pt>
    <dgm:pt modelId="{B2C7B370-1FCC-448E-BBF6-9CF931EFFFD0}" type="pres">
      <dgm:prSet presAssocID="{37CDFB53-C04A-4970-9F39-022D8E7C6DEA}" presName="parTxOnly" presStyleLbl="node1" presStyleIdx="1" presStyleCnt="3" custScaleX="83188" custLinFactY="89608" custLinFactNeighborX="0" custLinFactNeighborY="100000">
        <dgm:presLayoutVars>
          <dgm:bulletEnabled val="1"/>
        </dgm:presLayoutVars>
      </dgm:prSet>
      <dgm:spPr/>
      <dgm:t>
        <a:bodyPr/>
        <a:lstStyle/>
        <a:p>
          <a:endParaRPr lang="en-GB"/>
        </a:p>
      </dgm:t>
    </dgm:pt>
    <dgm:pt modelId="{13CFF8C2-F5B5-4FD8-AA63-9098B887AF8B}" type="pres">
      <dgm:prSet presAssocID="{B909F31A-20DE-451D-A5D6-3751B08CF91B}" presName="parSpace" presStyleCnt="0"/>
      <dgm:spPr/>
    </dgm:pt>
    <dgm:pt modelId="{BAA8132F-AF80-40BF-92A2-893A7F609246}" type="pres">
      <dgm:prSet presAssocID="{779124C0-392B-461F-80D5-2D5F656E28C8}" presName="parTxOnly" presStyleLbl="node1" presStyleIdx="2" presStyleCnt="3" custLinFactY="89608" custLinFactNeighborX="572" custLinFactNeighborY="100000">
        <dgm:presLayoutVars>
          <dgm:bulletEnabled val="1"/>
        </dgm:presLayoutVars>
      </dgm:prSet>
      <dgm:spPr/>
      <dgm:t>
        <a:bodyPr/>
        <a:lstStyle/>
        <a:p>
          <a:endParaRPr lang="en-GB"/>
        </a:p>
      </dgm:t>
    </dgm:pt>
  </dgm:ptLst>
  <dgm:cxnLst>
    <dgm:cxn modelId="{12D09B1D-0AC2-4593-AEF4-32EDFD62FFCC}" type="presOf" srcId="{37CDFB53-C04A-4970-9F39-022D8E7C6DEA}" destId="{B2C7B370-1FCC-448E-BBF6-9CF931EFFFD0}" srcOrd="0" destOrd="0" presId="urn:microsoft.com/office/officeart/2005/8/layout/hChevron3"/>
    <dgm:cxn modelId="{6248CB9F-BB53-486B-9155-6AD41EB5415E}" type="presOf" srcId="{22F68259-33CE-4AF2-AFB0-437A8D95F07E}" destId="{A5BA64C6-F8A6-4092-8296-D20B7CCC7D6B}" srcOrd="0" destOrd="0" presId="urn:microsoft.com/office/officeart/2005/8/layout/hChevron3"/>
    <dgm:cxn modelId="{7F1B69FD-5507-45DF-913E-39C2D37DB7BF}" srcId="{22F68259-33CE-4AF2-AFB0-437A8D95F07E}" destId="{779124C0-392B-461F-80D5-2D5F656E28C8}" srcOrd="2" destOrd="0" parTransId="{6C62DCD0-6A29-43F5-93EF-DA4D86409295}" sibTransId="{5EE640A1-5E0A-40C1-A113-9C5C8FCE6B5C}"/>
    <dgm:cxn modelId="{9882D0BD-656A-4168-9F74-AF01C2986136}" type="presOf" srcId="{4179071D-A0E9-4E51-81F3-715C8DE4AF7B}" destId="{7455B3E1-2A67-4892-B21D-2298A3675A91}" srcOrd="0" destOrd="0" presId="urn:microsoft.com/office/officeart/2005/8/layout/hChevron3"/>
    <dgm:cxn modelId="{93C25894-E3EE-4B67-8D79-C55EC8297B9F}" type="presOf" srcId="{779124C0-392B-461F-80D5-2D5F656E28C8}" destId="{BAA8132F-AF80-40BF-92A2-893A7F609246}" srcOrd="0" destOrd="0" presId="urn:microsoft.com/office/officeart/2005/8/layout/hChevron3"/>
    <dgm:cxn modelId="{812AFDF1-885F-4354-9524-24B49E9F930B}" srcId="{22F68259-33CE-4AF2-AFB0-437A8D95F07E}" destId="{37CDFB53-C04A-4970-9F39-022D8E7C6DEA}" srcOrd="1" destOrd="0" parTransId="{AB557803-1340-47C8-8F81-8A5C83B92B56}" sibTransId="{B909F31A-20DE-451D-A5D6-3751B08CF91B}"/>
    <dgm:cxn modelId="{9A3CBD4C-528E-4259-95E1-54C3061252B3}" srcId="{22F68259-33CE-4AF2-AFB0-437A8D95F07E}" destId="{4179071D-A0E9-4E51-81F3-715C8DE4AF7B}" srcOrd="0" destOrd="0" parTransId="{A68C2F44-3ED5-4D73-A5CA-BCF81673BE2C}" sibTransId="{312D0C2F-17AA-47BB-92A1-7FB12A2DEF73}"/>
    <dgm:cxn modelId="{DB829963-5C40-4B8D-8CB0-75B5B3A06B8D}" type="presParOf" srcId="{A5BA64C6-F8A6-4092-8296-D20B7CCC7D6B}" destId="{7455B3E1-2A67-4892-B21D-2298A3675A91}" srcOrd="0" destOrd="0" presId="urn:microsoft.com/office/officeart/2005/8/layout/hChevron3"/>
    <dgm:cxn modelId="{EF0F8BEB-BC8B-4C5E-A3C6-49AADD3FAA1F}" type="presParOf" srcId="{A5BA64C6-F8A6-4092-8296-D20B7CCC7D6B}" destId="{6D865DAA-A876-483E-BD9C-46ECFE233E30}" srcOrd="1" destOrd="0" presId="urn:microsoft.com/office/officeart/2005/8/layout/hChevron3"/>
    <dgm:cxn modelId="{66064BA3-6ECC-484B-8170-16F3BF6E5DA2}" type="presParOf" srcId="{A5BA64C6-F8A6-4092-8296-D20B7CCC7D6B}" destId="{B2C7B370-1FCC-448E-BBF6-9CF931EFFFD0}" srcOrd="2" destOrd="0" presId="urn:microsoft.com/office/officeart/2005/8/layout/hChevron3"/>
    <dgm:cxn modelId="{8142F4DE-519C-484D-8978-1B85AAF474E9}" type="presParOf" srcId="{A5BA64C6-F8A6-4092-8296-D20B7CCC7D6B}" destId="{13CFF8C2-F5B5-4FD8-AA63-9098B887AF8B}" srcOrd="3" destOrd="0" presId="urn:microsoft.com/office/officeart/2005/8/layout/hChevron3"/>
    <dgm:cxn modelId="{3D5D8DF8-F1B5-4CD7-BE23-52995E59CC58}" type="presParOf" srcId="{A5BA64C6-F8A6-4092-8296-D20B7CCC7D6B}" destId="{BAA8132F-AF80-40BF-92A2-893A7F609246}" srcOrd="4"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93F1F2-6E4D-4BF4-98FC-E91AF0592E67}" type="doc">
      <dgm:prSet loTypeId="urn:microsoft.com/office/officeart/2005/8/layout/process2" loCatId="process" qsTypeId="urn:microsoft.com/office/officeart/2005/8/quickstyle/simple1" qsCatId="simple" csTypeId="urn:microsoft.com/office/officeart/2005/8/colors/accent1_2" csCatId="accent1" phldr="1"/>
      <dgm:spPr/>
    </dgm:pt>
    <dgm:pt modelId="{51F0F939-67AD-4925-BA81-5771FF78B08F}">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GB" sz="2000" dirty="0" smtClean="0"/>
            <a:t>Type of Finance Required</a:t>
          </a:r>
          <a:endParaRPr lang="en-GB" sz="2000" dirty="0"/>
        </a:p>
      </dgm:t>
    </dgm:pt>
    <dgm:pt modelId="{D65D23E3-E488-425F-BBB9-BF4F2C2130ED}" type="parTrans" cxnId="{2E64F2C6-4149-4987-A820-33D3C559536C}">
      <dgm:prSet/>
      <dgm:spPr/>
      <dgm:t>
        <a:bodyPr/>
        <a:lstStyle/>
        <a:p>
          <a:endParaRPr lang="en-GB"/>
        </a:p>
      </dgm:t>
    </dgm:pt>
    <dgm:pt modelId="{0285D9E7-9D7E-4432-85EB-FA04BBBD3B87}" type="sibTrans" cxnId="{2E64F2C6-4149-4987-A820-33D3C559536C}">
      <dgm:prSet/>
      <dgm:spPr/>
      <dgm:t>
        <a:bodyPr/>
        <a:lstStyle/>
        <a:p>
          <a:endParaRPr lang="en-GB"/>
        </a:p>
      </dgm:t>
    </dgm:pt>
    <dgm:pt modelId="{A4B580A8-AFB2-44BB-BCF4-2B65C662936C}">
      <dgm:prSet phldrT="[Text]" custT="1"/>
      <dgm:spPr/>
      <dgm:t>
        <a:bodyPr/>
        <a:lstStyle/>
        <a:p>
          <a:r>
            <a:rPr lang="en-GB" sz="2000" dirty="0" smtClean="0"/>
            <a:t>Asset Class</a:t>
          </a:r>
          <a:endParaRPr lang="en-GB" sz="2000" dirty="0"/>
        </a:p>
      </dgm:t>
    </dgm:pt>
    <dgm:pt modelId="{AB2201C5-8FD0-4979-AE30-2654E1FF1523}" type="parTrans" cxnId="{D0CD91B6-72E0-46DF-A9CF-96E0B2808551}">
      <dgm:prSet/>
      <dgm:spPr/>
      <dgm:t>
        <a:bodyPr/>
        <a:lstStyle/>
        <a:p>
          <a:endParaRPr lang="en-GB"/>
        </a:p>
      </dgm:t>
    </dgm:pt>
    <dgm:pt modelId="{C3EA22FC-BFCD-4653-9158-E3F86098F852}" type="sibTrans" cxnId="{D0CD91B6-72E0-46DF-A9CF-96E0B2808551}">
      <dgm:prSet/>
      <dgm:spPr/>
      <dgm:t>
        <a:bodyPr/>
        <a:lstStyle/>
        <a:p>
          <a:endParaRPr lang="en-GB"/>
        </a:p>
      </dgm:t>
    </dgm:pt>
    <dgm:pt modelId="{B1930913-8E54-484A-802A-01578915E9AD}">
      <dgm:prSet phldrT="[Text]" custT="1"/>
      <dgm:spPr/>
      <dgm:t>
        <a:bodyPr/>
        <a:lstStyle/>
        <a:p>
          <a:r>
            <a:rPr lang="en-GB" sz="2000" dirty="0" smtClean="0"/>
            <a:t>Financial Instruments</a:t>
          </a:r>
          <a:endParaRPr lang="en-GB" sz="2000" dirty="0"/>
        </a:p>
      </dgm:t>
    </dgm:pt>
    <dgm:pt modelId="{6AE338D9-6574-4DCE-AE13-3FB349EF014B}" type="parTrans" cxnId="{D7287109-9D53-4427-BA86-CFF7CC4B5E97}">
      <dgm:prSet/>
      <dgm:spPr/>
      <dgm:t>
        <a:bodyPr/>
        <a:lstStyle/>
        <a:p>
          <a:endParaRPr lang="en-GB"/>
        </a:p>
      </dgm:t>
    </dgm:pt>
    <dgm:pt modelId="{00AAB545-F42F-4371-8C44-7D15EEDC7B97}" type="sibTrans" cxnId="{D7287109-9D53-4427-BA86-CFF7CC4B5E97}">
      <dgm:prSet/>
      <dgm:spPr/>
      <dgm:t>
        <a:bodyPr/>
        <a:lstStyle/>
        <a:p>
          <a:endParaRPr lang="en-GB"/>
        </a:p>
      </dgm:t>
    </dgm:pt>
    <dgm:pt modelId="{B2CF13A2-A252-4DEB-B1BF-AF86406141C2}" type="pres">
      <dgm:prSet presAssocID="{6C93F1F2-6E4D-4BF4-98FC-E91AF0592E67}" presName="linearFlow" presStyleCnt="0">
        <dgm:presLayoutVars>
          <dgm:resizeHandles val="exact"/>
        </dgm:presLayoutVars>
      </dgm:prSet>
      <dgm:spPr/>
    </dgm:pt>
    <dgm:pt modelId="{B5DD68C6-B92F-4149-BF12-19622BC441AF}" type="pres">
      <dgm:prSet presAssocID="{51F0F939-67AD-4925-BA81-5771FF78B08F}" presName="node" presStyleLbl="node1" presStyleIdx="0" presStyleCnt="3">
        <dgm:presLayoutVars>
          <dgm:bulletEnabled val="1"/>
        </dgm:presLayoutVars>
      </dgm:prSet>
      <dgm:spPr/>
      <dgm:t>
        <a:bodyPr/>
        <a:lstStyle/>
        <a:p>
          <a:endParaRPr lang="en-GB"/>
        </a:p>
      </dgm:t>
    </dgm:pt>
    <dgm:pt modelId="{E8DE44D1-EE5B-4D24-9AB1-4B4502075895}" type="pres">
      <dgm:prSet presAssocID="{0285D9E7-9D7E-4432-85EB-FA04BBBD3B87}" presName="sibTrans" presStyleLbl="sibTrans2D1" presStyleIdx="0" presStyleCnt="2"/>
      <dgm:spPr/>
      <dgm:t>
        <a:bodyPr/>
        <a:lstStyle/>
        <a:p>
          <a:endParaRPr lang="en-GB"/>
        </a:p>
      </dgm:t>
    </dgm:pt>
    <dgm:pt modelId="{D9B237E0-9C60-4AA1-A68E-FB85CA24E504}" type="pres">
      <dgm:prSet presAssocID="{0285D9E7-9D7E-4432-85EB-FA04BBBD3B87}" presName="connectorText" presStyleLbl="sibTrans2D1" presStyleIdx="0" presStyleCnt="2"/>
      <dgm:spPr/>
      <dgm:t>
        <a:bodyPr/>
        <a:lstStyle/>
        <a:p>
          <a:endParaRPr lang="en-GB"/>
        </a:p>
      </dgm:t>
    </dgm:pt>
    <dgm:pt modelId="{78725FEB-2321-457F-8AB9-DD532BE460F5}" type="pres">
      <dgm:prSet presAssocID="{A4B580A8-AFB2-44BB-BCF4-2B65C662936C}" presName="node" presStyleLbl="node1" presStyleIdx="1" presStyleCnt="3">
        <dgm:presLayoutVars>
          <dgm:bulletEnabled val="1"/>
        </dgm:presLayoutVars>
      </dgm:prSet>
      <dgm:spPr/>
      <dgm:t>
        <a:bodyPr/>
        <a:lstStyle/>
        <a:p>
          <a:endParaRPr lang="en-GB"/>
        </a:p>
      </dgm:t>
    </dgm:pt>
    <dgm:pt modelId="{5BFEE48E-41F5-42F9-855E-334E894966DA}" type="pres">
      <dgm:prSet presAssocID="{C3EA22FC-BFCD-4653-9158-E3F86098F852}" presName="sibTrans" presStyleLbl="sibTrans2D1" presStyleIdx="1" presStyleCnt="2"/>
      <dgm:spPr/>
      <dgm:t>
        <a:bodyPr/>
        <a:lstStyle/>
        <a:p>
          <a:endParaRPr lang="en-GB"/>
        </a:p>
      </dgm:t>
    </dgm:pt>
    <dgm:pt modelId="{28962782-D0E5-4216-9ECB-A76E4E0164ED}" type="pres">
      <dgm:prSet presAssocID="{C3EA22FC-BFCD-4653-9158-E3F86098F852}" presName="connectorText" presStyleLbl="sibTrans2D1" presStyleIdx="1" presStyleCnt="2"/>
      <dgm:spPr/>
      <dgm:t>
        <a:bodyPr/>
        <a:lstStyle/>
        <a:p>
          <a:endParaRPr lang="en-GB"/>
        </a:p>
      </dgm:t>
    </dgm:pt>
    <dgm:pt modelId="{EDF717D5-CBD8-4654-9CF3-9EA3C68ADC51}" type="pres">
      <dgm:prSet presAssocID="{B1930913-8E54-484A-802A-01578915E9AD}" presName="node" presStyleLbl="node1" presStyleIdx="2" presStyleCnt="3">
        <dgm:presLayoutVars>
          <dgm:bulletEnabled val="1"/>
        </dgm:presLayoutVars>
      </dgm:prSet>
      <dgm:spPr/>
      <dgm:t>
        <a:bodyPr/>
        <a:lstStyle/>
        <a:p>
          <a:endParaRPr lang="en-GB"/>
        </a:p>
      </dgm:t>
    </dgm:pt>
  </dgm:ptLst>
  <dgm:cxnLst>
    <dgm:cxn modelId="{2E64F2C6-4149-4987-A820-33D3C559536C}" srcId="{6C93F1F2-6E4D-4BF4-98FC-E91AF0592E67}" destId="{51F0F939-67AD-4925-BA81-5771FF78B08F}" srcOrd="0" destOrd="0" parTransId="{D65D23E3-E488-425F-BBB9-BF4F2C2130ED}" sibTransId="{0285D9E7-9D7E-4432-85EB-FA04BBBD3B87}"/>
    <dgm:cxn modelId="{589B6936-842C-449F-885A-AFB826E79F57}" type="presOf" srcId="{0285D9E7-9D7E-4432-85EB-FA04BBBD3B87}" destId="{E8DE44D1-EE5B-4D24-9AB1-4B4502075895}" srcOrd="0" destOrd="0" presId="urn:microsoft.com/office/officeart/2005/8/layout/process2"/>
    <dgm:cxn modelId="{FA687769-C1C7-4EEB-A8B4-0A7E8208E32E}" type="presOf" srcId="{6C93F1F2-6E4D-4BF4-98FC-E91AF0592E67}" destId="{B2CF13A2-A252-4DEB-B1BF-AF86406141C2}" srcOrd="0" destOrd="0" presId="urn:microsoft.com/office/officeart/2005/8/layout/process2"/>
    <dgm:cxn modelId="{B78E5C0D-0920-46A7-B8BD-8CDF216F10FA}" type="presOf" srcId="{C3EA22FC-BFCD-4653-9158-E3F86098F852}" destId="{28962782-D0E5-4216-9ECB-A76E4E0164ED}" srcOrd="1" destOrd="0" presId="urn:microsoft.com/office/officeart/2005/8/layout/process2"/>
    <dgm:cxn modelId="{3E8012EF-E4FA-4486-B2D3-8D59CB97321E}" type="presOf" srcId="{51F0F939-67AD-4925-BA81-5771FF78B08F}" destId="{B5DD68C6-B92F-4149-BF12-19622BC441AF}" srcOrd="0" destOrd="0" presId="urn:microsoft.com/office/officeart/2005/8/layout/process2"/>
    <dgm:cxn modelId="{D0CD91B6-72E0-46DF-A9CF-96E0B2808551}" srcId="{6C93F1F2-6E4D-4BF4-98FC-E91AF0592E67}" destId="{A4B580A8-AFB2-44BB-BCF4-2B65C662936C}" srcOrd="1" destOrd="0" parTransId="{AB2201C5-8FD0-4979-AE30-2654E1FF1523}" sibTransId="{C3EA22FC-BFCD-4653-9158-E3F86098F852}"/>
    <dgm:cxn modelId="{D7287109-9D53-4427-BA86-CFF7CC4B5E97}" srcId="{6C93F1F2-6E4D-4BF4-98FC-E91AF0592E67}" destId="{B1930913-8E54-484A-802A-01578915E9AD}" srcOrd="2" destOrd="0" parTransId="{6AE338D9-6574-4DCE-AE13-3FB349EF014B}" sibTransId="{00AAB545-F42F-4371-8C44-7D15EEDC7B97}"/>
    <dgm:cxn modelId="{18428DDA-17CD-4FDF-9B7F-DFC1674B4B0B}" type="presOf" srcId="{C3EA22FC-BFCD-4653-9158-E3F86098F852}" destId="{5BFEE48E-41F5-42F9-855E-334E894966DA}" srcOrd="0" destOrd="0" presId="urn:microsoft.com/office/officeart/2005/8/layout/process2"/>
    <dgm:cxn modelId="{C74A81CD-1F1A-4587-88F2-7579FB94FA30}" type="presOf" srcId="{B1930913-8E54-484A-802A-01578915E9AD}" destId="{EDF717D5-CBD8-4654-9CF3-9EA3C68ADC51}" srcOrd="0" destOrd="0" presId="urn:microsoft.com/office/officeart/2005/8/layout/process2"/>
    <dgm:cxn modelId="{0693FC82-48FF-4E6C-A8BD-F92C25ECC9E8}" type="presOf" srcId="{0285D9E7-9D7E-4432-85EB-FA04BBBD3B87}" destId="{D9B237E0-9C60-4AA1-A68E-FB85CA24E504}" srcOrd="1" destOrd="0" presId="urn:microsoft.com/office/officeart/2005/8/layout/process2"/>
    <dgm:cxn modelId="{24BD3F1F-D0AE-40AC-BD41-8B64C79216A8}" type="presOf" srcId="{A4B580A8-AFB2-44BB-BCF4-2B65C662936C}" destId="{78725FEB-2321-457F-8AB9-DD532BE460F5}" srcOrd="0" destOrd="0" presId="urn:microsoft.com/office/officeart/2005/8/layout/process2"/>
    <dgm:cxn modelId="{F8B759D4-C6A3-4971-9AC2-4903147234AA}" type="presParOf" srcId="{B2CF13A2-A252-4DEB-B1BF-AF86406141C2}" destId="{B5DD68C6-B92F-4149-BF12-19622BC441AF}" srcOrd="0" destOrd="0" presId="urn:microsoft.com/office/officeart/2005/8/layout/process2"/>
    <dgm:cxn modelId="{1F974F46-DA2F-4888-9B8D-AFBA4143C553}" type="presParOf" srcId="{B2CF13A2-A252-4DEB-B1BF-AF86406141C2}" destId="{E8DE44D1-EE5B-4D24-9AB1-4B4502075895}" srcOrd="1" destOrd="0" presId="urn:microsoft.com/office/officeart/2005/8/layout/process2"/>
    <dgm:cxn modelId="{7B752181-D456-47BC-978A-CD6E721534C7}" type="presParOf" srcId="{E8DE44D1-EE5B-4D24-9AB1-4B4502075895}" destId="{D9B237E0-9C60-4AA1-A68E-FB85CA24E504}" srcOrd="0" destOrd="0" presId="urn:microsoft.com/office/officeart/2005/8/layout/process2"/>
    <dgm:cxn modelId="{4B917BE8-776B-460C-A78E-01EB1FDB437C}" type="presParOf" srcId="{B2CF13A2-A252-4DEB-B1BF-AF86406141C2}" destId="{78725FEB-2321-457F-8AB9-DD532BE460F5}" srcOrd="2" destOrd="0" presId="urn:microsoft.com/office/officeart/2005/8/layout/process2"/>
    <dgm:cxn modelId="{DD6BD0B4-D231-4DA8-9A88-54AE6B04982E}" type="presParOf" srcId="{B2CF13A2-A252-4DEB-B1BF-AF86406141C2}" destId="{5BFEE48E-41F5-42F9-855E-334E894966DA}" srcOrd="3" destOrd="0" presId="urn:microsoft.com/office/officeart/2005/8/layout/process2"/>
    <dgm:cxn modelId="{FB2EA89E-C54C-4063-A0FA-9100C8F6A9C4}" type="presParOf" srcId="{5BFEE48E-41F5-42F9-855E-334E894966DA}" destId="{28962782-D0E5-4216-9ECB-A76E4E0164ED}" srcOrd="0" destOrd="0" presId="urn:microsoft.com/office/officeart/2005/8/layout/process2"/>
    <dgm:cxn modelId="{33939C6D-4E61-4F5D-87A2-3DB44D40A5C1}" type="presParOf" srcId="{B2CF13A2-A252-4DEB-B1BF-AF86406141C2}" destId="{EDF717D5-CBD8-4654-9CF3-9EA3C68ADC51}" srcOrd="4" destOrd="0" presId="urn:microsoft.com/office/officeart/2005/8/layout/process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311FD5-2CA7-4AAF-9FB9-F34F007D2148}" type="doc">
      <dgm:prSet loTypeId="urn:microsoft.com/office/officeart/2005/8/layout/venn3" loCatId="relationship" qsTypeId="urn:microsoft.com/office/officeart/2005/8/quickstyle/simple1" qsCatId="simple" csTypeId="urn:microsoft.com/office/officeart/2005/8/colors/accent1_3" csCatId="accent1" phldr="1"/>
      <dgm:spPr/>
      <dgm:t>
        <a:bodyPr/>
        <a:lstStyle/>
        <a:p>
          <a:endParaRPr lang="en-GB"/>
        </a:p>
      </dgm:t>
    </dgm:pt>
    <dgm:pt modelId="{888158B8-DA53-4306-839D-C9987C55ED06}">
      <dgm:prSet phldrT="[Text]" custT="1"/>
      <dgm:spPr/>
      <dgm:t>
        <a:bodyPr/>
        <a:lstStyle/>
        <a:p>
          <a:r>
            <a:rPr lang="en-GB" sz="1800" dirty="0" smtClean="0"/>
            <a:t>Ecosystem Services</a:t>
          </a:r>
          <a:endParaRPr lang="en-GB" sz="1800" dirty="0"/>
        </a:p>
      </dgm:t>
    </dgm:pt>
    <dgm:pt modelId="{47285CF3-B165-4D4D-9696-B50C9507794D}" type="sibTrans" cxnId="{6ED5B867-3162-4903-9C6E-1E878C97082F}">
      <dgm:prSet/>
      <dgm:spPr/>
      <dgm:t>
        <a:bodyPr/>
        <a:lstStyle/>
        <a:p>
          <a:endParaRPr lang="en-GB" sz="1400"/>
        </a:p>
      </dgm:t>
    </dgm:pt>
    <dgm:pt modelId="{EAEDDA41-DAFA-4349-BFD8-7599408D77C6}" type="parTrans" cxnId="{6ED5B867-3162-4903-9C6E-1E878C97082F}">
      <dgm:prSet/>
      <dgm:spPr/>
      <dgm:t>
        <a:bodyPr/>
        <a:lstStyle/>
        <a:p>
          <a:endParaRPr lang="en-GB" sz="1400"/>
        </a:p>
      </dgm:t>
    </dgm:pt>
    <dgm:pt modelId="{52E47C40-3BA5-4F37-9A8B-A8CAD57951D9}">
      <dgm:prSet phldrT="[Text]" custT="1"/>
      <dgm:spPr/>
      <dgm:t>
        <a:bodyPr/>
        <a:lstStyle/>
        <a:p>
          <a:r>
            <a:rPr lang="en-GB" sz="2000" dirty="0" smtClean="0"/>
            <a:t>NTFP</a:t>
          </a:r>
          <a:endParaRPr lang="en-GB" sz="2000" dirty="0"/>
        </a:p>
      </dgm:t>
    </dgm:pt>
    <dgm:pt modelId="{D3677D40-AC42-4E10-AF1B-13A989A7E41A}" type="sibTrans" cxnId="{F5A71A10-FCCB-4C38-B603-9EF4876DF490}">
      <dgm:prSet/>
      <dgm:spPr/>
      <dgm:t>
        <a:bodyPr/>
        <a:lstStyle/>
        <a:p>
          <a:endParaRPr lang="en-GB" sz="1400"/>
        </a:p>
      </dgm:t>
    </dgm:pt>
    <dgm:pt modelId="{F8D7A901-19AF-4A02-97F6-83412169005C}" type="parTrans" cxnId="{F5A71A10-FCCB-4C38-B603-9EF4876DF490}">
      <dgm:prSet/>
      <dgm:spPr/>
      <dgm:t>
        <a:bodyPr/>
        <a:lstStyle/>
        <a:p>
          <a:endParaRPr lang="en-GB" sz="1400"/>
        </a:p>
      </dgm:t>
    </dgm:pt>
    <dgm:pt modelId="{2680A151-8587-45BB-AC1A-06FD575570C3}">
      <dgm:prSet phldrT="[Text]" custT="1"/>
      <dgm:spPr/>
      <dgm:t>
        <a:bodyPr/>
        <a:lstStyle/>
        <a:p>
          <a:r>
            <a:rPr lang="en-GB" sz="1800" dirty="0" smtClean="0"/>
            <a:t>SFM</a:t>
          </a:r>
          <a:endParaRPr lang="en-GB" sz="1800" dirty="0"/>
        </a:p>
      </dgm:t>
    </dgm:pt>
    <dgm:pt modelId="{F6C39E20-C186-4814-8F76-7726C5A73612}" type="sibTrans" cxnId="{45C33730-2695-4894-AC68-443215888932}">
      <dgm:prSet/>
      <dgm:spPr/>
      <dgm:t>
        <a:bodyPr/>
        <a:lstStyle/>
        <a:p>
          <a:endParaRPr lang="en-GB" sz="1400"/>
        </a:p>
      </dgm:t>
    </dgm:pt>
    <dgm:pt modelId="{D146E413-D465-41CE-9F26-A9D018B9FF37}" type="parTrans" cxnId="{45C33730-2695-4894-AC68-443215888932}">
      <dgm:prSet/>
      <dgm:spPr/>
      <dgm:t>
        <a:bodyPr/>
        <a:lstStyle/>
        <a:p>
          <a:endParaRPr lang="en-GB" sz="1400"/>
        </a:p>
      </dgm:t>
    </dgm:pt>
    <dgm:pt modelId="{BC614035-A880-417E-9C9B-9A8D1700F3E6}">
      <dgm:prSet phldrT="[Text]" custT="1"/>
      <dgm:spPr/>
      <dgm:t>
        <a:bodyPr/>
        <a:lstStyle/>
        <a:p>
          <a:r>
            <a:rPr lang="en-GB" sz="2000" dirty="0" smtClean="0"/>
            <a:t>REDD</a:t>
          </a:r>
          <a:endParaRPr lang="en-GB" sz="2000" dirty="0"/>
        </a:p>
      </dgm:t>
    </dgm:pt>
    <dgm:pt modelId="{D934C616-E2F3-4768-B296-DE110971C321}" type="sibTrans" cxnId="{1DEDE797-F497-4A39-954F-CDB6DD7551E9}">
      <dgm:prSet/>
      <dgm:spPr/>
      <dgm:t>
        <a:bodyPr/>
        <a:lstStyle/>
        <a:p>
          <a:endParaRPr lang="en-GB" sz="1400"/>
        </a:p>
      </dgm:t>
    </dgm:pt>
    <dgm:pt modelId="{CD3D8ED9-034F-4E86-8EC4-39B443B7187D}" type="parTrans" cxnId="{1DEDE797-F497-4A39-954F-CDB6DD7551E9}">
      <dgm:prSet/>
      <dgm:spPr/>
      <dgm:t>
        <a:bodyPr/>
        <a:lstStyle/>
        <a:p>
          <a:endParaRPr lang="en-GB" sz="1400"/>
        </a:p>
      </dgm:t>
    </dgm:pt>
    <dgm:pt modelId="{369D8370-D497-4BA6-976A-86283067B335}" type="pres">
      <dgm:prSet presAssocID="{5B311FD5-2CA7-4AAF-9FB9-F34F007D2148}" presName="Name0" presStyleCnt="0">
        <dgm:presLayoutVars>
          <dgm:dir/>
          <dgm:resizeHandles val="exact"/>
        </dgm:presLayoutVars>
      </dgm:prSet>
      <dgm:spPr/>
      <dgm:t>
        <a:bodyPr/>
        <a:lstStyle/>
        <a:p>
          <a:endParaRPr lang="en-GB"/>
        </a:p>
      </dgm:t>
    </dgm:pt>
    <dgm:pt modelId="{4189B819-AC2E-419C-A3C8-6BE884E393A2}" type="pres">
      <dgm:prSet presAssocID="{2680A151-8587-45BB-AC1A-06FD575570C3}" presName="Name5" presStyleLbl="vennNode1" presStyleIdx="0" presStyleCnt="4" custScaleX="105030">
        <dgm:presLayoutVars>
          <dgm:bulletEnabled val="1"/>
        </dgm:presLayoutVars>
      </dgm:prSet>
      <dgm:spPr/>
      <dgm:t>
        <a:bodyPr/>
        <a:lstStyle/>
        <a:p>
          <a:endParaRPr lang="en-GB"/>
        </a:p>
      </dgm:t>
    </dgm:pt>
    <dgm:pt modelId="{56FE0E07-A51A-4E9B-8AF9-AA33ABB2F87A}" type="pres">
      <dgm:prSet presAssocID="{F6C39E20-C186-4814-8F76-7726C5A73612}" presName="space" presStyleCnt="0"/>
      <dgm:spPr/>
    </dgm:pt>
    <dgm:pt modelId="{C3825703-F13B-4F4F-8C64-9F4048714D3B}" type="pres">
      <dgm:prSet presAssocID="{52E47C40-3BA5-4F37-9A8B-A8CAD57951D9}" presName="Name5" presStyleLbl="vennNode1" presStyleIdx="1" presStyleCnt="4" custLinFactX="-38475" custLinFactNeighborX="-100000">
        <dgm:presLayoutVars>
          <dgm:bulletEnabled val="1"/>
        </dgm:presLayoutVars>
      </dgm:prSet>
      <dgm:spPr/>
      <dgm:t>
        <a:bodyPr/>
        <a:lstStyle/>
        <a:p>
          <a:endParaRPr lang="en-GB"/>
        </a:p>
      </dgm:t>
    </dgm:pt>
    <dgm:pt modelId="{A2793663-0175-4D65-9F47-40ADBA6E1DA9}" type="pres">
      <dgm:prSet presAssocID="{D3677D40-AC42-4E10-AF1B-13A989A7E41A}" presName="space" presStyleCnt="0"/>
      <dgm:spPr/>
    </dgm:pt>
    <dgm:pt modelId="{937400E5-E0B8-4B56-90C2-CA5D5FEAC384}" type="pres">
      <dgm:prSet presAssocID="{BC614035-A880-417E-9C9B-9A8D1700F3E6}" presName="Name5" presStyleLbl="vennNode1" presStyleIdx="2" presStyleCnt="4" custLinFactX="-94115" custLinFactNeighborX="-100000">
        <dgm:presLayoutVars>
          <dgm:bulletEnabled val="1"/>
        </dgm:presLayoutVars>
      </dgm:prSet>
      <dgm:spPr/>
      <dgm:t>
        <a:bodyPr/>
        <a:lstStyle/>
        <a:p>
          <a:endParaRPr lang="en-GB"/>
        </a:p>
      </dgm:t>
    </dgm:pt>
    <dgm:pt modelId="{F3E63978-E534-4D5A-97D7-0D86CE41B3C9}" type="pres">
      <dgm:prSet presAssocID="{D934C616-E2F3-4768-B296-DE110971C321}" presName="space" presStyleCnt="0"/>
      <dgm:spPr/>
    </dgm:pt>
    <dgm:pt modelId="{36FEA699-57EC-4901-A1EA-56B25F519490}" type="pres">
      <dgm:prSet presAssocID="{888158B8-DA53-4306-839D-C9987C55ED06}" presName="Name5" presStyleLbl="vennNode1" presStyleIdx="3" presStyleCnt="4" custScaleX="116009" custLinFactX="-134833" custLinFactNeighborX="-200000">
        <dgm:presLayoutVars>
          <dgm:bulletEnabled val="1"/>
        </dgm:presLayoutVars>
      </dgm:prSet>
      <dgm:spPr/>
      <dgm:t>
        <a:bodyPr/>
        <a:lstStyle/>
        <a:p>
          <a:endParaRPr lang="en-GB"/>
        </a:p>
      </dgm:t>
    </dgm:pt>
  </dgm:ptLst>
  <dgm:cxnLst>
    <dgm:cxn modelId="{F5A71A10-FCCB-4C38-B603-9EF4876DF490}" srcId="{5B311FD5-2CA7-4AAF-9FB9-F34F007D2148}" destId="{52E47C40-3BA5-4F37-9A8B-A8CAD57951D9}" srcOrd="1" destOrd="0" parTransId="{F8D7A901-19AF-4A02-97F6-83412169005C}" sibTransId="{D3677D40-AC42-4E10-AF1B-13A989A7E41A}"/>
    <dgm:cxn modelId="{503BB62A-6270-4D2B-93DD-4A5496988FA9}" type="presOf" srcId="{2680A151-8587-45BB-AC1A-06FD575570C3}" destId="{4189B819-AC2E-419C-A3C8-6BE884E393A2}" srcOrd="0" destOrd="0" presId="urn:microsoft.com/office/officeart/2005/8/layout/venn3"/>
    <dgm:cxn modelId="{A305BD1D-6BE7-411F-86B2-F5A3FFA37EAD}" type="presOf" srcId="{BC614035-A880-417E-9C9B-9A8D1700F3E6}" destId="{937400E5-E0B8-4B56-90C2-CA5D5FEAC384}" srcOrd="0" destOrd="0" presId="urn:microsoft.com/office/officeart/2005/8/layout/venn3"/>
    <dgm:cxn modelId="{A7B3F437-2B89-4C09-9246-5A22E32409F4}" type="presOf" srcId="{52E47C40-3BA5-4F37-9A8B-A8CAD57951D9}" destId="{C3825703-F13B-4F4F-8C64-9F4048714D3B}" srcOrd="0" destOrd="0" presId="urn:microsoft.com/office/officeart/2005/8/layout/venn3"/>
    <dgm:cxn modelId="{6ED5B867-3162-4903-9C6E-1E878C97082F}" srcId="{5B311FD5-2CA7-4AAF-9FB9-F34F007D2148}" destId="{888158B8-DA53-4306-839D-C9987C55ED06}" srcOrd="3" destOrd="0" parTransId="{EAEDDA41-DAFA-4349-BFD8-7599408D77C6}" sibTransId="{47285CF3-B165-4D4D-9696-B50C9507794D}"/>
    <dgm:cxn modelId="{F23FD413-24B2-4D52-B8D0-53E69246AD90}" type="presOf" srcId="{5B311FD5-2CA7-4AAF-9FB9-F34F007D2148}" destId="{369D8370-D497-4BA6-976A-86283067B335}" srcOrd="0" destOrd="0" presId="urn:microsoft.com/office/officeart/2005/8/layout/venn3"/>
    <dgm:cxn modelId="{0E346D8B-3CF6-42C5-ADFB-C549D7A9F55F}" type="presOf" srcId="{888158B8-DA53-4306-839D-C9987C55ED06}" destId="{36FEA699-57EC-4901-A1EA-56B25F519490}" srcOrd="0" destOrd="0" presId="urn:microsoft.com/office/officeart/2005/8/layout/venn3"/>
    <dgm:cxn modelId="{1DEDE797-F497-4A39-954F-CDB6DD7551E9}" srcId="{5B311FD5-2CA7-4AAF-9FB9-F34F007D2148}" destId="{BC614035-A880-417E-9C9B-9A8D1700F3E6}" srcOrd="2" destOrd="0" parTransId="{CD3D8ED9-034F-4E86-8EC4-39B443B7187D}" sibTransId="{D934C616-E2F3-4768-B296-DE110971C321}"/>
    <dgm:cxn modelId="{45C33730-2695-4894-AC68-443215888932}" srcId="{5B311FD5-2CA7-4AAF-9FB9-F34F007D2148}" destId="{2680A151-8587-45BB-AC1A-06FD575570C3}" srcOrd="0" destOrd="0" parTransId="{D146E413-D465-41CE-9F26-A9D018B9FF37}" sibTransId="{F6C39E20-C186-4814-8F76-7726C5A73612}"/>
    <dgm:cxn modelId="{52C6FBEA-9CBC-42F9-B189-B7FBB353B1C4}" type="presParOf" srcId="{369D8370-D497-4BA6-976A-86283067B335}" destId="{4189B819-AC2E-419C-A3C8-6BE884E393A2}" srcOrd="0" destOrd="0" presId="urn:microsoft.com/office/officeart/2005/8/layout/venn3"/>
    <dgm:cxn modelId="{11927435-A220-4021-908F-078A3961ADAF}" type="presParOf" srcId="{369D8370-D497-4BA6-976A-86283067B335}" destId="{56FE0E07-A51A-4E9B-8AF9-AA33ABB2F87A}" srcOrd="1" destOrd="0" presId="urn:microsoft.com/office/officeart/2005/8/layout/venn3"/>
    <dgm:cxn modelId="{CBD5C548-0900-4E67-9004-728198170329}" type="presParOf" srcId="{369D8370-D497-4BA6-976A-86283067B335}" destId="{C3825703-F13B-4F4F-8C64-9F4048714D3B}" srcOrd="2" destOrd="0" presId="urn:microsoft.com/office/officeart/2005/8/layout/venn3"/>
    <dgm:cxn modelId="{DEAD9827-3F58-43BD-87D3-8F2E8B567FE4}" type="presParOf" srcId="{369D8370-D497-4BA6-976A-86283067B335}" destId="{A2793663-0175-4D65-9F47-40ADBA6E1DA9}" srcOrd="3" destOrd="0" presId="urn:microsoft.com/office/officeart/2005/8/layout/venn3"/>
    <dgm:cxn modelId="{5B810393-379C-40D6-98D7-935A4F8BBCD6}" type="presParOf" srcId="{369D8370-D497-4BA6-976A-86283067B335}" destId="{937400E5-E0B8-4B56-90C2-CA5D5FEAC384}" srcOrd="4" destOrd="0" presId="urn:microsoft.com/office/officeart/2005/8/layout/venn3"/>
    <dgm:cxn modelId="{F185B1CB-0C67-43C4-8EBD-96AAF0301747}" type="presParOf" srcId="{369D8370-D497-4BA6-976A-86283067B335}" destId="{F3E63978-E534-4D5A-97D7-0D86CE41B3C9}" srcOrd="5" destOrd="0" presId="urn:microsoft.com/office/officeart/2005/8/layout/venn3"/>
    <dgm:cxn modelId="{95AE399B-771D-4D85-80AD-549273CA1966}" type="presParOf" srcId="{369D8370-D497-4BA6-976A-86283067B335}" destId="{36FEA699-57EC-4901-A1EA-56B25F519490}" srcOrd="6"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F68259-33CE-4AF2-AFB0-437A8D95F07E}" type="doc">
      <dgm:prSet loTypeId="urn:microsoft.com/office/officeart/2005/8/layout/hChevron3" loCatId="process" qsTypeId="urn:microsoft.com/office/officeart/2005/8/quickstyle/simple1" qsCatId="simple" csTypeId="urn:microsoft.com/office/officeart/2005/8/colors/accent1_4" csCatId="accent1" phldr="1"/>
      <dgm:spPr/>
    </dgm:pt>
    <dgm:pt modelId="{4179071D-A0E9-4E51-81F3-715C8DE4AF7B}">
      <dgm:prSet phldrT="[Text]" custT="1"/>
      <dgm:spPr/>
      <dgm:t>
        <a:bodyPr/>
        <a:lstStyle/>
        <a:p>
          <a:r>
            <a:rPr lang="en-GB" sz="2000" dirty="0" smtClean="0"/>
            <a:t>Conventional Equity/Debt</a:t>
          </a:r>
          <a:endParaRPr lang="en-GB" sz="2000" dirty="0"/>
        </a:p>
      </dgm:t>
    </dgm:pt>
    <dgm:pt modelId="{A68C2F44-3ED5-4D73-A5CA-BCF81673BE2C}" type="parTrans" cxnId="{9A3CBD4C-528E-4259-95E1-54C3061252B3}">
      <dgm:prSet/>
      <dgm:spPr/>
      <dgm:t>
        <a:bodyPr/>
        <a:lstStyle/>
        <a:p>
          <a:endParaRPr lang="en-GB"/>
        </a:p>
      </dgm:t>
    </dgm:pt>
    <dgm:pt modelId="{312D0C2F-17AA-47BB-92A1-7FB12A2DEF73}" type="sibTrans" cxnId="{9A3CBD4C-528E-4259-95E1-54C3061252B3}">
      <dgm:prSet/>
      <dgm:spPr/>
      <dgm:t>
        <a:bodyPr/>
        <a:lstStyle/>
        <a:p>
          <a:endParaRPr lang="en-GB"/>
        </a:p>
      </dgm:t>
    </dgm:pt>
    <dgm:pt modelId="{37CDFB53-C04A-4970-9F39-022D8E7C6DEA}">
      <dgm:prSet phldrT="[Text]" custT="1"/>
      <dgm:spPr/>
      <dgm:t>
        <a:bodyPr/>
        <a:lstStyle/>
        <a:p>
          <a:r>
            <a:rPr lang="en-GB" sz="2000" dirty="0" smtClean="0"/>
            <a:t>PPI/</a:t>
          </a:r>
        </a:p>
        <a:p>
          <a:r>
            <a:rPr lang="en-GB" sz="2000" dirty="0" smtClean="0"/>
            <a:t>Blended	</a:t>
          </a:r>
          <a:endParaRPr lang="en-GB" sz="2000" dirty="0"/>
        </a:p>
      </dgm:t>
    </dgm:pt>
    <dgm:pt modelId="{AB557803-1340-47C8-8F81-8A5C83B92B56}" type="parTrans" cxnId="{812AFDF1-885F-4354-9524-24B49E9F930B}">
      <dgm:prSet/>
      <dgm:spPr/>
      <dgm:t>
        <a:bodyPr/>
        <a:lstStyle/>
        <a:p>
          <a:endParaRPr lang="en-GB"/>
        </a:p>
      </dgm:t>
    </dgm:pt>
    <dgm:pt modelId="{B909F31A-20DE-451D-A5D6-3751B08CF91B}" type="sibTrans" cxnId="{812AFDF1-885F-4354-9524-24B49E9F930B}">
      <dgm:prSet/>
      <dgm:spPr/>
      <dgm:t>
        <a:bodyPr/>
        <a:lstStyle/>
        <a:p>
          <a:endParaRPr lang="en-GB"/>
        </a:p>
      </dgm:t>
    </dgm:pt>
    <dgm:pt modelId="{779124C0-392B-461F-80D5-2D5F656E28C8}">
      <dgm:prSet phldrT="[Text]" custT="1"/>
      <dgm:spPr/>
      <dgm:t>
        <a:bodyPr/>
        <a:lstStyle/>
        <a:p>
          <a:r>
            <a:rPr lang="en-GB" sz="2000" dirty="0" smtClean="0"/>
            <a:t>Grants/TA/</a:t>
          </a:r>
        </a:p>
        <a:p>
          <a:r>
            <a:rPr lang="en-GB" sz="2000" dirty="0" smtClean="0"/>
            <a:t>Concessional</a:t>
          </a:r>
          <a:endParaRPr lang="en-GB" sz="2000" dirty="0"/>
        </a:p>
      </dgm:t>
    </dgm:pt>
    <dgm:pt modelId="{6C62DCD0-6A29-43F5-93EF-DA4D86409295}" type="parTrans" cxnId="{7F1B69FD-5507-45DF-913E-39C2D37DB7BF}">
      <dgm:prSet/>
      <dgm:spPr/>
      <dgm:t>
        <a:bodyPr/>
        <a:lstStyle/>
        <a:p>
          <a:endParaRPr lang="en-GB"/>
        </a:p>
      </dgm:t>
    </dgm:pt>
    <dgm:pt modelId="{5EE640A1-5E0A-40C1-A113-9C5C8FCE6B5C}" type="sibTrans" cxnId="{7F1B69FD-5507-45DF-913E-39C2D37DB7BF}">
      <dgm:prSet/>
      <dgm:spPr/>
      <dgm:t>
        <a:bodyPr/>
        <a:lstStyle/>
        <a:p>
          <a:endParaRPr lang="en-GB"/>
        </a:p>
      </dgm:t>
    </dgm:pt>
    <dgm:pt modelId="{A5BA64C6-F8A6-4092-8296-D20B7CCC7D6B}" type="pres">
      <dgm:prSet presAssocID="{22F68259-33CE-4AF2-AFB0-437A8D95F07E}" presName="Name0" presStyleCnt="0">
        <dgm:presLayoutVars>
          <dgm:dir/>
          <dgm:resizeHandles val="exact"/>
        </dgm:presLayoutVars>
      </dgm:prSet>
      <dgm:spPr/>
    </dgm:pt>
    <dgm:pt modelId="{7455B3E1-2A67-4892-B21D-2298A3675A91}" type="pres">
      <dgm:prSet presAssocID="{4179071D-A0E9-4E51-81F3-715C8DE4AF7B}" presName="parTxOnly" presStyleLbl="node1" presStyleIdx="0" presStyleCnt="3" custScaleX="99929" custLinFactY="100000" custLinFactNeighborX="-572" custLinFactNeighborY="102575">
        <dgm:presLayoutVars>
          <dgm:bulletEnabled val="1"/>
        </dgm:presLayoutVars>
      </dgm:prSet>
      <dgm:spPr/>
      <dgm:t>
        <a:bodyPr/>
        <a:lstStyle/>
        <a:p>
          <a:endParaRPr lang="en-GB"/>
        </a:p>
      </dgm:t>
    </dgm:pt>
    <dgm:pt modelId="{6D865DAA-A876-483E-BD9C-46ECFE233E30}" type="pres">
      <dgm:prSet presAssocID="{312D0C2F-17AA-47BB-92A1-7FB12A2DEF73}" presName="parSpace" presStyleCnt="0"/>
      <dgm:spPr/>
    </dgm:pt>
    <dgm:pt modelId="{B2C7B370-1FCC-448E-BBF6-9CF931EFFFD0}" type="pres">
      <dgm:prSet presAssocID="{37CDFB53-C04A-4970-9F39-022D8E7C6DEA}" presName="parTxOnly" presStyleLbl="node1" presStyleIdx="1" presStyleCnt="3" custScaleX="83188" custLinFactY="89608" custLinFactNeighborX="0" custLinFactNeighborY="100000">
        <dgm:presLayoutVars>
          <dgm:bulletEnabled val="1"/>
        </dgm:presLayoutVars>
      </dgm:prSet>
      <dgm:spPr/>
      <dgm:t>
        <a:bodyPr/>
        <a:lstStyle/>
        <a:p>
          <a:endParaRPr lang="en-GB"/>
        </a:p>
      </dgm:t>
    </dgm:pt>
    <dgm:pt modelId="{13CFF8C2-F5B5-4FD8-AA63-9098B887AF8B}" type="pres">
      <dgm:prSet presAssocID="{B909F31A-20DE-451D-A5D6-3751B08CF91B}" presName="parSpace" presStyleCnt="0"/>
      <dgm:spPr/>
    </dgm:pt>
    <dgm:pt modelId="{BAA8132F-AF80-40BF-92A2-893A7F609246}" type="pres">
      <dgm:prSet presAssocID="{779124C0-392B-461F-80D5-2D5F656E28C8}" presName="parTxOnly" presStyleLbl="node1" presStyleIdx="2" presStyleCnt="3" custLinFactY="89608" custLinFactNeighborX="572" custLinFactNeighborY="100000">
        <dgm:presLayoutVars>
          <dgm:bulletEnabled val="1"/>
        </dgm:presLayoutVars>
      </dgm:prSet>
      <dgm:spPr/>
      <dgm:t>
        <a:bodyPr/>
        <a:lstStyle/>
        <a:p>
          <a:endParaRPr lang="en-GB"/>
        </a:p>
      </dgm:t>
    </dgm:pt>
  </dgm:ptLst>
  <dgm:cxnLst>
    <dgm:cxn modelId="{7F1B69FD-5507-45DF-913E-39C2D37DB7BF}" srcId="{22F68259-33CE-4AF2-AFB0-437A8D95F07E}" destId="{779124C0-392B-461F-80D5-2D5F656E28C8}" srcOrd="2" destOrd="0" parTransId="{6C62DCD0-6A29-43F5-93EF-DA4D86409295}" sibTransId="{5EE640A1-5E0A-40C1-A113-9C5C8FCE6B5C}"/>
    <dgm:cxn modelId="{9A3CBD4C-528E-4259-95E1-54C3061252B3}" srcId="{22F68259-33CE-4AF2-AFB0-437A8D95F07E}" destId="{4179071D-A0E9-4E51-81F3-715C8DE4AF7B}" srcOrd="0" destOrd="0" parTransId="{A68C2F44-3ED5-4D73-A5CA-BCF81673BE2C}" sibTransId="{312D0C2F-17AA-47BB-92A1-7FB12A2DEF73}"/>
    <dgm:cxn modelId="{E367499E-A62C-429C-A4DC-3C2FC1F8401B}" type="presOf" srcId="{22F68259-33CE-4AF2-AFB0-437A8D95F07E}" destId="{A5BA64C6-F8A6-4092-8296-D20B7CCC7D6B}" srcOrd="0" destOrd="0" presId="urn:microsoft.com/office/officeart/2005/8/layout/hChevron3"/>
    <dgm:cxn modelId="{812AFDF1-885F-4354-9524-24B49E9F930B}" srcId="{22F68259-33CE-4AF2-AFB0-437A8D95F07E}" destId="{37CDFB53-C04A-4970-9F39-022D8E7C6DEA}" srcOrd="1" destOrd="0" parTransId="{AB557803-1340-47C8-8F81-8A5C83B92B56}" sibTransId="{B909F31A-20DE-451D-A5D6-3751B08CF91B}"/>
    <dgm:cxn modelId="{0DBD5ADB-CAFE-4939-AC3D-A18692070202}" type="presOf" srcId="{37CDFB53-C04A-4970-9F39-022D8E7C6DEA}" destId="{B2C7B370-1FCC-448E-BBF6-9CF931EFFFD0}" srcOrd="0" destOrd="0" presId="urn:microsoft.com/office/officeart/2005/8/layout/hChevron3"/>
    <dgm:cxn modelId="{3C034656-EACC-48FA-A798-0AC4CD2288B5}" type="presOf" srcId="{779124C0-392B-461F-80D5-2D5F656E28C8}" destId="{BAA8132F-AF80-40BF-92A2-893A7F609246}" srcOrd="0" destOrd="0" presId="urn:microsoft.com/office/officeart/2005/8/layout/hChevron3"/>
    <dgm:cxn modelId="{C380894E-1319-4524-A7C7-00CCA9BE0213}" type="presOf" srcId="{4179071D-A0E9-4E51-81F3-715C8DE4AF7B}" destId="{7455B3E1-2A67-4892-B21D-2298A3675A91}" srcOrd="0" destOrd="0" presId="urn:microsoft.com/office/officeart/2005/8/layout/hChevron3"/>
    <dgm:cxn modelId="{D1159CDB-9719-46F0-93E5-EEB4A0B3A4EE}" type="presParOf" srcId="{A5BA64C6-F8A6-4092-8296-D20B7CCC7D6B}" destId="{7455B3E1-2A67-4892-B21D-2298A3675A91}" srcOrd="0" destOrd="0" presId="urn:microsoft.com/office/officeart/2005/8/layout/hChevron3"/>
    <dgm:cxn modelId="{C324C760-BAF8-481A-B4A8-7DD245976AF3}" type="presParOf" srcId="{A5BA64C6-F8A6-4092-8296-D20B7CCC7D6B}" destId="{6D865DAA-A876-483E-BD9C-46ECFE233E30}" srcOrd="1" destOrd="0" presId="urn:microsoft.com/office/officeart/2005/8/layout/hChevron3"/>
    <dgm:cxn modelId="{B3A6CF89-E5CB-4CC0-9C52-A87558C34320}" type="presParOf" srcId="{A5BA64C6-F8A6-4092-8296-D20B7CCC7D6B}" destId="{B2C7B370-1FCC-448E-BBF6-9CF931EFFFD0}" srcOrd="2" destOrd="0" presId="urn:microsoft.com/office/officeart/2005/8/layout/hChevron3"/>
    <dgm:cxn modelId="{8028E5E6-A58B-4144-9BF9-089B62E81E5A}" type="presParOf" srcId="{A5BA64C6-F8A6-4092-8296-D20B7CCC7D6B}" destId="{13CFF8C2-F5B5-4FD8-AA63-9098B887AF8B}" srcOrd="3" destOrd="0" presId="urn:microsoft.com/office/officeart/2005/8/layout/hChevron3"/>
    <dgm:cxn modelId="{9CAE879F-9825-49E0-A850-11209DD34F2C}" type="presParOf" srcId="{A5BA64C6-F8A6-4092-8296-D20B7CCC7D6B}" destId="{BAA8132F-AF80-40BF-92A2-893A7F609246}" srcOrd="4"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93F1F2-6E4D-4BF4-98FC-E91AF0592E67}" type="doc">
      <dgm:prSet loTypeId="urn:microsoft.com/office/officeart/2005/8/layout/process2" loCatId="process" qsTypeId="urn:microsoft.com/office/officeart/2005/8/quickstyle/simple1" qsCatId="simple" csTypeId="urn:microsoft.com/office/officeart/2005/8/colors/accent1_2" csCatId="accent1" phldr="1"/>
      <dgm:spPr/>
    </dgm:pt>
    <dgm:pt modelId="{51F0F939-67AD-4925-BA81-5771FF78B08F}">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GB" sz="2000" dirty="0" smtClean="0"/>
            <a:t>Type of Finance Required</a:t>
          </a:r>
          <a:endParaRPr lang="en-GB" sz="2000" dirty="0"/>
        </a:p>
      </dgm:t>
    </dgm:pt>
    <dgm:pt modelId="{D65D23E3-E488-425F-BBB9-BF4F2C2130ED}" type="parTrans" cxnId="{2E64F2C6-4149-4987-A820-33D3C559536C}">
      <dgm:prSet/>
      <dgm:spPr/>
      <dgm:t>
        <a:bodyPr/>
        <a:lstStyle/>
        <a:p>
          <a:endParaRPr lang="en-GB"/>
        </a:p>
      </dgm:t>
    </dgm:pt>
    <dgm:pt modelId="{0285D9E7-9D7E-4432-85EB-FA04BBBD3B87}" type="sibTrans" cxnId="{2E64F2C6-4149-4987-A820-33D3C559536C}">
      <dgm:prSet/>
      <dgm:spPr/>
      <dgm:t>
        <a:bodyPr/>
        <a:lstStyle/>
        <a:p>
          <a:endParaRPr lang="en-GB"/>
        </a:p>
      </dgm:t>
    </dgm:pt>
    <dgm:pt modelId="{A4B580A8-AFB2-44BB-BCF4-2B65C662936C}">
      <dgm:prSet phldrT="[Text]" custT="1"/>
      <dgm:spPr/>
      <dgm:t>
        <a:bodyPr/>
        <a:lstStyle/>
        <a:p>
          <a:r>
            <a:rPr lang="en-GB" sz="2000" dirty="0" smtClean="0"/>
            <a:t>Asset Class</a:t>
          </a:r>
          <a:endParaRPr lang="en-GB" sz="2000" dirty="0"/>
        </a:p>
      </dgm:t>
    </dgm:pt>
    <dgm:pt modelId="{AB2201C5-8FD0-4979-AE30-2654E1FF1523}" type="parTrans" cxnId="{D0CD91B6-72E0-46DF-A9CF-96E0B2808551}">
      <dgm:prSet/>
      <dgm:spPr/>
      <dgm:t>
        <a:bodyPr/>
        <a:lstStyle/>
        <a:p>
          <a:endParaRPr lang="en-GB"/>
        </a:p>
      </dgm:t>
    </dgm:pt>
    <dgm:pt modelId="{C3EA22FC-BFCD-4653-9158-E3F86098F852}" type="sibTrans" cxnId="{D0CD91B6-72E0-46DF-A9CF-96E0B2808551}">
      <dgm:prSet/>
      <dgm:spPr/>
      <dgm:t>
        <a:bodyPr/>
        <a:lstStyle/>
        <a:p>
          <a:endParaRPr lang="en-GB"/>
        </a:p>
      </dgm:t>
    </dgm:pt>
    <dgm:pt modelId="{B1930913-8E54-484A-802A-01578915E9AD}">
      <dgm:prSet phldrT="[Text]" custT="1"/>
      <dgm:spPr/>
      <dgm:t>
        <a:bodyPr/>
        <a:lstStyle/>
        <a:p>
          <a:r>
            <a:rPr lang="en-GB" sz="2000" dirty="0" smtClean="0"/>
            <a:t>Financial Instruments</a:t>
          </a:r>
          <a:endParaRPr lang="en-GB" sz="2000" dirty="0"/>
        </a:p>
      </dgm:t>
    </dgm:pt>
    <dgm:pt modelId="{6AE338D9-6574-4DCE-AE13-3FB349EF014B}" type="parTrans" cxnId="{D7287109-9D53-4427-BA86-CFF7CC4B5E97}">
      <dgm:prSet/>
      <dgm:spPr/>
      <dgm:t>
        <a:bodyPr/>
        <a:lstStyle/>
        <a:p>
          <a:endParaRPr lang="en-GB"/>
        </a:p>
      </dgm:t>
    </dgm:pt>
    <dgm:pt modelId="{00AAB545-F42F-4371-8C44-7D15EEDC7B97}" type="sibTrans" cxnId="{D7287109-9D53-4427-BA86-CFF7CC4B5E97}">
      <dgm:prSet/>
      <dgm:spPr/>
      <dgm:t>
        <a:bodyPr/>
        <a:lstStyle/>
        <a:p>
          <a:endParaRPr lang="en-GB"/>
        </a:p>
      </dgm:t>
    </dgm:pt>
    <dgm:pt modelId="{B2CF13A2-A252-4DEB-B1BF-AF86406141C2}" type="pres">
      <dgm:prSet presAssocID="{6C93F1F2-6E4D-4BF4-98FC-E91AF0592E67}" presName="linearFlow" presStyleCnt="0">
        <dgm:presLayoutVars>
          <dgm:resizeHandles val="exact"/>
        </dgm:presLayoutVars>
      </dgm:prSet>
      <dgm:spPr/>
    </dgm:pt>
    <dgm:pt modelId="{B5DD68C6-B92F-4149-BF12-19622BC441AF}" type="pres">
      <dgm:prSet presAssocID="{51F0F939-67AD-4925-BA81-5771FF78B08F}" presName="node" presStyleLbl="node1" presStyleIdx="0" presStyleCnt="3">
        <dgm:presLayoutVars>
          <dgm:bulletEnabled val="1"/>
        </dgm:presLayoutVars>
      </dgm:prSet>
      <dgm:spPr/>
      <dgm:t>
        <a:bodyPr/>
        <a:lstStyle/>
        <a:p>
          <a:endParaRPr lang="en-GB"/>
        </a:p>
      </dgm:t>
    </dgm:pt>
    <dgm:pt modelId="{E8DE44D1-EE5B-4D24-9AB1-4B4502075895}" type="pres">
      <dgm:prSet presAssocID="{0285D9E7-9D7E-4432-85EB-FA04BBBD3B87}" presName="sibTrans" presStyleLbl="sibTrans2D1" presStyleIdx="0" presStyleCnt="2"/>
      <dgm:spPr/>
      <dgm:t>
        <a:bodyPr/>
        <a:lstStyle/>
        <a:p>
          <a:endParaRPr lang="en-GB"/>
        </a:p>
      </dgm:t>
    </dgm:pt>
    <dgm:pt modelId="{D9B237E0-9C60-4AA1-A68E-FB85CA24E504}" type="pres">
      <dgm:prSet presAssocID="{0285D9E7-9D7E-4432-85EB-FA04BBBD3B87}" presName="connectorText" presStyleLbl="sibTrans2D1" presStyleIdx="0" presStyleCnt="2"/>
      <dgm:spPr/>
      <dgm:t>
        <a:bodyPr/>
        <a:lstStyle/>
        <a:p>
          <a:endParaRPr lang="en-GB"/>
        </a:p>
      </dgm:t>
    </dgm:pt>
    <dgm:pt modelId="{78725FEB-2321-457F-8AB9-DD532BE460F5}" type="pres">
      <dgm:prSet presAssocID="{A4B580A8-AFB2-44BB-BCF4-2B65C662936C}" presName="node" presStyleLbl="node1" presStyleIdx="1" presStyleCnt="3">
        <dgm:presLayoutVars>
          <dgm:bulletEnabled val="1"/>
        </dgm:presLayoutVars>
      </dgm:prSet>
      <dgm:spPr/>
      <dgm:t>
        <a:bodyPr/>
        <a:lstStyle/>
        <a:p>
          <a:endParaRPr lang="en-GB"/>
        </a:p>
      </dgm:t>
    </dgm:pt>
    <dgm:pt modelId="{5BFEE48E-41F5-42F9-855E-334E894966DA}" type="pres">
      <dgm:prSet presAssocID="{C3EA22FC-BFCD-4653-9158-E3F86098F852}" presName="sibTrans" presStyleLbl="sibTrans2D1" presStyleIdx="1" presStyleCnt="2"/>
      <dgm:spPr/>
      <dgm:t>
        <a:bodyPr/>
        <a:lstStyle/>
        <a:p>
          <a:endParaRPr lang="en-GB"/>
        </a:p>
      </dgm:t>
    </dgm:pt>
    <dgm:pt modelId="{28962782-D0E5-4216-9ECB-A76E4E0164ED}" type="pres">
      <dgm:prSet presAssocID="{C3EA22FC-BFCD-4653-9158-E3F86098F852}" presName="connectorText" presStyleLbl="sibTrans2D1" presStyleIdx="1" presStyleCnt="2"/>
      <dgm:spPr/>
      <dgm:t>
        <a:bodyPr/>
        <a:lstStyle/>
        <a:p>
          <a:endParaRPr lang="en-GB"/>
        </a:p>
      </dgm:t>
    </dgm:pt>
    <dgm:pt modelId="{EDF717D5-CBD8-4654-9CF3-9EA3C68ADC51}" type="pres">
      <dgm:prSet presAssocID="{B1930913-8E54-484A-802A-01578915E9AD}" presName="node" presStyleLbl="node1" presStyleIdx="2" presStyleCnt="3">
        <dgm:presLayoutVars>
          <dgm:bulletEnabled val="1"/>
        </dgm:presLayoutVars>
      </dgm:prSet>
      <dgm:spPr/>
      <dgm:t>
        <a:bodyPr/>
        <a:lstStyle/>
        <a:p>
          <a:endParaRPr lang="en-GB"/>
        </a:p>
      </dgm:t>
    </dgm:pt>
  </dgm:ptLst>
  <dgm:cxnLst>
    <dgm:cxn modelId="{2E64F2C6-4149-4987-A820-33D3C559536C}" srcId="{6C93F1F2-6E4D-4BF4-98FC-E91AF0592E67}" destId="{51F0F939-67AD-4925-BA81-5771FF78B08F}" srcOrd="0" destOrd="0" parTransId="{D65D23E3-E488-425F-BBB9-BF4F2C2130ED}" sibTransId="{0285D9E7-9D7E-4432-85EB-FA04BBBD3B87}"/>
    <dgm:cxn modelId="{FCE9081D-3445-468A-B9A2-4A08C4034D5A}" type="presOf" srcId="{B1930913-8E54-484A-802A-01578915E9AD}" destId="{EDF717D5-CBD8-4654-9CF3-9EA3C68ADC51}" srcOrd="0" destOrd="0" presId="urn:microsoft.com/office/officeart/2005/8/layout/process2"/>
    <dgm:cxn modelId="{296788C2-1AEA-4957-8B94-523A0F328F49}" type="presOf" srcId="{C3EA22FC-BFCD-4653-9158-E3F86098F852}" destId="{5BFEE48E-41F5-42F9-855E-334E894966DA}" srcOrd="0" destOrd="0" presId="urn:microsoft.com/office/officeart/2005/8/layout/process2"/>
    <dgm:cxn modelId="{A434182C-3C36-43C6-B480-4F49F0332631}" type="presOf" srcId="{0285D9E7-9D7E-4432-85EB-FA04BBBD3B87}" destId="{E8DE44D1-EE5B-4D24-9AB1-4B4502075895}" srcOrd="0" destOrd="0" presId="urn:microsoft.com/office/officeart/2005/8/layout/process2"/>
    <dgm:cxn modelId="{4863A993-EFDA-43BE-B695-5FB012333534}" type="presOf" srcId="{A4B580A8-AFB2-44BB-BCF4-2B65C662936C}" destId="{78725FEB-2321-457F-8AB9-DD532BE460F5}" srcOrd="0" destOrd="0" presId="urn:microsoft.com/office/officeart/2005/8/layout/process2"/>
    <dgm:cxn modelId="{BF7D97BF-F94E-4E3B-ADFB-97D0B7671283}" type="presOf" srcId="{6C93F1F2-6E4D-4BF4-98FC-E91AF0592E67}" destId="{B2CF13A2-A252-4DEB-B1BF-AF86406141C2}" srcOrd="0" destOrd="0" presId="urn:microsoft.com/office/officeart/2005/8/layout/process2"/>
    <dgm:cxn modelId="{05CA52EE-7916-4B74-B4C2-BDC7A02EFA54}" type="presOf" srcId="{C3EA22FC-BFCD-4653-9158-E3F86098F852}" destId="{28962782-D0E5-4216-9ECB-A76E4E0164ED}" srcOrd="1" destOrd="0" presId="urn:microsoft.com/office/officeart/2005/8/layout/process2"/>
    <dgm:cxn modelId="{8E60FDFD-ABC7-4BBD-9DC8-198056C501D8}" type="presOf" srcId="{51F0F939-67AD-4925-BA81-5771FF78B08F}" destId="{B5DD68C6-B92F-4149-BF12-19622BC441AF}" srcOrd="0" destOrd="0" presId="urn:microsoft.com/office/officeart/2005/8/layout/process2"/>
    <dgm:cxn modelId="{D7287109-9D53-4427-BA86-CFF7CC4B5E97}" srcId="{6C93F1F2-6E4D-4BF4-98FC-E91AF0592E67}" destId="{B1930913-8E54-484A-802A-01578915E9AD}" srcOrd="2" destOrd="0" parTransId="{6AE338D9-6574-4DCE-AE13-3FB349EF014B}" sibTransId="{00AAB545-F42F-4371-8C44-7D15EEDC7B97}"/>
    <dgm:cxn modelId="{D0CD91B6-72E0-46DF-A9CF-96E0B2808551}" srcId="{6C93F1F2-6E4D-4BF4-98FC-E91AF0592E67}" destId="{A4B580A8-AFB2-44BB-BCF4-2B65C662936C}" srcOrd="1" destOrd="0" parTransId="{AB2201C5-8FD0-4979-AE30-2654E1FF1523}" sibTransId="{C3EA22FC-BFCD-4653-9158-E3F86098F852}"/>
    <dgm:cxn modelId="{DAB1CD16-6FCB-4CA7-841E-A089CED1EB22}" type="presOf" srcId="{0285D9E7-9D7E-4432-85EB-FA04BBBD3B87}" destId="{D9B237E0-9C60-4AA1-A68E-FB85CA24E504}" srcOrd="1" destOrd="0" presId="urn:microsoft.com/office/officeart/2005/8/layout/process2"/>
    <dgm:cxn modelId="{03C87F2E-A503-4ACD-8A88-FDBA7655B26D}" type="presParOf" srcId="{B2CF13A2-A252-4DEB-B1BF-AF86406141C2}" destId="{B5DD68C6-B92F-4149-BF12-19622BC441AF}" srcOrd="0" destOrd="0" presId="urn:microsoft.com/office/officeart/2005/8/layout/process2"/>
    <dgm:cxn modelId="{234C538F-9E82-4F1E-8969-ACBE1E670B09}" type="presParOf" srcId="{B2CF13A2-A252-4DEB-B1BF-AF86406141C2}" destId="{E8DE44D1-EE5B-4D24-9AB1-4B4502075895}" srcOrd="1" destOrd="0" presId="urn:microsoft.com/office/officeart/2005/8/layout/process2"/>
    <dgm:cxn modelId="{3D5A3AF5-F1E8-4D40-8F6E-8DD2177DE066}" type="presParOf" srcId="{E8DE44D1-EE5B-4D24-9AB1-4B4502075895}" destId="{D9B237E0-9C60-4AA1-A68E-FB85CA24E504}" srcOrd="0" destOrd="0" presId="urn:microsoft.com/office/officeart/2005/8/layout/process2"/>
    <dgm:cxn modelId="{C34E9A92-B483-47A2-BD5A-5D8088C316F8}" type="presParOf" srcId="{B2CF13A2-A252-4DEB-B1BF-AF86406141C2}" destId="{78725FEB-2321-457F-8AB9-DD532BE460F5}" srcOrd="2" destOrd="0" presId="urn:microsoft.com/office/officeart/2005/8/layout/process2"/>
    <dgm:cxn modelId="{4DB76FDD-E359-4DD6-8ED0-77895EE08594}" type="presParOf" srcId="{B2CF13A2-A252-4DEB-B1BF-AF86406141C2}" destId="{5BFEE48E-41F5-42F9-855E-334E894966DA}" srcOrd="3" destOrd="0" presId="urn:microsoft.com/office/officeart/2005/8/layout/process2"/>
    <dgm:cxn modelId="{1D3713C7-7937-46BA-BE20-313A65A0EAC1}" type="presParOf" srcId="{5BFEE48E-41F5-42F9-855E-334E894966DA}" destId="{28962782-D0E5-4216-9ECB-A76E4E0164ED}" srcOrd="0" destOrd="0" presId="urn:microsoft.com/office/officeart/2005/8/layout/process2"/>
    <dgm:cxn modelId="{BDAA6A49-47C2-49FF-8D8D-2B53B8789D0A}" type="presParOf" srcId="{B2CF13A2-A252-4DEB-B1BF-AF86406141C2}" destId="{EDF717D5-CBD8-4654-9CF3-9EA3C68ADC51}" srcOrd="4" destOrd="0" presId="urn:microsoft.com/office/officeart/2005/8/layout/process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F68259-33CE-4AF2-AFB0-437A8D95F07E}" type="doc">
      <dgm:prSet loTypeId="urn:microsoft.com/office/officeart/2005/8/layout/hChevron3" loCatId="process" qsTypeId="urn:microsoft.com/office/officeart/2005/8/quickstyle/simple1" qsCatId="simple" csTypeId="urn:microsoft.com/office/officeart/2005/8/colors/accent1_4" csCatId="accent1" phldr="1"/>
      <dgm:spPr/>
    </dgm:pt>
    <dgm:pt modelId="{4179071D-A0E9-4E51-81F3-715C8DE4AF7B}">
      <dgm:prSet phldrT="[Text]" custT="1"/>
      <dgm:spPr/>
      <dgm:t>
        <a:bodyPr/>
        <a:lstStyle/>
        <a:p>
          <a:r>
            <a:rPr lang="en-GB" sz="2000" dirty="0" smtClean="0"/>
            <a:t>Private</a:t>
          </a:r>
          <a:r>
            <a:rPr lang="en-GB" sz="2400" dirty="0" smtClean="0"/>
            <a:t>	</a:t>
          </a:r>
          <a:endParaRPr lang="en-GB" sz="2400" dirty="0"/>
        </a:p>
      </dgm:t>
    </dgm:pt>
    <dgm:pt modelId="{A68C2F44-3ED5-4D73-A5CA-BCF81673BE2C}" type="parTrans" cxnId="{9A3CBD4C-528E-4259-95E1-54C3061252B3}">
      <dgm:prSet/>
      <dgm:spPr/>
      <dgm:t>
        <a:bodyPr/>
        <a:lstStyle/>
        <a:p>
          <a:endParaRPr lang="en-GB"/>
        </a:p>
      </dgm:t>
    </dgm:pt>
    <dgm:pt modelId="{312D0C2F-17AA-47BB-92A1-7FB12A2DEF73}" type="sibTrans" cxnId="{9A3CBD4C-528E-4259-95E1-54C3061252B3}">
      <dgm:prSet/>
      <dgm:spPr/>
      <dgm:t>
        <a:bodyPr/>
        <a:lstStyle/>
        <a:p>
          <a:endParaRPr lang="en-GB"/>
        </a:p>
      </dgm:t>
    </dgm:pt>
    <dgm:pt modelId="{37CDFB53-C04A-4970-9F39-022D8E7C6DEA}">
      <dgm:prSet phldrT="[Text]" custT="1"/>
      <dgm:spPr/>
      <dgm:t>
        <a:bodyPr/>
        <a:lstStyle/>
        <a:p>
          <a:endParaRPr lang="en-GB" sz="2000" dirty="0" smtClean="0"/>
        </a:p>
        <a:p>
          <a:r>
            <a:rPr lang="en-GB" sz="2000" dirty="0" smtClean="0"/>
            <a:t>Blended/ Philanthropic	</a:t>
          </a:r>
          <a:endParaRPr lang="en-GB" sz="2000" dirty="0"/>
        </a:p>
      </dgm:t>
    </dgm:pt>
    <dgm:pt modelId="{AB557803-1340-47C8-8F81-8A5C83B92B56}" type="parTrans" cxnId="{812AFDF1-885F-4354-9524-24B49E9F930B}">
      <dgm:prSet/>
      <dgm:spPr/>
      <dgm:t>
        <a:bodyPr/>
        <a:lstStyle/>
        <a:p>
          <a:endParaRPr lang="en-GB"/>
        </a:p>
      </dgm:t>
    </dgm:pt>
    <dgm:pt modelId="{B909F31A-20DE-451D-A5D6-3751B08CF91B}" type="sibTrans" cxnId="{812AFDF1-885F-4354-9524-24B49E9F930B}">
      <dgm:prSet/>
      <dgm:spPr/>
      <dgm:t>
        <a:bodyPr/>
        <a:lstStyle/>
        <a:p>
          <a:endParaRPr lang="en-GB"/>
        </a:p>
      </dgm:t>
    </dgm:pt>
    <dgm:pt modelId="{779124C0-392B-461F-80D5-2D5F656E28C8}">
      <dgm:prSet phldrT="[Text]" custT="1"/>
      <dgm:spPr/>
      <dgm:t>
        <a:bodyPr/>
        <a:lstStyle/>
        <a:p>
          <a:r>
            <a:rPr lang="en-GB" sz="2000" dirty="0" smtClean="0"/>
            <a:t>Public</a:t>
          </a:r>
          <a:endParaRPr lang="en-GB" sz="2000" dirty="0"/>
        </a:p>
      </dgm:t>
    </dgm:pt>
    <dgm:pt modelId="{6C62DCD0-6A29-43F5-93EF-DA4D86409295}" type="parTrans" cxnId="{7F1B69FD-5507-45DF-913E-39C2D37DB7BF}">
      <dgm:prSet/>
      <dgm:spPr/>
      <dgm:t>
        <a:bodyPr/>
        <a:lstStyle/>
        <a:p>
          <a:endParaRPr lang="en-GB"/>
        </a:p>
      </dgm:t>
    </dgm:pt>
    <dgm:pt modelId="{5EE640A1-5E0A-40C1-A113-9C5C8FCE6B5C}" type="sibTrans" cxnId="{7F1B69FD-5507-45DF-913E-39C2D37DB7BF}">
      <dgm:prSet/>
      <dgm:spPr/>
      <dgm:t>
        <a:bodyPr/>
        <a:lstStyle/>
        <a:p>
          <a:endParaRPr lang="en-GB"/>
        </a:p>
      </dgm:t>
    </dgm:pt>
    <dgm:pt modelId="{A5BA64C6-F8A6-4092-8296-D20B7CCC7D6B}" type="pres">
      <dgm:prSet presAssocID="{22F68259-33CE-4AF2-AFB0-437A8D95F07E}" presName="Name0" presStyleCnt="0">
        <dgm:presLayoutVars>
          <dgm:dir/>
          <dgm:resizeHandles val="exact"/>
        </dgm:presLayoutVars>
      </dgm:prSet>
      <dgm:spPr/>
    </dgm:pt>
    <dgm:pt modelId="{7455B3E1-2A67-4892-B21D-2298A3675A91}" type="pres">
      <dgm:prSet presAssocID="{4179071D-A0E9-4E51-81F3-715C8DE4AF7B}" presName="parTxOnly" presStyleLbl="node1" presStyleIdx="0" presStyleCnt="3" custLinFactY="100000" custLinFactNeighborX="-572" custLinFactNeighborY="102575">
        <dgm:presLayoutVars>
          <dgm:bulletEnabled val="1"/>
        </dgm:presLayoutVars>
      </dgm:prSet>
      <dgm:spPr/>
      <dgm:t>
        <a:bodyPr/>
        <a:lstStyle/>
        <a:p>
          <a:endParaRPr lang="en-GB"/>
        </a:p>
      </dgm:t>
    </dgm:pt>
    <dgm:pt modelId="{6D865DAA-A876-483E-BD9C-46ECFE233E30}" type="pres">
      <dgm:prSet presAssocID="{312D0C2F-17AA-47BB-92A1-7FB12A2DEF73}" presName="parSpace" presStyleCnt="0"/>
      <dgm:spPr/>
    </dgm:pt>
    <dgm:pt modelId="{B2C7B370-1FCC-448E-BBF6-9CF931EFFFD0}" type="pres">
      <dgm:prSet presAssocID="{37CDFB53-C04A-4970-9F39-022D8E7C6DEA}" presName="parTxOnly" presStyleLbl="node1" presStyleIdx="1" presStyleCnt="3" custScaleX="122745" custLinFactY="89608" custLinFactNeighborX="0" custLinFactNeighborY="100000">
        <dgm:presLayoutVars>
          <dgm:bulletEnabled val="1"/>
        </dgm:presLayoutVars>
      </dgm:prSet>
      <dgm:spPr/>
      <dgm:t>
        <a:bodyPr/>
        <a:lstStyle/>
        <a:p>
          <a:endParaRPr lang="en-GB"/>
        </a:p>
      </dgm:t>
    </dgm:pt>
    <dgm:pt modelId="{13CFF8C2-F5B5-4FD8-AA63-9098B887AF8B}" type="pres">
      <dgm:prSet presAssocID="{B909F31A-20DE-451D-A5D6-3751B08CF91B}" presName="parSpace" presStyleCnt="0"/>
      <dgm:spPr/>
    </dgm:pt>
    <dgm:pt modelId="{BAA8132F-AF80-40BF-92A2-893A7F609246}" type="pres">
      <dgm:prSet presAssocID="{779124C0-392B-461F-80D5-2D5F656E28C8}" presName="parTxOnly" presStyleLbl="node1" presStyleIdx="2" presStyleCnt="3" custLinFactY="89608" custLinFactNeighborX="572" custLinFactNeighborY="100000">
        <dgm:presLayoutVars>
          <dgm:bulletEnabled val="1"/>
        </dgm:presLayoutVars>
      </dgm:prSet>
      <dgm:spPr/>
      <dgm:t>
        <a:bodyPr/>
        <a:lstStyle/>
        <a:p>
          <a:endParaRPr lang="en-GB"/>
        </a:p>
      </dgm:t>
    </dgm:pt>
  </dgm:ptLst>
  <dgm:cxnLst>
    <dgm:cxn modelId="{7F1B69FD-5507-45DF-913E-39C2D37DB7BF}" srcId="{22F68259-33CE-4AF2-AFB0-437A8D95F07E}" destId="{779124C0-392B-461F-80D5-2D5F656E28C8}" srcOrd="2" destOrd="0" parTransId="{6C62DCD0-6A29-43F5-93EF-DA4D86409295}" sibTransId="{5EE640A1-5E0A-40C1-A113-9C5C8FCE6B5C}"/>
    <dgm:cxn modelId="{9A3CBD4C-528E-4259-95E1-54C3061252B3}" srcId="{22F68259-33CE-4AF2-AFB0-437A8D95F07E}" destId="{4179071D-A0E9-4E51-81F3-715C8DE4AF7B}" srcOrd="0" destOrd="0" parTransId="{A68C2F44-3ED5-4D73-A5CA-BCF81673BE2C}" sibTransId="{312D0C2F-17AA-47BB-92A1-7FB12A2DEF73}"/>
    <dgm:cxn modelId="{FC91161D-C43C-4567-9ED1-0E6C1A220DBD}" type="presOf" srcId="{37CDFB53-C04A-4970-9F39-022D8E7C6DEA}" destId="{B2C7B370-1FCC-448E-BBF6-9CF931EFFFD0}" srcOrd="0" destOrd="0" presId="urn:microsoft.com/office/officeart/2005/8/layout/hChevron3"/>
    <dgm:cxn modelId="{812AFDF1-885F-4354-9524-24B49E9F930B}" srcId="{22F68259-33CE-4AF2-AFB0-437A8D95F07E}" destId="{37CDFB53-C04A-4970-9F39-022D8E7C6DEA}" srcOrd="1" destOrd="0" parTransId="{AB557803-1340-47C8-8F81-8A5C83B92B56}" sibTransId="{B909F31A-20DE-451D-A5D6-3751B08CF91B}"/>
    <dgm:cxn modelId="{5D88BFF1-6943-4A8A-AA78-A6C2F1D32A26}" type="presOf" srcId="{4179071D-A0E9-4E51-81F3-715C8DE4AF7B}" destId="{7455B3E1-2A67-4892-B21D-2298A3675A91}" srcOrd="0" destOrd="0" presId="urn:microsoft.com/office/officeart/2005/8/layout/hChevron3"/>
    <dgm:cxn modelId="{E11F9892-FBFE-4930-AAC4-E16EC73D3020}" type="presOf" srcId="{779124C0-392B-461F-80D5-2D5F656E28C8}" destId="{BAA8132F-AF80-40BF-92A2-893A7F609246}" srcOrd="0" destOrd="0" presId="urn:microsoft.com/office/officeart/2005/8/layout/hChevron3"/>
    <dgm:cxn modelId="{F17FD1F3-0546-4122-93F5-1429912F07DD}" type="presOf" srcId="{22F68259-33CE-4AF2-AFB0-437A8D95F07E}" destId="{A5BA64C6-F8A6-4092-8296-D20B7CCC7D6B}" srcOrd="0" destOrd="0" presId="urn:microsoft.com/office/officeart/2005/8/layout/hChevron3"/>
    <dgm:cxn modelId="{CE46120F-B104-4291-A093-E9AB0C215029}" type="presParOf" srcId="{A5BA64C6-F8A6-4092-8296-D20B7CCC7D6B}" destId="{7455B3E1-2A67-4892-B21D-2298A3675A91}" srcOrd="0" destOrd="0" presId="urn:microsoft.com/office/officeart/2005/8/layout/hChevron3"/>
    <dgm:cxn modelId="{114A62B4-2459-4799-A8BE-7A7258C8E241}" type="presParOf" srcId="{A5BA64C6-F8A6-4092-8296-D20B7CCC7D6B}" destId="{6D865DAA-A876-483E-BD9C-46ECFE233E30}" srcOrd="1" destOrd="0" presId="urn:microsoft.com/office/officeart/2005/8/layout/hChevron3"/>
    <dgm:cxn modelId="{D70A6F66-9370-4C3A-B53A-3AA81C5918FF}" type="presParOf" srcId="{A5BA64C6-F8A6-4092-8296-D20B7CCC7D6B}" destId="{B2C7B370-1FCC-448E-BBF6-9CF931EFFFD0}" srcOrd="2" destOrd="0" presId="urn:microsoft.com/office/officeart/2005/8/layout/hChevron3"/>
    <dgm:cxn modelId="{7126A234-DF00-4278-BD9F-8228E84BD2EA}" type="presParOf" srcId="{A5BA64C6-F8A6-4092-8296-D20B7CCC7D6B}" destId="{13CFF8C2-F5B5-4FD8-AA63-9098B887AF8B}" srcOrd="3" destOrd="0" presId="urn:microsoft.com/office/officeart/2005/8/layout/hChevron3"/>
    <dgm:cxn modelId="{CB20BDB9-45E0-445C-8FCF-A4DDCFA9806E}" type="presParOf" srcId="{A5BA64C6-F8A6-4092-8296-D20B7CCC7D6B}" destId="{BAA8132F-AF80-40BF-92A2-893A7F609246}" srcOrd="4" destOrd="0" presId="urn:microsoft.com/office/officeart/2005/8/layout/hChevron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66474D-D340-4DF4-AEB5-A9EF1900F594}"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AC9A99A8-31BC-4867-8580-7E94FA192732}">
      <dgm:prSet phldrT="[Text]" custT="1"/>
      <dgm:spPr/>
      <dgm:t>
        <a:bodyPr/>
        <a:lstStyle/>
        <a:p>
          <a:r>
            <a:rPr lang="en-GB" sz="2000" b="1" dirty="0" smtClean="0"/>
            <a:t>Enabling Investment</a:t>
          </a:r>
          <a:endParaRPr lang="en-GB" sz="2000" b="1" dirty="0"/>
        </a:p>
      </dgm:t>
    </dgm:pt>
    <dgm:pt modelId="{1A975898-5EC0-4455-A14C-E26F31101CEC}" type="parTrans" cxnId="{B9AAB982-5B05-4A2C-AFE1-16EC3A384E16}">
      <dgm:prSet/>
      <dgm:spPr/>
      <dgm:t>
        <a:bodyPr/>
        <a:lstStyle/>
        <a:p>
          <a:endParaRPr lang="en-GB"/>
        </a:p>
      </dgm:t>
    </dgm:pt>
    <dgm:pt modelId="{DDA2B322-4935-4843-8D2F-F7D2A783A5C2}" type="sibTrans" cxnId="{B9AAB982-5B05-4A2C-AFE1-16EC3A384E16}">
      <dgm:prSet/>
      <dgm:spPr/>
      <dgm:t>
        <a:bodyPr/>
        <a:lstStyle/>
        <a:p>
          <a:endParaRPr lang="en-GB"/>
        </a:p>
      </dgm:t>
    </dgm:pt>
    <dgm:pt modelId="{82F65478-7850-44A1-97D4-433F453E0E58}">
      <dgm:prSet phldrT="[Text]"/>
      <dgm:spPr/>
      <dgm:t>
        <a:bodyPr/>
        <a:lstStyle/>
        <a:p>
          <a:r>
            <a:rPr lang="en-GB" sz="1700" dirty="0" smtClean="0"/>
            <a:t>Demand creation (markets,  access  to markets, procurement policies etc.)</a:t>
          </a:r>
          <a:endParaRPr lang="en-GB" sz="1700" dirty="0"/>
        </a:p>
      </dgm:t>
    </dgm:pt>
    <dgm:pt modelId="{0BA68F8E-AF21-42BD-B8F5-59E9F4F95B4F}" type="parTrans" cxnId="{09DB4001-CDF5-4088-A047-A412DBD24CF2}">
      <dgm:prSet/>
      <dgm:spPr/>
      <dgm:t>
        <a:bodyPr/>
        <a:lstStyle/>
        <a:p>
          <a:endParaRPr lang="en-GB"/>
        </a:p>
      </dgm:t>
    </dgm:pt>
    <dgm:pt modelId="{0D7D9C95-FA6F-414E-939D-FEF7B929D5A2}" type="sibTrans" cxnId="{09DB4001-CDF5-4088-A047-A412DBD24CF2}">
      <dgm:prSet/>
      <dgm:spPr/>
      <dgm:t>
        <a:bodyPr/>
        <a:lstStyle/>
        <a:p>
          <a:endParaRPr lang="en-GB"/>
        </a:p>
      </dgm:t>
    </dgm:pt>
    <dgm:pt modelId="{CCEDA5C4-08F9-49E5-87D9-79B74F46C286}">
      <dgm:prSet phldrT="[Text]"/>
      <dgm:spPr/>
      <dgm:t>
        <a:bodyPr/>
        <a:lstStyle/>
        <a:p>
          <a:r>
            <a:rPr lang="en-GB" sz="1700" dirty="0" smtClean="0"/>
            <a:t>Strong policy signals</a:t>
          </a:r>
          <a:endParaRPr lang="en-GB" sz="1700" dirty="0"/>
        </a:p>
      </dgm:t>
    </dgm:pt>
    <dgm:pt modelId="{99A0674A-AD39-4E7F-AB13-8852D791FDEF}" type="parTrans" cxnId="{E8874B38-8C49-40E6-B403-49AD4ACC72FE}">
      <dgm:prSet/>
      <dgm:spPr/>
      <dgm:t>
        <a:bodyPr/>
        <a:lstStyle/>
        <a:p>
          <a:endParaRPr lang="en-GB"/>
        </a:p>
      </dgm:t>
    </dgm:pt>
    <dgm:pt modelId="{F940821A-0E51-4D1F-B161-66BE9051EF6D}" type="sibTrans" cxnId="{E8874B38-8C49-40E6-B403-49AD4ACC72FE}">
      <dgm:prSet/>
      <dgm:spPr/>
      <dgm:t>
        <a:bodyPr/>
        <a:lstStyle/>
        <a:p>
          <a:endParaRPr lang="en-GB"/>
        </a:p>
      </dgm:t>
    </dgm:pt>
    <dgm:pt modelId="{EBC2A18D-C931-4B25-8CBB-0E88B1239735}">
      <dgm:prSet phldrT="[Text]" custT="1"/>
      <dgm:spPr/>
      <dgm:t>
        <a:bodyPr/>
        <a:lstStyle/>
        <a:p>
          <a:r>
            <a:rPr lang="en-GB" sz="2000" b="1" dirty="0" smtClean="0"/>
            <a:t>Asset</a:t>
          </a:r>
        </a:p>
        <a:p>
          <a:r>
            <a:rPr lang="en-GB" sz="2000" b="1" dirty="0" smtClean="0"/>
            <a:t> Investment</a:t>
          </a:r>
          <a:endParaRPr lang="en-GB" sz="2000" b="1" dirty="0"/>
        </a:p>
      </dgm:t>
    </dgm:pt>
    <dgm:pt modelId="{9B060BE0-7B61-4D0C-98F7-3AF4BD6DFEC7}" type="parTrans" cxnId="{912CD88D-004C-41F9-9461-C3AEF1B083A4}">
      <dgm:prSet/>
      <dgm:spPr/>
      <dgm:t>
        <a:bodyPr/>
        <a:lstStyle/>
        <a:p>
          <a:endParaRPr lang="en-GB"/>
        </a:p>
      </dgm:t>
    </dgm:pt>
    <dgm:pt modelId="{1FDF7988-BBCE-4A9A-82E3-5A5A3462A2E3}" type="sibTrans" cxnId="{912CD88D-004C-41F9-9461-C3AEF1B083A4}">
      <dgm:prSet/>
      <dgm:spPr/>
      <dgm:t>
        <a:bodyPr/>
        <a:lstStyle/>
        <a:p>
          <a:endParaRPr lang="en-GB"/>
        </a:p>
      </dgm:t>
    </dgm:pt>
    <dgm:pt modelId="{E28EEA32-D1A5-44BB-ACB6-3712B354851F}">
      <dgm:prSet phldrT="[Text]"/>
      <dgm:spPr/>
      <dgm:t>
        <a:bodyPr/>
        <a:lstStyle/>
        <a:p>
          <a:r>
            <a:rPr lang="en-GB" dirty="0" smtClean="0"/>
            <a:t>Profit orientated investors</a:t>
          </a:r>
          <a:endParaRPr lang="en-GB" dirty="0"/>
        </a:p>
      </dgm:t>
    </dgm:pt>
    <dgm:pt modelId="{39FE0A2D-604D-446C-A7A5-8DE6591FB157}" type="parTrans" cxnId="{DE71E547-3F63-444F-BB81-414F05D585C9}">
      <dgm:prSet/>
      <dgm:spPr/>
      <dgm:t>
        <a:bodyPr/>
        <a:lstStyle/>
        <a:p>
          <a:endParaRPr lang="en-GB"/>
        </a:p>
      </dgm:t>
    </dgm:pt>
    <dgm:pt modelId="{00DE7CB8-BC2C-40CA-8C0E-5291D7A1F60A}" type="sibTrans" cxnId="{DE71E547-3F63-444F-BB81-414F05D585C9}">
      <dgm:prSet/>
      <dgm:spPr/>
      <dgm:t>
        <a:bodyPr/>
        <a:lstStyle/>
        <a:p>
          <a:endParaRPr lang="en-GB"/>
        </a:p>
      </dgm:t>
    </dgm:pt>
    <dgm:pt modelId="{34194277-9355-4D5E-9589-D3803A53420B}">
      <dgm:prSet phldrT="[Text]"/>
      <dgm:spPr/>
      <dgm:t>
        <a:bodyPr/>
        <a:lstStyle/>
        <a:p>
          <a:endParaRPr lang="en-GB" sz="1700" dirty="0"/>
        </a:p>
      </dgm:t>
    </dgm:pt>
    <dgm:pt modelId="{65CC07D0-9B4A-4D47-8D30-5818CBAB0BB3}" type="parTrans" cxnId="{D4A3AC72-24FA-4191-B5E1-4F9BF689262A}">
      <dgm:prSet/>
      <dgm:spPr/>
      <dgm:t>
        <a:bodyPr/>
        <a:lstStyle/>
        <a:p>
          <a:endParaRPr lang="en-GB"/>
        </a:p>
      </dgm:t>
    </dgm:pt>
    <dgm:pt modelId="{A7033FA8-2EF8-4666-B7DE-979F7F36C2F3}" type="sibTrans" cxnId="{D4A3AC72-24FA-4191-B5E1-4F9BF689262A}">
      <dgm:prSet/>
      <dgm:spPr/>
      <dgm:t>
        <a:bodyPr/>
        <a:lstStyle/>
        <a:p>
          <a:endParaRPr lang="en-GB"/>
        </a:p>
      </dgm:t>
    </dgm:pt>
    <dgm:pt modelId="{9CE1F42C-342A-4BD6-BE13-F54B5A70DB57}">
      <dgm:prSet phldrT="[Text]"/>
      <dgm:spPr/>
      <dgm:t>
        <a:bodyPr/>
        <a:lstStyle/>
        <a:p>
          <a:r>
            <a:rPr lang="en-GB" sz="1700" dirty="0" smtClean="0"/>
            <a:t>Land tenure/carbon rights</a:t>
          </a:r>
          <a:endParaRPr lang="en-GB" sz="1700" dirty="0"/>
        </a:p>
      </dgm:t>
    </dgm:pt>
    <dgm:pt modelId="{7FAE31ED-CEBD-4FE5-9E60-7B6ED72C7650}" type="parTrans" cxnId="{57970EC2-E0CB-4153-ACCE-1E37108D5F02}">
      <dgm:prSet/>
      <dgm:spPr/>
      <dgm:t>
        <a:bodyPr/>
        <a:lstStyle/>
        <a:p>
          <a:endParaRPr lang="en-GB"/>
        </a:p>
      </dgm:t>
    </dgm:pt>
    <dgm:pt modelId="{97EE307F-522A-4F81-A894-71D7F74E6893}" type="sibTrans" cxnId="{57970EC2-E0CB-4153-ACCE-1E37108D5F02}">
      <dgm:prSet/>
      <dgm:spPr/>
      <dgm:t>
        <a:bodyPr/>
        <a:lstStyle/>
        <a:p>
          <a:endParaRPr lang="en-GB"/>
        </a:p>
      </dgm:t>
    </dgm:pt>
    <dgm:pt modelId="{B110C3CC-21F1-4AD8-8594-4F920D9DD768}">
      <dgm:prSet phldrT="[Text]"/>
      <dgm:spPr/>
      <dgm:t>
        <a:bodyPr/>
        <a:lstStyle/>
        <a:p>
          <a:r>
            <a:rPr lang="en-GB" sz="1700" dirty="0" smtClean="0"/>
            <a:t>Legal basis for private  sector engagement</a:t>
          </a:r>
          <a:endParaRPr lang="en-GB" sz="1700" dirty="0"/>
        </a:p>
      </dgm:t>
    </dgm:pt>
    <dgm:pt modelId="{8848250A-DC2F-46B1-BB0A-121F7DC2D878}" type="parTrans" cxnId="{EB859621-FE01-4A40-8BE0-EE5A65E071AE}">
      <dgm:prSet/>
      <dgm:spPr/>
      <dgm:t>
        <a:bodyPr/>
        <a:lstStyle/>
        <a:p>
          <a:endParaRPr lang="en-GB"/>
        </a:p>
      </dgm:t>
    </dgm:pt>
    <dgm:pt modelId="{0111861E-EF83-483A-8D64-414F821F560B}" type="sibTrans" cxnId="{EB859621-FE01-4A40-8BE0-EE5A65E071AE}">
      <dgm:prSet/>
      <dgm:spPr/>
      <dgm:t>
        <a:bodyPr/>
        <a:lstStyle/>
        <a:p>
          <a:endParaRPr lang="en-GB"/>
        </a:p>
      </dgm:t>
    </dgm:pt>
    <dgm:pt modelId="{4F5D2065-F947-4782-BD3F-0E0AD4F4A086}">
      <dgm:prSet phldrT="[Text]"/>
      <dgm:spPr/>
      <dgm:t>
        <a:bodyPr/>
        <a:lstStyle/>
        <a:p>
          <a:r>
            <a:rPr lang="en-GB" sz="1700" dirty="0" smtClean="0"/>
            <a:t>Social and environmental safeguards</a:t>
          </a:r>
          <a:endParaRPr lang="en-GB" sz="1700" dirty="0"/>
        </a:p>
      </dgm:t>
    </dgm:pt>
    <dgm:pt modelId="{25DB852A-FF91-4D59-82F4-3D3F769E5B36}" type="parTrans" cxnId="{D5738E88-EA18-48ED-BA67-D4F04B795AF6}">
      <dgm:prSet/>
      <dgm:spPr/>
      <dgm:t>
        <a:bodyPr/>
        <a:lstStyle/>
        <a:p>
          <a:endParaRPr lang="en-GB"/>
        </a:p>
      </dgm:t>
    </dgm:pt>
    <dgm:pt modelId="{DA7DB90B-1888-4701-84D6-0E8918778EA7}" type="sibTrans" cxnId="{D5738E88-EA18-48ED-BA67-D4F04B795AF6}">
      <dgm:prSet/>
      <dgm:spPr/>
      <dgm:t>
        <a:bodyPr/>
        <a:lstStyle/>
        <a:p>
          <a:endParaRPr lang="en-GB"/>
        </a:p>
      </dgm:t>
    </dgm:pt>
    <dgm:pt modelId="{EC3773E2-B562-4EC5-B15A-9DD418DB4034}">
      <dgm:prSet phldrT="[Text]"/>
      <dgm:spPr/>
      <dgm:t>
        <a:bodyPr/>
        <a:lstStyle/>
        <a:p>
          <a:r>
            <a:rPr lang="en-GB" dirty="0" smtClean="0"/>
            <a:t>Product orientated investors</a:t>
          </a:r>
          <a:endParaRPr lang="en-GB" dirty="0"/>
        </a:p>
      </dgm:t>
    </dgm:pt>
    <dgm:pt modelId="{6B8D6A9C-073B-4796-B92B-BC7D3AE8DCC2}" type="parTrans" cxnId="{E81B01E1-7506-403C-834F-B75F502BB091}">
      <dgm:prSet/>
      <dgm:spPr/>
      <dgm:t>
        <a:bodyPr/>
        <a:lstStyle/>
        <a:p>
          <a:endParaRPr lang="en-GB"/>
        </a:p>
      </dgm:t>
    </dgm:pt>
    <dgm:pt modelId="{1CFC7712-4BCA-4D81-8ECD-63A93E4866D4}" type="sibTrans" cxnId="{E81B01E1-7506-403C-834F-B75F502BB091}">
      <dgm:prSet/>
      <dgm:spPr/>
      <dgm:t>
        <a:bodyPr/>
        <a:lstStyle/>
        <a:p>
          <a:endParaRPr lang="en-GB"/>
        </a:p>
      </dgm:t>
    </dgm:pt>
    <dgm:pt modelId="{841DA5F8-85FB-40BD-AE22-14946A3105F2}">
      <dgm:prSet phldrT="[Text]"/>
      <dgm:spPr/>
      <dgm:t>
        <a:bodyPr/>
        <a:lstStyle/>
        <a:p>
          <a:r>
            <a:rPr lang="en-GB" sz="1700" dirty="0" smtClean="0"/>
            <a:t>Scale/aggregation</a:t>
          </a:r>
          <a:endParaRPr lang="en-GB" sz="1700" dirty="0"/>
        </a:p>
      </dgm:t>
    </dgm:pt>
    <dgm:pt modelId="{1A1B0A82-7DB3-4BC9-9696-F1FF56627D79}" type="parTrans" cxnId="{309EDDC1-1908-4132-A2B6-DC0295D5A50A}">
      <dgm:prSet/>
      <dgm:spPr/>
      <dgm:t>
        <a:bodyPr/>
        <a:lstStyle/>
        <a:p>
          <a:endParaRPr lang="en-GB"/>
        </a:p>
      </dgm:t>
    </dgm:pt>
    <dgm:pt modelId="{7EF498A6-C3E3-465B-A039-2057A259ACEA}" type="sibTrans" cxnId="{309EDDC1-1908-4132-A2B6-DC0295D5A50A}">
      <dgm:prSet/>
      <dgm:spPr/>
      <dgm:t>
        <a:bodyPr/>
        <a:lstStyle/>
        <a:p>
          <a:endParaRPr lang="en-GB"/>
        </a:p>
      </dgm:t>
    </dgm:pt>
    <dgm:pt modelId="{CC8F7093-A5C0-4B54-A674-0E0507D43E82}" type="pres">
      <dgm:prSet presAssocID="{F666474D-D340-4DF4-AEB5-A9EF1900F594}" presName="Name0" presStyleCnt="0">
        <dgm:presLayoutVars>
          <dgm:chMax val="7"/>
          <dgm:chPref val="7"/>
          <dgm:dir/>
          <dgm:animLvl val="lvl"/>
        </dgm:presLayoutVars>
      </dgm:prSet>
      <dgm:spPr/>
      <dgm:t>
        <a:bodyPr/>
        <a:lstStyle/>
        <a:p>
          <a:endParaRPr lang="en-GB"/>
        </a:p>
      </dgm:t>
    </dgm:pt>
    <dgm:pt modelId="{BE29DB6D-EB5C-4631-9B85-31D53BB3F999}" type="pres">
      <dgm:prSet presAssocID="{AC9A99A8-31BC-4867-8580-7E94FA192732}" presName="Accent1" presStyleCnt="0"/>
      <dgm:spPr/>
    </dgm:pt>
    <dgm:pt modelId="{BED4EF1A-EB26-4E5A-A26A-38332F7D33B6}" type="pres">
      <dgm:prSet presAssocID="{AC9A99A8-31BC-4867-8580-7E94FA192732}" presName="Accent" presStyleLbl="node1" presStyleIdx="0" presStyleCnt="2" custLinFactNeighborX="-21252"/>
      <dgm:spPr/>
    </dgm:pt>
    <dgm:pt modelId="{42B3136A-495D-4AFE-AC09-AB1A0F2234D3}" type="pres">
      <dgm:prSet presAssocID="{AC9A99A8-31BC-4867-8580-7E94FA192732}" presName="Child1" presStyleLbl="revTx" presStyleIdx="0" presStyleCnt="4" custScaleX="225836" custScaleY="213629" custLinFactNeighborX="21888" custLinFactNeighborY="-15802">
        <dgm:presLayoutVars>
          <dgm:chMax val="0"/>
          <dgm:chPref val="0"/>
          <dgm:bulletEnabled val="1"/>
        </dgm:presLayoutVars>
      </dgm:prSet>
      <dgm:spPr/>
      <dgm:t>
        <a:bodyPr/>
        <a:lstStyle/>
        <a:p>
          <a:endParaRPr lang="en-GB"/>
        </a:p>
      </dgm:t>
    </dgm:pt>
    <dgm:pt modelId="{25F8A7D4-46B3-4456-95DA-D1DDD6CBAA07}" type="pres">
      <dgm:prSet presAssocID="{AC9A99A8-31BC-4867-8580-7E94FA192732}" presName="Parent1" presStyleLbl="revTx" presStyleIdx="1" presStyleCnt="4" custLinFactNeighborX="-36372">
        <dgm:presLayoutVars>
          <dgm:chMax val="1"/>
          <dgm:chPref val="1"/>
          <dgm:bulletEnabled val="1"/>
        </dgm:presLayoutVars>
      </dgm:prSet>
      <dgm:spPr/>
      <dgm:t>
        <a:bodyPr/>
        <a:lstStyle/>
        <a:p>
          <a:endParaRPr lang="en-GB"/>
        </a:p>
      </dgm:t>
    </dgm:pt>
    <dgm:pt modelId="{E7253D46-400E-49C4-98BE-5958895C5FFE}" type="pres">
      <dgm:prSet presAssocID="{EBC2A18D-C931-4B25-8CBB-0E88B1239735}" presName="Accent2" presStyleCnt="0"/>
      <dgm:spPr/>
    </dgm:pt>
    <dgm:pt modelId="{A1A68981-59A7-46C5-A230-80FE1AA0B28E}" type="pres">
      <dgm:prSet presAssocID="{EBC2A18D-C931-4B25-8CBB-0E88B1239735}" presName="Accent" presStyleLbl="node1" presStyleIdx="1" presStyleCnt="2" custLinFactNeighborX="-23646"/>
      <dgm:spPr/>
    </dgm:pt>
    <dgm:pt modelId="{BB00E1B0-725D-4472-9EBC-C4F9D50BFDBB}" type="pres">
      <dgm:prSet presAssocID="{EBC2A18D-C931-4B25-8CBB-0E88B1239735}" presName="Child2" presStyleLbl="revTx" presStyleIdx="2" presStyleCnt="4" custScaleX="244656" custLinFactNeighborX="33852">
        <dgm:presLayoutVars>
          <dgm:chMax val="0"/>
          <dgm:chPref val="0"/>
          <dgm:bulletEnabled val="1"/>
        </dgm:presLayoutVars>
      </dgm:prSet>
      <dgm:spPr/>
      <dgm:t>
        <a:bodyPr/>
        <a:lstStyle/>
        <a:p>
          <a:endParaRPr lang="en-GB"/>
        </a:p>
      </dgm:t>
    </dgm:pt>
    <dgm:pt modelId="{B71B8EF6-13AA-4AF2-9455-82FA070B294E}" type="pres">
      <dgm:prSet presAssocID="{EBC2A18D-C931-4B25-8CBB-0E88B1239735}" presName="Parent2" presStyleLbl="revTx" presStyleIdx="3" presStyleCnt="4" custLinFactNeighborX="-36372">
        <dgm:presLayoutVars>
          <dgm:chMax val="1"/>
          <dgm:chPref val="1"/>
          <dgm:bulletEnabled val="1"/>
        </dgm:presLayoutVars>
      </dgm:prSet>
      <dgm:spPr/>
      <dgm:t>
        <a:bodyPr/>
        <a:lstStyle/>
        <a:p>
          <a:endParaRPr lang="en-GB"/>
        </a:p>
      </dgm:t>
    </dgm:pt>
  </dgm:ptLst>
  <dgm:cxnLst>
    <dgm:cxn modelId="{7BBC6B6B-3A62-47C5-BA94-8039664F1049}" type="presOf" srcId="{F666474D-D340-4DF4-AEB5-A9EF1900F594}" destId="{CC8F7093-A5C0-4B54-A674-0E0507D43E82}" srcOrd="0" destOrd="0" presId="urn:microsoft.com/office/officeart/2009/layout/CircleArrowProcess"/>
    <dgm:cxn modelId="{AE95B27F-E982-4420-933F-797A1825AB6B}" type="presOf" srcId="{4F5D2065-F947-4782-BD3F-0E0AD4F4A086}" destId="{42B3136A-495D-4AFE-AC09-AB1A0F2234D3}" srcOrd="0" destOrd="4" presId="urn:microsoft.com/office/officeart/2009/layout/CircleArrowProcess"/>
    <dgm:cxn modelId="{E8874B38-8C49-40E6-B403-49AD4ACC72FE}" srcId="{AC9A99A8-31BC-4867-8580-7E94FA192732}" destId="{CCEDA5C4-08F9-49E5-87D9-79B74F46C286}" srcOrd="1" destOrd="0" parTransId="{99A0674A-AD39-4E7F-AB13-8852D791FDEF}" sibTransId="{F940821A-0E51-4D1F-B161-66BE9051EF6D}"/>
    <dgm:cxn modelId="{DE71E547-3F63-444F-BB81-414F05D585C9}" srcId="{EBC2A18D-C931-4B25-8CBB-0E88B1239735}" destId="{E28EEA32-D1A5-44BB-ACB6-3712B354851F}" srcOrd="0" destOrd="0" parTransId="{39FE0A2D-604D-446C-A7A5-8DE6591FB157}" sibTransId="{00DE7CB8-BC2C-40CA-8C0E-5291D7A1F60A}"/>
    <dgm:cxn modelId="{37AA564B-A0AB-45FF-B81D-8B17FC8726AF}" type="presOf" srcId="{EBC2A18D-C931-4B25-8CBB-0E88B1239735}" destId="{B71B8EF6-13AA-4AF2-9455-82FA070B294E}" srcOrd="0" destOrd="0" presId="urn:microsoft.com/office/officeart/2009/layout/CircleArrowProcess"/>
    <dgm:cxn modelId="{912CD88D-004C-41F9-9461-C3AEF1B083A4}" srcId="{F666474D-D340-4DF4-AEB5-A9EF1900F594}" destId="{EBC2A18D-C931-4B25-8CBB-0E88B1239735}" srcOrd="1" destOrd="0" parTransId="{9B060BE0-7B61-4D0C-98F7-3AF4BD6DFEC7}" sibTransId="{1FDF7988-BBCE-4A9A-82E3-5A5A3462A2E3}"/>
    <dgm:cxn modelId="{D4A3AC72-24FA-4191-B5E1-4F9BF689262A}" srcId="{AC9A99A8-31BC-4867-8580-7E94FA192732}" destId="{34194277-9355-4D5E-9589-D3803A53420B}" srcOrd="6" destOrd="0" parTransId="{65CC07D0-9B4A-4D47-8D30-5818CBAB0BB3}" sibTransId="{A7033FA8-2EF8-4666-B7DE-979F7F36C2F3}"/>
    <dgm:cxn modelId="{EB859621-FE01-4A40-8BE0-EE5A65E071AE}" srcId="{AC9A99A8-31BC-4867-8580-7E94FA192732}" destId="{B110C3CC-21F1-4AD8-8594-4F920D9DD768}" srcOrd="3" destOrd="0" parTransId="{8848250A-DC2F-46B1-BB0A-121F7DC2D878}" sibTransId="{0111861E-EF83-483A-8D64-414F821F560B}"/>
    <dgm:cxn modelId="{5356C583-A25B-4D1D-B6BC-80321AACD69E}" type="presOf" srcId="{82F65478-7850-44A1-97D4-433F453E0E58}" destId="{42B3136A-495D-4AFE-AC09-AB1A0F2234D3}" srcOrd="0" destOrd="0" presId="urn:microsoft.com/office/officeart/2009/layout/CircleArrowProcess"/>
    <dgm:cxn modelId="{E81B01E1-7506-403C-834F-B75F502BB091}" srcId="{EBC2A18D-C931-4B25-8CBB-0E88B1239735}" destId="{EC3773E2-B562-4EC5-B15A-9DD418DB4034}" srcOrd="1" destOrd="0" parTransId="{6B8D6A9C-073B-4796-B92B-BC7D3AE8DCC2}" sibTransId="{1CFC7712-4BCA-4D81-8ECD-63A93E4866D4}"/>
    <dgm:cxn modelId="{8001CAF4-ECAA-418E-8109-6BE71E9F6B41}" type="presOf" srcId="{AC9A99A8-31BC-4867-8580-7E94FA192732}" destId="{25F8A7D4-46B3-4456-95DA-D1DDD6CBAA07}" srcOrd="0" destOrd="0" presId="urn:microsoft.com/office/officeart/2009/layout/CircleArrowProcess"/>
    <dgm:cxn modelId="{08EC188C-04AC-42B4-B74C-70AB975274E8}" type="presOf" srcId="{EC3773E2-B562-4EC5-B15A-9DD418DB4034}" destId="{BB00E1B0-725D-4472-9EBC-C4F9D50BFDBB}" srcOrd="0" destOrd="1" presId="urn:microsoft.com/office/officeart/2009/layout/CircleArrowProcess"/>
    <dgm:cxn modelId="{D5738E88-EA18-48ED-BA67-D4F04B795AF6}" srcId="{AC9A99A8-31BC-4867-8580-7E94FA192732}" destId="{4F5D2065-F947-4782-BD3F-0E0AD4F4A086}" srcOrd="4" destOrd="0" parTransId="{25DB852A-FF91-4D59-82F4-3D3F769E5B36}" sibTransId="{DA7DB90B-1888-4701-84D6-0E8918778EA7}"/>
    <dgm:cxn modelId="{FCC5A1F4-FCA4-4DF3-A41B-5B585B8D13CC}" type="presOf" srcId="{34194277-9355-4D5E-9589-D3803A53420B}" destId="{42B3136A-495D-4AFE-AC09-AB1A0F2234D3}" srcOrd="0" destOrd="6" presId="urn:microsoft.com/office/officeart/2009/layout/CircleArrowProcess"/>
    <dgm:cxn modelId="{47A6869E-A49F-40F6-BE5B-C97BB24FCEF0}" type="presOf" srcId="{B110C3CC-21F1-4AD8-8594-4F920D9DD768}" destId="{42B3136A-495D-4AFE-AC09-AB1A0F2234D3}" srcOrd="0" destOrd="3" presId="urn:microsoft.com/office/officeart/2009/layout/CircleArrowProcess"/>
    <dgm:cxn modelId="{57970EC2-E0CB-4153-ACCE-1E37108D5F02}" srcId="{AC9A99A8-31BC-4867-8580-7E94FA192732}" destId="{9CE1F42C-342A-4BD6-BE13-F54B5A70DB57}" srcOrd="2" destOrd="0" parTransId="{7FAE31ED-CEBD-4FE5-9E60-7B6ED72C7650}" sibTransId="{97EE307F-522A-4F81-A894-71D7F74E6893}"/>
    <dgm:cxn modelId="{CD70BC5F-B15D-4F57-BD44-2BEBF24D4D32}" type="presOf" srcId="{E28EEA32-D1A5-44BB-ACB6-3712B354851F}" destId="{BB00E1B0-725D-4472-9EBC-C4F9D50BFDBB}" srcOrd="0" destOrd="0" presId="urn:microsoft.com/office/officeart/2009/layout/CircleArrowProcess"/>
    <dgm:cxn modelId="{09DB4001-CDF5-4088-A047-A412DBD24CF2}" srcId="{AC9A99A8-31BC-4867-8580-7E94FA192732}" destId="{82F65478-7850-44A1-97D4-433F453E0E58}" srcOrd="0" destOrd="0" parTransId="{0BA68F8E-AF21-42BD-B8F5-59E9F4F95B4F}" sibTransId="{0D7D9C95-FA6F-414E-939D-FEF7B929D5A2}"/>
    <dgm:cxn modelId="{450C0117-6A0B-4205-9926-DE66C07FC894}" type="presOf" srcId="{841DA5F8-85FB-40BD-AE22-14946A3105F2}" destId="{42B3136A-495D-4AFE-AC09-AB1A0F2234D3}" srcOrd="0" destOrd="5" presId="urn:microsoft.com/office/officeart/2009/layout/CircleArrowProcess"/>
    <dgm:cxn modelId="{B9AAB982-5B05-4A2C-AFE1-16EC3A384E16}" srcId="{F666474D-D340-4DF4-AEB5-A9EF1900F594}" destId="{AC9A99A8-31BC-4867-8580-7E94FA192732}" srcOrd="0" destOrd="0" parTransId="{1A975898-5EC0-4455-A14C-E26F31101CEC}" sibTransId="{DDA2B322-4935-4843-8D2F-F7D2A783A5C2}"/>
    <dgm:cxn modelId="{01B2EC3F-1DA1-4F2F-8642-7791F23FA5FE}" type="presOf" srcId="{CCEDA5C4-08F9-49E5-87D9-79B74F46C286}" destId="{42B3136A-495D-4AFE-AC09-AB1A0F2234D3}" srcOrd="0" destOrd="1" presId="urn:microsoft.com/office/officeart/2009/layout/CircleArrowProcess"/>
    <dgm:cxn modelId="{46D0AC17-D41E-435D-928E-F077473B443E}" type="presOf" srcId="{9CE1F42C-342A-4BD6-BE13-F54B5A70DB57}" destId="{42B3136A-495D-4AFE-AC09-AB1A0F2234D3}" srcOrd="0" destOrd="2" presId="urn:microsoft.com/office/officeart/2009/layout/CircleArrowProcess"/>
    <dgm:cxn modelId="{309EDDC1-1908-4132-A2B6-DC0295D5A50A}" srcId="{AC9A99A8-31BC-4867-8580-7E94FA192732}" destId="{841DA5F8-85FB-40BD-AE22-14946A3105F2}" srcOrd="5" destOrd="0" parTransId="{1A1B0A82-7DB3-4BC9-9696-F1FF56627D79}" sibTransId="{7EF498A6-C3E3-465B-A039-2057A259ACEA}"/>
    <dgm:cxn modelId="{C354344F-241D-4692-B906-717360E0691A}" type="presParOf" srcId="{CC8F7093-A5C0-4B54-A674-0E0507D43E82}" destId="{BE29DB6D-EB5C-4631-9B85-31D53BB3F999}" srcOrd="0" destOrd="0" presId="urn:microsoft.com/office/officeart/2009/layout/CircleArrowProcess"/>
    <dgm:cxn modelId="{EF9CB082-E6EC-4741-937D-CB1F3F4E173C}" type="presParOf" srcId="{BE29DB6D-EB5C-4631-9B85-31D53BB3F999}" destId="{BED4EF1A-EB26-4E5A-A26A-38332F7D33B6}" srcOrd="0" destOrd="0" presId="urn:microsoft.com/office/officeart/2009/layout/CircleArrowProcess"/>
    <dgm:cxn modelId="{6D6762CC-2CD6-43A1-B7AA-BBD57BFEED0A}" type="presParOf" srcId="{CC8F7093-A5C0-4B54-A674-0E0507D43E82}" destId="{42B3136A-495D-4AFE-AC09-AB1A0F2234D3}" srcOrd="1" destOrd="0" presId="urn:microsoft.com/office/officeart/2009/layout/CircleArrowProcess"/>
    <dgm:cxn modelId="{3BF86806-52CD-467E-9B4A-A45E80E84241}" type="presParOf" srcId="{CC8F7093-A5C0-4B54-A674-0E0507D43E82}" destId="{25F8A7D4-46B3-4456-95DA-D1DDD6CBAA07}" srcOrd="2" destOrd="0" presId="urn:microsoft.com/office/officeart/2009/layout/CircleArrowProcess"/>
    <dgm:cxn modelId="{CA20C161-FCBB-477F-B6FC-4E7E6D0734A1}" type="presParOf" srcId="{CC8F7093-A5C0-4B54-A674-0E0507D43E82}" destId="{E7253D46-400E-49C4-98BE-5958895C5FFE}" srcOrd="3" destOrd="0" presId="urn:microsoft.com/office/officeart/2009/layout/CircleArrowProcess"/>
    <dgm:cxn modelId="{DFD97BFD-9238-424E-9C51-86A3A09EDC2D}" type="presParOf" srcId="{E7253D46-400E-49C4-98BE-5958895C5FFE}" destId="{A1A68981-59A7-46C5-A230-80FE1AA0B28E}" srcOrd="0" destOrd="0" presId="urn:microsoft.com/office/officeart/2009/layout/CircleArrowProcess"/>
    <dgm:cxn modelId="{08744546-57AB-49C9-AB8E-F95701E7D3A7}" type="presParOf" srcId="{CC8F7093-A5C0-4B54-A674-0E0507D43E82}" destId="{BB00E1B0-725D-4472-9EBC-C4F9D50BFDBB}" srcOrd="4" destOrd="0" presId="urn:microsoft.com/office/officeart/2009/layout/CircleArrowProcess"/>
    <dgm:cxn modelId="{3253F45B-677D-4B05-A33A-BBA5AF356F43}" type="presParOf" srcId="{CC8F7093-A5C0-4B54-A674-0E0507D43E82}" destId="{B71B8EF6-13AA-4AF2-9455-82FA070B294E}"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9B819-AC2E-419C-A3C8-6BE884E393A2}">
      <dsp:nvSpPr>
        <dsp:cNvPr id="0" name=""/>
        <dsp:cNvSpPr/>
      </dsp:nvSpPr>
      <dsp:spPr>
        <a:xfrm>
          <a:off x="3024" y="70368"/>
          <a:ext cx="1910171" cy="1818691"/>
        </a:xfrm>
        <a:prstGeom prst="ellipse">
          <a:avLst/>
        </a:prstGeom>
        <a:solidFill>
          <a:schemeClr val="accent1">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0089" tIns="24130" rIns="100089" bIns="24130" numCol="1" spcCol="1270" anchor="ctr" anchorCtr="0">
          <a:noAutofit/>
        </a:bodyPr>
        <a:lstStyle/>
        <a:p>
          <a:pPr lvl="0" algn="ctr" defTabSz="844550">
            <a:lnSpc>
              <a:spcPct val="90000"/>
            </a:lnSpc>
            <a:spcBef>
              <a:spcPct val="0"/>
            </a:spcBef>
            <a:spcAft>
              <a:spcPct val="35000"/>
            </a:spcAft>
          </a:pPr>
          <a:r>
            <a:rPr lang="en-GB" sz="1900" kern="1200" dirty="0" smtClean="0"/>
            <a:t>Sustainable </a:t>
          </a:r>
        </a:p>
        <a:p>
          <a:pPr lvl="0" algn="ctr" defTabSz="844550">
            <a:lnSpc>
              <a:spcPct val="90000"/>
            </a:lnSpc>
            <a:spcBef>
              <a:spcPct val="0"/>
            </a:spcBef>
            <a:spcAft>
              <a:spcPct val="35000"/>
            </a:spcAft>
          </a:pPr>
          <a:r>
            <a:rPr lang="en-GB" sz="1900" kern="1200" dirty="0" smtClean="0"/>
            <a:t>Forestry</a:t>
          </a:r>
        </a:p>
        <a:p>
          <a:pPr lvl="0" algn="ctr" defTabSz="844550">
            <a:lnSpc>
              <a:spcPct val="90000"/>
            </a:lnSpc>
            <a:spcBef>
              <a:spcPct val="0"/>
            </a:spcBef>
            <a:spcAft>
              <a:spcPct val="35000"/>
            </a:spcAft>
          </a:pPr>
          <a:r>
            <a:rPr lang="en-GB" sz="1900" kern="1200" dirty="0" smtClean="0"/>
            <a:t>A/R</a:t>
          </a:r>
          <a:endParaRPr lang="en-GB" sz="1900" kern="1200" dirty="0"/>
        </a:p>
      </dsp:txBody>
      <dsp:txXfrm>
        <a:off x="282762" y="336709"/>
        <a:ext cx="1350695" cy="1286009"/>
      </dsp:txXfrm>
    </dsp:sp>
    <dsp:sp modelId="{C3825703-F13B-4F4F-8C64-9F4048714D3B}">
      <dsp:nvSpPr>
        <dsp:cNvPr id="0" name=""/>
        <dsp:cNvSpPr/>
      </dsp:nvSpPr>
      <dsp:spPr>
        <a:xfrm>
          <a:off x="1549457" y="70368"/>
          <a:ext cx="1818691" cy="1818691"/>
        </a:xfrm>
        <a:prstGeom prst="ellipse">
          <a:avLst/>
        </a:prstGeom>
        <a:solidFill>
          <a:schemeClr val="accent1">
            <a:shade val="80000"/>
            <a:alpha val="50000"/>
            <a:hueOff val="102082"/>
            <a:satOff val="-1464"/>
            <a:lumOff val="8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0089" tIns="25400" rIns="100089" bIns="25400" numCol="1" spcCol="1270" anchor="ctr" anchorCtr="0">
          <a:noAutofit/>
        </a:bodyPr>
        <a:lstStyle/>
        <a:p>
          <a:pPr lvl="0" algn="ctr" defTabSz="889000">
            <a:lnSpc>
              <a:spcPct val="90000"/>
            </a:lnSpc>
            <a:spcBef>
              <a:spcPct val="0"/>
            </a:spcBef>
            <a:spcAft>
              <a:spcPct val="35000"/>
            </a:spcAft>
          </a:pPr>
          <a:r>
            <a:rPr lang="en-GB" sz="2000" kern="1200" dirty="0" smtClean="0"/>
            <a:t>Non Timber Forest Products</a:t>
          </a:r>
          <a:endParaRPr lang="en-GB" sz="2000" kern="1200" dirty="0"/>
        </a:p>
      </dsp:txBody>
      <dsp:txXfrm>
        <a:off x="1815798" y="336709"/>
        <a:ext cx="1286009" cy="1286009"/>
      </dsp:txXfrm>
    </dsp:sp>
    <dsp:sp modelId="{937400E5-E0B8-4B56-90C2-CA5D5FEAC384}">
      <dsp:nvSpPr>
        <dsp:cNvPr id="0" name=""/>
        <dsp:cNvSpPr/>
      </dsp:nvSpPr>
      <dsp:spPr>
        <a:xfrm>
          <a:off x="3004410" y="70368"/>
          <a:ext cx="1818691" cy="1818691"/>
        </a:xfrm>
        <a:prstGeom prst="ellipse">
          <a:avLst/>
        </a:prstGeom>
        <a:solidFill>
          <a:schemeClr val="accent1">
            <a:shade val="80000"/>
            <a:alpha val="50000"/>
            <a:hueOff val="204164"/>
            <a:satOff val="-2928"/>
            <a:lumOff val="17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0089" tIns="25400" rIns="100089" bIns="25400" numCol="1" spcCol="1270" anchor="ctr" anchorCtr="0">
          <a:noAutofit/>
        </a:bodyPr>
        <a:lstStyle/>
        <a:p>
          <a:pPr lvl="0" algn="ctr" defTabSz="889000">
            <a:lnSpc>
              <a:spcPct val="90000"/>
            </a:lnSpc>
            <a:spcBef>
              <a:spcPct val="0"/>
            </a:spcBef>
            <a:spcAft>
              <a:spcPct val="35000"/>
            </a:spcAft>
          </a:pPr>
          <a:r>
            <a:rPr lang="en-GB" sz="2000" kern="1200" dirty="0" smtClean="0"/>
            <a:t>Forest</a:t>
          </a:r>
        </a:p>
        <a:p>
          <a:pPr lvl="0" algn="ctr" defTabSz="889000">
            <a:lnSpc>
              <a:spcPct val="90000"/>
            </a:lnSpc>
            <a:spcBef>
              <a:spcPct val="0"/>
            </a:spcBef>
            <a:spcAft>
              <a:spcPct val="35000"/>
            </a:spcAft>
          </a:pPr>
          <a:r>
            <a:rPr lang="en-GB" sz="2000" kern="1200" dirty="0" smtClean="0"/>
            <a:t>Carbon</a:t>
          </a:r>
          <a:endParaRPr lang="en-GB" sz="2000" kern="1200" dirty="0"/>
        </a:p>
      </dsp:txBody>
      <dsp:txXfrm>
        <a:off x="3270751" y="336709"/>
        <a:ext cx="1286009" cy="1286009"/>
      </dsp:txXfrm>
    </dsp:sp>
    <dsp:sp modelId="{36FEA699-57EC-4901-A1EA-56B25F519490}">
      <dsp:nvSpPr>
        <dsp:cNvPr id="0" name=""/>
        <dsp:cNvSpPr/>
      </dsp:nvSpPr>
      <dsp:spPr>
        <a:xfrm>
          <a:off x="4459363" y="70368"/>
          <a:ext cx="1818691" cy="1818691"/>
        </a:xfrm>
        <a:prstGeom prst="ellipse">
          <a:avLst/>
        </a:prstGeom>
        <a:solidFill>
          <a:schemeClr val="accent1">
            <a:shade val="80000"/>
            <a:alpha val="5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0089" tIns="25400" rIns="100089" bIns="25400" numCol="1" spcCol="1270" anchor="ctr" anchorCtr="0">
          <a:noAutofit/>
        </a:bodyPr>
        <a:lstStyle/>
        <a:p>
          <a:pPr lvl="0" algn="ctr" defTabSz="889000">
            <a:lnSpc>
              <a:spcPct val="90000"/>
            </a:lnSpc>
            <a:spcBef>
              <a:spcPct val="0"/>
            </a:spcBef>
            <a:spcAft>
              <a:spcPct val="35000"/>
            </a:spcAft>
          </a:pPr>
          <a:r>
            <a:rPr lang="en-GB" sz="2000" kern="1200" dirty="0" smtClean="0"/>
            <a:t>Ecosystem Services</a:t>
          </a:r>
          <a:endParaRPr lang="en-GB" sz="2000" kern="1200" dirty="0"/>
        </a:p>
      </dsp:txBody>
      <dsp:txXfrm>
        <a:off x="4725704" y="336709"/>
        <a:ext cx="1286009" cy="12860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5B3E1-2A67-4892-B21D-2298A3675A91}">
      <dsp:nvSpPr>
        <dsp:cNvPr id="0" name=""/>
        <dsp:cNvSpPr/>
      </dsp:nvSpPr>
      <dsp:spPr>
        <a:xfrm>
          <a:off x="0" y="551994"/>
          <a:ext cx="2155031" cy="862012"/>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GB" sz="2000" kern="1200" dirty="0" smtClean="0"/>
            <a:t>Private</a:t>
          </a:r>
          <a:r>
            <a:rPr lang="en-GB" sz="2400" kern="1200" dirty="0" smtClean="0"/>
            <a:t>	</a:t>
          </a:r>
          <a:endParaRPr lang="en-GB" sz="2400" kern="1200" dirty="0"/>
        </a:p>
      </dsp:txBody>
      <dsp:txXfrm>
        <a:off x="0" y="551994"/>
        <a:ext cx="1939528" cy="862012"/>
      </dsp:txXfrm>
    </dsp:sp>
    <dsp:sp modelId="{B2C7B370-1FCC-448E-BBF6-9CF931EFFFD0}">
      <dsp:nvSpPr>
        <dsp:cNvPr id="0" name=""/>
        <dsp:cNvSpPr/>
      </dsp:nvSpPr>
      <dsp:spPr>
        <a:xfrm>
          <a:off x="1725403" y="551994"/>
          <a:ext cx="2645193" cy="862012"/>
        </a:xfrm>
        <a:prstGeom prst="chevron">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endParaRPr lang="en-GB" sz="2000" kern="1200" dirty="0" smtClean="0"/>
        </a:p>
        <a:p>
          <a:pPr lvl="0" algn="ctr" defTabSz="889000">
            <a:lnSpc>
              <a:spcPct val="90000"/>
            </a:lnSpc>
            <a:spcBef>
              <a:spcPct val="0"/>
            </a:spcBef>
            <a:spcAft>
              <a:spcPct val="35000"/>
            </a:spcAft>
          </a:pPr>
          <a:r>
            <a:rPr lang="en-GB" sz="2000" kern="1200" dirty="0" smtClean="0"/>
            <a:t>Blended/ Philanthropic	</a:t>
          </a:r>
          <a:endParaRPr lang="en-GB" sz="2000" kern="1200" dirty="0"/>
        </a:p>
      </dsp:txBody>
      <dsp:txXfrm>
        <a:off x="2156409" y="551994"/>
        <a:ext cx="1783181" cy="862012"/>
      </dsp:txXfrm>
    </dsp:sp>
    <dsp:sp modelId="{BAA8132F-AF80-40BF-92A2-893A7F609246}">
      <dsp:nvSpPr>
        <dsp:cNvPr id="0" name=""/>
        <dsp:cNvSpPr/>
      </dsp:nvSpPr>
      <dsp:spPr>
        <a:xfrm>
          <a:off x="3940968" y="551994"/>
          <a:ext cx="2155031" cy="862012"/>
        </a:xfrm>
        <a:prstGeom prst="chevron">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GB" sz="2000" kern="1200" dirty="0" smtClean="0"/>
            <a:t>Public</a:t>
          </a:r>
          <a:endParaRPr lang="en-GB" sz="2000" kern="1200" dirty="0"/>
        </a:p>
      </dsp:txBody>
      <dsp:txXfrm>
        <a:off x="4371974" y="551994"/>
        <a:ext cx="1293019" cy="862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5B3E1-2A67-4892-B21D-2298A3675A91}">
      <dsp:nvSpPr>
        <dsp:cNvPr id="0" name=""/>
        <dsp:cNvSpPr/>
      </dsp:nvSpPr>
      <dsp:spPr>
        <a:xfrm>
          <a:off x="0" y="411500"/>
          <a:ext cx="2504486" cy="1002506"/>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GB" sz="2000" kern="1200" dirty="0" smtClean="0"/>
            <a:t>Conventional Equity/Debt</a:t>
          </a:r>
          <a:endParaRPr lang="en-GB" sz="2000" kern="1200" dirty="0"/>
        </a:p>
      </dsp:txBody>
      <dsp:txXfrm>
        <a:off x="0" y="411500"/>
        <a:ext cx="2253860" cy="1002506"/>
      </dsp:txXfrm>
    </dsp:sp>
    <dsp:sp modelId="{B2C7B370-1FCC-448E-BBF6-9CF931EFFFD0}">
      <dsp:nvSpPr>
        <dsp:cNvPr id="0" name=""/>
        <dsp:cNvSpPr/>
      </dsp:nvSpPr>
      <dsp:spPr>
        <a:xfrm>
          <a:off x="2004654" y="411500"/>
          <a:ext cx="2084912" cy="1002506"/>
        </a:xfrm>
        <a:prstGeom prst="chevron">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GB" sz="2000" kern="1200" dirty="0" smtClean="0"/>
            <a:t>PPI/</a:t>
          </a:r>
        </a:p>
        <a:p>
          <a:pPr lvl="0" algn="ctr" defTabSz="889000">
            <a:lnSpc>
              <a:spcPct val="90000"/>
            </a:lnSpc>
            <a:spcBef>
              <a:spcPct val="0"/>
            </a:spcBef>
            <a:spcAft>
              <a:spcPct val="35000"/>
            </a:spcAft>
          </a:pPr>
          <a:r>
            <a:rPr lang="en-GB" sz="2000" kern="1200" dirty="0" smtClean="0"/>
            <a:t>Blended	</a:t>
          </a:r>
          <a:endParaRPr lang="en-GB" sz="2000" kern="1200" dirty="0"/>
        </a:p>
      </dsp:txBody>
      <dsp:txXfrm>
        <a:off x="2505907" y="411500"/>
        <a:ext cx="1082406" cy="1002506"/>
      </dsp:txXfrm>
    </dsp:sp>
    <dsp:sp modelId="{BAA8132F-AF80-40BF-92A2-893A7F609246}">
      <dsp:nvSpPr>
        <dsp:cNvPr id="0" name=""/>
        <dsp:cNvSpPr/>
      </dsp:nvSpPr>
      <dsp:spPr>
        <a:xfrm>
          <a:off x="3589734" y="411500"/>
          <a:ext cx="2506265" cy="1002506"/>
        </a:xfrm>
        <a:prstGeom prst="chevron">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GB" sz="2000" kern="1200" dirty="0" smtClean="0"/>
            <a:t>Grants/TA/</a:t>
          </a:r>
        </a:p>
        <a:p>
          <a:pPr lvl="0" algn="ctr" defTabSz="889000">
            <a:lnSpc>
              <a:spcPct val="90000"/>
            </a:lnSpc>
            <a:spcBef>
              <a:spcPct val="0"/>
            </a:spcBef>
            <a:spcAft>
              <a:spcPct val="35000"/>
            </a:spcAft>
          </a:pPr>
          <a:r>
            <a:rPr lang="en-GB" sz="2000" kern="1200" dirty="0" smtClean="0"/>
            <a:t>Concessional</a:t>
          </a:r>
          <a:endParaRPr lang="en-GB" sz="2000" kern="1200" dirty="0"/>
        </a:p>
      </dsp:txBody>
      <dsp:txXfrm>
        <a:off x="4090987" y="411500"/>
        <a:ext cx="1503759" cy="10025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D68C6-B92F-4149-BF12-19622BC441AF}">
      <dsp:nvSpPr>
        <dsp:cNvPr id="0" name=""/>
        <dsp:cNvSpPr/>
      </dsp:nvSpPr>
      <dsp:spPr>
        <a:xfrm>
          <a:off x="0" y="0"/>
          <a:ext cx="1839686" cy="1212396"/>
        </a:xfrm>
        <a:prstGeom prst="roundRect">
          <a:avLst>
            <a:gd name="adj" fmla="val 10000"/>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Type of Finance Required</a:t>
          </a:r>
          <a:endParaRPr lang="en-GB" sz="2000" kern="1200" dirty="0"/>
        </a:p>
      </dsp:txBody>
      <dsp:txXfrm>
        <a:off x="35510" y="35510"/>
        <a:ext cx="1768666" cy="1141376"/>
      </dsp:txXfrm>
    </dsp:sp>
    <dsp:sp modelId="{E8DE44D1-EE5B-4D24-9AB1-4B4502075895}">
      <dsp:nvSpPr>
        <dsp:cNvPr id="0" name=""/>
        <dsp:cNvSpPr/>
      </dsp:nvSpPr>
      <dsp:spPr>
        <a:xfrm rot="5400000">
          <a:off x="692518" y="1242706"/>
          <a:ext cx="454648" cy="5455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GB" sz="2200" kern="1200"/>
        </a:p>
      </dsp:txBody>
      <dsp:txXfrm rot="-5400000">
        <a:off x="756169" y="1288171"/>
        <a:ext cx="327346" cy="318254"/>
      </dsp:txXfrm>
    </dsp:sp>
    <dsp:sp modelId="{78725FEB-2321-457F-8AB9-DD532BE460F5}">
      <dsp:nvSpPr>
        <dsp:cNvPr id="0" name=""/>
        <dsp:cNvSpPr/>
      </dsp:nvSpPr>
      <dsp:spPr>
        <a:xfrm>
          <a:off x="0" y="1818594"/>
          <a:ext cx="1839686" cy="1212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Asset Class</a:t>
          </a:r>
          <a:endParaRPr lang="en-GB" sz="2000" kern="1200" dirty="0"/>
        </a:p>
      </dsp:txBody>
      <dsp:txXfrm>
        <a:off x="35510" y="1854104"/>
        <a:ext cx="1768666" cy="1141376"/>
      </dsp:txXfrm>
    </dsp:sp>
    <dsp:sp modelId="{5BFEE48E-41F5-42F9-855E-334E894966DA}">
      <dsp:nvSpPr>
        <dsp:cNvPr id="0" name=""/>
        <dsp:cNvSpPr/>
      </dsp:nvSpPr>
      <dsp:spPr>
        <a:xfrm rot="5400000">
          <a:off x="692518" y="3061301"/>
          <a:ext cx="454648" cy="5455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GB" sz="2200" kern="1200"/>
        </a:p>
      </dsp:txBody>
      <dsp:txXfrm rot="-5400000">
        <a:off x="756169" y="3106766"/>
        <a:ext cx="327346" cy="318254"/>
      </dsp:txXfrm>
    </dsp:sp>
    <dsp:sp modelId="{EDF717D5-CBD8-4654-9CF3-9EA3C68ADC51}">
      <dsp:nvSpPr>
        <dsp:cNvPr id="0" name=""/>
        <dsp:cNvSpPr/>
      </dsp:nvSpPr>
      <dsp:spPr>
        <a:xfrm>
          <a:off x="0" y="3637189"/>
          <a:ext cx="1839686" cy="1212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Financial Instruments</a:t>
          </a:r>
          <a:endParaRPr lang="en-GB" sz="2000" kern="1200" dirty="0"/>
        </a:p>
      </dsp:txBody>
      <dsp:txXfrm>
        <a:off x="35510" y="3672699"/>
        <a:ext cx="1768666" cy="11413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9B819-AC2E-419C-A3C8-6BE884E393A2}">
      <dsp:nvSpPr>
        <dsp:cNvPr id="0" name=""/>
        <dsp:cNvSpPr/>
      </dsp:nvSpPr>
      <dsp:spPr>
        <a:xfrm>
          <a:off x="1195" y="405253"/>
          <a:ext cx="1566854" cy="1491815"/>
        </a:xfrm>
        <a:prstGeom prst="ellipse">
          <a:avLst/>
        </a:prstGeom>
        <a:solidFill>
          <a:schemeClr val="accent1">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100" tIns="22860" rIns="82100" bIns="22860" numCol="1" spcCol="1270" anchor="ctr" anchorCtr="0">
          <a:noAutofit/>
        </a:bodyPr>
        <a:lstStyle/>
        <a:p>
          <a:pPr lvl="0" algn="ctr" defTabSz="800100">
            <a:lnSpc>
              <a:spcPct val="90000"/>
            </a:lnSpc>
            <a:spcBef>
              <a:spcPct val="0"/>
            </a:spcBef>
            <a:spcAft>
              <a:spcPct val="35000"/>
            </a:spcAft>
          </a:pPr>
          <a:r>
            <a:rPr lang="en-GB" sz="1800" kern="1200" dirty="0" smtClean="0"/>
            <a:t>SFM</a:t>
          </a:r>
          <a:endParaRPr lang="en-GB" sz="1800" kern="1200" dirty="0"/>
        </a:p>
      </dsp:txBody>
      <dsp:txXfrm>
        <a:off x="230655" y="623724"/>
        <a:ext cx="1107934" cy="1054873"/>
      </dsp:txXfrm>
    </dsp:sp>
    <dsp:sp modelId="{C3825703-F13B-4F4F-8C64-9F4048714D3B}">
      <dsp:nvSpPr>
        <dsp:cNvPr id="0" name=""/>
        <dsp:cNvSpPr/>
      </dsp:nvSpPr>
      <dsp:spPr>
        <a:xfrm>
          <a:off x="397347" y="405253"/>
          <a:ext cx="1491815" cy="1491815"/>
        </a:xfrm>
        <a:prstGeom prst="ellipse">
          <a:avLst/>
        </a:prstGeom>
        <a:solidFill>
          <a:schemeClr val="accent1">
            <a:shade val="80000"/>
            <a:alpha val="50000"/>
            <a:hueOff val="102082"/>
            <a:satOff val="-1464"/>
            <a:lumOff val="8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100" tIns="25400" rIns="82100" bIns="25400" numCol="1" spcCol="1270" anchor="ctr" anchorCtr="0">
          <a:noAutofit/>
        </a:bodyPr>
        <a:lstStyle/>
        <a:p>
          <a:pPr lvl="0" algn="ctr" defTabSz="889000">
            <a:lnSpc>
              <a:spcPct val="90000"/>
            </a:lnSpc>
            <a:spcBef>
              <a:spcPct val="0"/>
            </a:spcBef>
            <a:spcAft>
              <a:spcPct val="35000"/>
            </a:spcAft>
          </a:pPr>
          <a:r>
            <a:rPr lang="en-GB" sz="2000" kern="1200" dirty="0" smtClean="0"/>
            <a:t>NTFP</a:t>
          </a:r>
          <a:endParaRPr lang="en-GB" sz="2000" kern="1200" dirty="0"/>
        </a:p>
      </dsp:txBody>
      <dsp:txXfrm>
        <a:off x="615818" y="623724"/>
        <a:ext cx="1054873" cy="1054873"/>
      </dsp:txXfrm>
    </dsp:sp>
    <dsp:sp modelId="{937400E5-E0B8-4B56-90C2-CA5D5FEAC384}">
      <dsp:nvSpPr>
        <dsp:cNvPr id="0" name=""/>
        <dsp:cNvSpPr/>
      </dsp:nvSpPr>
      <dsp:spPr>
        <a:xfrm>
          <a:off x="760753" y="405253"/>
          <a:ext cx="1491815" cy="1491815"/>
        </a:xfrm>
        <a:prstGeom prst="ellipse">
          <a:avLst/>
        </a:prstGeom>
        <a:solidFill>
          <a:schemeClr val="accent1">
            <a:shade val="80000"/>
            <a:alpha val="50000"/>
            <a:hueOff val="204164"/>
            <a:satOff val="-2928"/>
            <a:lumOff val="17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100" tIns="25400" rIns="82100" bIns="25400" numCol="1" spcCol="1270" anchor="ctr" anchorCtr="0">
          <a:noAutofit/>
        </a:bodyPr>
        <a:lstStyle/>
        <a:p>
          <a:pPr lvl="0" algn="ctr" defTabSz="889000">
            <a:lnSpc>
              <a:spcPct val="90000"/>
            </a:lnSpc>
            <a:spcBef>
              <a:spcPct val="0"/>
            </a:spcBef>
            <a:spcAft>
              <a:spcPct val="35000"/>
            </a:spcAft>
          </a:pPr>
          <a:r>
            <a:rPr lang="en-GB" sz="2000" kern="1200" dirty="0" smtClean="0"/>
            <a:t>REDD</a:t>
          </a:r>
          <a:endParaRPr lang="en-GB" sz="2000" kern="1200" dirty="0"/>
        </a:p>
      </dsp:txBody>
      <dsp:txXfrm>
        <a:off x="979224" y="623724"/>
        <a:ext cx="1054873" cy="1054873"/>
      </dsp:txXfrm>
    </dsp:sp>
    <dsp:sp modelId="{36FEA699-57EC-4901-A1EA-56B25F519490}">
      <dsp:nvSpPr>
        <dsp:cNvPr id="0" name=""/>
        <dsp:cNvSpPr/>
      </dsp:nvSpPr>
      <dsp:spPr>
        <a:xfrm>
          <a:off x="1048405" y="405253"/>
          <a:ext cx="1730640" cy="1491815"/>
        </a:xfrm>
        <a:prstGeom prst="ellipse">
          <a:avLst/>
        </a:prstGeom>
        <a:solidFill>
          <a:schemeClr val="accent1">
            <a:shade val="80000"/>
            <a:alpha val="5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100" tIns="22860" rIns="82100" bIns="22860" numCol="1" spcCol="1270" anchor="ctr" anchorCtr="0">
          <a:noAutofit/>
        </a:bodyPr>
        <a:lstStyle/>
        <a:p>
          <a:pPr lvl="0" algn="ctr" defTabSz="800100">
            <a:lnSpc>
              <a:spcPct val="90000"/>
            </a:lnSpc>
            <a:spcBef>
              <a:spcPct val="0"/>
            </a:spcBef>
            <a:spcAft>
              <a:spcPct val="35000"/>
            </a:spcAft>
          </a:pPr>
          <a:r>
            <a:rPr lang="en-GB" sz="1800" kern="1200" dirty="0" smtClean="0"/>
            <a:t>Ecosystem Services</a:t>
          </a:r>
          <a:endParaRPr lang="en-GB" sz="1800" kern="1200" dirty="0"/>
        </a:p>
      </dsp:txBody>
      <dsp:txXfrm>
        <a:off x="1301851" y="623724"/>
        <a:ext cx="1223748" cy="10548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5B3E1-2A67-4892-B21D-2298A3675A91}">
      <dsp:nvSpPr>
        <dsp:cNvPr id="0" name=""/>
        <dsp:cNvSpPr/>
      </dsp:nvSpPr>
      <dsp:spPr>
        <a:xfrm>
          <a:off x="0" y="411500"/>
          <a:ext cx="2504486" cy="1002506"/>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GB" sz="2000" kern="1200" dirty="0" smtClean="0"/>
            <a:t>Conventional Equity/Debt</a:t>
          </a:r>
          <a:endParaRPr lang="en-GB" sz="2000" kern="1200" dirty="0"/>
        </a:p>
      </dsp:txBody>
      <dsp:txXfrm>
        <a:off x="0" y="411500"/>
        <a:ext cx="2253860" cy="1002506"/>
      </dsp:txXfrm>
    </dsp:sp>
    <dsp:sp modelId="{B2C7B370-1FCC-448E-BBF6-9CF931EFFFD0}">
      <dsp:nvSpPr>
        <dsp:cNvPr id="0" name=""/>
        <dsp:cNvSpPr/>
      </dsp:nvSpPr>
      <dsp:spPr>
        <a:xfrm>
          <a:off x="2004654" y="411500"/>
          <a:ext cx="2084912" cy="1002506"/>
        </a:xfrm>
        <a:prstGeom prst="chevron">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GB" sz="2000" kern="1200" dirty="0" smtClean="0"/>
            <a:t>PPI/</a:t>
          </a:r>
        </a:p>
        <a:p>
          <a:pPr lvl="0" algn="ctr" defTabSz="889000">
            <a:lnSpc>
              <a:spcPct val="90000"/>
            </a:lnSpc>
            <a:spcBef>
              <a:spcPct val="0"/>
            </a:spcBef>
            <a:spcAft>
              <a:spcPct val="35000"/>
            </a:spcAft>
          </a:pPr>
          <a:r>
            <a:rPr lang="en-GB" sz="2000" kern="1200" dirty="0" smtClean="0"/>
            <a:t>Blended	</a:t>
          </a:r>
          <a:endParaRPr lang="en-GB" sz="2000" kern="1200" dirty="0"/>
        </a:p>
      </dsp:txBody>
      <dsp:txXfrm>
        <a:off x="2505907" y="411500"/>
        <a:ext cx="1082406" cy="1002506"/>
      </dsp:txXfrm>
    </dsp:sp>
    <dsp:sp modelId="{BAA8132F-AF80-40BF-92A2-893A7F609246}">
      <dsp:nvSpPr>
        <dsp:cNvPr id="0" name=""/>
        <dsp:cNvSpPr/>
      </dsp:nvSpPr>
      <dsp:spPr>
        <a:xfrm>
          <a:off x="3589734" y="411500"/>
          <a:ext cx="2506265" cy="1002506"/>
        </a:xfrm>
        <a:prstGeom prst="chevron">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GB" sz="2000" kern="1200" dirty="0" smtClean="0"/>
            <a:t>Grants/TA/</a:t>
          </a:r>
        </a:p>
        <a:p>
          <a:pPr lvl="0" algn="ctr" defTabSz="889000">
            <a:lnSpc>
              <a:spcPct val="90000"/>
            </a:lnSpc>
            <a:spcBef>
              <a:spcPct val="0"/>
            </a:spcBef>
            <a:spcAft>
              <a:spcPct val="35000"/>
            </a:spcAft>
          </a:pPr>
          <a:r>
            <a:rPr lang="en-GB" sz="2000" kern="1200" dirty="0" smtClean="0"/>
            <a:t>Concessional</a:t>
          </a:r>
          <a:endParaRPr lang="en-GB" sz="2000" kern="1200" dirty="0"/>
        </a:p>
      </dsp:txBody>
      <dsp:txXfrm>
        <a:off x="4090987" y="411500"/>
        <a:ext cx="1503759" cy="10025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D68C6-B92F-4149-BF12-19622BC441AF}">
      <dsp:nvSpPr>
        <dsp:cNvPr id="0" name=""/>
        <dsp:cNvSpPr/>
      </dsp:nvSpPr>
      <dsp:spPr>
        <a:xfrm>
          <a:off x="0" y="0"/>
          <a:ext cx="1839686" cy="1212396"/>
        </a:xfrm>
        <a:prstGeom prst="roundRect">
          <a:avLst>
            <a:gd name="adj" fmla="val 10000"/>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Type of Finance Required</a:t>
          </a:r>
          <a:endParaRPr lang="en-GB" sz="2000" kern="1200" dirty="0"/>
        </a:p>
      </dsp:txBody>
      <dsp:txXfrm>
        <a:off x="35510" y="35510"/>
        <a:ext cx="1768666" cy="1141376"/>
      </dsp:txXfrm>
    </dsp:sp>
    <dsp:sp modelId="{E8DE44D1-EE5B-4D24-9AB1-4B4502075895}">
      <dsp:nvSpPr>
        <dsp:cNvPr id="0" name=""/>
        <dsp:cNvSpPr/>
      </dsp:nvSpPr>
      <dsp:spPr>
        <a:xfrm rot="5400000">
          <a:off x="692518" y="1242706"/>
          <a:ext cx="454648" cy="5455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GB" sz="2200" kern="1200"/>
        </a:p>
      </dsp:txBody>
      <dsp:txXfrm rot="-5400000">
        <a:off x="756169" y="1288171"/>
        <a:ext cx="327346" cy="318254"/>
      </dsp:txXfrm>
    </dsp:sp>
    <dsp:sp modelId="{78725FEB-2321-457F-8AB9-DD532BE460F5}">
      <dsp:nvSpPr>
        <dsp:cNvPr id="0" name=""/>
        <dsp:cNvSpPr/>
      </dsp:nvSpPr>
      <dsp:spPr>
        <a:xfrm>
          <a:off x="0" y="1818594"/>
          <a:ext cx="1839686" cy="1212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Asset Class</a:t>
          </a:r>
          <a:endParaRPr lang="en-GB" sz="2000" kern="1200" dirty="0"/>
        </a:p>
      </dsp:txBody>
      <dsp:txXfrm>
        <a:off x="35510" y="1854104"/>
        <a:ext cx="1768666" cy="1141376"/>
      </dsp:txXfrm>
    </dsp:sp>
    <dsp:sp modelId="{5BFEE48E-41F5-42F9-855E-334E894966DA}">
      <dsp:nvSpPr>
        <dsp:cNvPr id="0" name=""/>
        <dsp:cNvSpPr/>
      </dsp:nvSpPr>
      <dsp:spPr>
        <a:xfrm rot="5400000">
          <a:off x="692518" y="3061301"/>
          <a:ext cx="454648" cy="5455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GB" sz="2200" kern="1200"/>
        </a:p>
      </dsp:txBody>
      <dsp:txXfrm rot="-5400000">
        <a:off x="756169" y="3106766"/>
        <a:ext cx="327346" cy="318254"/>
      </dsp:txXfrm>
    </dsp:sp>
    <dsp:sp modelId="{EDF717D5-CBD8-4654-9CF3-9EA3C68ADC51}">
      <dsp:nvSpPr>
        <dsp:cNvPr id="0" name=""/>
        <dsp:cNvSpPr/>
      </dsp:nvSpPr>
      <dsp:spPr>
        <a:xfrm>
          <a:off x="0" y="3637189"/>
          <a:ext cx="1839686" cy="1212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Financial Instruments</a:t>
          </a:r>
          <a:endParaRPr lang="en-GB" sz="2000" kern="1200" dirty="0"/>
        </a:p>
      </dsp:txBody>
      <dsp:txXfrm>
        <a:off x="35510" y="3672699"/>
        <a:ext cx="1768666" cy="11413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5B3E1-2A67-4892-B21D-2298A3675A91}">
      <dsp:nvSpPr>
        <dsp:cNvPr id="0" name=""/>
        <dsp:cNvSpPr/>
      </dsp:nvSpPr>
      <dsp:spPr>
        <a:xfrm>
          <a:off x="0" y="551994"/>
          <a:ext cx="2155031" cy="862012"/>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GB" sz="2000" kern="1200" dirty="0" smtClean="0"/>
            <a:t>Private</a:t>
          </a:r>
          <a:r>
            <a:rPr lang="en-GB" sz="2400" kern="1200" dirty="0" smtClean="0"/>
            <a:t>	</a:t>
          </a:r>
          <a:endParaRPr lang="en-GB" sz="2400" kern="1200" dirty="0"/>
        </a:p>
      </dsp:txBody>
      <dsp:txXfrm>
        <a:off x="0" y="551994"/>
        <a:ext cx="1939528" cy="862012"/>
      </dsp:txXfrm>
    </dsp:sp>
    <dsp:sp modelId="{B2C7B370-1FCC-448E-BBF6-9CF931EFFFD0}">
      <dsp:nvSpPr>
        <dsp:cNvPr id="0" name=""/>
        <dsp:cNvSpPr/>
      </dsp:nvSpPr>
      <dsp:spPr>
        <a:xfrm>
          <a:off x="1725403" y="551994"/>
          <a:ext cx="2645193" cy="862012"/>
        </a:xfrm>
        <a:prstGeom prst="chevron">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endParaRPr lang="en-GB" sz="2000" kern="1200" dirty="0" smtClean="0"/>
        </a:p>
        <a:p>
          <a:pPr lvl="0" algn="ctr" defTabSz="889000">
            <a:lnSpc>
              <a:spcPct val="90000"/>
            </a:lnSpc>
            <a:spcBef>
              <a:spcPct val="0"/>
            </a:spcBef>
            <a:spcAft>
              <a:spcPct val="35000"/>
            </a:spcAft>
          </a:pPr>
          <a:r>
            <a:rPr lang="en-GB" sz="2000" kern="1200" dirty="0" smtClean="0"/>
            <a:t>Blended/ Philanthropic	</a:t>
          </a:r>
          <a:endParaRPr lang="en-GB" sz="2000" kern="1200" dirty="0"/>
        </a:p>
      </dsp:txBody>
      <dsp:txXfrm>
        <a:off x="2156409" y="551994"/>
        <a:ext cx="1783181" cy="862012"/>
      </dsp:txXfrm>
    </dsp:sp>
    <dsp:sp modelId="{BAA8132F-AF80-40BF-92A2-893A7F609246}">
      <dsp:nvSpPr>
        <dsp:cNvPr id="0" name=""/>
        <dsp:cNvSpPr/>
      </dsp:nvSpPr>
      <dsp:spPr>
        <a:xfrm>
          <a:off x="3940968" y="551994"/>
          <a:ext cx="2155031" cy="862012"/>
        </a:xfrm>
        <a:prstGeom prst="chevron">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GB" sz="2000" kern="1200" dirty="0" smtClean="0"/>
            <a:t>Public</a:t>
          </a:r>
          <a:endParaRPr lang="en-GB" sz="2000" kern="1200" dirty="0"/>
        </a:p>
      </dsp:txBody>
      <dsp:txXfrm>
        <a:off x="4371974" y="551994"/>
        <a:ext cx="1293019" cy="8620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7D1E3C-8D3C-4F1F-A0B1-5672EE5412A3}" type="datetimeFigureOut">
              <a:rPr lang="en-GB" smtClean="0"/>
              <a:t>06/11/2012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1B5FD6-464E-4EB1-BD79-572731596ED1}" type="slidenum">
              <a:rPr lang="en-GB" smtClean="0"/>
              <a:t>‹#›</a:t>
            </a:fld>
            <a:endParaRPr lang="en-GB"/>
          </a:p>
        </p:txBody>
      </p:sp>
    </p:spTree>
    <p:extLst>
      <p:ext uri="{BB962C8B-B14F-4D97-AF65-F5344CB8AC3E}">
        <p14:creationId xmlns:p14="http://schemas.microsoft.com/office/powerpoint/2010/main" val="2858554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DB690C4E-5B7C-49D7-A3CD-3B200CB90C50}" type="datetime1">
              <a:rPr lang="en-US"/>
              <a:pPr/>
              <a:t>11/6/2012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A74A69EB-9C44-435E-82CD-83E321D5D7EA}" type="slidenum">
              <a:rPr lang="en-US"/>
              <a:pPr/>
              <a:t>‹#›</a:t>
            </a:fld>
            <a:endParaRPr lang="en-US"/>
          </a:p>
        </p:txBody>
      </p:sp>
    </p:spTree>
    <p:extLst>
      <p:ext uri="{BB962C8B-B14F-4D97-AF65-F5344CB8AC3E}">
        <p14:creationId xmlns:p14="http://schemas.microsoft.com/office/powerpoint/2010/main" val="120079494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None/>
            </a:pPr>
            <a:fld id="{50638505-B9F7-4E10-A685-E06BD3AA59D1}" type="slidenum">
              <a:rPr lang="en-GB" sz="1200">
                <a:cs typeface="Arial" pitchFamily="34" charset="0"/>
              </a:rPr>
              <a:pPr eaLnBrk="1" hangingPunct="1">
                <a:buFont typeface="Arial" pitchFamily="34" charset="0"/>
                <a:buNone/>
              </a:pPr>
              <a:t>1</a:t>
            </a:fld>
            <a:endParaRPr lang="en-GB" sz="1200">
              <a:cs typeface="Arial" pitchFamily="34" charset="0"/>
            </a:endParaRPr>
          </a:p>
        </p:txBody>
      </p:sp>
      <p:sp>
        <p:nvSpPr>
          <p:cNvPr id="16387" name="Text Box 1"/>
          <p:cNvSpPr txBox="1">
            <a:spLocks noChangeArrowheads="1"/>
          </p:cNvSpPr>
          <p:nvPr/>
        </p:nvSpPr>
        <p:spPr bwMode="auto">
          <a:xfrm>
            <a:off x="1141413" y="687388"/>
            <a:ext cx="4573587" cy="3427412"/>
          </a:xfrm>
          <a:prstGeom prst="rect">
            <a:avLst/>
          </a:prstGeom>
          <a:solidFill>
            <a:srgbClr val="FFFFFF"/>
          </a:solidFill>
          <a:ln w="9360">
            <a:solidFill>
              <a:srgbClr val="000000"/>
            </a:solidFill>
            <a:miter lim="800000"/>
            <a:headEnd/>
            <a:tailEnd/>
          </a:ln>
        </p:spPr>
        <p:txBody>
          <a:bodyPr wrap="none" lIns="87929" tIns="43964" rIns="87929" bIns="43964"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41000"/>
              </a:lnSpc>
              <a:buClr>
                <a:srgbClr val="000000"/>
              </a:buClr>
              <a:buSzPct val="100000"/>
              <a:buFont typeface="Arial" pitchFamily="34" charset="0"/>
              <a:buNone/>
            </a:pPr>
            <a:endParaRPr lang="en-US" sz="1700"/>
          </a:p>
        </p:txBody>
      </p:sp>
      <p:sp>
        <p:nvSpPr>
          <p:cNvPr id="16388" name="Text Box 2"/>
          <p:cNvSpPr>
            <a:spLocks noGrp="1" noChangeArrowheads="1"/>
          </p:cNvSpPr>
          <p:nvPr>
            <p:ph type="body"/>
          </p:nvPr>
        </p:nvSpPr>
        <p:spPr bwMode="auto">
          <a:xfrm>
            <a:off x="685800" y="4343400"/>
            <a:ext cx="5484813"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0" tIns="47426" rIns="91390" bIns="47426" numCol="1" anchor="t" anchorCtr="0" compatLnSpc="1">
            <a:prstTxWarp prst="textNoShape">
              <a:avLst/>
            </a:prstTxWarp>
          </a:bodyPr>
          <a:lstStyle/>
          <a:p>
            <a:pPr eaLnBrk="1" hangingPunct="1">
              <a:lnSpc>
                <a:spcPct val="75000"/>
              </a:lnSpc>
              <a:spcBef>
                <a:spcPts val="1150"/>
              </a:spcBef>
              <a:buClr>
                <a:srgbClr val="0000FF"/>
              </a:buClr>
              <a:tabLst>
                <a:tab pos="0" algn="l"/>
                <a:tab pos="430213" algn="l"/>
                <a:tab pos="862013" algn="l"/>
                <a:tab pos="1293813" algn="l"/>
                <a:tab pos="1725613" algn="l"/>
                <a:tab pos="2157413" algn="l"/>
                <a:tab pos="2589213" algn="l"/>
                <a:tab pos="3021013" algn="l"/>
                <a:tab pos="3454400" algn="l"/>
                <a:tab pos="3886200" algn="l"/>
                <a:tab pos="4318000" algn="l"/>
                <a:tab pos="4749800" algn="l"/>
                <a:tab pos="5181600" algn="l"/>
                <a:tab pos="5613400" algn="l"/>
                <a:tab pos="6045200" algn="l"/>
                <a:tab pos="6478588" algn="l"/>
                <a:tab pos="6910388" algn="l"/>
                <a:tab pos="7342188" algn="l"/>
                <a:tab pos="7773988" algn="l"/>
                <a:tab pos="8205788" algn="l"/>
                <a:tab pos="8637588" algn="l"/>
              </a:tabLst>
            </a:pPr>
            <a:r>
              <a:rPr lang="en-US" sz="1600" dirty="0" smtClean="0">
                <a:latin typeface="Times New Roman" pitchFamily="18" charset="0"/>
                <a:ea typeface="ＭＳ Ｐゴシック" pitchFamily="34" charset="-128"/>
              </a:rPr>
              <a:t>Break talk down into 2 segments</a:t>
            </a:r>
          </a:p>
          <a:p>
            <a:pPr marL="171450" indent="-171450" eaLnBrk="1" hangingPunct="1">
              <a:lnSpc>
                <a:spcPct val="75000"/>
              </a:lnSpc>
              <a:spcBef>
                <a:spcPts val="1150"/>
              </a:spcBef>
              <a:buClr>
                <a:srgbClr val="0000FF"/>
              </a:buClr>
              <a:buFontTx/>
              <a:buChar char="-"/>
              <a:tabLst>
                <a:tab pos="0" algn="l"/>
                <a:tab pos="430213" algn="l"/>
                <a:tab pos="862013" algn="l"/>
                <a:tab pos="1293813" algn="l"/>
                <a:tab pos="1725613" algn="l"/>
                <a:tab pos="2157413" algn="l"/>
                <a:tab pos="2589213" algn="l"/>
                <a:tab pos="3021013" algn="l"/>
                <a:tab pos="3454400" algn="l"/>
                <a:tab pos="3886200" algn="l"/>
                <a:tab pos="4318000" algn="l"/>
                <a:tab pos="4749800" algn="l"/>
                <a:tab pos="5181600" algn="l"/>
                <a:tab pos="5613400" algn="l"/>
                <a:tab pos="6045200" algn="l"/>
                <a:tab pos="6478588" algn="l"/>
                <a:tab pos="6910388" algn="l"/>
                <a:tab pos="7342188" algn="l"/>
                <a:tab pos="7773988" algn="l"/>
                <a:tab pos="8205788" algn="l"/>
                <a:tab pos="8637588" algn="l"/>
              </a:tabLst>
            </a:pPr>
            <a:r>
              <a:rPr lang="en-US" sz="1600" dirty="0" smtClean="0">
                <a:latin typeface="Times New Roman" pitchFamily="18" charset="0"/>
                <a:ea typeface="ＭＳ Ｐゴシック" pitchFamily="34" charset="-128"/>
              </a:rPr>
              <a:t>The first will be on UNEP FI- </a:t>
            </a:r>
            <a:r>
              <a:rPr lang="en-US" sz="1600" dirty="0" smtClean="0">
                <a:latin typeface="Times New Roman" pitchFamily="18" charset="0"/>
                <a:ea typeface="ＭＳ Ｐゴシック" pitchFamily="34" charset="-128"/>
              </a:rPr>
              <a:t>as it is one way to engage the private sector finance community.</a:t>
            </a:r>
          </a:p>
          <a:p>
            <a:pPr marL="171450" indent="-171450" eaLnBrk="1" hangingPunct="1">
              <a:lnSpc>
                <a:spcPct val="75000"/>
              </a:lnSpc>
              <a:spcBef>
                <a:spcPts val="1150"/>
              </a:spcBef>
              <a:buClr>
                <a:srgbClr val="0000FF"/>
              </a:buClr>
              <a:buFontTx/>
              <a:buChar char="-"/>
              <a:tabLst>
                <a:tab pos="0" algn="l"/>
                <a:tab pos="430213" algn="l"/>
                <a:tab pos="862013" algn="l"/>
                <a:tab pos="1293813" algn="l"/>
                <a:tab pos="1725613" algn="l"/>
                <a:tab pos="2157413" algn="l"/>
                <a:tab pos="2589213" algn="l"/>
                <a:tab pos="3021013" algn="l"/>
                <a:tab pos="3454400" algn="l"/>
                <a:tab pos="3886200" algn="l"/>
                <a:tab pos="4318000" algn="l"/>
                <a:tab pos="4749800" algn="l"/>
                <a:tab pos="5181600" algn="l"/>
                <a:tab pos="5613400" algn="l"/>
                <a:tab pos="6045200" algn="l"/>
                <a:tab pos="6478588" algn="l"/>
                <a:tab pos="6910388" algn="l"/>
                <a:tab pos="7342188" algn="l"/>
                <a:tab pos="7773988" algn="l"/>
                <a:tab pos="8205788" algn="l"/>
                <a:tab pos="8637588" algn="l"/>
              </a:tabLst>
            </a:pPr>
            <a:r>
              <a:rPr lang="en-US" sz="1600" dirty="0" smtClean="0">
                <a:latin typeface="Times New Roman" pitchFamily="18" charset="0"/>
                <a:ea typeface="ＭＳ Ｐゴシック" pitchFamily="34" charset="-128"/>
              </a:rPr>
              <a:t>I will also talk about what UNEP FI</a:t>
            </a:r>
            <a:r>
              <a:rPr lang="en-US" sz="1600" dirty="0" smtClean="0">
                <a:latin typeface="Times New Roman" pitchFamily="18" charset="0"/>
                <a:ea typeface="ＭＳ Ｐゴシック" pitchFamily="34" charset="-128"/>
              </a:rPr>
              <a:t> </a:t>
            </a:r>
            <a:r>
              <a:rPr lang="en-US" sz="1600" dirty="0" smtClean="0">
                <a:latin typeface="Times New Roman" pitchFamily="18" charset="0"/>
                <a:ea typeface="ＭＳ Ｐゴシック" pitchFamily="34" charset="-128"/>
              </a:rPr>
              <a:t>is and current projects that are relevant to this discussion</a:t>
            </a:r>
          </a:p>
          <a:p>
            <a:pPr marL="171450" indent="-171450" eaLnBrk="1" hangingPunct="1">
              <a:lnSpc>
                <a:spcPct val="75000"/>
              </a:lnSpc>
              <a:spcBef>
                <a:spcPts val="1150"/>
              </a:spcBef>
              <a:buClr>
                <a:srgbClr val="0000FF"/>
              </a:buClr>
              <a:buFontTx/>
              <a:buChar char="-"/>
              <a:tabLst>
                <a:tab pos="0" algn="l"/>
                <a:tab pos="430213" algn="l"/>
                <a:tab pos="862013" algn="l"/>
                <a:tab pos="1293813" algn="l"/>
                <a:tab pos="1725613" algn="l"/>
                <a:tab pos="2157413" algn="l"/>
                <a:tab pos="2589213" algn="l"/>
                <a:tab pos="3021013" algn="l"/>
                <a:tab pos="3454400" algn="l"/>
                <a:tab pos="3886200" algn="l"/>
                <a:tab pos="4318000" algn="l"/>
                <a:tab pos="4749800" algn="l"/>
                <a:tab pos="5181600" algn="l"/>
                <a:tab pos="5613400" algn="l"/>
                <a:tab pos="6045200" algn="l"/>
                <a:tab pos="6478588" algn="l"/>
                <a:tab pos="6910388" algn="l"/>
                <a:tab pos="7342188" algn="l"/>
                <a:tab pos="7773988" algn="l"/>
                <a:tab pos="8205788" algn="l"/>
                <a:tab pos="8637588" algn="l"/>
              </a:tabLst>
            </a:pPr>
            <a:r>
              <a:rPr lang="en-US" sz="1600" dirty="0" smtClean="0">
                <a:latin typeface="Times New Roman" pitchFamily="18" charset="0"/>
                <a:ea typeface="ＭＳ Ｐゴシック" pitchFamily="34" charset="-128"/>
              </a:rPr>
              <a:t>Secondly, I want  to talk about Public/Private Investment Portfolios and some key building blocks</a:t>
            </a:r>
          </a:p>
          <a:p>
            <a:pPr marL="171450" indent="-171450" eaLnBrk="1" hangingPunct="1">
              <a:lnSpc>
                <a:spcPct val="75000"/>
              </a:lnSpc>
              <a:spcBef>
                <a:spcPts val="1150"/>
              </a:spcBef>
              <a:buClr>
                <a:srgbClr val="0000FF"/>
              </a:buClr>
              <a:buFontTx/>
              <a:buChar char="-"/>
              <a:tabLst>
                <a:tab pos="0" algn="l"/>
                <a:tab pos="430213" algn="l"/>
                <a:tab pos="862013" algn="l"/>
                <a:tab pos="1293813" algn="l"/>
                <a:tab pos="1725613" algn="l"/>
                <a:tab pos="2157413" algn="l"/>
                <a:tab pos="2589213" algn="l"/>
                <a:tab pos="3021013" algn="l"/>
                <a:tab pos="3454400" algn="l"/>
                <a:tab pos="3886200" algn="l"/>
                <a:tab pos="4318000" algn="l"/>
                <a:tab pos="4749800" algn="l"/>
                <a:tab pos="5181600" algn="l"/>
                <a:tab pos="5613400" algn="l"/>
                <a:tab pos="6045200" algn="l"/>
                <a:tab pos="6478588" algn="l"/>
                <a:tab pos="6910388" algn="l"/>
                <a:tab pos="7342188" algn="l"/>
                <a:tab pos="7773988" algn="l"/>
                <a:tab pos="8205788" algn="l"/>
                <a:tab pos="8637588" algn="l"/>
              </a:tabLst>
            </a:pPr>
            <a:endParaRPr lang="en-US" dirty="0">
              <a:latin typeface="Times New Roman" pitchFamily="18" charset="0"/>
              <a:ea typeface="ＭＳ Ｐゴシック" pitchFamily="34" charset="-128"/>
            </a:endParaRPr>
          </a:p>
          <a:p>
            <a:pPr marL="171450" indent="-171450" eaLnBrk="1" hangingPunct="1">
              <a:lnSpc>
                <a:spcPct val="75000"/>
              </a:lnSpc>
              <a:spcBef>
                <a:spcPts val="1150"/>
              </a:spcBef>
              <a:buClr>
                <a:srgbClr val="0000FF"/>
              </a:buClr>
              <a:buFontTx/>
              <a:buChar char="-"/>
              <a:tabLst>
                <a:tab pos="0" algn="l"/>
                <a:tab pos="430213" algn="l"/>
                <a:tab pos="862013" algn="l"/>
                <a:tab pos="1293813" algn="l"/>
                <a:tab pos="1725613" algn="l"/>
                <a:tab pos="2157413" algn="l"/>
                <a:tab pos="2589213" algn="l"/>
                <a:tab pos="3021013" algn="l"/>
                <a:tab pos="3454400" algn="l"/>
                <a:tab pos="3886200" algn="l"/>
                <a:tab pos="4318000" algn="l"/>
                <a:tab pos="4749800" algn="l"/>
                <a:tab pos="5181600" algn="l"/>
                <a:tab pos="5613400" algn="l"/>
                <a:tab pos="6045200" algn="l"/>
                <a:tab pos="6478588" algn="l"/>
                <a:tab pos="6910388" algn="l"/>
                <a:tab pos="7342188" algn="l"/>
                <a:tab pos="7773988" algn="l"/>
                <a:tab pos="8205788" algn="l"/>
                <a:tab pos="8637588" algn="l"/>
              </a:tabLst>
            </a:pPr>
            <a:r>
              <a:rPr lang="en-US" dirty="0" smtClean="0">
                <a:latin typeface="Times New Roman" pitchFamily="18" charset="0"/>
                <a:ea typeface="ＭＳ Ｐゴシック" pitchFamily="34" charset="-128"/>
              </a:rPr>
              <a:t>: </a:t>
            </a:r>
          </a:p>
          <a:p>
            <a:pPr eaLnBrk="1" hangingPunct="1">
              <a:lnSpc>
                <a:spcPct val="75000"/>
              </a:lnSpc>
              <a:spcBef>
                <a:spcPts val="1150"/>
              </a:spcBef>
              <a:buClr>
                <a:srgbClr val="0000FF"/>
              </a:buClr>
              <a:tabLst>
                <a:tab pos="0" algn="l"/>
                <a:tab pos="430213" algn="l"/>
                <a:tab pos="862013" algn="l"/>
                <a:tab pos="1293813" algn="l"/>
                <a:tab pos="1725613" algn="l"/>
                <a:tab pos="2157413" algn="l"/>
                <a:tab pos="2589213" algn="l"/>
                <a:tab pos="3021013" algn="l"/>
                <a:tab pos="3454400" algn="l"/>
                <a:tab pos="3886200" algn="l"/>
                <a:tab pos="4318000" algn="l"/>
                <a:tab pos="4749800" algn="l"/>
                <a:tab pos="5181600" algn="l"/>
                <a:tab pos="5613400" algn="l"/>
                <a:tab pos="6045200" algn="l"/>
                <a:tab pos="6478588" algn="l"/>
                <a:tab pos="6910388" algn="l"/>
                <a:tab pos="7342188" algn="l"/>
                <a:tab pos="7773988" algn="l"/>
                <a:tab pos="8205788" algn="l"/>
                <a:tab pos="8637588" algn="l"/>
              </a:tabLst>
            </a:pPr>
            <a:r>
              <a:rPr lang="en-US" dirty="0" smtClean="0">
                <a:latin typeface="Times New Roman" pitchFamily="18" charset="0"/>
                <a:ea typeface="ＭＳ Ｐゴシック" pitchFamily="34" charset="-128"/>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4A69EB-9C44-435E-82CD-83E321D5D7EA}" type="slidenum">
              <a:rPr lang="en-US" smtClean="0"/>
              <a:pPr/>
              <a:t>10</a:t>
            </a:fld>
            <a:endParaRPr lang="en-US"/>
          </a:p>
        </p:txBody>
      </p:sp>
    </p:spTree>
    <p:extLst>
      <p:ext uri="{BB962C8B-B14F-4D97-AF65-F5344CB8AC3E}">
        <p14:creationId xmlns:p14="http://schemas.microsoft.com/office/powerpoint/2010/main" val="2666741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UNEP FI works on several areas that are relevant to REDD+</a:t>
            </a:r>
          </a:p>
          <a:p>
            <a:pPr marL="171450" indent="-171450">
              <a:buFontTx/>
              <a:buChar char="-"/>
            </a:pPr>
            <a:r>
              <a:rPr lang="en-GB" dirty="0" smtClean="0"/>
              <a:t>One example is on-going work on the Green Climate Fund</a:t>
            </a:r>
          </a:p>
          <a:p>
            <a:pPr marL="171450" indent="-171450">
              <a:buFontTx/>
              <a:buChar char="-"/>
            </a:pPr>
            <a:r>
              <a:rPr lang="en-GB" dirty="0" smtClean="0"/>
              <a:t>UNEP</a:t>
            </a:r>
            <a:r>
              <a:rPr lang="en-GB" baseline="0" dirty="0" smtClean="0"/>
              <a:t> FI </a:t>
            </a:r>
            <a:r>
              <a:rPr lang="en-GB" dirty="0" smtClean="0"/>
              <a:t> held a full</a:t>
            </a:r>
            <a:r>
              <a:rPr lang="en-GB" baseline="0" dirty="0" smtClean="0"/>
              <a:t> day workshop </a:t>
            </a:r>
            <a:r>
              <a:rPr lang="en-GB" dirty="0" smtClean="0"/>
              <a:t>in Bangkok in September and another will be held in Doha in December</a:t>
            </a:r>
          </a:p>
          <a:p>
            <a:pPr marL="171450" indent="-171450">
              <a:buFontTx/>
              <a:buChar char="-"/>
            </a:pPr>
            <a:r>
              <a:rPr lang="en-GB" dirty="0" smtClean="0"/>
              <a:t>The</a:t>
            </a:r>
            <a:r>
              <a:rPr lang="en-GB" baseline="0" dirty="0" smtClean="0"/>
              <a:t>se workshops discuss issues such as what the most efficient and effective instruments to catalyse private sector investment for different sectors considering the different risks involved and financing required….some might focus on reducing specific risks, others might add certainty of returns and others might focus on developing enabling conditions </a:t>
            </a:r>
            <a:endParaRPr lang="en-GB" dirty="0" smtClean="0"/>
          </a:p>
          <a:p>
            <a:endParaRPr lang="en-GB" dirty="0"/>
          </a:p>
        </p:txBody>
      </p:sp>
      <p:sp>
        <p:nvSpPr>
          <p:cNvPr id="4" name="Slide Number Placeholder 3"/>
          <p:cNvSpPr>
            <a:spLocks noGrp="1"/>
          </p:cNvSpPr>
          <p:nvPr>
            <p:ph type="sldNum" sz="quarter" idx="10"/>
          </p:nvPr>
        </p:nvSpPr>
        <p:spPr/>
        <p:txBody>
          <a:bodyPr/>
          <a:lstStyle/>
          <a:p>
            <a:fld id="{A74A69EB-9C44-435E-82CD-83E321D5D7EA}" type="slidenum">
              <a:rPr lang="en-US" smtClean="0"/>
              <a:pPr/>
              <a:t>11</a:t>
            </a:fld>
            <a:endParaRPr lang="en-US"/>
          </a:p>
        </p:txBody>
      </p:sp>
    </p:spTree>
    <p:extLst>
      <p:ext uri="{BB962C8B-B14F-4D97-AF65-F5344CB8AC3E}">
        <p14:creationId xmlns:p14="http://schemas.microsoft.com/office/powerpoint/2010/main" val="2497006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600" dirty="0" smtClean="0">
                <a:solidFill>
                  <a:srgbClr val="FF0000"/>
                </a:solidFill>
              </a:rPr>
              <a:t>The private sector can play many roles, </a:t>
            </a:r>
            <a:r>
              <a:rPr lang="en-GB" sz="1600" dirty="0" smtClean="0"/>
              <a:t>and Alfred  gave us some examples in his presentation yesterday. They can provide </a:t>
            </a:r>
            <a:r>
              <a:rPr lang="en-GB" sz="1600" dirty="0" smtClean="0">
                <a:solidFill>
                  <a:srgbClr val="FF0000"/>
                </a:solidFill>
              </a:rPr>
              <a:t>finance, technical services and implement activities </a:t>
            </a:r>
            <a:r>
              <a:rPr lang="en-GB" sz="1600" dirty="0" smtClean="0"/>
              <a:t>but I want to just focus on their potential role as providers of finance</a:t>
            </a:r>
            <a:endParaRPr lang="en-GB" sz="1600" dirty="0"/>
          </a:p>
        </p:txBody>
      </p:sp>
      <p:sp>
        <p:nvSpPr>
          <p:cNvPr id="4" name="Slide Number Placeholder 3"/>
          <p:cNvSpPr>
            <a:spLocks noGrp="1"/>
          </p:cNvSpPr>
          <p:nvPr>
            <p:ph type="sldNum" sz="quarter" idx="10"/>
          </p:nvPr>
        </p:nvSpPr>
        <p:spPr/>
        <p:txBody>
          <a:bodyPr/>
          <a:lstStyle/>
          <a:p>
            <a:fld id="{A74A69EB-9C44-435E-82CD-83E321D5D7EA}" type="slidenum">
              <a:rPr lang="en-US" smtClean="0"/>
              <a:pPr/>
              <a:t>12</a:t>
            </a:fld>
            <a:endParaRPr lang="en-US"/>
          </a:p>
        </p:txBody>
      </p:sp>
    </p:spTree>
    <p:extLst>
      <p:ext uri="{BB962C8B-B14F-4D97-AF65-F5344CB8AC3E}">
        <p14:creationId xmlns:p14="http://schemas.microsoft.com/office/powerpoint/2010/main" val="2497006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base" latinLnBrk="0" hangingPunct="1">
              <a:lnSpc>
                <a:spcPct val="90000"/>
              </a:lnSpc>
              <a:spcBef>
                <a:spcPct val="30000"/>
              </a:spcBef>
              <a:spcAft>
                <a:spcPct val="0"/>
              </a:spcAft>
              <a:buClrTx/>
              <a:buSzTx/>
              <a:buFontTx/>
              <a:buChar char="•"/>
              <a:tabLst/>
              <a:defRPr/>
            </a:pPr>
            <a:r>
              <a:rPr kumimoji="0" lang="en-US" sz="1400" b="0" i="0" u="none" strike="noStrike" kern="1200" cap="none" spc="0" normalizeH="0" baseline="0" noProof="0" dirty="0" smtClean="0">
                <a:ln>
                  <a:noFill/>
                </a:ln>
                <a:effectLst/>
                <a:uLnTx/>
                <a:uFillTx/>
                <a:latin typeface="+mn-lt"/>
                <a:ea typeface="+mn-ea"/>
                <a:cs typeface="+mn-cs"/>
              </a:rPr>
              <a:t>Why do we need public private investment portfolios- GLOBAL PERSPECTIVE</a:t>
            </a:r>
          </a:p>
          <a:p>
            <a:pPr marL="285750" marR="0" lvl="0" indent="-285750" algn="l" defTabSz="914400" rtl="0" eaLnBrk="1" fontAlgn="base" latinLnBrk="0" hangingPunct="1">
              <a:lnSpc>
                <a:spcPct val="90000"/>
              </a:lnSpc>
              <a:spcBef>
                <a:spcPct val="30000"/>
              </a:spcBef>
              <a:spcAft>
                <a:spcPct val="0"/>
              </a:spcAft>
              <a:buClrTx/>
              <a:buSzTx/>
              <a:buFontTx/>
              <a:buChar char="•"/>
              <a:tabLst/>
              <a:defRPr/>
            </a:pPr>
            <a:r>
              <a:rPr kumimoji="0" lang="en-US" sz="1400" b="0" i="0" u="none" strike="noStrike" kern="1200" cap="none" spc="0" normalizeH="0" baseline="0" noProof="0" dirty="0" smtClean="0">
                <a:ln>
                  <a:noFill/>
                </a:ln>
                <a:effectLst/>
                <a:uLnTx/>
                <a:uFillTx/>
                <a:latin typeface="+mn-lt"/>
                <a:ea typeface="+mn-ea"/>
                <a:cs typeface="+mn-cs"/>
              </a:rPr>
              <a:t>Sheer scale of the challenge…</a:t>
            </a:r>
          </a:p>
          <a:p>
            <a:pPr marL="285750" marR="0" lvl="0" indent="-285750" algn="l" defTabSz="914400" rtl="0" eaLnBrk="1" fontAlgn="base" latinLnBrk="0" hangingPunct="1">
              <a:lnSpc>
                <a:spcPct val="90000"/>
              </a:lnSpc>
              <a:spcBef>
                <a:spcPct val="30000"/>
              </a:spcBef>
              <a:spcAft>
                <a:spcPct val="0"/>
              </a:spcAft>
              <a:buClrTx/>
              <a:buSzTx/>
              <a:buFontTx/>
              <a:buChar char="•"/>
              <a:tabLst/>
              <a:defRPr/>
            </a:pPr>
            <a:r>
              <a:rPr kumimoji="0" lang="en-US" sz="1400" b="0" i="0" u="none" strike="noStrike" kern="1200" cap="none" spc="0" normalizeH="0" baseline="0" noProof="0" dirty="0" smtClean="0">
                <a:ln>
                  <a:noFill/>
                </a:ln>
                <a:effectLst/>
                <a:uLnTx/>
                <a:uFillTx/>
                <a:latin typeface="+mn-lt"/>
                <a:ea typeface="+mn-ea"/>
                <a:cs typeface="+mn-cs"/>
              </a:rPr>
              <a:t>UNEP estimates 17-40 billion USD a year- [NOT ON CHART]</a:t>
            </a:r>
          </a:p>
          <a:p>
            <a:pPr marL="285750" marR="0" lvl="0" indent="-285750" algn="l" defTabSz="914400" rtl="0" eaLnBrk="1" fontAlgn="base" latinLnBrk="0" hangingPunct="1">
              <a:lnSpc>
                <a:spcPct val="90000"/>
              </a:lnSpc>
              <a:spcBef>
                <a:spcPct val="30000"/>
              </a:spcBef>
              <a:spcAft>
                <a:spcPct val="0"/>
              </a:spcAft>
              <a:buClrTx/>
              <a:buSzTx/>
              <a:buFontTx/>
              <a:buChar char="•"/>
              <a:tabLst/>
              <a:defRPr/>
            </a:pPr>
            <a:r>
              <a:rPr kumimoji="0" lang="en-US" sz="1400" b="0" i="0" u="none" strike="noStrike" kern="1200" cap="none" spc="0" normalizeH="0" baseline="0" noProof="0" dirty="0" smtClean="0">
                <a:ln>
                  <a:noFill/>
                </a:ln>
                <a:solidFill>
                  <a:srgbClr val="FF0000"/>
                </a:solidFill>
                <a:effectLst/>
                <a:uLnTx/>
                <a:uFillTx/>
                <a:latin typeface="+mn-lt"/>
                <a:ea typeface="+mn-ea"/>
                <a:cs typeface="+mn-cs"/>
              </a:rPr>
              <a:t>Funding from the public sector is important and flowing, but it is unlikely that the annual investment volumes required will come from public budgets alone, given austerity efforts in many donor countries.</a:t>
            </a:r>
          </a:p>
          <a:p>
            <a:pPr marL="285750" marR="0" lvl="0" indent="-285750" algn="l" defTabSz="914400" rtl="0" eaLnBrk="1" fontAlgn="base" latinLnBrk="0" hangingPunct="1">
              <a:lnSpc>
                <a:spcPct val="90000"/>
              </a:lnSpc>
              <a:spcBef>
                <a:spcPct val="30000"/>
              </a:spcBef>
              <a:spcAft>
                <a:spcPct val="0"/>
              </a:spcAft>
              <a:buClrTx/>
              <a:buSzTx/>
              <a:buFontTx/>
              <a:buChar char="•"/>
              <a:tabLst/>
              <a:defRPr/>
            </a:pPr>
            <a:r>
              <a:rPr lang="en-US" sz="1400" dirty="0" smtClean="0">
                <a:solidFill>
                  <a:srgbClr val="FF0000"/>
                </a:solidFill>
                <a:ea typeface="+mn-ea"/>
                <a:cs typeface="+mn-cs"/>
              </a:rPr>
              <a:t>55 billion out of 97 billion is already being spent by the private sector….</a:t>
            </a:r>
            <a:r>
              <a:rPr lang="en-US" sz="1400" u="sng" dirty="0" smtClean="0">
                <a:ea typeface="+mn-ea"/>
                <a:cs typeface="+mn-cs"/>
              </a:rPr>
              <a:t>the money is there if we get the conditions right</a:t>
            </a:r>
            <a:endParaRPr lang="en-US" sz="1400" u="sng" dirty="0">
              <a:ea typeface="+mn-ea"/>
              <a:cs typeface="+mn-cs"/>
            </a:endParaRPr>
          </a:p>
          <a:p>
            <a:pPr marL="285750" marR="0" lvl="0" indent="-285750" algn="l" defTabSz="914400" rtl="0" eaLnBrk="1" fontAlgn="base" latinLnBrk="0" hangingPunct="1">
              <a:lnSpc>
                <a:spcPct val="90000"/>
              </a:lnSpc>
              <a:spcBef>
                <a:spcPct val="30000"/>
              </a:spcBef>
              <a:spcAft>
                <a:spcPct val="0"/>
              </a:spcAft>
              <a:buClrTx/>
              <a:buSzTx/>
              <a:buFontTx/>
              <a:buChar char="•"/>
              <a:tabLst/>
              <a:defRPr/>
            </a:pPr>
            <a:r>
              <a:rPr kumimoji="0" lang="en-US" sz="1400" b="0" i="0" u="none" strike="noStrike" kern="1200" cap="none" spc="0" normalizeH="0" baseline="0" noProof="0" dirty="0" smtClean="0">
                <a:ln>
                  <a:noFill/>
                </a:ln>
                <a:solidFill>
                  <a:srgbClr val="FF0000"/>
                </a:solidFill>
                <a:effectLst/>
                <a:uLnTx/>
                <a:uFillTx/>
                <a:latin typeface="+mn-lt"/>
                <a:ea typeface="+mn-ea"/>
                <a:cs typeface="+mn-cs"/>
              </a:rPr>
              <a:t>Size of</a:t>
            </a:r>
            <a:r>
              <a:rPr kumimoji="0" lang="en-US" sz="1400" b="0" i="0" u="none" strike="noStrike" kern="1200" cap="none" spc="0" normalizeH="0" noProof="0" dirty="0" smtClean="0">
                <a:ln>
                  <a:noFill/>
                </a:ln>
                <a:solidFill>
                  <a:srgbClr val="FF0000"/>
                </a:solidFill>
                <a:effectLst/>
                <a:uLnTx/>
                <a:uFillTx/>
                <a:latin typeface="+mn-lt"/>
                <a:ea typeface="+mn-ea"/>
                <a:cs typeface="+mn-cs"/>
              </a:rPr>
              <a:t> global capital markets – global bond markets are 20,000 times bigger than the total money pledged so far by the international community so the point is that even if we can redirect a tiny proportion of the funds that are available, that becomes a very material number</a:t>
            </a:r>
            <a:r>
              <a:rPr kumimoji="0" lang="en-US" sz="1400" b="0" i="0" u="none" strike="noStrike" kern="1200" cap="none" spc="0" normalizeH="0" baseline="0" noProof="0" dirty="0" smtClean="0">
                <a:ln>
                  <a:noFill/>
                </a:ln>
                <a:solidFill>
                  <a:srgbClr val="FF0000"/>
                </a:solidFill>
                <a:effectLst/>
                <a:uLnTx/>
                <a:uFillTx/>
                <a:latin typeface="+mn-lt"/>
                <a:ea typeface="+mn-ea"/>
                <a:cs typeface="+mn-cs"/>
              </a:rPr>
              <a:t>  </a:t>
            </a:r>
          </a:p>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A74A69EB-9C44-435E-82CD-83E321D5D7EA}" type="slidenum">
              <a:rPr lang="en-US" smtClean="0"/>
              <a:pPr/>
              <a:t>13</a:t>
            </a:fld>
            <a:endParaRPr lang="en-US"/>
          </a:p>
        </p:txBody>
      </p:sp>
    </p:spTree>
    <p:extLst>
      <p:ext uri="{BB962C8B-B14F-4D97-AF65-F5344CB8AC3E}">
        <p14:creationId xmlns:p14="http://schemas.microsoft.com/office/powerpoint/2010/main" val="2497006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t>If we accept that the privat</a:t>
            </a:r>
            <a:r>
              <a:rPr lang="en-GB" baseline="0" dirty="0" smtClean="0"/>
              <a:t>e sector are going to be part of the solution in SOME countries, then it is important to understand what we mean by the private sector finance as it is actually very varied.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baseline="0" dirty="0" smtClean="0"/>
          </a:p>
          <a:p>
            <a:pPr>
              <a:buFontTx/>
              <a:buChar char="-"/>
            </a:pPr>
            <a:r>
              <a:rPr lang="en-GB" dirty="0" smtClean="0"/>
              <a:t>The diagram here doesn’t need to be studied or understood- it is purely to illustrate that the private sector is very varied and not a </a:t>
            </a:r>
            <a:r>
              <a:rPr lang="en-GB" sz="1200" dirty="0" smtClean="0"/>
              <a:t>homogenous entity. </a:t>
            </a:r>
          </a:p>
          <a:p>
            <a:pPr>
              <a:buFontTx/>
              <a:buChar char="-"/>
            </a:pPr>
            <a:endParaRPr lang="en-GB" sz="1200" dirty="0" smtClean="0"/>
          </a:p>
          <a:p>
            <a:pPr>
              <a:buFontTx/>
              <a:buChar char="-"/>
            </a:pPr>
            <a:r>
              <a:rPr lang="en-GB" sz="1200" dirty="0" smtClean="0"/>
              <a:t>It is important to understand this when designing policy to ensure that it is effective and efficient. It is an imperfect analogy but less</a:t>
            </a:r>
            <a:r>
              <a:rPr lang="en-GB" sz="1200" baseline="0" dirty="0" smtClean="0"/>
              <a:t> than 1% of all deals in the CDM, one of the flexibility mechanisms under the Kyoto Protocol, and only 0.3% of deals under joint implementation were forestry deals. This was partly a function of mechanism design flaws and  </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A74A69EB-9C44-435E-82CD-83E321D5D7EA}" type="slidenum">
              <a:rPr lang="en-US" smtClean="0"/>
              <a:pPr/>
              <a:t>14</a:t>
            </a:fld>
            <a:endParaRPr lang="en-US"/>
          </a:p>
        </p:txBody>
      </p:sp>
    </p:spTree>
    <p:extLst>
      <p:ext uri="{BB962C8B-B14F-4D97-AF65-F5344CB8AC3E}">
        <p14:creationId xmlns:p14="http://schemas.microsoft.com/office/powerpoint/2010/main" val="2497006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GB" sz="1600" dirty="0" smtClean="0"/>
              <a:t>If</a:t>
            </a:r>
            <a:r>
              <a:rPr lang="en-GB" sz="1600" baseline="0" dirty="0" smtClean="0"/>
              <a:t> we take a very simplified view of the what we can call the sustainable forestry universe, it might look something like this.</a:t>
            </a:r>
          </a:p>
          <a:p>
            <a:pPr marL="171450" indent="-171450">
              <a:buFontTx/>
              <a:buChar char="-"/>
            </a:pPr>
            <a:r>
              <a:rPr lang="en-GB" sz="1600" baseline="0" dirty="0" smtClean="0"/>
              <a:t>I should point out</a:t>
            </a:r>
            <a:r>
              <a:rPr lang="en-GB" sz="1600" dirty="0" smtClean="0"/>
              <a:t> that this universe is much broader than carbon and there are many potential opportunities for traditional investment</a:t>
            </a:r>
            <a:endParaRPr lang="en-GB" sz="1600" baseline="0" dirty="0" smtClean="0"/>
          </a:p>
          <a:p>
            <a:pPr marL="171450" indent="-171450">
              <a:buFontTx/>
              <a:buChar char="-"/>
            </a:pPr>
            <a:r>
              <a:rPr lang="en-GB" sz="1600" baseline="0" dirty="0" smtClean="0"/>
              <a:t>Private sector investment is flowing into some areas (the bubbles to the left of your screen), but not others.</a:t>
            </a:r>
          </a:p>
        </p:txBody>
      </p:sp>
      <p:sp>
        <p:nvSpPr>
          <p:cNvPr id="4" name="Slide Number Placeholder 3"/>
          <p:cNvSpPr>
            <a:spLocks noGrp="1"/>
          </p:cNvSpPr>
          <p:nvPr>
            <p:ph type="sldNum" sz="quarter" idx="10"/>
          </p:nvPr>
        </p:nvSpPr>
        <p:spPr/>
        <p:txBody>
          <a:bodyPr/>
          <a:lstStyle/>
          <a:p>
            <a:fld id="{A74A69EB-9C44-435E-82CD-83E321D5D7EA}" type="slidenum">
              <a:rPr lang="en-US" smtClean="0"/>
              <a:pPr/>
              <a:t>15</a:t>
            </a:fld>
            <a:endParaRPr lang="en-US"/>
          </a:p>
        </p:txBody>
      </p:sp>
    </p:spTree>
    <p:extLst>
      <p:ext uri="{BB962C8B-B14F-4D97-AF65-F5344CB8AC3E}">
        <p14:creationId xmlns:p14="http://schemas.microsoft.com/office/powerpoint/2010/main" val="2497006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600" dirty="0" smtClean="0"/>
              <a:t>Again, in a</a:t>
            </a:r>
            <a:r>
              <a:rPr lang="en-GB" sz="1600" baseline="0" dirty="0" smtClean="0"/>
              <a:t> massively oversimplified world, if we want to tap into the huge pools of private sector finance that exists, we need to get the private sector investing in more of these asset classes. </a:t>
            </a:r>
            <a:r>
              <a:rPr lang="en-GB" sz="1600" dirty="0" smtClean="0"/>
              <a:t>This is an huge </a:t>
            </a:r>
            <a:r>
              <a:rPr lang="en-GB" sz="1600" dirty="0" smtClean="0">
                <a:solidFill>
                  <a:srgbClr val="FF0000"/>
                </a:solidFill>
              </a:rPr>
              <a:t>oversimplification…Edward Barrow from IUCN gave some great</a:t>
            </a:r>
            <a:r>
              <a:rPr lang="en-GB" sz="1600" baseline="0" dirty="0" smtClean="0">
                <a:solidFill>
                  <a:srgbClr val="FF0000"/>
                </a:solidFill>
              </a:rPr>
              <a:t> examples in China and NYC of the public sector paying for ecosystem services</a:t>
            </a:r>
            <a:r>
              <a:rPr lang="en-GB" sz="1600" dirty="0" smtClean="0">
                <a:solidFill>
                  <a:srgbClr val="FF0000"/>
                </a:solidFill>
              </a:rPr>
              <a:t> and there seems very little reason to change something that is working so well</a:t>
            </a:r>
            <a:endParaRPr lang="en-GB" sz="1600" baseline="0" dirty="0" smtClean="0">
              <a:solidFill>
                <a:srgbClr val="FF0000"/>
              </a:solidFill>
            </a:endParaRPr>
          </a:p>
          <a:p>
            <a:endParaRPr lang="en-GB" sz="1600" baseline="0" dirty="0" smtClean="0"/>
          </a:p>
          <a:p>
            <a:r>
              <a:rPr lang="en-GB" sz="1600" dirty="0" smtClean="0">
                <a:solidFill>
                  <a:srgbClr val="FF0000"/>
                </a:solidFill>
              </a:rPr>
              <a:t>BUT </a:t>
            </a:r>
            <a:r>
              <a:rPr lang="en-GB" sz="1600" dirty="0" smtClean="0"/>
              <a:t>O</a:t>
            </a:r>
            <a:r>
              <a:rPr lang="en-GB" sz="1600" baseline="0" dirty="0" smtClean="0"/>
              <a:t>ne of the key reasons investors won’t invest in something is because of risk, which in itself can come in many shapes and forms.</a:t>
            </a:r>
            <a:endParaRPr lang="en-GB" sz="1600" dirty="0"/>
          </a:p>
          <a:p>
            <a:r>
              <a:rPr lang="en-GB" sz="1600" dirty="0"/>
              <a:t>What is therefore absolutely critical is that we focus on </a:t>
            </a:r>
            <a:r>
              <a:rPr lang="en-GB" sz="1600" dirty="0">
                <a:solidFill>
                  <a:srgbClr val="FF0000"/>
                </a:solidFill>
              </a:rPr>
              <a:t>enabling </a:t>
            </a:r>
            <a:r>
              <a:rPr lang="en-GB" sz="1600" dirty="0" smtClean="0">
                <a:solidFill>
                  <a:srgbClr val="FF0000"/>
                </a:solidFill>
              </a:rPr>
              <a:t>conditions that reduce risk</a:t>
            </a:r>
            <a:r>
              <a:rPr lang="en-GB" sz="1600" dirty="0" smtClean="0"/>
              <a:t>. </a:t>
            </a:r>
            <a:r>
              <a:rPr lang="en-GB" sz="1600" dirty="0"/>
              <a:t>We heard about the importance of enabling conditions in </a:t>
            </a:r>
            <a:r>
              <a:rPr lang="en-GB" sz="1600" dirty="0" err="1">
                <a:solidFill>
                  <a:srgbClr val="FF0000"/>
                </a:solidFill>
              </a:rPr>
              <a:t>Kenaya</a:t>
            </a:r>
            <a:r>
              <a:rPr lang="en-GB" sz="1600" dirty="0">
                <a:solidFill>
                  <a:srgbClr val="FF0000"/>
                </a:solidFill>
              </a:rPr>
              <a:t> from Dr </a:t>
            </a:r>
            <a:r>
              <a:rPr lang="en-GB" sz="1600" dirty="0" err="1">
                <a:solidFill>
                  <a:srgbClr val="FF0000"/>
                </a:solidFill>
              </a:rPr>
              <a:t>Mutai</a:t>
            </a:r>
            <a:r>
              <a:rPr lang="en-GB" sz="1600" dirty="0">
                <a:solidFill>
                  <a:srgbClr val="FF0000"/>
                </a:solidFill>
              </a:rPr>
              <a:t>. </a:t>
            </a:r>
            <a:endParaRPr lang="en-GB" sz="1600" dirty="0"/>
          </a:p>
        </p:txBody>
      </p:sp>
      <p:sp>
        <p:nvSpPr>
          <p:cNvPr id="4" name="Slide Number Placeholder 3"/>
          <p:cNvSpPr>
            <a:spLocks noGrp="1"/>
          </p:cNvSpPr>
          <p:nvPr>
            <p:ph type="sldNum" sz="quarter" idx="10"/>
          </p:nvPr>
        </p:nvSpPr>
        <p:spPr/>
        <p:txBody>
          <a:bodyPr/>
          <a:lstStyle/>
          <a:p>
            <a:fld id="{A74A69EB-9C44-435E-82CD-83E321D5D7EA}" type="slidenum">
              <a:rPr lang="en-US" smtClean="0"/>
              <a:pPr/>
              <a:t>16</a:t>
            </a:fld>
            <a:endParaRPr lang="en-US"/>
          </a:p>
        </p:txBody>
      </p:sp>
    </p:spTree>
    <p:extLst>
      <p:ext uri="{BB962C8B-B14F-4D97-AF65-F5344CB8AC3E}">
        <p14:creationId xmlns:p14="http://schemas.microsoft.com/office/powerpoint/2010/main" val="2497006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18431"/>
            <a:ext cx="5486400" cy="4923981"/>
          </a:xfrm>
        </p:spPr>
        <p:txBody>
          <a:bodyPr>
            <a:normAutofit fontScale="92500" lnSpcReduction="10000"/>
          </a:bodyPr>
          <a:lstStyle/>
          <a:p>
            <a:r>
              <a:rPr lang="en-GB" baseline="0" dirty="0" smtClean="0"/>
              <a:t>[‘hard’ and ‘soft’, or profit and non profit investments which make a </a:t>
            </a:r>
            <a:r>
              <a:rPr lang="en-GB" baseline="0" dirty="0" err="1" smtClean="0"/>
              <a:t>simialr</a:t>
            </a:r>
            <a:r>
              <a:rPr lang="en-GB" baseline="0" dirty="0" smtClean="0"/>
              <a:t> (but not as accurate</a:t>
            </a:r>
            <a:r>
              <a:rPr lang="en-GB" dirty="0" smtClean="0"/>
              <a:t> distinction)</a:t>
            </a:r>
          </a:p>
          <a:p>
            <a:endParaRPr lang="en-GB" baseline="0" dirty="0" smtClean="0"/>
          </a:p>
          <a:p>
            <a:r>
              <a:rPr lang="en-GB" baseline="0" dirty="0" smtClean="0"/>
              <a:t>-Enabling investments are made without the expectation of a financial return. - create what can be termed public goods…these might be </a:t>
            </a:r>
            <a:r>
              <a:rPr lang="en-GB" baseline="0" dirty="0" smtClean="0">
                <a:solidFill>
                  <a:srgbClr val="FF0000"/>
                </a:solidFill>
              </a:rPr>
              <a:t>new business models, help with certification,</a:t>
            </a:r>
            <a:r>
              <a:rPr lang="en-GB" dirty="0">
                <a:solidFill>
                  <a:srgbClr val="FF0000"/>
                </a:solidFill>
              </a:rPr>
              <a:t> </a:t>
            </a:r>
            <a:r>
              <a:rPr lang="en-GB" dirty="0" smtClean="0">
                <a:solidFill>
                  <a:srgbClr val="FF0000"/>
                </a:solidFill>
              </a:rPr>
              <a:t>clarity on nesting, national accounting frameworks, </a:t>
            </a:r>
            <a:r>
              <a:rPr lang="en-GB" baseline="0" dirty="0" smtClean="0">
                <a:solidFill>
                  <a:srgbClr val="FF0000"/>
                </a:solidFill>
              </a:rPr>
              <a:t>links to markets, the granting of land tenure. These all reduce risks and enable asset investments</a:t>
            </a:r>
          </a:p>
          <a:p>
            <a:r>
              <a:rPr lang="en-GB" baseline="0" dirty="0" smtClean="0"/>
              <a:t>-Asset investments -at least the sum invested will be returned and that the investor will either receive a profit or a product (like timber for a furniture manufacturer for example)</a:t>
            </a:r>
          </a:p>
          <a:p>
            <a:endParaRPr lang="en-GB" baseline="0" dirty="0" smtClean="0"/>
          </a:p>
          <a:p>
            <a:r>
              <a:rPr lang="en-GB" baseline="0" dirty="0" smtClean="0"/>
              <a:t>-</a:t>
            </a:r>
            <a:r>
              <a:rPr lang="en-GB" baseline="0" dirty="0" smtClean="0">
                <a:solidFill>
                  <a:srgbClr val="FF0000"/>
                </a:solidFill>
              </a:rPr>
              <a:t>concrete example of this, CONGO</a:t>
            </a:r>
            <a:r>
              <a:rPr lang="en-GB" dirty="0" smtClean="0">
                <a:solidFill>
                  <a:srgbClr val="FF0000"/>
                </a:solidFill>
              </a:rPr>
              <a:t> BRAZZA</a:t>
            </a:r>
            <a:r>
              <a:rPr lang="en-GB" baseline="0" dirty="0" smtClean="0">
                <a:solidFill>
                  <a:srgbClr val="FF0000"/>
                </a:solidFill>
              </a:rPr>
              <a:t> </a:t>
            </a:r>
            <a:r>
              <a:rPr lang="en-GB" baseline="0" dirty="0" smtClean="0"/>
              <a:t>The enabling conditions were critical to </a:t>
            </a:r>
            <a:r>
              <a:rPr lang="en-GB" baseline="0" dirty="0" err="1" smtClean="0"/>
              <a:t>to</a:t>
            </a:r>
            <a:r>
              <a:rPr lang="en-GB" baseline="0" dirty="0" smtClean="0"/>
              <a:t> the investment and these were: (    Very</a:t>
            </a:r>
            <a:r>
              <a:rPr lang="en-GB" dirty="0" smtClean="0"/>
              <a:t> similar to what Wildlife Works said this morning)</a:t>
            </a:r>
            <a:endParaRPr lang="en-GB" baseline="0" dirty="0" smtClean="0"/>
          </a:p>
          <a:p>
            <a:r>
              <a:rPr lang="en-GB" baseline="0" dirty="0" smtClean="0"/>
              <a:t>-The legal clarification of carbon rights</a:t>
            </a:r>
          </a:p>
          <a:p>
            <a:r>
              <a:rPr lang="en-GB" baseline="0" dirty="0" smtClean="0"/>
              <a:t>-Ministerial sign off that the normal 15 year forest lease could be extended to 30 years…(required under the VCS methodology)</a:t>
            </a:r>
          </a:p>
          <a:p>
            <a:r>
              <a:rPr lang="en-GB" baseline="0" dirty="0" smtClean="0"/>
              <a:t>-Clear evidence that there is political buy in to REDD+, and engagement through both the UN REDD programme and FCPF.</a:t>
            </a:r>
            <a:endParaRPr lang="en-GB" dirty="0" smtClean="0"/>
          </a:p>
          <a:p>
            <a:endParaRPr lang="en-GB" dirty="0" smtClean="0"/>
          </a:p>
          <a:p>
            <a:r>
              <a:rPr lang="en-GB" dirty="0" smtClean="0"/>
              <a:t>These</a:t>
            </a:r>
            <a:r>
              <a:rPr lang="en-GB" baseline="0" dirty="0" smtClean="0"/>
              <a:t> are some specific examples but generally enabling conditions can fall into 3 categories….</a:t>
            </a:r>
            <a:endParaRPr lang="en-GB" dirty="0" smtClean="0"/>
          </a:p>
          <a:p>
            <a:pPr marL="171450" indent="-171450">
              <a:buFont typeface="Arial" pitchFamily="34" charset="0"/>
              <a:buChar char="•"/>
            </a:pPr>
            <a:r>
              <a:rPr lang="en-GB" baseline="0" dirty="0" smtClean="0">
                <a:solidFill>
                  <a:srgbClr val="FF0000"/>
                </a:solidFill>
              </a:rPr>
              <a:t>Removing barriers to investment </a:t>
            </a:r>
            <a:r>
              <a:rPr lang="en-GB" baseline="0" dirty="0" smtClean="0"/>
              <a:t>(opaque ownership laws, perverse incentives, helping create legal entities that investors can actually invest in)</a:t>
            </a:r>
          </a:p>
          <a:p>
            <a:pPr marL="171450" indent="-171450">
              <a:buFont typeface="Arial" pitchFamily="34" charset="0"/>
              <a:buChar char="•"/>
            </a:pPr>
            <a:r>
              <a:rPr lang="en-GB" baseline="0" dirty="0" smtClean="0">
                <a:solidFill>
                  <a:srgbClr val="FF0000"/>
                </a:solidFill>
              </a:rPr>
              <a:t>Enhancing returns </a:t>
            </a:r>
            <a:r>
              <a:rPr lang="en-GB" baseline="0" dirty="0" smtClean="0"/>
              <a:t>(demand creation, AMCs, offering tax incentives (</a:t>
            </a:r>
            <a:r>
              <a:rPr lang="en-GB" baseline="0" dirty="0" err="1" smtClean="0"/>
              <a:t>gov</a:t>
            </a:r>
            <a:r>
              <a:rPr lang="en-GB" baseline="0" dirty="0" smtClean="0"/>
              <a:t> may lose tax revenue but could be offset by REDD payments?)</a:t>
            </a:r>
          </a:p>
          <a:p>
            <a:pPr marL="171450" indent="-171450">
              <a:buFont typeface="Arial" pitchFamily="34" charset="0"/>
              <a:buChar char="•"/>
            </a:pPr>
            <a:r>
              <a:rPr lang="en-GB" baseline="0" dirty="0" smtClean="0">
                <a:solidFill>
                  <a:srgbClr val="FF0000"/>
                </a:solidFill>
              </a:rPr>
              <a:t>Lowering risks </a:t>
            </a:r>
            <a:r>
              <a:rPr lang="en-GB" baseline="0" dirty="0" smtClean="0"/>
              <a:t>(see capital or guarantees)</a:t>
            </a:r>
          </a:p>
        </p:txBody>
      </p:sp>
      <p:sp>
        <p:nvSpPr>
          <p:cNvPr id="4" name="Slide Number Placeholder 3"/>
          <p:cNvSpPr>
            <a:spLocks noGrp="1"/>
          </p:cNvSpPr>
          <p:nvPr>
            <p:ph type="sldNum" sz="quarter" idx="10"/>
          </p:nvPr>
        </p:nvSpPr>
        <p:spPr/>
        <p:txBody>
          <a:bodyPr/>
          <a:lstStyle/>
          <a:p>
            <a:fld id="{A74A69EB-9C44-435E-82CD-83E321D5D7EA}" type="slidenum">
              <a:rPr lang="en-US" smtClean="0"/>
              <a:pPr/>
              <a:t>17</a:t>
            </a:fld>
            <a:endParaRPr lang="en-US"/>
          </a:p>
        </p:txBody>
      </p:sp>
    </p:spTree>
    <p:extLst>
      <p:ext uri="{BB962C8B-B14F-4D97-AF65-F5344CB8AC3E}">
        <p14:creationId xmlns:p14="http://schemas.microsoft.com/office/powerpoint/2010/main" val="2497006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-Traditional investment model</a:t>
            </a:r>
          </a:p>
          <a:p>
            <a:r>
              <a:rPr lang="en-GB" dirty="0" smtClean="0"/>
              <a:t>-Mix of</a:t>
            </a:r>
            <a:r>
              <a:rPr lang="en-GB" baseline="0" dirty="0" smtClean="0"/>
              <a:t> enabling and asset investments</a:t>
            </a:r>
          </a:p>
          <a:p>
            <a:r>
              <a:rPr lang="en-GB" baseline="0" dirty="0" smtClean="0"/>
              <a:t>-Hasn’t proved to be very successful over the years and doesn’t lead to self sufficiency</a:t>
            </a:r>
            <a:endParaRPr lang="en-GB" dirty="0"/>
          </a:p>
        </p:txBody>
      </p:sp>
      <p:sp>
        <p:nvSpPr>
          <p:cNvPr id="4" name="Slide Number Placeholder 3"/>
          <p:cNvSpPr>
            <a:spLocks noGrp="1"/>
          </p:cNvSpPr>
          <p:nvPr>
            <p:ph type="sldNum" sz="quarter" idx="10"/>
          </p:nvPr>
        </p:nvSpPr>
        <p:spPr/>
        <p:txBody>
          <a:bodyPr/>
          <a:lstStyle/>
          <a:p>
            <a:fld id="{A74A69EB-9C44-435E-82CD-83E321D5D7EA}" type="slidenum">
              <a:rPr lang="en-US" smtClean="0"/>
              <a:pPr/>
              <a:t>18</a:t>
            </a:fld>
            <a:endParaRPr lang="en-US"/>
          </a:p>
        </p:txBody>
      </p:sp>
    </p:spTree>
    <p:extLst>
      <p:ext uri="{BB962C8B-B14F-4D97-AF65-F5344CB8AC3E}">
        <p14:creationId xmlns:p14="http://schemas.microsoft.com/office/powerpoint/2010/main" val="2497006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If we structure the investment</a:t>
            </a:r>
            <a:r>
              <a:rPr lang="en-GB" baseline="0" dirty="0" smtClean="0"/>
              <a:t> is structured slightly differently, the whole dynamic is transformed</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74A69EB-9C44-435E-82CD-83E321D5D7EA}" type="slidenum">
              <a:rPr lang="en-US" smtClean="0"/>
              <a:pPr/>
              <a:t>19</a:t>
            </a:fld>
            <a:endParaRPr lang="en-US"/>
          </a:p>
        </p:txBody>
      </p:sp>
    </p:spTree>
    <p:extLst>
      <p:ext uri="{BB962C8B-B14F-4D97-AF65-F5344CB8AC3E}">
        <p14:creationId xmlns:p14="http://schemas.microsoft.com/office/powerpoint/2010/main" val="2497006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a:r>
            <a:r>
              <a:rPr lang="en-GB" baseline="0" dirty="0" smtClean="0"/>
              <a:t>I am firstly going to talk about UNEP FI- what it is, touch on some recent work in Kenya and then some broader work that is relevant to this workshop</a:t>
            </a:r>
            <a:endParaRPr lang="en-GB" dirty="0"/>
          </a:p>
        </p:txBody>
      </p:sp>
      <p:sp>
        <p:nvSpPr>
          <p:cNvPr id="4" name="Slide Number Placeholder 3"/>
          <p:cNvSpPr>
            <a:spLocks noGrp="1"/>
          </p:cNvSpPr>
          <p:nvPr>
            <p:ph type="sldNum" sz="quarter" idx="10"/>
          </p:nvPr>
        </p:nvSpPr>
        <p:spPr/>
        <p:txBody>
          <a:bodyPr/>
          <a:lstStyle/>
          <a:p>
            <a:fld id="{A74A69EB-9C44-435E-82CD-83E321D5D7EA}" type="slidenum">
              <a:rPr lang="en-US" smtClean="0"/>
              <a:pPr/>
              <a:t>2</a:t>
            </a:fld>
            <a:endParaRPr lang="en-US"/>
          </a:p>
        </p:txBody>
      </p:sp>
    </p:spTree>
    <p:extLst>
      <p:ext uri="{BB962C8B-B14F-4D97-AF65-F5344CB8AC3E}">
        <p14:creationId xmlns:p14="http://schemas.microsoft.com/office/powerpoint/2010/main" val="2497006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4A69EB-9C44-435E-82CD-83E321D5D7EA}" type="slidenum">
              <a:rPr lang="en-US" smtClean="0"/>
              <a:pPr/>
              <a:t>20</a:t>
            </a:fld>
            <a:endParaRPr lang="en-US"/>
          </a:p>
        </p:txBody>
      </p:sp>
    </p:spTree>
    <p:extLst>
      <p:ext uri="{BB962C8B-B14F-4D97-AF65-F5344CB8AC3E}">
        <p14:creationId xmlns:p14="http://schemas.microsoft.com/office/powerpoint/2010/main" val="2497006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Heard some examples this morning</a:t>
            </a:r>
            <a:r>
              <a:rPr lang="en-GB" baseline="0" dirty="0" smtClean="0"/>
              <a:t> in the previous session and one suggestion was for </a:t>
            </a:r>
            <a:r>
              <a:rPr lang="en-GB" baseline="0" smtClean="0"/>
              <a:t>greater dialogue</a:t>
            </a:r>
            <a:endParaRPr lang="en-GB" dirty="0"/>
          </a:p>
        </p:txBody>
      </p:sp>
      <p:sp>
        <p:nvSpPr>
          <p:cNvPr id="4" name="Slide Number Placeholder 3"/>
          <p:cNvSpPr>
            <a:spLocks noGrp="1"/>
          </p:cNvSpPr>
          <p:nvPr>
            <p:ph type="sldNum" sz="quarter" idx="10"/>
          </p:nvPr>
        </p:nvSpPr>
        <p:spPr/>
        <p:txBody>
          <a:bodyPr/>
          <a:lstStyle/>
          <a:p>
            <a:fld id="{A74A69EB-9C44-435E-82CD-83E321D5D7EA}" type="slidenum">
              <a:rPr lang="en-US" smtClean="0"/>
              <a:pPr/>
              <a:t>21</a:t>
            </a:fld>
            <a:endParaRPr lang="en-US"/>
          </a:p>
        </p:txBody>
      </p:sp>
    </p:spTree>
    <p:extLst>
      <p:ext uri="{BB962C8B-B14F-4D97-AF65-F5344CB8AC3E}">
        <p14:creationId xmlns:p14="http://schemas.microsoft.com/office/powerpoint/2010/main" val="2497006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-UNEP FI is a</a:t>
            </a:r>
            <a:r>
              <a:rPr lang="en-US" baseline="0" dirty="0" smtClean="0"/>
              <a:t> UNEP initiative that has been running for</a:t>
            </a:r>
            <a:r>
              <a:rPr lang="en-US" dirty="0" smtClean="0"/>
              <a:t> 20 years</a:t>
            </a:r>
          </a:p>
          <a:p>
            <a:r>
              <a:rPr lang="en-US" dirty="0" smtClean="0"/>
              <a:t>- It is a JV</a:t>
            </a:r>
            <a:r>
              <a:rPr lang="en-US" baseline="0" dirty="0" smtClean="0"/>
              <a:t> between </a:t>
            </a:r>
            <a:r>
              <a:rPr lang="en-US" dirty="0" smtClean="0"/>
              <a:t>the UN and the</a:t>
            </a:r>
            <a:r>
              <a:rPr lang="en-US" baseline="0" dirty="0" smtClean="0"/>
              <a:t> finance sector and it gives UNEP broad exposure to a global network of financial institutions</a:t>
            </a:r>
          </a:p>
          <a:p>
            <a:pPr marL="0" indent="0">
              <a:buFontTx/>
              <a:buNone/>
            </a:pPr>
            <a:r>
              <a:rPr lang="en-US" baseline="0" dirty="0" smtClean="0"/>
              <a:t>- There are over 200 members- Banks, Insurers and Investors</a:t>
            </a:r>
          </a:p>
          <a:p>
            <a:r>
              <a:rPr lang="en-US" dirty="0" smtClean="0"/>
              <a:t>-</a:t>
            </a:r>
            <a:endParaRPr lang="en-GB" dirty="0"/>
          </a:p>
        </p:txBody>
      </p:sp>
      <p:sp>
        <p:nvSpPr>
          <p:cNvPr id="4" name="Slide Number Placeholder 3"/>
          <p:cNvSpPr>
            <a:spLocks noGrp="1"/>
          </p:cNvSpPr>
          <p:nvPr>
            <p:ph type="sldNum" sz="quarter" idx="10"/>
          </p:nvPr>
        </p:nvSpPr>
        <p:spPr/>
        <p:txBody>
          <a:bodyPr/>
          <a:lstStyle/>
          <a:p>
            <a:fld id="{A74A69EB-9C44-435E-82CD-83E321D5D7EA}" type="slidenum">
              <a:rPr lang="en-US" smtClean="0"/>
              <a:pPr/>
              <a:t>3</a:t>
            </a:fld>
            <a:endParaRPr lang="en-US"/>
          </a:p>
        </p:txBody>
      </p:sp>
    </p:spTree>
    <p:extLst>
      <p:ext uri="{BB962C8B-B14F-4D97-AF65-F5344CB8AC3E}">
        <p14:creationId xmlns:p14="http://schemas.microsoft.com/office/powerpoint/2010/main" val="266674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800" b="0" i="0" u="none" strike="noStrike" kern="1200" baseline="0" dirty="0" smtClean="0">
                <a:solidFill>
                  <a:srgbClr val="FF0000"/>
                </a:solidFill>
                <a:latin typeface="+mn-lt"/>
                <a:ea typeface="ＭＳ Ｐゴシック" pitchFamily="-65" charset="-128"/>
                <a:cs typeface="ＭＳ Ｐゴシック" pitchFamily="-65" charset="-128"/>
              </a:rPr>
              <a:t>Standard Chartered Bank, Co-Operative Bank of Kenya, </a:t>
            </a:r>
            <a:r>
              <a:rPr lang="en-GB" sz="1800" b="0" i="0" u="none" strike="noStrike" kern="1200" baseline="0" dirty="0" err="1" smtClean="0">
                <a:solidFill>
                  <a:srgbClr val="FF0000"/>
                </a:solidFill>
                <a:latin typeface="+mn-lt"/>
                <a:ea typeface="ＭＳ Ｐゴシック" pitchFamily="-65" charset="-128"/>
                <a:cs typeface="ＭＳ Ｐゴシック" pitchFamily="-65" charset="-128"/>
              </a:rPr>
              <a:t>Ecobank</a:t>
            </a:r>
            <a:r>
              <a:rPr lang="en-GB" sz="1800" b="0" i="0" u="none" strike="noStrike" kern="1200" baseline="0" dirty="0" smtClean="0">
                <a:solidFill>
                  <a:srgbClr val="FF0000"/>
                </a:solidFill>
                <a:latin typeface="+mn-lt"/>
                <a:ea typeface="ＭＳ Ｐゴシック" pitchFamily="-65" charset="-128"/>
                <a:cs typeface="ＭＳ Ｐゴシック" pitchFamily="-65" charset="-128"/>
              </a:rPr>
              <a:t>, Kenya Commercial Bank, </a:t>
            </a:r>
            <a:r>
              <a:rPr lang="en-US" sz="1800" b="0" i="0" u="none" strike="noStrike" kern="1200" baseline="0" dirty="0" err="1" smtClean="0">
                <a:solidFill>
                  <a:srgbClr val="FF0000"/>
                </a:solidFill>
                <a:latin typeface="+mn-lt"/>
                <a:ea typeface="ＭＳ Ｐゴシック" pitchFamily="-65" charset="-128"/>
                <a:cs typeface="ＭＳ Ｐゴシック" pitchFamily="-65" charset="-128"/>
              </a:rPr>
              <a:t>CfCStanbic</a:t>
            </a:r>
            <a:r>
              <a:rPr lang="en-US" sz="1800" b="0" i="0" u="none" strike="noStrike" kern="1200" baseline="0" dirty="0" smtClean="0">
                <a:solidFill>
                  <a:srgbClr val="FF0000"/>
                </a:solidFill>
                <a:latin typeface="+mn-lt"/>
                <a:ea typeface="ＭＳ Ｐゴシック" pitchFamily="-65" charset="-128"/>
                <a:cs typeface="ＭＳ Ｐゴシック" pitchFamily="-65" charset="-128"/>
              </a:rPr>
              <a:t> Bank, as well as international FIs based in Kenya such as </a:t>
            </a:r>
            <a:r>
              <a:rPr lang="en-US" sz="1800" b="0" i="0" u="none" strike="noStrike" kern="1200" baseline="0" dirty="0" err="1" smtClean="0">
                <a:solidFill>
                  <a:srgbClr val="FF0000"/>
                </a:solidFill>
                <a:latin typeface="+mn-lt"/>
                <a:ea typeface="ＭＳ Ｐゴシック" pitchFamily="-65" charset="-128"/>
                <a:cs typeface="ＭＳ Ｐゴシック" pitchFamily="-65" charset="-128"/>
              </a:rPr>
              <a:t>Swedfund</a:t>
            </a:r>
            <a:endParaRPr lang="en-GB" sz="1800" b="0" i="0" u="none" strike="noStrike" kern="1200" baseline="0" dirty="0" smtClean="0">
              <a:solidFill>
                <a:srgbClr val="FF0000"/>
              </a:solidFill>
              <a:latin typeface="+mn-lt"/>
              <a:ea typeface="ＭＳ Ｐゴシック" pitchFamily="-65" charset="-128"/>
              <a:cs typeface="ＭＳ Ｐゴシック" pitchFamily="-65" charset="-128"/>
            </a:endParaRPr>
          </a:p>
          <a:p>
            <a:endParaRPr lang="en-GB" dirty="0"/>
          </a:p>
        </p:txBody>
      </p:sp>
      <p:sp>
        <p:nvSpPr>
          <p:cNvPr id="4" name="Slide Number Placeholder 3"/>
          <p:cNvSpPr>
            <a:spLocks noGrp="1"/>
          </p:cNvSpPr>
          <p:nvPr>
            <p:ph type="sldNum" sz="quarter" idx="10"/>
          </p:nvPr>
        </p:nvSpPr>
        <p:spPr/>
        <p:txBody>
          <a:bodyPr/>
          <a:lstStyle/>
          <a:p>
            <a:fld id="{A74A69EB-9C44-435E-82CD-83E321D5D7EA}" type="slidenum">
              <a:rPr lang="en-US" smtClean="0"/>
              <a:pPr/>
              <a:t>4</a:t>
            </a:fld>
            <a:endParaRPr lang="en-US"/>
          </a:p>
        </p:txBody>
      </p:sp>
    </p:spTree>
    <p:extLst>
      <p:ext uri="{BB962C8B-B14F-4D97-AF65-F5344CB8AC3E}">
        <p14:creationId xmlns:p14="http://schemas.microsoft.com/office/powerpoint/2010/main" val="2666741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lnSpc>
                <a:spcPct val="80000"/>
              </a:lnSpc>
              <a:buFont typeface="Arial" pitchFamily="34" charset="0"/>
              <a:buNone/>
            </a:pPr>
            <a:endParaRPr lang="en-US" sz="2000" dirty="0" smtClean="0">
              <a:ea typeface="ＭＳ Ｐゴシック" pitchFamily="34" charset="-128"/>
            </a:endParaRPr>
          </a:p>
          <a:p>
            <a:pPr eaLnBrk="1" hangingPunct="1">
              <a:lnSpc>
                <a:spcPct val="80000"/>
              </a:lnSpc>
              <a:buFont typeface="Arial" pitchFamily="34" charset="0"/>
              <a:buNone/>
            </a:pPr>
            <a:r>
              <a:rPr lang="en-US" sz="2000" dirty="0" smtClean="0">
                <a:ea typeface="ＭＳ Ｐゴシック" pitchFamily="34" charset="-128"/>
              </a:rPr>
              <a:t>The NCD has 4 core commitments</a:t>
            </a:r>
          </a:p>
          <a:p>
            <a:pPr eaLnBrk="1" hangingPunct="1">
              <a:lnSpc>
                <a:spcPct val="80000"/>
              </a:lnSpc>
              <a:buFont typeface="Calibri" pitchFamily="34" charset="0"/>
              <a:buAutoNum type="arabicPeriod"/>
            </a:pPr>
            <a:r>
              <a:rPr lang="en-US" sz="2000" b="1" dirty="0" smtClean="0">
                <a:solidFill>
                  <a:srgbClr val="4F6228"/>
                </a:solidFill>
                <a:ea typeface="ＭＳ Ｐゴシック" pitchFamily="34" charset="-128"/>
              </a:rPr>
              <a:t>Understand</a:t>
            </a:r>
            <a:r>
              <a:rPr lang="en-US" sz="2000" dirty="0" smtClean="0">
                <a:ea typeface="ＭＳ Ｐゴシック" pitchFamily="34" charset="-128"/>
              </a:rPr>
              <a:t>. </a:t>
            </a:r>
            <a:r>
              <a:rPr lang="en-US" sz="2000" i="1" dirty="0" smtClean="0">
                <a:solidFill>
                  <a:srgbClr val="FF0000"/>
                </a:solidFill>
                <a:ea typeface="ＭＳ Ｐゴシック" pitchFamily="34" charset="-128"/>
              </a:rPr>
              <a:t>dependencies</a:t>
            </a:r>
            <a:r>
              <a:rPr lang="en-US" sz="2000" dirty="0" smtClean="0">
                <a:solidFill>
                  <a:srgbClr val="FF0000"/>
                </a:solidFill>
                <a:ea typeface="ＭＳ Ｐゴシック" pitchFamily="34" charset="-128"/>
              </a:rPr>
              <a:t> and </a:t>
            </a:r>
            <a:r>
              <a:rPr lang="en-US" sz="2000" i="1" dirty="0" smtClean="0">
                <a:solidFill>
                  <a:srgbClr val="FF0000"/>
                </a:solidFill>
                <a:ea typeface="ＭＳ Ｐゴシック" pitchFamily="34" charset="-128"/>
              </a:rPr>
              <a:t>impacts </a:t>
            </a:r>
            <a:r>
              <a:rPr lang="en-US" sz="2000" dirty="0" smtClean="0">
                <a:ea typeface="ＭＳ Ｐゴシック" pitchFamily="34" charset="-128"/>
              </a:rPr>
              <a:t>of natural capital to a financial institution’s operations, </a:t>
            </a:r>
          </a:p>
          <a:p>
            <a:pPr eaLnBrk="1" hangingPunct="1">
              <a:lnSpc>
                <a:spcPct val="80000"/>
              </a:lnSpc>
              <a:buFont typeface="Calibri" pitchFamily="34" charset="0"/>
              <a:buAutoNum type="arabicPeriod"/>
            </a:pPr>
            <a:r>
              <a:rPr lang="en-US" sz="2000" b="1" dirty="0" smtClean="0">
                <a:solidFill>
                  <a:srgbClr val="4F6228"/>
                </a:solidFill>
                <a:ea typeface="ＭＳ Ｐゴシック" pitchFamily="34" charset="-128"/>
              </a:rPr>
              <a:t>Embed</a:t>
            </a:r>
            <a:r>
              <a:rPr lang="en-US" sz="2000" dirty="0" smtClean="0">
                <a:ea typeface="ＭＳ Ｐゴシック" pitchFamily="34" charset="-128"/>
              </a:rPr>
              <a:t>. </a:t>
            </a:r>
            <a:r>
              <a:rPr lang="en-US" sz="2000" i="1" dirty="0" smtClean="0">
                <a:ea typeface="ＭＳ Ｐゴシック" pitchFamily="34" charset="-128"/>
              </a:rPr>
              <a:t>Integrate</a:t>
            </a:r>
            <a:r>
              <a:rPr lang="en-US" sz="2000" dirty="0" smtClean="0">
                <a:ea typeface="ＭＳ Ｐゴシック" pitchFamily="34" charset="-128"/>
              </a:rPr>
              <a:t> natural capital considerations into financial products and services – including loans, investments and insurance policies</a:t>
            </a:r>
          </a:p>
          <a:p>
            <a:pPr eaLnBrk="1" hangingPunct="1">
              <a:lnSpc>
                <a:spcPct val="80000"/>
              </a:lnSpc>
              <a:buFont typeface="Calibri" pitchFamily="34" charset="0"/>
              <a:buAutoNum type="arabicPeriod"/>
            </a:pPr>
            <a:r>
              <a:rPr lang="en-US" sz="2000" b="1" dirty="0" smtClean="0">
                <a:solidFill>
                  <a:srgbClr val="632523"/>
                </a:solidFill>
                <a:ea typeface="ＭＳ Ｐゴシック" pitchFamily="34" charset="-128"/>
              </a:rPr>
              <a:t>Disclosure/report</a:t>
            </a:r>
            <a:r>
              <a:rPr lang="en-US" sz="2000" dirty="0" smtClean="0">
                <a:ea typeface="ＭＳ Ｐゴシック" pitchFamily="34" charset="-128"/>
              </a:rPr>
              <a:t>. Working towards a global consensus around the development of integrated reporting, which includes Natural Capita</a:t>
            </a:r>
          </a:p>
          <a:p>
            <a:pPr eaLnBrk="1" hangingPunct="1">
              <a:lnSpc>
                <a:spcPct val="80000"/>
              </a:lnSpc>
              <a:buFont typeface="Calibri" pitchFamily="34" charset="0"/>
              <a:buAutoNum type="arabicPeriod"/>
            </a:pPr>
            <a:r>
              <a:rPr lang="en-US" sz="2000" b="1" dirty="0" smtClean="0">
                <a:solidFill>
                  <a:srgbClr val="632523"/>
                </a:solidFill>
                <a:ea typeface="ＭＳ Ｐゴシック" pitchFamily="34" charset="-128"/>
              </a:rPr>
              <a:t>Account</a:t>
            </a:r>
            <a:r>
              <a:rPr lang="en-US" sz="2000" dirty="0" smtClean="0">
                <a:ea typeface="ＭＳ Ｐゴシック" pitchFamily="34" charset="-128"/>
              </a:rPr>
              <a:t>. Working towards building a global consensus for the integration of Natural Capital into private sector accounting and decision-making.</a:t>
            </a:r>
            <a:r>
              <a:rPr lang="en-US" sz="2400" dirty="0" smtClean="0">
                <a:ea typeface="ＭＳ Ｐゴシック" pitchFamily="34" charset="-128"/>
              </a:rPr>
              <a:t> </a:t>
            </a:r>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22D921B-9E81-4FFA-A500-9FC46F683FA5}" type="slidenum">
              <a:rPr lang="en-US" sz="1200">
                <a:latin typeface="Calibri" pitchFamily="34" charset="0"/>
              </a:rPr>
              <a:pPr eaLnBrk="1" hangingPunct="1"/>
              <a:t>5</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GB" sz="1400" dirty="0" smtClean="0">
                <a:ea typeface="ＭＳ Ｐゴシック" pitchFamily="34" charset="-128"/>
              </a:rPr>
              <a:t>Another</a:t>
            </a:r>
            <a:r>
              <a:rPr lang="en-GB" sz="1400" baseline="0" dirty="0" smtClean="0">
                <a:ea typeface="ＭＳ Ｐゴシック" pitchFamily="34" charset="-128"/>
              </a:rPr>
              <a:t> really interesting project that will be launched on Nov 19</a:t>
            </a:r>
            <a:r>
              <a:rPr lang="en-GB" sz="1400" baseline="30000" dirty="0" smtClean="0">
                <a:ea typeface="ＭＳ Ｐゴシック" pitchFamily="34" charset="-128"/>
              </a:rPr>
              <a:t>th</a:t>
            </a:r>
            <a:r>
              <a:rPr lang="en-GB" sz="1400" baseline="0" dirty="0" smtClean="0">
                <a:ea typeface="ＭＳ Ｐゴシック" pitchFamily="34" charset="-128"/>
              </a:rPr>
              <a:t> in London is called E-RISC</a:t>
            </a:r>
            <a:br>
              <a:rPr lang="en-GB" sz="1400" baseline="0" dirty="0" smtClean="0">
                <a:ea typeface="ＭＳ Ｐゴシック" pitchFamily="34" charset="-128"/>
              </a:rPr>
            </a:br>
            <a:r>
              <a:rPr lang="en-GB" sz="1400" baseline="0" dirty="0" smtClean="0">
                <a:ea typeface="ＭＳ Ｐゴシック" pitchFamily="34" charset="-128"/>
              </a:rPr>
              <a:t>-The sub prime crisis was a sobering example of t</a:t>
            </a:r>
            <a:r>
              <a:rPr lang="en-US" sz="1400" dirty="0" smtClean="0">
                <a:ea typeface="ＭＳ Ｐゴシック" pitchFamily="34" charset="-128"/>
              </a:rPr>
              <a:t>he </a:t>
            </a:r>
            <a:r>
              <a:rPr lang="en-US" sz="1400" dirty="0" smtClean="0">
                <a:solidFill>
                  <a:srgbClr val="FF0000"/>
                </a:solidFill>
                <a:ea typeface="ＭＳ Ｐゴシック" pitchFamily="34" charset="-128"/>
              </a:rPr>
              <a:t>poor</a:t>
            </a:r>
            <a:r>
              <a:rPr lang="en-GB" sz="1400" dirty="0" smtClean="0">
                <a:solidFill>
                  <a:srgbClr val="FF0000"/>
                </a:solidFill>
                <a:ea typeface="ＭＳ Ｐゴシック" pitchFamily="34" charset="-128"/>
              </a:rPr>
              <a:t> understanding of systemic risk within parts of the financial system. But</a:t>
            </a:r>
            <a:r>
              <a:rPr lang="en-GB" sz="1400" dirty="0" smtClean="0">
                <a:ea typeface="ＭＳ Ｐゴシック" pitchFamily="34" charset="-128"/>
              </a:rPr>
              <a:t>, there is also </a:t>
            </a:r>
            <a:r>
              <a:rPr lang="en-GB" sz="1400" dirty="0" smtClean="0">
                <a:solidFill>
                  <a:srgbClr val="FF0000"/>
                </a:solidFill>
                <a:ea typeface="ＭＳ Ｐゴシック" pitchFamily="34" charset="-128"/>
              </a:rPr>
              <a:t>growing concern  from even larger gaps in understanding concerning systemic risks outside of the financial system, notably in environmental risk</a:t>
            </a:r>
            <a:r>
              <a:rPr lang="en-GB" sz="1400" dirty="0" smtClean="0">
                <a:ea typeface="ＭＳ Ｐゴシック" pitchFamily="34" charset="-128"/>
              </a:rPr>
              <a:t>. Hearing</a:t>
            </a:r>
            <a:r>
              <a:rPr lang="en-GB" sz="1400" baseline="0" dirty="0" smtClean="0">
                <a:ea typeface="ＭＳ Ｐゴシック" pitchFamily="34" charset="-128"/>
              </a:rPr>
              <a:t> about the centrality of the Water Towers to the Kenyan Economy yesterday was a great example of this and the ED summarised the importance nicely when he highlighted the value comparison that the Water Towers are worth 4.2 times the amount preserved then cut down.</a:t>
            </a:r>
          </a:p>
          <a:p>
            <a:pPr>
              <a:spcBef>
                <a:spcPct val="0"/>
              </a:spcBef>
            </a:pPr>
            <a:endParaRPr lang="en-GB" sz="1400" dirty="0" smtClean="0">
              <a:ea typeface="ＭＳ Ｐゴシック" pitchFamily="34" charset="-128"/>
            </a:endParaRPr>
          </a:p>
          <a:p>
            <a:pPr marL="0" marR="0" indent="0" algn="l" defTabSz="457200" rtl="0" eaLnBrk="0" fontAlgn="base" latinLnBrk="0" hangingPunct="0">
              <a:lnSpc>
                <a:spcPct val="100000"/>
              </a:lnSpc>
              <a:spcBef>
                <a:spcPct val="0"/>
              </a:spcBef>
              <a:spcAft>
                <a:spcPct val="0"/>
              </a:spcAft>
              <a:buClrTx/>
              <a:buSzTx/>
              <a:buFontTx/>
              <a:buNone/>
              <a:tabLst/>
              <a:defRPr/>
            </a:pPr>
            <a:r>
              <a:rPr lang="en-GB" sz="1400" dirty="0" smtClean="0">
                <a:ea typeface="ＭＳ Ｐゴシック" pitchFamily="34" charset="-128"/>
              </a:rPr>
              <a:t>-In</a:t>
            </a:r>
            <a:r>
              <a:rPr lang="en-GB" sz="1400" baseline="0" dirty="0" smtClean="0">
                <a:ea typeface="ＭＳ Ｐゴシック" pitchFamily="34" charset="-128"/>
              </a:rPr>
              <a:t> a nutshell, the project factors in natural resource risk into the calculations that are made to assess how easily a country can pay back its debt and tries to factor this into the country credit rating. </a:t>
            </a:r>
            <a:r>
              <a:rPr lang="en-GB" sz="1400" baseline="0" dirty="0" smtClean="0">
                <a:solidFill>
                  <a:srgbClr val="FF0000"/>
                </a:solidFill>
                <a:ea typeface="ＭＳ Ｐゴシック" pitchFamily="34" charset="-128"/>
              </a:rPr>
              <a:t>This information can be used by investors, but is also relevant</a:t>
            </a:r>
            <a:r>
              <a:rPr lang="en-US" sz="1400" dirty="0" smtClean="0">
                <a:solidFill>
                  <a:srgbClr val="FF0000"/>
                </a:solidFill>
                <a:ea typeface="ＭＳ Ｐゴシック" pitchFamily="34" charset="-128"/>
              </a:rPr>
              <a:t> for other investment areas including trade and project finance, insurance and re-insurance, and development finance. </a:t>
            </a:r>
          </a:p>
          <a:p>
            <a:pPr>
              <a:spcBef>
                <a:spcPct val="0"/>
              </a:spcBef>
            </a:pPr>
            <a:endParaRPr lang="en-GB" sz="1400" dirty="0" smtClean="0">
              <a:ea typeface="ＭＳ Ｐゴシック" pitchFamily="34" charset="-128"/>
            </a:endParaRPr>
          </a:p>
          <a:p>
            <a:pPr>
              <a:spcBef>
                <a:spcPct val="0"/>
              </a:spcBef>
            </a:pPr>
            <a:endParaRPr lang="en-GB" sz="1400" dirty="0" smtClean="0">
              <a:ea typeface="ＭＳ Ｐゴシック" pitchFamily="34" charset="-128"/>
            </a:endParaRPr>
          </a:p>
          <a:p>
            <a:pPr>
              <a:spcBef>
                <a:spcPct val="0"/>
              </a:spcBef>
            </a:pPr>
            <a:endParaRPr lang="en-GB" sz="1400" dirty="0" smtClean="0">
              <a:ea typeface="ＭＳ Ｐゴシック" pitchFamily="34" charset="-128"/>
            </a:endParaRPr>
          </a:p>
        </p:txBody>
      </p:sp>
      <p:sp>
        <p:nvSpPr>
          <p:cNvPr id="18435"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DD67846-3472-4A38-8005-5FCAF35D0A2C}" type="slidenum">
              <a:rPr lang="en-GB" sz="1200">
                <a:latin typeface="Calibri" pitchFamily="34" charset="0"/>
                <a:cs typeface="Arial" pitchFamily="34" charset="0"/>
              </a:rPr>
              <a:pPr eaLnBrk="1" hangingPunct="1"/>
              <a:t>6</a:t>
            </a:fld>
            <a:endParaRPr lang="en-GB" sz="1200" dirty="0">
              <a:latin typeface="Calibri"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a:t>
            </a:r>
            <a:r>
              <a:rPr lang="en-GB" baseline="0" dirty="0" smtClean="0"/>
              <a:t> is the difference between phase 3?- doesn’t have to be carbon based for example]</a:t>
            </a:r>
            <a:endParaRPr lang="en-GB" dirty="0" smtClean="0"/>
          </a:p>
          <a:p>
            <a:endParaRPr lang="en-GB" sz="1400" baseline="0" dirty="0" smtClean="0"/>
          </a:p>
          <a:p>
            <a:r>
              <a:rPr lang="en-GB" sz="1400" baseline="0" dirty="0" smtClean="0"/>
              <a:t>-</a:t>
            </a:r>
            <a:r>
              <a:rPr lang="en-GB" sz="1400" baseline="0" dirty="0" smtClean="0">
                <a:solidFill>
                  <a:srgbClr val="FF0000"/>
                </a:solidFill>
              </a:rPr>
              <a:t>This structure is interesting as it gets round 2 issues that a payment for results approach creates</a:t>
            </a:r>
          </a:p>
          <a:p>
            <a:pPr marL="228600" indent="-228600">
              <a:buAutoNum type="arabicPeriod"/>
            </a:pPr>
            <a:r>
              <a:rPr lang="en-GB" sz="1400" baseline="0" dirty="0" smtClean="0">
                <a:solidFill>
                  <a:srgbClr val="FF0000"/>
                </a:solidFill>
              </a:rPr>
              <a:t>Service providers (e.g. NGOs) often need to wait a long time to get paid, often longer than they can afford to wait</a:t>
            </a:r>
          </a:p>
          <a:p>
            <a:pPr marL="228600" indent="-228600">
              <a:buAutoNum type="arabicPeriod"/>
            </a:pPr>
            <a:r>
              <a:rPr lang="en-GB" sz="1400" baseline="0" dirty="0" smtClean="0">
                <a:solidFill>
                  <a:srgbClr val="FF0000"/>
                </a:solidFill>
              </a:rPr>
              <a:t>Service providers can usually only provide part of the solution and are therefore dependent on others to get paid.</a:t>
            </a:r>
            <a:endParaRPr lang="en-GB" sz="1400" dirty="0" smtClean="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A74A69EB-9C44-435E-82CD-83E321D5D7EA}" type="slidenum">
              <a:rPr lang="en-US" smtClean="0"/>
              <a:pPr/>
              <a:t>7</a:t>
            </a:fld>
            <a:endParaRPr lang="en-US"/>
          </a:p>
        </p:txBody>
      </p:sp>
    </p:spTree>
    <p:extLst>
      <p:ext uri="{BB962C8B-B14F-4D97-AF65-F5344CB8AC3E}">
        <p14:creationId xmlns:p14="http://schemas.microsoft.com/office/powerpoint/2010/main" val="2497006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defRPr/>
            </a:pPr>
            <a:r>
              <a:rPr lang="en-GB" sz="1600" dirty="0" smtClean="0">
                <a:solidFill>
                  <a:srgbClr val="FF0000"/>
                </a:solidFill>
              </a:rPr>
              <a:t>UNEP FI are also looking at areas outside REDD+ to see how other sectors have overcome similar problems to some of the challenges that REDD+ presents</a:t>
            </a:r>
            <a:r>
              <a:rPr lang="en-GB" sz="1600" dirty="0" smtClean="0"/>
              <a:t>.</a:t>
            </a:r>
          </a:p>
          <a:p>
            <a:pPr marL="171450" indent="-171450">
              <a:buFontTx/>
              <a:buChar char="-"/>
              <a:defRPr/>
            </a:pPr>
            <a:r>
              <a:rPr lang="en-GB" sz="1600" dirty="0" smtClean="0"/>
              <a:t>GAVI (Global Alliance for Vaccines and Immunisation) have used some interesting financial instruments to incentivise pharmaceutical companies to develop vaccines for markets they previous considered too risky to work. Their use of an Advance Market Commitment and also issuing ‘immunisation bonds’ are two examples of innovative financial instruments GAVI have used.</a:t>
            </a:r>
          </a:p>
          <a:p>
            <a:pPr marL="171450" indent="-171450">
              <a:buFontTx/>
              <a:buChar char="-"/>
              <a:defRPr/>
            </a:pPr>
            <a:r>
              <a:rPr lang="en-GB" sz="1600" dirty="0" smtClean="0"/>
              <a:t>Many financial</a:t>
            </a:r>
            <a:r>
              <a:rPr lang="en-GB" sz="1600" baseline="0" dirty="0" smtClean="0"/>
              <a:t> institutions are interested in this type of product as it opens up lots of potential opportunities for them.</a:t>
            </a:r>
            <a:endParaRPr lang="en-GB" sz="1600" dirty="0" smtClean="0"/>
          </a:p>
          <a:p>
            <a:endParaRPr lang="en-GB" dirty="0"/>
          </a:p>
        </p:txBody>
      </p:sp>
      <p:sp>
        <p:nvSpPr>
          <p:cNvPr id="4" name="Slide Number Placeholder 3"/>
          <p:cNvSpPr>
            <a:spLocks noGrp="1"/>
          </p:cNvSpPr>
          <p:nvPr>
            <p:ph type="sldNum" sz="quarter" idx="10"/>
          </p:nvPr>
        </p:nvSpPr>
        <p:spPr/>
        <p:txBody>
          <a:bodyPr/>
          <a:lstStyle/>
          <a:p>
            <a:fld id="{A74A69EB-9C44-435E-82CD-83E321D5D7EA}" type="slidenum">
              <a:rPr lang="en-US" smtClean="0"/>
              <a:pPr/>
              <a:t>8</a:t>
            </a:fld>
            <a:endParaRPr lang="en-US"/>
          </a:p>
        </p:txBody>
      </p:sp>
    </p:spTree>
    <p:extLst>
      <p:ext uri="{BB962C8B-B14F-4D97-AF65-F5344CB8AC3E}">
        <p14:creationId xmlns:p14="http://schemas.microsoft.com/office/powerpoint/2010/main" val="2497006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600" dirty="0" smtClean="0"/>
              <a:t>Launched in </a:t>
            </a:r>
            <a:r>
              <a:rPr lang="en-GB" sz="1600" dirty="0" err="1" smtClean="0"/>
              <a:t>Hyerabad</a:t>
            </a:r>
            <a:r>
              <a:rPr lang="en-GB" sz="1600" dirty="0" smtClean="0"/>
              <a:t> last month,  </a:t>
            </a:r>
            <a:r>
              <a:rPr lang="en-GB" sz="1600" dirty="0" err="1" smtClean="0"/>
              <a:t>Bahasa</a:t>
            </a:r>
            <a:r>
              <a:rPr lang="en-GB" sz="1600" dirty="0" smtClean="0"/>
              <a:t> version will be launched in Doha</a:t>
            </a:r>
          </a:p>
          <a:p>
            <a:endParaRPr lang="en-GB" sz="1600" dirty="0" smtClean="0"/>
          </a:p>
          <a:p>
            <a:r>
              <a:rPr lang="en-GB" sz="1600" dirty="0" smtClean="0"/>
              <a:t>Looks at the types of finance that can be used to develop a forest friendly enterprise, and also looks at </a:t>
            </a:r>
            <a:r>
              <a:rPr lang="en-GB" sz="1600" dirty="0" smtClean="0">
                <a:solidFill>
                  <a:srgbClr val="FF0000"/>
                </a:solidFill>
              </a:rPr>
              <a:t>14  different ways to reduce risk, which are termed as catalysts in this book, which is a point we will come back to in the next segment</a:t>
            </a:r>
          </a:p>
          <a:p>
            <a:endParaRPr lang="en-GB" sz="1600" dirty="0"/>
          </a:p>
          <a:p>
            <a:r>
              <a:rPr lang="en-GB" sz="1600" dirty="0" smtClean="0"/>
              <a:t>Very well received- 1000 copies went in a heartbeat</a:t>
            </a:r>
            <a:endParaRPr lang="en-GB" sz="1600" dirty="0"/>
          </a:p>
        </p:txBody>
      </p:sp>
      <p:sp>
        <p:nvSpPr>
          <p:cNvPr id="4" name="Slide Number Placeholder 3"/>
          <p:cNvSpPr>
            <a:spLocks noGrp="1"/>
          </p:cNvSpPr>
          <p:nvPr>
            <p:ph type="sldNum" sz="quarter" idx="10"/>
          </p:nvPr>
        </p:nvSpPr>
        <p:spPr/>
        <p:txBody>
          <a:bodyPr/>
          <a:lstStyle/>
          <a:p>
            <a:fld id="{A74A69EB-9C44-435E-82CD-83E321D5D7EA}" type="slidenum">
              <a:rPr lang="en-US" smtClean="0"/>
              <a:pPr/>
              <a:t>9</a:t>
            </a:fld>
            <a:endParaRPr lang="en-US"/>
          </a:p>
        </p:txBody>
      </p:sp>
    </p:spTree>
    <p:extLst>
      <p:ext uri="{BB962C8B-B14F-4D97-AF65-F5344CB8AC3E}">
        <p14:creationId xmlns:p14="http://schemas.microsoft.com/office/powerpoint/2010/main" val="2497006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9338DDC-32F4-4CAF-83D6-3C5B612427A9}" type="datetime1">
              <a:rPr lang="en-US"/>
              <a:pPr/>
              <a:t>11/6/2012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7EC9F03-1C10-4B6B-BE1E-C6474B11479D}" type="slidenum">
              <a:rPr lang="en-US"/>
              <a:pPr/>
              <a:t>‹#›</a:t>
            </a:fld>
            <a:endParaRPr lang="en-US"/>
          </a:p>
        </p:txBody>
      </p:sp>
    </p:spTree>
    <p:extLst>
      <p:ext uri="{BB962C8B-B14F-4D97-AF65-F5344CB8AC3E}">
        <p14:creationId xmlns:p14="http://schemas.microsoft.com/office/powerpoint/2010/main" val="2782502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CC14E2A-91AA-4D4F-907B-F0738C3BEAE7}" type="datetime1">
              <a:rPr lang="en-US"/>
              <a:pPr/>
              <a:t>11/6/2012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9E58C0D-C96E-40EE-BE43-441D254BE576}" type="slidenum">
              <a:rPr lang="en-US"/>
              <a:pPr/>
              <a:t>‹#›</a:t>
            </a:fld>
            <a:endParaRPr lang="en-US"/>
          </a:p>
        </p:txBody>
      </p:sp>
    </p:spTree>
    <p:extLst>
      <p:ext uri="{BB962C8B-B14F-4D97-AF65-F5344CB8AC3E}">
        <p14:creationId xmlns:p14="http://schemas.microsoft.com/office/powerpoint/2010/main" val="176289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56987FC-0830-4CF1-8D47-82BFF29C3F73}" type="datetime1">
              <a:rPr lang="en-US"/>
              <a:pPr/>
              <a:t>11/6/2012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B4A9B3-E2EA-4BF7-8F1C-23AE45A038F4}" type="slidenum">
              <a:rPr lang="en-US"/>
              <a:pPr/>
              <a:t>‹#›</a:t>
            </a:fld>
            <a:endParaRPr lang="en-US"/>
          </a:p>
        </p:txBody>
      </p:sp>
    </p:spTree>
    <p:extLst>
      <p:ext uri="{BB962C8B-B14F-4D97-AF65-F5344CB8AC3E}">
        <p14:creationId xmlns:p14="http://schemas.microsoft.com/office/powerpoint/2010/main" val="368498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7DA7C1E-9008-4E74-A4FB-9FEF53F2B0EA}" type="datetime1">
              <a:rPr lang="en-US"/>
              <a:pPr/>
              <a:t>11/6/2012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33482CB-7F2F-4876-80B1-6F98BEAB34B6}" type="slidenum">
              <a:rPr lang="en-US"/>
              <a:pPr/>
              <a:t>‹#›</a:t>
            </a:fld>
            <a:endParaRPr lang="en-US"/>
          </a:p>
        </p:txBody>
      </p:sp>
    </p:spTree>
    <p:extLst>
      <p:ext uri="{BB962C8B-B14F-4D97-AF65-F5344CB8AC3E}">
        <p14:creationId xmlns:p14="http://schemas.microsoft.com/office/powerpoint/2010/main" val="28299373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4E7915A-16AB-4CD4-9029-FD2447531F60}" type="datetime1">
              <a:rPr lang="en-US"/>
              <a:pPr/>
              <a:t>11/6/2012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50BBD1D-61B1-4685-9858-C8419224FC55}" type="slidenum">
              <a:rPr lang="en-US"/>
              <a:pPr/>
              <a:t>‹#›</a:t>
            </a:fld>
            <a:endParaRPr lang="en-US"/>
          </a:p>
        </p:txBody>
      </p:sp>
    </p:spTree>
    <p:extLst>
      <p:ext uri="{BB962C8B-B14F-4D97-AF65-F5344CB8AC3E}">
        <p14:creationId xmlns:p14="http://schemas.microsoft.com/office/powerpoint/2010/main" val="339068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0A81B4B-99F1-43C0-9F03-60259CEB726E}" type="datetime1">
              <a:rPr lang="en-US"/>
              <a:pPr/>
              <a:t>11/6/2012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2812683-BF87-47BE-A764-1CE852728A29}" type="slidenum">
              <a:rPr lang="en-US"/>
              <a:pPr/>
              <a:t>‹#›</a:t>
            </a:fld>
            <a:endParaRPr lang="en-US"/>
          </a:p>
        </p:txBody>
      </p:sp>
    </p:spTree>
    <p:extLst>
      <p:ext uri="{BB962C8B-B14F-4D97-AF65-F5344CB8AC3E}">
        <p14:creationId xmlns:p14="http://schemas.microsoft.com/office/powerpoint/2010/main" val="369139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D8B2555-A8B6-4E1E-B115-B3D0AE33C068}" type="datetime1">
              <a:rPr lang="en-US"/>
              <a:pPr/>
              <a:t>11/6/2012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BA6B26B-24A5-4917-B77A-BFD435493CE1}" type="slidenum">
              <a:rPr lang="en-US"/>
              <a:pPr/>
              <a:t>‹#›</a:t>
            </a:fld>
            <a:endParaRPr lang="en-US"/>
          </a:p>
        </p:txBody>
      </p:sp>
    </p:spTree>
    <p:extLst>
      <p:ext uri="{BB962C8B-B14F-4D97-AF65-F5344CB8AC3E}">
        <p14:creationId xmlns:p14="http://schemas.microsoft.com/office/powerpoint/2010/main" val="4244967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2ECA489-743D-4395-BB4F-1A405DE81995}" type="datetime1">
              <a:rPr lang="en-US"/>
              <a:pPr/>
              <a:t>11/6/2012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00EABFB-E692-4F31-9981-1A0A61E852D5}" type="slidenum">
              <a:rPr lang="en-US"/>
              <a:pPr/>
              <a:t>‹#›</a:t>
            </a:fld>
            <a:endParaRPr lang="en-US"/>
          </a:p>
        </p:txBody>
      </p:sp>
    </p:spTree>
    <p:extLst>
      <p:ext uri="{BB962C8B-B14F-4D97-AF65-F5344CB8AC3E}">
        <p14:creationId xmlns:p14="http://schemas.microsoft.com/office/powerpoint/2010/main" val="50613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40CB472-2FCD-4469-9928-8506AF5CAC9E}" type="datetime1">
              <a:rPr lang="en-US"/>
              <a:pPr/>
              <a:t>11/6/2012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FD3C03C-31C8-4A7C-ACAD-F74D66503993}" type="slidenum">
              <a:rPr lang="en-US"/>
              <a:pPr/>
              <a:t>‹#›</a:t>
            </a:fld>
            <a:endParaRPr lang="en-US"/>
          </a:p>
        </p:txBody>
      </p:sp>
    </p:spTree>
    <p:extLst>
      <p:ext uri="{BB962C8B-B14F-4D97-AF65-F5344CB8AC3E}">
        <p14:creationId xmlns:p14="http://schemas.microsoft.com/office/powerpoint/2010/main" val="117841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68B0468-8397-4AF3-818C-282ED19193CD}" type="datetime1">
              <a:rPr lang="en-US"/>
              <a:pPr/>
              <a:t>11/6/2012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86A828-72C5-4F24-887E-0DAE4F70EBC3}" type="slidenum">
              <a:rPr lang="en-US"/>
              <a:pPr/>
              <a:t>‹#›</a:t>
            </a:fld>
            <a:endParaRPr lang="en-US"/>
          </a:p>
        </p:txBody>
      </p:sp>
    </p:spTree>
    <p:extLst>
      <p:ext uri="{BB962C8B-B14F-4D97-AF65-F5344CB8AC3E}">
        <p14:creationId xmlns:p14="http://schemas.microsoft.com/office/powerpoint/2010/main" val="404311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35B7B3F-8A27-4361-B9D7-4EE751A1EF34}" type="datetime1">
              <a:rPr lang="en-US"/>
              <a:pPr/>
              <a:t>11/6/2012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F7BC212-502D-4A49-BFD6-D5655A4F00F8}" type="slidenum">
              <a:rPr lang="en-US"/>
              <a:pPr/>
              <a:t>‹#›</a:t>
            </a:fld>
            <a:endParaRPr lang="en-US"/>
          </a:p>
        </p:txBody>
      </p:sp>
    </p:spTree>
    <p:extLst>
      <p:ext uri="{BB962C8B-B14F-4D97-AF65-F5344CB8AC3E}">
        <p14:creationId xmlns:p14="http://schemas.microsoft.com/office/powerpoint/2010/main" val="337475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51E36B9F-A984-4CEC-849B-123995DE37E1}" type="datetime1">
              <a:rPr lang="en-US"/>
              <a:pPr/>
              <a:t>11/6/2012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0F3DA6B5-91E1-45AE-8524-C3BB5FEF976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wmf"/><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15.xml"/><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18" Type="http://schemas.microsoft.com/office/2007/relationships/diagramDrawing" Target="../diagrams/drawing7.xml"/><Relationship Id="rId3" Type="http://schemas.openxmlformats.org/officeDocument/2006/relationships/image" Target="../media/image2.wmf"/><Relationship Id="rId21" Type="http://schemas.openxmlformats.org/officeDocument/2006/relationships/diagramQuickStyle" Target="../diagrams/quickStyle8.xml"/><Relationship Id="rId7" Type="http://schemas.openxmlformats.org/officeDocument/2006/relationships/diagramColors" Target="../diagrams/colors5.xml"/><Relationship Id="rId12" Type="http://schemas.openxmlformats.org/officeDocument/2006/relationships/diagramColors" Target="../diagrams/colors6.xml"/><Relationship Id="rId17" Type="http://schemas.openxmlformats.org/officeDocument/2006/relationships/diagramColors" Target="../diagrams/colors7.xml"/><Relationship Id="rId2" Type="http://schemas.openxmlformats.org/officeDocument/2006/relationships/notesSlide" Target="../notesSlides/notesSlide16.xml"/><Relationship Id="rId16" Type="http://schemas.openxmlformats.org/officeDocument/2006/relationships/diagramQuickStyle" Target="../diagrams/quickStyle7.xml"/><Relationship Id="rId20" Type="http://schemas.openxmlformats.org/officeDocument/2006/relationships/diagramLayout" Target="../diagrams/layout8.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5" Type="http://schemas.openxmlformats.org/officeDocument/2006/relationships/diagramLayout" Target="../diagrams/layout7.xml"/><Relationship Id="rId23" Type="http://schemas.microsoft.com/office/2007/relationships/diagramDrawing" Target="../diagrams/drawing8.xml"/><Relationship Id="rId10" Type="http://schemas.openxmlformats.org/officeDocument/2006/relationships/diagramLayout" Target="../diagrams/layout6.xml"/><Relationship Id="rId19" Type="http://schemas.openxmlformats.org/officeDocument/2006/relationships/diagramData" Target="../diagrams/data8.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diagramData" Target="../diagrams/data7.xml"/><Relationship Id="rId22" Type="http://schemas.openxmlformats.org/officeDocument/2006/relationships/diagramColors" Target="../diagrams/colors8.xml"/></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wmf"/><Relationship Id="rId7" Type="http://schemas.openxmlformats.org/officeDocument/2006/relationships/diagramColors" Target="../diagrams/colors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wmf"/><Relationship Id="rId7" Type="http://schemas.openxmlformats.org/officeDocument/2006/relationships/diagramColors" Target="../diagrams/colors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wmf"/><Relationship Id="rId7" Type="http://schemas.openxmlformats.org/officeDocument/2006/relationships/diagramColors" Target="../diagrams/colors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wmf"/><Relationship Id="rId7" Type="http://schemas.openxmlformats.org/officeDocument/2006/relationships/diagramColors" Target="../diagrams/colors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6.xml"/><Relationship Id="rId16"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globalcanopy.org/sites/default/files/little-forest-finance-book.pdf" TargetMode="External"/><Relationship Id="rId5" Type="http://schemas.openxmlformats.org/officeDocument/2006/relationships/image" Target="../media/image28.jp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533400" y="5181600"/>
            <a:ext cx="80772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1pPr>
            <a:lvl2pPr marL="37931725" indent="-37474525"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9pPr>
          </a:lstStyle>
          <a:p>
            <a:pPr algn="ctr" eaLnBrk="1" hangingPunct="1">
              <a:buClr>
                <a:srgbClr val="FFFFFF"/>
              </a:buClr>
              <a:buSzPct val="100000"/>
              <a:buFont typeface="Arial" pitchFamily="34" charset="0"/>
              <a:buNone/>
            </a:pPr>
            <a:r>
              <a:rPr lang="en-GB" sz="2600" b="1">
                <a:solidFill>
                  <a:srgbClr val="FFFFFF"/>
                </a:solidFill>
                <a:latin typeface="Verdana" pitchFamily="34" charset="0"/>
              </a:rPr>
              <a:t>Ecosystem Management Advisory Group</a:t>
            </a:r>
          </a:p>
          <a:p>
            <a:pPr algn="ctr" eaLnBrk="1" hangingPunct="1">
              <a:buClr>
                <a:srgbClr val="FFFFFF"/>
              </a:buClr>
              <a:buSzPct val="100000"/>
              <a:buFont typeface="Arial" pitchFamily="34" charset="0"/>
              <a:buNone/>
            </a:pPr>
            <a:r>
              <a:rPr lang="en-GB" sz="1800" b="1">
                <a:solidFill>
                  <a:srgbClr val="FFFFFF"/>
                </a:solidFill>
                <a:latin typeface="Verdana" pitchFamily="34" charset="0"/>
              </a:rPr>
              <a:t>*</a:t>
            </a:r>
          </a:p>
          <a:p>
            <a:pPr algn="ctr" eaLnBrk="1" hangingPunct="1">
              <a:buClr>
                <a:srgbClr val="FFFFFF"/>
              </a:buClr>
              <a:buSzPct val="100000"/>
              <a:buFont typeface="Arial" pitchFamily="34" charset="0"/>
              <a:buNone/>
            </a:pPr>
            <a:r>
              <a:rPr lang="en-GB" sz="1800" b="1">
                <a:solidFill>
                  <a:srgbClr val="FFFFFF"/>
                </a:solidFill>
                <a:latin typeface="Verdana" pitchFamily="34" charset="0"/>
              </a:rPr>
              <a:t>Inaugural meeting, Geneva, October 2012</a:t>
            </a:r>
            <a:endParaRPr lang="en-GB" sz="1800">
              <a:solidFill>
                <a:srgbClr val="FFFFFF"/>
              </a:solidFill>
              <a:latin typeface="Verdana" pitchFamily="34" charset="0"/>
            </a:endParaRPr>
          </a:p>
        </p:txBody>
      </p:sp>
      <p:sp>
        <p:nvSpPr>
          <p:cNvPr id="15363" name="Rectangle 9"/>
          <p:cNvSpPr>
            <a:spLocks noChangeArrowheads="1"/>
          </p:cNvSpPr>
          <p:nvPr/>
        </p:nvSpPr>
        <p:spPr bwMode="auto">
          <a:xfrm>
            <a:off x="7096125" y="6324600"/>
            <a:ext cx="1971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buClr>
                <a:srgbClr val="FFFFFF"/>
              </a:buClr>
              <a:buSzPct val="100000"/>
              <a:buFont typeface="Arial" pitchFamily="34" charset="0"/>
              <a:buNone/>
            </a:pPr>
            <a:r>
              <a:rPr lang="en-US" b="1">
                <a:solidFill>
                  <a:srgbClr val="FFFFFF"/>
                </a:solidFill>
              </a:rPr>
              <a:t>www.unepfi.org</a:t>
            </a:r>
            <a:endParaRPr lang="en-GB" b="1">
              <a:solidFill>
                <a:srgbClr val="FFFFFF"/>
              </a:solidFill>
            </a:endParaRPr>
          </a:p>
        </p:txBody>
      </p:sp>
      <p:sp>
        <p:nvSpPr>
          <p:cNvPr id="15364" name="Rectangle 9"/>
          <p:cNvSpPr>
            <a:spLocks noChangeArrowheads="1"/>
          </p:cNvSpPr>
          <p:nvPr/>
        </p:nvSpPr>
        <p:spPr bwMode="auto">
          <a:xfrm>
            <a:off x="184150" y="6324600"/>
            <a:ext cx="2360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buClr>
                <a:srgbClr val="FFFFFF"/>
              </a:buClr>
              <a:buSzPct val="100000"/>
              <a:buFont typeface="Arial" pitchFamily="34" charset="0"/>
              <a:buNone/>
            </a:pPr>
            <a:r>
              <a:rPr lang="en-US" b="1">
                <a:solidFill>
                  <a:schemeClr val="bg1"/>
                </a:solidFill>
              </a:rPr>
              <a:t>Ivo Mulder, UNEP FI</a:t>
            </a:r>
            <a:endParaRPr lang="en-GB" b="1">
              <a:solidFill>
                <a:schemeClr val="bg1"/>
              </a:solidFill>
            </a:endParaRPr>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350838"/>
            <a:ext cx="6019800"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6"/>
          <p:cNvSpPr txBox="1">
            <a:spLocks noChangeArrowheads="1"/>
          </p:cNvSpPr>
          <p:nvPr/>
        </p:nvSpPr>
        <p:spPr bwMode="auto">
          <a:xfrm>
            <a:off x="6080899" y="536952"/>
            <a:ext cx="302609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fr-CH" b="1" dirty="0" smtClean="0"/>
              <a:t>Building a Public/</a:t>
            </a:r>
            <a:r>
              <a:rPr lang="fr-CH" b="1" dirty="0" err="1"/>
              <a:t>P</a:t>
            </a:r>
            <a:r>
              <a:rPr lang="fr-CH" b="1" dirty="0" err="1" smtClean="0"/>
              <a:t>rivate</a:t>
            </a:r>
            <a:endParaRPr lang="fr-CH" b="1" dirty="0" smtClean="0"/>
          </a:p>
          <a:p>
            <a:pPr algn="ctr" eaLnBrk="1" hangingPunct="1"/>
            <a:r>
              <a:rPr lang="fr-CH" b="1" dirty="0" err="1" smtClean="0"/>
              <a:t>Sector</a:t>
            </a:r>
            <a:r>
              <a:rPr lang="fr-CH" b="1" dirty="0" smtClean="0"/>
              <a:t> </a:t>
            </a:r>
            <a:r>
              <a:rPr lang="fr-CH" b="1" dirty="0" err="1" smtClean="0"/>
              <a:t>Investment</a:t>
            </a:r>
            <a:r>
              <a:rPr lang="fr-CH" b="1" dirty="0" smtClean="0"/>
              <a:t> </a:t>
            </a:r>
          </a:p>
          <a:p>
            <a:pPr algn="ctr" eaLnBrk="1" hangingPunct="1"/>
            <a:r>
              <a:rPr lang="fr-CH" b="1" dirty="0" smtClean="0"/>
              <a:t>Portfolio</a:t>
            </a:r>
            <a:endParaRPr lang="fr-CH" b="1" dirty="0"/>
          </a:p>
          <a:p>
            <a:pPr algn="ctr" eaLnBrk="1" hangingPunct="1"/>
            <a:endParaRPr lang="fr-CH" sz="1800" b="1" i="1" dirty="0">
              <a:solidFill>
                <a:schemeClr val="bg1"/>
              </a:solidFill>
            </a:endParaRPr>
          </a:p>
          <a:p>
            <a:pPr algn="ctr" eaLnBrk="1" hangingPunct="1"/>
            <a:endParaRPr lang="fr-CH" sz="1800" b="1" dirty="0">
              <a:solidFill>
                <a:schemeClr val="bg1"/>
              </a:solidFill>
            </a:endParaRPr>
          </a:p>
        </p:txBody>
      </p:sp>
      <p:sp>
        <p:nvSpPr>
          <p:cNvPr id="15367" name="Text Box 7"/>
          <p:cNvSpPr txBox="1">
            <a:spLocks noChangeArrowheads="1"/>
          </p:cNvSpPr>
          <p:nvPr/>
        </p:nvSpPr>
        <p:spPr bwMode="auto">
          <a:xfrm>
            <a:off x="6278016" y="5124450"/>
            <a:ext cx="261706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CH" sz="1800" b="1" dirty="0" err="1" smtClean="0"/>
              <a:t>Iain</a:t>
            </a:r>
            <a:r>
              <a:rPr lang="fr-CH" sz="1800" b="1" dirty="0" smtClean="0"/>
              <a:t> Henderson</a:t>
            </a:r>
            <a:endParaRPr lang="fr-CH" sz="1800" b="1" dirty="0"/>
          </a:p>
          <a:p>
            <a:pPr eaLnBrk="1" hangingPunct="1"/>
            <a:r>
              <a:rPr lang="fr-CH" sz="1800" dirty="0"/>
              <a:t>UNEP Finance Initiative</a:t>
            </a:r>
          </a:p>
          <a:p>
            <a:pPr eaLnBrk="1" hangingPunct="1"/>
            <a:r>
              <a:rPr lang="fr-CH" sz="1600" dirty="0">
                <a:solidFill>
                  <a:schemeClr val="tx2">
                    <a:lumMod val="60000"/>
                    <a:lumOff val="40000"/>
                  </a:schemeClr>
                </a:solidFill>
              </a:rPr>
              <a:t>i</a:t>
            </a:r>
            <a:r>
              <a:rPr lang="fr-CH" sz="1600" dirty="0" smtClean="0">
                <a:solidFill>
                  <a:schemeClr val="tx2">
                    <a:lumMod val="60000"/>
                    <a:lumOff val="40000"/>
                  </a:schemeClr>
                </a:solidFill>
              </a:rPr>
              <a:t>ain.henderson@unep.org</a:t>
            </a:r>
            <a:endParaRPr lang="fr-CH" sz="1600" dirty="0">
              <a:solidFill>
                <a:schemeClr val="tx2">
                  <a:lumMod val="60000"/>
                  <a:lumOff val="40000"/>
                </a:schemeClr>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1351" y="1235074"/>
            <a:ext cx="5462649" cy="3370409"/>
          </a:xfrm>
          <a:prstGeom prst="rect">
            <a:avLst/>
          </a:prstGeom>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 y="3072463"/>
            <a:ext cx="4716763" cy="353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56259" y="3072463"/>
            <a:ext cx="4517665" cy="32214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5623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99" y="1643746"/>
            <a:ext cx="6292215" cy="4863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a:spLocks/>
          </p:cNvSpPr>
          <p:nvPr/>
        </p:nvSpPr>
        <p:spPr bwMode="auto">
          <a:xfrm>
            <a:off x="6392646" y="1763486"/>
            <a:ext cx="2751353" cy="280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rgbClr val="C00000"/>
              </a:buClr>
              <a:buFont typeface="Arial" pitchFamily="34" charset="0"/>
              <a:buChar char="•"/>
            </a:pPr>
            <a:r>
              <a:rPr lang="en-GB" sz="2200" b="1" dirty="0">
                <a:solidFill>
                  <a:srgbClr val="0D0D0D"/>
                </a:solidFill>
                <a:latin typeface="Calibri" pitchFamily="34" charset="0"/>
              </a:rPr>
              <a:t>Bangkok meeting attended by 50+ countries </a:t>
            </a:r>
            <a:r>
              <a:rPr lang="en-GB" sz="2200" b="1" dirty="0">
                <a:latin typeface="Calibri" pitchFamily="34" charset="0"/>
              </a:rPr>
              <a:t> </a:t>
            </a:r>
          </a:p>
          <a:p>
            <a:pPr marL="342900" indent="-342900" eaLnBrk="0" hangingPunct="0">
              <a:spcBef>
                <a:spcPct val="20000"/>
              </a:spcBef>
              <a:buClr>
                <a:srgbClr val="C00000"/>
              </a:buClr>
              <a:buFont typeface="Arial" pitchFamily="34" charset="0"/>
              <a:buChar char="•"/>
            </a:pPr>
            <a:r>
              <a:rPr lang="en-GB" sz="2200" b="1" dirty="0">
                <a:solidFill>
                  <a:srgbClr val="0D0D0D"/>
                </a:solidFill>
                <a:latin typeface="Calibri" pitchFamily="34" charset="0"/>
              </a:rPr>
              <a:t>Facilitate private sector engagement</a:t>
            </a:r>
            <a:endParaRPr lang="en-US" sz="2200" b="1" dirty="0">
              <a:solidFill>
                <a:srgbClr val="0D0D0D"/>
              </a:solidFill>
              <a:latin typeface="Calibri" pitchFamily="34" charset="0"/>
            </a:endParaRPr>
          </a:p>
          <a:p>
            <a:pPr marL="342900" indent="-342900" eaLnBrk="0" hangingPunct="0">
              <a:spcBef>
                <a:spcPct val="20000"/>
              </a:spcBef>
              <a:buClr>
                <a:srgbClr val="C00000"/>
              </a:buClr>
              <a:buFont typeface="Arial" pitchFamily="34" charset="0"/>
              <a:buChar char="•"/>
            </a:pPr>
            <a:endParaRPr lang="en-US" sz="1000" dirty="0">
              <a:solidFill>
                <a:srgbClr val="0D0D0D"/>
              </a:solidFill>
              <a:latin typeface="Calibri" pitchFamily="34" charset="0"/>
            </a:endParaRPr>
          </a:p>
          <a:p>
            <a:pPr marL="342900" indent="-342900" eaLnBrk="0" hangingPunct="0">
              <a:spcBef>
                <a:spcPct val="20000"/>
              </a:spcBef>
              <a:buClr>
                <a:srgbClr val="C00000"/>
              </a:buClr>
              <a:buFont typeface="Arial" pitchFamily="34" charset="0"/>
              <a:buChar char="•"/>
            </a:pPr>
            <a:endParaRPr lang="en-US" sz="2400" dirty="0">
              <a:solidFill>
                <a:srgbClr val="0D0D0D"/>
              </a:solidFill>
              <a:latin typeface="Calibri" pitchFamily="34" charset="0"/>
            </a:endParaRPr>
          </a:p>
        </p:txBody>
      </p:sp>
    </p:spTree>
    <p:extLst>
      <p:ext uri="{BB962C8B-B14F-4D97-AF65-F5344CB8AC3E}">
        <p14:creationId xmlns:p14="http://schemas.microsoft.com/office/powerpoint/2010/main" val="1089506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57199" y="3130755"/>
            <a:ext cx="8229601" cy="1143000"/>
          </a:xfrm>
          <a:prstGeom prst="rect">
            <a:avLst/>
          </a:prstGeom>
        </p:spPr>
        <p:txBody>
          <a:bodyPr anchor="ctr">
            <a:norm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hangingPunct="1"/>
            <a:r>
              <a:rPr lang="en-GB" sz="4000" b="1" dirty="0" smtClean="0">
                <a:latin typeface="Calibri" pitchFamily="34" charset="0"/>
              </a:rPr>
              <a:t>Public Private Investment Portfolios</a:t>
            </a:r>
            <a:endParaRPr lang="en-GB" sz="4000" b="1" dirty="0">
              <a:latin typeface="Calibri" pitchFamily="34" charset="0"/>
            </a:endParaRPr>
          </a:p>
        </p:txBody>
      </p:sp>
    </p:spTree>
    <p:extLst>
      <p:ext uri="{BB962C8B-B14F-4D97-AF65-F5344CB8AC3E}">
        <p14:creationId xmlns:p14="http://schemas.microsoft.com/office/powerpoint/2010/main" val="4093306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Funding Ch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2374900"/>
            <a:ext cx="5956300"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
          <p:cNvSpPr>
            <a:spLocks/>
          </p:cNvSpPr>
          <p:nvPr/>
        </p:nvSpPr>
        <p:spPr bwMode="auto">
          <a:xfrm>
            <a:off x="6391275" y="2136775"/>
            <a:ext cx="26289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rgbClr val="C00000"/>
              </a:buClr>
              <a:buFont typeface="Arial" pitchFamily="34" charset="0"/>
              <a:buChar char="•"/>
            </a:pPr>
            <a:r>
              <a:rPr lang="en-GB" sz="2200" b="1" dirty="0">
                <a:solidFill>
                  <a:srgbClr val="0D0D0D"/>
                </a:solidFill>
                <a:latin typeface="Calibri" pitchFamily="34" charset="0"/>
              </a:rPr>
              <a:t>Estimates vary on annual REDD+ investment needs</a:t>
            </a:r>
          </a:p>
          <a:p>
            <a:pPr marL="342900" indent="-342900" eaLnBrk="0" hangingPunct="0">
              <a:spcBef>
                <a:spcPct val="20000"/>
              </a:spcBef>
              <a:buClr>
                <a:srgbClr val="C00000"/>
              </a:buClr>
              <a:buFont typeface="Arial" pitchFamily="34" charset="0"/>
              <a:buChar char="•"/>
            </a:pPr>
            <a:r>
              <a:rPr lang="en-GB" sz="2200" b="1" dirty="0">
                <a:solidFill>
                  <a:srgbClr val="0D0D0D"/>
                </a:solidFill>
                <a:latin typeface="Calibri" pitchFamily="34" charset="0"/>
              </a:rPr>
              <a:t>Given global austerity packages, it is unlikely that public budgets alone will be sufficient</a:t>
            </a:r>
            <a:endParaRPr lang="en-US" sz="2400" b="1" dirty="0">
              <a:solidFill>
                <a:srgbClr val="0D0D0D"/>
              </a:solidFill>
              <a:latin typeface="Calibri" pitchFamily="34" charset="0"/>
            </a:endParaRPr>
          </a:p>
          <a:p>
            <a:pPr marL="342900" indent="-342900" eaLnBrk="0" hangingPunct="0">
              <a:spcBef>
                <a:spcPct val="20000"/>
              </a:spcBef>
              <a:buClr>
                <a:srgbClr val="C00000"/>
              </a:buClr>
              <a:buFont typeface="Arial" pitchFamily="34" charset="0"/>
              <a:buChar char="•"/>
            </a:pPr>
            <a:endParaRPr lang="en-US" sz="1000" dirty="0">
              <a:solidFill>
                <a:srgbClr val="0D0D0D"/>
              </a:solidFill>
              <a:latin typeface="Calibri" pitchFamily="34" charset="0"/>
            </a:endParaRPr>
          </a:p>
          <a:p>
            <a:pPr marL="342900" indent="-342900" eaLnBrk="0" hangingPunct="0">
              <a:spcBef>
                <a:spcPct val="20000"/>
              </a:spcBef>
              <a:buClr>
                <a:srgbClr val="C00000"/>
              </a:buClr>
              <a:buFont typeface="Arial" pitchFamily="34" charset="0"/>
              <a:buChar char="•"/>
            </a:pPr>
            <a:endParaRPr lang="en-US" sz="2400" dirty="0">
              <a:solidFill>
                <a:srgbClr val="0D0D0D"/>
              </a:solidFill>
              <a:latin typeface="Calibri" pitchFamily="34" charset="0"/>
            </a:endParaRPr>
          </a:p>
        </p:txBody>
      </p:sp>
      <p:sp>
        <p:nvSpPr>
          <p:cNvPr id="8" name="Title 1"/>
          <p:cNvSpPr txBox="1">
            <a:spLocks/>
          </p:cNvSpPr>
          <p:nvPr/>
        </p:nvSpPr>
        <p:spPr>
          <a:xfrm>
            <a:off x="-192088" y="1076325"/>
            <a:ext cx="8229601" cy="1143000"/>
          </a:xfrm>
          <a:prstGeom prst="rect">
            <a:avLst/>
          </a:prstGeom>
        </p:spPr>
        <p:txBody>
          <a:bodyPr anchor="ctr">
            <a:norm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hangingPunct="1"/>
            <a:r>
              <a:rPr lang="en-GB" sz="3100" dirty="0" smtClean="0">
                <a:latin typeface="Calibri" pitchFamily="34" charset="0"/>
              </a:rPr>
              <a:t>Cost of 50% Reduction in D&amp;D by 2030 </a:t>
            </a:r>
            <a:endParaRPr lang="en-GB" sz="3100" dirty="0">
              <a:latin typeface="Calibri" pitchFamily="34" charset="0"/>
            </a:endParaRPr>
          </a:p>
        </p:txBody>
      </p:sp>
    </p:spTree>
    <p:extLst>
      <p:ext uri="{BB962C8B-B14F-4D97-AF65-F5344CB8AC3E}">
        <p14:creationId xmlns:p14="http://schemas.microsoft.com/office/powerpoint/2010/main" val="883598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058" y="2042555"/>
            <a:ext cx="7353755" cy="443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288925" y="6482445"/>
            <a:ext cx="349930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900" dirty="0"/>
              <a:t>[Adapted from Jed Emerson, Chapter 18, TFTWW, 2010]</a:t>
            </a:r>
            <a:endParaRPr lang="en-US" sz="900" dirty="0"/>
          </a:p>
        </p:txBody>
      </p:sp>
      <p:sp>
        <p:nvSpPr>
          <p:cNvPr id="8" name="Content Placeholder 1"/>
          <p:cNvSpPr>
            <a:spLocks/>
          </p:cNvSpPr>
          <p:nvPr/>
        </p:nvSpPr>
        <p:spPr bwMode="auto">
          <a:xfrm>
            <a:off x="7096125" y="2136775"/>
            <a:ext cx="2047875"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rgbClr val="C00000"/>
              </a:buClr>
              <a:buFont typeface="Arial" pitchFamily="34" charset="0"/>
              <a:buChar char="•"/>
            </a:pPr>
            <a:r>
              <a:rPr lang="en-GB" sz="2200" b="1" dirty="0">
                <a:solidFill>
                  <a:srgbClr val="0D0D0D"/>
                </a:solidFill>
                <a:latin typeface="Calibri" pitchFamily="34" charset="0"/>
              </a:rPr>
              <a:t>Composition of the finance sector is very varied</a:t>
            </a:r>
            <a:endParaRPr lang="en-US" sz="2400" b="1" dirty="0">
              <a:solidFill>
                <a:srgbClr val="0D0D0D"/>
              </a:solidFill>
              <a:latin typeface="Calibri" pitchFamily="34" charset="0"/>
            </a:endParaRPr>
          </a:p>
          <a:p>
            <a:pPr marL="342900" indent="-342900" eaLnBrk="0" hangingPunct="0">
              <a:spcBef>
                <a:spcPct val="20000"/>
              </a:spcBef>
              <a:buClr>
                <a:srgbClr val="C00000"/>
              </a:buClr>
              <a:buFont typeface="Arial" pitchFamily="34" charset="0"/>
              <a:buChar char="•"/>
            </a:pPr>
            <a:endParaRPr lang="en-US" sz="1000" dirty="0">
              <a:solidFill>
                <a:srgbClr val="0D0D0D"/>
              </a:solidFill>
              <a:latin typeface="Calibri" pitchFamily="34" charset="0"/>
            </a:endParaRPr>
          </a:p>
          <a:p>
            <a:pPr marL="342900" indent="-342900" eaLnBrk="0" hangingPunct="0">
              <a:spcBef>
                <a:spcPct val="20000"/>
              </a:spcBef>
              <a:buClr>
                <a:srgbClr val="C00000"/>
              </a:buClr>
              <a:buFont typeface="Arial" pitchFamily="34" charset="0"/>
              <a:buChar char="•"/>
            </a:pPr>
            <a:endParaRPr lang="en-US" sz="2400" dirty="0">
              <a:solidFill>
                <a:srgbClr val="0D0D0D"/>
              </a:solidFill>
              <a:latin typeface="Calibri" pitchFamily="34" charset="0"/>
            </a:endParaRPr>
          </a:p>
        </p:txBody>
      </p:sp>
      <p:sp>
        <p:nvSpPr>
          <p:cNvPr id="9" name="Title 1"/>
          <p:cNvSpPr txBox="1">
            <a:spLocks/>
          </p:cNvSpPr>
          <p:nvPr/>
        </p:nvSpPr>
        <p:spPr>
          <a:xfrm>
            <a:off x="-192088" y="1076325"/>
            <a:ext cx="8229601" cy="1143000"/>
          </a:xfrm>
          <a:prstGeom prst="rect">
            <a:avLst/>
          </a:prstGeom>
        </p:spPr>
        <p:txBody>
          <a:bodyPr anchor="ctr">
            <a:norm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hangingPunct="1"/>
            <a:r>
              <a:rPr lang="en-GB" sz="3100" dirty="0" smtClean="0">
                <a:latin typeface="Calibri" pitchFamily="34" charset="0"/>
              </a:rPr>
              <a:t>What is Private Sector Investment? </a:t>
            </a:r>
            <a:endParaRPr lang="en-GB" sz="3100" dirty="0">
              <a:latin typeface="Calibri" pitchFamily="34" charset="0"/>
            </a:endParaRPr>
          </a:p>
        </p:txBody>
      </p:sp>
    </p:spTree>
    <p:extLst>
      <p:ext uri="{BB962C8B-B14F-4D97-AF65-F5344CB8AC3E}">
        <p14:creationId xmlns:p14="http://schemas.microsoft.com/office/powerpoint/2010/main" val="367792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883584440"/>
              </p:ext>
            </p:extLst>
          </p:nvPr>
        </p:nvGraphicFramePr>
        <p:xfrm>
          <a:off x="2188029" y="3363679"/>
          <a:ext cx="6281079" cy="1959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p:cNvGraphicFramePr/>
          <p:nvPr>
            <p:extLst>
              <p:ext uri="{D42A27DB-BD31-4B8C-83A1-F6EECF244321}">
                <p14:modId xmlns:p14="http://schemas.microsoft.com/office/powerpoint/2010/main" val="834091496"/>
              </p:ext>
            </p:extLst>
          </p:nvPr>
        </p:nvGraphicFramePr>
        <p:xfrm>
          <a:off x="2389437" y="1485896"/>
          <a:ext cx="6096000" cy="141400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 9"/>
          <p:cNvGraphicFramePr/>
          <p:nvPr>
            <p:extLst>
              <p:ext uri="{D42A27DB-BD31-4B8C-83A1-F6EECF244321}">
                <p14:modId xmlns:p14="http://schemas.microsoft.com/office/powerpoint/2010/main" val="3633049996"/>
              </p:ext>
            </p:extLst>
          </p:nvPr>
        </p:nvGraphicFramePr>
        <p:xfrm>
          <a:off x="2378547" y="5230581"/>
          <a:ext cx="6096000" cy="141400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8" name="Diagram 7"/>
          <p:cNvGraphicFramePr/>
          <p:nvPr>
            <p:extLst>
              <p:ext uri="{D42A27DB-BD31-4B8C-83A1-F6EECF244321}">
                <p14:modId xmlns:p14="http://schemas.microsoft.com/office/powerpoint/2010/main" val="3285388801"/>
              </p:ext>
            </p:extLst>
          </p:nvPr>
        </p:nvGraphicFramePr>
        <p:xfrm>
          <a:off x="201387" y="1860315"/>
          <a:ext cx="1839686" cy="484958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47674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758433803"/>
              </p:ext>
            </p:extLst>
          </p:nvPr>
        </p:nvGraphicFramePr>
        <p:xfrm>
          <a:off x="2285943" y="3135087"/>
          <a:ext cx="5388428" cy="23023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p:cNvGraphicFramePr/>
          <p:nvPr>
            <p:extLst>
              <p:ext uri="{D42A27DB-BD31-4B8C-83A1-F6EECF244321}">
                <p14:modId xmlns:p14="http://schemas.microsoft.com/office/powerpoint/2010/main" val="3999471657"/>
              </p:ext>
            </p:extLst>
          </p:nvPr>
        </p:nvGraphicFramePr>
        <p:xfrm>
          <a:off x="2378547" y="5230581"/>
          <a:ext cx="6096000" cy="141400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Diagram 7"/>
          <p:cNvGraphicFramePr/>
          <p:nvPr>
            <p:extLst>
              <p:ext uri="{D42A27DB-BD31-4B8C-83A1-F6EECF244321}">
                <p14:modId xmlns:p14="http://schemas.microsoft.com/office/powerpoint/2010/main" val="503510571"/>
              </p:ext>
            </p:extLst>
          </p:nvPr>
        </p:nvGraphicFramePr>
        <p:xfrm>
          <a:off x="201387" y="1860315"/>
          <a:ext cx="1839686" cy="484958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7" name="Diagram 6"/>
          <p:cNvGraphicFramePr/>
          <p:nvPr>
            <p:extLst>
              <p:ext uri="{D42A27DB-BD31-4B8C-83A1-F6EECF244321}">
                <p14:modId xmlns:p14="http://schemas.microsoft.com/office/powerpoint/2010/main" val="604582699"/>
              </p:ext>
            </p:extLst>
          </p:nvPr>
        </p:nvGraphicFramePr>
        <p:xfrm>
          <a:off x="2389437" y="1485896"/>
          <a:ext cx="6096000" cy="1414007"/>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3122343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1278499736"/>
              </p:ext>
            </p:extLst>
          </p:nvPr>
        </p:nvGraphicFramePr>
        <p:xfrm>
          <a:off x="381000" y="1485900"/>
          <a:ext cx="8354786" cy="50691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89474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139712647"/>
              </p:ext>
            </p:extLst>
          </p:nvPr>
        </p:nvGraphicFramePr>
        <p:xfrm>
          <a:off x="310229" y="1387930"/>
          <a:ext cx="6368157" cy="5388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ounded Rectangle 2"/>
          <p:cNvSpPr/>
          <p:nvPr/>
        </p:nvSpPr>
        <p:spPr>
          <a:xfrm>
            <a:off x="7347857" y="2841171"/>
            <a:ext cx="1436914"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$5,000</a:t>
            </a:r>
            <a:endParaRPr lang="en-GB" dirty="0"/>
          </a:p>
        </p:txBody>
      </p:sp>
      <p:sp>
        <p:nvSpPr>
          <p:cNvPr id="6" name="Rounded Rectangle 5"/>
          <p:cNvSpPr/>
          <p:nvPr/>
        </p:nvSpPr>
        <p:spPr>
          <a:xfrm>
            <a:off x="7347857" y="5067300"/>
            <a:ext cx="1436914"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Return on investment:</a:t>
            </a:r>
          </a:p>
          <a:p>
            <a:pPr algn="ctr"/>
            <a:r>
              <a:rPr lang="en-GB" dirty="0" smtClean="0"/>
              <a:t>5%</a:t>
            </a:r>
            <a:endParaRPr lang="en-GB" dirty="0"/>
          </a:p>
        </p:txBody>
      </p:sp>
      <p:cxnSp>
        <p:nvCxnSpPr>
          <p:cNvPr id="7" name="Straight Arrow Connector 6"/>
          <p:cNvCxnSpPr/>
          <p:nvPr/>
        </p:nvCxnSpPr>
        <p:spPr>
          <a:xfrm>
            <a:off x="6172200" y="3412671"/>
            <a:ext cx="106135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8066314" y="3902529"/>
            <a:ext cx="0" cy="9633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6172200" y="5524500"/>
            <a:ext cx="106135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046187" y="6495800"/>
            <a:ext cx="2014686" cy="261610"/>
          </a:xfrm>
          <a:prstGeom prst="rect">
            <a:avLst/>
          </a:prstGeom>
          <a:noFill/>
        </p:spPr>
        <p:txBody>
          <a:bodyPr wrap="square" rtlCol="0">
            <a:spAutoFit/>
          </a:bodyPr>
          <a:lstStyle/>
          <a:p>
            <a:r>
              <a:rPr lang="en-GB" sz="1100" dirty="0" smtClean="0"/>
              <a:t>Adapted from Elson, 2012</a:t>
            </a:r>
            <a:endParaRPr lang="en-GB" sz="1100" dirty="0"/>
          </a:p>
        </p:txBody>
      </p:sp>
    </p:spTree>
    <p:extLst>
      <p:ext uri="{BB962C8B-B14F-4D97-AF65-F5344CB8AC3E}">
        <p14:creationId xmlns:p14="http://schemas.microsoft.com/office/powerpoint/2010/main" val="3381818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3071226042"/>
              </p:ext>
            </p:extLst>
          </p:nvPr>
        </p:nvGraphicFramePr>
        <p:xfrm>
          <a:off x="310229" y="1387930"/>
          <a:ext cx="6368157" cy="5388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ounded Rectangle 2"/>
          <p:cNvSpPr/>
          <p:nvPr/>
        </p:nvSpPr>
        <p:spPr>
          <a:xfrm>
            <a:off x="7347857" y="2841171"/>
            <a:ext cx="1436914"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$5,000</a:t>
            </a:r>
            <a:endParaRPr lang="en-GB" dirty="0"/>
          </a:p>
        </p:txBody>
      </p:sp>
      <p:sp>
        <p:nvSpPr>
          <p:cNvPr id="6" name="Rounded Rectangle 5"/>
          <p:cNvSpPr/>
          <p:nvPr/>
        </p:nvSpPr>
        <p:spPr>
          <a:xfrm>
            <a:off x="7347857" y="5067300"/>
            <a:ext cx="1436914"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Return on investment:</a:t>
            </a:r>
          </a:p>
          <a:p>
            <a:pPr algn="ctr"/>
            <a:r>
              <a:rPr lang="en-GB" dirty="0" smtClean="0"/>
              <a:t>10%</a:t>
            </a:r>
            <a:endParaRPr lang="en-GB" dirty="0"/>
          </a:p>
        </p:txBody>
      </p:sp>
      <p:cxnSp>
        <p:nvCxnSpPr>
          <p:cNvPr id="7" name="Straight Arrow Connector 6"/>
          <p:cNvCxnSpPr/>
          <p:nvPr/>
        </p:nvCxnSpPr>
        <p:spPr>
          <a:xfrm>
            <a:off x="6507678" y="3412671"/>
            <a:ext cx="72587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8066314" y="3902529"/>
            <a:ext cx="0" cy="9633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6507678" y="5524500"/>
            <a:ext cx="72588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046187" y="6495800"/>
            <a:ext cx="2014686" cy="261610"/>
          </a:xfrm>
          <a:prstGeom prst="rect">
            <a:avLst/>
          </a:prstGeom>
          <a:noFill/>
        </p:spPr>
        <p:txBody>
          <a:bodyPr wrap="square" rtlCol="0">
            <a:spAutoFit/>
          </a:bodyPr>
          <a:lstStyle/>
          <a:p>
            <a:r>
              <a:rPr lang="en-GB" sz="1100" dirty="0" smtClean="0"/>
              <a:t>Adapted from Elson, 2012</a:t>
            </a:r>
            <a:endParaRPr lang="en-GB" sz="1100" dirty="0"/>
          </a:p>
        </p:txBody>
      </p:sp>
    </p:spTree>
    <p:extLst>
      <p:ext uri="{BB962C8B-B14F-4D97-AF65-F5344CB8AC3E}">
        <p14:creationId xmlns:p14="http://schemas.microsoft.com/office/powerpoint/2010/main" val="1398988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57199" y="3044824"/>
            <a:ext cx="8229601" cy="1143000"/>
          </a:xfrm>
          <a:prstGeom prst="rect">
            <a:avLst/>
          </a:prstGeom>
        </p:spPr>
        <p:txBody>
          <a:bodyPr anchor="ctr">
            <a:norm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hangingPunct="1"/>
            <a:r>
              <a:rPr lang="en-GB" sz="4000" b="1" dirty="0" smtClean="0">
                <a:latin typeface="Calibri" pitchFamily="34" charset="0"/>
              </a:rPr>
              <a:t>UNEP Finance Initiative</a:t>
            </a:r>
            <a:endParaRPr lang="en-GB" sz="4000" b="1" dirty="0">
              <a:latin typeface="Calibri" pitchFamily="34" charset="0"/>
            </a:endParaRPr>
          </a:p>
        </p:txBody>
      </p:sp>
    </p:spTree>
    <p:extLst>
      <p:ext uri="{BB962C8B-B14F-4D97-AF65-F5344CB8AC3E}">
        <p14:creationId xmlns:p14="http://schemas.microsoft.com/office/powerpoint/2010/main" val="352832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988040939"/>
              </p:ext>
            </p:extLst>
          </p:nvPr>
        </p:nvGraphicFramePr>
        <p:xfrm>
          <a:off x="538843" y="1491916"/>
          <a:ext cx="8098971" cy="5173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1447676" y="1556083"/>
            <a:ext cx="6510052" cy="400110"/>
          </a:xfrm>
          <a:prstGeom prst="rect">
            <a:avLst/>
          </a:prstGeom>
          <a:noFill/>
        </p:spPr>
        <p:txBody>
          <a:bodyPr wrap="none" rtlCol="0">
            <a:spAutoFit/>
          </a:bodyPr>
          <a:lstStyle/>
          <a:p>
            <a:r>
              <a:rPr lang="en-GB" sz="2000" b="1" dirty="0" smtClean="0">
                <a:latin typeface="+mj-lt"/>
              </a:rPr>
              <a:t>Strategies to stimulate private sector engagement in REDD+</a:t>
            </a:r>
            <a:endParaRPr lang="en-GB" sz="2000" b="1" dirty="0">
              <a:latin typeface="+mj-lt"/>
            </a:endParaRPr>
          </a:p>
        </p:txBody>
      </p:sp>
      <p:sp>
        <p:nvSpPr>
          <p:cNvPr id="4" name="TextBox 3"/>
          <p:cNvSpPr txBox="1"/>
          <p:nvPr/>
        </p:nvSpPr>
        <p:spPr>
          <a:xfrm>
            <a:off x="211194" y="6437170"/>
            <a:ext cx="4280595" cy="276999"/>
          </a:xfrm>
          <a:prstGeom prst="rect">
            <a:avLst/>
          </a:prstGeom>
          <a:noFill/>
        </p:spPr>
        <p:txBody>
          <a:bodyPr wrap="none" rtlCol="0">
            <a:spAutoFit/>
          </a:bodyPr>
          <a:lstStyle/>
          <a:p>
            <a:r>
              <a:rPr lang="en-GB" sz="1200" dirty="0" smtClean="0">
                <a:latin typeface="+mn-lt"/>
              </a:rPr>
              <a:t>Source: International Institute for Sustainable Development, 2012</a:t>
            </a:r>
            <a:endParaRPr lang="en-GB" sz="1200" dirty="0">
              <a:latin typeface="+mn-lt"/>
            </a:endParaRPr>
          </a:p>
        </p:txBody>
      </p:sp>
    </p:spTree>
    <p:extLst>
      <p:ext uri="{BB962C8B-B14F-4D97-AF65-F5344CB8AC3E}">
        <p14:creationId xmlns:p14="http://schemas.microsoft.com/office/powerpoint/2010/main" val="772373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11194" y="6437170"/>
            <a:ext cx="4280595" cy="276999"/>
          </a:xfrm>
          <a:prstGeom prst="rect">
            <a:avLst/>
          </a:prstGeom>
          <a:noFill/>
        </p:spPr>
        <p:txBody>
          <a:bodyPr wrap="none" rtlCol="0">
            <a:spAutoFit/>
          </a:bodyPr>
          <a:lstStyle/>
          <a:p>
            <a:r>
              <a:rPr lang="en-GB" sz="1200" dirty="0" smtClean="0">
                <a:latin typeface="+mn-lt"/>
              </a:rPr>
              <a:t>Source: International Institute for Sustainable Development, 2012</a:t>
            </a:r>
            <a:endParaRPr lang="en-GB" sz="1200" dirty="0">
              <a:latin typeface="+mn-lt"/>
            </a:endParaRPr>
          </a:p>
        </p:txBody>
      </p:sp>
      <p:sp>
        <p:nvSpPr>
          <p:cNvPr id="5" name="Title 1"/>
          <p:cNvSpPr txBox="1">
            <a:spLocks/>
          </p:cNvSpPr>
          <p:nvPr/>
        </p:nvSpPr>
        <p:spPr>
          <a:xfrm>
            <a:off x="-192088" y="1207760"/>
            <a:ext cx="8229601" cy="1143000"/>
          </a:xfrm>
          <a:prstGeom prst="rect">
            <a:avLst/>
          </a:prstGeom>
        </p:spPr>
        <p:txBody>
          <a:bodyPr anchor="ctr">
            <a:norm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hangingPunct="1"/>
            <a:r>
              <a:rPr lang="en-GB" sz="3100" dirty="0" smtClean="0">
                <a:latin typeface="Calibri" pitchFamily="34" charset="0"/>
              </a:rPr>
              <a:t>Next Steps? </a:t>
            </a:r>
            <a:endParaRPr lang="en-GB" sz="3100" dirty="0">
              <a:latin typeface="Calibri" pitchFamily="34" charset="0"/>
            </a:endParaRPr>
          </a:p>
        </p:txBody>
      </p:sp>
    </p:spTree>
    <p:extLst>
      <p:ext uri="{BB962C8B-B14F-4D97-AF65-F5344CB8AC3E}">
        <p14:creationId xmlns:p14="http://schemas.microsoft.com/office/powerpoint/2010/main" val="786923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5"/>
          <p:cNvGrpSpPr>
            <a:grpSpLocks/>
          </p:cNvGrpSpPr>
          <p:nvPr/>
        </p:nvGrpSpPr>
        <p:grpSpPr bwMode="auto">
          <a:xfrm>
            <a:off x="538843" y="1502230"/>
            <a:ext cx="8115299" cy="5290684"/>
            <a:chOff x="442" y="709"/>
            <a:chExt cx="4644" cy="3402"/>
          </a:xfrm>
        </p:grpSpPr>
        <p:pic>
          <p:nvPicPr>
            <p:cNvPr id="22532" name="Picture 2" descr="C:\Users\Niki\Desktop\Dropbox\GCP - Comms - The Company - Live\NCD\NCD Conveners logos landsca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 y="709"/>
              <a:ext cx="4545" cy="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0" descr="http://www.naturalcapitaldeclaration.org/wp-content/uploads/2012/06/cdc_climat_CDCgroup_4c-e13401747379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2" y="1303"/>
              <a:ext cx="658"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534" name="Picture 11" descr="http://www.naturalcapitaldeclaration.org/wp-content/uploads/2012/09/Ping_An_Bank_Logo-e134823955844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4" y="2822"/>
              <a:ext cx="882" cy="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535" name="Picture 12" descr="Kenya_Commercial_Bank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7" y="3768"/>
              <a:ext cx="66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4" descr="Earth%20Capital%20Partn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4" y="3772"/>
              <a:ext cx="73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3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7938"/>
            <a:ext cx="914400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p:cNvSpPr>
          <p:nvPr/>
        </p:nvSpPr>
        <p:spPr bwMode="auto">
          <a:xfrm>
            <a:off x="2138589" y="217262"/>
            <a:ext cx="73771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dirty="0">
                <a:solidFill>
                  <a:schemeClr val="bg1"/>
                </a:solidFill>
                <a:latin typeface="Calibri" pitchFamily="34" charset="0"/>
              </a:rPr>
              <a:t>What </a:t>
            </a:r>
            <a:r>
              <a:rPr lang="en-US" sz="3200" dirty="0" smtClean="0">
                <a:solidFill>
                  <a:schemeClr val="bg1"/>
                </a:solidFill>
                <a:latin typeface="Calibri" pitchFamily="34" charset="0"/>
              </a:rPr>
              <a:t>is UNEP FI?</a:t>
            </a:r>
            <a:endParaRPr lang="en-US" sz="32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p:cNvSpPr>
          <p:nvPr/>
        </p:nvSpPr>
        <p:spPr bwMode="auto">
          <a:xfrm>
            <a:off x="701675" y="1112838"/>
            <a:ext cx="73771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dirty="0" smtClean="0">
                <a:latin typeface="Calibri" pitchFamily="34" charset="0"/>
              </a:rPr>
              <a:t>UNEP FI in Kenya</a:t>
            </a:r>
            <a:endParaRPr lang="en-US" sz="3200" dirty="0">
              <a:latin typeface="Calibri"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9024" y="2179184"/>
            <a:ext cx="3324976" cy="467881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643" y="3969884"/>
            <a:ext cx="5373532" cy="2888116"/>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79184"/>
            <a:ext cx="3673929" cy="2139043"/>
          </a:xfrm>
          <a:prstGeom prst="rect">
            <a:avLst/>
          </a:prstGeom>
        </p:spPr>
      </p:pic>
    </p:spTree>
    <p:extLst>
      <p:ext uri="{BB962C8B-B14F-4D97-AF65-F5344CB8AC3E}">
        <p14:creationId xmlns:p14="http://schemas.microsoft.com/office/powerpoint/2010/main" val="493468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ncd"/>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2401888" y="2207765"/>
            <a:ext cx="4232275" cy="1989137"/>
          </a:xfrm>
          <a:noFill/>
        </p:spPr>
      </p:pic>
      <p:sp>
        <p:nvSpPr>
          <p:cNvPr id="18435" name="TextBox 10"/>
          <p:cNvSpPr txBox="1">
            <a:spLocks noChangeArrowheads="1"/>
          </p:cNvSpPr>
          <p:nvPr/>
        </p:nvSpPr>
        <p:spPr bwMode="auto">
          <a:xfrm>
            <a:off x="387350" y="4810820"/>
            <a:ext cx="81676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2800" i="1">
                <a:latin typeface="Calibri" pitchFamily="34" charset="0"/>
              </a:rPr>
              <a:t>A Roadmap to mainstream natural capital integration,</a:t>
            </a:r>
          </a:p>
          <a:p>
            <a:pPr algn="ctr" eaLnBrk="1" hangingPunct="1"/>
            <a:r>
              <a:rPr lang="en-GB" sz="2800" i="1">
                <a:latin typeface="Calibri" pitchFamily="34" charset="0"/>
              </a:rPr>
              <a:t>accounting and reporting in finance</a:t>
            </a:r>
            <a:endParaRPr lang="en-US" sz="2800" i="1">
              <a:latin typeface="Calibri" pitchFamily="34" charset="0"/>
            </a:endParaRPr>
          </a:p>
        </p:txBody>
      </p:sp>
      <p:pic>
        <p:nvPicPr>
          <p:cNvPr id="1843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9" descr="http://www.quadia.ch/img/quadia_logo_cabece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25" y="6296025"/>
            <a:ext cx="14144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txBox="1">
            <a:spLocks noChangeArrowheads="1"/>
          </p:cNvSpPr>
          <p:nvPr/>
        </p:nvSpPr>
        <p:spPr bwMode="auto">
          <a:xfrm>
            <a:off x="460375" y="1616075"/>
            <a:ext cx="4619625"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1pPr>
            <a:lvl2pPr marL="685800" indent="-285750" eaLnBrk="0" hangingPunct="0">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2pPr>
            <a:lvl3pPr eaLnBrk="0" hangingPunct="0">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3pPr>
            <a:lvl4pPr eaLnBrk="0" hangingPunct="0">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4pPr>
            <a:lvl5pPr eaLnBrk="0" hangingPunct="0">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9pPr>
          </a:lstStyle>
          <a:p>
            <a:pPr eaLnBrk="1" hangingPunct="1">
              <a:spcBef>
                <a:spcPts val="638"/>
              </a:spcBef>
              <a:buSzPct val="100000"/>
              <a:buFont typeface="Arial" pitchFamily="34" charset="0"/>
              <a:buChar char="•"/>
            </a:pPr>
            <a:r>
              <a:rPr lang="en-GB" sz="1800">
                <a:latin typeface="Calibri" pitchFamily="34" charset="0"/>
              </a:rPr>
              <a:t>United Nations Environment Programme Finance Initiative partnered with Global Footprint Network: </a:t>
            </a:r>
            <a:br>
              <a:rPr lang="en-GB" sz="1800">
                <a:latin typeface="Calibri" pitchFamily="34" charset="0"/>
              </a:rPr>
            </a:br>
            <a:endParaRPr lang="en-GB" sz="1800">
              <a:latin typeface="Calibri" pitchFamily="34" charset="0"/>
            </a:endParaRPr>
          </a:p>
          <a:p>
            <a:pPr eaLnBrk="1" hangingPunct="1">
              <a:spcBef>
                <a:spcPts val="638"/>
              </a:spcBef>
              <a:buSzPct val="100000"/>
              <a:buFont typeface="Arial" pitchFamily="34" charset="0"/>
              <a:buChar char="•"/>
            </a:pPr>
            <a:r>
              <a:rPr lang="en-GB" sz="1800" b="1">
                <a:latin typeface="Calibri" pitchFamily="34" charset="0"/>
              </a:rPr>
              <a:t>E-RISC: </a:t>
            </a:r>
            <a:r>
              <a:rPr lang="en-GB" sz="1800">
                <a:latin typeface="Calibri" pitchFamily="34" charset="0"/>
              </a:rPr>
              <a:t>Integrating </a:t>
            </a:r>
            <a:r>
              <a:rPr lang="en-GB" sz="1800" b="1">
                <a:latin typeface="Calibri" pitchFamily="34" charset="0"/>
              </a:rPr>
              <a:t>E</a:t>
            </a:r>
            <a:r>
              <a:rPr lang="en-GB" sz="1800">
                <a:latin typeface="Calibri" pitchFamily="34" charset="0"/>
              </a:rPr>
              <a:t>nvironmental and Natural </a:t>
            </a:r>
            <a:r>
              <a:rPr lang="en-GB" sz="1800" b="1">
                <a:latin typeface="Calibri" pitchFamily="34" charset="0"/>
              </a:rPr>
              <a:t>R</a:t>
            </a:r>
            <a:r>
              <a:rPr lang="en-GB" sz="1800">
                <a:latin typeface="Calibri" pitchFamily="34" charset="0"/>
              </a:rPr>
              <a:t>esource Risk </a:t>
            </a:r>
            <a:r>
              <a:rPr lang="en-GB" sz="1800" b="1">
                <a:latin typeface="Calibri" pitchFamily="34" charset="0"/>
              </a:rPr>
              <a:t>i</a:t>
            </a:r>
            <a:r>
              <a:rPr lang="en-GB" sz="1800">
                <a:latin typeface="Calibri" pitchFamily="34" charset="0"/>
              </a:rPr>
              <a:t>n </a:t>
            </a:r>
            <a:r>
              <a:rPr lang="en-GB" sz="1800" b="1">
                <a:latin typeface="Calibri" pitchFamily="34" charset="0"/>
              </a:rPr>
              <a:t>S</a:t>
            </a:r>
            <a:r>
              <a:rPr lang="en-GB" sz="1800">
                <a:latin typeface="Calibri" pitchFamily="34" charset="0"/>
              </a:rPr>
              <a:t>overeign </a:t>
            </a:r>
            <a:r>
              <a:rPr lang="en-GB" sz="1800" b="1">
                <a:latin typeface="Calibri" pitchFamily="34" charset="0"/>
              </a:rPr>
              <a:t>C</a:t>
            </a:r>
            <a:r>
              <a:rPr lang="en-GB" sz="1800">
                <a:latin typeface="Calibri" pitchFamily="34" charset="0"/>
              </a:rPr>
              <a:t>redit Risk Assessments</a:t>
            </a:r>
          </a:p>
          <a:p>
            <a:pPr lvl="1" eaLnBrk="1" hangingPunct="1">
              <a:spcBef>
                <a:spcPts val="638"/>
              </a:spcBef>
              <a:buSzPct val="100000"/>
              <a:buFont typeface="Arial" pitchFamily="34" charset="0"/>
              <a:buChar char="–"/>
            </a:pPr>
            <a:r>
              <a:rPr lang="en-GB" sz="1600">
                <a:latin typeface="Calibri" pitchFamily="34" charset="0"/>
              </a:rPr>
              <a:t>Natural Resource Risks</a:t>
            </a:r>
          </a:p>
          <a:p>
            <a:pPr lvl="1" eaLnBrk="1" hangingPunct="1">
              <a:spcBef>
                <a:spcPts val="638"/>
              </a:spcBef>
              <a:buSzPct val="100000"/>
              <a:buFont typeface="Arial" pitchFamily="34" charset="0"/>
              <a:buChar char="–"/>
            </a:pPr>
            <a:r>
              <a:rPr lang="en-GB" sz="1600">
                <a:latin typeface="Calibri" pitchFamily="34" charset="0"/>
              </a:rPr>
              <a:t>Environmental Impacts</a:t>
            </a:r>
            <a:r>
              <a:rPr lang="fr-FR" sz="1400">
                <a:latin typeface="Calibri" pitchFamily="34" charset="0"/>
              </a:rPr>
              <a:t/>
            </a:r>
            <a:br>
              <a:rPr lang="fr-FR" sz="1400">
                <a:latin typeface="Calibri" pitchFamily="34" charset="0"/>
              </a:rPr>
            </a:br>
            <a:endParaRPr lang="fr-FR" sz="1400">
              <a:latin typeface="Calibri" pitchFamily="34" charset="0"/>
            </a:endParaRPr>
          </a:p>
          <a:p>
            <a:pPr eaLnBrk="1" hangingPunct="1">
              <a:spcBef>
                <a:spcPts val="638"/>
              </a:spcBef>
              <a:buSzPct val="100000"/>
              <a:buFont typeface="Arial" pitchFamily="34" charset="0"/>
              <a:buChar char="•"/>
            </a:pPr>
            <a:r>
              <a:rPr lang="en-US" sz="1800">
                <a:latin typeface="Calibri" pitchFamily="34" charset="0"/>
              </a:rPr>
              <a:t>Using the Ecological Footprint and biocapacity metrics to demonstrate  the </a:t>
            </a:r>
            <a:r>
              <a:rPr lang="en-GB" sz="1800" b="1">
                <a:latin typeface="Calibri" pitchFamily="34" charset="0"/>
              </a:rPr>
              <a:t>materiality</a:t>
            </a:r>
            <a:r>
              <a:rPr lang="en-GB" sz="1800">
                <a:latin typeface="Calibri" pitchFamily="34" charset="0"/>
              </a:rPr>
              <a:t> of </a:t>
            </a:r>
            <a:r>
              <a:rPr lang="en-GB" sz="1800" b="1">
                <a:latin typeface="Calibri" pitchFamily="34" charset="0"/>
              </a:rPr>
              <a:t>natural resource risks  </a:t>
            </a:r>
            <a:r>
              <a:rPr lang="en-GB" sz="1800">
                <a:latin typeface="Calibri" pitchFamily="34" charset="0"/>
              </a:rPr>
              <a:t>for </a:t>
            </a:r>
            <a:r>
              <a:rPr lang="en-GB" sz="1800" b="1">
                <a:latin typeface="Calibri" pitchFamily="34" charset="0"/>
              </a:rPr>
              <a:t>sovereign credit risk. </a:t>
            </a:r>
            <a:endParaRPr lang="en-US" sz="1800">
              <a:latin typeface="Calibri" pitchFamily="34" charset="0"/>
            </a:endParaRPr>
          </a:p>
        </p:txBody>
      </p:sp>
      <p:sp>
        <p:nvSpPr>
          <p:cNvPr id="23556" name="Rectangle 3"/>
          <p:cNvSpPr txBox="1">
            <a:spLocks noChangeArrowheads="1"/>
          </p:cNvSpPr>
          <p:nvPr/>
        </p:nvSpPr>
        <p:spPr bwMode="auto">
          <a:xfrm>
            <a:off x="5599113" y="1433513"/>
            <a:ext cx="30972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1313" eaLnBrk="0" hangingPunct="0">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1pPr>
            <a:lvl2pPr marL="37931725" indent="-37474525" eaLnBrk="0" hangingPunct="0">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2pPr>
            <a:lvl3pPr eaLnBrk="0" hangingPunct="0">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3pPr>
            <a:lvl4pPr eaLnBrk="0" hangingPunct="0">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4pPr>
            <a:lvl5pPr eaLnBrk="0" hangingPunct="0">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pitchFamily="34" charset="0"/>
                <a:ea typeface="ＭＳ Ｐゴシック" pitchFamily="34" charset="-128"/>
              </a:defRPr>
            </a:lvl9pPr>
          </a:lstStyle>
          <a:p>
            <a:pPr eaLnBrk="1" hangingPunct="1">
              <a:spcBef>
                <a:spcPts val="638"/>
              </a:spcBef>
              <a:buSzPct val="45000"/>
              <a:buFont typeface="Arial" pitchFamily="34" charset="0"/>
              <a:buNone/>
            </a:pPr>
            <a:r>
              <a:rPr lang="en-GB" sz="2100">
                <a:latin typeface="Calibri" pitchFamily="34" charset="0"/>
              </a:rPr>
              <a:t>Participating Members: </a:t>
            </a:r>
          </a:p>
        </p:txBody>
      </p:sp>
      <p:pic>
        <p:nvPicPr>
          <p:cNvPr id="2355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5025" y="1773238"/>
            <a:ext cx="10080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https://encrypted-tbn1.gstatic.com/images?q=tbn:ANd9GcRl5TSOadLrcZtuFyyS24Kqd5iAXVpxoezKYP1hQ_si_c6vm1WV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3588" y="1916113"/>
            <a:ext cx="15652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descr="https://encrypted-tbn1.gstatic.com/images?q=tbn:ANd9GcT5WEwvTjSRF1LkfNWydHwiHLBXL2hBOqT1saJ9EUgpbuUTTTE-O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6225" y="3013075"/>
            <a:ext cx="10350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http://www.dufas.nl/theme/dufas/uploadedFiles/leden/SNS%20AM%20220x11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3600" y="3808413"/>
            <a:ext cx="18192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0" descr="https://encrypted-tbn1.gstatic.com/images?q=tbn:ANd9GcS187nz6itj1YkB-LS79JJ9pfX6he9e7Db5RF8m3NkjTf9AFiF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8675" y="4367213"/>
            <a:ext cx="11049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2" descr="https://encrypted-tbn3.gstatic.com/images?q=tbn:ANd9GcS9j3U_AvZA22j2ulIhFhKI4We0x0koLkK1bPF3Kp95X7H1HzR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6325" y="3062288"/>
            <a:ext cx="146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4" descr="https://encrypted-tbn0.gstatic.com/images?q=tbn:ANd9GcStmsHneA6orxpYlxrVgLY5by24glrFnNYpDUEXM7LOCiWHn-duS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4888" y="5157788"/>
            <a:ext cx="28575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6" descr="https://encrypted-tbn2.gstatic.com/images?q=tbn:ANd9GcTfIfQIpg0t2fiHujCAfvQ-9hc_gkajvj0WfWEWFbxu6xJXa52Ln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34100" y="3506788"/>
            <a:ext cx="65405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AutoShape 18" descr="data:image/jpeg;base64,/9j/4AAQSkZJRgABAQAAAQABAAD/2wCEAAkGBhQGEBUUBxIVFRUSExcaEhYXFhIfHBUWFBEXFhUQFBUdHSYeFxkkGhUTIC8hIycpLC0sFx8xNTAtQSgrLCkBCQoKDgwOGQ8PGi8kHyU0NC80NS4yLy8uLCkqLC0sNCwsKSwpLCwsNTIsMCwsNikqKS0sLCw0KTUpLDMsLC4sLP/AABEIALQBFwMBIgACEQEDEQH/xAAcAAEAAgMBAQEAAAAAAAAAAAAABgcEBQgDAgH/xABEEAACAQIDBQQGBwUFCQAAAAAAAQIDEQQFEgYHITFBE1FhcRQiMoGhsRVCUnKRwdIzQ0STshYXI4KSNFRig7PC0eHw/8QAGgEBAAIDAQAAAAAAAAAAAAAAAAEDAgQFBv/EAC4RAQACAgECBAMIAwEAAAAAAAABAgMRBCExBRITYUFRcTJSkaGxweHwFSJiFP/aAAwDAQACEQMRAD8AvEAAAAAAAAAAAAAAAAAAAAAAAAAAAAAAAAAAAAAAAAAAAAAAAAAAAAAAAAAAAAAAAAAAAAAAAAAAAAAAAAAAAAAAAAAAAAAAAAAAAAAAAAAAAAAAAAAAAAAAAAAAAAAAAAA/G9PMD9BjZdjlmNNTpcm5Jf5ZNJ++1/eZJjW0XrFq9pTMTE6kABkgAAAAAAAAAAAAAAAAAAAAAAAAAAAAAAAAAAAAAADU4HN/TMVVpw9mEVbxkpWm/wAWl7iq+WtJrE/GdQyrSbRMx8Gyr6tL7C2rpqTtfxtxIbnO0WIipUcVCMG1ZtauKf2Xe1n3k2fAi9bIZ5/WlUxbdOHKmres4rk2n7N+L48eJz/EqZr1iuGZ3PTp217/ACbPFtSJmb9v3a7Z3Nq9NdlgKcZ8W7vV6t+93skTXDqSivSXHV10p28ld3NHs3lk8nqVYV+KkouElydm0/J8VwN9Oappubskrt9yXUnwzFfHhj1JnfbU/DRyr1tf/WP5fQNVkGa/S0akn0qtRXdHStP5m1Ohiy1y0i9e0ta9ZpPlkABYxAAAAAAAAAAAAAAGm2t2ljsphZV60dTTUYQvbXOXKN+i5tvuTKnq76sdN/4cMPFdFoqP46+JsYuPfLG6sZtELxBBN2W2OJ2vdd5kqajSUFHRCSvKepu7cn0ivxJ2VZKTjt5ZTE7AAYJAAAAAAAAAAAAAES2pwc8vXaYatNRlKzhrnwbTfq8eXDkR/K6M8TVjHCycZSur3a4Wu+K48kTnH5Ks1qqWMfqQXqwXVvnKT/BWXdzPOvs7CNWnVwSUJQkrpLhKPJ8Ojtf/AO4nm+T4bkyZvUr0ruOm+vvMfJ08XKrXH5Z7/wB0y8ty36PXrznUk+cpSk/wTdkjNAPQ0pWlYrXs5trTady+Zw7RNS6+LXxXIg20uGnlk9KrTlCabUXOTaV+UlfivEnZqVkEcTWdXMPXb9mP1YxXJW+s+vdds0PEONbkUitO/wA/lHx+v0bHGyxjtueyJbPYGpmFRxw9R00lebTkuF7cEnxfEnmDwiwcdMXKXe5Sbb8W3+Rg4TIo5fiO0wnCMotSh3NtNOPhw5G1MPDeH/56TF/tft7MuTn9W3TsAA6rUAAAAAAAAAAAAAFXb9Mboo4akn7VSc3/AMuCiv8AqMqAsDfVjfSMwhBPhSoRv96cpSfw0Ffnf4tfLihRbuvDcrgvR8vnNrjVryd/CEYwXxUywCGbLZrh9kMqwqzatClqoqdm/Wfat1HpgvWl7XRHpT3r5dUdvSGvF0qyX46Tk5aXyXtaImeq2JiIS8GLl+Z0s2hry+pCpF/WhJNX7nbk/AyW7czWmNMn6CK/3oZd/vS/l1/0G5yfaDD7QRcsqrRqKPtaXxjflqi+K96M5x3rG5iUbhsQRbNt5mAyiThVr65LmqcZTt4OS9W/hcZVvMwGbSUaVdQk+SqRlC77lKS038Lk+lfW/LJuEpAMXM80pZPSlVzCahCPOT8eCS6tvuXEwiN9ISygQ3+9zLr/ALaf8mt+k9I718tl/ENedKv+gs9DJ92fwRuEuBFFvSy1/wAUv5df9B8T3rZbD+Ib8qVf9A9HJ92fwNwlwMfAY6GZ0oVcK7wqwjKDs1eMldOz4rgz7xWJWEi5TTaXPSm3bvsim0+WJmUxG+z1PilWVdXpu6u174yafxTI/mG2FLs5ehuTm1aPqtWb+td9xibO7R0svo6MW2mpO3Bvg3fn5tnOnxLB6sU80a1ve+n0/VtRxcnkm2pS4HjhcSsXHVBSSfLUmm/Gz42PY6MTFo3DWmNdAAEoAAAAAAAAAAAAAAA+K1VUIuVTlFNvySuwOc94ON9PzPFS7qrgvKlFU/nFkePTE4h4ucpz5zlKT85Scn8zYbMZL/aHGUaF3FVZ2k1zUVFyk142iz0sapTr8I/Rr95YGJxMsXLViJOUmkrt9ErKPkkkkuh5HSOXbB4HLaeilhaUlbjKpCM5S8ZSkm/yKT3iZHT2fzCpTwK003GE4x+zrjxivC6dvBo18PJrlt5YhlNdMDZnaWrstiI1cE3a67SF+FSHWEl8n0Zf+f5xGnltbEYd+q8NKdN9+qleHxcTmotrPMweH2XoKXOrCjTXkp6rf6aZXysUWtSffSaz3VLax74bHVMEprCzlDtIaJ6W1qg2m4O3S6R4Fg7qNiaW0kqlbNFrp0ZKMafSc2tTc+9JaeHW/Hue3lvWlZtZhEblXwL73hbPYWhlleSw9KDp070nCEIuMtSUbNJcLtJrrcoQwwZozV3EJtGlz7mtp55lSqYbGScnQUXSb59nK60X66Wlbwkl0MTfnmFoYajF+1KdSS+6lCP9c/wNXuOouWLryXKNBJ+c6sWv6GWpmezGGzqanmdCnVlGOlOavZXbsly5tnOyTXFyPNr+6WR1q5jsDoTONmMqySjKrmOFw8IRXF6FxfSMUuLk+iRRm0GYUsyrynltCNClyhCPcvrT4+0/DguC6Xe/h5Hq9olXNdNcZOW5dPNq0KWCjqnUkoxXi+r7kldt9yZ5UKEsVKMMPFylJpRjFNuTfJJdWXvu63frZWn2uOSliakfW6qlF8eyi+r5XfXkuC4znzxirv4lY2leVYBZVQpUaTuqVOEE+9Qio3+BlA/JLUjz8zvqvQLNsF9I4qosqp3Ufa08tS9p9y48PGxl7G4KFSpU9Jh69PTpUl7Lu0+HfwRLsNhY4OOnDxUUui+b734n4sJGNTtIq0nGzferpq/fyOJj8KiuaM8zEzuZmNdOvy+jety90nHHb83sADttEAAAAAAAAAAAAAAAANDt3jvo/LcVNc+xlFedT/DXxkjfEC3z430bLlBP9tXhH3RUqj+MIluGvmyVj3RPZRhO9zOC9JzJzf7mhOXvk4wXwlIghON2O12G2SlXlmmu9VQUHGN7KLk5J8eHFx/A7nI3OOYr3U17r4Oc94marOMyrzou8YyUIvvVKKg2vDUpMl21u+RY2lKls9CcNatKrOyaT59nFN2f/E3w7uqq01eHx7Umb2ZXtvoeRZe9GLynAZdhHzhTvNeNOlCHznM0W7PZZ7R42Mqkf8HDtTqvo2neFLzbV34J+Bn758b6RmMYL91Qgv8ANOUpv4OBde0WzVrHw6ojsgRfO57BeiZZGT/fVak/cpdmvhTKGvbmdMbIYH6NwGGp2s40Ker7zipS+LZVz7apEe6ad0c3y430bLdK/fVqcfdG9R/0IootvftWahhYrk5VZPzjGml8JSKkLOFGsUe6L91xbjMFooYiq/r1YwXlThq+dUsPNc0p5LRnWx8tMKavJ/JJdW3ZJdWyAbsNpsHk+WqOMxFOnONSo6kZySldz9VqPOS06eVyGbyduf7V1lDAt+j0n6nBrtJ241ZJ8erST6XfU07YbZs877Mt6hrNstsau19bXXvGnFvsaV+EF9p9831fuXA0uEwk8fUjTwkXOc2lCK5tvojxJfsHtdhtkHKpicPOrWlwU04JQh9mKfG7fN+CXffpzHp01SFfeeqztgd3kNlIqpi7TxMl60ulNPnTp/nLm/BcCZlbUt+OGl+1w9deXZP/ALkbfZ/ejhtpMRChgqVZSnq4yjTSSjBybbU2+luXU42XFmtM2vC6JjtCZAA1WQAAAAAAAAAAAAAAAAAAAAAFfb29msVtFCh9E0+0jS7RzipRUryUVFpO1+Cl1vxLBBZjyTjtFoRMbct47J6+Vu2Po1Kf34TXxaszC1LvR1g1fmYtXKKNd3q0aUn4wg/mjoR4h86sPTct0oOs7Uk5N8kuLfkkTPZndVi88knjYvD0usqi9druhT538ZWXnyL2oYOGF/2eEY/dil8j2ML8+0xqsaIo1+RZFS2coRo5dHTGPPvlJ85zfWT/APXRIofeXSqRzTEPFRa1TjobTtKCpxUXF9VZdOtzog/Gr8zWw55x3m0xvbKa7jTlnLME8xr0qUf3tSEP9c1H8zqaK0qy6chpXcfpPI5Hra6a0VrpEd5eyUtqsIlgrOtRlrpp8NSatKnfkm1ZrxiigcVhp4Gbhi4yhOL4xkmmvNPidWHhicDTxvDFU4Tty1Ri/mizBy5xR5ZjcItXblvCYaeOmoYOMpyk+EYJtv3Liec49k2qnBp2afBprmmujOqcPg4YRWw0IwXdGMV8jzrZVRxEtVejTlL7ThBv8Wrl/wDkOv2WPpuWNSfJr8RqS6r8TqyGEhS/ZwivKKE8JCp7cIvziif8h/z+f8HpuU9S7yydyWUyr4qpiJR9SlScIy6a6kouyfVqMXf7y7y25ZJQn7dCk/OnT/8ABlUaMcPFRoxUYrkkkkvJIry83z0msR3TFNS+wAc5YAAAAAAAAAAAAAAAAAAAAAAAAAAAAAAAAAAAAAAAAAAAAAAAAAAAAAAAAAAAAAAAAAAAAAAAAAAAAAAAAAAAAAAAAAAAAAAAAAAAAAAAAAAAAAAAAAAAAAAAAAAAAAAAAAAAAAAAAAAAAAAAAAAAAAAAAAAAAAAAA//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pitchFamily="34" charset="0"/>
            </a:endParaRPr>
          </a:p>
        </p:txBody>
      </p:sp>
      <p:sp>
        <p:nvSpPr>
          <p:cNvPr id="23566" name="AutoShape 20" descr="data:image/jpeg;base64,/9j/4AAQSkZJRgABAQAAAQABAAD/2wCEAAkGBhQGEBUUBxIVFRUSExcaEhYXFhIfHBUWFBEXFhUQFBUdHSYeFxkkGhUTIC8hIycpLC0sFx8xNTAtQSgrLCkBCQoKDgwOGQ8PGi8kHyU0NC80NS4yLy8uLCkqLC0sNCwsKSwpLCwsNTIsMCwsNikqKS0sLCw0KTUpLDMsLC4sLP/AABEIALQBFwMBIgACEQEDEQH/xAAcAAEAAgMBAQEAAAAAAAAAAAAABgcEBQgDAgH/xABEEAACAQIDBQQGBwUFCQAAAAAAAQIDEQQFEgYHITFBE1FhcRQiMoGhsRVCUnKRwdIzQ0STshYXI4KSNFRig7PC0eHw/8QAGgEBAAIDAQAAAAAAAAAAAAAAAAEDAgQFBv/EAC4RAQACAgECBAMIAwEAAAAAAAABAgMRBCExBRITYUFRcTJSkaGxweHwFSJiFP/aAAwDAQACEQMRAD8AvEAAAAAAAAAAAAAAAAAAAAAAAAAAAAAAAAAAAAAAAAAAAAAAAAAAAAAAAAAAAAAAAAAAAAAAAAAAAAAAAAAAAAAAAAAAAAAAAAAAAAAAAAAAAAAAAAAAAAAAAAAAAAAAAAA/G9PMD9BjZdjlmNNTpcm5Jf5ZNJ++1/eZJjW0XrFq9pTMTE6kABkgAAAAAAAAAAAAAAAAAAAAAAAAAAAAAAAAAAAAAADU4HN/TMVVpw9mEVbxkpWm/wAWl7iq+WtJrE/GdQyrSbRMx8Gyr6tL7C2rpqTtfxtxIbnO0WIipUcVCMG1ZtauKf2Xe1n3k2fAi9bIZ5/WlUxbdOHKmres4rk2n7N+L48eJz/EqZr1iuGZ3PTp217/ACbPFtSJmb9v3a7Z3Nq9NdlgKcZ8W7vV6t+93skTXDqSivSXHV10p28ld3NHs3lk8nqVYV+KkouElydm0/J8VwN9Oappubskrt9yXUnwzFfHhj1JnfbU/DRyr1tf/WP5fQNVkGa/S0akn0qtRXdHStP5m1Ohiy1y0i9e0ta9ZpPlkABYxAAAAAAAAAAAAAAGm2t2ljsphZV60dTTUYQvbXOXKN+i5tvuTKnq76sdN/4cMPFdFoqP46+JsYuPfLG6sZtELxBBN2W2OJ2vdd5kqajSUFHRCSvKepu7cn0ivxJ2VZKTjt5ZTE7AAYJAAAAAAAAAAAAAES2pwc8vXaYatNRlKzhrnwbTfq8eXDkR/K6M8TVjHCycZSur3a4Wu+K48kTnH5Ks1qqWMfqQXqwXVvnKT/BWXdzPOvs7CNWnVwSUJQkrpLhKPJ8Ojtf/AO4nm+T4bkyZvUr0ruOm+vvMfJ08XKrXH5Z7/wB0y8ty36PXrznUk+cpSk/wTdkjNAPQ0pWlYrXs5trTady+Zw7RNS6+LXxXIg20uGnlk9KrTlCabUXOTaV+UlfivEnZqVkEcTWdXMPXb9mP1YxXJW+s+vdds0PEONbkUitO/wA/lHx+v0bHGyxjtueyJbPYGpmFRxw9R00lebTkuF7cEnxfEnmDwiwcdMXKXe5Sbb8W3+Rg4TIo5fiO0wnCMotSh3NtNOPhw5G1MPDeH/56TF/tft7MuTn9W3TsAA6rUAAAAAAAAAAAAAFXb9Mboo4akn7VSc3/AMuCiv8AqMqAsDfVjfSMwhBPhSoRv96cpSfw0Ffnf4tfLihRbuvDcrgvR8vnNrjVryd/CEYwXxUywCGbLZrh9kMqwqzatClqoqdm/Wfat1HpgvWl7XRHpT3r5dUdvSGvF0qyX46Tk5aXyXtaImeq2JiIS8GLl+Z0s2hry+pCpF/WhJNX7nbk/AyW7czWmNMn6CK/3oZd/vS/l1/0G5yfaDD7QRcsqrRqKPtaXxjflqi+K96M5x3rG5iUbhsQRbNt5mAyiThVr65LmqcZTt4OS9W/hcZVvMwGbSUaVdQk+SqRlC77lKS038Lk+lfW/LJuEpAMXM80pZPSlVzCahCPOT8eCS6tvuXEwiN9ISygQ3+9zLr/ALaf8mt+k9I718tl/ENedKv+gs9DJ92fwRuEuBFFvSy1/wAUv5df9B8T3rZbD+Ib8qVf9A9HJ92fwNwlwMfAY6GZ0oVcK7wqwjKDs1eMldOz4rgz7xWJWEi5TTaXPSm3bvsim0+WJmUxG+z1PilWVdXpu6u174yafxTI/mG2FLs5ehuTm1aPqtWb+td9xibO7R0svo6MW2mpO3Bvg3fn5tnOnxLB6sU80a1ve+n0/VtRxcnkm2pS4HjhcSsXHVBSSfLUmm/Gz42PY6MTFo3DWmNdAAEoAAAAAAAAAAAAAAA+K1VUIuVTlFNvySuwOc94ON9PzPFS7qrgvKlFU/nFkePTE4h4ucpz5zlKT85Scn8zYbMZL/aHGUaF3FVZ2k1zUVFyk142iz0sapTr8I/Rr95YGJxMsXLViJOUmkrt9ErKPkkkkuh5HSOXbB4HLaeilhaUlbjKpCM5S8ZSkm/yKT3iZHT2fzCpTwK003GE4x+zrjxivC6dvBo18PJrlt5YhlNdMDZnaWrstiI1cE3a67SF+FSHWEl8n0Zf+f5xGnltbEYd+q8NKdN9+qleHxcTmotrPMweH2XoKXOrCjTXkp6rf6aZXysUWtSffSaz3VLax74bHVMEprCzlDtIaJ6W1qg2m4O3S6R4Fg7qNiaW0kqlbNFrp0ZKMafSc2tTc+9JaeHW/Hue3lvWlZtZhEblXwL73hbPYWhlleSw9KDp070nCEIuMtSUbNJcLtJrrcoQwwZozV3EJtGlz7mtp55lSqYbGScnQUXSb59nK60X66Wlbwkl0MTfnmFoYajF+1KdSS+6lCP9c/wNXuOouWLryXKNBJ+c6sWv6GWpmezGGzqanmdCnVlGOlOavZXbsly5tnOyTXFyPNr+6WR1q5jsDoTONmMqySjKrmOFw8IRXF6FxfSMUuLk+iRRm0GYUsyrynltCNClyhCPcvrT4+0/DguC6Xe/h5Hq9olXNdNcZOW5dPNq0KWCjqnUkoxXi+r7kldt9yZ5UKEsVKMMPFylJpRjFNuTfJJdWXvu63frZWn2uOSliakfW6qlF8eyi+r5XfXkuC4znzxirv4lY2leVYBZVQpUaTuqVOEE+9Qio3+BlA/JLUjz8zvqvQLNsF9I4qosqp3Ufa08tS9p9y48PGxl7G4KFSpU9Jh69PTpUl7Lu0+HfwRLsNhY4OOnDxUUui+b734n4sJGNTtIq0nGzferpq/fyOJj8KiuaM8zEzuZmNdOvy+jety90nHHb83sADttEAAAAAAAAAAAAAAAANDt3jvo/LcVNc+xlFedT/DXxkjfEC3z430bLlBP9tXhH3RUqj+MIluGvmyVj3RPZRhO9zOC9JzJzf7mhOXvk4wXwlIghON2O12G2SlXlmmu9VQUHGN7KLk5J8eHFx/A7nI3OOYr3U17r4Oc94marOMyrzou8YyUIvvVKKg2vDUpMl21u+RY2lKls9CcNatKrOyaT59nFN2f/E3w7uqq01eHx7Umb2ZXtvoeRZe9GLynAZdhHzhTvNeNOlCHznM0W7PZZ7R42Mqkf8HDtTqvo2neFLzbV34J+Bn758b6RmMYL91Qgv8ANOUpv4OBde0WzVrHw6ojsgRfO57BeiZZGT/fVak/cpdmvhTKGvbmdMbIYH6NwGGp2s40Ker7zipS+LZVz7apEe6ad0c3y430bLdK/fVqcfdG9R/0IootvftWahhYrk5VZPzjGml8JSKkLOFGsUe6L91xbjMFooYiq/r1YwXlThq+dUsPNc0p5LRnWx8tMKavJ/JJdW3ZJdWyAbsNpsHk+WqOMxFOnONSo6kZySldz9VqPOS06eVyGbyduf7V1lDAt+j0n6nBrtJ241ZJ8erST6XfU07YbZs877Mt6hrNstsau19bXXvGnFvsaV+EF9p9831fuXA0uEwk8fUjTwkXOc2lCK5tvojxJfsHtdhtkHKpicPOrWlwU04JQh9mKfG7fN+CXffpzHp01SFfeeqztgd3kNlIqpi7TxMl60ulNPnTp/nLm/BcCZlbUt+OGl+1w9deXZP/ALkbfZ/ejhtpMRChgqVZSnq4yjTSSjBybbU2+luXU42XFmtM2vC6JjtCZAA1WQAAAAAAAAAAAAAAAAAAAAAFfb29msVtFCh9E0+0jS7RzipRUryUVFpO1+Cl1vxLBBZjyTjtFoRMbct47J6+Vu2Po1Kf34TXxaszC1LvR1g1fmYtXKKNd3q0aUn4wg/mjoR4h86sPTct0oOs7Uk5N8kuLfkkTPZndVi88knjYvD0usqi9druhT538ZWXnyL2oYOGF/2eEY/dil8j2ML8+0xqsaIo1+RZFS2coRo5dHTGPPvlJ85zfWT/APXRIofeXSqRzTEPFRa1TjobTtKCpxUXF9VZdOtzog/Gr8zWw55x3m0xvbKa7jTlnLME8xr0qUf3tSEP9c1H8zqaK0qy6chpXcfpPI5Hra6a0VrpEd5eyUtqsIlgrOtRlrpp8NSatKnfkm1ZrxiigcVhp4Gbhi4yhOL4xkmmvNPidWHhicDTxvDFU4Tty1Ri/mizBy5xR5ZjcItXblvCYaeOmoYOMpyk+EYJtv3Liec49k2qnBp2afBprmmujOqcPg4YRWw0IwXdGMV8jzrZVRxEtVejTlL7ThBv8Wrl/wDkOv2WPpuWNSfJr8RqS6r8TqyGEhS/ZwivKKE8JCp7cIvziif8h/z+f8HpuU9S7yydyWUyr4qpiJR9SlScIy6a6kouyfVqMXf7y7y25ZJQn7dCk/OnT/8ABlUaMcPFRoxUYrkkkkvJIry83z0msR3TFNS+wAc5YAAAAAAAAAAAAAAAAAAAAAAAAAAAAAAAAAAAAAAAAAAAAAAAAAAAAAAAAAAAAAAAAAAAAAAAAAAAAAAAAAAAAAAAAAAAAAAAAAAAAAAAAAAAAAAAAAAAAAAAAAAAAAAAAAAAAAAAAAAAAAAAAAAAAAAAAAAAAAAAA//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pitchFamily="34" charset="0"/>
            </a:endParaRPr>
          </a:p>
        </p:txBody>
      </p:sp>
      <p:sp>
        <p:nvSpPr>
          <p:cNvPr id="23567" name="AutoShape 22" descr="data:image/jpeg;base64,/9j/4AAQSkZJRgABAQAAAQABAAD/2wCEAAkGBhQGEBUUBxIVFRUSExcaEhYXFhIfHBUWFBEXFhUQFBUdHSYeFxkkGhUTIC8hIycpLC0sFx8xNTAtQSgrLCkBCQoKDgwOGQ8PGi8kHyU0NC80NS4yLy8uLCkqLC0sNCwsKSwpLCwsNTIsMCwsNikqKS0sLCw0KTUpLDMsLC4sLP/AABEIALQBFwMBIgACEQEDEQH/xAAcAAEAAgMBAQEAAAAAAAAAAAAABgcEBQgDAgH/xABEEAACAQIDBQQGBwUFCQAAAAAAAQIDEQQFEgYHITFBE1FhcRQiMoGhsRVCUnKRwdIzQ0STshYXI4KSNFRig7PC0eHw/8QAGgEBAAIDAQAAAAAAAAAAAAAAAAEDAgQFBv/EAC4RAQACAgECBAMIAwEAAAAAAAABAgMRBCExBRITYUFRcTJSkaGxweHwFSJiFP/aAAwDAQACEQMRAD8AvEAAAAAAAAAAAAAAAAAAAAAAAAAAAAAAAAAAAAAAAAAAAAAAAAAAAAAAAAAAAAAAAAAAAAAAAAAAAAAAAAAAAAAAAAAAAAAAAAAAAAAAAAAAAAAAAAAAAAAAAAAAAAAAAAA/G9PMD9BjZdjlmNNTpcm5Jf5ZNJ++1/eZJjW0XrFq9pTMTE6kABkgAAAAAAAAAAAAAAAAAAAAAAAAAAAAAAAAAAAAAADU4HN/TMVVpw9mEVbxkpWm/wAWl7iq+WtJrE/GdQyrSbRMx8Gyr6tL7C2rpqTtfxtxIbnO0WIipUcVCMG1ZtauKf2Xe1n3k2fAi9bIZ5/WlUxbdOHKmres4rk2n7N+L48eJz/EqZr1iuGZ3PTp217/ACbPFtSJmb9v3a7Z3Nq9NdlgKcZ8W7vV6t+93skTXDqSivSXHV10p28ld3NHs3lk8nqVYV+KkouElydm0/J8VwN9Oappubskrt9yXUnwzFfHhj1JnfbU/DRyr1tf/WP5fQNVkGa/S0akn0qtRXdHStP5m1Ohiy1y0i9e0ta9ZpPlkABYxAAAAAAAAAAAAAAGm2t2ljsphZV60dTTUYQvbXOXKN+i5tvuTKnq76sdN/4cMPFdFoqP46+JsYuPfLG6sZtELxBBN2W2OJ2vdd5kqajSUFHRCSvKepu7cn0ivxJ2VZKTjt5ZTE7AAYJAAAAAAAAAAAAAES2pwc8vXaYatNRlKzhrnwbTfq8eXDkR/K6M8TVjHCycZSur3a4Wu+K48kTnH5Ks1qqWMfqQXqwXVvnKT/BWXdzPOvs7CNWnVwSUJQkrpLhKPJ8Ojtf/AO4nm+T4bkyZvUr0ruOm+vvMfJ08XKrXH5Z7/wB0y8ty36PXrznUk+cpSk/wTdkjNAPQ0pWlYrXs5trTady+Zw7RNS6+LXxXIg20uGnlk9KrTlCabUXOTaV+UlfivEnZqVkEcTWdXMPXb9mP1YxXJW+s+vdds0PEONbkUitO/wA/lHx+v0bHGyxjtueyJbPYGpmFRxw9R00lebTkuF7cEnxfEnmDwiwcdMXKXe5Sbb8W3+Rg4TIo5fiO0wnCMotSh3NtNOPhw5G1MPDeH/56TF/tft7MuTn9W3TsAA6rUAAAAAAAAAAAAAFXb9Mboo4akn7VSc3/AMuCiv8AqMqAsDfVjfSMwhBPhSoRv96cpSfw0Ffnf4tfLihRbuvDcrgvR8vnNrjVryd/CEYwXxUywCGbLZrh9kMqwqzatClqoqdm/Wfat1HpgvWl7XRHpT3r5dUdvSGvF0qyX46Tk5aXyXtaImeq2JiIS8GLl+Z0s2hry+pCpF/WhJNX7nbk/AyW7czWmNMn6CK/3oZd/vS/l1/0G5yfaDD7QRcsqrRqKPtaXxjflqi+K96M5x3rG5iUbhsQRbNt5mAyiThVr65LmqcZTt4OS9W/hcZVvMwGbSUaVdQk+SqRlC77lKS038Lk+lfW/LJuEpAMXM80pZPSlVzCahCPOT8eCS6tvuXEwiN9ISygQ3+9zLr/ALaf8mt+k9I718tl/ENedKv+gs9DJ92fwRuEuBFFvSy1/wAUv5df9B8T3rZbD+Ib8qVf9A9HJ92fwNwlwMfAY6GZ0oVcK7wqwjKDs1eMldOz4rgz7xWJWEi5TTaXPSm3bvsim0+WJmUxG+z1PilWVdXpu6u174yafxTI/mG2FLs5ehuTm1aPqtWb+td9xibO7R0svo6MW2mpO3Bvg3fn5tnOnxLB6sU80a1ve+n0/VtRxcnkm2pS4HjhcSsXHVBSSfLUmm/Gz42PY6MTFo3DWmNdAAEoAAAAAAAAAAAAAAA+K1VUIuVTlFNvySuwOc94ON9PzPFS7qrgvKlFU/nFkePTE4h4ucpz5zlKT85Scn8zYbMZL/aHGUaF3FVZ2k1zUVFyk142iz0sapTr8I/Rr95YGJxMsXLViJOUmkrt9ErKPkkkkuh5HSOXbB4HLaeilhaUlbjKpCM5S8ZSkm/yKT3iZHT2fzCpTwK003GE4x+zrjxivC6dvBo18PJrlt5YhlNdMDZnaWrstiI1cE3a67SF+FSHWEl8n0Zf+f5xGnltbEYd+q8NKdN9+qleHxcTmotrPMweH2XoKXOrCjTXkp6rf6aZXysUWtSffSaz3VLax74bHVMEprCzlDtIaJ6W1qg2m4O3S6R4Fg7qNiaW0kqlbNFrp0ZKMafSc2tTc+9JaeHW/Hue3lvWlZtZhEblXwL73hbPYWhlleSw9KDp070nCEIuMtSUbNJcLtJrrcoQwwZozV3EJtGlz7mtp55lSqYbGScnQUXSb59nK60X66Wlbwkl0MTfnmFoYajF+1KdSS+6lCP9c/wNXuOouWLryXKNBJ+c6sWv6GWpmezGGzqanmdCnVlGOlOavZXbsly5tnOyTXFyPNr+6WR1q5jsDoTONmMqySjKrmOFw8IRXF6FxfSMUuLk+iRRm0GYUsyrynltCNClyhCPcvrT4+0/DguC6Xe/h5Hq9olXNdNcZOW5dPNq0KWCjqnUkoxXi+r7kldt9yZ5UKEsVKMMPFylJpRjFNuTfJJdWXvu63frZWn2uOSliakfW6qlF8eyi+r5XfXkuC4znzxirv4lY2leVYBZVQpUaTuqVOEE+9Qio3+BlA/JLUjz8zvqvQLNsF9I4qosqp3Ufa08tS9p9y48PGxl7G4KFSpU9Jh69PTpUl7Lu0+HfwRLsNhY4OOnDxUUui+b734n4sJGNTtIq0nGzferpq/fyOJj8KiuaM8zEzuZmNdOvy+jety90nHHb83sADttEAAAAAAAAAAAAAAAANDt3jvo/LcVNc+xlFedT/DXxkjfEC3z430bLlBP9tXhH3RUqj+MIluGvmyVj3RPZRhO9zOC9JzJzf7mhOXvk4wXwlIghON2O12G2SlXlmmu9VQUHGN7KLk5J8eHFx/A7nI3OOYr3U17r4Oc94marOMyrzou8YyUIvvVKKg2vDUpMl21u+RY2lKls9CcNatKrOyaT59nFN2f/E3w7uqq01eHx7Umb2ZXtvoeRZe9GLynAZdhHzhTvNeNOlCHznM0W7PZZ7R42Mqkf8HDtTqvo2neFLzbV34J+Bn758b6RmMYL91Qgv8ANOUpv4OBde0WzVrHw6ojsgRfO57BeiZZGT/fVak/cpdmvhTKGvbmdMbIYH6NwGGp2s40Ker7zipS+LZVz7apEe6ad0c3y430bLdK/fVqcfdG9R/0IootvftWahhYrk5VZPzjGml8JSKkLOFGsUe6L91xbjMFooYiq/r1YwXlThq+dUsPNc0p5LRnWx8tMKavJ/JJdW3ZJdWyAbsNpsHk+WqOMxFOnONSo6kZySldz9VqPOS06eVyGbyduf7V1lDAt+j0n6nBrtJ241ZJ8erST6XfU07YbZs877Mt6hrNstsau19bXXvGnFvsaV+EF9p9831fuXA0uEwk8fUjTwkXOc2lCK5tvojxJfsHtdhtkHKpicPOrWlwU04JQh9mKfG7fN+CXffpzHp01SFfeeqztgd3kNlIqpi7TxMl60ulNPnTp/nLm/BcCZlbUt+OGl+1w9deXZP/ALkbfZ/ejhtpMRChgqVZSnq4yjTSSjBybbU2+luXU42XFmtM2vC6JjtCZAA1WQAAAAAAAAAAAAAAAAAAAAAFfb29msVtFCh9E0+0jS7RzipRUryUVFpO1+Cl1vxLBBZjyTjtFoRMbct47J6+Vu2Po1Kf34TXxaszC1LvR1g1fmYtXKKNd3q0aUn4wg/mjoR4h86sPTct0oOs7Uk5N8kuLfkkTPZndVi88knjYvD0usqi9druhT538ZWXnyL2oYOGF/2eEY/dil8j2ML8+0xqsaIo1+RZFS2coRo5dHTGPPvlJ85zfWT/APXRIofeXSqRzTEPFRa1TjobTtKCpxUXF9VZdOtzog/Gr8zWw55x3m0xvbKa7jTlnLME8xr0qUf3tSEP9c1H8zqaK0qy6chpXcfpPI5Hra6a0VrpEd5eyUtqsIlgrOtRlrpp8NSatKnfkm1ZrxiigcVhp4Gbhi4yhOL4xkmmvNPidWHhicDTxvDFU4Tty1Ri/mizBy5xR5ZjcItXblvCYaeOmoYOMpyk+EYJtv3Liec49k2qnBp2afBprmmujOqcPg4YRWw0IwXdGMV8jzrZVRxEtVejTlL7ThBv8Wrl/wDkOv2WPpuWNSfJr8RqS6r8TqyGEhS/ZwivKKE8JCp7cIvziif8h/z+f8HpuU9S7yydyWUyr4qpiJR9SlScIy6a6kouyfVqMXf7y7y25ZJQn7dCk/OnT/8ABlUaMcPFRoxUYrkkkkvJIry83z0msR3TFNS+wAc5YAAAAAAAAAAAAAAAAAAAAAAAAAAAAAAAAAAAAAAAAAAAAAAAAAAAAAAAAAAAAAAAAAAAAAAAAAAAAAAAAAAAAAAAAAAAAAAAAAAAAAAAAAAAAAAAAAAAAAAAAAAAAAAAAAAAAAAAAAAAAAAAAAAAAAAAAAAAAAAAA//Z"/>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pitchFamily="34" charset="0"/>
            </a:endParaRPr>
          </a:p>
        </p:txBody>
      </p:sp>
      <p:pic>
        <p:nvPicPr>
          <p:cNvPr id="23568" name="Picture 28" descr="Calvert Investment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4725" y="6189663"/>
            <a:ext cx="17430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AutoShape 30" descr="data:image/jpeg;base64,/9j/4AAQSkZJRgABAQAAAQABAAD/2wCEAAkGBhQPDw8PEBAQFRQQEBASEBUUFQ4UGBAQFRAVFhQXFhcXGyYeFxovIBcUIC8iLycpLTgsFSAxQTAqNiYrLCkBCQoKDgwOGg8PGi8lHiUrLTUsLTAsLi4qNDIxLC00Li01NSwtKiwqNDQvNSouLjEpNSoyLzUpLDAqLCksMCwsNP/AABEIAEoA7QMBIgACEQEDEQH/xAAbAAACAwEBAQAAAAAAAAAAAAAAAgEDBQYEB//EADgQAAICAQMDAQcDAgMJAQAAAAECAAMRBBIhBRMxUQYUIjJBYYFScZEjoTOiwUJidJKxs9Hh8CX/xAAaAQADAAMBAAAAAAAAAAAAAAAAAQMCBAUG/8QAMhEAAQMDAgQEBQIHAAAAAAAAAQACEQMhMQQSQWGh8FFxkbEUIoHh8RPBBSMyQlKCwv/aAAwDAQACEQMRAD8A+X4hiNIxEueVGIYk4mwPZt20q6lDuyCWTHIUHGR6yb6jWRuMTZDWOfO0YWNiGJdXpWZXdVJWsAuf0gnAmv0D2WfVA2E7KxnBxy7D0+3qZjVrMpNLnmwSZSfUO1oWDiGI0MSqiSlxDbGxDEEpS7YbY2IYgiUu2G2NiGIIlLthiNiSBBEpcQxHxDEESlxDEfEnEESlAkhYwEkCCcqAIwWSBGAiRKgLGCxgIyiCcqAscLJCywLBOUqrHCxlWOFgnKxIYkzR6HfStmNQisrcAnPwH1I9Inu2tLgJVWt3GJhUdM6f7xYKgwVmB25zgkDOOJ23QLuwteluBR8kVk/JYCcja3jP2hf0CkpuqVK3GGrsXgBvKn7j/wAx31qX1tp9T/Ssxn4jgbhyHrbweRnzPP6nUjUiADt4+I58x3ZdahQ/QMk36HlyR0fpqPTrBtAF116kfpAJUf3yfzLen9WSvR6bgl7KgK60GWdgMcAfTjk+OZzml9qu3VqayCWtyVZcbQ7LtduecHG4fcmbfs7rqKqveLLAXbFVaKCzrWmAqKg5yfJ+mSJLUaeoA4vBI3CAONu/ROlXYSAwgWM+vfquU6p7NvpaksuZAznCoDk4A5JPj0/mZQE+qaHpo1Nj36qtckBaan2saa/OWH6yfP8A9jnfbXqWmA92oqp3gjuOqp8GP9lSPJ9ZvaX+IuqPFItl3EjA/H4WlqNE1jDUBgcAclcdiGIwEJ2VyUuIYjR6KTY6ogyzsqqB9WYgAfzAmLlAuqsQxPbp+nM4vOQOwhdgc84cIQMfXJ/tPJMQ4GQOCZaRlLiGI0JksVGIYky/R0Cx1VnVAc5dt2F4J5wCft+YiYElMCTCoxJxLxpWKNYB8CMqlv8AeYMVH+UyqAIOEyCMoAkgT0toSKK78jD2WVgc5BRVJPpj4h/EoiDgcJkEZQBGCwEYRpSpAjgSzTaZrCVQZIVmPjhVUlj/AAIiwngmmAjgSFliwTlSqywLIWWAQWS52PXjI3ZxkZxjOPtmJNDomhS63FtioijJyyqW9FGZjUeGNLirNaXOAC6LpnuBVc4OBx393H7Z+Efiebrw0vZb3fduyPk7nbHPOd3wg/tzNy/qlNdQSrtO3C1VKUbLHgcD6epjHQpp6zqNR/VsAGMgEBz4SpPA548Tzra214ed2bCc9Md3XZdSluwbcXMY6r53Nr2XFPcf3ju7dox29/nPO/Z8QXH4nu0nst3atXY3D1EhVXAU2Ku+xcenO0ePBm37O6Km6kaexAHrAsqdfgc1Pyrq45yOQf2m/q9bT/TcBPOMjmufp9K/eCY5Tgq1h0vYP8H7bO53P8vxAzhetDTi0jS93Z9e5j5s/T64/fmfRtL1ZdHY1OssUEYam8rg3VnjDFR8wPn1mB7ajRXqb6L6u8CNyrn+sD64HDfXM0NBVdTrbSHkHBklvsPtxhbWsph9ORtBGREH3WD7K6VLdXUti7lxY23j4yqMyrj7kCe27XV6qzTJTQXuFvPcWhFsQgEKwqwMAg8+mZgUXMjK6MVZSCpHBBHgie27rtrulmUD1tvVkrpQ7/UlVG78zsVaDnVN48LXIg39ZnljyXKp1mtZtPje3l3xWt1VA+jssayix69TUgaqvthAy2blztXeOFx6Y+4nrt1+zqlFFddSIupoBxXXlmYoGJJGfqcAeMD68zndX1y21DW7LsLByqpUi7xnkBVGDyc/+pRZ1B2t75Y9zcrbhgEMuMEY/YSLdI4iHxh3WOQHj6qrtS0GW8uk8zyW907qGbOoW2IjbNO4C7VVTi9du4KADzjPrPD11u5To7yqB7a7g5RUQNsvZVO1QADgTyX9YsdrGJUG1Nlm1K1DLu3eFAGc/XzPPbq2dK62OVqDBBx8IZtzf3laemLXh9hfptiPVTfXBaW9zM+y1tG/Z0J1FaobG1PaZmVX7dYqDKAGBAyS3/LL9HqCwv1KrptOhesF2TubX2HKVrtPkgsRjjxn1yNB1WyjcK2GHADqyo6tjxlWBBl1XXrVNm0oBYVZl7dO0MowGVSuFOPqBE/TvJdYXOZ4WtEEW4Z8rlNldoAzbh63z64W7dpkr1euK1Vts0S2quz4Q5rpcsFPgZYnH4kaKtbn6bc6JutbUJZhVAsWsnaxUDGeSPxM7p/XW36q623+rZptiMR8zhqwoIAx8q/X0njs65a1tdu4BqhivaqKqLzwqgbR5P0muNNVPynIAE3/AMI8MTf6YVjXpi/AmY/2n2t9VodO6g1fT79oTjU0KNyVtwyXE/MDnxx6TS6LpsnTU2+7KttJIp7Zey1CjkWM+07CcZ+YePE5nRdTspV1QrtsxvVkrcEjODhgQDyeZ6tP7R31qirYB212KdlRYJ+neV3FefGZWtpXu3bIuZn6R4Hj9oU6WoYNu6bD9/Pw7Ka8f/n6f/itT/26Zd0EhaddZsRmrqpZNwDBSb1G7n0zn8TLOpY1rUT8CuzqOOGYAMc+fCj+Jo9G6kKKtXhgHdKRWCN27F6lxjBGNueDK1KbhSIF5d7un2ypse01J5f8rU7JsbS3rXRvs0t1lxdQErFdrILmUDGcY+nJxxL/AHdXt6Y5NVhsvZHda9i2KtiYBUgZxkjOJgDrl3d728btnbxtTb28Y2bMbdv2xiO/XLmapi/NDbqsKgFZyDwAMY48SHwtWRcces2xwkeGMK3xFPnw/a+eN/HOVsdK6oTqbgiVIi0akIoSvgKjkZJGSc+T9f2lOh1mNJqLylZsOopCEpXhCanJIXGMYB48ZwZkaTWvVZ3UbDfFzgHO4EMCCMEYJ4+8sfXOyuhICvYLGVVRRvClQQAOOCeJY6W5gCPl87G/qpjUWub36hdJVp6/ebrWQfDoU1AVFT/Eauvcyofh4yTj8/SJodXTfq6SKjharu7uFQ7pFbkHCcA44z9gZiV9UtFi2hyHRVRSMfKq7QMYwRjiXHq1hcWDYrKrKNldSDDAhuFAB4JmHwr4N/7YybWVPiG9ZxzWl07qi2bwxqpsfZ2n7VZQIAR2yMHb5zuwTxzM3W0Mlli2ABldg2MY3Z5xjjEnQ9QakEIE5IPxV1OQQOMFgcRXtLszsSWYksfqSfJM2adLY8kY774qL6m5gHHvvguWkyJM2EFevpfUPd7BaFDFQdu7OASMZ48ztvZhDqlXV3ku4dhWD8lYU4yq+vnnkz59NvRe1DUaT3esYbc538fCrHPA9fPM52u0zqrf5f8AUbTyv3ZbelrNpu+fGY5rseka5aqtbkg+73Xs3I+INlx/qPxLOj9Irv0WkO8h0rHbtrbDVtk5APpngg8T5pVq3RLEDELbgOP1YORn8zW9mval9ExGN9THLIT4Pqp+h/6zSr/w2oGudSd80g9PuVsUtcwuAqC0R1/COue0dmprFN6oXpsYCwDaeOCCBwfA9PExhGufc7Nj5mZv2ySf9ZAnZpUm027WiFyKtQvdJMqRJkQlVBTCRCCSmEiEEKcQkQEEJpEmEE1MkSBJESEwkiKIwghMI4iCMIJqwR1iLHWCasEdZWJYsE1assEqWWiCa5eNFkxrYKmEBCCmVOJOJEmCwKJMBCCwUwhCCxRCEIIRCEIIRJkQghNCRCJCYSYokiCEwjCKJIgmnEYRRGWCE4jrEEcQTVimOsrWWLGmrVlglaywQTX/2Q=="/>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pitchFamily="34" charset="0"/>
            </a:endParaRPr>
          </a:p>
        </p:txBody>
      </p:sp>
      <p:sp>
        <p:nvSpPr>
          <p:cNvPr id="23570" name="AutoShape 32" descr="data:image/jpeg;base64,/9j/4AAQSkZJRgABAQAAAQABAAD/2wCEAAkGBhQPDw8PEBAQFRQQEBASEBUUFQ4UGBAQFRAVFhQXFhcXGyYeFxovIBcUIC8iLycpLTgsFSAxQTAqNiYrLCkBCQoKDgwOGg8PGi8lHiUrLTUsLTAsLi4qNDIxLC00Li01NSwtKiwqNDQvNSouLjEpNSoyLzUpLDAqLCksMCwsNP/AABEIAEoA7QMBIgACEQEDEQH/xAAbAAACAwEBAQAAAAAAAAAAAAAAAgEDBQYEB//EADgQAAICAQMDAQcDAgMJAQAAAAECAAMRBBIhBRMxUQYUIjJBYYFScZEjoTOiwUJidJKxs9Hh8CX/xAAaAQADAAMBAAAAAAAAAAAAAAAAAQMCBAUG/8QAMhEAAQMDAgQEBQIHAAAAAAAAAQACEQMhMQQSQWGh8FFxkbEUIoHh8RPBBSMyQlKCwv/aAAwDAQACEQMRAD8A+X4hiNIxEueVGIYk4mwPZt20q6lDuyCWTHIUHGR6yb6jWRuMTZDWOfO0YWNiGJdXpWZXdVJWsAuf0gnAmv0D2WfVA2E7KxnBxy7D0+3qZjVrMpNLnmwSZSfUO1oWDiGI0MSqiSlxDbGxDEEpS7YbY2IYgiUu2G2NiGIIlLthiNiSBBEpcQxHxDEESlxDEfEnEESlAkhYwEkCCcqAIwWSBGAiRKgLGCxgIyiCcqAscLJCywLBOUqrHCxlWOFgnKxIYkzR6HfStmNQisrcAnPwH1I9Inu2tLgJVWt3GJhUdM6f7xYKgwVmB25zgkDOOJ23QLuwteluBR8kVk/JYCcja3jP2hf0CkpuqVK3GGrsXgBvKn7j/wAx31qX1tp9T/Ssxn4jgbhyHrbweRnzPP6nUjUiADt4+I58x3ZdahQ/QMk36HlyR0fpqPTrBtAF116kfpAJUf3yfzLen9WSvR6bgl7KgK60GWdgMcAfTjk+OZzml9qu3VqayCWtyVZcbQ7LtduecHG4fcmbfs7rqKqveLLAXbFVaKCzrWmAqKg5yfJ+mSJLUaeoA4vBI3CAONu/ROlXYSAwgWM+vfquU6p7NvpaksuZAznCoDk4A5JPj0/mZQE+qaHpo1Nj36qtckBaan2saa/OWH6yfP8A9jnfbXqWmA92oqp3gjuOqp8GP9lSPJ9ZvaX+IuqPFItl3EjA/H4WlqNE1jDUBgcAclcdiGIwEJ2VyUuIYjR6KTY6ogyzsqqB9WYgAfzAmLlAuqsQxPbp+nM4vOQOwhdgc84cIQMfXJ/tPJMQ4GQOCZaRlLiGI0JksVGIYky/R0Cx1VnVAc5dt2F4J5wCft+YiYElMCTCoxJxLxpWKNYB8CMqlv8AeYMVH+UyqAIOEyCMoAkgT0toSKK78jD2WVgc5BRVJPpj4h/EoiDgcJkEZQBGCwEYRpSpAjgSzTaZrCVQZIVmPjhVUlj/AAIiwngmmAjgSFliwTlSqywLIWWAQWS52PXjI3ZxkZxjOPtmJNDomhS63FtioijJyyqW9FGZjUeGNLirNaXOAC6LpnuBVc4OBx393H7Z+Efiebrw0vZb3fduyPk7nbHPOd3wg/tzNy/qlNdQSrtO3C1VKUbLHgcD6epjHQpp6zqNR/VsAGMgEBz4SpPA548Tzra214ed2bCc9Md3XZdSluwbcXMY6r53Nr2XFPcf3ju7dox29/nPO/Z8QXH4nu0nst3atXY3D1EhVXAU2Ku+xcenO0ePBm37O6Km6kaexAHrAsqdfgc1Pyrq45yOQf2m/q9bT/TcBPOMjmufp9K/eCY5Tgq1h0vYP8H7bO53P8vxAzhetDTi0jS93Z9e5j5s/T64/fmfRtL1ZdHY1OssUEYam8rg3VnjDFR8wPn1mB7ajRXqb6L6u8CNyrn+sD64HDfXM0NBVdTrbSHkHBklvsPtxhbWsph9ORtBGREH3WD7K6VLdXUti7lxY23j4yqMyrj7kCe27XV6qzTJTQXuFvPcWhFsQgEKwqwMAg8+mZgUXMjK6MVZSCpHBBHgie27rtrulmUD1tvVkrpQ7/UlVG78zsVaDnVN48LXIg39ZnljyXKp1mtZtPje3l3xWt1VA+jssayix69TUgaqvthAy2blztXeOFx6Y+4nrt1+zqlFFddSIupoBxXXlmYoGJJGfqcAeMD68zndX1y21DW7LsLByqpUi7xnkBVGDyc/+pRZ1B2t75Y9zcrbhgEMuMEY/YSLdI4iHxh3WOQHj6qrtS0GW8uk8zyW907qGbOoW2IjbNO4C7VVTi9du4KADzjPrPD11u5To7yqB7a7g5RUQNsvZVO1QADgTyX9YsdrGJUG1Nlm1K1DLu3eFAGc/XzPPbq2dK62OVqDBBx8IZtzf3laemLXh9hfptiPVTfXBaW9zM+y1tG/Z0J1FaobG1PaZmVX7dYqDKAGBAyS3/LL9HqCwv1KrptOhesF2TubX2HKVrtPkgsRjjxn1yNB1WyjcK2GHADqyo6tjxlWBBl1XXrVNm0oBYVZl7dO0MowGVSuFOPqBE/TvJdYXOZ4WtEEW4Z8rlNldoAzbh63z64W7dpkr1euK1Vts0S2quz4Q5rpcsFPgZYnH4kaKtbn6bc6JutbUJZhVAsWsnaxUDGeSPxM7p/XW36q623+rZptiMR8zhqwoIAx8q/X0njs65a1tdu4BqhivaqKqLzwqgbR5P0muNNVPynIAE3/AMI8MTf6YVjXpi/AmY/2n2t9VodO6g1fT79oTjU0KNyVtwyXE/MDnxx6TS6LpsnTU2+7KttJIp7Zey1CjkWM+07CcZ+YePE5nRdTspV1QrtsxvVkrcEjODhgQDyeZ6tP7R31qirYB212KdlRYJ+neV3FefGZWtpXu3bIuZn6R4Hj9oU6WoYNu6bD9/Pw7Ka8f/n6f/itT/26Zd0EhaddZsRmrqpZNwDBSb1G7n0zn8TLOpY1rUT8CuzqOOGYAMc+fCj+Jo9G6kKKtXhgHdKRWCN27F6lxjBGNueDK1KbhSIF5d7un2ypse01J5f8rU7JsbS3rXRvs0t1lxdQErFdrILmUDGcY+nJxxL/AHdXt6Y5NVhsvZHda9i2KtiYBUgZxkjOJgDrl3d728btnbxtTb28Y2bMbdv2xiO/XLmapi/NDbqsKgFZyDwAMY48SHwtWRcces2xwkeGMK3xFPnw/a+eN/HOVsdK6oTqbgiVIi0akIoSvgKjkZJGSc+T9f2lOh1mNJqLylZsOopCEpXhCanJIXGMYB48ZwZkaTWvVZ3UbDfFzgHO4EMCCMEYJ4+8sfXOyuhICvYLGVVRRvClQQAOOCeJY6W5gCPl87G/qpjUWub36hdJVp6/ebrWQfDoU1AVFT/Eauvcyofh4yTj8/SJodXTfq6SKjharu7uFQ7pFbkHCcA44z9gZiV9UtFi2hyHRVRSMfKq7QMYwRjiXHq1hcWDYrKrKNldSDDAhuFAB4JmHwr4N/7YybWVPiG9ZxzWl07qi2bwxqpsfZ2n7VZQIAR2yMHb5zuwTxzM3W0Mlli2ABldg2MY3Z5xjjEnQ9QakEIE5IPxV1OQQOMFgcRXtLszsSWYksfqSfJM2adLY8kY774qL6m5gHHvvguWkyJM2EFevpfUPd7BaFDFQdu7OASMZ48ztvZhDqlXV3ku4dhWD8lYU4yq+vnnkz59NvRe1DUaT3esYbc538fCrHPA9fPM52u0zqrf5f8AUbTyv3ZbelrNpu+fGY5rseka5aqtbkg+73Xs3I+INlx/qPxLOj9Irv0WkO8h0rHbtrbDVtk5APpngg8T5pVq3RLEDELbgOP1YORn8zW9mval9ExGN9THLIT4Pqp+h/6zSr/w2oGudSd80g9PuVsUtcwuAqC0R1/COue0dmprFN6oXpsYCwDaeOCCBwfA9PExhGufc7Nj5mZv2ySf9ZAnZpUm027WiFyKtQvdJMqRJkQlVBTCRCCSmEiEEKcQkQEEJpEmEE1MkSBJESEwkiKIwghMI4iCMIJqwR1iLHWCasEdZWJYsE1assEqWWiCa5eNFkxrYKmEBCCmVOJOJEmCwKJMBCCwUwhCCxRCEIIRCEIIRJkQghNCRCJCYSYokiCEwjCKJIgmnEYRRGWCE4jrEEcQTVimOsrWWLGmrVlglaywQTX/2Q=="/>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atin typeface="Calibri" pitchFamily="34" charset="0"/>
            </a:endParaRPr>
          </a:p>
        </p:txBody>
      </p:sp>
      <p:pic>
        <p:nvPicPr>
          <p:cNvPr id="23571" name="Picture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16650" y="5627688"/>
            <a:ext cx="1860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24" descr="http://www.xendpay.com/sites/default/files/bnz.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39113" y="5573713"/>
            <a:ext cx="88106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3" name="Picture 26" descr="https://encrypted-tbn0.gstatic.com/images?q=tbn:ANd9GcTDbizCvR-UN_QjVqUfAFEYzvXHYx3yk5FQURurOr2pwixQwbJ-mQ"/>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88200" y="4699000"/>
            <a:ext cx="18256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4"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7938"/>
            <a:ext cx="914400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5" name="Title 1"/>
          <p:cNvSpPr>
            <a:spLocks noGrp="1"/>
          </p:cNvSpPr>
          <p:nvPr>
            <p:ph type="title"/>
          </p:nvPr>
        </p:nvSpPr>
        <p:spPr>
          <a:xfrm>
            <a:off x="1111250" y="209550"/>
            <a:ext cx="8229600" cy="1143000"/>
          </a:xfrm>
        </p:spPr>
        <p:txBody>
          <a:bodyPr/>
          <a:lstStyle/>
          <a:p>
            <a:r>
              <a:rPr lang="en-GB" sz="3200" smtClean="0">
                <a:solidFill>
                  <a:srgbClr val="FFFFFF"/>
                </a:solidFill>
                <a:ea typeface="ＭＳ Ｐゴシック" pitchFamily="34" charset="-128"/>
              </a:rPr>
              <a:t>E-RISC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07459" y="1600200"/>
            <a:ext cx="489196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499426" y="1600200"/>
            <a:ext cx="3543300" cy="2733056"/>
          </a:xfrm>
          <a:prstGeom prst="rect">
            <a:avLst/>
          </a:prstGeom>
        </p:spPr>
        <p:txBody>
          <a:bodyPr wrap="square">
            <a:spAutoFit/>
          </a:bodyPr>
          <a:lstStyle/>
          <a:p>
            <a:pPr marL="342900" lvl="0" indent="-342900" defTabSz="914400" eaLnBrk="0" hangingPunct="0">
              <a:spcBef>
                <a:spcPct val="20000"/>
              </a:spcBef>
              <a:buClr>
                <a:srgbClr val="C00000"/>
              </a:buClr>
              <a:buFont typeface="Arial" pitchFamily="34" charset="0"/>
              <a:buChar char="•"/>
            </a:pPr>
            <a:r>
              <a:rPr lang="en-GB" sz="2400" dirty="0">
                <a:solidFill>
                  <a:srgbClr val="0D0D0D"/>
                </a:solidFill>
                <a:latin typeface="Calibri" pitchFamily="34" charset="0"/>
                <a:ea typeface="+mn-ea"/>
              </a:rPr>
              <a:t>Applications for REDD+? </a:t>
            </a:r>
            <a:r>
              <a:rPr lang="en-GB" sz="2400" dirty="0">
                <a:solidFill>
                  <a:prstClr val="black"/>
                </a:solidFill>
                <a:latin typeface="Calibri" pitchFamily="34" charset="0"/>
                <a:ea typeface="+mn-ea"/>
              </a:rPr>
              <a:t> </a:t>
            </a:r>
          </a:p>
          <a:p>
            <a:pPr marL="342900" lvl="0" indent="-342900" defTabSz="914400" eaLnBrk="0" hangingPunct="0">
              <a:spcBef>
                <a:spcPct val="20000"/>
              </a:spcBef>
              <a:buClr>
                <a:srgbClr val="C00000"/>
              </a:buClr>
              <a:buFont typeface="Arial" pitchFamily="34" charset="0"/>
              <a:buChar char="•"/>
            </a:pPr>
            <a:r>
              <a:rPr lang="en-GB" sz="2400" dirty="0">
                <a:solidFill>
                  <a:prstClr val="black"/>
                </a:solidFill>
                <a:latin typeface="Calibri" pitchFamily="34" charset="0"/>
                <a:ea typeface="+mn-ea"/>
              </a:rPr>
              <a:t>Leverage a new breed of investors (impact investing)?</a:t>
            </a:r>
          </a:p>
          <a:p>
            <a:pPr marL="342900" lvl="0" indent="-342900" defTabSz="914400" eaLnBrk="0" hangingPunct="0">
              <a:spcBef>
                <a:spcPct val="20000"/>
              </a:spcBef>
              <a:buClr>
                <a:srgbClr val="C00000"/>
              </a:buClr>
              <a:buFont typeface="Arial" pitchFamily="34" charset="0"/>
              <a:buChar char="•"/>
            </a:pPr>
            <a:r>
              <a:rPr lang="en-GB" sz="2400" dirty="0">
                <a:solidFill>
                  <a:prstClr val="black"/>
                </a:solidFill>
                <a:latin typeface="Calibri" pitchFamily="34" charset="0"/>
                <a:ea typeface="+mn-ea"/>
              </a:rPr>
              <a:t>Working group set up to explore options</a:t>
            </a:r>
            <a:endParaRPr lang="en-US" sz="2800" dirty="0">
              <a:solidFill>
                <a:srgbClr val="0D0D0D"/>
              </a:solidFill>
              <a:latin typeface="Calibri" pitchFamily="34" charset="0"/>
              <a:ea typeface="+mn-ea"/>
            </a:endParaRPr>
          </a:p>
          <a:p>
            <a:endParaRPr lang="en-GB" dirty="0" smtClean="0"/>
          </a:p>
        </p:txBody>
      </p:sp>
    </p:spTree>
    <p:extLst>
      <p:ext uri="{BB962C8B-B14F-4D97-AF65-F5344CB8AC3E}">
        <p14:creationId xmlns:p14="http://schemas.microsoft.com/office/powerpoint/2010/main" val="2544176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056" y="1919962"/>
            <a:ext cx="8902944"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759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1641" y="1949600"/>
            <a:ext cx="37528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10" y="1949600"/>
            <a:ext cx="3010829" cy="3873190"/>
          </a:xfrm>
          <a:prstGeom prst="rect">
            <a:avLst/>
          </a:prstGeom>
        </p:spPr>
      </p:pic>
      <p:sp>
        <p:nvSpPr>
          <p:cNvPr id="6" name="Content Placeholder 1"/>
          <p:cNvSpPr>
            <a:spLocks noGrp="1"/>
          </p:cNvSpPr>
          <p:nvPr>
            <p:ph idx="4294967295"/>
          </p:nvPr>
        </p:nvSpPr>
        <p:spPr>
          <a:xfrm>
            <a:off x="4323858" y="4978305"/>
            <a:ext cx="4594225" cy="1362075"/>
          </a:xfrm>
        </p:spPr>
        <p:txBody>
          <a:bodyPr/>
          <a:lstStyle/>
          <a:p>
            <a:pPr>
              <a:buFont typeface="Arial" pitchFamily="34" charset="0"/>
              <a:buNone/>
            </a:pPr>
            <a:r>
              <a:rPr lang="en-US" sz="1600" b="1" dirty="0" smtClean="0"/>
              <a:t>	Online at: </a:t>
            </a:r>
            <a:r>
              <a:rPr lang="en-US" sz="1600" b="1" dirty="0" smtClean="0">
                <a:hlinkClick r:id="rId6"/>
              </a:rPr>
              <a:t>http://www.globalcanopy.org/sites/default/files/little-forest-finance-book.pdf</a:t>
            </a:r>
            <a:r>
              <a:rPr lang="en-US" sz="2000" dirty="0" smtClean="0"/>
              <a:t> </a:t>
            </a:r>
            <a:r>
              <a:rPr lang="en-GB" sz="2000" b="1" dirty="0" smtClean="0">
                <a:solidFill>
                  <a:srgbClr val="0D0D0D"/>
                </a:solidFill>
              </a:rPr>
              <a:t> </a:t>
            </a:r>
          </a:p>
          <a:p>
            <a:pPr lvl="1"/>
            <a:endParaRPr lang="en-GB" sz="1800" b="1" dirty="0" smtClean="0">
              <a:solidFill>
                <a:srgbClr val="0D0D0D"/>
              </a:solidFill>
            </a:endParaRPr>
          </a:p>
          <a:p>
            <a:pPr lvl="1"/>
            <a:endParaRPr lang="en-GB" b="1" dirty="0" smtClean="0">
              <a:solidFill>
                <a:srgbClr val="0D0D0D"/>
              </a:solidFill>
            </a:endParaRPr>
          </a:p>
          <a:p>
            <a:endParaRPr lang="en-US" b="1" dirty="0" smtClean="0">
              <a:solidFill>
                <a:srgbClr val="0D0D0D"/>
              </a:solidFill>
            </a:endParaRPr>
          </a:p>
          <a:p>
            <a:endParaRPr lang="en-US" sz="1000" dirty="0" smtClean="0">
              <a:solidFill>
                <a:srgbClr val="0D0D0D"/>
              </a:solidFill>
            </a:endParaRPr>
          </a:p>
          <a:p>
            <a:endParaRPr lang="en-US" dirty="0" smtClean="0">
              <a:solidFill>
                <a:srgbClr val="0D0D0D"/>
              </a:solidFill>
            </a:endParaRPr>
          </a:p>
        </p:txBody>
      </p:sp>
    </p:spTree>
    <p:extLst>
      <p:ext uri="{BB962C8B-B14F-4D97-AF65-F5344CB8AC3E}">
        <p14:creationId xmlns:p14="http://schemas.microsoft.com/office/powerpoint/2010/main" val="3943550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2756</TotalTime>
  <Words>1981</Words>
  <Application>Microsoft Office PowerPoint</Application>
  <PresentationFormat>On-screen Show (4:3)</PresentationFormat>
  <Paragraphs>230</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E-RISC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unifr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Ivo Mulder</dc:creator>
  <cp:lastModifiedBy>WWF HK</cp:lastModifiedBy>
  <cp:revision>77</cp:revision>
  <dcterms:created xsi:type="dcterms:W3CDTF">2012-10-10T16:50:46Z</dcterms:created>
  <dcterms:modified xsi:type="dcterms:W3CDTF">2012-11-06T11:04:06Z</dcterms:modified>
</cp:coreProperties>
</file>