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8" r:id="rId2"/>
    <p:sldId id="470" r:id="rId3"/>
    <p:sldId id="454" r:id="rId4"/>
    <p:sldId id="455" r:id="rId5"/>
    <p:sldId id="495" r:id="rId6"/>
    <p:sldId id="457" r:id="rId7"/>
    <p:sldId id="458" r:id="rId8"/>
    <p:sldId id="440" r:id="rId9"/>
    <p:sldId id="473" r:id="rId10"/>
    <p:sldId id="474" r:id="rId11"/>
    <p:sldId id="475" r:id="rId12"/>
    <p:sldId id="476" r:id="rId13"/>
    <p:sldId id="496" r:id="rId14"/>
    <p:sldId id="506" r:id="rId15"/>
    <p:sldId id="505" r:id="rId16"/>
    <p:sldId id="499" r:id="rId17"/>
    <p:sldId id="507" r:id="rId18"/>
    <p:sldId id="508" r:id="rId19"/>
    <p:sldId id="503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90" r:id="rId31"/>
    <p:sldId id="497" r:id="rId32"/>
    <p:sldId id="498" r:id="rId33"/>
    <p:sldId id="493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6"/>
    </p:cViewPr>
  </p:sorterViewPr>
  <p:notesViewPr>
    <p:cSldViewPr snapToGrid="0">
      <p:cViewPr varScale="1">
        <p:scale>
          <a:sx n="51" d="100"/>
          <a:sy n="51" d="100"/>
        </p:scale>
        <p:origin x="-2604" y="-90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CD174-6E6F-8347-B755-C3AE494C6D2E}" type="doc">
      <dgm:prSet loTypeId="urn:microsoft.com/office/officeart/2005/8/layout/radial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FAD10B-6BA9-1B48-BE12-F7F1D984AAB9}">
      <dgm:prSet phldrT="[Text]"/>
      <dgm:spPr/>
      <dgm:t>
        <a:bodyPr/>
        <a:lstStyle/>
        <a:p>
          <a:r>
            <a:rPr lang="en-US" dirty="0" smtClean="0"/>
            <a:t>REDD+ Steering Committee</a:t>
          </a:r>
          <a:endParaRPr lang="en-US" dirty="0"/>
        </a:p>
      </dgm:t>
    </dgm:pt>
    <dgm:pt modelId="{1A4F31EA-0E25-1747-B30D-48FBD6192DB9}" type="parTrans" cxnId="{749B392F-E348-3F4E-8DFB-0200E7DA626D}">
      <dgm:prSet/>
      <dgm:spPr/>
      <dgm:t>
        <a:bodyPr/>
        <a:lstStyle/>
        <a:p>
          <a:endParaRPr lang="en-US"/>
        </a:p>
      </dgm:t>
    </dgm:pt>
    <dgm:pt modelId="{B3FE596F-163F-8645-89B8-2D124EADE954}" type="sibTrans" cxnId="{749B392F-E348-3F4E-8DFB-0200E7DA626D}">
      <dgm:prSet/>
      <dgm:spPr/>
      <dgm:t>
        <a:bodyPr/>
        <a:lstStyle/>
        <a:p>
          <a:endParaRPr lang="en-US"/>
        </a:p>
      </dgm:t>
    </dgm:pt>
    <dgm:pt modelId="{19C70556-03EF-C442-AAC5-044EF8788A80}">
      <dgm:prSet phldrT="[Text]"/>
      <dgm:spPr/>
      <dgm:t>
        <a:bodyPr/>
        <a:lstStyle/>
        <a:p>
          <a:r>
            <a:rPr lang="en-US" dirty="0" smtClean="0"/>
            <a:t>FAO</a:t>
          </a:r>
          <a:endParaRPr lang="en-US" dirty="0"/>
        </a:p>
      </dgm:t>
    </dgm:pt>
    <dgm:pt modelId="{70A3B1BC-A04E-6440-97AE-FBE29EDDBE1B}" type="parTrans" cxnId="{A6CF3787-6162-664B-92E1-DCE2850810FE}">
      <dgm:prSet/>
      <dgm:spPr/>
      <dgm:t>
        <a:bodyPr/>
        <a:lstStyle/>
        <a:p>
          <a:endParaRPr lang="en-US"/>
        </a:p>
      </dgm:t>
    </dgm:pt>
    <dgm:pt modelId="{7CE2084F-1CC0-6248-AB1D-6DE736E0077D}" type="sibTrans" cxnId="{A6CF3787-6162-664B-92E1-DCE2850810FE}">
      <dgm:prSet/>
      <dgm:spPr/>
      <dgm:t>
        <a:bodyPr/>
        <a:lstStyle/>
        <a:p>
          <a:endParaRPr lang="en-US"/>
        </a:p>
      </dgm:t>
    </dgm:pt>
    <dgm:pt modelId="{86BC6FCC-7DE1-F14E-9EB1-A805B1F97029}">
      <dgm:prSet phldrT="[Text]"/>
      <dgm:spPr/>
      <dgm:t>
        <a:bodyPr/>
        <a:lstStyle/>
        <a:p>
          <a:r>
            <a:rPr lang="en-US" dirty="0" smtClean="0"/>
            <a:t>UNDP</a:t>
          </a:r>
          <a:endParaRPr lang="en-US" dirty="0"/>
        </a:p>
      </dgm:t>
    </dgm:pt>
    <dgm:pt modelId="{6C58814C-491D-CE4A-909D-2149EDADB5A1}" type="parTrans" cxnId="{8551C27F-C88B-1D41-BCA3-7666D1159272}">
      <dgm:prSet/>
      <dgm:spPr/>
      <dgm:t>
        <a:bodyPr/>
        <a:lstStyle/>
        <a:p>
          <a:endParaRPr lang="en-US"/>
        </a:p>
      </dgm:t>
    </dgm:pt>
    <dgm:pt modelId="{B802D61F-8DAE-6F47-B800-DCB041EDFE7E}" type="sibTrans" cxnId="{8551C27F-C88B-1D41-BCA3-7666D1159272}">
      <dgm:prSet/>
      <dgm:spPr/>
      <dgm:t>
        <a:bodyPr/>
        <a:lstStyle/>
        <a:p>
          <a:endParaRPr lang="en-US"/>
        </a:p>
      </dgm:t>
    </dgm:pt>
    <dgm:pt modelId="{692FE503-9C7B-8D49-A7F7-5A38334DEDCB}">
      <dgm:prSet phldrT="[Text]"/>
      <dgm:spPr/>
      <dgm:t>
        <a:bodyPr/>
        <a:lstStyle/>
        <a:p>
          <a:r>
            <a:rPr lang="en-US" dirty="0" smtClean="0"/>
            <a:t>National Expert</a:t>
          </a:r>
          <a:endParaRPr lang="en-US" dirty="0"/>
        </a:p>
      </dgm:t>
    </dgm:pt>
    <dgm:pt modelId="{C0C5D88C-5C6E-2846-96C4-A1F5CCC22F6B}" type="parTrans" cxnId="{A606B449-1F57-CA48-AFD7-CCF117A957D7}">
      <dgm:prSet/>
      <dgm:spPr/>
      <dgm:t>
        <a:bodyPr/>
        <a:lstStyle/>
        <a:p>
          <a:endParaRPr lang="en-US"/>
        </a:p>
      </dgm:t>
    </dgm:pt>
    <dgm:pt modelId="{39AC29B6-16CD-1E46-BB3F-0FA193964DF8}" type="sibTrans" cxnId="{A606B449-1F57-CA48-AFD7-CCF117A957D7}">
      <dgm:prSet/>
      <dgm:spPr/>
      <dgm:t>
        <a:bodyPr/>
        <a:lstStyle/>
        <a:p>
          <a:endParaRPr lang="en-US"/>
        </a:p>
      </dgm:t>
    </dgm:pt>
    <dgm:pt modelId="{B61D43DF-D489-C344-991C-02A0D057B359}">
      <dgm:prSet/>
      <dgm:spPr/>
      <dgm:t>
        <a:bodyPr/>
        <a:lstStyle/>
        <a:p>
          <a:r>
            <a:rPr lang="en-US" dirty="0" smtClean="0"/>
            <a:t>REDD+ Focal Point</a:t>
          </a:r>
          <a:endParaRPr lang="en-US" dirty="0"/>
        </a:p>
      </dgm:t>
    </dgm:pt>
    <dgm:pt modelId="{D37E6DB4-AF65-D647-966E-E87AC25E2399}" type="parTrans" cxnId="{2B80AA50-C7D7-EE49-ABCD-FEEA390C4C04}">
      <dgm:prSet/>
      <dgm:spPr/>
      <dgm:t>
        <a:bodyPr/>
        <a:lstStyle/>
        <a:p>
          <a:endParaRPr lang="en-US"/>
        </a:p>
      </dgm:t>
    </dgm:pt>
    <dgm:pt modelId="{3F43520F-A6A8-9447-95A1-994CEF234DCB}" type="sibTrans" cxnId="{2B80AA50-C7D7-EE49-ABCD-FEEA390C4C04}">
      <dgm:prSet/>
      <dgm:spPr/>
      <dgm:t>
        <a:bodyPr/>
        <a:lstStyle/>
        <a:p>
          <a:endParaRPr lang="en-US"/>
        </a:p>
      </dgm:t>
    </dgm:pt>
    <dgm:pt modelId="{C947E568-DA29-E046-A28F-2431C0FC9356}" type="pres">
      <dgm:prSet presAssocID="{1E0CD174-6E6F-8347-B755-C3AE494C6D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7F437-FF68-8144-BC4E-CAAD4310C064}" type="pres">
      <dgm:prSet presAssocID="{1EFAD10B-6BA9-1B48-BE12-F7F1D984AAB9}" presName="centerShape" presStyleLbl="node0" presStyleIdx="0" presStyleCnt="1"/>
      <dgm:spPr/>
      <dgm:t>
        <a:bodyPr/>
        <a:lstStyle/>
        <a:p>
          <a:endParaRPr lang="en-US"/>
        </a:p>
      </dgm:t>
    </dgm:pt>
    <dgm:pt modelId="{85706F5A-A7D1-BC49-ABCF-32FCCF723772}" type="pres">
      <dgm:prSet presAssocID="{70A3B1BC-A04E-6440-97AE-FBE29EDDBE1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20B4E374-CA9D-1040-94F0-38320497C0D3}" type="pres">
      <dgm:prSet presAssocID="{19C70556-03EF-C442-AAC5-044EF8788A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5DFF8-EFAA-174A-83C6-03FB3537615F}" type="pres">
      <dgm:prSet presAssocID="{6C58814C-491D-CE4A-909D-2149EDADB5A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6FE7C0C1-03C5-3547-90F1-1FECF696F8F0}" type="pres">
      <dgm:prSet presAssocID="{86BC6FCC-7DE1-F14E-9EB1-A805B1F970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0BF87-726A-8444-A034-4CDD62B4CDDA}" type="pres">
      <dgm:prSet presAssocID="{C0C5D88C-5C6E-2846-96C4-A1F5CCC22F6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7E753C2-10A8-DF4F-9C04-6720B1F9B950}" type="pres">
      <dgm:prSet presAssocID="{692FE503-9C7B-8D49-A7F7-5A38334DED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6945F-F29B-D649-9970-FD0CC3D616E1}" type="pres">
      <dgm:prSet presAssocID="{D37E6DB4-AF65-D647-966E-E87AC25E239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95A56D1-7A19-244C-851E-B0E284C8A5B4}" type="pres">
      <dgm:prSet presAssocID="{B61D43DF-D489-C344-991C-02A0D057B3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A19F2-0E3B-4940-B7C8-37B8016A17FC}" type="presOf" srcId="{C0C5D88C-5C6E-2846-96C4-A1F5CCC22F6B}" destId="{5FA0BF87-726A-8444-A034-4CDD62B4CDDA}" srcOrd="0" destOrd="0" presId="urn:microsoft.com/office/officeart/2005/8/layout/radial4"/>
    <dgm:cxn modelId="{C4E14658-B381-4D39-B2AA-E349E997A69C}" type="presOf" srcId="{692FE503-9C7B-8D49-A7F7-5A38334DEDCB}" destId="{C7E753C2-10A8-DF4F-9C04-6720B1F9B950}" srcOrd="0" destOrd="0" presId="urn:microsoft.com/office/officeart/2005/8/layout/radial4"/>
    <dgm:cxn modelId="{AC433BD6-78DB-4983-BC3E-32F74A1A54AA}" type="presOf" srcId="{D37E6DB4-AF65-D647-966E-E87AC25E2399}" destId="{9326945F-F29B-D649-9970-FD0CC3D616E1}" srcOrd="0" destOrd="0" presId="urn:microsoft.com/office/officeart/2005/8/layout/radial4"/>
    <dgm:cxn modelId="{E9E44A57-BFCB-4AD0-83B3-9DA883CA3637}" type="presOf" srcId="{1EFAD10B-6BA9-1B48-BE12-F7F1D984AAB9}" destId="{1AE7F437-FF68-8144-BC4E-CAAD4310C064}" srcOrd="0" destOrd="0" presId="urn:microsoft.com/office/officeart/2005/8/layout/radial4"/>
    <dgm:cxn modelId="{2B80AA50-C7D7-EE49-ABCD-FEEA390C4C04}" srcId="{1EFAD10B-6BA9-1B48-BE12-F7F1D984AAB9}" destId="{B61D43DF-D489-C344-991C-02A0D057B359}" srcOrd="3" destOrd="0" parTransId="{D37E6DB4-AF65-D647-966E-E87AC25E2399}" sibTransId="{3F43520F-A6A8-9447-95A1-994CEF234DCB}"/>
    <dgm:cxn modelId="{B7EBAB03-2E9D-490B-B8B4-92E344CA7DB8}" type="presOf" srcId="{19C70556-03EF-C442-AAC5-044EF8788A80}" destId="{20B4E374-CA9D-1040-94F0-38320497C0D3}" srcOrd="0" destOrd="0" presId="urn:microsoft.com/office/officeart/2005/8/layout/radial4"/>
    <dgm:cxn modelId="{9F64C70C-13AD-4A7C-807F-92F6BEDEF082}" type="presOf" srcId="{1E0CD174-6E6F-8347-B755-C3AE494C6D2E}" destId="{C947E568-DA29-E046-A28F-2431C0FC9356}" srcOrd="0" destOrd="0" presId="urn:microsoft.com/office/officeart/2005/8/layout/radial4"/>
    <dgm:cxn modelId="{749B392F-E348-3F4E-8DFB-0200E7DA626D}" srcId="{1E0CD174-6E6F-8347-B755-C3AE494C6D2E}" destId="{1EFAD10B-6BA9-1B48-BE12-F7F1D984AAB9}" srcOrd="0" destOrd="0" parTransId="{1A4F31EA-0E25-1747-B30D-48FBD6192DB9}" sibTransId="{B3FE596F-163F-8645-89B8-2D124EADE954}"/>
    <dgm:cxn modelId="{36B144D0-9049-4579-90DA-77FA6185AB57}" type="presOf" srcId="{B61D43DF-D489-C344-991C-02A0D057B359}" destId="{695A56D1-7A19-244C-851E-B0E284C8A5B4}" srcOrd="0" destOrd="0" presId="urn:microsoft.com/office/officeart/2005/8/layout/radial4"/>
    <dgm:cxn modelId="{C4F71309-946A-4CD8-BF97-5F5E82EA7866}" type="presOf" srcId="{86BC6FCC-7DE1-F14E-9EB1-A805B1F97029}" destId="{6FE7C0C1-03C5-3547-90F1-1FECF696F8F0}" srcOrd="0" destOrd="0" presId="urn:microsoft.com/office/officeart/2005/8/layout/radial4"/>
    <dgm:cxn modelId="{8551C27F-C88B-1D41-BCA3-7666D1159272}" srcId="{1EFAD10B-6BA9-1B48-BE12-F7F1D984AAB9}" destId="{86BC6FCC-7DE1-F14E-9EB1-A805B1F97029}" srcOrd="1" destOrd="0" parTransId="{6C58814C-491D-CE4A-909D-2149EDADB5A1}" sibTransId="{B802D61F-8DAE-6F47-B800-DCB041EDFE7E}"/>
    <dgm:cxn modelId="{85DFBF20-822A-410E-8CA2-4BCCB2169705}" type="presOf" srcId="{70A3B1BC-A04E-6440-97AE-FBE29EDDBE1B}" destId="{85706F5A-A7D1-BC49-ABCF-32FCCF723772}" srcOrd="0" destOrd="0" presId="urn:microsoft.com/office/officeart/2005/8/layout/radial4"/>
    <dgm:cxn modelId="{DAFBA826-C241-4943-A743-5D940CA57077}" type="presOf" srcId="{6C58814C-491D-CE4A-909D-2149EDADB5A1}" destId="{FC85DFF8-EFAA-174A-83C6-03FB3537615F}" srcOrd="0" destOrd="0" presId="urn:microsoft.com/office/officeart/2005/8/layout/radial4"/>
    <dgm:cxn modelId="{A606B449-1F57-CA48-AFD7-CCF117A957D7}" srcId="{1EFAD10B-6BA9-1B48-BE12-F7F1D984AAB9}" destId="{692FE503-9C7B-8D49-A7F7-5A38334DEDCB}" srcOrd="2" destOrd="0" parTransId="{C0C5D88C-5C6E-2846-96C4-A1F5CCC22F6B}" sibTransId="{39AC29B6-16CD-1E46-BB3F-0FA193964DF8}"/>
    <dgm:cxn modelId="{A6CF3787-6162-664B-92E1-DCE2850810FE}" srcId="{1EFAD10B-6BA9-1B48-BE12-F7F1D984AAB9}" destId="{19C70556-03EF-C442-AAC5-044EF8788A80}" srcOrd="0" destOrd="0" parTransId="{70A3B1BC-A04E-6440-97AE-FBE29EDDBE1B}" sibTransId="{7CE2084F-1CC0-6248-AB1D-6DE736E0077D}"/>
    <dgm:cxn modelId="{7FB5C1B6-1414-4A96-BA40-30D050E9C1BD}" type="presParOf" srcId="{C947E568-DA29-E046-A28F-2431C0FC9356}" destId="{1AE7F437-FF68-8144-BC4E-CAAD4310C064}" srcOrd="0" destOrd="0" presId="urn:microsoft.com/office/officeart/2005/8/layout/radial4"/>
    <dgm:cxn modelId="{7274130D-55D5-4F16-8835-0A5E73B81AAE}" type="presParOf" srcId="{C947E568-DA29-E046-A28F-2431C0FC9356}" destId="{85706F5A-A7D1-BC49-ABCF-32FCCF723772}" srcOrd="1" destOrd="0" presId="urn:microsoft.com/office/officeart/2005/8/layout/radial4"/>
    <dgm:cxn modelId="{CE372B68-47A2-4079-A7EC-A9C0574FA8A7}" type="presParOf" srcId="{C947E568-DA29-E046-A28F-2431C0FC9356}" destId="{20B4E374-CA9D-1040-94F0-38320497C0D3}" srcOrd="2" destOrd="0" presId="urn:microsoft.com/office/officeart/2005/8/layout/radial4"/>
    <dgm:cxn modelId="{08FC16BC-B52B-4807-8DAA-719E5E58AB48}" type="presParOf" srcId="{C947E568-DA29-E046-A28F-2431C0FC9356}" destId="{FC85DFF8-EFAA-174A-83C6-03FB3537615F}" srcOrd="3" destOrd="0" presId="urn:microsoft.com/office/officeart/2005/8/layout/radial4"/>
    <dgm:cxn modelId="{03410BA5-1A46-4C0B-957E-73D315C9EA2D}" type="presParOf" srcId="{C947E568-DA29-E046-A28F-2431C0FC9356}" destId="{6FE7C0C1-03C5-3547-90F1-1FECF696F8F0}" srcOrd="4" destOrd="0" presId="urn:microsoft.com/office/officeart/2005/8/layout/radial4"/>
    <dgm:cxn modelId="{527CFA92-DE89-46D0-8355-8F8ABCE96136}" type="presParOf" srcId="{C947E568-DA29-E046-A28F-2431C0FC9356}" destId="{5FA0BF87-726A-8444-A034-4CDD62B4CDDA}" srcOrd="5" destOrd="0" presId="urn:microsoft.com/office/officeart/2005/8/layout/radial4"/>
    <dgm:cxn modelId="{E19C0487-302B-4DF2-B48C-63696A2E7B14}" type="presParOf" srcId="{C947E568-DA29-E046-A28F-2431C0FC9356}" destId="{C7E753C2-10A8-DF4F-9C04-6720B1F9B950}" srcOrd="6" destOrd="0" presId="urn:microsoft.com/office/officeart/2005/8/layout/radial4"/>
    <dgm:cxn modelId="{C246EAEB-C86B-4CA3-B892-71C647444881}" type="presParOf" srcId="{C947E568-DA29-E046-A28F-2431C0FC9356}" destId="{9326945F-F29B-D649-9970-FD0CC3D616E1}" srcOrd="7" destOrd="0" presId="urn:microsoft.com/office/officeart/2005/8/layout/radial4"/>
    <dgm:cxn modelId="{48E835DE-8549-4BF8-B4A7-9E4B7C38702F}" type="presParOf" srcId="{C947E568-DA29-E046-A28F-2431C0FC9356}" destId="{695A56D1-7A19-244C-851E-B0E284C8A5B4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18F84-103B-0940-A1EA-C976CBA3924B}" type="doc">
      <dgm:prSet loTypeId="urn:microsoft.com/office/officeart/2005/8/layout/radial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E39445-2347-274F-AFDB-1826BDADBB81}">
      <dgm:prSet phldrT="[Text]"/>
      <dgm:spPr/>
      <dgm:t>
        <a:bodyPr/>
        <a:lstStyle/>
        <a:p>
          <a:r>
            <a:rPr lang="en-US" dirty="0" smtClean="0"/>
            <a:t>MRV Working Group</a:t>
          </a:r>
          <a:endParaRPr lang="en-US" dirty="0"/>
        </a:p>
      </dgm:t>
    </dgm:pt>
    <dgm:pt modelId="{251B397A-42FB-EB41-924C-866042E338CC}" type="parTrans" cxnId="{1B84DC28-F595-5945-AC9A-CF5F78579C88}">
      <dgm:prSet/>
      <dgm:spPr/>
      <dgm:t>
        <a:bodyPr/>
        <a:lstStyle/>
        <a:p>
          <a:endParaRPr lang="en-US"/>
        </a:p>
      </dgm:t>
    </dgm:pt>
    <dgm:pt modelId="{D46FC0EA-4C85-F644-971F-19B0F1AEA276}" type="sibTrans" cxnId="{1B84DC28-F595-5945-AC9A-CF5F78579C88}">
      <dgm:prSet/>
      <dgm:spPr/>
      <dgm:t>
        <a:bodyPr/>
        <a:lstStyle/>
        <a:p>
          <a:endParaRPr lang="en-US"/>
        </a:p>
      </dgm:t>
    </dgm:pt>
    <dgm:pt modelId="{570653A3-63BC-5C44-899D-2E393440432F}">
      <dgm:prSet phldrT="[Text]"/>
      <dgm:spPr/>
      <dgm:t>
        <a:bodyPr/>
        <a:lstStyle/>
        <a:p>
          <a:r>
            <a:rPr lang="en-US" dirty="0" smtClean="0"/>
            <a:t>Reference Emission Levels</a:t>
          </a:r>
          <a:endParaRPr lang="en-US" dirty="0"/>
        </a:p>
      </dgm:t>
    </dgm:pt>
    <dgm:pt modelId="{01EC2BE5-DFD6-7B4A-8B9A-0BB230824756}" type="parTrans" cxnId="{D4BEC607-773D-8748-9A14-C7655AA628AB}">
      <dgm:prSet/>
      <dgm:spPr/>
      <dgm:t>
        <a:bodyPr/>
        <a:lstStyle/>
        <a:p>
          <a:endParaRPr lang="en-US"/>
        </a:p>
      </dgm:t>
    </dgm:pt>
    <dgm:pt modelId="{163D6D1F-AB53-1D43-A873-2F3E184C8A97}" type="sibTrans" cxnId="{D4BEC607-773D-8748-9A14-C7655AA628AB}">
      <dgm:prSet/>
      <dgm:spPr/>
      <dgm:t>
        <a:bodyPr/>
        <a:lstStyle/>
        <a:p>
          <a:endParaRPr lang="en-US"/>
        </a:p>
      </dgm:t>
    </dgm:pt>
    <dgm:pt modelId="{10F9E750-9CEF-EF49-A4BB-40FE77C3B660}">
      <dgm:prSet phldrT="[Text]"/>
      <dgm:spPr/>
      <dgm:t>
        <a:bodyPr/>
        <a:lstStyle/>
        <a:p>
          <a:r>
            <a:rPr lang="en-US" dirty="0" smtClean="0"/>
            <a:t>Forest Monitoring </a:t>
          </a:r>
          <a:endParaRPr lang="en-US" dirty="0"/>
        </a:p>
      </dgm:t>
    </dgm:pt>
    <dgm:pt modelId="{F1F8AB09-504C-6743-8ADB-BE7DF36A81E4}" type="parTrans" cxnId="{39060C22-442D-A043-B9D4-4894AE4500B9}">
      <dgm:prSet/>
      <dgm:spPr/>
      <dgm:t>
        <a:bodyPr/>
        <a:lstStyle/>
        <a:p>
          <a:endParaRPr lang="en-US"/>
        </a:p>
      </dgm:t>
    </dgm:pt>
    <dgm:pt modelId="{CE0EE072-395A-204B-862D-A7A16EAD12BD}" type="sibTrans" cxnId="{39060C22-442D-A043-B9D4-4894AE4500B9}">
      <dgm:prSet/>
      <dgm:spPr/>
      <dgm:t>
        <a:bodyPr/>
        <a:lstStyle/>
        <a:p>
          <a:endParaRPr lang="en-US"/>
        </a:p>
      </dgm:t>
    </dgm:pt>
    <dgm:pt modelId="{758767BC-C013-F647-BCFC-49E14224B163}">
      <dgm:prSet phldrT="[Text]"/>
      <dgm:spPr/>
      <dgm:t>
        <a:bodyPr/>
        <a:lstStyle/>
        <a:p>
          <a:r>
            <a:rPr lang="en-US" dirty="0" smtClean="0"/>
            <a:t>Strategy Working Group</a:t>
          </a:r>
          <a:endParaRPr lang="en-US" dirty="0"/>
        </a:p>
      </dgm:t>
    </dgm:pt>
    <dgm:pt modelId="{E80E7DDE-4D25-1446-99EB-B6E9940EA968}" type="parTrans" cxnId="{EF8A0D2C-7DF6-1B4D-BC95-68FD68A895B5}">
      <dgm:prSet/>
      <dgm:spPr/>
      <dgm:t>
        <a:bodyPr/>
        <a:lstStyle/>
        <a:p>
          <a:endParaRPr lang="en-US"/>
        </a:p>
      </dgm:t>
    </dgm:pt>
    <dgm:pt modelId="{9513D1C8-5CA7-4546-BE56-7CF49AE8DA5F}" type="sibTrans" cxnId="{EF8A0D2C-7DF6-1B4D-BC95-68FD68A895B5}">
      <dgm:prSet/>
      <dgm:spPr/>
      <dgm:t>
        <a:bodyPr/>
        <a:lstStyle/>
        <a:p>
          <a:endParaRPr lang="en-US"/>
        </a:p>
      </dgm:t>
    </dgm:pt>
    <dgm:pt modelId="{7A03B79E-ECFE-2042-9CC0-4C7C164FD753}">
      <dgm:prSet phldrT="[Text]"/>
      <dgm:spPr/>
      <dgm:t>
        <a:bodyPr/>
        <a:lstStyle/>
        <a:p>
          <a:r>
            <a:rPr lang="en-US" dirty="0" smtClean="0"/>
            <a:t>Drivers of Deforestation and Degradation</a:t>
          </a:r>
          <a:endParaRPr lang="en-US" dirty="0"/>
        </a:p>
      </dgm:t>
    </dgm:pt>
    <dgm:pt modelId="{41243820-4A16-6642-A3CD-EE34E1452599}" type="parTrans" cxnId="{7A392F91-28B2-7F40-B8BF-7EB26EDAAC39}">
      <dgm:prSet/>
      <dgm:spPr/>
      <dgm:t>
        <a:bodyPr/>
        <a:lstStyle/>
        <a:p>
          <a:endParaRPr lang="en-US"/>
        </a:p>
      </dgm:t>
    </dgm:pt>
    <dgm:pt modelId="{51BCD536-BDA3-0442-9DDE-04350D890244}" type="sibTrans" cxnId="{7A392F91-28B2-7F40-B8BF-7EB26EDAAC39}">
      <dgm:prSet/>
      <dgm:spPr/>
      <dgm:t>
        <a:bodyPr/>
        <a:lstStyle/>
        <a:p>
          <a:endParaRPr lang="en-US"/>
        </a:p>
      </dgm:t>
    </dgm:pt>
    <dgm:pt modelId="{A724DBBE-1C24-A645-8D96-136436DBCE0B}">
      <dgm:prSet phldrT="[Text]"/>
      <dgm:spPr/>
      <dgm:t>
        <a:bodyPr/>
        <a:lstStyle/>
        <a:p>
          <a:r>
            <a:rPr lang="en-US" dirty="0" smtClean="0"/>
            <a:t>Policies and Measures</a:t>
          </a:r>
          <a:endParaRPr lang="en-US" dirty="0"/>
        </a:p>
      </dgm:t>
    </dgm:pt>
    <dgm:pt modelId="{29F07D3B-C6C6-2B4B-9F66-9EED7B23CE9D}" type="parTrans" cxnId="{59B8D201-D000-0840-BC5C-E755BC78FAFC}">
      <dgm:prSet/>
      <dgm:spPr/>
      <dgm:t>
        <a:bodyPr/>
        <a:lstStyle/>
        <a:p>
          <a:endParaRPr lang="en-US"/>
        </a:p>
      </dgm:t>
    </dgm:pt>
    <dgm:pt modelId="{678CD4AC-600C-A949-9691-484B3F45D2DF}" type="sibTrans" cxnId="{59B8D201-D000-0840-BC5C-E755BC78FAFC}">
      <dgm:prSet/>
      <dgm:spPr/>
      <dgm:t>
        <a:bodyPr/>
        <a:lstStyle/>
        <a:p>
          <a:endParaRPr lang="en-US"/>
        </a:p>
      </dgm:t>
    </dgm:pt>
    <dgm:pt modelId="{6F97EAF1-227A-9140-8C4D-1EDDE722756F}">
      <dgm:prSet phldrT="[Text]"/>
      <dgm:spPr/>
      <dgm:t>
        <a:bodyPr/>
        <a:lstStyle/>
        <a:p>
          <a:r>
            <a:rPr lang="en-US" dirty="0" smtClean="0"/>
            <a:t>Safeguards Working Group</a:t>
          </a:r>
          <a:endParaRPr lang="en-US" dirty="0"/>
        </a:p>
      </dgm:t>
    </dgm:pt>
    <dgm:pt modelId="{71B447BC-3356-F64B-9CA7-4C4A321E683A}" type="parTrans" cxnId="{333D643D-3DB3-904C-ABF8-2E7989D48C48}">
      <dgm:prSet/>
      <dgm:spPr/>
      <dgm:t>
        <a:bodyPr/>
        <a:lstStyle/>
        <a:p>
          <a:endParaRPr lang="en-US"/>
        </a:p>
      </dgm:t>
    </dgm:pt>
    <dgm:pt modelId="{869F0135-739D-904B-AE9A-D0E40071F504}" type="sibTrans" cxnId="{333D643D-3DB3-904C-ABF8-2E7989D48C48}">
      <dgm:prSet/>
      <dgm:spPr/>
      <dgm:t>
        <a:bodyPr/>
        <a:lstStyle/>
        <a:p>
          <a:endParaRPr lang="en-US"/>
        </a:p>
      </dgm:t>
    </dgm:pt>
    <dgm:pt modelId="{CD2B1226-3BEE-8943-AD9C-ECC8210000EC}">
      <dgm:prSet phldrT="[Text]"/>
      <dgm:spPr/>
      <dgm:t>
        <a:bodyPr/>
        <a:lstStyle/>
        <a:p>
          <a:r>
            <a:rPr lang="en-US" dirty="0" smtClean="0"/>
            <a:t>Consultation and Participation</a:t>
          </a:r>
          <a:endParaRPr lang="en-US" dirty="0"/>
        </a:p>
      </dgm:t>
    </dgm:pt>
    <dgm:pt modelId="{B933D165-AA16-C74D-9C99-E90FC090F223}" type="parTrans" cxnId="{A9440C7C-6F8D-4044-9296-50D49B2A47F7}">
      <dgm:prSet/>
      <dgm:spPr/>
      <dgm:t>
        <a:bodyPr/>
        <a:lstStyle/>
        <a:p>
          <a:endParaRPr lang="en-US"/>
        </a:p>
      </dgm:t>
    </dgm:pt>
    <dgm:pt modelId="{72F573C2-B1D1-2941-BE34-DB79062EEFDB}" type="sibTrans" cxnId="{A9440C7C-6F8D-4044-9296-50D49B2A47F7}">
      <dgm:prSet/>
      <dgm:spPr/>
      <dgm:t>
        <a:bodyPr/>
        <a:lstStyle/>
        <a:p>
          <a:endParaRPr lang="en-US"/>
        </a:p>
      </dgm:t>
    </dgm:pt>
    <dgm:pt modelId="{4946D5E4-69C2-F640-99CA-9584F9281229}">
      <dgm:prSet phldrT="[Text]"/>
      <dgm:spPr/>
      <dgm:t>
        <a:bodyPr/>
        <a:lstStyle/>
        <a:p>
          <a:r>
            <a:rPr lang="en-US" dirty="0" smtClean="0"/>
            <a:t>Social and Environmental Standards</a:t>
          </a:r>
          <a:endParaRPr lang="en-US" dirty="0"/>
        </a:p>
      </dgm:t>
    </dgm:pt>
    <dgm:pt modelId="{2E282E2D-9AF2-374C-94EA-55B513323818}" type="parTrans" cxnId="{AF60DD33-3B3B-C845-AA5D-50DCF6B80948}">
      <dgm:prSet/>
      <dgm:spPr/>
      <dgm:t>
        <a:bodyPr/>
        <a:lstStyle/>
        <a:p>
          <a:endParaRPr lang="en-US"/>
        </a:p>
      </dgm:t>
    </dgm:pt>
    <dgm:pt modelId="{6DA39536-23A2-2C47-926B-55EECE13699D}" type="sibTrans" cxnId="{AF60DD33-3B3B-C845-AA5D-50DCF6B80948}">
      <dgm:prSet/>
      <dgm:spPr/>
      <dgm:t>
        <a:bodyPr/>
        <a:lstStyle/>
        <a:p>
          <a:endParaRPr lang="en-US"/>
        </a:p>
      </dgm:t>
    </dgm:pt>
    <dgm:pt modelId="{308D2CFE-7756-6F46-A207-B43E04E24AC7}">
      <dgm:prSet phldrT="[Text]"/>
      <dgm:spPr/>
      <dgm:t>
        <a:bodyPr/>
        <a:lstStyle/>
        <a:p>
          <a:r>
            <a:rPr lang="en-US" dirty="0" smtClean="0"/>
            <a:t>Forest and Non-forest Land</a:t>
          </a:r>
          <a:endParaRPr lang="en-US" dirty="0"/>
        </a:p>
      </dgm:t>
    </dgm:pt>
    <dgm:pt modelId="{BB3177DE-18B2-324E-8F69-23A44925FC12}" type="parTrans" cxnId="{FE7F7C2E-0704-F541-A79B-FB66FF046BE8}">
      <dgm:prSet/>
      <dgm:spPr/>
      <dgm:t>
        <a:bodyPr/>
        <a:lstStyle/>
        <a:p>
          <a:endParaRPr lang="en-US"/>
        </a:p>
      </dgm:t>
    </dgm:pt>
    <dgm:pt modelId="{F8CB8579-3826-A043-A798-23B4BA060953}" type="sibTrans" cxnId="{FE7F7C2E-0704-F541-A79B-FB66FF046BE8}">
      <dgm:prSet/>
      <dgm:spPr/>
      <dgm:t>
        <a:bodyPr/>
        <a:lstStyle/>
        <a:p>
          <a:endParaRPr lang="en-US"/>
        </a:p>
      </dgm:t>
    </dgm:pt>
    <dgm:pt modelId="{CF83F165-E130-D24A-9E44-7BAB20CE343F}" type="pres">
      <dgm:prSet presAssocID="{2F418F84-103B-0940-A1EA-C976CBA3924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33F3A-22F0-9C4C-8522-19C2076DAB49}" type="pres">
      <dgm:prSet presAssocID="{2F418F84-103B-0940-A1EA-C976CBA3924B}" presName="cycle" presStyleCnt="0"/>
      <dgm:spPr/>
    </dgm:pt>
    <dgm:pt modelId="{74F6EE89-068F-3F4C-BD2E-4F62AB1B7FCE}" type="pres">
      <dgm:prSet presAssocID="{2F418F84-103B-0940-A1EA-C976CBA3924B}" presName="centerShape" presStyleCnt="0"/>
      <dgm:spPr/>
    </dgm:pt>
    <dgm:pt modelId="{1BDC676A-781F-344F-9D65-A2F47D487F6A}" type="pres">
      <dgm:prSet presAssocID="{2F418F84-103B-0940-A1EA-C976CBA3924B}" presName="connSite" presStyleLbl="node1" presStyleIdx="0" presStyleCnt="4"/>
      <dgm:spPr/>
    </dgm:pt>
    <dgm:pt modelId="{F38EB9DA-227D-7841-A5C5-E191E3D4FCAC}" type="pres">
      <dgm:prSet presAssocID="{2F418F84-103B-0940-A1EA-C976CBA3924B}" presName="visible" presStyleLbl="node1" presStyleIdx="0" presStyleCnt="4"/>
      <dgm:spPr/>
    </dgm:pt>
    <dgm:pt modelId="{2511872A-F7DC-E74C-A6A6-EDD33053F244}" type="pres">
      <dgm:prSet presAssocID="{251B397A-42FB-EB41-924C-866042E338C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E4939E2-97D8-3040-A6EE-DCEDCDD7B5AF}" type="pres">
      <dgm:prSet presAssocID="{09E39445-2347-274F-AFDB-1826BDADBB81}" presName="node" presStyleCnt="0"/>
      <dgm:spPr/>
    </dgm:pt>
    <dgm:pt modelId="{B2C672D4-379E-8846-9F43-D8124B3272BC}" type="pres">
      <dgm:prSet presAssocID="{09E39445-2347-274F-AFDB-1826BDADBB8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80440-D8E9-454E-B9B2-092C7AE48CEA}" type="pres">
      <dgm:prSet presAssocID="{09E39445-2347-274F-AFDB-1826BDADBB8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B9B5E-ED8F-B34F-BF95-CD5499ED8B21}" type="pres">
      <dgm:prSet presAssocID="{E80E7DDE-4D25-1446-99EB-B6E9940EA96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E390B9C-A1A7-5C4E-A924-363B55924937}" type="pres">
      <dgm:prSet presAssocID="{758767BC-C013-F647-BCFC-49E14224B163}" presName="node" presStyleCnt="0"/>
      <dgm:spPr/>
    </dgm:pt>
    <dgm:pt modelId="{AFB76B4B-B140-DA40-B42B-733C5FD81569}" type="pres">
      <dgm:prSet presAssocID="{758767BC-C013-F647-BCFC-49E14224B16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68E2A-35C4-9A49-80A1-F096D72E17E2}" type="pres">
      <dgm:prSet presAssocID="{758767BC-C013-F647-BCFC-49E14224B16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25FD-252C-C244-B463-0AFAB2B0B908}" type="pres">
      <dgm:prSet presAssocID="{71B447BC-3356-F64B-9CA7-4C4A321E683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9E123CC-4C0E-0E41-8A96-A2B24281A7A3}" type="pres">
      <dgm:prSet presAssocID="{6F97EAF1-227A-9140-8C4D-1EDDE722756F}" presName="node" presStyleCnt="0"/>
      <dgm:spPr/>
    </dgm:pt>
    <dgm:pt modelId="{64103E2F-A585-A844-9548-A9547756D26C}" type="pres">
      <dgm:prSet presAssocID="{6F97EAF1-227A-9140-8C4D-1EDDE722756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934E6-7B34-4340-B7AA-26E7FBFA7398}" type="pres">
      <dgm:prSet presAssocID="{6F97EAF1-227A-9140-8C4D-1EDDE722756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A0D2C-7DF6-1B4D-BC95-68FD68A895B5}" srcId="{2F418F84-103B-0940-A1EA-C976CBA3924B}" destId="{758767BC-C013-F647-BCFC-49E14224B163}" srcOrd="1" destOrd="0" parTransId="{E80E7DDE-4D25-1446-99EB-B6E9940EA968}" sibTransId="{9513D1C8-5CA7-4546-BE56-7CF49AE8DA5F}"/>
    <dgm:cxn modelId="{6675EEC8-F1FA-48E6-ADE0-0120472357EB}" type="presOf" srcId="{570653A3-63BC-5C44-899D-2E393440432F}" destId="{2A280440-D8E9-454E-B9B2-092C7AE48CEA}" srcOrd="0" destOrd="0" presId="urn:microsoft.com/office/officeart/2005/8/layout/radial2"/>
    <dgm:cxn modelId="{1B84DC28-F595-5945-AC9A-CF5F78579C88}" srcId="{2F418F84-103B-0940-A1EA-C976CBA3924B}" destId="{09E39445-2347-274F-AFDB-1826BDADBB81}" srcOrd="0" destOrd="0" parTransId="{251B397A-42FB-EB41-924C-866042E338CC}" sibTransId="{D46FC0EA-4C85-F644-971F-19B0F1AEA276}"/>
    <dgm:cxn modelId="{FB93AA84-1A5F-4116-A655-B82E18AB37DA}" type="presOf" srcId="{758767BC-C013-F647-BCFC-49E14224B163}" destId="{AFB76B4B-B140-DA40-B42B-733C5FD81569}" srcOrd="0" destOrd="0" presId="urn:microsoft.com/office/officeart/2005/8/layout/radial2"/>
    <dgm:cxn modelId="{01EB0AD5-50EC-4191-8CF1-DFBDFB54A90B}" type="presOf" srcId="{7A03B79E-ECFE-2042-9CC0-4C7C164FD753}" destId="{56768E2A-35C4-9A49-80A1-F096D72E17E2}" srcOrd="0" destOrd="0" presId="urn:microsoft.com/office/officeart/2005/8/layout/radial2"/>
    <dgm:cxn modelId="{FE7F7C2E-0704-F541-A79B-FB66FF046BE8}" srcId="{758767BC-C013-F647-BCFC-49E14224B163}" destId="{308D2CFE-7756-6F46-A207-B43E04E24AC7}" srcOrd="2" destOrd="0" parTransId="{BB3177DE-18B2-324E-8F69-23A44925FC12}" sibTransId="{F8CB8579-3826-A043-A798-23B4BA060953}"/>
    <dgm:cxn modelId="{56728E2A-557D-45E5-9B2D-5137715B4D90}" type="presOf" srcId="{10F9E750-9CEF-EF49-A4BB-40FE77C3B660}" destId="{2A280440-D8E9-454E-B9B2-092C7AE48CEA}" srcOrd="0" destOrd="1" presId="urn:microsoft.com/office/officeart/2005/8/layout/radial2"/>
    <dgm:cxn modelId="{8A39857B-6192-4677-86B8-D8F68B77AAED}" type="presOf" srcId="{308D2CFE-7756-6F46-A207-B43E04E24AC7}" destId="{56768E2A-35C4-9A49-80A1-F096D72E17E2}" srcOrd="0" destOrd="2" presId="urn:microsoft.com/office/officeart/2005/8/layout/radial2"/>
    <dgm:cxn modelId="{38E5E674-B7DF-4EAE-A43D-D92F399507F7}" type="presOf" srcId="{2F418F84-103B-0940-A1EA-C976CBA3924B}" destId="{CF83F165-E130-D24A-9E44-7BAB20CE343F}" srcOrd="0" destOrd="0" presId="urn:microsoft.com/office/officeart/2005/8/layout/radial2"/>
    <dgm:cxn modelId="{10E0B2DD-070C-4BA3-B39E-6D51B3A24E4C}" type="presOf" srcId="{CD2B1226-3BEE-8943-AD9C-ECC8210000EC}" destId="{D28934E6-7B34-4340-B7AA-26E7FBFA7398}" srcOrd="0" destOrd="0" presId="urn:microsoft.com/office/officeart/2005/8/layout/radial2"/>
    <dgm:cxn modelId="{AAD28607-623C-40FA-A9FD-4D3FF780268C}" type="presOf" srcId="{4946D5E4-69C2-F640-99CA-9584F9281229}" destId="{D28934E6-7B34-4340-B7AA-26E7FBFA7398}" srcOrd="0" destOrd="1" presId="urn:microsoft.com/office/officeart/2005/8/layout/radial2"/>
    <dgm:cxn modelId="{23E42A13-7588-4C1E-98FB-BC6307EFC509}" type="presOf" srcId="{6F97EAF1-227A-9140-8C4D-1EDDE722756F}" destId="{64103E2F-A585-A844-9548-A9547756D26C}" srcOrd="0" destOrd="0" presId="urn:microsoft.com/office/officeart/2005/8/layout/radial2"/>
    <dgm:cxn modelId="{333D643D-3DB3-904C-ABF8-2E7989D48C48}" srcId="{2F418F84-103B-0940-A1EA-C976CBA3924B}" destId="{6F97EAF1-227A-9140-8C4D-1EDDE722756F}" srcOrd="2" destOrd="0" parTransId="{71B447BC-3356-F64B-9CA7-4C4A321E683A}" sibTransId="{869F0135-739D-904B-AE9A-D0E40071F504}"/>
    <dgm:cxn modelId="{AF60DD33-3B3B-C845-AA5D-50DCF6B80948}" srcId="{6F97EAF1-227A-9140-8C4D-1EDDE722756F}" destId="{4946D5E4-69C2-F640-99CA-9584F9281229}" srcOrd="1" destOrd="0" parTransId="{2E282E2D-9AF2-374C-94EA-55B513323818}" sibTransId="{6DA39536-23A2-2C47-926B-55EECE13699D}"/>
    <dgm:cxn modelId="{D4BEC607-773D-8748-9A14-C7655AA628AB}" srcId="{09E39445-2347-274F-AFDB-1826BDADBB81}" destId="{570653A3-63BC-5C44-899D-2E393440432F}" srcOrd="0" destOrd="0" parTransId="{01EC2BE5-DFD6-7B4A-8B9A-0BB230824756}" sibTransId="{163D6D1F-AB53-1D43-A873-2F3E184C8A97}"/>
    <dgm:cxn modelId="{3D46C64A-53B5-4FED-8A00-065BDFAC70DB}" type="presOf" srcId="{251B397A-42FB-EB41-924C-866042E338CC}" destId="{2511872A-F7DC-E74C-A6A6-EDD33053F244}" srcOrd="0" destOrd="0" presId="urn:microsoft.com/office/officeart/2005/8/layout/radial2"/>
    <dgm:cxn modelId="{7A392F91-28B2-7F40-B8BF-7EB26EDAAC39}" srcId="{758767BC-C013-F647-BCFC-49E14224B163}" destId="{7A03B79E-ECFE-2042-9CC0-4C7C164FD753}" srcOrd="0" destOrd="0" parTransId="{41243820-4A16-6642-A3CD-EE34E1452599}" sibTransId="{51BCD536-BDA3-0442-9DDE-04350D890244}"/>
    <dgm:cxn modelId="{39060C22-442D-A043-B9D4-4894AE4500B9}" srcId="{09E39445-2347-274F-AFDB-1826BDADBB81}" destId="{10F9E750-9CEF-EF49-A4BB-40FE77C3B660}" srcOrd="1" destOrd="0" parTransId="{F1F8AB09-504C-6743-8ADB-BE7DF36A81E4}" sibTransId="{CE0EE072-395A-204B-862D-A7A16EAD12BD}"/>
    <dgm:cxn modelId="{59B8D201-D000-0840-BC5C-E755BC78FAFC}" srcId="{758767BC-C013-F647-BCFC-49E14224B163}" destId="{A724DBBE-1C24-A645-8D96-136436DBCE0B}" srcOrd="1" destOrd="0" parTransId="{29F07D3B-C6C6-2B4B-9F66-9EED7B23CE9D}" sibTransId="{678CD4AC-600C-A949-9691-484B3F45D2DF}"/>
    <dgm:cxn modelId="{A9440C7C-6F8D-4044-9296-50D49B2A47F7}" srcId="{6F97EAF1-227A-9140-8C4D-1EDDE722756F}" destId="{CD2B1226-3BEE-8943-AD9C-ECC8210000EC}" srcOrd="0" destOrd="0" parTransId="{B933D165-AA16-C74D-9C99-E90FC090F223}" sibTransId="{72F573C2-B1D1-2941-BE34-DB79062EEFDB}"/>
    <dgm:cxn modelId="{4A02A000-B504-4827-A637-D12881F5DD5C}" type="presOf" srcId="{09E39445-2347-274F-AFDB-1826BDADBB81}" destId="{B2C672D4-379E-8846-9F43-D8124B3272BC}" srcOrd="0" destOrd="0" presId="urn:microsoft.com/office/officeart/2005/8/layout/radial2"/>
    <dgm:cxn modelId="{DBE8B1DC-2952-4A7B-8F88-265AE9E3C264}" type="presOf" srcId="{A724DBBE-1C24-A645-8D96-136436DBCE0B}" destId="{56768E2A-35C4-9A49-80A1-F096D72E17E2}" srcOrd="0" destOrd="1" presId="urn:microsoft.com/office/officeart/2005/8/layout/radial2"/>
    <dgm:cxn modelId="{DE636C3B-1A9A-4997-B598-77E1FFE4F927}" type="presOf" srcId="{71B447BC-3356-F64B-9CA7-4C4A321E683A}" destId="{7F6225FD-252C-C244-B463-0AFAB2B0B908}" srcOrd="0" destOrd="0" presId="urn:microsoft.com/office/officeart/2005/8/layout/radial2"/>
    <dgm:cxn modelId="{81E30850-80CB-4E25-8EA6-51BDBE5AA72C}" type="presOf" srcId="{E80E7DDE-4D25-1446-99EB-B6E9940EA968}" destId="{23BB9B5E-ED8F-B34F-BF95-CD5499ED8B21}" srcOrd="0" destOrd="0" presId="urn:microsoft.com/office/officeart/2005/8/layout/radial2"/>
    <dgm:cxn modelId="{6E67D78B-D6E7-472B-9568-5C17EFA8F967}" type="presParOf" srcId="{CF83F165-E130-D24A-9E44-7BAB20CE343F}" destId="{02B33F3A-22F0-9C4C-8522-19C2076DAB49}" srcOrd="0" destOrd="0" presId="urn:microsoft.com/office/officeart/2005/8/layout/radial2"/>
    <dgm:cxn modelId="{21458441-BDDD-43DB-9B5A-9589ADA384A9}" type="presParOf" srcId="{02B33F3A-22F0-9C4C-8522-19C2076DAB49}" destId="{74F6EE89-068F-3F4C-BD2E-4F62AB1B7FCE}" srcOrd="0" destOrd="0" presId="urn:microsoft.com/office/officeart/2005/8/layout/radial2"/>
    <dgm:cxn modelId="{67FEEAF6-01F1-4E63-AC79-B815D952FAE3}" type="presParOf" srcId="{74F6EE89-068F-3F4C-BD2E-4F62AB1B7FCE}" destId="{1BDC676A-781F-344F-9D65-A2F47D487F6A}" srcOrd="0" destOrd="0" presId="urn:microsoft.com/office/officeart/2005/8/layout/radial2"/>
    <dgm:cxn modelId="{63EF4D7A-6726-46C3-8A70-F988FA0C8A8D}" type="presParOf" srcId="{74F6EE89-068F-3F4C-BD2E-4F62AB1B7FCE}" destId="{F38EB9DA-227D-7841-A5C5-E191E3D4FCAC}" srcOrd="1" destOrd="0" presId="urn:microsoft.com/office/officeart/2005/8/layout/radial2"/>
    <dgm:cxn modelId="{36533727-C8D5-4A32-B0B3-4173930F784B}" type="presParOf" srcId="{02B33F3A-22F0-9C4C-8522-19C2076DAB49}" destId="{2511872A-F7DC-E74C-A6A6-EDD33053F244}" srcOrd="1" destOrd="0" presId="urn:microsoft.com/office/officeart/2005/8/layout/radial2"/>
    <dgm:cxn modelId="{87DF28F2-7F79-4379-821E-D08DDA92A39F}" type="presParOf" srcId="{02B33F3A-22F0-9C4C-8522-19C2076DAB49}" destId="{7E4939E2-97D8-3040-A6EE-DCEDCDD7B5AF}" srcOrd="2" destOrd="0" presId="urn:microsoft.com/office/officeart/2005/8/layout/radial2"/>
    <dgm:cxn modelId="{FF73EABA-E52B-4AF4-B6A9-AB7BCA8D9970}" type="presParOf" srcId="{7E4939E2-97D8-3040-A6EE-DCEDCDD7B5AF}" destId="{B2C672D4-379E-8846-9F43-D8124B3272BC}" srcOrd="0" destOrd="0" presId="urn:microsoft.com/office/officeart/2005/8/layout/radial2"/>
    <dgm:cxn modelId="{F1A74D0B-9E5A-453A-8375-787A8865225B}" type="presParOf" srcId="{7E4939E2-97D8-3040-A6EE-DCEDCDD7B5AF}" destId="{2A280440-D8E9-454E-B9B2-092C7AE48CEA}" srcOrd="1" destOrd="0" presId="urn:microsoft.com/office/officeart/2005/8/layout/radial2"/>
    <dgm:cxn modelId="{09791992-8BD0-45ED-B252-BAE028AA8BAF}" type="presParOf" srcId="{02B33F3A-22F0-9C4C-8522-19C2076DAB49}" destId="{23BB9B5E-ED8F-B34F-BF95-CD5499ED8B21}" srcOrd="3" destOrd="0" presId="urn:microsoft.com/office/officeart/2005/8/layout/radial2"/>
    <dgm:cxn modelId="{476B0686-66BE-447D-AC6F-3FF69A9D8487}" type="presParOf" srcId="{02B33F3A-22F0-9C4C-8522-19C2076DAB49}" destId="{8E390B9C-A1A7-5C4E-A924-363B55924937}" srcOrd="4" destOrd="0" presId="urn:microsoft.com/office/officeart/2005/8/layout/radial2"/>
    <dgm:cxn modelId="{A3777DB6-8046-4E8A-B4C1-01464DC7F3DF}" type="presParOf" srcId="{8E390B9C-A1A7-5C4E-A924-363B55924937}" destId="{AFB76B4B-B140-DA40-B42B-733C5FD81569}" srcOrd="0" destOrd="0" presId="urn:microsoft.com/office/officeart/2005/8/layout/radial2"/>
    <dgm:cxn modelId="{B641913E-A89F-44B3-BDA2-85B353FD0E9C}" type="presParOf" srcId="{8E390B9C-A1A7-5C4E-A924-363B55924937}" destId="{56768E2A-35C4-9A49-80A1-F096D72E17E2}" srcOrd="1" destOrd="0" presId="urn:microsoft.com/office/officeart/2005/8/layout/radial2"/>
    <dgm:cxn modelId="{4F42B3C2-C0C9-4BEF-BFB8-5EF4AFE29ECE}" type="presParOf" srcId="{02B33F3A-22F0-9C4C-8522-19C2076DAB49}" destId="{7F6225FD-252C-C244-B463-0AFAB2B0B908}" srcOrd="5" destOrd="0" presId="urn:microsoft.com/office/officeart/2005/8/layout/radial2"/>
    <dgm:cxn modelId="{F1F81884-70A0-40D3-8C29-B1AD53723B29}" type="presParOf" srcId="{02B33F3A-22F0-9C4C-8522-19C2076DAB49}" destId="{09E123CC-4C0E-0E41-8A96-A2B24281A7A3}" srcOrd="6" destOrd="0" presId="urn:microsoft.com/office/officeart/2005/8/layout/radial2"/>
    <dgm:cxn modelId="{C63B92FC-DFD0-4343-AE37-C8B7063DD887}" type="presParOf" srcId="{09E123CC-4C0E-0E41-8A96-A2B24281A7A3}" destId="{64103E2F-A585-A844-9548-A9547756D26C}" srcOrd="0" destOrd="0" presId="urn:microsoft.com/office/officeart/2005/8/layout/radial2"/>
    <dgm:cxn modelId="{9DCB2404-2C72-4ADB-A7F4-924A557A1FE3}" type="presParOf" srcId="{09E123CC-4C0E-0E41-8A96-A2B24281A7A3}" destId="{D28934E6-7B34-4340-B7AA-26E7FBFA7398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04BF60BA-B96F-42A4-B38B-4466408286D7}" type="datetimeFigureOut">
              <a:rPr lang="en-GB"/>
              <a:pPr/>
              <a:t>22/10/2013</a:t>
            </a:fld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300920A8-91A1-4E32-94D6-759F6B02BF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290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565BA4B-D35C-4B2A-9552-5954B97F128C}" type="datetimeFigureOut">
              <a:rPr lang="en-US"/>
              <a:pPr/>
              <a:t>10/22/2013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/>
              <a:t>     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/>
              <a:t>    </a:t>
            </a:r>
            <a:endParaRPr lang="fr-FR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337050" y="660400"/>
            <a:ext cx="46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/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65625" y="1127125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/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09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12700"/>
            <a:ext cx="22304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ngal-tiger-300x225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5167313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angladesh_hegn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3" y="344170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angladesh,_Sylhet_Prov,_Women_Carry_Firewood,_2009,_IMG_817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" y="172720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0" y="290513"/>
            <a:ext cx="203993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023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74613"/>
            <a:ext cx="22050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956" y="5973795"/>
            <a:ext cx="907597" cy="8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  <a:ea typeface="+mn-ea"/>
              </a:rPr>
              <a:t> </a:t>
            </a:r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G_023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74613"/>
            <a:ext cx="22050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956" y="5973795"/>
            <a:ext cx="907597" cy="8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97D2E9-78C0-4CAA-8967-F4F51E6A3E86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4606C3-8AB3-40FF-BEFC-DF72A7D70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latin typeface="Calibri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cs typeface="Calibri" charset="0"/>
              </a:rPr>
              <a:t>     </a:t>
            </a:r>
            <a:endParaRPr lang="fr-FR"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cs typeface="Calibri" charset="0"/>
              </a:rPr>
              <a:t>    </a:t>
            </a:r>
            <a:endParaRPr lang="fr-FR">
              <a:cs typeface="+mn-cs"/>
            </a:endParaRPr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2522538" y="1890945"/>
            <a:ext cx="6389687" cy="1531706"/>
          </a:xfrm>
        </p:spPr>
        <p:txBody>
          <a:bodyPr/>
          <a:lstStyle/>
          <a:p>
            <a:r>
              <a:rPr lang="en-US" sz="3600" dirty="0" smtClean="0">
                <a:latin typeface="Franklin Gothic Book" charset="0"/>
                <a:ea typeface="ＭＳ Ｐゴシック" pitchFamily="34" charset="-128"/>
              </a:rPr>
              <a:t>REDD</a:t>
            </a:r>
            <a:r>
              <a:rPr lang="en-US" dirty="0" smtClean="0">
                <a:latin typeface="Franklin Gothic Book" charset="0"/>
                <a:ea typeface="ＭＳ Ｐゴシック" pitchFamily="34" charset="-128"/>
              </a:rPr>
              <a:t>+ Readiness Roadmap, </a:t>
            </a:r>
            <a:r>
              <a:rPr lang="en-US" sz="3200" dirty="0" smtClean="0">
                <a:latin typeface="Franklin Gothic Book" charset="0"/>
                <a:ea typeface="ＭＳ Ｐゴシック" pitchFamily="34" charset="-128"/>
              </a:rPr>
              <a:t>Bangladesh</a:t>
            </a:r>
            <a:endParaRPr lang="en-GB" sz="3200" dirty="0" smtClean="0">
              <a:latin typeface="Franklin Gothic Book" charset="0"/>
              <a:ea typeface="ＭＳ Ｐゴシック" pitchFamily="34" charset="-128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7"/>
            <a:ext cx="6392180" cy="1780111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  <a:cs typeface="+mn-cs"/>
              </a:rPr>
              <a:t>Mr. </a:t>
            </a:r>
            <a:r>
              <a:rPr lang="en-US" b="1" smtClean="0">
                <a:solidFill>
                  <a:srgbClr val="7030A0"/>
                </a:solidFill>
                <a:ea typeface="+mn-ea"/>
                <a:cs typeface="+mn-cs"/>
              </a:rPr>
              <a:t>Md. Yunus</a:t>
            </a:r>
            <a:r>
              <a:rPr lang="en-US" b="1" dirty="0" smtClean="0">
                <a:solidFill>
                  <a:srgbClr val="7030A0"/>
                </a:solidFill>
                <a:ea typeface="+mn-ea"/>
                <a:cs typeface="+mn-cs"/>
              </a:rPr>
              <a:t> Ali, </a:t>
            </a:r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Chief Conservator of Forests, 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Bangladesh Forest Department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  <a:ea typeface="+mn-ea"/>
                <a:cs typeface="+mn-cs"/>
              </a:rPr>
              <a:t>Mr. </a:t>
            </a:r>
            <a:r>
              <a:rPr lang="en-US" b="1" dirty="0" err="1" smtClean="0">
                <a:solidFill>
                  <a:srgbClr val="00B050"/>
                </a:solidFill>
                <a:ea typeface="+mn-ea"/>
                <a:cs typeface="+mn-cs"/>
              </a:rPr>
              <a:t>Haradhan</a:t>
            </a:r>
            <a:r>
              <a:rPr lang="en-US" b="1" dirty="0" smtClean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a typeface="+mn-ea"/>
                <a:cs typeface="+mn-cs"/>
              </a:rPr>
              <a:t>Banik</a:t>
            </a:r>
            <a:r>
              <a:rPr lang="en-US" dirty="0" smtClean="0">
                <a:solidFill>
                  <a:srgbClr val="92D050"/>
                </a:solidFill>
                <a:ea typeface="+mn-ea"/>
                <a:cs typeface="+mn-cs"/>
              </a:rPr>
              <a:t>, Deputy Chief Conservator of Forests, National REDD+ Focal Point, 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  <a:ea typeface="+mn-ea"/>
                <a:cs typeface="+mn-cs"/>
              </a:rPr>
              <a:t>Bangladesh Forest Department</a:t>
            </a: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ea typeface="+mn-ea"/>
                <a:cs typeface="+mn-cs"/>
              </a:rPr>
              <a:t>Venue</a:t>
            </a:r>
            <a:r>
              <a:rPr lang="en-US" sz="1400" b="1" dirty="0" smtClean="0">
                <a:ea typeface="+mn-ea"/>
                <a:cs typeface="+mn-cs"/>
              </a:rPr>
              <a:t>: </a:t>
            </a:r>
            <a:r>
              <a:rPr lang="en-US" sz="1400" dirty="0" smtClean="0">
                <a:solidFill>
                  <a:srgbClr val="002060"/>
                </a:solidFill>
              </a:rPr>
              <a:t>CBCB Centre,24/C </a:t>
            </a:r>
            <a:r>
              <a:rPr lang="en-US" sz="1400" dirty="0" err="1" smtClean="0">
                <a:solidFill>
                  <a:srgbClr val="002060"/>
                </a:solidFill>
              </a:rPr>
              <a:t>Asad</a:t>
            </a:r>
            <a:r>
              <a:rPr lang="en-US" sz="1400" dirty="0" smtClean="0">
                <a:solidFill>
                  <a:srgbClr val="002060"/>
                </a:solidFill>
              </a:rPr>
              <a:t> Avenue,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              </a:t>
            </a:r>
            <a:r>
              <a:rPr lang="en-US" sz="1400" dirty="0" err="1" smtClean="0">
                <a:solidFill>
                  <a:srgbClr val="002060"/>
                </a:solidFill>
              </a:rPr>
              <a:t>Mohammadpur</a:t>
            </a:r>
            <a:r>
              <a:rPr lang="en-US" sz="1400" dirty="0" smtClean="0">
                <a:solidFill>
                  <a:srgbClr val="002060"/>
                </a:solidFill>
              </a:rPr>
              <a:t>, Dhaka-1207.</a:t>
            </a:r>
            <a:endParaRPr lang="en-US" sz="140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  <a:ea typeface="+mn-ea"/>
                <a:cs typeface="+mn-cs"/>
              </a:rPr>
              <a:t>Date</a:t>
            </a:r>
            <a:r>
              <a:rPr lang="en-US" sz="1400" b="1" dirty="0" smtClean="0">
                <a:ea typeface="+mn-ea"/>
                <a:cs typeface="+mn-cs"/>
              </a:rPr>
              <a:t>: </a:t>
            </a:r>
            <a:r>
              <a:rPr lang="en-US" sz="1400" dirty="0" smtClean="0">
                <a:solidFill>
                  <a:srgbClr val="002060"/>
                </a:solidFill>
                <a:ea typeface="+mn-ea"/>
                <a:cs typeface="+mn-cs"/>
              </a:rPr>
              <a:t>23-24 October 2013</a:t>
            </a:r>
            <a:r>
              <a:rPr lang="en-US" sz="1400" dirty="0" smtClean="0">
                <a:ea typeface="+mn-ea"/>
                <a:cs typeface="+mn-cs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795" y="338800"/>
            <a:ext cx="942213" cy="9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920" y="1126177"/>
            <a:ext cx="494885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Prepare “REDD+ Readiness Roadmap”	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922" y="2389964"/>
            <a:ext cx="47748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Implement Roadmap (Phase 1 of REDD+: Initial Readiness)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912" y="4120078"/>
            <a:ext cx="553687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Scale-up and initiate results- based payments (Phase 2 of REDD+)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490" y="5587340"/>
            <a:ext cx="5581934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Full National Implementation (Phase 3)</a:t>
            </a:r>
          </a:p>
        </p:txBody>
      </p:sp>
      <p:sp>
        <p:nvSpPr>
          <p:cNvPr id="32" name="Right Arrow 31"/>
          <p:cNvSpPr/>
          <p:nvPr/>
        </p:nvSpPr>
        <p:spPr>
          <a:xfrm rot="5400000">
            <a:off x="2842419" y="1870869"/>
            <a:ext cx="439738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33" name="Right Arrow 32"/>
          <p:cNvSpPr/>
          <p:nvPr/>
        </p:nvSpPr>
        <p:spPr>
          <a:xfrm rot="5400000">
            <a:off x="2842419" y="4936332"/>
            <a:ext cx="439737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34" name="Right Arrow 33"/>
          <p:cNvSpPr/>
          <p:nvPr/>
        </p:nvSpPr>
        <p:spPr>
          <a:xfrm rot="5400000">
            <a:off x="2563813" y="3363913"/>
            <a:ext cx="9969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9" name="TextBox 8"/>
          <p:cNvSpPr txBox="1"/>
          <p:nvPr/>
        </p:nvSpPr>
        <p:spPr>
          <a:xfrm>
            <a:off x="931388" y="283428"/>
            <a:ext cx="41182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PROCESS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83428"/>
            <a:ext cx="338691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PRODUCTS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6084" y="2001909"/>
            <a:ext cx="226552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Readiness Roadmap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777" y="2984169"/>
            <a:ext cx="238172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Implementation Framework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3129" y="3616894"/>
            <a:ext cx="226552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MRV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9481" y="3933067"/>
            <a:ext cx="323451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Nat’l REDD+ Strategy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2858294" y="5976144"/>
            <a:ext cx="439738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17" name="TextBox 16"/>
          <p:cNvSpPr txBox="1"/>
          <p:nvPr/>
        </p:nvSpPr>
        <p:spPr>
          <a:xfrm>
            <a:off x="5993643" y="4995319"/>
            <a:ext cx="286375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Lessons &amp; revisions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4586" y="6169026"/>
            <a:ext cx="226552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Performance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33763" y="2260600"/>
            <a:ext cx="2613025" cy="7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44863" y="4086225"/>
            <a:ext cx="2613025" cy="7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49625" y="3806825"/>
            <a:ext cx="2614613" cy="9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21050" y="3359150"/>
            <a:ext cx="2614613" cy="7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02013" y="5386388"/>
            <a:ext cx="2613025" cy="7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16300" y="6407150"/>
            <a:ext cx="2613025" cy="9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4178300" y="311150"/>
            <a:ext cx="4127500" cy="869950"/>
          </a:xfrm>
          <a:prstGeom prst="rect">
            <a:avLst/>
          </a:prstGeom>
          <a:solidFill>
            <a:srgbClr val="0099CC"/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Roadmap Preparation Process</a:t>
            </a:r>
            <a:endParaRPr lang="en-US" sz="4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96900" y="5568950"/>
            <a:ext cx="8255000" cy="869950"/>
          </a:xfrm>
          <a:prstGeom prst="rect">
            <a:avLst/>
          </a:prstGeom>
          <a:solidFill>
            <a:srgbClr val="0099CC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Establishment of Technical Advisory Team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044700" y="2997200"/>
            <a:ext cx="173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Roadmap Technical Advisory Team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44500" y="5797550"/>
            <a:ext cx="8585200" cy="869950"/>
          </a:xfrm>
          <a:prstGeom prst="rect">
            <a:avLst/>
          </a:prstGeom>
          <a:solidFill>
            <a:srgbClr val="0099CC"/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Establishment of Technical Working Groups</a:t>
            </a:r>
            <a:endParaRPr lang="en-US" sz="40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178300" y="311150"/>
            <a:ext cx="4127500" cy="869950"/>
          </a:xfrm>
          <a:prstGeom prst="rect">
            <a:avLst/>
          </a:prstGeom>
          <a:solidFill>
            <a:srgbClr val="0099CC"/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Roadmap Preparation Process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944477"/>
            <a:ext cx="8871575" cy="4913523"/>
          </a:xfrm>
        </p:spPr>
        <p:txBody>
          <a:bodyPr/>
          <a:lstStyle/>
          <a:p>
            <a:pPr algn="l"/>
            <a:endParaRPr lang="en-US" sz="3200" dirty="0" smtClean="0"/>
          </a:p>
          <a:p>
            <a:pPr algn="l"/>
            <a:r>
              <a:rPr sz="3200" smtClean="0"/>
              <a:t>During REDD+ Readiness Road</a:t>
            </a:r>
            <a:r>
              <a:rPr lang="en-US" sz="3200" dirty="0" smtClean="0"/>
              <a:t>map</a:t>
            </a:r>
            <a:r>
              <a:rPr sz="3200" smtClean="0"/>
              <a:t> preparation </a:t>
            </a:r>
            <a:r>
              <a:rPr sz="3200" smtClean="0">
                <a:solidFill>
                  <a:srgbClr val="FF0000"/>
                </a:solidFill>
              </a:rPr>
              <a:t>5</a:t>
            </a:r>
            <a:r>
              <a:rPr sz="3200" smtClean="0"/>
              <a:t> </a:t>
            </a:r>
            <a:r>
              <a:rPr sz="3200" smtClean="0">
                <a:solidFill>
                  <a:srgbClr val="FF0000"/>
                </a:solidFill>
              </a:rPr>
              <a:t>Regional Workshop </a:t>
            </a:r>
            <a:r>
              <a:rPr lang="en-US" sz="3200" dirty="0" smtClean="0"/>
              <a:t>W</a:t>
            </a:r>
            <a:r>
              <a:rPr sz="3200" smtClean="0"/>
              <a:t>ere conducted -</a:t>
            </a:r>
            <a:endParaRPr sz="3200"/>
          </a:p>
          <a:p>
            <a:pPr marL="514350" lvl="0" indent="-514350">
              <a:buFont typeface="+mj-lt"/>
              <a:buAutoNum type="arabicPeriod"/>
            </a:pPr>
            <a:r>
              <a:rPr sz="3200">
                <a:solidFill>
                  <a:srgbClr val="00B0F0"/>
                </a:solidFill>
              </a:rPr>
              <a:t>Rangama</a:t>
            </a:r>
            <a:r>
              <a:rPr sz="3200" b="1">
                <a:solidFill>
                  <a:srgbClr val="00B0F0"/>
                </a:solidFill>
              </a:rPr>
              <a:t>t</a:t>
            </a:r>
            <a:r>
              <a:rPr sz="3200">
                <a:solidFill>
                  <a:srgbClr val="00B0F0"/>
                </a:solidFill>
              </a:rPr>
              <a:t>i</a:t>
            </a:r>
            <a:r>
              <a:rPr sz="3200"/>
              <a:t>- </a:t>
            </a:r>
            <a:r>
              <a:rPr sz="3000" smtClean="0"/>
              <a:t>All participant were indigenous people</a:t>
            </a:r>
          </a:p>
          <a:p>
            <a:pPr marL="514350" lvl="0" indent="-514350">
              <a:buFont typeface="+mj-lt"/>
              <a:buAutoNum type="arabicPeriod"/>
            </a:pPr>
            <a:r>
              <a:rPr sz="3200" smtClean="0">
                <a:solidFill>
                  <a:srgbClr val="00B0F0"/>
                </a:solidFill>
              </a:rPr>
              <a:t>Cox's Bazar</a:t>
            </a:r>
            <a:r>
              <a:rPr sz="3200" smtClean="0"/>
              <a:t>- Local &amp; indigenous people</a:t>
            </a:r>
          </a:p>
          <a:p>
            <a:pPr marL="514350" lvl="0" indent="-514350">
              <a:buFont typeface="+mj-lt"/>
              <a:buAutoNum type="arabicPeriod"/>
            </a:pPr>
            <a:r>
              <a:rPr sz="3200" smtClean="0">
                <a:solidFill>
                  <a:srgbClr val="00B0F0"/>
                </a:solidFill>
              </a:rPr>
              <a:t>Madhupur</a:t>
            </a:r>
            <a:r>
              <a:rPr sz="3200" smtClean="0"/>
              <a:t>-</a:t>
            </a:r>
            <a:r>
              <a:rPr sz="3200"/>
              <a:t> Local &amp; indigenous people</a:t>
            </a:r>
            <a:endParaRPr sz="3200" smtClean="0"/>
          </a:p>
          <a:p>
            <a:pPr marL="514350" lvl="0" indent="-514350">
              <a:buFont typeface="+mj-lt"/>
              <a:buAutoNum type="arabicPeriod"/>
            </a:pPr>
            <a:r>
              <a:rPr sz="3200" smtClean="0">
                <a:solidFill>
                  <a:srgbClr val="00B0F0"/>
                </a:solidFill>
              </a:rPr>
              <a:t>Sreemongol</a:t>
            </a:r>
            <a:r>
              <a:rPr sz="3200" smtClean="0"/>
              <a:t>-</a:t>
            </a:r>
            <a:r>
              <a:rPr sz="3200"/>
              <a:t> Local &amp; indigenous people</a:t>
            </a:r>
            <a:endParaRPr sz="3200" smtClean="0"/>
          </a:p>
          <a:p>
            <a:pPr marL="514350" lvl="0" indent="-514350">
              <a:buFont typeface="+mj-lt"/>
              <a:buAutoNum type="arabicPeriod"/>
            </a:pPr>
            <a:r>
              <a:rPr sz="3200" smtClean="0">
                <a:solidFill>
                  <a:srgbClr val="00B0F0"/>
                </a:solidFill>
              </a:rPr>
              <a:t>Thakurgaon</a:t>
            </a:r>
            <a:r>
              <a:rPr sz="3200" smtClean="0"/>
              <a:t>-</a:t>
            </a:r>
            <a:r>
              <a:rPr sz="3200"/>
              <a:t> Local &amp; indigenous people</a:t>
            </a:r>
          </a:p>
          <a:p>
            <a:pPr algn="l"/>
            <a:r>
              <a:rPr sz="3200" smtClean="0"/>
              <a:t>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Stake holder Consultation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8957569" cy="8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5400" dirty="0" smtClean="0"/>
          </a:p>
          <a:p>
            <a:pPr>
              <a:defRPr/>
            </a:pPr>
            <a:r>
              <a:rPr lang="en-US" sz="5400" dirty="0" smtClean="0"/>
              <a:t>Roadmap Preparation Process</a:t>
            </a:r>
          </a:p>
          <a:p>
            <a:pPr>
              <a:defRPr/>
            </a:pPr>
            <a:endParaRPr lang="en-US" sz="5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8676" y="1482571"/>
            <a:ext cx="834501" cy="422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Stakeholder Consultations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00832" y="3240350"/>
            <a:ext cx="239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1233995" y="994300"/>
            <a:ext cx="2334827" cy="20507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Workshop</a:t>
            </a:r>
            <a:endParaRPr lang="en-US" dirty="0"/>
          </a:p>
        </p:txBody>
      </p:sp>
      <p:pic>
        <p:nvPicPr>
          <p:cNvPr id="8" name="Picture 7" descr="Dhaka worksh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579" y="1047564"/>
            <a:ext cx="5663953" cy="58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8957569" cy="8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5400" dirty="0" smtClean="0"/>
          </a:p>
          <a:p>
            <a:pPr>
              <a:defRPr/>
            </a:pPr>
            <a:r>
              <a:rPr lang="en-US" sz="5400" dirty="0" smtClean="0"/>
              <a:t>Roadmap Preparation Process</a:t>
            </a:r>
          </a:p>
          <a:p>
            <a:pPr>
              <a:defRPr/>
            </a:pPr>
            <a:endParaRPr lang="en-US" sz="5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8676" y="1482571"/>
            <a:ext cx="834501" cy="3879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Stakeholder Consultations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00832" y="3240350"/>
            <a:ext cx="239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1233995" y="994300"/>
            <a:ext cx="2334827" cy="20507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Workshop</a:t>
            </a:r>
            <a:endParaRPr lang="en-US" dirty="0"/>
          </a:p>
        </p:txBody>
      </p:sp>
      <p:pic>
        <p:nvPicPr>
          <p:cNvPr id="8" name="Picture 7" descr="rangamati workshop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949911"/>
            <a:ext cx="5486399" cy="590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T village consultatio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4335" y="967666"/>
            <a:ext cx="5234866" cy="427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0" y="0"/>
            <a:ext cx="8957569" cy="8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5400" dirty="0" smtClean="0"/>
          </a:p>
          <a:p>
            <a:pPr>
              <a:defRPr/>
            </a:pPr>
            <a:r>
              <a:rPr lang="en-US" sz="5400" dirty="0" smtClean="0"/>
              <a:t>Roadmap Preparation Process</a:t>
            </a:r>
          </a:p>
          <a:p>
            <a:pPr>
              <a:defRPr/>
            </a:pPr>
            <a:endParaRPr lang="en-US" sz="5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8676" y="1482571"/>
            <a:ext cx="834501" cy="3879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Stakeholder Consultations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00832" y="3240350"/>
            <a:ext cx="23969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1233995" y="994300"/>
            <a:ext cx="2334827" cy="20507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369" y="372862"/>
            <a:ext cx="621436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</a:rPr>
              <a:t>National Consultations</a:t>
            </a:r>
            <a:endParaRPr lang="en-US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141" y="3906175"/>
            <a:ext cx="3835153" cy="2823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IP, 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Govt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NGO,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CMC,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DP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00979" y="1571347"/>
            <a:ext cx="484632" cy="1935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5007005" y="2104008"/>
            <a:ext cx="790113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4989249" y="2175031"/>
            <a:ext cx="88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At Dhaka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8372" y="1704513"/>
            <a:ext cx="2530136" cy="1429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REDD Team</a:t>
            </a:r>
            <a:endParaRPr lang="en-US" sz="2400" dirty="0"/>
          </a:p>
        </p:txBody>
      </p:sp>
      <p:sp>
        <p:nvSpPr>
          <p:cNvPr id="3" name="Oval Callout 2"/>
          <p:cNvSpPr/>
          <p:nvPr/>
        </p:nvSpPr>
        <p:spPr>
          <a:xfrm>
            <a:off x="3426778" y="1162974"/>
            <a:ext cx="1162975" cy="9676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Talked with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5040" y="2175029"/>
            <a:ext cx="2157275" cy="506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0586" y="275207"/>
            <a:ext cx="2361462" cy="184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Raja </a:t>
            </a:r>
            <a:r>
              <a:rPr lang="en-US" sz="2400" dirty="0" err="1" smtClean="0">
                <a:solidFill>
                  <a:srgbClr val="7030A0"/>
                </a:solidFill>
                <a:latin typeface="Calibri" pitchFamily="34" charset="0"/>
              </a:rPr>
              <a:t>Devasish</a:t>
            </a: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 Roy- </a:t>
            </a:r>
            <a:r>
              <a:rPr lang="en-US" sz="2000" dirty="0" err="1" smtClean="0">
                <a:solidFill>
                  <a:srgbClr val="7030A0"/>
                </a:solidFill>
                <a:latin typeface="Calibri" pitchFamily="34" charset="0"/>
              </a:rPr>
              <a:t>Chakma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 King</a:t>
            </a:r>
            <a:endParaRPr lang="en-US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08342" y="2920753"/>
            <a:ext cx="2281562" cy="191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Local IP Leaders in </a:t>
            </a:r>
            <a:r>
              <a:rPr lang="en-US" sz="2000" dirty="0" err="1" smtClean="0">
                <a:solidFill>
                  <a:srgbClr val="7030A0"/>
                </a:solidFill>
                <a:latin typeface="Calibri" pitchFamily="34" charset="0"/>
              </a:rPr>
              <a:t>Longadu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&amp; </a:t>
            </a: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Calibri" pitchFamily="34" charset="0"/>
              </a:rPr>
              <a:t>Bilai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 Chari,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1600" y="76200"/>
          <a:ext cx="8928100" cy="680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560"/>
                <a:gridCol w="7084540"/>
              </a:tblGrid>
              <a:tr h="601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Roadmap Outcomes</a:t>
                      </a:r>
                    </a:p>
                  </a:txBody>
                  <a:tcPr/>
                </a:tc>
              </a:tr>
              <a:tr h="601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Roadmap Outcome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REDD+ Management Structure agreed and established</a:t>
                      </a:r>
                    </a:p>
                  </a:txBody>
                  <a:tcPr/>
                </a:tc>
              </a:tr>
              <a:tr h="601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Roadmap Outcome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Establish conditions for inclusive and equitable consultation and communication on REDD+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1: Awareness raising strategy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2: Create framework for stakeholder engagement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3: Continuous consultation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969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Roadmap Outcome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National REDD+ Strategy Options Identified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1: Consensus on drivers of deforestation and forest degradation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2: Preliminary options for REDD+ strategies defined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01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Roadmap Outcome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Frame Conditions for REDD+ Implementation in place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1: Institutional and stakeholder capacities for REDD+ developed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2: Legal rights regarding land tenure and resource use clarified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01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Roadmap Outcome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Information for developing national Reference Levels or Reference Emission Levels acquired</a:t>
                      </a:r>
                    </a:p>
                    <a:p>
                      <a:pPr lvl="1"/>
                      <a:r>
                        <a:rPr lang="en-US" sz="1400" dirty="0" smtClean="0"/>
                        <a:t>Output 1: Capacity need assessment on REL/RLs</a:t>
                      </a:r>
                    </a:p>
                    <a:p>
                      <a:pPr lvl="1"/>
                      <a:r>
                        <a:rPr lang="en-US" sz="1400" dirty="0" smtClean="0"/>
                        <a:t>Output 2: Assess Bangladesh’s National Circumstances </a:t>
                      </a:r>
                    </a:p>
                    <a:p>
                      <a:pPr lvl="1"/>
                      <a:r>
                        <a:rPr lang="en-US" sz="1400" dirty="0" smtClean="0"/>
                        <a:t>Output 3: Combining and harmonize historical forest area changes</a:t>
                      </a:r>
                    </a:p>
                    <a:p>
                      <a:pPr lvl="1"/>
                      <a:r>
                        <a:rPr lang="en-US" sz="1400" dirty="0" smtClean="0"/>
                        <a:t>Output 4: Develop a methodology to assess past forest land area changes</a:t>
                      </a:r>
                    </a:p>
                    <a:p>
                      <a:pPr lvl="1"/>
                      <a:r>
                        <a:rPr lang="en-US" sz="1400" dirty="0" smtClean="0"/>
                        <a:t>Output 5: Testing different RELs/RLs and possibilities of sub-national RELs/RLs</a:t>
                      </a:r>
                    </a:p>
                  </a:txBody>
                  <a:tcPr/>
                </a:tc>
              </a:tr>
              <a:tr h="6010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Roadmap Outcome 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Monitoring and MRV procedures for REDD+ developed</a:t>
                      </a:r>
                      <a:endParaRPr lang="en-US" sz="1400" dirty="0" smtClean="0"/>
                    </a:p>
                    <a:p>
                      <a:pPr lvl="1"/>
                      <a:r>
                        <a:rPr lang="en-US" sz="1400" dirty="0" smtClean="0"/>
                        <a:t>Output 1: Build capacity for GHG inventory in the forest sector</a:t>
                      </a:r>
                    </a:p>
                    <a:p>
                      <a:pPr lvl="1"/>
                      <a:r>
                        <a:rPr lang="en-US" sz="1400" dirty="0" smtClean="0"/>
                        <a:t>Output 2: Develop a satellite forest monitoring system</a:t>
                      </a:r>
                    </a:p>
                    <a:p>
                      <a:pPr marL="742950" lvl="1" indent="-285750"/>
                      <a:r>
                        <a:rPr lang="en-US" sz="1400" dirty="0" smtClean="0"/>
                        <a:t>Output 3: Design a national forest inventory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Output 4: Support scientific research on key issues for MRV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8300" y="247650"/>
            <a:ext cx="5559425" cy="1001713"/>
          </a:xfrm>
          <a:solidFill>
            <a:srgbClr val="FF33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What is REDD+?</a:t>
            </a:r>
            <a:br>
              <a:rPr lang="en-US" sz="4000" dirty="0" smtClean="0"/>
            </a:br>
            <a:r>
              <a:rPr lang="en-US" sz="3100" dirty="0" smtClean="0"/>
              <a:t>Definition:</a:t>
            </a:r>
            <a:endParaRPr lang="en-US" sz="31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3550" y="1809750"/>
            <a:ext cx="8308975" cy="420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educing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missions from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eforestation and Forest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egradation; and the role of conservation, sustainable management of forests and enhancement of forest carbon stocks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= Forest Conservation, Sustainable Management of Forest and Enhancement of Forest Carbon Stocks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9037468" cy="4262761"/>
          </a:xfr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sz="2400" b="1"/>
          </a:p>
          <a:p>
            <a:pPr marL="285750" indent="-285750" eaLnBrk="1" hangingPunct="1">
              <a:buFont typeface="Arial" pitchFamily="34" charset="0"/>
              <a:buChar char="•"/>
            </a:pPr>
            <a:endParaRPr sz="2400" b="1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sz="2400" b="1"/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REDD+ Management Structure agreed and established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/>
              <a:t>Inter-ministerial meeting on REDD+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Review of existing REDD+ management arrangements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/>
              <a:t>REDD+ Steering Committee and REDD Cell </a:t>
            </a:r>
            <a:r>
              <a:rPr lang="en-US" sz="2000" dirty="0" err="1" smtClean="0"/>
              <a:t>ToRs</a:t>
            </a:r>
            <a:r>
              <a:rPr lang="en-US" sz="2000" dirty="0" smtClean="0"/>
              <a:t> revised and agreed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Regular meetings of REDD+ Steering Committee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/>
              <a:t>REDD+ Stakeholder Forum (RSF) established and functioning, with agreed membership, roles and </a:t>
            </a:r>
            <a:r>
              <a:rPr lang="en-US" sz="2000" dirty="0" err="1" smtClean="0"/>
              <a:t>ToR</a:t>
            </a:r>
            <a:endParaRPr lang="en-US" sz="2000" dirty="0" smtClean="0"/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Three Technical Working Groups (TWGs) established and functioning, with agreed membership, roles and </a:t>
            </a:r>
            <a:r>
              <a:rPr lang="en-US" sz="2000" dirty="0" err="1" smtClean="0">
                <a:solidFill>
                  <a:srgbClr val="0070C0"/>
                </a:solidFill>
              </a:rPr>
              <a:t>ToR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/>
              <a:t>Review of technical advisory framework for REDD+, comparing role of current REDD+ Technical Committee with those of RSF and TWGs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National REDD+ management structure </a:t>
            </a:r>
            <a:r>
              <a:rPr lang="en-US" sz="2000" dirty="0" err="1" smtClean="0">
                <a:solidFill>
                  <a:srgbClr val="0070C0"/>
                </a:solidFill>
              </a:rPr>
              <a:t>formalised</a:t>
            </a:r>
            <a:r>
              <a:rPr lang="en-US" sz="2000" dirty="0" smtClean="0">
                <a:solidFill>
                  <a:srgbClr val="0070C0"/>
                </a:solidFill>
              </a:rPr>
              <a:t> and mandated by </a:t>
            </a:r>
            <a:r>
              <a:rPr lang="en-US" sz="2000" dirty="0" err="1" smtClean="0">
                <a:solidFill>
                  <a:srgbClr val="0070C0"/>
                </a:solidFill>
              </a:rPr>
              <a:t>MoEF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>
          <a:xfrm>
            <a:off x="2361460" y="234950"/>
            <a:ext cx="678254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dirty="0" smtClean="0"/>
              <a:t>Roadmap Outcome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56600" cy="4449763"/>
          </a:xfrm>
        </p:spPr>
        <p:txBody>
          <a:bodyPr rtlCol="0">
            <a:normAutofit fontScale="85000" lnSpcReduction="1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/>
              <a:t>Establish conditions for inclusive and equitable consultation and communication on REDD+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Output 1: Awareness raising strategy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Review and develop materials for REDD+ in Bangladesh context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Adapt and initiate extension network for REDD+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Assess opportunity for radio/TV broadcasts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Establish national REDD+ website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Output 2: Create framework for stakeholder engagement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Detailed, objective stakeholder analysis and validation through REDD+ Stakeholder Forum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Engage existing civil society networks as channels for two-way communication on REDD+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Develop strategy for mainstreaming gender issues in forest sector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Continuously review and revise REDD+ SC and TWG membership to reflect changing stakeholder views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>
          <a:xfrm>
            <a:off x="2317072" y="234950"/>
            <a:ext cx="6826928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19921"/>
            <a:ext cx="8356600" cy="4306241"/>
          </a:xfr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sz="2400" b="1"/>
          </a:p>
          <a:p>
            <a:pPr marL="285750" indent="-285750" eaLnBrk="1" hangingPunct="1">
              <a:buFont typeface="Arial" pitchFamily="34" charset="0"/>
              <a:buChar char="•"/>
            </a:pPr>
            <a:endParaRPr sz="2400" b="1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400" b="1" dirty="0" smtClean="0"/>
              <a:t>Establish conditions for inclusive and equitable consultation and communication on REDD+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Output 3: Continuous consultation process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National and regional workshops on REDD+ management structure, drivers and candidate strategies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Develop guidelines on methods for ensuring FPIC, designed around traditional decision-making systems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Train extension workers as intermediaries in FPIC process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Assess options for independent grievance mechanism for forestry and environmental issues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Establish ombudsman for climate change issues and new cell for climate change under human rights commission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2361460" y="234950"/>
            <a:ext cx="678254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dirty="0" smtClean="0"/>
              <a:t>Roadmap Outcome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8356600" cy="4129596"/>
          </a:xfrm>
        </p:spPr>
        <p:txBody>
          <a:bodyPr rtlCol="0">
            <a:normAutofit fontScale="77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/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sz="2400" b="1" smtClean="0">
                <a:solidFill>
                  <a:srgbClr val="7030A0"/>
                </a:solidFill>
              </a:rPr>
              <a:t>National </a:t>
            </a:r>
            <a:r>
              <a:rPr sz="2400" b="1">
                <a:solidFill>
                  <a:srgbClr val="7030A0"/>
                </a:solidFill>
              </a:rPr>
              <a:t>REDD+ Strategy Options Identified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sz="2100" b="1" smtClean="0"/>
          </a:p>
          <a:p>
            <a:pPr marL="285750" indent="-285750"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     Output 1: Consensus on drivers of deforestation and forest degradation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err="1" smtClean="0"/>
              <a:t>Analyse</a:t>
            </a:r>
            <a:r>
              <a:rPr lang="en-US" sz="1900" dirty="0" smtClean="0"/>
              <a:t> results of national/regional consultation workshops on drivers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Assess national forest governance systems for effectiveness against drivers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Identify conflicts, and need for alignment, within existing land use policies</a:t>
            </a:r>
          </a:p>
          <a:p>
            <a:pPr marL="742950" lvl="1" indent="-28575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Output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: Preliminary options for REDD+ strategies defined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err="1" smtClean="0"/>
              <a:t>Analyse</a:t>
            </a:r>
            <a:r>
              <a:rPr lang="en-US" sz="1900" dirty="0" smtClean="0"/>
              <a:t> results of national/regional consultation workshops on strategies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Develop options for policy-based approaches to addressing drivers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Develop locally-specific activity packages for addressing drivers in CHT and other regions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Feasibility of strategic options assessed against human and financial capacity and infrastructure needs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 dirty="0" smtClean="0"/>
              <a:t>Methodology developed for cost analysis of candidate strategies and activity packages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36867" name="Title 3"/>
          <p:cNvSpPr>
            <a:spLocks noGrp="1"/>
          </p:cNvSpPr>
          <p:nvPr>
            <p:ph type="title"/>
          </p:nvPr>
        </p:nvSpPr>
        <p:spPr>
          <a:xfrm>
            <a:off x="2343705" y="234950"/>
            <a:ext cx="6800295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dirty="0" smtClean="0"/>
              <a:t>Roadmap Outcome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11045"/>
            <a:ext cx="8356600" cy="3737500"/>
          </a:xfrm>
        </p:spPr>
        <p:txBody>
          <a:bodyPr rtlCol="0">
            <a:normAutofit fontScale="250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8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8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60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60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60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60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60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sz="6000" b="1" smtClean="0"/>
              <a:t>Frame </a:t>
            </a:r>
            <a:r>
              <a:rPr sz="6000" b="1"/>
              <a:t>Conditions for REDD+ Implementation in place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sz="6400">
                <a:solidFill>
                  <a:srgbClr val="FF0000"/>
                </a:solidFill>
              </a:rPr>
              <a:t>Output 1: Institutional and stakeholder capacities for REDD+ developed</a:t>
            </a:r>
            <a:endParaRPr sz="64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6400" dirty="0" smtClean="0">
              <a:solidFill>
                <a:srgbClr val="FF0000"/>
              </a:solidFill>
            </a:endParaRP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err="1" smtClean="0"/>
              <a:t>Analyse</a:t>
            </a:r>
            <a:r>
              <a:rPr lang="en-US" sz="6400" dirty="0" smtClean="0"/>
              <a:t> institutional strengthening requirements of key bodies in REDD+ management structure, including internal governance, communication and administration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Develop a national competency framework for REDD+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Undertake a full Capacity Building Needs Assessment for REDD+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Design a national REDD+ Capacity Building Action Plan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Develop a national REDD+ information management system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>
                <a:solidFill>
                  <a:srgbClr val="FF0000"/>
                </a:solidFill>
              </a:rPr>
              <a:t>Output 2: </a:t>
            </a:r>
            <a:r>
              <a:rPr lang="en-US" sz="6400" dirty="0" smtClean="0">
                <a:solidFill>
                  <a:srgbClr val="FF0000"/>
                </a:solidFill>
              </a:rPr>
              <a:t>Legal rights regarding land </a:t>
            </a:r>
            <a:r>
              <a:rPr lang="en-US" sz="6400" dirty="0">
                <a:solidFill>
                  <a:srgbClr val="FF0000"/>
                </a:solidFill>
              </a:rPr>
              <a:t>tenure and resource </a:t>
            </a:r>
            <a:r>
              <a:rPr lang="en-US" sz="6400" dirty="0" smtClean="0">
                <a:solidFill>
                  <a:srgbClr val="FF0000"/>
                </a:solidFill>
              </a:rPr>
              <a:t>use </a:t>
            </a:r>
            <a:r>
              <a:rPr lang="en-US" sz="6400" dirty="0">
                <a:solidFill>
                  <a:srgbClr val="FF0000"/>
                </a:solidFill>
              </a:rPr>
              <a:t>clarified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/>
              <a:t>Assess clarity of land and forest tenure systems, </a:t>
            </a:r>
            <a:r>
              <a:rPr lang="en-US" sz="6400" dirty="0" err="1"/>
              <a:t>analyse</a:t>
            </a:r>
            <a:r>
              <a:rPr lang="en-US" sz="6400" dirty="0"/>
              <a:t> gaps in legislation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/>
              <a:t>Study on the meaning and application of ‘carbon rights’ in national </a:t>
            </a:r>
            <a:r>
              <a:rPr lang="en-US" sz="6400" dirty="0" smtClean="0"/>
              <a:t>context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Incorporate forest and land rights issues into new Right to Information Act and Anti-corruption law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6400" dirty="0" smtClean="0"/>
              <a:t>Form independent commission for customary land rights in CHT and at national level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6400" dirty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6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64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64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37891" name="Title 3"/>
          <p:cNvSpPr>
            <a:spLocks noGrp="1"/>
          </p:cNvSpPr>
          <p:nvPr>
            <p:ph type="title"/>
          </p:nvPr>
        </p:nvSpPr>
        <p:spPr>
          <a:xfrm>
            <a:off x="2343705" y="234950"/>
            <a:ext cx="6800295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56600" cy="4449763"/>
          </a:xfrm>
        </p:spPr>
        <p:txBody>
          <a:bodyPr rtlCol="0">
            <a:normAutofit fontScale="47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2400"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b="1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sz="1500" b="1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5900" b="1" dirty="0" smtClean="0">
                <a:solidFill>
                  <a:srgbClr val="0070C0"/>
                </a:solidFill>
              </a:rPr>
              <a:t>Frame Conditions for REDD+ Implementation in place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>
                <a:solidFill>
                  <a:srgbClr val="FF0000"/>
                </a:solidFill>
              </a:rPr>
              <a:t>Output 3: Transparent system for management of REDD+ finances in place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Conduct study on the design of a body for management of international transactions in carbon credits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err="1" smtClean="0"/>
              <a:t>Analyse</a:t>
            </a:r>
            <a:r>
              <a:rPr lang="en-US" sz="2900" dirty="0" smtClean="0"/>
              <a:t> past ‘best practice’ in Bangladesh for implementing national-scale development projects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err="1" smtClean="0"/>
              <a:t>Analyse</a:t>
            </a:r>
            <a:r>
              <a:rPr lang="en-US" sz="2900" dirty="0" smtClean="0"/>
              <a:t> existing microfinance schemes for potential roles in resource distribution within REDD+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Investigate options for lowering transaction costs for local forest managers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Develop options for a performance-based payment mechanism for forest sector activities, accessible to private and non-government actors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>
                <a:solidFill>
                  <a:srgbClr val="FF0000"/>
                </a:solidFill>
              </a:rPr>
              <a:t>Output 4: Nationally-appropriate and internationally-compliant standards for social and     environmental safeguards developed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Review globally-available REDD+ safeguards tools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Develop nationally-specific indicators to comply with international social and environmental principles and criteria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Comprehensive multi-stakeholder validation process for social and environmental indicators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 smtClean="0"/>
              <a:t>Develop and test monitoring methodology against indicators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38915" name="Title 3"/>
          <p:cNvSpPr>
            <a:spLocks noGrp="1"/>
          </p:cNvSpPr>
          <p:nvPr>
            <p:ph type="title"/>
          </p:nvPr>
        </p:nvSpPr>
        <p:spPr>
          <a:xfrm>
            <a:off x="2405849" y="234950"/>
            <a:ext cx="6622741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dirty="0" smtClean="0"/>
              <a:t>Roadmap Outcome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56600" cy="5308600"/>
          </a:xfrm>
        </p:spPr>
        <p:txBody>
          <a:bodyPr rtlCol="0">
            <a:normAutofit fontScale="47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US" sz="3800" b="1" dirty="0" smtClean="0"/>
              <a:t>Information for developing national Reference Levels or Reference Emission Levels acquired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Output 1: Capacity need assessment on REL/RLs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The stakeholders for REL/RL development are identified;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A workshop will be held representing the various stakeholders involved in REL/RLs;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REL/RLs human, technical and financial capacities will be assessed;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Training on REL/RL will be provided;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The necessary institutional arrangements will be identified.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r>
              <a:rPr lang="en-GB" sz="3300" dirty="0" smtClean="0"/>
              <a:t>Output 2: Assess Bangladesh’s National Circumstances  </a:t>
            </a:r>
            <a:endParaRPr lang="en-US" sz="33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Further assessment of land-use policy, forest policy and governance;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Assessments undertaken as part of the REDD+ Strategy analysis;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 Collection of  historic data will provide the contribute to  conservation goals, sustainable development priorities, objectives and projects, and circumstances that will have a significant impact on the successful implementation of REDD+.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r>
              <a:rPr lang="en-GB" sz="3300" dirty="0" smtClean="0"/>
              <a:t>Output 3: Combining and harmonize historical forest area changes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Comparison of existing historical data for deforestation, </a:t>
            </a:r>
            <a:r>
              <a:rPr lang="en-US" sz="2900" dirty="0" err="1" smtClean="0"/>
              <a:t>afforestation</a:t>
            </a:r>
            <a:r>
              <a:rPr lang="en-US" sz="2900" dirty="0" smtClean="0"/>
              <a:t>/reforestation, forest degradation, forest management, national park;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smtClean="0"/>
              <a:t>Harmonization of existing data when possible;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Recommendations on the use of historical data to develop REL/RL at national and sub-national levels.</a:t>
            </a:r>
            <a:endParaRPr lang="en-US" sz="2900" dirty="0" smtClean="0"/>
          </a:p>
        </p:txBody>
      </p:sp>
      <p:sp>
        <p:nvSpPr>
          <p:cNvPr id="39940" name="Title 3"/>
          <p:cNvSpPr>
            <a:spLocks noGrp="1"/>
          </p:cNvSpPr>
          <p:nvPr>
            <p:ph type="title"/>
          </p:nvPr>
        </p:nvSpPr>
        <p:spPr>
          <a:xfrm>
            <a:off x="3365500" y="234950"/>
            <a:ext cx="514350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56600" cy="5486400"/>
          </a:xfrm>
        </p:spPr>
        <p:txBody>
          <a:bodyPr rtlCol="0">
            <a:normAutofit fontScale="550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Information for developing national Reference Levels or Reference Emission Levels acquired</a:t>
            </a: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r>
              <a:rPr lang="en-GB" sz="2900" dirty="0" smtClean="0"/>
              <a:t>Output 4: Develop a methodology to assess past forest land area changes</a:t>
            </a: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Assess the quality of past satellite imageries in comparison with currently available satellite imageries for the forest monitoring system;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Assess past forest land area change in one demonstration sites;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Analysis of the compatibility of the past forest land area assessment with the results; obtained from the forest monitoring system;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Test the method in one demonstration site;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dirty="0" smtClean="0"/>
              <a:t>Propose methodology and recommendations.</a:t>
            </a:r>
            <a:endParaRPr lang="en-US" sz="2500" dirty="0" smtClean="0"/>
          </a:p>
          <a:p>
            <a:pPr marL="742950" lvl="1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endParaRPr lang="en-US" sz="2900" dirty="0" smtClean="0"/>
          </a:p>
          <a:p>
            <a:pPr marL="1657350" lvl="3" indent="-285750" eaLnBrk="1" fontAlgn="auto" hangingPunct="1">
              <a:spcAft>
                <a:spcPts val="0"/>
              </a:spcAft>
              <a:defRPr/>
            </a:pPr>
            <a:r>
              <a:rPr lang="en-GB" sz="2900" dirty="0" smtClean="0"/>
              <a:t>Output 5: Testing different RELs/RLs and possibilities of sub-national RELs/RLs</a:t>
            </a:r>
            <a:endParaRPr lang="en-US" sz="2900" dirty="0" smtClean="0"/>
          </a:p>
          <a:p>
            <a:pPr marL="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Identifying and learning from REL/RL(s) methodologies from other countries;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Identification of existing sub-national REL/RL(s) in Bangladesh;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Developing and testing REL/RL(s) at sub-national scale with the objective of scaling up to national scale in the future;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Workshop to discuss the development of RELs/RLs;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500" dirty="0" smtClean="0"/>
              <a:t>Propose recommendations and methodology to integrate sub-national actions into the national REDD+ strategy.</a:t>
            </a:r>
            <a:endParaRPr lang="en-US" sz="2500" dirty="0" smtClean="0"/>
          </a:p>
        </p:txBody>
      </p:sp>
      <p:sp>
        <p:nvSpPr>
          <p:cNvPr id="40964" name="Title 3"/>
          <p:cNvSpPr>
            <a:spLocks noGrp="1"/>
          </p:cNvSpPr>
          <p:nvPr>
            <p:ph type="title"/>
          </p:nvPr>
        </p:nvSpPr>
        <p:spPr>
          <a:xfrm>
            <a:off x="3365500" y="234950"/>
            <a:ext cx="514350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56600" cy="54864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sz="1800" b="1" smtClean="0"/>
              <a:t>Monitoring and MRV procedures for REDD+ developed</a:t>
            </a:r>
          </a:p>
          <a:p>
            <a:pPr marL="285750" indent="-285750" eaLnBrk="1" hangingPunct="1"/>
            <a:r>
              <a:rPr lang="en-US" sz="2400" b="1" smtClean="0"/>
              <a:t>			</a:t>
            </a:r>
            <a:r>
              <a:rPr lang="en-US" sz="1600" smtClean="0"/>
              <a:t>Output 1: Build capacity for GHG inventory in the forest sector</a:t>
            </a:r>
          </a:p>
          <a:p>
            <a:pPr marL="285750" indent="-285750" eaLnBrk="1" hangingPunct="1"/>
            <a:endParaRPr lang="en-US" sz="1600" smtClean="0"/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Conduct specific capacity building needs assessment for forest sector GHG inventory, including geospatial data processing 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Rationalise forest definitions and classification systems for land and forest types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Identify and procure equipment and software for forest sector GHG inventory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Establish central database and data collection methods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endParaRPr lang="en-US" sz="1300" smtClean="0"/>
          </a:p>
          <a:p>
            <a:pPr marL="285750" indent="-285750" eaLnBrk="1" hangingPunct="1"/>
            <a:r>
              <a:rPr lang="en-US" sz="1600" smtClean="0"/>
              <a:t>			Output 2: Develop a satellite forest monitoring system</a:t>
            </a:r>
          </a:p>
          <a:p>
            <a:pPr marL="285750" indent="-285750" eaLnBrk="1" hangingPunct="1"/>
            <a:endParaRPr lang="en-US" sz="1600" smtClean="0"/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Establish national satellite image characterisation for forest monitoring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Establish national forest management information system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Align forest boundaries in the field with GIS-based boundaries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smtClean="0"/>
              <a:t>Develop nationally-appropriate indicators and methods for forest monitoring system</a:t>
            </a:r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3365500" y="234950"/>
            <a:ext cx="514350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56600" cy="54864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sz="1800" b="1" dirty="0" smtClean="0"/>
              <a:t>Monitoring and MRV procedures for REDD+ developed</a:t>
            </a:r>
          </a:p>
          <a:p>
            <a:pPr marL="285750" indent="-285750" algn="l" eaLnBrk="1" hangingPunct="1"/>
            <a:r>
              <a:rPr lang="en-US" sz="2400" b="1" dirty="0" smtClean="0"/>
              <a:t>			</a:t>
            </a:r>
            <a:r>
              <a:rPr lang="en-US" sz="1600" dirty="0" smtClean="0">
                <a:solidFill>
                  <a:srgbClr val="FF0000"/>
                </a:solidFill>
              </a:rPr>
              <a:t>Output 3: Design a national forest inventory</a:t>
            </a:r>
          </a:p>
          <a:p>
            <a:pPr marL="285750" indent="-285750" eaLnBrk="1" hangingPunct="1"/>
            <a:endParaRPr lang="en-US" sz="1600" dirty="0" smtClean="0"/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dirty="0" err="1" smtClean="0"/>
              <a:t>Harmonise</a:t>
            </a:r>
            <a:r>
              <a:rPr lang="en-US" sz="1400" dirty="0" smtClean="0"/>
              <a:t> and record all existing inventory data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Review existing national forest inventory design and recommend improvements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Explore options for multi-stakeholder participation in forest inventory activities and capacity development needs for these options</a:t>
            </a:r>
          </a:p>
          <a:p>
            <a:pPr marL="285750" indent="-285750" eaLnBrk="1" hangingPunct="1"/>
            <a:endParaRPr lang="en-US" sz="1600" dirty="0" smtClean="0"/>
          </a:p>
          <a:p>
            <a:pPr marL="285750" indent="-285750" algn="l" eaLnBrk="1" hangingPunct="1"/>
            <a:r>
              <a:rPr lang="en-US" sz="1600" dirty="0" smtClean="0"/>
              <a:t>			</a:t>
            </a:r>
            <a:r>
              <a:rPr lang="en-US" sz="1600" dirty="0" smtClean="0">
                <a:solidFill>
                  <a:srgbClr val="FF0000"/>
                </a:solidFill>
              </a:rPr>
              <a:t>Output 4: Support scientific research on key issues for MRV</a:t>
            </a:r>
          </a:p>
          <a:p>
            <a:pPr marL="285750" indent="-285750" eaLnBrk="1" hangingPunct="1"/>
            <a:endParaRPr lang="en-US" sz="1600" dirty="0" smtClean="0"/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Develop </a:t>
            </a:r>
            <a:r>
              <a:rPr lang="en-US" sz="1400" dirty="0" err="1" smtClean="0"/>
              <a:t>allometric</a:t>
            </a:r>
            <a:r>
              <a:rPr lang="en-US" sz="1400" dirty="0" smtClean="0"/>
              <a:t> equations for major existing tree species and forest types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1400" dirty="0" smtClean="0"/>
              <a:t>Explore development of participatory tools for forest monitoring and MRV</a:t>
            </a:r>
          </a:p>
        </p:txBody>
      </p:sp>
      <p:sp>
        <p:nvSpPr>
          <p:cNvPr id="43012" name="Title 3"/>
          <p:cNvSpPr>
            <a:spLocks noGrp="1"/>
          </p:cNvSpPr>
          <p:nvPr>
            <p:ph type="title"/>
          </p:nvPr>
        </p:nvSpPr>
        <p:spPr>
          <a:xfrm>
            <a:off x="3365500" y="234950"/>
            <a:ext cx="5143500" cy="857250"/>
          </a:xfrm>
          <a:solidFill>
            <a:srgbClr val="0099CC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Roadmap Outcome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atside crow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90768"/>
            <a:ext cx="6584950" cy="256723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116" y="1806767"/>
            <a:ext cx="9066884" cy="2198306"/>
          </a:xfrm>
        </p:spPr>
        <p:txBody>
          <a:bodyPr/>
          <a:lstStyle/>
          <a:p>
            <a:pPr algn="l"/>
            <a:r>
              <a:rPr lang="en-US" sz="3200" b="1" dirty="0" smtClean="0"/>
              <a:t>High Rural Population Density: </a:t>
            </a:r>
            <a:r>
              <a:rPr lang="en-US" sz="3200" dirty="0" smtClean="0"/>
              <a:t>Opportunity to test REDD+ Strategies which will be relevant for other countries with fast-growing populations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REDD+ in Bangladesh?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marL="342900" indent="-342900" eaLnBrk="1" hangingPunct="1"/>
            <a:r>
              <a:rPr lang="en-US" sz="2800" b="1" dirty="0" smtClean="0">
                <a:latin typeface="Franklin Gothic Book" pitchFamily="34" charset="0"/>
                <a:ea typeface="ＭＳ Ｐゴシック" pitchFamily="34" charset="-128"/>
              </a:rPr>
              <a:t>The National REDD+ Roadmap</a:t>
            </a:r>
            <a:endParaRPr lang="en-US" b="1" dirty="0" smtClean="0">
              <a:latin typeface="Franklin Gothic Book" pitchFamily="34" charset="0"/>
              <a:ea typeface="ＭＳ Ｐゴシック" pitchFamily="34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387725" y="3255963"/>
            <a:ext cx="5500688" cy="12001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" name="Right Arrow 5"/>
          <p:cNvSpPr/>
          <p:nvPr/>
        </p:nvSpPr>
        <p:spPr bwMode="auto">
          <a:xfrm>
            <a:off x="223838" y="3241675"/>
            <a:ext cx="2727325" cy="1173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45061" name="TextBox 17"/>
          <p:cNvSpPr txBox="1">
            <a:spLocks noChangeArrowheads="1"/>
          </p:cNvSpPr>
          <p:nvPr/>
        </p:nvSpPr>
        <p:spPr bwMode="auto">
          <a:xfrm>
            <a:off x="179388" y="3544888"/>
            <a:ext cx="2728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National REDD+ Readiness Roadmap</a:t>
            </a:r>
          </a:p>
        </p:txBody>
      </p:sp>
      <p:sp>
        <p:nvSpPr>
          <p:cNvPr id="45062" name="TextBox 17"/>
          <p:cNvSpPr txBox="1">
            <a:spLocks noChangeArrowheads="1"/>
          </p:cNvSpPr>
          <p:nvPr/>
        </p:nvSpPr>
        <p:spPr bwMode="auto">
          <a:xfrm>
            <a:off x="3133725" y="3683000"/>
            <a:ext cx="460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Implementation of the roadmap</a:t>
            </a:r>
          </a:p>
        </p:txBody>
      </p:sp>
      <p:sp>
        <p:nvSpPr>
          <p:cNvPr id="10" name="Oval 9"/>
          <p:cNvSpPr/>
          <p:nvPr/>
        </p:nvSpPr>
        <p:spPr>
          <a:xfrm>
            <a:off x="1104900" y="4660900"/>
            <a:ext cx="1130300" cy="10541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REDD+ projects</a:t>
            </a:r>
          </a:p>
        </p:txBody>
      </p:sp>
      <p:sp>
        <p:nvSpPr>
          <p:cNvPr id="11" name="Oval 10"/>
          <p:cNvSpPr/>
          <p:nvPr/>
        </p:nvSpPr>
        <p:spPr>
          <a:xfrm>
            <a:off x="1739900" y="5778500"/>
            <a:ext cx="469900" cy="495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1231900" y="5740400"/>
            <a:ext cx="342900" cy="3429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1397000" y="6134100"/>
            <a:ext cx="342900" cy="3429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1092200" y="626110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1333500" y="6464300"/>
            <a:ext cx="88900" cy="101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028700" y="6527800"/>
            <a:ext cx="88900" cy="101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9" name="Down Arrow 18"/>
          <p:cNvSpPr/>
          <p:nvPr/>
        </p:nvSpPr>
        <p:spPr>
          <a:xfrm flipV="1">
            <a:off x="1409700" y="4178300"/>
            <a:ext cx="596900" cy="4191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4633" y="1990078"/>
            <a:ext cx="2501900" cy="8509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National and international support to REDD+ mechanism</a:t>
            </a:r>
          </a:p>
        </p:txBody>
      </p:sp>
      <p:sp>
        <p:nvSpPr>
          <p:cNvPr id="21" name="Down Arrow 20"/>
          <p:cNvSpPr/>
          <p:nvPr/>
        </p:nvSpPr>
        <p:spPr>
          <a:xfrm rot="10800000" flipV="1">
            <a:off x="1435100" y="2908300"/>
            <a:ext cx="596900" cy="4191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eaLnBrk="1" hangingPunct="1"/>
            <a:r>
              <a:rPr lang="en-US" sz="2800" b="1" dirty="0" smtClean="0">
                <a:latin typeface="Franklin Gothic Book" pitchFamily="34" charset="0"/>
                <a:ea typeface="ＭＳ Ｐゴシック" pitchFamily="34" charset="-128"/>
              </a:rPr>
              <a:t>A) UN-REDD Global </a:t>
            </a:r>
            <a:r>
              <a:rPr lang="en-US" sz="2800" b="1" dirty="0" err="1" smtClean="0">
                <a:latin typeface="Franklin Gothic Book" pitchFamily="34" charset="0"/>
                <a:ea typeface="ＭＳ Ｐゴシック" pitchFamily="34" charset="-128"/>
              </a:rPr>
              <a:t>Programme</a:t>
            </a:r>
            <a:endParaRPr lang="en-US" b="1" dirty="0" smtClean="0">
              <a:latin typeface="Franklin Gothic Book" pitchFamily="34" charset="0"/>
              <a:ea typeface="ＭＳ Ｐゴシック" pitchFamily="34" charset="-128"/>
            </a:endParaRPr>
          </a:p>
        </p:txBody>
      </p:sp>
      <p:sp>
        <p:nvSpPr>
          <p:cNvPr id="45062" name="TextBox 17"/>
          <p:cNvSpPr txBox="1">
            <a:spLocks noChangeArrowheads="1"/>
          </p:cNvSpPr>
          <p:nvPr/>
        </p:nvSpPr>
        <p:spPr bwMode="auto">
          <a:xfrm>
            <a:off x="3133725" y="3683000"/>
            <a:ext cx="460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Implementation of the roadmap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3783" y="1686757"/>
            <a:ext cx="8513685" cy="42790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342900" indent="-342900" algn="ctr"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 algn="ctr">
              <a:defRPr/>
            </a:pPr>
            <a:endParaRPr lang="en-US" sz="1050" dirty="0" smtClean="0">
              <a:solidFill>
                <a:srgbClr val="0070C0"/>
              </a:solidFill>
            </a:endParaRPr>
          </a:p>
          <a:p>
            <a:pPr marL="342900" indent="-342900" algn="ctr">
              <a:defRPr/>
            </a:pPr>
            <a:endParaRPr lang="en-US" sz="100" dirty="0" smtClean="0">
              <a:solidFill>
                <a:srgbClr val="0070C0"/>
              </a:solidFill>
            </a:endParaRPr>
          </a:p>
          <a:p>
            <a:pPr marL="342900" indent="-342900" algn="ctr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Targeted Support </a:t>
            </a:r>
            <a:r>
              <a:rPr lang="en-US" sz="2800" dirty="0" err="1" smtClean="0">
                <a:solidFill>
                  <a:srgbClr val="0070C0"/>
                </a:solidFill>
              </a:rPr>
              <a:t>Programme</a:t>
            </a:r>
            <a:r>
              <a:rPr lang="en-US" sz="2800" dirty="0" smtClean="0">
                <a:solidFill>
                  <a:srgbClr val="0070C0"/>
                </a:solidFill>
              </a:rPr>
              <a:t> on - 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Social Impact &amp;Corruption Risk Assessment</a:t>
            </a:r>
          </a:p>
          <a:p>
            <a:pPr marL="342900" indent="-342900" algn="ctr">
              <a:defRPr/>
            </a:pPr>
            <a:endParaRPr lang="en-US" sz="1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2"/>
                </a:solidFill>
              </a:rPr>
              <a:t>Social Impact Assessment </a:t>
            </a:r>
          </a:p>
          <a:p>
            <a:pPr marL="342900" indent="-342900" algn="ctr">
              <a:defRPr/>
            </a:pPr>
            <a:r>
              <a:rPr lang="en-US" sz="1200" dirty="0" err="1" smtClean="0"/>
              <a:t>Modhupur</a:t>
            </a:r>
            <a:endParaRPr lang="en-US" sz="1200" dirty="0" smtClean="0"/>
          </a:p>
          <a:p>
            <a:pPr marL="342900" indent="-342900" algn="ctr">
              <a:defRPr/>
            </a:pPr>
            <a:r>
              <a:rPr lang="en-US" sz="1200" dirty="0" err="1" smtClean="0"/>
              <a:t>Sreemongol</a:t>
            </a:r>
            <a:endParaRPr lang="en-US" sz="1200" dirty="0" smtClean="0"/>
          </a:p>
          <a:p>
            <a:pPr marL="342900" indent="-342900" algn="ctr">
              <a:defRPr/>
            </a:pPr>
            <a:r>
              <a:rPr lang="en-US" sz="1200" dirty="0" err="1" smtClean="0"/>
              <a:t>Kaptai</a:t>
            </a:r>
            <a:endParaRPr lang="en-US" sz="1200" dirty="0" smtClean="0"/>
          </a:p>
          <a:p>
            <a:pPr marL="342900" indent="-342900" algn="ctr">
              <a:defRPr/>
            </a:pPr>
            <a:r>
              <a:rPr lang="en-US" sz="1200" dirty="0" smtClean="0">
                <a:solidFill>
                  <a:schemeClr val="accent4"/>
                </a:solidFill>
              </a:rPr>
              <a:t>(</a:t>
            </a:r>
            <a:r>
              <a:rPr lang="en-US" sz="1200" dirty="0" err="1" smtClean="0">
                <a:solidFill>
                  <a:schemeClr val="accent4"/>
                </a:solidFill>
              </a:rPr>
              <a:t>Cox’Bazar</a:t>
            </a:r>
            <a:endParaRPr lang="en-US" sz="1200" dirty="0" smtClean="0">
              <a:solidFill>
                <a:schemeClr val="accent4"/>
              </a:solidFill>
            </a:endParaRPr>
          </a:p>
          <a:p>
            <a:pPr marL="342900" indent="-342900" algn="ctr">
              <a:defRPr/>
            </a:pPr>
            <a:r>
              <a:rPr lang="en-US" sz="1200" dirty="0" err="1" smtClean="0">
                <a:solidFill>
                  <a:schemeClr val="accent4"/>
                </a:solidFill>
              </a:rPr>
              <a:t>Dinazpur</a:t>
            </a:r>
            <a:r>
              <a:rPr lang="en-US" sz="1200" dirty="0" smtClean="0">
                <a:solidFill>
                  <a:schemeClr val="accent4"/>
                </a:solidFill>
              </a:rPr>
              <a:t>)</a:t>
            </a:r>
          </a:p>
          <a:p>
            <a:pPr marL="342900" indent="-342900"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b) Corruption Risk Assessment</a:t>
            </a:r>
          </a:p>
          <a:p>
            <a:pPr marL="342900" indent="-342900" algn="ctr">
              <a:defRPr/>
            </a:pPr>
            <a:r>
              <a:rPr lang="en-US" sz="1200" dirty="0" err="1" smtClean="0"/>
              <a:t>Modhupur</a:t>
            </a:r>
            <a:endParaRPr lang="en-US" sz="1200" dirty="0" smtClean="0"/>
          </a:p>
          <a:p>
            <a:pPr marL="342900" indent="-342900" algn="ctr">
              <a:defRPr/>
            </a:pPr>
            <a:r>
              <a:rPr lang="en-US" sz="1200" dirty="0" err="1" smtClean="0"/>
              <a:t>Sreemongol</a:t>
            </a:r>
            <a:endParaRPr lang="en-US" sz="1200" dirty="0" smtClean="0"/>
          </a:p>
          <a:p>
            <a:pPr marL="342900" indent="-342900" algn="ctr">
              <a:defRPr/>
            </a:pPr>
            <a:endParaRPr lang="en-US" sz="100" dirty="0" smtClean="0"/>
          </a:p>
          <a:p>
            <a:pPr marL="342900" indent="-342900" algn="ctr"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(Next consultation will be held at -</a:t>
            </a:r>
          </a:p>
          <a:p>
            <a:pPr marL="342900" indent="-342900" algn="ctr">
              <a:defRPr/>
            </a:pPr>
            <a:r>
              <a:rPr lang="en-US" sz="1200" dirty="0" smtClean="0">
                <a:solidFill>
                  <a:schemeClr val="accent4"/>
                </a:solidFill>
              </a:rPr>
              <a:t>Khulna, </a:t>
            </a:r>
          </a:p>
          <a:p>
            <a:pPr marL="342900" indent="-342900" algn="ctr">
              <a:defRPr/>
            </a:pPr>
            <a:r>
              <a:rPr lang="en-US" sz="1200" dirty="0" err="1" smtClean="0">
                <a:solidFill>
                  <a:schemeClr val="accent4"/>
                </a:solidFill>
              </a:rPr>
              <a:t>Rangamati</a:t>
            </a:r>
            <a:r>
              <a:rPr lang="en-US" sz="1200" dirty="0" smtClean="0">
                <a:solidFill>
                  <a:schemeClr val="accent4"/>
                </a:solidFill>
              </a:rPr>
              <a:t>, </a:t>
            </a:r>
          </a:p>
          <a:p>
            <a:pPr marL="342900" indent="-342900" algn="ctr">
              <a:defRPr/>
            </a:pPr>
            <a:r>
              <a:rPr lang="en-US" sz="1200" dirty="0" err="1" smtClean="0">
                <a:solidFill>
                  <a:schemeClr val="accent4"/>
                </a:solidFill>
              </a:rPr>
              <a:t>Cox’sBazar</a:t>
            </a:r>
            <a:r>
              <a:rPr lang="en-US" sz="1200" dirty="0" smtClean="0">
                <a:solidFill>
                  <a:schemeClr val="accent4"/>
                </a:solidFill>
              </a:rPr>
              <a:t>, </a:t>
            </a:r>
          </a:p>
          <a:p>
            <a:pPr marL="342900" indent="-342900" algn="ctr">
              <a:defRPr/>
            </a:pPr>
            <a:r>
              <a:rPr lang="en-US" sz="1200" dirty="0" err="1" smtClean="0">
                <a:solidFill>
                  <a:schemeClr val="accent4"/>
                </a:solidFill>
              </a:rPr>
              <a:t>Dinazpur</a:t>
            </a:r>
            <a:r>
              <a:rPr lang="en-US" sz="1200" dirty="0" smtClean="0">
                <a:solidFill>
                  <a:schemeClr val="accent4"/>
                </a:solidFill>
              </a:rPr>
              <a:t>  </a:t>
            </a:r>
            <a:r>
              <a:rPr lang="en-US" sz="1400" dirty="0" smtClean="0">
                <a:solidFill>
                  <a:srgbClr val="7030A0"/>
                </a:solidFill>
              </a:rPr>
              <a:t>) </a:t>
            </a:r>
            <a:r>
              <a:rPr lang="en-US" sz="1200" dirty="0" smtClean="0">
                <a:solidFill>
                  <a:schemeClr val="accent4"/>
                </a:solidFill>
              </a:rPr>
              <a:t>  </a:t>
            </a:r>
          </a:p>
          <a:p>
            <a:pPr marL="342900" indent="-342900" algn="ctr">
              <a:defRPr/>
            </a:pPr>
            <a:endParaRPr lang="en-US" sz="300" dirty="0" smtClean="0"/>
          </a:p>
          <a:p>
            <a:pPr marL="342900" indent="-342900" algn="ctr"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2. Measurement, Reporting &amp; verification (MRV)</a:t>
            </a:r>
          </a:p>
          <a:p>
            <a:pPr marL="342900" indent="-342900" algn="ctr">
              <a:defRPr/>
            </a:pPr>
            <a:endParaRPr lang="en-US" sz="1600" dirty="0" smtClean="0"/>
          </a:p>
          <a:p>
            <a:pPr marL="342900" indent="-342900" algn="ctr">
              <a:defRPr/>
            </a:pPr>
            <a:endParaRPr lang="en-US" dirty="0" smtClean="0"/>
          </a:p>
          <a:p>
            <a:pPr marL="342900" indent="-342900" algn="ctr">
              <a:defRPr/>
            </a:pPr>
            <a:endParaRPr lang="en-US" dirty="0" smtClean="0"/>
          </a:p>
          <a:p>
            <a:pPr marL="342900" indent="-342900"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05490" y="2734322"/>
            <a:ext cx="2663301" cy="2894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IP,</a:t>
            </a:r>
          </a:p>
          <a:p>
            <a:pPr algn="ctr"/>
            <a:r>
              <a:rPr lang="en-US" dirty="0" smtClean="0"/>
              <a:t>Local People, Sawmill owners,</a:t>
            </a:r>
          </a:p>
          <a:p>
            <a:pPr algn="ctr"/>
            <a:r>
              <a:rPr lang="en-US" dirty="0" smtClean="0"/>
              <a:t>Furniture  makers,</a:t>
            </a:r>
          </a:p>
          <a:p>
            <a:pPr algn="ctr"/>
            <a:r>
              <a:rPr lang="en-US" dirty="0" smtClean="0"/>
              <a:t>Forest dwellers,</a:t>
            </a:r>
          </a:p>
          <a:p>
            <a:pPr algn="ctr"/>
            <a:r>
              <a:rPr lang="en-US" dirty="0" smtClean="0"/>
              <a:t>Brick field owners</a:t>
            </a:r>
          </a:p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5255581" y="4208016"/>
            <a:ext cx="978408" cy="346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388746" y="3391270"/>
            <a:ext cx="978408" cy="363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eaLnBrk="1" hangingPunct="1"/>
            <a:r>
              <a:rPr lang="en-US" sz="2800" b="1" dirty="0" smtClean="0">
                <a:latin typeface="Franklin Gothic Book" pitchFamily="34" charset="0"/>
                <a:ea typeface="ＭＳ Ｐゴシック" pitchFamily="34" charset="-128"/>
              </a:rPr>
              <a:t>B) UN-REDD National </a:t>
            </a:r>
            <a:r>
              <a:rPr lang="en-US" sz="2800" b="1" dirty="0" err="1" smtClean="0">
                <a:latin typeface="Franklin Gothic Book" pitchFamily="34" charset="0"/>
                <a:ea typeface="ＭＳ Ｐゴシック" pitchFamily="34" charset="-128"/>
              </a:rPr>
              <a:t>Programme</a:t>
            </a:r>
            <a:endParaRPr lang="en-US" b="1" dirty="0" smtClean="0">
              <a:latin typeface="Franklin Gothic Book" pitchFamily="34" charset="0"/>
              <a:ea typeface="ＭＳ Ｐゴシック" pitchFamily="34" charset="-128"/>
            </a:endParaRPr>
          </a:p>
        </p:txBody>
      </p:sp>
      <p:sp>
        <p:nvSpPr>
          <p:cNvPr id="45062" name="TextBox 17"/>
          <p:cNvSpPr txBox="1">
            <a:spLocks noChangeArrowheads="1"/>
          </p:cNvSpPr>
          <p:nvPr/>
        </p:nvSpPr>
        <p:spPr bwMode="auto">
          <a:xfrm>
            <a:off x="3133725" y="3683000"/>
            <a:ext cx="460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Implementation of the roadmap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8000" y="1990079"/>
            <a:ext cx="8414058" cy="38780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 algn="ctr"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Readiness Preparation Proposal (R-PP)</a:t>
            </a:r>
          </a:p>
          <a:p>
            <a:pPr marL="342900" indent="-342900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-Submission of R-PP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UN-REDD  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policy Board Meeting </a:t>
            </a:r>
          </a:p>
          <a:p>
            <a:pPr marL="342900" indent="-342900">
              <a:defRPr/>
            </a:pPr>
            <a:r>
              <a:rPr lang="en-US" dirty="0" smtClean="0"/>
              <a:t>                                        – BD is invited to submit the R-PP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Validation Meeting - </a:t>
            </a:r>
            <a:r>
              <a:rPr lang="en-US" dirty="0" smtClean="0"/>
              <a:t>Govt. NGO, IP, DP etc.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UN-REDD 11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policy Board Meeting</a:t>
            </a:r>
          </a:p>
          <a:p>
            <a:pPr marL="342900" indent="-342900">
              <a:defRPr/>
            </a:pPr>
            <a:r>
              <a:rPr lang="en-US" dirty="0" smtClean="0"/>
              <a:t>                                         - will be held in December,2013 </a:t>
            </a:r>
          </a:p>
          <a:p>
            <a:pPr marL="342900" indent="-342900">
              <a:defRPr/>
            </a:pPr>
            <a:endParaRPr lang="en-US" dirty="0" smtClean="0"/>
          </a:p>
          <a:p>
            <a:pPr marL="342900" indent="-342900"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17525" y="2116138"/>
            <a:ext cx="6389688" cy="1362075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T field trip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35162"/>
            <a:ext cx="3273164" cy="492283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11296" y="1944477"/>
            <a:ext cx="5376672" cy="3743091"/>
          </a:xfrm>
        </p:spPr>
        <p:txBody>
          <a:bodyPr/>
          <a:lstStyle/>
          <a:p>
            <a:pPr algn="l"/>
            <a:r>
              <a:rPr lang="en-US" sz="3200" b="1" dirty="0" smtClean="0"/>
              <a:t>Vibrant Microfinance Sector: </a:t>
            </a:r>
            <a:r>
              <a:rPr lang="en-US" sz="3200" dirty="0" smtClean="0"/>
              <a:t>Using existing large-scale microfinance networks to develop lessons on benefit distribution for REDD+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REDD+ in Bangladesh?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darb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83868"/>
            <a:ext cx="3837114" cy="287413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116" y="1806767"/>
            <a:ext cx="8682836" cy="2417762"/>
          </a:xfrm>
        </p:spPr>
        <p:txBody>
          <a:bodyPr/>
          <a:lstStyle/>
          <a:p>
            <a:pPr algn="l"/>
            <a:r>
              <a:rPr lang="en-US" sz="3200" b="1" dirty="0" smtClean="0"/>
              <a:t>Mangrove ecosystems: </a:t>
            </a:r>
            <a:r>
              <a:rPr lang="en-US" sz="3200" dirty="0" smtClean="0"/>
              <a:t>Appropriate REDD+ strategies in the world’s largest mangrove ecosystem, for potential replication elsewhere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REDD+ in Bangladesh?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T gir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5739" y="1828038"/>
            <a:ext cx="3003941" cy="407898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116" y="1806766"/>
            <a:ext cx="5592163" cy="4913523"/>
          </a:xfrm>
        </p:spPr>
        <p:txBody>
          <a:bodyPr/>
          <a:lstStyle/>
          <a:p>
            <a:pPr algn="l"/>
            <a:r>
              <a:rPr lang="en-US" sz="3200" b="1" dirty="0" smtClean="0"/>
              <a:t>REDD+ as a link between Adaptation and Mitigation strategies: </a:t>
            </a:r>
            <a:r>
              <a:rPr lang="en-US" sz="3200" dirty="0" smtClean="0"/>
              <a:t>As a leader in climate change adaptation negotiations, Bangladesh can demonstrate how REDD+ can complement, rather than conflict with, a National Adaptation Plan of Action (NAPA)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REDD+ in Bangladesh?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T field trip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7435" y="1846326"/>
            <a:ext cx="2897864" cy="387781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116" y="1806766"/>
            <a:ext cx="5226403" cy="49135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Forest Governance and the Chittagong Hill Tracts: </a:t>
            </a:r>
            <a:r>
              <a:rPr lang="en-US" sz="3200" dirty="0" smtClean="0"/>
              <a:t>Bottom-up approaches to inducing changes in behavior among forest-dependent peoples and local authorities, building mutual respect and confidence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REDD+ in Bangladesh?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Content Placeholder 3" descr="MF_015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88900"/>
            <a:ext cx="4706937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081213"/>
            <a:ext cx="369093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127125" y="4171950"/>
            <a:ext cx="2470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Forest area by forest types</a:t>
            </a:r>
            <a:endParaRPr lang="en-US" sz="140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0"/>
            <a:ext cx="365601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04800" y="1827213"/>
            <a:ext cx="408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/>
              <a:t>The total area divided into tree Cover</a:t>
            </a:r>
            <a:endParaRPr lang="en-US" sz="1400"/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4445000"/>
            <a:ext cx="36449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50800" y="64992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/>
              <a:t>Forest types area by tree cover classes (%)</a:t>
            </a:r>
            <a:endParaRPr lang="en-US" sz="1400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 rot="-5400000">
            <a:off x="-3393281" y="3201193"/>
            <a:ext cx="703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C000"/>
                </a:solidFill>
              </a:rPr>
              <a:t>Source: </a:t>
            </a:r>
            <a:r>
              <a:rPr lang="en-GB" sz="1200" b="1">
                <a:solidFill>
                  <a:srgbClr val="FFC000"/>
                </a:solidFill>
              </a:rPr>
              <a:t>National Forest and Tree Resources Assessment 2005-2007 </a:t>
            </a:r>
            <a:r>
              <a:rPr lang="en-US" sz="1200" b="1">
                <a:solidFill>
                  <a:srgbClr val="FFC000"/>
                </a:solidFill>
              </a:rPr>
              <a:t>Bangladesh, </a:t>
            </a:r>
            <a:r>
              <a:rPr lang="en-GB" sz="1200" b="1">
                <a:solidFill>
                  <a:srgbClr val="FFC000"/>
                </a:solidFill>
              </a:rPr>
              <a:t>MoEF, FAO</a:t>
            </a:r>
            <a:endParaRPr lang="en-US" sz="1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2400" y="381000"/>
            <a:ext cx="7239000" cy="5791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extBox 20"/>
          <p:cNvSpPr txBox="1">
            <a:spLocks noChangeArrowheads="1"/>
          </p:cNvSpPr>
          <p:nvPr/>
        </p:nvSpPr>
        <p:spPr bwMode="auto">
          <a:xfrm rot="-5400000">
            <a:off x="-1804194" y="2966244"/>
            <a:ext cx="47609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600" b="1"/>
              <a:t>National/International Policy and Institutional Framework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2175" y="509588"/>
            <a:ext cx="6435725" cy="546893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66813" y="725488"/>
            <a:ext cx="5902325" cy="469741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Rectangle 21"/>
          <p:cNvSpPr>
            <a:spLocks noChangeArrowheads="1"/>
          </p:cNvSpPr>
          <p:nvPr/>
        </p:nvSpPr>
        <p:spPr bwMode="auto">
          <a:xfrm>
            <a:off x="1338263" y="831850"/>
            <a:ext cx="55435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22111" y="2587171"/>
            <a:ext cx="1941304" cy="18660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1125" tIns="301943" rIns="261125" bIns="32344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Benefit distribution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3890211" y="1208314"/>
            <a:ext cx="2005022" cy="19089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33CC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1125" tIns="301943" rIns="261125" bIns="32344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MRV/FIS</a:t>
            </a:r>
          </a:p>
        </p:txBody>
      </p:sp>
      <p:sp>
        <p:nvSpPr>
          <p:cNvPr id="19" name="Freeform 18"/>
          <p:cNvSpPr/>
          <p:nvPr/>
        </p:nvSpPr>
        <p:spPr>
          <a:xfrm>
            <a:off x="2787984" y="2587171"/>
            <a:ext cx="1911569" cy="1866053"/>
          </a:xfrm>
          <a:custGeom>
            <a:avLst/>
            <a:gdLst>
              <a:gd name="connsiteX0" fmla="*/ 872606 w 1229360"/>
              <a:gd name="connsiteY0" fmla="*/ 196008 h 1229360"/>
              <a:gd name="connsiteX1" fmla="*/ 968231 w 1229360"/>
              <a:gd name="connsiteY1" fmla="*/ 115765 h 1229360"/>
              <a:gd name="connsiteX2" fmla="*/ 1044624 w 1229360"/>
              <a:gd name="connsiteY2" fmla="*/ 179867 h 1229360"/>
              <a:gd name="connsiteX3" fmla="*/ 982205 w 1229360"/>
              <a:gd name="connsiteY3" fmla="*/ 287973 h 1229360"/>
              <a:gd name="connsiteX4" fmla="*/ 1081380 w 1229360"/>
              <a:gd name="connsiteY4" fmla="*/ 459751 h 1229360"/>
              <a:gd name="connsiteX5" fmla="*/ 1206212 w 1229360"/>
              <a:gd name="connsiteY5" fmla="*/ 459747 h 1229360"/>
              <a:gd name="connsiteX6" fmla="*/ 1223529 w 1229360"/>
              <a:gd name="connsiteY6" fmla="*/ 557956 h 1229360"/>
              <a:gd name="connsiteX7" fmla="*/ 1106224 w 1229360"/>
              <a:gd name="connsiteY7" fmla="*/ 600648 h 1229360"/>
              <a:gd name="connsiteX8" fmla="*/ 1071781 w 1229360"/>
              <a:gd name="connsiteY8" fmla="*/ 795985 h 1229360"/>
              <a:gd name="connsiteX9" fmla="*/ 1167409 w 1229360"/>
              <a:gd name="connsiteY9" fmla="*/ 876223 h 1229360"/>
              <a:gd name="connsiteX10" fmla="*/ 1117547 w 1229360"/>
              <a:gd name="connsiteY10" fmla="*/ 962586 h 1229360"/>
              <a:gd name="connsiteX11" fmla="*/ 1000245 w 1229360"/>
              <a:gd name="connsiteY11" fmla="*/ 919888 h 1229360"/>
              <a:gd name="connsiteX12" fmla="*/ 848299 w 1229360"/>
              <a:gd name="connsiteY12" fmla="*/ 1047386 h 1229360"/>
              <a:gd name="connsiteX13" fmla="*/ 869978 w 1229360"/>
              <a:gd name="connsiteY13" fmla="*/ 1170321 h 1229360"/>
              <a:gd name="connsiteX14" fmla="*/ 776268 w 1229360"/>
              <a:gd name="connsiteY14" fmla="*/ 1204429 h 1229360"/>
              <a:gd name="connsiteX15" fmla="*/ 713855 w 1229360"/>
              <a:gd name="connsiteY15" fmla="*/ 1096319 h 1229360"/>
              <a:gd name="connsiteX16" fmla="*/ 515504 w 1229360"/>
              <a:gd name="connsiteY16" fmla="*/ 1096319 h 1229360"/>
              <a:gd name="connsiteX17" fmla="*/ 453092 w 1229360"/>
              <a:gd name="connsiteY17" fmla="*/ 1204429 h 1229360"/>
              <a:gd name="connsiteX18" fmla="*/ 359382 w 1229360"/>
              <a:gd name="connsiteY18" fmla="*/ 1170321 h 1229360"/>
              <a:gd name="connsiteX19" fmla="*/ 381062 w 1229360"/>
              <a:gd name="connsiteY19" fmla="*/ 1047386 h 1229360"/>
              <a:gd name="connsiteX20" fmla="*/ 229116 w 1229360"/>
              <a:gd name="connsiteY20" fmla="*/ 919888 h 1229360"/>
              <a:gd name="connsiteX21" fmla="*/ 111813 w 1229360"/>
              <a:gd name="connsiteY21" fmla="*/ 962586 h 1229360"/>
              <a:gd name="connsiteX22" fmla="*/ 61951 w 1229360"/>
              <a:gd name="connsiteY22" fmla="*/ 876223 h 1229360"/>
              <a:gd name="connsiteX23" fmla="*/ 157580 w 1229360"/>
              <a:gd name="connsiteY23" fmla="*/ 795985 h 1229360"/>
              <a:gd name="connsiteX24" fmla="*/ 123137 w 1229360"/>
              <a:gd name="connsiteY24" fmla="*/ 600648 h 1229360"/>
              <a:gd name="connsiteX25" fmla="*/ 5831 w 1229360"/>
              <a:gd name="connsiteY25" fmla="*/ 557956 h 1229360"/>
              <a:gd name="connsiteX26" fmla="*/ 23148 w 1229360"/>
              <a:gd name="connsiteY26" fmla="*/ 459747 h 1229360"/>
              <a:gd name="connsiteX27" fmla="*/ 147980 w 1229360"/>
              <a:gd name="connsiteY27" fmla="*/ 459750 h 1229360"/>
              <a:gd name="connsiteX28" fmla="*/ 247156 w 1229360"/>
              <a:gd name="connsiteY28" fmla="*/ 287973 h 1229360"/>
              <a:gd name="connsiteX29" fmla="*/ 184736 w 1229360"/>
              <a:gd name="connsiteY29" fmla="*/ 179867 h 1229360"/>
              <a:gd name="connsiteX30" fmla="*/ 261129 w 1229360"/>
              <a:gd name="connsiteY30" fmla="*/ 115765 h 1229360"/>
              <a:gd name="connsiteX31" fmla="*/ 356754 w 1229360"/>
              <a:gd name="connsiteY31" fmla="*/ 196008 h 1229360"/>
              <a:gd name="connsiteX32" fmla="*/ 543143 w 1229360"/>
              <a:gd name="connsiteY32" fmla="*/ 128168 h 1229360"/>
              <a:gd name="connsiteX33" fmla="*/ 564817 w 1229360"/>
              <a:gd name="connsiteY33" fmla="*/ 5231 h 1229360"/>
              <a:gd name="connsiteX34" fmla="*/ 664543 w 1229360"/>
              <a:gd name="connsiteY34" fmla="*/ 5231 h 1229360"/>
              <a:gd name="connsiteX35" fmla="*/ 686216 w 1229360"/>
              <a:gd name="connsiteY35" fmla="*/ 128167 h 1229360"/>
              <a:gd name="connsiteX36" fmla="*/ 872605 w 1229360"/>
              <a:gd name="connsiteY36" fmla="*/ 196007 h 1229360"/>
              <a:gd name="connsiteX37" fmla="*/ 872606 w 1229360"/>
              <a:gd name="connsiteY37" fmla="*/ 196008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9360" h="1229360">
                <a:moveTo>
                  <a:pt x="872606" y="196008"/>
                </a:moveTo>
                <a:lnTo>
                  <a:pt x="968231" y="115765"/>
                </a:lnTo>
                <a:lnTo>
                  <a:pt x="1044624" y="179867"/>
                </a:lnTo>
                <a:lnTo>
                  <a:pt x="982205" y="287973"/>
                </a:lnTo>
                <a:cubicBezTo>
                  <a:pt x="1026588" y="337901"/>
                  <a:pt x="1060333" y="396349"/>
                  <a:pt x="1081380" y="459751"/>
                </a:cubicBezTo>
                <a:lnTo>
                  <a:pt x="1206212" y="459747"/>
                </a:lnTo>
                <a:lnTo>
                  <a:pt x="1223529" y="557956"/>
                </a:lnTo>
                <a:lnTo>
                  <a:pt x="1106224" y="600648"/>
                </a:lnTo>
                <a:cubicBezTo>
                  <a:pt x="1108130" y="667424"/>
                  <a:pt x="1096411" y="733888"/>
                  <a:pt x="1071781" y="795985"/>
                </a:cubicBezTo>
                <a:lnTo>
                  <a:pt x="1167409" y="876223"/>
                </a:lnTo>
                <a:lnTo>
                  <a:pt x="1117547" y="962586"/>
                </a:lnTo>
                <a:lnTo>
                  <a:pt x="1000245" y="919888"/>
                </a:lnTo>
                <a:cubicBezTo>
                  <a:pt x="958782" y="972267"/>
                  <a:pt x="907082" y="1015649"/>
                  <a:pt x="848299" y="1047386"/>
                </a:cubicBezTo>
                <a:lnTo>
                  <a:pt x="869978" y="1170321"/>
                </a:lnTo>
                <a:lnTo>
                  <a:pt x="776268" y="1204429"/>
                </a:lnTo>
                <a:lnTo>
                  <a:pt x="713855" y="1096319"/>
                </a:lnTo>
                <a:cubicBezTo>
                  <a:pt x="648424" y="1109792"/>
                  <a:pt x="580934" y="1109792"/>
                  <a:pt x="515504" y="1096319"/>
                </a:cubicBezTo>
                <a:lnTo>
                  <a:pt x="453092" y="1204429"/>
                </a:lnTo>
                <a:lnTo>
                  <a:pt x="359382" y="1170321"/>
                </a:lnTo>
                <a:lnTo>
                  <a:pt x="381062" y="1047386"/>
                </a:lnTo>
                <a:cubicBezTo>
                  <a:pt x="322279" y="1015649"/>
                  <a:pt x="270578" y="972267"/>
                  <a:pt x="229116" y="919888"/>
                </a:cubicBezTo>
                <a:lnTo>
                  <a:pt x="111813" y="962586"/>
                </a:lnTo>
                <a:lnTo>
                  <a:pt x="61951" y="876223"/>
                </a:lnTo>
                <a:lnTo>
                  <a:pt x="157580" y="795985"/>
                </a:lnTo>
                <a:cubicBezTo>
                  <a:pt x="132950" y="733888"/>
                  <a:pt x="121230" y="667424"/>
                  <a:pt x="123137" y="600648"/>
                </a:cubicBezTo>
                <a:lnTo>
                  <a:pt x="5831" y="557956"/>
                </a:lnTo>
                <a:lnTo>
                  <a:pt x="23148" y="459747"/>
                </a:lnTo>
                <a:lnTo>
                  <a:pt x="147980" y="459750"/>
                </a:lnTo>
                <a:cubicBezTo>
                  <a:pt x="169027" y="396349"/>
                  <a:pt x="202772" y="337901"/>
                  <a:pt x="247156" y="287973"/>
                </a:cubicBezTo>
                <a:lnTo>
                  <a:pt x="184736" y="179867"/>
                </a:lnTo>
                <a:lnTo>
                  <a:pt x="261129" y="115765"/>
                </a:lnTo>
                <a:lnTo>
                  <a:pt x="356754" y="196008"/>
                </a:lnTo>
                <a:cubicBezTo>
                  <a:pt x="413631" y="160969"/>
                  <a:pt x="477051" y="137886"/>
                  <a:pt x="543143" y="128168"/>
                </a:cubicBezTo>
                <a:lnTo>
                  <a:pt x="564817" y="5231"/>
                </a:lnTo>
                <a:lnTo>
                  <a:pt x="664543" y="5231"/>
                </a:lnTo>
                <a:lnTo>
                  <a:pt x="686216" y="128167"/>
                </a:lnTo>
                <a:cubicBezTo>
                  <a:pt x="752309" y="137885"/>
                  <a:pt x="815729" y="160968"/>
                  <a:pt x="872605" y="196007"/>
                </a:cubicBezTo>
                <a:lnTo>
                  <a:pt x="872606" y="196008"/>
                </a:lnTo>
                <a:close/>
              </a:path>
            </a:pathLst>
          </a:custGeom>
          <a:solidFill>
            <a:srgbClr val="558ED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1125" tIns="301943" rIns="261125" bIns="323442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Policies and Measures</a:t>
            </a:r>
          </a:p>
        </p:txBody>
      </p:sp>
      <p:sp>
        <p:nvSpPr>
          <p:cNvPr id="27658" name="TextBox 29"/>
          <p:cNvSpPr txBox="1">
            <a:spLocks noChangeArrowheads="1"/>
          </p:cNvSpPr>
          <p:nvPr/>
        </p:nvSpPr>
        <p:spPr bwMode="auto">
          <a:xfrm>
            <a:off x="1338263" y="5400675"/>
            <a:ext cx="5543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National REDD+ Strategy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7172" y="1043050"/>
            <a:ext cx="27679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Environmental Safeguards, including:	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495800"/>
            <a:ext cx="421439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Stakeholder participation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Respect for rights of IPs (including FPIC)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Transparent governance (including anti-corruption)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0348" y="1703120"/>
            <a:ext cx="272314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</a:t>
            </a: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No conversion of natural forests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Capture of multiple benefits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Avoidance of displacement and reversals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3505200"/>
            <a:ext cx="151025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Social Safeguards, including: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391400" y="2514600"/>
            <a:ext cx="4572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0"/>
            <a:ext cx="1036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543800" y="19812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CO</a:t>
            </a:r>
            <a:r>
              <a:rPr lang="en-US" sz="40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25146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CO</a:t>
            </a:r>
            <a:r>
              <a:rPr lang="en-US" sz="40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1000" y="13716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CO</a:t>
            </a:r>
            <a:r>
              <a:rPr lang="en-US" sz="40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4634</TotalTime>
  <Words>2035</Words>
  <Application>Microsoft Macintosh PowerPoint</Application>
  <PresentationFormat>On-screen Show (4:3)</PresentationFormat>
  <Paragraphs>381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REDD+ Readiness Roadmap, Bangladesh</vt:lpstr>
      <vt:lpstr>What is REDD+? Definition:</vt:lpstr>
      <vt:lpstr>Why REDD+ in Bangladesh?</vt:lpstr>
      <vt:lpstr>Why REDD+ in Bangladesh?</vt:lpstr>
      <vt:lpstr>Why REDD+ in Bangladesh?</vt:lpstr>
      <vt:lpstr>Why REDD+ in Bangladesh?</vt:lpstr>
      <vt:lpstr>Why REDD+ in Bangladesh?</vt:lpstr>
      <vt:lpstr>Slide 8</vt:lpstr>
      <vt:lpstr>Slide 9</vt:lpstr>
      <vt:lpstr>Slide 10</vt:lpstr>
      <vt:lpstr>Slide 11</vt:lpstr>
      <vt:lpstr>Slide 12</vt:lpstr>
      <vt:lpstr>Stake holder Consultation</vt:lpstr>
      <vt:lpstr>Slide 14</vt:lpstr>
      <vt:lpstr>Slide 15</vt:lpstr>
      <vt:lpstr>Slide 16</vt:lpstr>
      <vt:lpstr>Slide 17</vt:lpstr>
      <vt:lpstr>Slide 18</vt:lpstr>
      <vt:lpstr>Slide 19</vt:lpstr>
      <vt:lpstr>Roadmap Outcome 1</vt:lpstr>
      <vt:lpstr>Roadmap Outcome 2</vt:lpstr>
      <vt:lpstr>Roadmap Outcome 2</vt:lpstr>
      <vt:lpstr>Roadmap Outcome 3</vt:lpstr>
      <vt:lpstr>Roadmap Outcome 4</vt:lpstr>
      <vt:lpstr>Roadmap Outcome 4</vt:lpstr>
      <vt:lpstr>Roadmap Outcome 5</vt:lpstr>
      <vt:lpstr>Roadmap Outcome 5</vt:lpstr>
      <vt:lpstr>Roadmap Outcome 6</vt:lpstr>
      <vt:lpstr>Roadmap Outcome 6</vt:lpstr>
      <vt:lpstr>The National REDD+ Roadmap</vt:lpstr>
      <vt:lpstr>A) UN-REDD Global Programme</vt:lpstr>
      <vt:lpstr>B) UN-REDD National Programme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</dc:creator>
  <cp:lastModifiedBy>User</cp:lastModifiedBy>
  <cp:revision>290</cp:revision>
  <dcterms:created xsi:type="dcterms:W3CDTF">2009-05-15T09:37:26Z</dcterms:created>
  <dcterms:modified xsi:type="dcterms:W3CDTF">2013-10-22T11:54:08Z</dcterms:modified>
</cp:coreProperties>
</file>