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6" r:id="rId3"/>
    <p:sldId id="259" r:id="rId4"/>
    <p:sldId id="281" r:id="rId5"/>
    <p:sldId id="274" r:id="rId6"/>
    <p:sldId id="275" r:id="rId7"/>
    <p:sldId id="277" r:id="rId8"/>
    <p:sldId id="278" r:id="rId9"/>
    <p:sldId id="279" r:id="rId10"/>
    <p:sldId id="272" r:id="rId11"/>
    <p:sldId id="280" r:id="rId12"/>
    <p:sldId id="256" r:id="rId13"/>
    <p:sldId id="258" r:id="rId14"/>
    <p:sldId id="257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167" autoAdjust="0"/>
  </p:normalViewPr>
  <p:slideViewPr>
    <p:cSldViewPr>
      <p:cViewPr varScale="1">
        <p:scale>
          <a:sx n="48" d="100"/>
          <a:sy n="48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98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C0065-E424-4FC2-972F-B3BCC7B433A0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D2F67-E342-441F-B6DF-D7226E01B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Co-hosts – World Bank, Environmental Defense Fund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 of emerging lessons from current initiatives in informing the scope of the global climate agreement.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-”scope” has a particular meaning in the negotiations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-UN-REDD programme currently has been assisting countries with initiating readiness processes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-This can be relevant for whatever is the final scope of the agreement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from Vincent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Highlights: consistency with IPCC elements; role for both remote sensing and ground based inventory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national GhG inventory- national forest inventory + GhG inventory (under National Communications)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our experience in assisting countries to organize their readiness process, can also say a word about issues that are emerging as key areas of focus moving forward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Building National Institutions to receive and distribute REDD resources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Fiduciary quality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Equity, poverty and social impacts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Governance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Institutional strengthening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Confidence and involvement of stakeholders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 measures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Principles or safeguards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UN-REDD Programme is already supporting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Viet Nam has identified issue as a key priority and is already studying how REDD benefits relate to existing social benefits and ecosystem services systems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Ecuador and Socio Bosque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Paraguay and the work of UNDP’s Poverty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on carbon monitoring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UN-REDD programme has continued to advocate for a broader consideration that takes into account governance elements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Depends on the application of safeguards currently being considered in the negotiations but will still be important for countries to be able to assess their programmes and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Recognition of safeguards in the negotiations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want to make the point that it will be important to ensure we apply safeguards that have been designed appropriately for REDD + and not inherited safeguards that have been designed for other purposes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often not assumed to have safeguards – just want to highlight that we have developed due diligence measures specifically for carbon finance. These can be reviewed and designed appropriately for REDD+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(Gender, IPs and CSOs, corruption, biodiversity)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and dissemination of early experiences and knowledge is critical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UN-REDD has established a community of policy and practice around REDD+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Perspectives – bonds – have we started to think of using these instruments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Faizal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What are the main constraints for coordinated and consistent inputs from civil society and 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Evelyn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-Brazil have their own plans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-Negotiations tilting towards experts process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timing issue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?will state overcome the timing process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Is there a chance f corruption or is the Amazon Fund process robust enough?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A/R got stuck in procedure – what will make REDD different?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</a:p>
          <a:p>
            <a:pPr lvl="0"/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going on; SFM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going on; Carbon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going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: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much coordination on stakeholder consultation – is this being considered? How to avoid stakeholder fatigue?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Board with full membership of CSOs and IPs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Secretariat</a:t>
            </a:r>
          </a:p>
          <a:p>
            <a:pPr marL="247650" indent="-247650">
              <a:spcBef>
                <a:spcPct val="0"/>
              </a:spcBef>
            </a:pPr>
            <a:endParaRPr lang="en-GB" sz="1400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pilots : all making progress in considering a national approach; 6 approved; 4 under implementation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accepted at Policy Board – Cambodia, Nepal, Sri Lanka, Ecuador, Argentina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additional requests - Congo- Brazzaville, Nigeria, Solomon Islands, Costa Rica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interest to join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main areas where UN-REDD Programme is actually providing assistance through national programmes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$24 million released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$9 million ready to be released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assistance for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on immediate steps as well as broader readiness plan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initial support to initiating readiness process : preparatory support through the Global Programme  $ 600,000; approve national programmes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National Programmes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PNG and DRC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Really focused on the immediate steps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Eligible to receive additional assistance once the process is up and running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DRC Process : factors contributing to success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Engaging civil society: Best Practice in the DRC, available on UN-REDD web site</a:t>
            </a:r>
          </a:p>
          <a:p>
            <a:pPr>
              <a:buFont typeface="Arial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 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Joint missions with FCPF, bilateral partners, international NGOs, local civil society and led by DRC government (40 reps)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Participatory process highlighted as pivotal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Established a civil society working group, which selects representatives for National REDD Committee and interacts with UN-REDD and FCPF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REDD Decree establishes National Coordination,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Interministerial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Committee and National REDD Committee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REDD Committee has 12 reps, 4 of which come from civil society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2)Capacity Building to civil society and IPs, awareness raising, support to establishment of networks and involvement in the UN-REDD Programme governance process</a:t>
            </a:r>
          </a:p>
          <a:p>
            <a:pPr lvl="0">
              <a:buFont typeface="Arial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3)Development of Operational guidelines for engagement, helps to establish the process and instill trust</a:t>
            </a:r>
          </a:p>
          <a:p>
            <a:pPr lvl="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Corollary/consequence of the emphasis on engagement in early readiness management, we are also recognizing the importance of consensus building. 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REDD has highly significant implications on how a country uses its forest resource assets. In many forested developing countries these assets form a primary means of development. 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national REDD strategies are an opportunity to involve stakeholders and ensure there is confidence in the outcomes and ownership of the process. 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to learn from the decades of development experience – both good or bad -  to ensure that national REDD strategies achieve sustainable and meaningful outcomes.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raised by Benoit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truthed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if you like, by our initial progress with national programmes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Emphasized by Sir Nicholas Stern in his comments to the sub plenary just now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Corresponds with what is emerging from the pilot countries.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Identified by most countries as a critical initial area where support is required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national programmes for DRC and PNG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identified as a need for follow up support to implement national MRV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 at how to support strengthening the link</a:t>
            </a:r>
          </a:p>
          <a:p>
            <a:pPr lvl="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67-E342-441F-B6DF-D7226E01B6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un-redd@un-redd.org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125413"/>
            <a:ext cx="21891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179888" y="3871913"/>
            <a:ext cx="40147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sz="4400" b="1" cap="none" baseline="0"/>
            </a:lvl1pPr>
          </a:lstStyle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Visit	</a:t>
            </a:r>
            <a:r>
              <a:rPr lang="en-US" sz="2400" dirty="0" smtClean="0">
                <a:solidFill>
                  <a:srgbClr val="0099CC"/>
                </a:solidFill>
                <a:latin typeface="Franklin Gothic Book" pitchFamily="34" charset="0"/>
                <a:ea typeface="+mj-ea"/>
                <a:cs typeface="+mj-cs"/>
                <a:hlinkClick r:id="rId3"/>
              </a:rPr>
              <a:t>www.un-redd.org</a:t>
            </a:r>
            <a:endParaRPr lang="en-US" sz="2400" dirty="0" smtClean="0">
              <a:solidFill>
                <a:srgbClr val="0099CC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Email	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hlinkClick r:id="rId4"/>
              </a:rPr>
              <a:t>un-redd@un-redd.org</a:t>
            </a: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400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8800" y="2767013"/>
            <a:ext cx="5567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For more information…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2422525" y="119063"/>
            <a:ext cx="661511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8" name="Freeform 7"/>
          <p:cNvSpPr/>
          <p:nvPr userDrawn="1"/>
        </p:nvSpPr>
        <p:spPr>
          <a:xfrm flipH="1">
            <a:off x="500063" y="3506788"/>
            <a:ext cx="8358187" cy="214312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1913" y="246063"/>
            <a:ext cx="23606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22862" y="2060661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2563538" y="3786201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0D32D-4D6D-4C56-B160-9E1EA4EA204A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8A42-1285-4EAC-AF01-91ED66471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22538" y="2060575"/>
            <a:ext cx="6389687" cy="1362075"/>
          </a:xfrm>
        </p:spPr>
        <p:txBody>
          <a:bodyPr/>
          <a:lstStyle/>
          <a:p>
            <a:r>
              <a:rPr lang="en-GB" dirty="0" smtClean="0"/>
              <a:t>Getting Initial Readiness Underway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3813" y="3786188"/>
            <a:ext cx="5272087" cy="5715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Forest Day 3, Sunday 13 December 2009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Proposed MRV System for DRC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68389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Emerging Areas of Focus for 2010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2514600" cy="449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Benefit Distribution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19800" y="1447800"/>
            <a:ext cx="2514600" cy="449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Environment &amp; Social Principles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276600" y="1447800"/>
            <a:ext cx="2514600" cy="449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MRV for Governance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1" y="1452690"/>
            <a:ext cx="3581399" cy="50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Benefit Distribution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Governance Structures</a:t>
            </a:r>
            <a:endParaRPr lang="en-US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6894">
            <a:off x="5800200" y="1575738"/>
            <a:ext cx="3374249" cy="464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219200"/>
            <a:ext cx="3297891" cy="4672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78089">
            <a:off x="168221" y="1598240"/>
            <a:ext cx="3483605" cy="4615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775517" cy="48796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Environment and Social Principles</a:t>
            </a:r>
            <a:endParaRPr lang="en-US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295400"/>
            <a:ext cx="3758553" cy="4876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14400"/>
            <a:ext cx="3795659" cy="48767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Network:</a:t>
            </a:r>
            <a:br>
              <a:rPr lang="en-US" dirty="0" smtClean="0"/>
            </a:br>
            <a:r>
              <a:rPr lang="en-US" sz="3200" dirty="0" smtClean="0"/>
              <a:t>UN-REDD Workspace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830" t="14080" r="12753" b="4211"/>
          <a:stretch>
            <a:fillRect/>
          </a:stretch>
        </p:blipFill>
        <p:spPr bwMode="auto">
          <a:xfrm>
            <a:off x="1347006" y="1746913"/>
            <a:ext cx="7564983" cy="511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828801"/>
            <a:ext cx="6477000" cy="4038600"/>
          </a:xfrm>
        </p:spPr>
        <p:txBody>
          <a:bodyPr/>
          <a:lstStyle/>
          <a:p>
            <a:pPr marL="457200" indent="-457200">
              <a:buFont typeface="Arial" charset="0"/>
              <a:buNone/>
              <a:defRPr/>
            </a:pPr>
            <a:endParaRPr lang="en-GB" sz="2000" b="1" dirty="0" smtClean="0">
              <a:solidFill>
                <a:schemeClr val="tx1"/>
              </a:solidFill>
              <a:latin typeface="Calibri" pitchFamily="-48" charset="0"/>
              <a:ea typeface="+mn-ea"/>
              <a:cs typeface="+mn-cs"/>
            </a:endParaRPr>
          </a:p>
          <a:p>
            <a:pPr marL="627063" lvl="1" indent="-339725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Calibri" pitchFamily="-48" charset="0"/>
                <a:ea typeface="ＭＳ Ｐゴシック" pitchFamily="-48" charset="-128"/>
                <a:cs typeface="+mn-cs"/>
              </a:rPr>
              <a:t>Collaborative partnership</a:t>
            </a:r>
          </a:p>
          <a:p>
            <a:pPr marL="627063" lvl="1" indent="-339725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Calibri" pitchFamily="-48" charset="0"/>
                <a:ea typeface="ＭＳ Ｐゴシック" pitchFamily="-48" charset="-128"/>
                <a:cs typeface="+mn-cs"/>
              </a:rPr>
              <a:t>Pledges of $106m</a:t>
            </a:r>
          </a:p>
          <a:p>
            <a:pPr marL="627063" lvl="1" indent="-339725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Calibri" pitchFamily="-48" charset="0"/>
                <a:ea typeface="ＭＳ Ｐゴシック" pitchFamily="-48" charset="-128"/>
                <a:cs typeface="+mn-cs"/>
              </a:rPr>
              <a:t>First phase:</a:t>
            </a:r>
          </a:p>
          <a:p>
            <a:pPr marL="1484313" lvl="3" indent="-339725">
              <a:defRPr/>
            </a:pPr>
            <a:r>
              <a:rPr lang="en-GB" sz="2800" dirty="0" smtClean="0">
                <a:solidFill>
                  <a:schemeClr val="tx1"/>
                </a:solidFill>
                <a:latin typeface="Calibri" pitchFamily="-48" charset="0"/>
                <a:ea typeface="ＭＳ Ｐゴシック" pitchFamily="-48" charset="-128"/>
                <a:cs typeface="+mn-cs"/>
              </a:rPr>
              <a:t>9 ‘Quick Starts’</a:t>
            </a:r>
          </a:p>
          <a:p>
            <a:pPr marL="1484313" lvl="3" indent="-339725">
              <a:defRPr/>
            </a:pPr>
            <a:r>
              <a:rPr lang="en-GB" sz="2800" dirty="0" smtClean="0">
                <a:latin typeface="Calibri" pitchFamily="-48" charset="0"/>
                <a:ea typeface="ＭＳ Ｐゴシック" pitchFamily="-48" charset="-128"/>
              </a:rPr>
              <a:t>Global Programme</a:t>
            </a:r>
            <a:endParaRPr lang="en-GB" sz="2800" dirty="0" smtClean="0">
              <a:solidFill>
                <a:schemeClr val="tx1"/>
              </a:solidFill>
              <a:latin typeface="Calibri" pitchFamily="-48" charset="0"/>
              <a:ea typeface="ＭＳ Ｐゴシック" pitchFamily="-48" charset="-128"/>
              <a:cs typeface="+mn-cs"/>
            </a:endParaRPr>
          </a:p>
          <a:p>
            <a:pPr marL="627063" lvl="1" indent="-339725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Calibri" pitchFamily="-48" charset="0"/>
                <a:ea typeface="ＭＳ Ｐゴシック" pitchFamily="-48" charset="-128"/>
                <a:cs typeface="+mn-cs"/>
              </a:rPr>
              <a:t>Second phase after COP15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r>
              <a:rPr lang="en-GB" sz="3600" dirty="0" smtClean="0">
                <a:latin typeface="Calibri" pitchFamily="34" charset="0"/>
                <a:ea typeface="ＭＳ Ｐゴシック"/>
                <a:cs typeface="ＭＳ Ｐゴシック"/>
              </a:rPr>
              <a:t>What is the UN-REDD Programme?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2373550" cy="17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3" name="Picture 2" descr="FAO,UNEP and UNDP log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133599"/>
            <a:ext cx="1802524" cy="716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2413000" y="0"/>
            <a:ext cx="6543675" cy="1531938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Participating Countries</a:t>
            </a:r>
          </a:p>
        </p:txBody>
      </p:sp>
      <p:pic>
        <p:nvPicPr>
          <p:cNvPr id="16387" name="Picture 4" descr="\\UNREDDCH001\Users\Ismail\Documents\Communications\9pilotcountries&amp;observers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163" y="1863725"/>
            <a:ext cx="8575675" cy="4113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Early Insights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2514600" cy="449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Getting Organized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19800" y="1447800"/>
            <a:ext cx="2514600" cy="449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MRV for Carbon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276600" y="1447800"/>
            <a:ext cx="2514600" cy="449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Developing REDD+ Strategies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678374" y="2169994"/>
            <a:ext cx="6019800" cy="3316405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Start-up Activities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The formulation of REDD “roadmaps” has greatly helped to clarify required interventions, and those for which UN-REDD has a comparative advantage. </a:t>
            </a: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This has been done in PNG and Viet Nam and Zambia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Strong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em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phasis on stakeholder engagement mechanisms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867823" y="609598"/>
            <a:ext cx="5867400" cy="611187"/>
          </a:xfrm>
          <a:prstGeom prst="flowChartAlternateProcess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60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Readiness Management Arrangements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442948" cy="366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93004" cy="358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667000" y="2286000"/>
            <a:ext cx="6019800" cy="2988861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Stakeholder Engagement</a:t>
            </a:r>
          </a:p>
          <a:p>
            <a:pPr marL="177800" indent="-17780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The establishment of engagement mechanisms early in the process is very important.  Validation meetings before submission of proposals  support this process</a:t>
            </a:r>
            <a:endParaRPr lang="en-US" dirty="0" smtClean="0">
              <a:cs typeface="Arial" pitchFamily="34" charset="0"/>
            </a:endParaRP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establishment of a broad-based multi-stakeholder consultation mechanism can dramatically increase confidence in the process among all stakeholders.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This has been the experience, for example, in Viet Nam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667000" y="838200"/>
            <a:ext cx="5867400" cy="611187"/>
          </a:xfrm>
          <a:prstGeom prst="flowChartAlternateProcess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Organizing and Consulting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4384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590800" y="1981200"/>
            <a:ext cx="6324600" cy="3062785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itchFamily="34" charset="0"/>
                <a:cs typeface="Arial" pitchFamily="34" charset="0"/>
              </a:rPr>
              <a:t>Consensus Building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177800" lvl="0" indent="-177800">
              <a:spcAft>
                <a:spcPts val="1000"/>
              </a:spcAft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The </a:t>
            </a:r>
            <a:r>
              <a:rPr lang="fr-FR" dirty="0" err="1" smtClean="0">
                <a:latin typeface="+mn-lt"/>
              </a:rPr>
              <a:t>process</a:t>
            </a:r>
            <a:r>
              <a:rPr lang="fr-FR" dirty="0" smtClean="0">
                <a:latin typeface="+mn-lt"/>
              </a:rPr>
              <a:t> of </a:t>
            </a:r>
            <a:r>
              <a:rPr lang="fr-FR" dirty="0" err="1" smtClean="0">
                <a:latin typeface="+mn-lt"/>
              </a:rPr>
              <a:t>developing</a:t>
            </a:r>
            <a:r>
              <a:rPr lang="fr-FR" dirty="0" smtClean="0">
                <a:latin typeface="+mn-lt"/>
              </a:rPr>
              <a:t> a REDD+ </a:t>
            </a:r>
            <a:r>
              <a:rPr lang="fr-FR" dirty="0" err="1" smtClean="0">
                <a:latin typeface="+mn-lt"/>
              </a:rPr>
              <a:t>Strategy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as important as the end </a:t>
            </a:r>
            <a:r>
              <a:rPr lang="fr-FR" dirty="0" err="1" smtClean="0">
                <a:latin typeface="+mn-lt"/>
              </a:rPr>
              <a:t>product</a:t>
            </a:r>
            <a:r>
              <a:rPr lang="fr-FR" dirty="0" smtClean="0">
                <a:latin typeface="+mn-lt"/>
              </a:rPr>
              <a:t> </a:t>
            </a:r>
          </a:p>
          <a:p>
            <a:pPr marL="177800" lvl="0" indent="-177800">
              <a:spcAft>
                <a:spcPts val="1000"/>
              </a:spcAft>
              <a:buFont typeface="Arial" pitchFamily="34" charset="0"/>
              <a:buChar char="•"/>
            </a:pPr>
            <a:r>
              <a:rPr lang="fr-FR" dirty="0" err="1" smtClean="0">
                <a:latin typeface="+mn-lt"/>
              </a:rPr>
              <a:t>Identifying</a:t>
            </a:r>
            <a:r>
              <a:rPr lang="fr-FR" dirty="0" smtClean="0">
                <a:latin typeface="+mn-lt"/>
              </a:rPr>
              <a:t> the drivers of </a:t>
            </a:r>
            <a:r>
              <a:rPr lang="fr-FR" dirty="0" err="1" smtClean="0">
                <a:latin typeface="+mn-lt"/>
              </a:rPr>
              <a:t>deforestation</a:t>
            </a:r>
            <a:r>
              <a:rPr lang="fr-FR" dirty="0" smtClean="0">
                <a:latin typeface="+mn-lt"/>
              </a:rPr>
              <a:t>  </a:t>
            </a:r>
            <a:r>
              <a:rPr lang="fr-FR" dirty="0" err="1" smtClean="0">
                <a:latin typeface="+mn-lt"/>
              </a:rPr>
              <a:t>needs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be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done</a:t>
            </a:r>
            <a:r>
              <a:rPr lang="fr-FR" dirty="0" smtClean="0">
                <a:latin typeface="+mn-lt"/>
              </a:rPr>
              <a:t> in a </a:t>
            </a:r>
            <a:r>
              <a:rPr lang="fr-FR" dirty="0" err="1" smtClean="0">
                <a:latin typeface="+mn-lt"/>
              </a:rPr>
              <a:t>way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that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leads</a:t>
            </a:r>
            <a:r>
              <a:rPr lang="fr-FR" dirty="0" smtClean="0">
                <a:latin typeface="+mn-lt"/>
              </a:rPr>
              <a:t> to national consensus; </a:t>
            </a:r>
            <a:r>
              <a:rPr lang="fr-FR" dirty="0" err="1" smtClean="0">
                <a:latin typeface="+mn-lt"/>
              </a:rPr>
              <a:t>otherwise</a:t>
            </a:r>
            <a:r>
              <a:rPr lang="fr-FR" dirty="0" smtClean="0">
                <a:latin typeface="+mn-lt"/>
              </a:rPr>
              <a:t> no </a:t>
            </a:r>
            <a:r>
              <a:rPr lang="fr-FR" dirty="0" err="1" smtClean="0">
                <a:latin typeface="+mn-lt"/>
              </a:rPr>
              <a:t>strategy</a:t>
            </a:r>
            <a:r>
              <a:rPr lang="fr-FR" dirty="0" smtClean="0">
                <a:latin typeface="+mn-lt"/>
              </a:rPr>
              <a:t> or </a:t>
            </a:r>
            <a:r>
              <a:rPr lang="fr-FR" dirty="0" err="1" smtClean="0">
                <a:latin typeface="+mn-lt"/>
              </a:rPr>
              <a:t>implementation</a:t>
            </a:r>
            <a:r>
              <a:rPr lang="fr-FR" dirty="0" smtClean="0">
                <a:latin typeface="+mn-lt"/>
              </a:rPr>
              <a:t> plan </a:t>
            </a:r>
            <a:r>
              <a:rPr lang="fr-FR" dirty="0" err="1" smtClean="0">
                <a:latin typeface="+mn-lt"/>
              </a:rPr>
              <a:t>will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work</a:t>
            </a:r>
            <a:r>
              <a:rPr lang="fr-FR" dirty="0" smtClean="0">
                <a:latin typeface="+mn-lt"/>
              </a:rPr>
              <a:t>. </a:t>
            </a:r>
          </a:p>
          <a:p>
            <a:pPr marL="177800" lvl="0" indent="-177800">
              <a:spcAft>
                <a:spcPts val="1000"/>
              </a:spcAft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DRC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devoting</a:t>
            </a:r>
            <a:r>
              <a:rPr lang="fr-FR" dirty="0" smtClean="0">
                <a:latin typeface="+mn-lt"/>
              </a:rPr>
              <a:t> time to </a:t>
            </a:r>
            <a:r>
              <a:rPr lang="fr-FR" dirty="0" err="1" smtClean="0">
                <a:latin typeface="+mn-lt"/>
              </a:rPr>
              <a:t>ensure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assessment</a:t>
            </a:r>
            <a:r>
              <a:rPr lang="fr-FR" dirty="0" smtClean="0">
                <a:latin typeface="+mn-lt"/>
              </a:rPr>
              <a:t> of drivers of </a:t>
            </a:r>
            <a:r>
              <a:rPr lang="fr-FR" dirty="0" err="1" smtClean="0">
                <a:latin typeface="+mn-lt"/>
              </a:rPr>
              <a:t>deforestation</a:t>
            </a:r>
            <a:r>
              <a:rPr lang="fr-FR" dirty="0" smtClean="0">
                <a:latin typeface="+mn-lt"/>
              </a:rPr>
              <a:t> serves to </a:t>
            </a:r>
            <a:r>
              <a:rPr lang="fr-FR" dirty="0" err="1" smtClean="0">
                <a:latin typeface="+mn-lt"/>
              </a:rPr>
              <a:t>unite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stakeholders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around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forest</a:t>
            </a:r>
            <a:r>
              <a:rPr lang="fr-FR" dirty="0" smtClean="0">
                <a:latin typeface="+mn-lt"/>
              </a:rPr>
              <a:t> issues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514600" y="762000"/>
            <a:ext cx="6400800" cy="609600"/>
          </a:xfrm>
          <a:prstGeom prst="flowChartAlternateProcess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Preparing REDD+ Strategies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514600" y="762000"/>
            <a:ext cx="6400800" cy="609600"/>
          </a:xfrm>
          <a:prstGeom prst="flowChartAlternateProcess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Preparing REDD+ Strategies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393003" cy="179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590800" y="2133600"/>
            <a:ext cx="6324600" cy="28194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Strategy Options</a:t>
            </a: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It is important to position a REDD strategy in the context of a broader process.</a:t>
            </a: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For example, in PNG a low-carbon development strategy is being prepared;</a:t>
            </a: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in Viet Nam, REDD is contained within the “National Target Programme” to address CC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590800" y="2133600"/>
            <a:ext cx="6324600" cy="30480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MRV</a:t>
            </a:r>
          </a:p>
          <a:p>
            <a:pPr marL="177800" lvl="0" indent="-17780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Early action on MRV is critical</a:t>
            </a:r>
          </a:p>
          <a:p>
            <a:pPr marL="177800" lvl="0" indent="-17780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Key initial elements are: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- remote sensing for forest area data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-  the role of the national forest inventory with regards to the emission factor</a:t>
            </a:r>
          </a:p>
          <a:p>
            <a:pPr marL="177800" lvl="0" indent="-17780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In DRC, both components would in turn support the country’s national greenhouse gas inventory.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819400" y="762000"/>
            <a:ext cx="5791200" cy="609600"/>
          </a:xfrm>
          <a:prstGeom prst="flowChartAlternateProcess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Designing a Monitoring System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2451369" cy="17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1164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Getting Initial Readiness Underway</vt:lpstr>
      <vt:lpstr>What is the UN-REDD Programme?</vt:lpstr>
      <vt:lpstr>Participating Countries</vt:lpstr>
      <vt:lpstr>Early Insights</vt:lpstr>
      <vt:lpstr>Slide 5</vt:lpstr>
      <vt:lpstr>Slide 6</vt:lpstr>
      <vt:lpstr>Slide 7</vt:lpstr>
      <vt:lpstr>Slide 8</vt:lpstr>
      <vt:lpstr>Slide 9</vt:lpstr>
      <vt:lpstr>Proposed MRV System for DRC </vt:lpstr>
      <vt:lpstr>Emerging Areas of Focus for 2010</vt:lpstr>
      <vt:lpstr>Benefit Distribution</vt:lpstr>
      <vt:lpstr>Governance Structures</vt:lpstr>
      <vt:lpstr>Environment and Social Principles</vt:lpstr>
      <vt:lpstr>Knowledge Network: UN-REDD Workspace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Clairs</dc:creator>
  <cp:lastModifiedBy>Estelle Fach</cp:lastModifiedBy>
  <cp:revision>32</cp:revision>
  <dcterms:created xsi:type="dcterms:W3CDTF">2009-12-11T00:24:16Z</dcterms:created>
  <dcterms:modified xsi:type="dcterms:W3CDTF">2010-01-11T20:05:00Z</dcterms:modified>
</cp:coreProperties>
</file>