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303" r:id="rId3"/>
    <p:sldId id="311" r:id="rId4"/>
    <p:sldId id="320" r:id="rId5"/>
    <p:sldId id="321" r:id="rId6"/>
    <p:sldId id="283" r:id="rId7"/>
    <p:sldId id="296" r:id="rId8"/>
    <p:sldId id="299" r:id="rId9"/>
    <p:sldId id="301" r:id="rId10"/>
    <p:sldId id="312" r:id="rId11"/>
    <p:sldId id="322" r:id="rId12"/>
    <p:sldId id="323" r:id="rId13"/>
    <p:sldId id="324" r:id="rId14"/>
    <p:sldId id="325" r:id="rId15"/>
    <p:sldId id="289" r:id="rId16"/>
  </p:sldIdLst>
  <p:sldSz cx="9144000" cy="6858000" type="screen4x3"/>
  <p:notesSz cx="6858000" cy="9144000"/>
  <p:defaultTextStyle>
    <a:defPPr>
      <a:defRPr lang="es-C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5711841834122"/>
          <c:y val="3.3768706183436303E-3"/>
          <c:w val="0.58310662139915415"/>
          <c:h val="0.90956152063594353"/>
        </c:manualLayout>
      </c:layout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-7.4418592538022341E-2"/>
                  <c:y val="4.19185652526831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604648134505547E-2"/>
                  <c:y val="1.28980200777486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478028773235868E-2"/>
                  <c:y val="-1.28980200777486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s-C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'Expected Costs'!$J$2:$J$6</c:f>
              <c:strCache>
                <c:ptCount val="5"/>
                <c:pt idx="0">
                  <c:v>Operational and implementation costs </c:v>
                </c:pt>
                <c:pt idx="1">
                  <c:v>Administrative cost</c:v>
                </c:pt>
                <c:pt idx="2">
                  <c:v>Other costs</c:v>
                </c:pt>
                <c:pt idx="3">
                  <c:v>MRV &amp; Reference Level</c:v>
                </c:pt>
                <c:pt idx="4">
                  <c:v>Total</c:v>
                </c:pt>
              </c:strCache>
            </c:strRef>
          </c:cat>
          <c:val>
            <c:numRef>
              <c:f>'Expected Costs'!$L$2:$L$6</c:f>
              <c:numCache>
                <c:formatCode>0%</c:formatCode>
                <c:ptCount val="5"/>
                <c:pt idx="0">
                  <c:v>0.87235808981689866</c:v>
                </c:pt>
                <c:pt idx="1">
                  <c:v>9.4645181844177972E-2</c:v>
                </c:pt>
                <c:pt idx="2">
                  <c:v>2.1516114829273503E-2</c:v>
                </c:pt>
                <c:pt idx="3">
                  <c:v>1.1480613509649667E-2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8.0809473550557866E-3"/>
          <c:y val="0.90291202212099886"/>
          <c:w val="0.96478372787671207"/>
          <c:h val="9.7007834076338187E-2"/>
        </c:manualLayout>
      </c:layout>
      <c:overlay val="0"/>
      <c:txPr>
        <a:bodyPr/>
        <a:lstStyle/>
        <a:p>
          <a:pPr>
            <a:defRPr sz="1100"/>
          </a:pPr>
          <a:endParaRPr lang="es-C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9D7E4-1022-4866-8F9C-1E4640206D0C}" type="datetimeFigureOut">
              <a:rPr lang="es-CR"/>
              <a:pPr>
                <a:defRPr/>
              </a:pPr>
              <a:t>05/07/2014</a:t>
            </a:fld>
            <a:endParaRPr lang="es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C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AE0B96-CB59-4F42-93FA-A3B3D250692E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32805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3248D-F48B-4677-A469-F93D4D40B1D4}" type="datetimeFigureOut">
              <a:rPr lang="es-CR"/>
              <a:pPr>
                <a:defRPr/>
              </a:pPr>
              <a:t>05/07/2014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A5BA-8896-4918-ABCD-E1E1B95BEB6C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2825-BE4B-46ED-BD94-F32852FDC52A}" type="datetimeFigureOut">
              <a:rPr lang="es-CR"/>
              <a:pPr>
                <a:defRPr/>
              </a:pPr>
              <a:t>05/07/2014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43A15-AECA-4ABA-9528-4D5676664D5A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4752-01B6-487C-A368-2B4D04039267}" type="datetimeFigureOut">
              <a:rPr lang="es-CR"/>
              <a:pPr>
                <a:defRPr/>
              </a:pPr>
              <a:t>05/07/2014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DF2B4-02B7-4761-8B05-90FC62FB49F8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tchbook-US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uFillTx/>
              </a:defRPr>
            </a:pPr>
            <a:r>
              <a:rPr sz="1900" b="1">
                <a:uFill>
                  <a:solidFill/>
                </a:uFill>
              </a:rPr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234483">
              <a:buClr>
                <a:srgbClr val="316296"/>
              </a:buClr>
              <a:buChar char=""/>
            </a:lvl2pPr>
            <a:lvl3pPr marL="428231" indent="-190899">
              <a:spcBef>
                <a:spcPts val="269"/>
              </a:spcBef>
              <a:buChar char=""/>
            </a:lvl3pPr>
            <a:lvl4pPr marL="633377">
              <a:spcBef>
                <a:spcPts val="0"/>
              </a:spcBef>
              <a:buFont typeface="Trebuchet MS"/>
              <a:buChar char="—"/>
            </a:lvl4pPr>
            <a:lvl5pPr marL="837097" indent="-202295">
              <a:spcBef>
                <a:spcPts val="0"/>
              </a:spcBef>
              <a:buFont typeface="Trebuchet MS"/>
              <a:buChar char="—"/>
            </a:lvl5pPr>
          </a:lstStyle>
          <a:p>
            <a:pPr lvl="0">
              <a:defRPr sz="1800">
                <a:uFillTx/>
              </a:defRPr>
            </a:pPr>
            <a:r>
              <a:rPr sz="1300">
                <a:uFill>
                  <a:solidFill/>
                </a:uFill>
              </a:rPr>
              <a:t>Nivel de texto 1</a:t>
            </a:r>
          </a:p>
          <a:p>
            <a:pPr lvl="1">
              <a:defRPr sz="1800">
                <a:uFillTx/>
              </a:defRPr>
            </a:pPr>
            <a:r>
              <a:rPr sz="1300">
                <a:uFill>
                  <a:solidFill/>
                </a:uFill>
              </a:rPr>
              <a:t>Nivel de texto 2</a:t>
            </a:r>
          </a:p>
          <a:p>
            <a:pPr lvl="2">
              <a:defRPr sz="1800">
                <a:uFillTx/>
              </a:defRPr>
            </a:pPr>
            <a:r>
              <a:rPr sz="1300">
                <a:uFill>
                  <a:solidFill/>
                </a:uFill>
              </a:rPr>
              <a:t>Nivel de texto 3</a:t>
            </a:r>
          </a:p>
          <a:p>
            <a:pPr lvl="3">
              <a:defRPr sz="1800">
                <a:uFillTx/>
              </a:defRPr>
            </a:pPr>
            <a:r>
              <a:rPr sz="1300">
                <a:uFill>
                  <a:solidFill/>
                </a:uFill>
              </a:rPr>
              <a:t>Nivel de texto 4</a:t>
            </a:r>
          </a:p>
          <a:p>
            <a:pPr lvl="4">
              <a:defRPr sz="1800">
                <a:uFillTx/>
              </a:defRPr>
            </a:pPr>
            <a:r>
              <a:rPr sz="1300">
                <a:uFill>
                  <a:solidFill/>
                </a:uFill>
              </a:rPr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9930125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9BD3B-EC58-4C34-ABBC-F84AD51392C5}" type="datetimeFigureOut">
              <a:rPr lang="es-CR"/>
              <a:pPr>
                <a:defRPr/>
              </a:pPr>
              <a:t>05/07/2014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E3356-0644-458C-9386-17B477BC1CFF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DFDB-061B-41AA-99E5-11B19EA0983A}" type="datetimeFigureOut">
              <a:rPr lang="es-CR"/>
              <a:pPr>
                <a:defRPr/>
              </a:pPr>
              <a:t>05/07/2014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2D9C-07D4-4747-9F8B-B19A18005109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3646-9082-4C33-B8C3-4328A0B4A572}" type="datetimeFigureOut">
              <a:rPr lang="es-CR"/>
              <a:pPr>
                <a:defRPr/>
              </a:pPr>
              <a:t>05/07/2014</a:t>
            </a:fld>
            <a:endParaRPr lang="es-C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F63E-1D31-4FED-AC39-3FE4D124527E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AD6D-6608-4D51-BF0B-BBDBCA4DDAD4}" type="datetimeFigureOut">
              <a:rPr lang="es-CR"/>
              <a:pPr>
                <a:defRPr/>
              </a:pPr>
              <a:t>05/07/2014</a:t>
            </a:fld>
            <a:endParaRPr lang="es-C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ED24-3E5F-45DB-8EED-F8BF84FA8BF4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134D-6A26-4FAC-8492-9C1BBA7D16DB}" type="datetimeFigureOut">
              <a:rPr lang="es-CR"/>
              <a:pPr>
                <a:defRPr/>
              </a:pPr>
              <a:t>05/07/2014</a:t>
            </a:fld>
            <a:endParaRPr lang="es-C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7CCF-5831-45E2-9653-13C3FBEBD828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F17C4-5996-4FFC-8588-E8A8DB4D09EB}" type="datetimeFigureOut">
              <a:rPr lang="es-CR"/>
              <a:pPr>
                <a:defRPr/>
              </a:pPr>
              <a:t>05/07/2014</a:t>
            </a:fld>
            <a:endParaRPr lang="es-C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CF3F-4627-4F62-AF80-55C1ED8A138D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4BBF-2B58-46F8-87DB-55FC3F6CBA2B}" type="datetimeFigureOut">
              <a:rPr lang="es-CR"/>
              <a:pPr>
                <a:defRPr/>
              </a:pPr>
              <a:t>05/07/2014</a:t>
            </a:fld>
            <a:endParaRPr lang="es-C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8F34-AAAF-457C-8B2A-68A01774B096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9459-143F-46C0-8D2D-8B3C0F0B4046}" type="datetimeFigureOut">
              <a:rPr lang="es-CR"/>
              <a:pPr>
                <a:defRPr/>
              </a:pPr>
              <a:t>05/07/2014</a:t>
            </a:fld>
            <a:endParaRPr lang="es-C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CE348-15DF-46B1-B7D7-2A39816AD29B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C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3DCCA0-3445-4490-A7ED-67F3051F50C5}" type="datetimeFigureOut">
              <a:rPr lang="es-CR"/>
              <a:pPr>
                <a:defRPr/>
              </a:pPr>
              <a:t>05/07/2014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C38E7B-EB5D-492B-AB27-94A31453BA4D}" type="slidenum">
              <a:rPr lang="es-CR"/>
              <a:pPr>
                <a:defRPr/>
              </a:pPr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938"/>
            <a:ext cx="9144000" cy="36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 flipV="1">
            <a:off x="0" y="3495675"/>
            <a:ext cx="91440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CR" dirty="0"/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8659813" y="3495675"/>
            <a:ext cx="484187" cy="4238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1574800" y="3495675"/>
            <a:ext cx="1403350" cy="1174750"/>
          </a:xfrm>
          <a:prstGeom prst="rect">
            <a:avLst/>
          </a:prstGeom>
          <a:solidFill>
            <a:srgbClr val="90AB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1482725" y="-134938"/>
            <a:ext cx="76200" cy="3670301"/>
          </a:xfrm>
          <a:prstGeom prst="rect">
            <a:avLst/>
          </a:prstGeom>
          <a:solidFill>
            <a:srgbClr val="FFFFFF">
              <a:alpha val="3254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5" name="Rectangle 6"/>
          <p:cNvSpPr>
            <a:spLocks/>
          </p:cNvSpPr>
          <p:nvPr/>
        </p:nvSpPr>
        <p:spPr bwMode="auto">
          <a:xfrm>
            <a:off x="2954338" y="-173038"/>
            <a:ext cx="57150" cy="3668713"/>
          </a:xfrm>
          <a:prstGeom prst="rect">
            <a:avLst/>
          </a:prstGeom>
          <a:solidFill>
            <a:srgbClr val="FFFFFF">
              <a:alpha val="38431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6" name="Rectangle 7"/>
          <p:cNvSpPr>
            <a:spLocks/>
          </p:cNvSpPr>
          <p:nvPr/>
        </p:nvSpPr>
        <p:spPr bwMode="auto">
          <a:xfrm>
            <a:off x="8613775" y="-134938"/>
            <a:ext cx="58738" cy="3670301"/>
          </a:xfrm>
          <a:prstGeom prst="rect">
            <a:avLst/>
          </a:prstGeom>
          <a:solidFill>
            <a:srgbClr val="FFFFFF">
              <a:alpha val="35686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7" name="Rectangle 9"/>
          <p:cNvSpPr>
            <a:spLocks/>
          </p:cNvSpPr>
          <p:nvPr/>
        </p:nvSpPr>
        <p:spPr bwMode="auto">
          <a:xfrm>
            <a:off x="-26988" y="3514725"/>
            <a:ext cx="1481138" cy="855663"/>
          </a:xfrm>
          <a:prstGeom prst="rect">
            <a:avLst/>
          </a:prstGeom>
          <a:solidFill>
            <a:srgbClr val="2A4A2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8" name="Rectangle 16"/>
          <p:cNvSpPr>
            <a:spLocks/>
          </p:cNvSpPr>
          <p:nvPr/>
        </p:nvSpPr>
        <p:spPr bwMode="auto">
          <a:xfrm>
            <a:off x="2954338" y="3710875"/>
            <a:ext cx="6156325" cy="2169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s-CR" sz="2900" b="1" dirty="0" err="1" smtClean="0">
                <a:latin typeface="Calibri" pitchFamily="34" charset="0"/>
                <a:ea typeface="Trebuchet MS" pitchFamily="34" charset="0"/>
                <a:cs typeface="Trebuchet MS" pitchFamily="34" charset="0"/>
              </a:rPr>
              <a:t>Desafios</a:t>
            </a:r>
            <a:r>
              <a:rPr lang="es-CR" sz="2900" b="1" dirty="0" smtClean="0">
                <a:latin typeface="Calibri" pitchFamily="34" charset="0"/>
                <a:ea typeface="Trebuchet MS" pitchFamily="34" charset="0"/>
                <a:cs typeface="Trebuchet MS" pitchFamily="34" charset="0"/>
              </a:rPr>
              <a:t> para el pago de servicios ambientales en el contexto de la implementación de la Estrategia Nacional de REDD+ Costa Rica.</a:t>
            </a:r>
          </a:p>
          <a:p>
            <a:endParaRPr lang="es-CR" sz="2500" dirty="0">
              <a:latin typeface="Calibri" pitchFamily="34" charset="0"/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2059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5876925"/>
            <a:ext cx="18716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Line 2"/>
          <p:cNvSpPr>
            <a:spLocks noChangeShapeType="1"/>
          </p:cNvSpPr>
          <p:nvPr/>
        </p:nvSpPr>
        <p:spPr bwMode="auto">
          <a:xfrm>
            <a:off x="0" y="3495675"/>
            <a:ext cx="9144000" cy="1588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CR"/>
          </a:p>
        </p:txBody>
      </p:sp>
      <p:pic>
        <p:nvPicPr>
          <p:cNvPr id="2061" name="Picture 6" descr="Descripción: Screen Shot 2013-08-27 at 07.43.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949950"/>
            <a:ext cx="9699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logo fonafif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5876925"/>
            <a:ext cx="14255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0" y="0"/>
            <a:ext cx="9144000" cy="1300634"/>
          </a:xfrm>
          <a:prstGeom prst="rect">
            <a:avLst/>
          </a:prstGeom>
          <a:solidFill>
            <a:srgbClr val="2A4A2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1300634"/>
            <a:ext cx="7635875" cy="184150"/>
          </a:xfrm>
          <a:prstGeom prst="rect">
            <a:avLst/>
          </a:prstGeom>
          <a:solidFill>
            <a:srgbClr val="90AB1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7632700" y="1276375"/>
            <a:ext cx="1547812" cy="168275"/>
          </a:xfrm>
          <a:prstGeom prst="rect">
            <a:avLst/>
          </a:prstGeom>
          <a:solidFill>
            <a:srgbClr val="D36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51520" y="73819"/>
            <a:ext cx="8640960" cy="1143000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Desarrollo de estrategia de restauración del paisaje rural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Evaluación de oportunidades de restauración del paisaje rural</a:t>
            </a:r>
          </a:p>
          <a:p>
            <a:r>
              <a:rPr lang="es-ES" dirty="0" smtClean="0"/>
              <a:t>Evaluación económica del impacto de la restauración del paisaje rural</a:t>
            </a:r>
          </a:p>
          <a:p>
            <a:pPr lvl="1"/>
            <a:r>
              <a:rPr lang="es-ES" dirty="0" smtClean="0"/>
              <a:t>Co-beneficios socioeconómicos</a:t>
            </a:r>
          </a:p>
          <a:p>
            <a:pPr lvl="1"/>
            <a:r>
              <a:rPr lang="es-ES" dirty="0" smtClean="0"/>
              <a:t>Co-beneficios ambientales</a:t>
            </a:r>
          </a:p>
          <a:p>
            <a:r>
              <a:rPr lang="es-ES" dirty="0" smtClean="0"/>
              <a:t>Estrategia de Financiamiento</a:t>
            </a:r>
          </a:p>
          <a:p>
            <a:pPr lvl="1"/>
            <a:r>
              <a:rPr lang="es-ES" dirty="0" smtClean="0"/>
              <a:t>Desarrollo de PSA Campesino e Indígena</a:t>
            </a:r>
          </a:p>
          <a:p>
            <a:pPr lvl="1"/>
            <a:r>
              <a:rPr lang="es-ES" dirty="0" smtClean="0"/>
              <a:t>Involucramiento del Sector Privado en REDD+</a:t>
            </a:r>
          </a:p>
          <a:p>
            <a:pPr lvl="1"/>
            <a:endParaRPr lang="es-ES" dirty="0" smtClean="0"/>
          </a:p>
        </p:txBody>
      </p:sp>
      <p:pic>
        <p:nvPicPr>
          <p:cNvPr id="9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914589"/>
            <a:ext cx="792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9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0" y="0"/>
            <a:ext cx="9144000" cy="650317"/>
          </a:xfrm>
          <a:prstGeom prst="rect">
            <a:avLst/>
          </a:prstGeom>
          <a:solidFill>
            <a:srgbClr val="2A4A2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0" y="644947"/>
            <a:ext cx="7635875" cy="184150"/>
          </a:xfrm>
          <a:prstGeom prst="rect">
            <a:avLst/>
          </a:prstGeom>
          <a:solidFill>
            <a:srgbClr val="90AB1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7632700" y="620688"/>
            <a:ext cx="1547812" cy="168275"/>
          </a:xfrm>
          <a:prstGeom prst="rect">
            <a:avLst/>
          </a:prstGeom>
          <a:solidFill>
            <a:srgbClr val="D36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t="19807" r="24128" b="5086"/>
          <a:stretch/>
        </p:blipFill>
        <p:spPr bwMode="auto">
          <a:xfrm>
            <a:off x="813019" y="1070248"/>
            <a:ext cx="7517962" cy="460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949950"/>
            <a:ext cx="792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2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0" y="0"/>
            <a:ext cx="9144000" cy="1411941"/>
          </a:xfrm>
          <a:prstGeom prst="rect">
            <a:avLst/>
          </a:prstGeom>
          <a:solidFill>
            <a:srgbClr val="365B3B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1248217" y="151280"/>
            <a:ext cx="6673274" cy="108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88" tIns="45588" rIns="45588" bIns="45588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3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Integrated approach for</a:t>
            </a:r>
          </a:p>
          <a:p>
            <a:pPr lvl="0">
              <a:defRPr sz="1800">
                <a:uFillTx/>
              </a:defRPr>
            </a:pPr>
            <a:r>
              <a:rPr sz="31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Sustainable</a:t>
            </a:r>
            <a:r>
              <a:rPr sz="3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REDD+</a:t>
            </a:r>
          </a:p>
        </p:txBody>
      </p:sp>
      <p:sp>
        <p:nvSpPr>
          <p:cNvPr id="202" name="Shape 202"/>
          <p:cNvSpPr/>
          <p:nvPr/>
        </p:nvSpPr>
        <p:spPr>
          <a:xfrm>
            <a:off x="1" y="1378324"/>
            <a:ext cx="7635875" cy="183497"/>
          </a:xfrm>
          <a:prstGeom prst="rect">
            <a:avLst/>
          </a:prstGeom>
          <a:solidFill>
            <a:srgbClr val="A0B614"/>
          </a:solidFill>
          <a:ln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7609826" y="1376923"/>
            <a:ext cx="1547092" cy="186299"/>
          </a:xfrm>
          <a:prstGeom prst="rect">
            <a:avLst/>
          </a:prstGeom>
          <a:solidFill>
            <a:srgbClr val="DD7F00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189735" y="3069295"/>
            <a:ext cx="1224731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2C943">
              <a:alpha val="49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600" b="1"/>
            </a:lvl1pPr>
          </a:lstStyle>
          <a:p>
            <a:pPr lvl="0">
              <a:defRPr sz="1800" b="0">
                <a:uFillTx/>
              </a:defRPr>
            </a:pPr>
            <a:r>
              <a:rPr sz="1400">
                <a:uFill>
                  <a:solidFill/>
                </a:uFill>
              </a:rPr>
              <a:t>REDD+ implemen-tation</a:t>
            </a:r>
          </a:p>
        </p:txBody>
      </p:sp>
      <p:sp>
        <p:nvSpPr>
          <p:cNvPr id="205" name="Shape 205"/>
          <p:cNvSpPr/>
          <p:nvPr/>
        </p:nvSpPr>
        <p:spPr>
          <a:xfrm>
            <a:off x="1390195" y="2040503"/>
            <a:ext cx="1224731" cy="1205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67B2C">
              <a:alpha val="52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 b="1"/>
            </a:lvl1pPr>
          </a:lstStyle>
          <a:p>
            <a:pPr lvl="0">
              <a:defRPr sz="1800" b="0">
                <a:uFillTx/>
              </a:defRPr>
            </a:pPr>
            <a:r>
              <a:rPr sz="1700">
                <a:uFill>
                  <a:solidFill/>
                </a:uFill>
              </a:rPr>
              <a:t>Goods</a:t>
            </a:r>
          </a:p>
        </p:txBody>
      </p:sp>
      <p:sp>
        <p:nvSpPr>
          <p:cNvPr id="206" name="Shape 206"/>
          <p:cNvSpPr/>
          <p:nvPr/>
        </p:nvSpPr>
        <p:spPr>
          <a:xfrm>
            <a:off x="1390195" y="4038399"/>
            <a:ext cx="1224731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2C943">
              <a:alpha val="49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800" b="1"/>
            </a:lvl1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Services</a:t>
            </a:r>
          </a:p>
        </p:txBody>
      </p:sp>
      <p:sp>
        <p:nvSpPr>
          <p:cNvPr id="207" name="Shape 207"/>
          <p:cNvSpPr/>
          <p:nvPr/>
        </p:nvSpPr>
        <p:spPr>
          <a:xfrm>
            <a:off x="2758574" y="4038399"/>
            <a:ext cx="1224731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2C943">
              <a:alpha val="49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800" b="1"/>
            </a:lvl1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Co-benefits</a:t>
            </a:r>
          </a:p>
        </p:txBody>
      </p:sp>
      <p:sp>
        <p:nvSpPr>
          <p:cNvPr id="208" name="Shape 208"/>
          <p:cNvSpPr/>
          <p:nvPr/>
        </p:nvSpPr>
        <p:spPr>
          <a:xfrm>
            <a:off x="2623971" y="5357276"/>
            <a:ext cx="1488282" cy="64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588" tIns="45588" rIns="45588" bIns="45588" anchor="ctr">
            <a:spAutoFit/>
          </a:bodyPr>
          <a:lstStyle/>
          <a:p>
            <a:pPr lvl="0">
              <a:lnSpc>
                <a:spcPct val="60000"/>
              </a:lnSpc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Jobs</a:t>
            </a:r>
          </a:p>
          <a:p>
            <a:pPr lvl="0">
              <a:lnSpc>
                <a:spcPct val="60000"/>
              </a:lnSpc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Water</a:t>
            </a:r>
          </a:p>
          <a:p>
            <a:pPr lvl="0">
              <a:lnSpc>
                <a:spcPct val="60000"/>
              </a:lnSpc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Biodiversity</a:t>
            </a:r>
          </a:p>
          <a:p>
            <a:pPr lvl="0">
              <a:lnSpc>
                <a:spcPct val="60000"/>
              </a:lnSpc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Scenic beauty</a:t>
            </a:r>
          </a:p>
          <a:p>
            <a:pPr lvl="0">
              <a:lnSpc>
                <a:spcPct val="60000"/>
              </a:lnSpc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Improved livelihoods</a:t>
            </a:r>
          </a:p>
        </p:txBody>
      </p:sp>
      <p:sp>
        <p:nvSpPr>
          <p:cNvPr id="209" name="Shape 209"/>
          <p:cNvSpPr/>
          <p:nvPr/>
        </p:nvSpPr>
        <p:spPr>
          <a:xfrm>
            <a:off x="4126952" y="5077412"/>
            <a:ext cx="1224731" cy="1205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2C943">
              <a:alpha val="49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800" b="1"/>
            </a:lvl1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Non-market</a:t>
            </a:r>
          </a:p>
        </p:txBody>
      </p:sp>
      <p:sp>
        <p:nvSpPr>
          <p:cNvPr id="210" name="Shape 210"/>
          <p:cNvSpPr/>
          <p:nvPr/>
        </p:nvSpPr>
        <p:spPr>
          <a:xfrm>
            <a:off x="4126952" y="3197659"/>
            <a:ext cx="1224731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2C943">
              <a:alpha val="49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800" b="1"/>
            </a:lvl1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Market</a:t>
            </a:r>
          </a:p>
        </p:txBody>
      </p:sp>
      <p:sp>
        <p:nvSpPr>
          <p:cNvPr id="211" name="Shape 211"/>
          <p:cNvSpPr/>
          <p:nvPr/>
        </p:nvSpPr>
        <p:spPr>
          <a:xfrm>
            <a:off x="5495330" y="2398224"/>
            <a:ext cx="1224730" cy="1205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2C943">
              <a:alpha val="49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800" b="1"/>
            </a:lvl1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Intl’</a:t>
            </a:r>
          </a:p>
        </p:txBody>
      </p:sp>
      <p:sp>
        <p:nvSpPr>
          <p:cNvPr id="212" name="Shape 212"/>
          <p:cNvSpPr/>
          <p:nvPr/>
        </p:nvSpPr>
        <p:spPr>
          <a:xfrm>
            <a:off x="5495330" y="5077412"/>
            <a:ext cx="1224730" cy="1205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2C943">
              <a:alpha val="49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800" b="1"/>
            </a:lvl1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Bi-, multi-lateral funds</a:t>
            </a:r>
          </a:p>
        </p:txBody>
      </p:sp>
      <p:sp>
        <p:nvSpPr>
          <p:cNvPr id="213" name="Shape 213"/>
          <p:cNvSpPr/>
          <p:nvPr/>
        </p:nvSpPr>
        <p:spPr>
          <a:xfrm>
            <a:off x="5495330" y="3737817"/>
            <a:ext cx="1224730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2C943">
              <a:alpha val="49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800" b="1"/>
            </a:lvl1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National</a:t>
            </a:r>
          </a:p>
        </p:txBody>
      </p:sp>
      <p:sp>
        <p:nvSpPr>
          <p:cNvPr id="214" name="Shape 214"/>
          <p:cNvSpPr/>
          <p:nvPr/>
        </p:nvSpPr>
        <p:spPr>
          <a:xfrm>
            <a:off x="6455442" y="4519227"/>
            <a:ext cx="1536373" cy="36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588" tIns="45588" rIns="45588" bIns="45588" anchor="ctr">
            <a:spAutoFit/>
          </a:bodyPr>
          <a:lstStyle/>
          <a:p>
            <a:pPr lvl="0" algn="l">
              <a:lnSpc>
                <a:spcPct val="60000"/>
              </a:lnSpc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Domestic market</a:t>
            </a:r>
          </a:p>
          <a:p>
            <a:pPr lvl="0" algn="l">
              <a:lnSpc>
                <a:spcPct val="60000"/>
              </a:lnSpc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Private sector</a:t>
            </a:r>
          </a:p>
        </p:txBody>
      </p:sp>
      <p:sp>
        <p:nvSpPr>
          <p:cNvPr id="215" name="Shape 215"/>
          <p:cNvSpPr/>
          <p:nvPr/>
        </p:nvSpPr>
        <p:spPr>
          <a:xfrm flipV="1">
            <a:off x="802100" y="2621998"/>
            <a:ext cx="630954" cy="502906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875994" y="4240798"/>
            <a:ext cx="483166" cy="468956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2463010" y="4668064"/>
            <a:ext cx="505883" cy="1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18" name="Shape 218"/>
          <p:cNvSpPr/>
          <p:nvPr/>
        </p:nvSpPr>
        <p:spPr>
          <a:xfrm flipV="1">
            <a:off x="3578403" y="3628277"/>
            <a:ext cx="630953" cy="502906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3652297" y="5247075"/>
            <a:ext cx="483166" cy="468956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20" name="Shape 220"/>
          <p:cNvSpPr/>
          <p:nvPr/>
        </p:nvSpPr>
        <p:spPr>
          <a:xfrm flipV="1">
            <a:off x="5120276" y="3058841"/>
            <a:ext cx="505883" cy="341639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5172832" y="4067107"/>
            <a:ext cx="440493" cy="163437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5172832" y="5680308"/>
            <a:ext cx="505883" cy="1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6863709" y="1512775"/>
            <a:ext cx="1224730" cy="1205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2C943">
              <a:alpha val="49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800" b="1"/>
            </a:lvl1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Carbon Fund</a:t>
            </a:r>
          </a:p>
        </p:txBody>
      </p:sp>
      <p:sp>
        <p:nvSpPr>
          <p:cNvPr id="224" name="Shape 224"/>
          <p:cNvSpPr/>
          <p:nvPr/>
        </p:nvSpPr>
        <p:spPr>
          <a:xfrm>
            <a:off x="6863709" y="2819403"/>
            <a:ext cx="1224730" cy="1205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2C943">
              <a:alpha val="49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b="1">
                <a:uFill>
                  <a:solidFill/>
                </a:uFill>
              </a:rPr>
              <a:t>VCS JNR</a:t>
            </a:r>
          </a:p>
          <a:p>
            <a:pPr lvl="0">
              <a:defRPr sz="1800">
                <a:uFillTx/>
              </a:defRPr>
            </a:pPr>
            <a:r>
              <a:rPr b="1">
                <a:uFill>
                  <a:solidFill/>
                </a:uFill>
              </a:rPr>
              <a:t>(available)</a:t>
            </a:r>
          </a:p>
        </p:txBody>
      </p:sp>
      <p:sp>
        <p:nvSpPr>
          <p:cNvPr id="225" name="Shape 225"/>
          <p:cNvSpPr/>
          <p:nvPr/>
        </p:nvSpPr>
        <p:spPr>
          <a:xfrm flipV="1">
            <a:off x="6475737" y="2291352"/>
            <a:ext cx="505883" cy="341640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6528293" y="3299619"/>
            <a:ext cx="440493" cy="163437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78252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7649926" y="2112588"/>
            <a:ext cx="1400127" cy="4601290"/>
          </a:xfrm>
          <a:prstGeom prst="rect">
            <a:avLst/>
          </a:prstGeom>
          <a:ln w="25400" cap="rnd">
            <a:solidFill>
              <a:srgbClr val="85888D"/>
            </a:solidFill>
            <a:custDash>
              <a:ds d="100000" sp="200000"/>
            </a:custDash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defRPr sz="1500" b="1"/>
            </a:lvl1pPr>
          </a:lstStyle>
          <a:p>
            <a:pPr lvl="0">
              <a:defRPr sz="1800" b="0">
                <a:uFillTx/>
              </a:defRPr>
            </a:pPr>
            <a:r>
              <a:rPr sz="1300">
                <a:uFill>
                  <a:solidFill/>
                </a:uFill>
              </a:rPr>
              <a:t>Business models &amp; plans</a:t>
            </a:r>
          </a:p>
        </p:txBody>
      </p:sp>
      <p:sp>
        <p:nvSpPr>
          <p:cNvPr id="229" name="Shape 229"/>
          <p:cNvSpPr/>
          <p:nvPr/>
        </p:nvSpPr>
        <p:spPr>
          <a:xfrm>
            <a:off x="0" y="0"/>
            <a:ext cx="9144000" cy="1411941"/>
          </a:xfrm>
          <a:prstGeom prst="rect">
            <a:avLst/>
          </a:prstGeom>
          <a:solidFill>
            <a:srgbClr val="365B3B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1248217" y="151280"/>
            <a:ext cx="6673274" cy="108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88" tIns="45588" rIns="45588" bIns="45588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3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Integrated approach for</a:t>
            </a:r>
          </a:p>
          <a:p>
            <a:pPr lvl="0">
              <a:defRPr sz="1800">
                <a:uFillTx/>
              </a:defRPr>
            </a:pPr>
            <a:r>
              <a:rPr sz="31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Sustainable</a:t>
            </a:r>
            <a:r>
              <a:rPr sz="3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REDD+</a:t>
            </a:r>
          </a:p>
        </p:txBody>
      </p:sp>
      <p:sp>
        <p:nvSpPr>
          <p:cNvPr id="231" name="Shape 231"/>
          <p:cNvSpPr/>
          <p:nvPr/>
        </p:nvSpPr>
        <p:spPr>
          <a:xfrm>
            <a:off x="1" y="1378324"/>
            <a:ext cx="7635875" cy="183497"/>
          </a:xfrm>
          <a:prstGeom prst="rect">
            <a:avLst/>
          </a:prstGeom>
          <a:solidFill>
            <a:srgbClr val="A0B614"/>
          </a:solidFill>
          <a:ln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7609826" y="1376923"/>
            <a:ext cx="1547092" cy="186299"/>
          </a:xfrm>
          <a:prstGeom prst="rect">
            <a:avLst/>
          </a:prstGeom>
          <a:solidFill>
            <a:srgbClr val="DD7F00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74281" y="3069295"/>
            <a:ext cx="1224731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2C943">
              <a:alpha val="49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600" b="1"/>
            </a:lvl1pPr>
          </a:lstStyle>
          <a:p>
            <a:pPr lvl="0">
              <a:defRPr sz="1800" b="0">
                <a:uFillTx/>
              </a:defRPr>
            </a:pPr>
            <a:r>
              <a:rPr sz="1400">
                <a:uFill>
                  <a:solidFill/>
                </a:uFill>
              </a:rPr>
              <a:t>REDD+ implemen-tation</a:t>
            </a:r>
          </a:p>
        </p:txBody>
      </p:sp>
      <p:sp>
        <p:nvSpPr>
          <p:cNvPr id="234" name="Shape 234"/>
          <p:cNvSpPr/>
          <p:nvPr/>
        </p:nvSpPr>
        <p:spPr>
          <a:xfrm>
            <a:off x="1274741" y="2040503"/>
            <a:ext cx="1224731" cy="1205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67B2C">
              <a:alpha val="52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900" b="1"/>
            </a:lvl1pPr>
          </a:lstStyle>
          <a:p>
            <a:pPr lvl="0">
              <a:defRPr sz="1800" b="0">
                <a:uFillTx/>
              </a:defRPr>
            </a:pPr>
            <a:r>
              <a:rPr sz="1700">
                <a:uFill>
                  <a:solidFill/>
                </a:uFill>
              </a:rPr>
              <a:t>Goods</a:t>
            </a:r>
          </a:p>
        </p:txBody>
      </p:sp>
      <p:sp>
        <p:nvSpPr>
          <p:cNvPr id="235" name="Shape 235"/>
          <p:cNvSpPr/>
          <p:nvPr/>
        </p:nvSpPr>
        <p:spPr>
          <a:xfrm>
            <a:off x="1274741" y="4038399"/>
            <a:ext cx="1224731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2C943">
              <a:alpha val="49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800" b="1"/>
            </a:lvl1pPr>
          </a:lstStyle>
          <a:p>
            <a:pPr lvl="0">
              <a:defRPr b="0">
                <a:uFillTx/>
              </a:defRPr>
            </a:pPr>
            <a:r>
              <a:rPr b="1">
                <a:uFill>
                  <a:solidFill/>
                </a:uFill>
              </a:rPr>
              <a:t>Services</a:t>
            </a:r>
          </a:p>
        </p:txBody>
      </p:sp>
      <p:sp>
        <p:nvSpPr>
          <p:cNvPr id="236" name="Shape 236"/>
          <p:cNvSpPr/>
          <p:nvPr/>
        </p:nvSpPr>
        <p:spPr>
          <a:xfrm flipV="1">
            <a:off x="686646" y="2621998"/>
            <a:ext cx="630954" cy="502906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760540" y="4240798"/>
            <a:ext cx="483166" cy="468956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2689301" y="2040503"/>
            <a:ext cx="1224731" cy="1205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67B2C">
              <a:alpha val="52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700" b="1"/>
            </a:lvl1pPr>
          </a:lstStyle>
          <a:p>
            <a:pPr lvl="0">
              <a:defRPr sz="1800" b="0">
                <a:uFillTx/>
              </a:defRPr>
            </a:pPr>
            <a:r>
              <a:rPr sz="1500">
                <a:uFill>
                  <a:solidFill/>
                </a:uFill>
              </a:rPr>
              <a:t>Business opportuni-ties</a:t>
            </a:r>
          </a:p>
        </p:txBody>
      </p:sp>
      <p:sp>
        <p:nvSpPr>
          <p:cNvPr id="239" name="Shape 239"/>
          <p:cNvSpPr/>
          <p:nvPr/>
        </p:nvSpPr>
        <p:spPr>
          <a:xfrm>
            <a:off x="3940455" y="1412887"/>
            <a:ext cx="1224731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67B2C">
              <a:alpha val="52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700" b="1"/>
            </a:lvl1pPr>
          </a:lstStyle>
          <a:p>
            <a:pPr lvl="0">
              <a:defRPr sz="1800" b="0">
                <a:uFillTx/>
              </a:defRPr>
            </a:pPr>
            <a:r>
              <a:rPr sz="1500">
                <a:uFill>
                  <a:solidFill/>
                </a:uFill>
              </a:rPr>
              <a:t>Short-term</a:t>
            </a:r>
          </a:p>
        </p:txBody>
      </p:sp>
      <p:sp>
        <p:nvSpPr>
          <p:cNvPr id="240" name="Shape 240"/>
          <p:cNvSpPr/>
          <p:nvPr/>
        </p:nvSpPr>
        <p:spPr>
          <a:xfrm>
            <a:off x="3931625" y="3465743"/>
            <a:ext cx="1224731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67B2C">
              <a:alpha val="52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700" b="1"/>
            </a:lvl1pPr>
          </a:lstStyle>
          <a:p>
            <a:pPr lvl="0">
              <a:defRPr sz="1800" b="0">
                <a:uFillTx/>
              </a:defRPr>
            </a:pPr>
            <a:r>
              <a:rPr sz="1500">
                <a:uFill>
                  <a:solidFill/>
                </a:uFill>
              </a:rPr>
              <a:t>Long-term</a:t>
            </a:r>
          </a:p>
        </p:txBody>
      </p:sp>
      <p:sp>
        <p:nvSpPr>
          <p:cNvPr id="241" name="Shape 241"/>
          <p:cNvSpPr/>
          <p:nvPr/>
        </p:nvSpPr>
        <p:spPr>
          <a:xfrm>
            <a:off x="4871537" y="2254310"/>
            <a:ext cx="1013794" cy="36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588" tIns="45588" rIns="45588" bIns="45588" anchor="ctr">
            <a:spAutoFit/>
          </a:bodyPr>
          <a:lstStyle/>
          <a:p>
            <a:pPr lvl="0" algn="l">
              <a:lnSpc>
                <a:spcPct val="60000"/>
              </a:lnSpc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Agriculture</a:t>
            </a:r>
          </a:p>
          <a:p>
            <a:pPr lvl="0" algn="l">
              <a:lnSpc>
                <a:spcPct val="60000"/>
              </a:lnSpc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Livestock</a:t>
            </a:r>
          </a:p>
        </p:txBody>
      </p:sp>
      <p:sp>
        <p:nvSpPr>
          <p:cNvPr id="242" name="Shape 242"/>
          <p:cNvSpPr/>
          <p:nvPr/>
        </p:nvSpPr>
        <p:spPr>
          <a:xfrm>
            <a:off x="5166142" y="3465743"/>
            <a:ext cx="1224731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67B2C">
              <a:alpha val="52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700" b="1"/>
            </a:lvl1pPr>
          </a:lstStyle>
          <a:p>
            <a:pPr lvl="0">
              <a:defRPr sz="1800" b="0">
                <a:uFillTx/>
              </a:defRPr>
            </a:pPr>
            <a:r>
              <a:rPr sz="1500">
                <a:uFill>
                  <a:solidFill/>
                </a:uFill>
              </a:rPr>
              <a:t>Timber products</a:t>
            </a:r>
          </a:p>
        </p:txBody>
      </p:sp>
      <p:sp>
        <p:nvSpPr>
          <p:cNvPr id="243" name="Shape 243"/>
          <p:cNvSpPr/>
          <p:nvPr/>
        </p:nvSpPr>
        <p:spPr>
          <a:xfrm>
            <a:off x="7714533" y="3488928"/>
            <a:ext cx="1224731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67B2C">
              <a:alpha val="52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700" b="1"/>
            </a:lvl1pPr>
          </a:lstStyle>
          <a:p>
            <a:pPr lvl="0">
              <a:defRPr sz="1800" b="0">
                <a:uFillTx/>
              </a:defRPr>
            </a:pPr>
            <a:r>
              <a:rPr sz="1500">
                <a:uFill>
                  <a:solidFill/>
                </a:uFill>
              </a:rPr>
              <a:t>Construction</a:t>
            </a:r>
          </a:p>
        </p:txBody>
      </p:sp>
      <p:sp>
        <p:nvSpPr>
          <p:cNvPr id="244" name="Shape 244"/>
          <p:cNvSpPr/>
          <p:nvPr/>
        </p:nvSpPr>
        <p:spPr>
          <a:xfrm>
            <a:off x="7737624" y="2268597"/>
            <a:ext cx="1224731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67B2C">
              <a:alpha val="52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700" b="1"/>
            </a:lvl1pPr>
          </a:lstStyle>
          <a:p>
            <a:pPr lvl="0">
              <a:defRPr sz="1800" b="0">
                <a:uFillTx/>
              </a:defRPr>
            </a:pPr>
            <a:r>
              <a:rPr sz="1500">
                <a:uFill>
                  <a:solidFill/>
                </a:uFill>
              </a:rPr>
              <a:t>Furniture</a:t>
            </a:r>
          </a:p>
        </p:txBody>
      </p:sp>
      <p:sp>
        <p:nvSpPr>
          <p:cNvPr id="245" name="Shape 245"/>
          <p:cNvSpPr/>
          <p:nvPr/>
        </p:nvSpPr>
        <p:spPr>
          <a:xfrm>
            <a:off x="7737624" y="4888554"/>
            <a:ext cx="1224731" cy="1205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67B2C">
              <a:alpha val="52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700" b="1"/>
            </a:lvl1pPr>
          </a:lstStyle>
          <a:p>
            <a:pPr lvl="0">
              <a:defRPr sz="1800" b="0">
                <a:uFillTx/>
              </a:defRPr>
            </a:pPr>
            <a:r>
              <a:rPr sz="1500">
                <a:uFill>
                  <a:solidFill/>
                </a:uFill>
              </a:rPr>
              <a:t>Bioenergy</a:t>
            </a:r>
          </a:p>
        </p:txBody>
      </p:sp>
      <p:sp>
        <p:nvSpPr>
          <p:cNvPr id="246" name="Shape 246"/>
          <p:cNvSpPr/>
          <p:nvPr/>
        </p:nvSpPr>
        <p:spPr>
          <a:xfrm>
            <a:off x="2394973" y="2653056"/>
            <a:ext cx="327730" cy="1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47" name="Shape 247"/>
          <p:cNvSpPr/>
          <p:nvPr/>
        </p:nvSpPr>
        <p:spPr>
          <a:xfrm flipV="1">
            <a:off x="3698625" y="2055343"/>
            <a:ext cx="271606" cy="263618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3571111" y="3188809"/>
            <a:ext cx="518145" cy="502906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7492251" y="4067861"/>
            <a:ext cx="327730" cy="1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4966930" y="4067861"/>
            <a:ext cx="327730" cy="1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51" name="Shape 251"/>
          <p:cNvSpPr/>
          <p:nvPr/>
        </p:nvSpPr>
        <p:spPr>
          <a:xfrm flipV="1">
            <a:off x="7327311" y="2986133"/>
            <a:ext cx="641447" cy="622581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7327311" y="4527008"/>
            <a:ext cx="657610" cy="638269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6399870" y="3464964"/>
            <a:ext cx="1224731" cy="1205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67B2C">
              <a:alpha val="52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700" b="1"/>
            </a:lvl1pPr>
          </a:lstStyle>
          <a:p>
            <a:pPr lvl="0">
              <a:defRPr sz="1800" b="0">
                <a:uFillTx/>
              </a:defRPr>
            </a:pPr>
            <a:r>
              <a:rPr sz="1500">
                <a:uFill>
                  <a:solidFill/>
                </a:uFill>
              </a:rPr>
              <a:t>PMR</a:t>
            </a:r>
          </a:p>
        </p:txBody>
      </p:sp>
      <p:sp>
        <p:nvSpPr>
          <p:cNvPr id="254" name="Shape 254"/>
          <p:cNvSpPr/>
          <p:nvPr/>
        </p:nvSpPr>
        <p:spPr>
          <a:xfrm>
            <a:off x="6247773" y="4067861"/>
            <a:ext cx="327730" cy="1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1756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2905323" y="1941859"/>
            <a:ext cx="1400128" cy="4601290"/>
          </a:xfrm>
          <a:prstGeom prst="rect">
            <a:avLst/>
          </a:prstGeom>
          <a:ln w="25400" cap="rnd">
            <a:solidFill>
              <a:srgbClr val="85888D"/>
            </a:solidFill>
            <a:custDash>
              <a:ds d="100000" sp="200000"/>
            </a:custDash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>
            <a:lvl1pPr>
              <a:defRPr sz="1500" b="1"/>
            </a:lvl1pPr>
          </a:lstStyle>
          <a:p>
            <a:pPr lvl="0">
              <a:defRPr sz="1800" b="0">
                <a:uFillTx/>
              </a:defRPr>
            </a:pPr>
            <a:r>
              <a:rPr sz="1300">
                <a:uFill>
                  <a:solidFill/>
                </a:uFill>
              </a:rPr>
              <a:t>t CO2e</a:t>
            </a:r>
          </a:p>
        </p:txBody>
      </p:sp>
      <p:sp>
        <p:nvSpPr>
          <p:cNvPr id="257" name="Shape 257"/>
          <p:cNvSpPr/>
          <p:nvPr/>
        </p:nvSpPr>
        <p:spPr>
          <a:xfrm>
            <a:off x="0" y="0"/>
            <a:ext cx="9144000" cy="1411941"/>
          </a:xfrm>
          <a:prstGeom prst="rect">
            <a:avLst/>
          </a:prstGeom>
          <a:solidFill>
            <a:srgbClr val="365B3B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1248217" y="151280"/>
            <a:ext cx="6673274" cy="108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588" tIns="45588" rIns="45588" bIns="45588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3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Integrated approach for</a:t>
            </a:r>
          </a:p>
          <a:p>
            <a:pPr lvl="0">
              <a:defRPr sz="1800">
                <a:uFillTx/>
              </a:defRPr>
            </a:pPr>
            <a:r>
              <a:rPr sz="310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Sustainable</a:t>
            </a:r>
            <a:r>
              <a:rPr sz="3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REDD+</a:t>
            </a:r>
          </a:p>
        </p:txBody>
      </p:sp>
      <p:sp>
        <p:nvSpPr>
          <p:cNvPr id="259" name="Shape 259"/>
          <p:cNvSpPr/>
          <p:nvPr/>
        </p:nvSpPr>
        <p:spPr>
          <a:xfrm>
            <a:off x="1" y="1378324"/>
            <a:ext cx="7635875" cy="183497"/>
          </a:xfrm>
          <a:prstGeom prst="rect">
            <a:avLst/>
          </a:prstGeom>
          <a:solidFill>
            <a:srgbClr val="A0B614"/>
          </a:solidFill>
          <a:ln>
            <a:round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7609826" y="1376923"/>
            <a:ext cx="1547092" cy="186299"/>
          </a:xfrm>
          <a:prstGeom prst="rect">
            <a:avLst/>
          </a:prstGeom>
          <a:solidFill>
            <a:srgbClr val="DD7F00"/>
          </a:solidFill>
          <a:ln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1815652" y="3280877"/>
            <a:ext cx="1224731" cy="1205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2C943">
              <a:alpha val="49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600" b="1"/>
            </a:lvl1pPr>
          </a:lstStyle>
          <a:p>
            <a:pPr lvl="0">
              <a:defRPr sz="1800" b="0">
                <a:uFillTx/>
              </a:defRPr>
            </a:pPr>
            <a:r>
              <a:rPr sz="1400">
                <a:uFill>
                  <a:solidFill/>
                </a:uFill>
              </a:rPr>
              <a:t>REDD+ implemen-tation</a:t>
            </a:r>
          </a:p>
        </p:txBody>
      </p:sp>
      <p:sp>
        <p:nvSpPr>
          <p:cNvPr id="262" name="Shape 262"/>
          <p:cNvSpPr/>
          <p:nvPr/>
        </p:nvSpPr>
        <p:spPr>
          <a:xfrm flipV="1">
            <a:off x="2428017" y="2833579"/>
            <a:ext cx="630953" cy="502906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2501911" y="4452378"/>
            <a:ext cx="483166" cy="468956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342348" y="3280877"/>
            <a:ext cx="1224731" cy="1205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B5E47">
              <a:alpha val="7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1400">
                <a:uFill>
                  <a:solidFill/>
                </a:uFill>
              </a:rPr>
              <a:t>REDD+ finance</a:t>
            </a:r>
          </a:p>
        </p:txBody>
      </p:sp>
      <p:sp>
        <p:nvSpPr>
          <p:cNvPr id="265" name="Shape 265"/>
          <p:cNvSpPr/>
          <p:nvPr/>
        </p:nvSpPr>
        <p:spPr>
          <a:xfrm>
            <a:off x="1445549" y="3883773"/>
            <a:ext cx="471438" cy="1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3016113" y="2253276"/>
            <a:ext cx="1224731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B5E47">
              <a:alpha val="7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400" b="1">
                <a:solidFill>
                  <a:srgbClr val="FFFFFF"/>
                </a:solidFill>
                <a:uFill>
                  <a:solidFill/>
                </a:uFill>
              </a:rPr>
              <a:t>Cost</a:t>
            </a:r>
            <a:r>
              <a:rPr sz="1400" b="1">
                <a:solidFill>
                  <a:srgbClr val="C82506"/>
                </a:solidFill>
                <a:uFill>
                  <a:solidFill/>
                </a:uFill>
              </a:rPr>
              <a:t>&gt;</a:t>
            </a:r>
            <a:r>
              <a:rPr sz="1400" b="1">
                <a:solidFill>
                  <a:srgbClr val="FFFFFF"/>
                </a:solidFill>
                <a:uFill>
                  <a:solidFill/>
                </a:uFill>
              </a:rPr>
              <a:t>Price</a:t>
            </a:r>
          </a:p>
        </p:txBody>
      </p:sp>
      <p:sp>
        <p:nvSpPr>
          <p:cNvPr id="267" name="Shape 267"/>
          <p:cNvSpPr/>
          <p:nvPr/>
        </p:nvSpPr>
        <p:spPr>
          <a:xfrm>
            <a:off x="2993022" y="4407899"/>
            <a:ext cx="1224731" cy="1205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B5E47">
              <a:alpha val="7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400" b="1">
                <a:solidFill>
                  <a:srgbClr val="FFFFFF"/>
                </a:solidFill>
                <a:uFill>
                  <a:solidFill/>
                </a:uFill>
              </a:rPr>
              <a:t>Price</a:t>
            </a:r>
            <a:r>
              <a:rPr sz="1400" b="1">
                <a:solidFill>
                  <a:srgbClr val="C82506"/>
                </a:solidFill>
                <a:uFill>
                  <a:solidFill/>
                </a:uFill>
              </a:rPr>
              <a:t>&gt;</a:t>
            </a:r>
            <a:r>
              <a:rPr sz="1400" b="1">
                <a:solidFill>
                  <a:srgbClr val="FFFFFF"/>
                </a:solidFill>
                <a:uFill>
                  <a:solidFill/>
                </a:uFill>
              </a:rPr>
              <a:t>Cost</a:t>
            </a:r>
          </a:p>
        </p:txBody>
      </p:sp>
      <p:sp>
        <p:nvSpPr>
          <p:cNvPr id="268" name="Shape 268"/>
          <p:cNvSpPr/>
          <p:nvPr/>
        </p:nvSpPr>
        <p:spPr>
          <a:xfrm>
            <a:off x="5562655" y="1716767"/>
            <a:ext cx="1224731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B5E47">
              <a:alpha val="7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1400">
                <a:uFill>
                  <a:solidFill/>
                </a:uFill>
              </a:rPr>
              <a:t>NAMAs</a:t>
            </a:r>
          </a:p>
        </p:txBody>
      </p:sp>
      <p:sp>
        <p:nvSpPr>
          <p:cNvPr id="269" name="Shape 269"/>
          <p:cNvSpPr/>
          <p:nvPr/>
        </p:nvSpPr>
        <p:spPr>
          <a:xfrm>
            <a:off x="4361400" y="2253276"/>
            <a:ext cx="1224730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B5E47">
              <a:alpha val="7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7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1500">
                <a:uFill>
                  <a:solidFill/>
                </a:uFill>
              </a:rPr>
              <a:t>High yielding commodities</a:t>
            </a:r>
          </a:p>
        </p:txBody>
      </p:sp>
      <p:sp>
        <p:nvSpPr>
          <p:cNvPr id="270" name="Shape 270"/>
          <p:cNvSpPr/>
          <p:nvPr/>
        </p:nvSpPr>
        <p:spPr>
          <a:xfrm>
            <a:off x="5562655" y="2668794"/>
            <a:ext cx="1224731" cy="1205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B5E47">
              <a:alpha val="7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1400">
                <a:uFill>
                  <a:solidFill/>
                </a:uFill>
              </a:rPr>
              <a:t>Other approaches</a:t>
            </a:r>
          </a:p>
        </p:txBody>
      </p:sp>
      <p:sp>
        <p:nvSpPr>
          <p:cNvPr id="271" name="Shape 271"/>
          <p:cNvSpPr/>
          <p:nvPr/>
        </p:nvSpPr>
        <p:spPr>
          <a:xfrm>
            <a:off x="4361400" y="4407899"/>
            <a:ext cx="1224730" cy="1205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B5E47">
              <a:alpha val="7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1400">
                <a:uFill>
                  <a:solidFill/>
                </a:uFill>
              </a:rPr>
              <a:t>PES</a:t>
            </a:r>
          </a:p>
        </p:txBody>
      </p:sp>
      <p:sp>
        <p:nvSpPr>
          <p:cNvPr id="272" name="Shape 272"/>
          <p:cNvSpPr/>
          <p:nvPr/>
        </p:nvSpPr>
        <p:spPr>
          <a:xfrm>
            <a:off x="231663" y="1694119"/>
            <a:ext cx="8706383" cy="5099005"/>
          </a:xfrm>
          <a:prstGeom prst="rect">
            <a:avLst/>
          </a:prstGeom>
          <a:ln w="25400" cap="rnd">
            <a:solidFill>
              <a:srgbClr val="85888D"/>
            </a:solidFill>
            <a:custDash>
              <a:ds d="100000" sp="200000"/>
            </a:custDash>
            <a:round/>
          </a:ln>
        </p:spPr>
        <p:txBody>
          <a:bodyPr lIns="0" tIns="0" rIns="0" bIns="0" anchor="b"/>
          <a:lstStyle/>
          <a:p>
            <a:pPr lvl="0">
              <a:defRPr sz="1500" b="1"/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4078046" y="2823075"/>
            <a:ext cx="471438" cy="1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4078046" y="5010795"/>
            <a:ext cx="471438" cy="1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  <a:tailEnd type="triangle"/>
          </a:ln>
        </p:spPr>
        <p:txBody>
          <a:bodyPr lIns="45588" tIns="45588" rIns="45588" bIns="45588" anchor="ctr"/>
          <a:lstStyle/>
          <a:p>
            <a:pPr lvl="0"/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6863835" y="1780334"/>
            <a:ext cx="1975465" cy="2424067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700" b="1">
                <a:solidFill>
                  <a:srgbClr val="3B5E47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1500">
                <a:uFill>
                  <a:solidFill/>
                </a:uFill>
              </a:rPr>
              <a:t>Intensive Agriculture- forest landscapes</a:t>
            </a:r>
          </a:p>
        </p:txBody>
      </p:sp>
      <p:sp>
        <p:nvSpPr>
          <p:cNvPr id="276" name="Shape 276"/>
          <p:cNvSpPr/>
          <p:nvPr/>
        </p:nvSpPr>
        <p:spPr>
          <a:xfrm>
            <a:off x="6863835" y="4288445"/>
            <a:ext cx="1975465" cy="2424068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uFillTx/>
              </a:defRPr>
            </a:pPr>
            <a:r>
              <a:rPr sz="1500" b="1">
                <a:solidFill>
                  <a:srgbClr val="3B5E47"/>
                </a:solidFill>
                <a:uFill>
                  <a:solidFill/>
                </a:uFill>
              </a:rPr>
              <a:t>Biodiversity hotspots</a:t>
            </a:r>
          </a:p>
          <a:p>
            <a:pPr lvl="0">
              <a:defRPr sz="1800">
                <a:uFillTx/>
              </a:defRPr>
            </a:pPr>
            <a:r>
              <a:rPr sz="1500" b="1">
                <a:solidFill>
                  <a:srgbClr val="3B5E47"/>
                </a:solidFill>
                <a:uFill>
                  <a:solidFill/>
                </a:uFill>
              </a:rPr>
              <a:t>Biological corridors</a:t>
            </a:r>
          </a:p>
          <a:p>
            <a:pPr lvl="0">
              <a:defRPr sz="1800">
                <a:uFillTx/>
              </a:defRPr>
            </a:pPr>
            <a:r>
              <a:rPr sz="1500" b="1">
                <a:solidFill>
                  <a:srgbClr val="3B5E47"/>
                </a:solidFill>
                <a:uFill>
                  <a:solidFill/>
                </a:uFill>
              </a:rPr>
              <a:t>Water production areas</a:t>
            </a:r>
          </a:p>
          <a:p>
            <a:pPr lvl="0">
              <a:defRPr sz="1800">
                <a:uFillTx/>
              </a:defRPr>
            </a:pPr>
            <a:r>
              <a:rPr sz="1500" b="1">
                <a:solidFill>
                  <a:srgbClr val="3B5E47"/>
                </a:solidFill>
                <a:uFill>
                  <a:solidFill/>
                </a:uFill>
              </a:rPr>
              <a:t>Low economic index areas</a:t>
            </a:r>
          </a:p>
        </p:txBody>
      </p:sp>
      <p:sp>
        <p:nvSpPr>
          <p:cNvPr id="277" name="Shape 277"/>
          <p:cNvSpPr/>
          <p:nvPr/>
        </p:nvSpPr>
        <p:spPr>
          <a:xfrm>
            <a:off x="326000" y="1867350"/>
            <a:ext cx="1859923" cy="1107996"/>
          </a:xfrm>
          <a:prstGeom prst="rect">
            <a:avLst/>
          </a:prstGeom>
          <a:solidFill>
            <a:srgbClr val="3B5E47">
              <a:alpha val="29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2400" b="1"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Landscape</a:t>
            </a:r>
          </a:p>
          <a:p>
            <a:pPr lvl="0">
              <a:defRPr sz="1800">
                <a:uFillTx/>
              </a:defRPr>
            </a:pPr>
            <a:r>
              <a:rPr sz="2400" b="1"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restoration </a:t>
            </a:r>
          </a:p>
          <a:p>
            <a:pPr lvl="0">
              <a:defRPr sz="1800">
                <a:uFillTx/>
              </a:defRPr>
            </a:pPr>
            <a:r>
              <a:rPr sz="2400" b="1"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2815438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021288"/>
            <a:ext cx="719758" cy="6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/>
          </p:cNvSpPr>
          <p:nvPr/>
        </p:nvSpPr>
        <p:spPr bwMode="auto">
          <a:xfrm>
            <a:off x="1246188" y="387350"/>
            <a:ext cx="66738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4559" bIns="0" anchor="ctr"/>
          <a:lstStyle/>
          <a:p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REDD+ COSTA RICA</a:t>
            </a:r>
          </a:p>
        </p:txBody>
      </p:sp>
      <p:sp>
        <p:nvSpPr>
          <p:cNvPr id="24580" name="Rectangle 2"/>
          <p:cNvSpPr>
            <a:spLocks/>
          </p:cNvSpPr>
          <p:nvPr/>
        </p:nvSpPr>
        <p:spPr bwMode="auto">
          <a:xfrm>
            <a:off x="0" y="0"/>
            <a:ext cx="9144000" cy="1411288"/>
          </a:xfrm>
          <a:prstGeom prst="rect">
            <a:avLst/>
          </a:prstGeom>
          <a:solidFill>
            <a:srgbClr val="2A4A2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1" name="Rectangle 3"/>
          <p:cNvSpPr>
            <a:spLocks/>
          </p:cNvSpPr>
          <p:nvPr/>
        </p:nvSpPr>
        <p:spPr bwMode="auto">
          <a:xfrm>
            <a:off x="0" y="1377950"/>
            <a:ext cx="7635875" cy="184150"/>
          </a:xfrm>
          <a:prstGeom prst="rect">
            <a:avLst/>
          </a:prstGeom>
          <a:solidFill>
            <a:srgbClr val="90AB1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2" name="Rectangle 4"/>
          <p:cNvSpPr>
            <a:spLocks/>
          </p:cNvSpPr>
          <p:nvPr/>
        </p:nvSpPr>
        <p:spPr bwMode="auto">
          <a:xfrm>
            <a:off x="7596188" y="1387475"/>
            <a:ext cx="1547812" cy="168275"/>
          </a:xfrm>
          <a:prstGeom prst="rect">
            <a:avLst/>
          </a:prstGeom>
          <a:solidFill>
            <a:srgbClr val="D36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583" name="Content Placeholder 5"/>
          <p:cNvSpPr>
            <a:spLocks noGrp="1"/>
          </p:cNvSpPr>
          <p:nvPr>
            <p:ph idx="1"/>
          </p:nvPr>
        </p:nvSpPr>
        <p:spPr>
          <a:xfrm>
            <a:off x="611188" y="1700213"/>
            <a:ext cx="8229600" cy="42386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s-CR" dirty="0" smtClean="0"/>
              <a:t>Muchas gracias!!!</a:t>
            </a:r>
          </a:p>
          <a:p>
            <a:pPr>
              <a:buFont typeface="Arial" pitchFamily="34" charset="0"/>
              <a:buNone/>
            </a:pPr>
            <a:r>
              <a:rPr lang="es-CR" dirty="0" smtClean="0"/>
              <a:t>			</a:t>
            </a:r>
            <a:r>
              <a:rPr lang="es-CR" dirty="0" err="1" smtClean="0"/>
              <a:t>Thank</a:t>
            </a:r>
            <a:r>
              <a:rPr lang="es-CR" dirty="0" smtClean="0"/>
              <a:t> </a:t>
            </a:r>
            <a:r>
              <a:rPr lang="es-CR" dirty="0" err="1" smtClean="0"/>
              <a:t>you</a:t>
            </a:r>
            <a:r>
              <a:rPr lang="es-CR" dirty="0" smtClean="0"/>
              <a:t> </a:t>
            </a:r>
            <a:r>
              <a:rPr lang="es-CR" dirty="0" err="1" smtClean="0"/>
              <a:t>very</a:t>
            </a:r>
            <a:r>
              <a:rPr lang="es-CR" dirty="0" smtClean="0"/>
              <a:t> </a:t>
            </a:r>
            <a:r>
              <a:rPr lang="es-CR" dirty="0" err="1" smtClean="0"/>
              <a:t>much</a:t>
            </a:r>
            <a:r>
              <a:rPr lang="es-CR" dirty="0" smtClean="0"/>
              <a:t>!!</a:t>
            </a:r>
          </a:p>
          <a:p>
            <a:pPr>
              <a:buFont typeface="Arial" pitchFamily="34" charset="0"/>
              <a:buNone/>
            </a:pPr>
            <a:r>
              <a:rPr lang="es-CR" dirty="0" smtClean="0"/>
              <a:t>						</a:t>
            </a:r>
          </a:p>
          <a:p>
            <a:endParaRPr lang="es-CR" dirty="0" smtClean="0"/>
          </a:p>
          <a:p>
            <a:pPr algn="r">
              <a:buFont typeface="Arial" pitchFamily="34" charset="0"/>
              <a:buNone/>
            </a:pPr>
            <a:endParaRPr lang="es-CR" sz="2000" dirty="0" smtClean="0"/>
          </a:p>
          <a:p>
            <a:pPr algn="r">
              <a:buFont typeface="Arial" pitchFamily="34" charset="0"/>
              <a:buNone/>
            </a:pPr>
            <a:r>
              <a:rPr lang="es-CR" sz="2000" dirty="0" smtClean="0"/>
              <a:t>Secretaria REDD</a:t>
            </a:r>
          </a:p>
          <a:p>
            <a:pPr algn="r">
              <a:buFont typeface="Arial" pitchFamily="34" charset="0"/>
              <a:buNone/>
            </a:pPr>
            <a:r>
              <a:rPr lang="es-CR" sz="2000" dirty="0" smtClean="0"/>
              <a:t>Fondo Nacional de Financiamiento Forestal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rgbClr val="2A4A2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4" name="Rectangle 3"/>
          <p:cNvSpPr>
            <a:spLocks/>
          </p:cNvSpPr>
          <p:nvPr/>
        </p:nvSpPr>
        <p:spPr bwMode="auto">
          <a:xfrm>
            <a:off x="0" y="836712"/>
            <a:ext cx="7635875" cy="184150"/>
          </a:xfrm>
          <a:prstGeom prst="rect">
            <a:avLst/>
          </a:prstGeom>
          <a:solidFill>
            <a:srgbClr val="90AB1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7601258" y="809834"/>
            <a:ext cx="1547812" cy="174625"/>
          </a:xfrm>
          <a:prstGeom prst="rect">
            <a:avLst/>
          </a:prstGeom>
          <a:solidFill>
            <a:srgbClr val="D36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812" y="496293"/>
            <a:ext cx="5647236" cy="122413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600" b="1" dirty="0" smtClean="0"/>
              <a:t>Modelo de Restauración del Paisaje</a:t>
            </a:r>
          </a:p>
        </p:txBody>
      </p:sp>
      <p:pic>
        <p:nvPicPr>
          <p:cNvPr id="36867" name="Picture 4" descr="Forest Definitions - Gyde Lundg99a 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5103" r="11411" b="3973"/>
          <a:stretch>
            <a:fillRect/>
          </a:stretch>
        </p:blipFill>
        <p:spPr bwMode="auto">
          <a:xfrm>
            <a:off x="182029" y="1720429"/>
            <a:ext cx="6867739" cy="450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9" descr="log_car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730" y="4989249"/>
            <a:ext cx="609870" cy="64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119007" y="2465840"/>
            <a:ext cx="1872208" cy="6016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Conservación</a:t>
            </a:r>
            <a:endParaRPr lang="es-CR" sz="16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91763" y="3463570"/>
            <a:ext cx="1224136" cy="7921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Manejo Forestal</a:t>
            </a:r>
            <a:endParaRPr lang="es-CR" sz="16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353817" y="2647940"/>
            <a:ext cx="1866255" cy="7921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Restauración de Paisaje</a:t>
            </a:r>
            <a:endParaRPr lang="es-CR" sz="16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25811" y="2752682"/>
            <a:ext cx="2018370" cy="7921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Reforestación</a:t>
            </a:r>
            <a:endParaRPr lang="es-CR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42" y="4544100"/>
            <a:ext cx="439659" cy="34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29" y="3618909"/>
            <a:ext cx="529704" cy="40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10" y="4219601"/>
            <a:ext cx="393788" cy="3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 29"/>
          <p:cNvSpPr/>
          <p:nvPr/>
        </p:nvSpPr>
        <p:spPr>
          <a:xfrm>
            <a:off x="6551164" y="3427440"/>
            <a:ext cx="1773772" cy="7921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chemeClr val="tx1"/>
                </a:solidFill>
              </a:rPr>
              <a:t>Agricultura y ganadería intensificada</a:t>
            </a:r>
            <a:endParaRPr lang="es-CR" sz="14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 rot="1103586">
            <a:off x="4354524" y="4896006"/>
            <a:ext cx="2561527" cy="618899"/>
            <a:chOff x="4386943" y="5564186"/>
            <a:chExt cx="2688771" cy="61889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47" t="28842" r="20806" b="55293"/>
            <a:stretch/>
          </p:blipFill>
          <p:spPr bwMode="auto">
            <a:xfrm>
              <a:off x="4386943" y="5564186"/>
              <a:ext cx="2688771" cy="597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47" t="28842" r="28480" b="55293"/>
            <a:stretch/>
          </p:blipFill>
          <p:spPr bwMode="auto">
            <a:xfrm>
              <a:off x="4864041" y="5564186"/>
              <a:ext cx="2211673" cy="597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47" t="28842" r="34206" b="55293"/>
            <a:stretch/>
          </p:blipFill>
          <p:spPr bwMode="auto">
            <a:xfrm>
              <a:off x="5220072" y="5585957"/>
              <a:ext cx="1855642" cy="597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Oval 34"/>
          <p:cNvSpPr/>
          <p:nvPr/>
        </p:nvSpPr>
        <p:spPr>
          <a:xfrm>
            <a:off x="6353422" y="4987756"/>
            <a:ext cx="1773772" cy="5581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chemeClr val="tx1"/>
                </a:solidFill>
              </a:rPr>
              <a:t>Sistemas Agroforestales</a:t>
            </a:r>
            <a:endParaRPr lang="es-CR" sz="1400" b="1" dirty="0">
              <a:solidFill>
                <a:schemeClr val="tx1"/>
              </a:solidFill>
            </a:endParaRPr>
          </a:p>
        </p:txBody>
      </p:sp>
      <p:sp>
        <p:nvSpPr>
          <p:cNvPr id="14" name="Notched Right Arrow 13">
            <a:hlinkClick r:id="rId8" action="ppaction://hlinksldjump"/>
          </p:cNvPr>
          <p:cNvSpPr/>
          <p:nvPr/>
        </p:nvSpPr>
        <p:spPr>
          <a:xfrm rot="2792563">
            <a:off x="915323" y="690176"/>
            <a:ext cx="1691680" cy="1167695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Insumos</a:t>
            </a:r>
            <a:endParaRPr lang="es-CR" b="1" dirty="0"/>
          </a:p>
        </p:txBody>
      </p:sp>
      <p:sp>
        <p:nvSpPr>
          <p:cNvPr id="37" name="Notched Right Arrow 36">
            <a:hlinkClick r:id="rId9" action="ppaction://hlinksldjump"/>
          </p:cNvPr>
          <p:cNvSpPr/>
          <p:nvPr/>
        </p:nvSpPr>
        <p:spPr>
          <a:xfrm>
            <a:off x="6925236" y="5390542"/>
            <a:ext cx="1990929" cy="116769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Productos</a:t>
            </a:r>
            <a:endParaRPr lang="es-CR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34" y="4082821"/>
            <a:ext cx="439659" cy="34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82" y="4153779"/>
            <a:ext cx="393788" cy="3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793767"/>
      </p:ext>
    </p:extLst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912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s-CR" dirty="0" smtClean="0"/>
              <a:t>Objectivo</a:t>
            </a:r>
          </a:p>
          <a:p>
            <a:pPr lvl="1"/>
            <a:r>
              <a:rPr lang="es-CR" dirty="0" smtClean="0"/>
              <a:t>Promover y mantener la neutralidad de carbono nacional contribuyendo con la reducción de la pobreza mediante la expansión de un sector forestal inclusivo y un modelo de desarrollo basado en la agrosilvicultura.</a:t>
            </a:r>
            <a:endParaRPr lang="es-CR" dirty="0"/>
          </a:p>
          <a:p>
            <a:r>
              <a:rPr lang="es-CR" dirty="0" smtClean="0"/>
              <a:t>Actividad propuesta</a:t>
            </a:r>
          </a:p>
          <a:p>
            <a:pPr lvl="1"/>
            <a:r>
              <a:rPr lang="es-CR" dirty="0"/>
              <a:t>A</a:t>
            </a:r>
            <a:r>
              <a:rPr lang="es-CR" dirty="0" smtClean="0"/>
              <a:t>mpliación </a:t>
            </a:r>
            <a:r>
              <a:rPr lang="es-CR" dirty="0"/>
              <a:t>del </a:t>
            </a:r>
            <a:r>
              <a:rPr lang="es-CR" dirty="0" smtClean="0"/>
              <a:t>Programa Nacional PSA incluyendo otras actividades </a:t>
            </a:r>
            <a:r>
              <a:rPr lang="es-CR" dirty="0"/>
              <a:t>de uso del </a:t>
            </a:r>
            <a:r>
              <a:rPr lang="es-CR" dirty="0" smtClean="0"/>
              <a:t>suelo, </a:t>
            </a:r>
            <a:r>
              <a:rPr lang="es-CR" dirty="0"/>
              <a:t>con un enfoque en la </a:t>
            </a:r>
            <a:r>
              <a:rPr lang="es-CR" dirty="0" smtClean="0"/>
              <a:t>restauración </a:t>
            </a:r>
            <a:r>
              <a:rPr lang="es-CR" dirty="0"/>
              <a:t>de tierras </a:t>
            </a:r>
            <a:r>
              <a:rPr lang="es-CR" dirty="0" smtClean="0"/>
              <a:t>degradadas. </a:t>
            </a:r>
          </a:p>
          <a:p>
            <a:r>
              <a:rPr lang="es-CR" dirty="0" smtClean="0"/>
              <a:t>Areas prioritarias</a:t>
            </a:r>
          </a:p>
          <a:p>
            <a:pPr lvl="1"/>
            <a:r>
              <a:rPr lang="es-CR" dirty="0" smtClean="0"/>
              <a:t>275,600 ha de Regeneración </a:t>
            </a:r>
            <a:r>
              <a:rPr lang="es-CR" dirty="0"/>
              <a:t>N</a:t>
            </a:r>
            <a:r>
              <a:rPr lang="es-CR" dirty="0" smtClean="0"/>
              <a:t>atural, Reforestación y Agroforestería en comunidades rurales con bajo indice de desarrollo y territorios indígenas</a:t>
            </a:r>
          </a:p>
          <a:p>
            <a:pPr lvl="1"/>
            <a:endParaRPr lang="es-CR" dirty="0"/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0" y="0"/>
            <a:ext cx="9144000" cy="1411288"/>
          </a:xfrm>
          <a:prstGeom prst="rect">
            <a:avLst/>
          </a:prstGeom>
          <a:solidFill>
            <a:srgbClr val="2A4A2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1377950"/>
            <a:ext cx="7635875" cy="184150"/>
          </a:xfrm>
          <a:prstGeom prst="rect">
            <a:avLst/>
          </a:prstGeom>
          <a:solidFill>
            <a:srgbClr val="90AB1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7596188" y="1387475"/>
            <a:ext cx="1547812" cy="168275"/>
          </a:xfrm>
          <a:prstGeom prst="rect">
            <a:avLst/>
          </a:prstGeom>
          <a:solidFill>
            <a:srgbClr val="D36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79512" y="188640"/>
            <a:ext cx="8056438" cy="832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4559" bIns="0" anchor="ctr"/>
          <a:lstStyle/>
          <a:p>
            <a:pPr algn="ctr"/>
            <a:r>
              <a:rPr lang="es-CR" sz="2800" dirty="0" smtClean="0">
                <a:solidFill>
                  <a:schemeClr val="bg1"/>
                </a:solidFill>
              </a:rPr>
              <a:t>Programa </a:t>
            </a:r>
            <a:r>
              <a:rPr lang="es-CR" sz="2800" dirty="0">
                <a:solidFill>
                  <a:schemeClr val="bg1"/>
                </a:solidFill>
              </a:rPr>
              <a:t>de Reducción de Emisiones de Costa Rica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864249"/>
              </p:ext>
            </p:extLst>
          </p:nvPr>
        </p:nvGraphicFramePr>
        <p:xfrm>
          <a:off x="1619672" y="1556792"/>
          <a:ext cx="64087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316"/>
            <a:ext cx="914400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2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0" y="0"/>
            <a:ext cx="91440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2" y="1700808"/>
            <a:ext cx="8397616" cy="44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/>
          </p:cNvSpPr>
          <p:nvPr/>
        </p:nvSpPr>
        <p:spPr bwMode="auto">
          <a:xfrm>
            <a:off x="1331913" y="198165"/>
            <a:ext cx="65532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4559" bIns="0" anchor="ctr"/>
          <a:lstStyle/>
          <a:p>
            <a:pPr algn="ctr"/>
            <a:r>
              <a:rPr lang="es-ES_tradnl" sz="3600" dirty="0">
                <a:solidFill>
                  <a:schemeClr val="bg1"/>
                </a:solidFill>
                <a:latin typeface="Calibri" pitchFamily="34" charset="0"/>
              </a:rPr>
              <a:t>Plan de Financiamiento</a:t>
            </a:r>
            <a:br>
              <a:rPr lang="es-ES_tradnl" sz="3600" dirty="0">
                <a:solidFill>
                  <a:schemeClr val="bg1"/>
                </a:solidFill>
                <a:latin typeface="Calibri" pitchFamily="34" charset="0"/>
              </a:rPr>
            </a:br>
            <a:endParaRPr lang="es-ES_tradnl" sz="3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875" y="5748338"/>
            <a:ext cx="93027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/>
          </p:cNvSpPr>
          <p:nvPr/>
        </p:nvSpPr>
        <p:spPr bwMode="auto">
          <a:xfrm>
            <a:off x="1246188" y="387350"/>
            <a:ext cx="66738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4559" bIns="0" anchor="ctr"/>
          <a:lstStyle/>
          <a:p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REDD+ COSTA RICA</a:t>
            </a:r>
          </a:p>
        </p:txBody>
      </p:sp>
      <p:sp>
        <p:nvSpPr>
          <p:cNvPr id="18436" name="Rectangle 2"/>
          <p:cNvSpPr>
            <a:spLocks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2A4A2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8437" name="Rectangle 3"/>
          <p:cNvSpPr>
            <a:spLocks/>
          </p:cNvSpPr>
          <p:nvPr/>
        </p:nvSpPr>
        <p:spPr bwMode="auto">
          <a:xfrm>
            <a:off x="0" y="1124744"/>
            <a:ext cx="7635875" cy="184150"/>
          </a:xfrm>
          <a:prstGeom prst="rect">
            <a:avLst/>
          </a:prstGeom>
          <a:solidFill>
            <a:srgbClr val="90AB1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8438" name="Rectangle 4"/>
          <p:cNvSpPr>
            <a:spLocks/>
          </p:cNvSpPr>
          <p:nvPr/>
        </p:nvSpPr>
        <p:spPr bwMode="auto">
          <a:xfrm>
            <a:off x="7632700" y="1100485"/>
            <a:ext cx="1547812" cy="168275"/>
          </a:xfrm>
          <a:prstGeom prst="rect">
            <a:avLst/>
          </a:prstGeom>
          <a:solidFill>
            <a:srgbClr val="D36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8439" name="Rectangle 6"/>
          <p:cNvSpPr>
            <a:spLocks/>
          </p:cNvSpPr>
          <p:nvPr/>
        </p:nvSpPr>
        <p:spPr bwMode="auto">
          <a:xfrm>
            <a:off x="322833" y="188640"/>
            <a:ext cx="8425631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4559" bIns="0" anchor="ctr"/>
          <a:lstStyle/>
          <a:p>
            <a:pPr algn="ctr"/>
            <a:r>
              <a:rPr lang="es-CR" sz="2800" dirty="0" err="1" smtClean="0">
                <a:solidFill>
                  <a:schemeClr val="bg1"/>
                </a:solidFill>
              </a:rPr>
              <a:t>Letter</a:t>
            </a:r>
            <a:r>
              <a:rPr lang="es-CR" sz="2800" dirty="0" smtClean="0">
                <a:solidFill>
                  <a:schemeClr val="bg1"/>
                </a:solidFill>
              </a:rPr>
              <a:t> of </a:t>
            </a:r>
            <a:r>
              <a:rPr lang="es-CR" sz="2800" dirty="0" err="1" smtClean="0">
                <a:solidFill>
                  <a:schemeClr val="bg1"/>
                </a:solidFill>
              </a:rPr>
              <a:t>intent</a:t>
            </a:r>
            <a:r>
              <a:rPr lang="es-CR" sz="2800" dirty="0" smtClean="0">
                <a:solidFill>
                  <a:schemeClr val="bg1"/>
                </a:solidFill>
              </a:rPr>
              <a:t>: FONAFIFO </a:t>
            </a:r>
            <a:r>
              <a:rPr lang="es-CR" sz="2800" dirty="0" err="1" smtClean="0">
                <a:solidFill>
                  <a:schemeClr val="bg1"/>
                </a:solidFill>
              </a:rPr>
              <a:t>Carbon</a:t>
            </a:r>
            <a:r>
              <a:rPr lang="es-CR" sz="2800" dirty="0" smtClean="0">
                <a:solidFill>
                  <a:schemeClr val="bg1"/>
                </a:solidFill>
              </a:rPr>
              <a:t> </a:t>
            </a:r>
            <a:r>
              <a:rPr lang="es-CR" sz="2800" dirty="0" err="1" smtClean="0">
                <a:solidFill>
                  <a:schemeClr val="bg1"/>
                </a:solidFill>
              </a:rPr>
              <a:t>Fund</a:t>
            </a:r>
            <a:r>
              <a:rPr lang="es-CR" sz="2800" dirty="0" smtClean="0">
                <a:solidFill>
                  <a:schemeClr val="bg1"/>
                </a:solidFill>
              </a:rPr>
              <a:t>    ER </a:t>
            </a:r>
            <a:r>
              <a:rPr lang="es-CR" sz="2800" dirty="0" err="1" smtClean="0">
                <a:solidFill>
                  <a:schemeClr val="bg1"/>
                </a:solidFill>
              </a:rPr>
              <a:t>Program</a:t>
            </a:r>
            <a:r>
              <a:rPr lang="es-CR" sz="2800" dirty="0" smtClean="0">
                <a:solidFill>
                  <a:schemeClr val="bg1"/>
                </a:solidFill>
              </a:rPr>
              <a:t> in Costa Rica </a:t>
            </a:r>
            <a:endParaRPr lang="es-ES_tradnl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8838" y="1562100"/>
            <a:ext cx="8471311" cy="50958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2100" dirty="0" smtClean="0"/>
              <a:t>US $ 63 millones valor máximo de contrato.</a:t>
            </a:r>
            <a:endParaRPr lang="en-US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ES_tradnl" sz="2100" dirty="0" smtClean="0"/>
              <a:t>12,6 millones de toneladas de CO</a:t>
            </a:r>
            <a:r>
              <a:rPr lang="es-ES_tradnl" sz="2100" baseline="-25000" dirty="0" smtClean="0"/>
              <a:t>2</a:t>
            </a:r>
            <a:r>
              <a:rPr lang="es-ES_tradnl" sz="2100" dirty="0" smtClean="0"/>
              <a:t>e (</a:t>
            </a:r>
            <a:r>
              <a:rPr lang="es-ES_tradnl" sz="2100" i="1" dirty="0" smtClean="0"/>
              <a:t>no incluye carbono PMR</a:t>
            </a:r>
            <a:r>
              <a:rPr lang="es-ES_tradnl" sz="2100" dirty="0" smtClean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es-ES_tradnl" sz="2100" dirty="0" smtClean="0"/>
              <a:t>Período de venta de las RE del año 2010 al 2020.</a:t>
            </a:r>
          </a:p>
          <a:p>
            <a:r>
              <a:rPr lang="es-CR" sz="2100" dirty="0"/>
              <a:t>El Programa de RE está conforme las salvaguardas ambientales y sociales del BM.</a:t>
            </a:r>
          </a:p>
          <a:p>
            <a:r>
              <a:rPr lang="es-CR" sz="2100" dirty="0"/>
              <a:t>El NR, Sistema de Monitoreo, el Documento de Programa y la debida diligencia del Programa de RE está completo y a satisfacción del FC-FCPF.</a:t>
            </a:r>
          </a:p>
          <a:p>
            <a:r>
              <a:rPr lang="es-CR" sz="2100" dirty="0"/>
              <a:t>Si hay suficiente capital disponible en el FC-FCPF para comprar lo acordado</a:t>
            </a:r>
          </a:p>
          <a:p>
            <a:r>
              <a:rPr lang="es-CR" sz="2100" dirty="0"/>
              <a:t>Todas las aprobaciones necesarias incluidas las administrativas del IBDR y la de los participantes del CF-FCPF son obtenidas</a:t>
            </a:r>
          </a:p>
          <a:p>
            <a:r>
              <a:rPr lang="en-US" sz="2100" dirty="0" smtClean="0"/>
              <a:t>ERPSA </a:t>
            </a:r>
            <a:r>
              <a:rPr lang="en-US" sz="2100" dirty="0" err="1" smtClean="0"/>
              <a:t>es</a:t>
            </a:r>
            <a:r>
              <a:rPr lang="en-US" sz="2100" dirty="0" smtClean="0"/>
              <a:t> </a:t>
            </a:r>
            <a:r>
              <a:rPr lang="en-US" sz="2100" dirty="0" err="1" smtClean="0"/>
              <a:t>ejecutado</a:t>
            </a:r>
            <a:r>
              <a:rPr lang="en-US" sz="2100" dirty="0" smtClean="0"/>
              <a:t> entre </a:t>
            </a:r>
            <a:r>
              <a:rPr lang="en-US" sz="2100" dirty="0"/>
              <a:t>FC-FCPF </a:t>
            </a:r>
            <a:r>
              <a:rPr lang="en-US" sz="2100" dirty="0" smtClean="0"/>
              <a:t>y FONAFIFO</a:t>
            </a:r>
            <a:r>
              <a:rPr lang="es-CR" sz="2100" dirty="0"/>
              <a:t>.</a:t>
            </a:r>
          </a:p>
          <a:p>
            <a:r>
              <a:rPr lang="en-US" sz="2100" dirty="0" err="1" smtClean="0"/>
              <a:t>Período</a:t>
            </a:r>
            <a:r>
              <a:rPr lang="en-US" sz="2100" dirty="0" smtClean="0"/>
              <a:t> de </a:t>
            </a:r>
            <a:r>
              <a:rPr lang="en-US" sz="2100" dirty="0" err="1" smtClean="0"/>
              <a:t>Exclusividad</a:t>
            </a:r>
            <a:r>
              <a:rPr lang="en-US" sz="2100" dirty="0" smtClean="0"/>
              <a:t>: 1 </a:t>
            </a:r>
            <a:r>
              <a:rPr lang="en-US" sz="2100" dirty="0" err="1" smtClean="0"/>
              <a:t>año</a:t>
            </a:r>
            <a:r>
              <a:rPr lang="en-US" sz="2100" dirty="0" smtClean="0"/>
              <a:t> y </a:t>
            </a:r>
            <a:r>
              <a:rPr lang="en-US" sz="2100" dirty="0"/>
              <a:t>8 </a:t>
            </a:r>
            <a:r>
              <a:rPr lang="en-US" sz="2100" dirty="0" err="1" smtClean="0"/>
              <a:t>meses</a:t>
            </a:r>
            <a:endParaRPr lang="en-US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5949950"/>
            <a:ext cx="792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/>
          </p:cNvSpPr>
          <p:nvPr/>
        </p:nvSpPr>
        <p:spPr bwMode="auto">
          <a:xfrm>
            <a:off x="1246188" y="387350"/>
            <a:ext cx="66738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4559" bIns="0" anchor="ctr"/>
          <a:lstStyle/>
          <a:p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REDD+ COSTA RICA</a:t>
            </a:r>
          </a:p>
        </p:txBody>
      </p:sp>
      <p:sp>
        <p:nvSpPr>
          <p:cNvPr id="10244" name="Rectangle 2"/>
          <p:cNvSpPr>
            <a:spLocks/>
          </p:cNvSpPr>
          <p:nvPr/>
        </p:nvSpPr>
        <p:spPr bwMode="auto">
          <a:xfrm>
            <a:off x="-36512" y="0"/>
            <a:ext cx="9180512" cy="832024"/>
          </a:xfrm>
          <a:prstGeom prst="rect">
            <a:avLst/>
          </a:prstGeom>
          <a:solidFill>
            <a:srgbClr val="2A4A2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245" name="Rectangle 3"/>
          <p:cNvSpPr>
            <a:spLocks/>
          </p:cNvSpPr>
          <p:nvPr/>
        </p:nvSpPr>
        <p:spPr bwMode="auto">
          <a:xfrm>
            <a:off x="0" y="764704"/>
            <a:ext cx="7635875" cy="184150"/>
          </a:xfrm>
          <a:prstGeom prst="rect">
            <a:avLst/>
          </a:prstGeom>
          <a:solidFill>
            <a:srgbClr val="90AB1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246" name="Rectangle 4"/>
          <p:cNvSpPr>
            <a:spLocks/>
          </p:cNvSpPr>
          <p:nvPr/>
        </p:nvSpPr>
        <p:spPr bwMode="auto">
          <a:xfrm>
            <a:off x="7596188" y="774229"/>
            <a:ext cx="1547812" cy="168275"/>
          </a:xfrm>
          <a:prstGeom prst="rect">
            <a:avLst/>
          </a:prstGeom>
          <a:solidFill>
            <a:srgbClr val="D36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247" name="Rectangle 6"/>
          <p:cNvSpPr>
            <a:spLocks/>
          </p:cNvSpPr>
          <p:nvPr/>
        </p:nvSpPr>
        <p:spPr bwMode="auto">
          <a:xfrm>
            <a:off x="755576" y="44624"/>
            <a:ext cx="792088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4559" bIns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Payment Schedule of ERPA with Carbon Fund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1216" y="1196752"/>
            <a:ext cx="8229600" cy="4853136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At least three payments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First payment, 2014: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monitoring </a:t>
            </a:r>
            <a:r>
              <a:rPr lang="en-US" dirty="0" smtClean="0"/>
              <a:t>event. Emission </a:t>
            </a:r>
            <a:r>
              <a:rPr lang="en-US" dirty="0"/>
              <a:t>reduction </a:t>
            </a:r>
            <a:r>
              <a:rPr lang="en-US" dirty="0" smtClean="0"/>
              <a:t>estimate for period </a:t>
            </a:r>
            <a:r>
              <a:rPr lang="en-US" dirty="0"/>
              <a:t>2010-2013.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Second payment, 2017: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Second monitoring event. </a:t>
            </a:r>
            <a:r>
              <a:rPr lang="en-US" dirty="0"/>
              <a:t>E</a:t>
            </a:r>
            <a:r>
              <a:rPr lang="en-US" dirty="0" smtClean="0"/>
              <a:t>mission </a:t>
            </a:r>
            <a:r>
              <a:rPr lang="en-US" dirty="0"/>
              <a:t>reduction </a:t>
            </a:r>
            <a:r>
              <a:rPr lang="en-US" dirty="0" smtClean="0"/>
              <a:t>estimate for </a:t>
            </a:r>
            <a:r>
              <a:rPr lang="en-US" dirty="0"/>
              <a:t>period 2014-2016.</a:t>
            </a: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Third payment, 2020: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Third monitoring event. Emission reduction estimate for period 2017-</a:t>
            </a:r>
            <a:r>
              <a:rPr lang="en-US" dirty="0"/>
              <a:t>2019. Payment of the last year must be negotiated (with or without monitoring)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5949950"/>
            <a:ext cx="792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/>
          </p:cNvSpPr>
          <p:nvPr/>
        </p:nvSpPr>
        <p:spPr bwMode="auto">
          <a:xfrm>
            <a:off x="1246188" y="387350"/>
            <a:ext cx="66738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4559" bIns="0" anchor="ctr"/>
          <a:lstStyle/>
          <a:p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REDD+ COSTA RICA</a:t>
            </a:r>
          </a:p>
        </p:txBody>
      </p:sp>
      <p:sp>
        <p:nvSpPr>
          <p:cNvPr id="12292" name="Rectangle 2"/>
          <p:cNvSpPr>
            <a:spLocks/>
          </p:cNvSpPr>
          <p:nvPr/>
        </p:nvSpPr>
        <p:spPr bwMode="auto">
          <a:xfrm>
            <a:off x="0" y="0"/>
            <a:ext cx="9144000" cy="1411288"/>
          </a:xfrm>
          <a:prstGeom prst="rect">
            <a:avLst/>
          </a:prstGeom>
          <a:solidFill>
            <a:srgbClr val="2A4A2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2293" name="Rectangle 3"/>
          <p:cNvSpPr>
            <a:spLocks/>
          </p:cNvSpPr>
          <p:nvPr/>
        </p:nvSpPr>
        <p:spPr bwMode="auto">
          <a:xfrm>
            <a:off x="0" y="1377950"/>
            <a:ext cx="7635875" cy="184150"/>
          </a:xfrm>
          <a:prstGeom prst="rect">
            <a:avLst/>
          </a:prstGeom>
          <a:solidFill>
            <a:srgbClr val="90AB1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2294" name="Rectangle 4"/>
          <p:cNvSpPr>
            <a:spLocks/>
          </p:cNvSpPr>
          <p:nvPr/>
        </p:nvSpPr>
        <p:spPr bwMode="auto">
          <a:xfrm>
            <a:off x="7596188" y="1387475"/>
            <a:ext cx="1547812" cy="168275"/>
          </a:xfrm>
          <a:prstGeom prst="rect">
            <a:avLst/>
          </a:prstGeom>
          <a:solidFill>
            <a:srgbClr val="D36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2295" name="Rectangle 6"/>
          <p:cNvSpPr>
            <a:spLocks/>
          </p:cNvSpPr>
          <p:nvPr/>
        </p:nvSpPr>
        <p:spPr bwMode="auto">
          <a:xfrm>
            <a:off x="395288" y="333375"/>
            <a:ext cx="8424862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4559" bIns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Uniform methodological framework is critical for both voluntary and Carbon Fund programs</a:t>
            </a:r>
          </a:p>
        </p:txBody>
      </p:sp>
      <p:pic>
        <p:nvPicPr>
          <p:cNvPr id="12296" name="Content Placeholder 3" descr="LS00938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7065" r="-27065"/>
          <a:stretch>
            <a:fillRect/>
          </a:stretch>
        </p:blipFill>
        <p:spPr>
          <a:xfrm rot="2500527">
            <a:off x="177800" y="1511842"/>
            <a:ext cx="8116888" cy="4464050"/>
          </a:xfrm>
        </p:spPr>
      </p:pic>
      <p:sp>
        <p:nvSpPr>
          <p:cNvPr id="12297" name="Title 1"/>
          <p:cNvSpPr>
            <a:spLocks noGrp="1"/>
          </p:cNvSpPr>
          <p:nvPr>
            <p:ph type="title"/>
          </p:nvPr>
        </p:nvSpPr>
        <p:spPr>
          <a:xfrm>
            <a:off x="1979712" y="2852936"/>
            <a:ext cx="4608512" cy="958850"/>
          </a:xfrm>
        </p:spPr>
        <p:txBody>
          <a:bodyPr/>
          <a:lstStyle/>
          <a:p>
            <a:r>
              <a:rPr lang="es-ES_tradnl" sz="4800" dirty="0" smtClean="0">
                <a:solidFill>
                  <a:schemeClr val="bg1"/>
                </a:solidFill>
              </a:rPr>
              <a:t>JNR/FCPF/UNFCC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539552" y="4509120"/>
            <a:ext cx="36751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latin typeface="+mn-lt"/>
                <a:cs typeface="+mn-cs"/>
              </a:rPr>
              <a:t>FONAFIFO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400" dirty="0" err="1">
                <a:latin typeface="+mn-lt"/>
                <a:cs typeface="+mn-cs"/>
              </a:rPr>
              <a:t>Carbon</a:t>
            </a:r>
            <a:r>
              <a:rPr lang="es-ES_tradnl" sz="2400" dirty="0">
                <a:latin typeface="+mn-lt"/>
                <a:cs typeface="+mn-cs"/>
              </a:rPr>
              <a:t> Neutral </a:t>
            </a:r>
            <a:r>
              <a:rPr lang="es-ES_tradnl" sz="2400" dirty="0" err="1" smtClean="0">
                <a:latin typeface="+mn-lt"/>
                <a:cs typeface="+mn-cs"/>
              </a:rPr>
              <a:t>Program</a:t>
            </a:r>
            <a:r>
              <a:rPr lang="es-ES_tradnl" sz="2400" dirty="0" smtClean="0">
                <a:latin typeface="+mn-lt"/>
                <a:cs typeface="+mn-cs"/>
              </a:rPr>
              <a:t> </a:t>
            </a:r>
            <a:endParaRPr lang="es-ES_tradnl" sz="2400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400" dirty="0">
                <a:latin typeface="+mn-lt"/>
                <a:cs typeface="+mn-cs"/>
              </a:rPr>
              <a:t>ER-</a:t>
            </a:r>
            <a:r>
              <a:rPr lang="es-ES_tradnl" sz="2400" dirty="0" err="1">
                <a:latin typeface="+mn-lt"/>
                <a:cs typeface="+mn-cs"/>
              </a:rPr>
              <a:t>Program</a:t>
            </a:r>
            <a:endParaRPr lang="es-ES_tradnl" sz="2400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400" dirty="0">
                <a:latin typeface="+mn-lt"/>
                <a:cs typeface="+mn-cs"/>
              </a:rPr>
              <a:t>PESP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4586064" y="4653136"/>
            <a:ext cx="38084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>
                <a:latin typeface="+mn-lt"/>
                <a:cs typeface="+mn-cs"/>
              </a:rPr>
              <a:t>Estándares Internacionales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latin typeface="+mn-lt"/>
                <a:cs typeface="+mn-cs"/>
              </a:rPr>
              <a:t>	</a:t>
            </a:r>
            <a:r>
              <a:rPr lang="es-ES_tradnl" sz="2400" dirty="0" smtClean="0">
                <a:latin typeface="+mn-lt"/>
                <a:cs typeface="+mn-cs"/>
              </a:rPr>
              <a:t>VCS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latin typeface="+mn-lt"/>
                <a:cs typeface="+mn-cs"/>
              </a:rPr>
              <a:t>	</a:t>
            </a:r>
            <a:r>
              <a:rPr lang="es-ES_tradnl" sz="2400" dirty="0" err="1" smtClean="0">
                <a:latin typeface="+mn-lt"/>
                <a:cs typeface="+mn-cs"/>
              </a:rPr>
              <a:t>Carfix</a:t>
            </a:r>
            <a:endParaRPr lang="es-ES_tradnl" sz="2400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>
                <a:latin typeface="+mn-lt"/>
                <a:cs typeface="+mn-cs"/>
              </a:rPr>
              <a:t>	</a:t>
            </a:r>
            <a:r>
              <a:rPr lang="es-ES_tradnl" sz="2400" dirty="0" smtClean="0">
                <a:latin typeface="+mn-lt"/>
                <a:cs typeface="+mn-cs"/>
              </a:rPr>
              <a:t>Otros</a:t>
            </a:r>
            <a:endParaRPr lang="es-ES_tradnl" sz="2400" dirty="0">
              <a:latin typeface="+mn-lt"/>
              <a:cs typeface="+mn-cs"/>
            </a:endParaRPr>
          </a:p>
        </p:txBody>
      </p:sp>
      <p:sp>
        <p:nvSpPr>
          <p:cNvPr id="12300" name="TextBox 2"/>
          <p:cNvSpPr txBox="1">
            <a:spLocks noChangeArrowheads="1"/>
          </p:cNvSpPr>
          <p:nvPr/>
        </p:nvSpPr>
        <p:spPr bwMode="auto">
          <a:xfrm>
            <a:off x="3491880" y="3717032"/>
            <a:ext cx="18778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Learning by doing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5949950"/>
            <a:ext cx="792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/>
          </p:cNvSpPr>
          <p:nvPr/>
        </p:nvSpPr>
        <p:spPr bwMode="auto">
          <a:xfrm>
            <a:off x="1246188" y="387350"/>
            <a:ext cx="667385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4559" bIns="0" anchor="ctr"/>
          <a:lstStyle/>
          <a:p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REDD+ COSTA RICA</a:t>
            </a:r>
          </a:p>
        </p:txBody>
      </p:sp>
      <p:sp>
        <p:nvSpPr>
          <p:cNvPr id="14340" name="Rectangle 2"/>
          <p:cNvSpPr>
            <a:spLocks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rgbClr val="2A4A2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4341" name="Rectangle 3"/>
          <p:cNvSpPr>
            <a:spLocks/>
          </p:cNvSpPr>
          <p:nvPr/>
        </p:nvSpPr>
        <p:spPr bwMode="auto">
          <a:xfrm>
            <a:off x="0" y="836712"/>
            <a:ext cx="7635875" cy="184150"/>
          </a:xfrm>
          <a:prstGeom prst="rect">
            <a:avLst/>
          </a:prstGeom>
          <a:solidFill>
            <a:srgbClr val="90AB1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4342" name="Rectangle 4"/>
          <p:cNvSpPr>
            <a:spLocks/>
          </p:cNvSpPr>
          <p:nvPr/>
        </p:nvSpPr>
        <p:spPr bwMode="auto">
          <a:xfrm>
            <a:off x="7601258" y="809834"/>
            <a:ext cx="1547812" cy="174625"/>
          </a:xfrm>
          <a:prstGeom prst="rect">
            <a:avLst/>
          </a:prstGeom>
          <a:solidFill>
            <a:srgbClr val="D36B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4343" name="Rectangle 6"/>
          <p:cNvSpPr>
            <a:spLocks/>
          </p:cNvSpPr>
          <p:nvPr/>
        </p:nvSpPr>
        <p:spPr bwMode="auto">
          <a:xfrm>
            <a:off x="179512" y="-27384"/>
            <a:ext cx="8712968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4559" bIns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Engagement of private sector investment 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15702" y="1438051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Agroforestry and Costa </a:t>
            </a:r>
            <a:r>
              <a:rPr lang="en-US" dirty="0" smtClean="0"/>
              <a:t>Rica´s </a:t>
            </a:r>
            <a:r>
              <a:rPr lang="en-US" dirty="0"/>
              <a:t>Carbon Neutrality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Possibility of leverage investment by selling forest carbon credits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To finance </a:t>
            </a:r>
            <a:r>
              <a:rPr lang="en-US" dirty="0"/>
              <a:t>72 thousand hectares of forestry plantation and agroforestry systems that have been consigned in the ER- Program.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 </a:t>
            </a:r>
            <a:r>
              <a:rPr lang="en-US" dirty="0"/>
              <a:t>incentivize the consumption of sustainable HWP in the construction </a:t>
            </a:r>
            <a:r>
              <a:rPr lang="en-US" dirty="0" smtClean="0"/>
              <a:t>industry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/>
              <a:t>Wood production and increase of consumption could produce a potential income for owners of </a:t>
            </a:r>
            <a:r>
              <a:rPr lang="en-US" dirty="0" err="1"/>
              <a:t>unforested</a:t>
            </a:r>
            <a:r>
              <a:rPr lang="en-US" dirty="0"/>
              <a:t> lands that establish forest plantations and/or manage secondary growth forests for sustainable timber production</a:t>
            </a: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19135" y="836712"/>
            <a:ext cx="7635875" cy="184150"/>
          </a:xfrm>
          <a:prstGeom prst="rect">
            <a:avLst/>
          </a:prstGeom>
          <a:solidFill>
            <a:srgbClr val="90AB1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198647" y="-27384"/>
            <a:ext cx="8712968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-4559" bIns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Engagement of private sector investment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</TotalTime>
  <Words>629</Words>
  <Application>Microsoft Office PowerPoint</Application>
  <PresentationFormat>Presentación en pantalla (4:3)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Office Theme</vt:lpstr>
      <vt:lpstr>Presentación de PowerPoint</vt:lpstr>
      <vt:lpstr>Modelo de Restauración del Paisaje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JNR/FCPF/UNFCC</vt:lpstr>
      <vt:lpstr>Presentación de PowerPoint</vt:lpstr>
      <vt:lpstr>Desarrollo de estrategia de restauración del paisaje rural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specific requirements into fund disbursement modalities</dc:title>
  <dc:creator>mherrera</dc:creator>
  <cp:lastModifiedBy>un-redd2</cp:lastModifiedBy>
  <cp:revision>124</cp:revision>
  <dcterms:created xsi:type="dcterms:W3CDTF">2013-10-21T16:45:47Z</dcterms:created>
  <dcterms:modified xsi:type="dcterms:W3CDTF">2014-07-05T13:21:21Z</dcterms:modified>
</cp:coreProperties>
</file>