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8" r:id="rId2"/>
    <p:sldId id="278" r:id="rId3"/>
    <p:sldId id="299" r:id="rId4"/>
    <p:sldId id="293" r:id="rId5"/>
    <p:sldId id="294" r:id="rId6"/>
    <p:sldId id="297" r:id="rId7"/>
    <p:sldId id="307" r:id="rId8"/>
    <p:sldId id="288" r:id="rId9"/>
    <p:sldId id="289" r:id="rId10"/>
    <p:sldId id="301" r:id="rId11"/>
    <p:sldId id="303" r:id="rId12"/>
    <p:sldId id="305" r:id="rId13"/>
    <p:sldId id="306" r:id="rId14"/>
    <p:sldId id="302"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snapToGrid="0" snapToObjects="1">
      <p:cViewPr>
        <p:scale>
          <a:sx n="54" d="100"/>
          <a:sy n="54" d="100"/>
        </p:scale>
        <p:origin x="-2856" y="-1008"/>
      </p:cViewPr>
      <p:guideLst>
        <p:guide orient="horz" pos="2160"/>
        <p:guide pos="2880"/>
      </p:guideLst>
    </p:cSldViewPr>
  </p:slideViewPr>
  <p:outlineViewPr>
    <p:cViewPr>
      <p:scale>
        <a:sx n="33" d="100"/>
        <a:sy n="33" d="100"/>
      </p:scale>
      <p:origin x="48" y="20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A84C1-A456-DF49-912B-380CF7791CEB}" type="datetimeFigureOut">
              <a:rPr lang="en-US" smtClean="0"/>
              <a:t>10/28/13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6F0AD-887E-D343-9FEC-62747D7C184C}" type="slidenum">
              <a:rPr lang="en-US" smtClean="0"/>
              <a:t>‹#›</a:t>
            </a:fld>
            <a:endParaRPr lang="en-US"/>
          </a:p>
        </p:txBody>
      </p:sp>
    </p:spTree>
    <p:extLst>
      <p:ext uri="{BB962C8B-B14F-4D97-AF65-F5344CB8AC3E}">
        <p14:creationId xmlns:p14="http://schemas.microsoft.com/office/powerpoint/2010/main" val="1219415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(8/19/13 15:30) -----</a:t>
            </a:r>
          </a:p>
          <a:p>
            <a:r>
              <a:rPr lang="en-US"/>
              <a:t>Add slides on buy-in examples - 4 pilot projects, DKN, CSOs (through FIP); </a:t>
            </a:r>
          </a:p>
        </p:txBody>
      </p:sp>
      <p:sp>
        <p:nvSpPr>
          <p:cNvPr id="4" name="Slide Number Placeholder 3"/>
          <p:cNvSpPr>
            <a:spLocks noGrp="1"/>
          </p:cNvSpPr>
          <p:nvPr>
            <p:ph type="sldNum" sz="quarter" idx="10"/>
          </p:nvPr>
        </p:nvSpPr>
        <p:spPr/>
        <p:txBody>
          <a:bodyPr/>
          <a:lstStyle/>
          <a:p>
            <a:fld id="{9516F0AD-887E-D343-9FEC-62747D7C184C}" type="slidenum">
              <a:rPr lang="en-US" smtClean="0"/>
              <a:t>2</a:t>
            </a:fld>
            <a:endParaRPr lang="en-US"/>
          </a:p>
        </p:txBody>
      </p:sp>
    </p:spTree>
    <p:extLst>
      <p:ext uri="{BB962C8B-B14F-4D97-AF65-F5344CB8AC3E}">
        <p14:creationId xmlns:p14="http://schemas.microsoft.com/office/powerpoint/2010/main" val="184610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a:t>
            </a:r>
            <a:r>
              <a:rPr lang="en-US" baseline="0" dirty="0" smtClean="0"/>
              <a:t>-based : </a:t>
            </a:r>
          </a:p>
          <a:p>
            <a:r>
              <a:rPr lang="en-US" baseline="0" dirty="0" smtClean="0"/>
              <a:t>Hibah </a:t>
            </a:r>
            <a:r>
              <a:rPr lang="en-US" baseline="0" dirty="0" err="1" smtClean="0"/>
              <a:t>murni</a:t>
            </a:r>
            <a:r>
              <a:rPr lang="en-US" baseline="0" dirty="0" smtClean="0"/>
              <a:t> dengan </a:t>
            </a:r>
            <a:r>
              <a:rPr lang="en-US" baseline="0" dirty="0" err="1" smtClean="0"/>
              <a:t>penyaluran</a:t>
            </a:r>
            <a:r>
              <a:rPr lang="en-US" baseline="0" dirty="0" smtClean="0"/>
              <a:t> dana </a:t>
            </a:r>
            <a:r>
              <a:rPr lang="en-US" baseline="0" dirty="0" err="1" smtClean="0"/>
              <a:t>sebagian</a:t>
            </a:r>
            <a:r>
              <a:rPr lang="en-US" baseline="0" dirty="0" smtClean="0"/>
              <a:t> atau </a:t>
            </a:r>
            <a:r>
              <a:rPr lang="en-US" baseline="0" dirty="0" err="1" smtClean="0"/>
              <a:t>seluruhnya</a:t>
            </a:r>
            <a:r>
              <a:rPr lang="en-US" baseline="0" dirty="0" smtClean="0"/>
              <a:t> dilakukan di </a:t>
            </a:r>
            <a:r>
              <a:rPr lang="en-US" baseline="0" dirty="0" err="1" smtClean="0"/>
              <a:t>depan</a:t>
            </a:r>
            <a:r>
              <a:rPr lang="en-US" baseline="0" dirty="0" smtClean="0"/>
              <a:t>. </a:t>
            </a:r>
            <a:r>
              <a:rPr lang="en-US" baseline="0" dirty="0" err="1" smtClean="0"/>
              <a:t>Fokus</a:t>
            </a:r>
            <a:r>
              <a:rPr lang="en-US" baseline="0" dirty="0" smtClean="0"/>
              <a:t> </a:t>
            </a:r>
            <a:r>
              <a:rPr lang="en-US" baseline="0" dirty="0" err="1" smtClean="0"/>
              <a:t>terhadap</a:t>
            </a:r>
            <a:r>
              <a:rPr lang="en-US" baseline="0" dirty="0" smtClean="0"/>
              <a:t> no-regret activities / enabling conditions (</a:t>
            </a:r>
            <a:r>
              <a:rPr lang="en-US" baseline="0" dirty="0" err="1" smtClean="0"/>
              <a:t>e.g</a:t>
            </a:r>
            <a:r>
              <a:rPr lang="en-US" baseline="0" dirty="0" smtClean="0"/>
              <a:t> capacity building, </a:t>
            </a:r>
            <a:r>
              <a:rPr lang="en-US" baseline="0" dirty="0" err="1" smtClean="0"/>
              <a:t>pembangunan</a:t>
            </a:r>
            <a:r>
              <a:rPr lang="en-US" baseline="0" dirty="0" smtClean="0"/>
              <a:t> </a:t>
            </a:r>
            <a:r>
              <a:rPr lang="en-US" baseline="0" dirty="0" err="1" smtClean="0"/>
              <a:t>sistem</a:t>
            </a:r>
            <a:r>
              <a:rPr lang="en-US" baseline="0" dirty="0" smtClean="0"/>
              <a:t> dan/atau infrastruktur REDD+);  </a:t>
            </a:r>
          </a:p>
          <a:p>
            <a:endParaRPr lang="en-US" baseline="0" dirty="0" smtClean="0"/>
          </a:p>
          <a:p>
            <a:r>
              <a:rPr lang="en-US" baseline="0" dirty="0" smtClean="0"/>
              <a:t>Result Based : </a:t>
            </a:r>
          </a:p>
          <a:p>
            <a:r>
              <a:rPr lang="en-US" baseline="0" dirty="0" smtClean="0"/>
              <a:t>Pembayaran dilakukan berdasarkan kinerja yang telah diverifikasi baik dalam bentuk penurunan </a:t>
            </a:r>
            <a:r>
              <a:rPr lang="en-US" baseline="0" dirty="0" err="1" smtClean="0"/>
              <a:t>emisi</a:t>
            </a:r>
            <a:r>
              <a:rPr lang="en-US" baseline="0" dirty="0" smtClean="0"/>
              <a:t> (karbon) maupun manfaat non-karbon </a:t>
            </a:r>
            <a:r>
              <a:rPr lang="en-US" baseline="0" dirty="0" err="1" smtClean="0"/>
              <a:t>lainnya</a:t>
            </a:r>
            <a:r>
              <a:rPr lang="en-US" baseline="0" dirty="0" smtClean="0"/>
              <a:t>. (e.g ; </a:t>
            </a:r>
            <a:r>
              <a:rPr lang="en-US" baseline="0" dirty="0" err="1" smtClean="0"/>
              <a:t>insentif</a:t>
            </a:r>
            <a:r>
              <a:rPr lang="en-US" baseline="0" dirty="0" smtClean="0"/>
              <a:t> untuk kebijakan yang diterbitkan, </a:t>
            </a:r>
            <a:r>
              <a:rPr lang="en-US" baseline="0" dirty="0" err="1" smtClean="0"/>
              <a:t>hasil</a:t>
            </a:r>
            <a:r>
              <a:rPr lang="en-US" baseline="0" dirty="0" smtClean="0"/>
              <a:t> legal review, </a:t>
            </a:r>
            <a:r>
              <a:rPr lang="en-US" baseline="0" dirty="0" err="1" smtClean="0"/>
              <a:t>pembelian</a:t>
            </a:r>
            <a:r>
              <a:rPr lang="en-US" baseline="0" dirty="0" smtClean="0"/>
              <a:t> VER/CER dari Demonstration Activities).</a:t>
            </a:r>
          </a:p>
          <a:p>
            <a:endParaRPr lang="en-US" baseline="0" dirty="0" smtClean="0"/>
          </a:p>
          <a:p>
            <a:r>
              <a:rPr lang="en-US" baseline="0" dirty="0" smtClean="0"/>
              <a:t>Agregasi Kinerja -&gt; </a:t>
            </a:r>
          </a:p>
          <a:p>
            <a:r>
              <a:rPr lang="en-US" baseline="0" dirty="0" smtClean="0"/>
              <a:t>Investasi -&gt; </a:t>
            </a:r>
          </a:p>
          <a:p>
            <a:endParaRPr lang="en-US" dirty="0"/>
          </a:p>
        </p:txBody>
      </p:sp>
      <p:sp>
        <p:nvSpPr>
          <p:cNvPr id="4" name="Slide Number Placeholder 3"/>
          <p:cNvSpPr>
            <a:spLocks noGrp="1"/>
          </p:cNvSpPr>
          <p:nvPr>
            <p:ph type="sldNum" sz="quarter" idx="10"/>
          </p:nvPr>
        </p:nvSpPr>
        <p:spPr/>
        <p:txBody>
          <a:bodyPr/>
          <a:lstStyle/>
          <a:p>
            <a:fld id="{B240B48C-645E-544E-B50B-271561B2D0F5}" type="slidenum">
              <a:rPr lang="en-US" smtClean="0"/>
              <a:t>7</a:t>
            </a:fld>
            <a:endParaRPr lang="en-US"/>
          </a:p>
        </p:txBody>
      </p:sp>
    </p:spTree>
    <p:extLst>
      <p:ext uri="{BB962C8B-B14F-4D97-AF65-F5344CB8AC3E}">
        <p14:creationId xmlns:p14="http://schemas.microsoft.com/office/powerpoint/2010/main" val="36578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(8/19/13 15:30) -----</a:t>
            </a:r>
          </a:p>
          <a:p>
            <a:r>
              <a:rPr lang="en-US"/>
              <a:t>Add slides on Pipeline progress -&gt; information on current priorities;  </a:t>
            </a:r>
          </a:p>
        </p:txBody>
      </p:sp>
      <p:sp>
        <p:nvSpPr>
          <p:cNvPr id="4" name="Slide Number Placeholder 3"/>
          <p:cNvSpPr>
            <a:spLocks noGrp="1"/>
          </p:cNvSpPr>
          <p:nvPr>
            <p:ph type="sldNum" sz="quarter" idx="10"/>
          </p:nvPr>
        </p:nvSpPr>
        <p:spPr/>
        <p:txBody>
          <a:bodyPr/>
          <a:lstStyle/>
          <a:p>
            <a:fld id="{9516F0AD-887E-D343-9FEC-62747D7C184C}" type="slidenum">
              <a:rPr lang="en-US" smtClean="0"/>
              <a:t>8</a:t>
            </a:fld>
            <a:endParaRPr lang="en-US"/>
          </a:p>
        </p:txBody>
      </p:sp>
    </p:spTree>
    <p:extLst>
      <p:ext uri="{BB962C8B-B14F-4D97-AF65-F5344CB8AC3E}">
        <p14:creationId xmlns:p14="http://schemas.microsoft.com/office/powerpoint/2010/main" val="8875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engagement (FPIC), size project (amount), kapasitas management (Reporting, M&amp;E) – leadership, internal structure, field capacity – STRADA, MRV, Legal Workshop</a:t>
            </a:r>
          </a:p>
          <a:p>
            <a:endParaRPr lang="en-US" dirty="0" smtClean="0"/>
          </a:p>
          <a:p>
            <a:r>
              <a:rPr lang="en-US" b="1" dirty="0" smtClean="0"/>
              <a:t>Assessment</a:t>
            </a:r>
            <a:r>
              <a:rPr lang="en-US" b="1" baseline="0" dirty="0" smtClean="0"/>
              <a:t> Panel : </a:t>
            </a:r>
          </a:p>
          <a:p>
            <a:r>
              <a:rPr lang="en-US" baseline="0" dirty="0" smtClean="0"/>
              <a:t>- </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4A4B371F-D95E-A14D-984B-BDC10A54911C}" type="slidenum">
              <a:rPr lang="en-US" smtClean="0"/>
              <a:t>12</a:t>
            </a:fld>
            <a:endParaRPr lang="en-US"/>
          </a:p>
        </p:txBody>
      </p:sp>
    </p:spTree>
    <p:extLst>
      <p:ext uri="{BB962C8B-B14F-4D97-AF65-F5344CB8AC3E}">
        <p14:creationId xmlns:p14="http://schemas.microsoft.com/office/powerpoint/2010/main" val="164781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fire</a:t>
            </a:r>
            <a:r>
              <a:rPr lang="en-US" baseline="0" dirty="0" smtClean="0"/>
              <a:t> management -&gt; prevention </a:t>
            </a:r>
          </a:p>
          <a:p>
            <a:r>
              <a:rPr lang="en-US" baseline="0" dirty="0" err="1" smtClean="0"/>
              <a:t>Koordinasi</a:t>
            </a:r>
            <a:r>
              <a:rPr lang="en-US" baseline="0" dirty="0" smtClean="0"/>
              <a:t> stakeholders </a:t>
            </a:r>
          </a:p>
          <a:p>
            <a:endParaRPr lang="en-US" baseline="0" dirty="0" smtClean="0"/>
          </a:p>
          <a:p>
            <a:r>
              <a:rPr lang="en-US" baseline="0" dirty="0" smtClean="0"/>
              <a:t>REDD+ PNPM (Community Based Forest Fire)</a:t>
            </a:r>
          </a:p>
          <a:p>
            <a:endParaRPr lang="en-US" dirty="0" smtClean="0"/>
          </a:p>
          <a:p>
            <a:r>
              <a:rPr lang="en-US" dirty="0" err="1" smtClean="0"/>
              <a:t>Gunung</a:t>
            </a:r>
            <a:r>
              <a:rPr lang="en-US" dirty="0" smtClean="0"/>
              <a:t> Mas, Murung Raya -&gt; </a:t>
            </a:r>
          </a:p>
          <a:p>
            <a:endParaRPr lang="en-US" dirty="0" smtClean="0"/>
          </a:p>
          <a:p>
            <a:r>
              <a:rPr lang="en-US" dirty="0" smtClean="0"/>
              <a:t>3</a:t>
            </a:r>
            <a:r>
              <a:rPr lang="en-US" baseline="0" dirty="0" smtClean="0"/>
              <a:t> </a:t>
            </a:r>
            <a:r>
              <a:rPr lang="en-US" baseline="0" dirty="0" err="1" smtClean="0"/>
              <a:t>pilar</a:t>
            </a:r>
            <a:r>
              <a:rPr lang="en-US" baseline="0" dirty="0" smtClean="0"/>
              <a:t> </a:t>
            </a:r>
            <a:r>
              <a:rPr lang="en-US" baseline="0" dirty="0" err="1" smtClean="0"/>
              <a:t>dilaksanakan</a:t>
            </a:r>
            <a:r>
              <a:rPr lang="en-US" baseline="0" dirty="0" smtClean="0"/>
              <a:t> </a:t>
            </a:r>
            <a:r>
              <a:rPr lang="en-US" baseline="0" dirty="0" err="1" smtClean="0"/>
              <a:t>secara</a:t>
            </a:r>
            <a:r>
              <a:rPr lang="en-US" baseline="0" dirty="0" smtClean="0"/>
              <a:t> </a:t>
            </a:r>
            <a:r>
              <a:rPr lang="en-US" baseline="0" dirty="0" err="1" smtClean="0"/>
              <a:t>berkelanjutan</a:t>
            </a:r>
            <a:r>
              <a:rPr lang="en-US" baseline="0" dirty="0" smtClean="0"/>
              <a:t> </a:t>
            </a:r>
            <a:endParaRPr lang="en-US" dirty="0" smtClean="0"/>
          </a:p>
          <a:p>
            <a:endParaRPr lang="en-US" dirty="0" smtClean="0"/>
          </a:p>
          <a:p>
            <a:pPr marL="171450" indent="-171450">
              <a:buFontTx/>
              <a:buChar char="-"/>
            </a:pPr>
            <a:r>
              <a:rPr lang="en-US" b="1" dirty="0" smtClean="0"/>
              <a:t>District</a:t>
            </a:r>
            <a:r>
              <a:rPr lang="en-US" b="1" baseline="0" dirty="0" smtClean="0"/>
              <a:t> Readiness Criteria &amp; Indicators </a:t>
            </a:r>
          </a:p>
          <a:p>
            <a:pPr marL="171450" indent="-171450">
              <a:buFontTx/>
              <a:buChar char="-"/>
            </a:pPr>
            <a:endParaRPr lang="en-US" b="1" baseline="0" dirty="0" smtClean="0"/>
          </a:p>
          <a:p>
            <a:endParaRPr lang="en-US" b="1" dirty="0" smtClean="0"/>
          </a:p>
          <a:p>
            <a:r>
              <a:rPr lang="en-US" b="1" dirty="0" smtClean="0"/>
              <a:t>----- Meeting Notes (10/24/13 18:16) -----</a:t>
            </a:r>
          </a:p>
          <a:p>
            <a:r>
              <a:rPr lang="en-US" b="1" dirty="0" smtClean="0"/>
              <a:t>Show how can collaborate. </a:t>
            </a:r>
          </a:p>
        </p:txBody>
      </p:sp>
      <p:sp>
        <p:nvSpPr>
          <p:cNvPr id="4" name="Slide Number Placeholder 3"/>
          <p:cNvSpPr>
            <a:spLocks noGrp="1"/>
          </p:cNvSpPr>
          <p:nvPr>
            <p:ph type="sldNum" sz="quarter" idx="10"/>
          </p:nvPr>
        </p:nvSpPr>
        <p:spPr/>
        <p:txBody>
          <a:bodyPr/>
          <a:lstStyle/>
          <a:p>
            <a:fld id="{4A4B371F-D95E-A14D-984B-BDC10A54911C}" type="slidenum">
              <a:rPr lang="en-US" smtClean="0"/>
              <a:t>14</a:t>
            </a:fld>
            <a:endParaRPr lang="en-US"/>
          </a:p>
        </p:txBody>
      </p:sp>
    </p:spTree>
    <p:extLst>
      <p:ext uri="{BB962C8B-B14F-4D97-AF65-F5344CB8AC3E}">
        <p14:creationId xmlns:p14="http://schemas.microsoft.com/office/powerpoint/2010/main" val="301662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EF5BB-BF4E-AA44-9686-27A36967C4AB}"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EF5BB-BF4E-AA44-9686-27A36967C4AB}"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EF5BB-BF4E-AA44-9686-27A36967C4AB}"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EF5BB-BF4E-AA44-9686-27A36967C4AB}"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EF5BB-BF4E-AA44-9686-27A36967C4AB}"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EF5BB-BF4E-AA44-9686-27A36967C4AB}"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EF5BB-BF4E-AA44-9686-27A36967C4AB}" type="datetimeFigureOut">
              <a:rPr lang="en-US" smtClean="0"/>
              <a:t>10/28/13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EF5BB-BF4E-AA44-9686-27A36967C4AB}" type="datetimeFigureOut">
              <a:rPr lang="en-US" smtClean="0"/>
              <a:t>10/28/13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EF5BB-BF4E-AA44-9686-27A36967C4AB}" type="datetimeFigureOut">
              <a:rPr lang="en-US" smtClean="0"/>
              <a:t>10/28/13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EF5BB-BF4E-AA44-9686-27A36967C4AB}"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EF5BB-BF4E-AA44-9686-27A36967C4AB}"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EBAFB-8DC4-0549-85B3-7B29812EE77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EF5BB-BF4E-AA44-9686-27A36967C4AB}" type="datetimeFigureOut">
              <a:rPr lang="en-US" smtClean="0"/>
              <a:t>10/28/13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EBAFB-8DC4-0549-85B3-7B29812EE77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4237789" y="3166315"/>
            <a:ext cx="4572000" cy="2976025"/>
          </a:xfrm>
        </p:spPr>
        <p:txBody>
          <a:bodyPr>
            <a:noAutofit/>
          </a:bodyPr>
          <a:lstStyle/>
          <a:p>
            <a:pPr algn="l">
              <a:lnSpc>
                <a:spcPct val="90000"/>
              </a:lnSpc>
            </a:pPr>
            <a:r>
              <a:rPr lang="en-US" sz="2000" b="1" dirty="0" smtClean="0">
                <a:solidFill>
                  <a:schemeClr val="tx1">
                    <a:lumMod val="50000"/>
                  </a:schemeClr>
                </a:solidFill>
                <a:latin typeface="Corbel"/>
                <a:cs typeface="Corbel"/>
              </a:rPr>
              <a:t>Agus P. Sari | </a:t>
            </a:r>
            <a:r>
              <a:rPr lang="en-US" sz="2000" b="1" dirty="0" smtClean="0">
                <a:solidFill>
                  <a:srgbClr val="FFFFFF"/>
                </a:solidFill>
                <a:latin typeface="Corbel"/>
                <a:cs typeface="Corbel"/>
              </a:rPr>
              <a:t>REDD+ Special Team |</a:t>
            </a:r>
            <a:r>
              <a:rPr lang="en-US" sz="2000" dirty="0" smtClean="0">
                <a:latin typeface="Corbel"/>
                <a:cs typeface="Corbel"/>
              </a:rPr>
              <a:t>President's </a:t>
            </a:r>
            <a:r>
              <a:rPr lang="en-US" sz="2000" dirty="0">
                <a:latin typeface="Corbel"/>
                <a:cs typeface="Corbel"/>
              </a:rPr>
              <a:t>Delivery Unit for Development Monitoring and Oversight (UKP4)</a:t>
            </a:r>
            <a:r>
              <a:rPr lang="en-US" sz="2000" dirty="0">
                <a:solidFill>
                  <a:schemeClr val="tx1">
                    <a:lumMod val="50000"/>
                  </a:schemeClr>
                </a:solidFill>
                <a:latin typeface="Corbel"/>
                <a:cs typeface="Corbel"/>
              </a:rPr>
              <a:t> </a:t>
            </a:r>
          </a:p>
          <a:p>
            <a:pPr algn="l">
              <a:lnSpc>
                <a:spcPct val="90000"/>
              </a:lnSpc>
            </a:pPr>
            <a:endParaRPr lang="en-US" sz="2000" dirty="0" smtClean="0">
              <a:solidFill>
                <a:schemeClr val="tx1">
                  <a:lumMod val="50000"/>
                </a:schemeClr>
              </a:solidFill>
              <a:latin typeface="Corbel"/>
              <a:cs typeface="Corbel"/>
            </a:endParaRPr>
          </a:p>
          <a:p>
            <a:pPr algn="l"/>
            <a:r>
              <a:rPr lang="en-US" sz="1800" dirty="0" smtClean="0">
                <a:solidFill>
                  <a:schemeClr val="bg1">
                    <a:lumMod val="50000"/>
                    <a:lumOff val="50000"/>
                  </a:schemeClr>
                </a:solidFill>
              </a:rPr>
              <a:t>South-South Knowledge Exchange on National REDD+ Fund Architectures|</a:t>
            </a:r>
            <a:r>
              <a:rPr lang="en-US" sz="1800" dirty="0" smtClean="0"/>
              <a:t> Second Workshop: Aligning Disbursements with Strategic </a:t>
            </a:r>
            <a:r>
              <a:rPr lang="en-US" sz="1800" dirty="0" err="1" smtClean="0"/>
              <a:t>Objectves</a:t>
            </a:r>
            <a:r>
              <a:rPr lang="en-US" sz="1800" dirty="0" smtClean="0"/>
              <a:t> and Modes of Delivery | </a:t>
            </a:r>
            <a:r>
              <a:rPr lang="en-US" sz="1800" dirty="0" smtClean="0">
                <a:latin typeface="Corbel"/>
                <a:cs typeface="Corbel"/>
              </a:rPr>
              <a:t>Oslo</a:t>
            </a:r>
            <a:r>
              <a:rPr lang="en-US" sz="1800" dirty="0">
                <a:latin typeface="Corbel"/>
                <a:cs typeface="Corbel"/>
              </a:rPr>
              <a:t>, October 28, 2013 </a:t>
            </a:r>
            <a:endParaRPr lang="en-US" sz="1800" dirty="0">
              <a:solidFill>
                <a:schemeClr val="tx1">
                  <a:lumMod val="50000"/>
                </a:schemeClr>
              </a:solidFill>
              <a:latin typeface="Corbel"/>
              <a:cs typeface="Corbel"/>
            </a:endParaRPr>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047" y="3157902"/>
            <a:ext cx="3100136" cy="293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a:spLocks noGrp="1"/>
          </p:cNvSpPr>
          <p:nvPr>
            <p:ph type="ctrTitle"/>
          </p:nvPr>
        </p:nvSpPr>
        <p:spPr>
          <a:xfrm>
            <a:off x="649289" y="441325"/>
            <a:ext cx="7885422" cy="2210373"/>
          </a:xfrm>
        </p:spPr>
        <p:txBody>
          <a:bodyPr>
            <a:noAutofit/>
          </a:bodyPr>
          <a:lstStyle/>
          <a:p>
            <a:pPr algn="l"/>
            <a:r>
              <a:rPr lang="en-US" sz="5200" b="1" dirty="0" smtClean="0">
                <a:solidFill>
                  <a:srgbClr val="FF0000"/>
                </a:solidFill>
                <a:latin typeface="Corbel"/>
                <a:cs typeface="Corbel"/>
              </a:rPr>
              <a:t>FREDDI </a:t>
            </a:r>
            <a:r>
              <a:rPr lang="en-US" sz="5200" b="1" dirty="0" smtClean="0">
                <a:latin typeface="Corbel"/>
                <a:cs typeface="Corbel"/>
              </a:rPr>
              <a:t>Project Portfolio: </a:t>
            </a:r>
            <a:br>
              <a:rPr lang="en-US" sz="5200" b="1" dirty="0" smtClean="0">
                <a:latin typeface="Corbel"/>
                <a:cs typeface="Corbel"/>
              </a:rPr>
            </a:br>
            <a:r>
              <a:rPr lang="en-US" sz="5200" b="1" dirty="0" smtClean="0">
                <a:solidFill>
                  <a:srgbClr val="008000"/>
                </a:solidFill>
                <a:latin typeface="Corbel"/>
                <a:cs typeface="Corbel"/>
              </a:rPr>
              <a:t>A Work in Progress</a:t>
            </a:r>
            <a:endParaRPr lang="en-US" sz="5200" dirty="0">
              <a:solidFill>
                <a:srgbClr val="008000"/>
              </a:solidFill>
              <a:latin typeface="Corbel"/>
              <a:cs typeface="Corbel"/>
            </a:endParaRPr>
          </a:p>
        </p:txBody>
      </p:sp>
    </p:spTree>
    <p:extLst>
      <p:ext uri="{BB962C8B-B14F-4D97-AF65-F5344CB8AC3E}">
        <p14:creationId xmlns:p14="http://schemas.microsoft.com/office/powerpoint/2010/main" val="3554395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1 at 3.31.1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82" r="-197"/>
          <a:stretch/>
        </p:blipFill>
        <p:spPr>
          <a:xfrm>
            <a:off x="444494" y="1124479"/>
            <a:ext cx="8258297" cy="5287044"/>
          </a:xfrm>
        </p:spPr>
      </p:pic>
      <p:sp>
        <p:nvSpPr>
          <p:cNvPr id="8" name="Title 1"/>
          <p:cNvSpPr>
            <a:spLocks noGrp="1"/>
          </p:cNvSpPr>
          <p:nvPr>
            <p:ph type="title"/>
          </p:nvPr>
        </p:nvSpPr>
        <p:spPr>
          <a:xfrm>
            <a:off x="0" y="150865"/>
            <a:ext cx="7604654" cy="805549"/>
          </a:xfrm>
        </p:spPr>
        <p:txBody>
          <a:bodyPr>
            <a:normAutofit fontScale="90000"/>
          </a:bodyPr>
          <a:lstStyle/>
          <a:p>
            <a:r>
              <a:rPr lang="en-US" b="1" noProof="1" smtClean="0">
                <a:solidFill>
                  <a:schemeClr val="accent3">
                    <a:lumMod val="75000"/>
                  </a:schemeClr>
                </a:solidFill>
                <a:latin typeface="Corbel"/>
                <a:cs typeface="Corbel"/>
              </a:rPr>
              <a:t>Funding Windows : </a:t>
            </a:r>
            <a:r>
              <a:rPr lang="en-US" b="1" noProof="1" smtClean="0">
                <a:latin typeface="Corbel"/>
                <a:cs typeface="Corbel"/>
              </a:rPr>
              <a:t>Mechanism</a:t>
            </a:r>
            <a:endParaRPr lang="en-US" b="1" noProof="1">
              <a:latin typeface="Corbel"/>
              <a:cs typeface="Corbel"/>
            </a:endParaRPr>
          </a:p>
        </p:txBody>
      </p:sp>
    </p:spTree>
    <p:extLst>
      <p:ext uri="{BB962C8B-B14F-4D97-AF65-F5344CB8AC3E}">
        <p14:creationId xmlns:p14="http://schemas.microsoft.com/office/powerpoint/2010/main" val="7892933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9-14 at 5.00.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65" r="-428"/>
          <a:stretch/>
        </p:blipFill>
        <p:spPr>
          <a:xfrm>
            <a:off x="598682" y="939213"/>
            <a:ext cx="7938713" cy="5293082"/>
          </a:xfrm>
        </p:spPr>
      </p:pic>
      <p:sp>
        <p:nvSpPr>
          <p:cNvPr id="7" name="Title 1"/>
          <p:cNvSpPr txBox="1">
            <a:spLocks/>
          </p:cNvSpPr>
          <p:nvPr/>
        </p:nvSpPr>
        <p:spPr>
          <a:xfrm>
            <a:off x="151388" y="133664"/>
            <a:ext cx="8861883" cy="805549"/>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noProof="1" smtClean="0">
                <a:solidFill>
                  <a:schemeClr val="accent3">
                    <a:lumMod val="75000"/>
                  </a:schemeClr>
                </a:solidFill>
                <a:latin typeface="Corbel"/>
                <a:cs typeface="Corbel"/>
              </a:rPr>
              <a:t>Funding Windows : </a:t>
            </a:r>
            <a:r>
              <a:rPr lang="en-US" b="1" noProof="1" smtClean="0">
                <a:latin typeface="Corbel"/>
                <a:cs typeface="Corbel"/>
              </a:rPr>
              <a:t>Operational Timeline</a:t>
            </a:r>
            <a:endParaRPr lang="en-US" b="1" noProof="1">
              <a:latin typeface="Corbel"/>
              <a:cs typeface="Corbel"/>
            </a:endParaRPr>
          </a:p>
        </p:txBody>
      </p:sp>
    </p:spTree>
    <p:extLst>
      <p:ext uri="{BB962C8B-B14F-4D97-AF65-F5344CB8AC3E}">
        <p14:creationId xmlns:p14="http://schemas.microsoft.com/office/powerpoint/2010/main" val="37027067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047" y="441004"/>
            <a:ext cx="4575753" cy="1003175"/>
          </a:xfrm>
        </p:spPr>
        <p:txBody>
          <a:bodyPr>
            <a:noAutofit/>
          </a:bodyPr>
          <a:lstStyle/>
          <a:p>
            <a:pPr>
              <a:lnSpc>
                <a:spcPct val="90000"/>
              </a:lnSpc>
            </a:pPr>
            <a:r>
              <a:rPr lang="en-US" sz="3600" b="1" dirty="0" smtClean="0">
                <a:latin typeface="Corbel"/>
                <a:cs typeface="Corbel"/>
              </a:rPr>
              <a:t>Generic Criteria for </a:t>
            </a:r>
            <a:r>
              <a:rPr lang="en-US" sz="3600" b="1" dirty="0" smtClean="0">
                <a:solidFill>
                  <a:srgbClr val="FF0000"/>
                </a:solidFill>
                <a:latin typeface="Corbel"/>
                <a:cs typeface="Corbel"/>
              </a:rPr>
              <a:t/>
            </a:r>
            <a:br>
              <a:rPr lang="en-US" sz="3600" b="1" dirty="0" smtClean="0">
                <a:solidFill>
                  <a:srgbClr val="FF0000"/>
                </a:solidFill>
                <a:latin typeface="Corbel"/>
                <a:cs typeface="Corbel"/>
              </a:rPr>
            </a:br>
            <a:r>
              <a:rPr lang="en-US" sz="3600" b="1" dirty="0" smtClean="0">
                <a:solidFill>
                  <a:srgbClr val="FF0000"/>
                </a:solidFill>
                <a:latin typeface="Corbel"/>
                <a:cs typeface="Corbel"/>
              </a:rPr>
              <a:t>Small Scale</a:t>
            </a:r>
            <a:endParaRPr lang="en-US" sz="3600" b="1" dirty="0">
              <a:solidFill>
                <a:srgbClr val="FF0000"/>
              </a:solidFill>
              <a:latin typeface="Corbel"/>
              <a:cs typeface="Corbel"/>
            </a:endParaRPr>
          </a:p>
        </p:txBody>
      </p:sp>
      <p:sp>
        <p:nvSpPr>
          <p:cNvPr id="3" name="Content Placeholder 2"/>
          <p:cNvSpPr>
            <a:spLocks noGrp="1"/>
          </p:cNvSpPr>
          <p:nvPr>
            <p:ph idx="1"/>
          </p:nvPr>
        </p:nvSpPr>
        <p:spPr>
          <a:xfrm>
            <a:off x="360947" y="1313461"/>
            <a:ext cx="8435473" cy="4912171"/>
          </a:xfrm>
        </p:spPr>
        <p:txBody>
          <a:bodyPr>
            <a:noAutofit/>
          </a:bodyPr>
          <a:lstStyle/>
          <a:p>
            <a:pPr algn="just">
              <a:lnSpc>
                <a:spcPct val="80000"/>
              </a:lnSpc>
            </a:pPr>
            <a:r>
              <a:rPr lang="en-US" sz="2200" b="1" dirty="0" smtClean="0">
                <a:solidFill>
                  <a:schemeClr val="accent3">
                    <a:lumMod val="75000"/>
                  </a:schemeClr>
                </a:solidFill>
                <a:latin typeface="Corbel"/>
                <a:cs typeface="Corbel"/>
              </a:rPr>
              <a:t>Quick </a:t>
            </a:r>
            <a:r>
              <a:rPr lang="en-US" sz="2200" dirty="0" smtClean="0">
                <a:solidFill>
                  <a:schemeClr val="accent3">
                    <a:lumMod val="75000"/>
                  </a:schemeClr>
                </a:solidFill>
                <a:latin typeface="Corbel"/>
                <a:cs typeface="Corbel"/>
              </a:rPr>
              <a:t>: </a:t>
            </a:r>
          </a:p>
          <a:p>
            <a:pPr marL="0" indent="0" algn="just">
              <a:lnSpc>
                <a:spcPct val="80000"/>
              </a:lnSpc>
              <a:buNone/>
            </a:pPr>
            <a:r>
              <a:rPr lang="en-US" sz="2200" dirty="0" smtClean="0">
                <a:latin typeface="Corbel"/>
                <a:cs typeface="Corbel"/>
              </a:rPr>
              <a:t>Location of project, track-record of implementing entity, stakeholders engagement on the ground, size project, capacity &amp; management resources of implementing entity.</a:t>
            </a:r>
          </a:p>
          <a:p>
            <a:pPr algn="just">
              <a:lnSpc>
                <a:spcPct val="80000"/>
              </a:lnSpc>
            </a:pPr>
            <a:r>
              <a:rPr lang="en-US" sz="2200" b="1" dirty="0" smtClean="0">
                <a:solidFill>
                  <a:srgbClr val="77933C"/>
                </a:solidFill>
                <a:latin typeface="Corbel"/>
                <a:cs typeface="Corbel"/>
              </a:rPr>
              <a:t>Impactful</a:t>
            </a:r>
            <a:r>
              <a:rPr lang="en-US" sz="2200" dirty="0" smtClean="0">
                <a:solidFill>
                  <a:srgbClr val="77933C"/>
                </a:solidFill>
                <a:latin typeface="Corbel"/>
                <a:cs typeface="Corbel"/>
              </a:rPr>
              <a:t> :</a:t>
            </a:r>
          </a:p>
          <a:p>
            <a:pPr marL="0" indent="0" algn="just">
              <a:lnSpc>
                <a:spcPct val="80000"/>
              </a:lnSpc>
              <a:buNone/>
            </a:pPr>
            <a:r>
              <a:rPr lang="en-US" sz="2200" dirty="0" smtClean="0">
                <a:latin typeface="Corbel"/>
                <a:cs typeface="Corbel"/>
              </a:rPr>
              <a:t>Ability to achieve measurable emission reduction or to be transitioned into emission reduction future activities, Compatibility with jurisdictional and nested approach (can be replicated), Compatibility with STRADA – SRAP, STRANAS and Funding Windows of FREDDI, Exposure to other REDD+ Taskforce elements (MRV, Legal, etc.)</a:t>
            </a:r>
            <a:endParaRPr lang="en-US" sz="2200" b="1" dirty="0" smtClean="0">
              <a:latin typeface="Corbel"/>
              <a:cs typeface="Corbel"/>
            </a:endParaRPr>
          </a:p>
          <a:p>
            <a:pPr algn="just">
              <a:lnSpc>
                <a:spcPct val="80000"/>
              </a:lnSpc>
            </a:pPr>
            <a:r>
              <a:rPr lang="en-US" sz="2200" b="1" dirty="0" smtClean="0">
                <a:solidFill>
                  <a:srgbClr val="77933C"/>
                </a:solidFill>
                <a:latin typeface="Corbel"/>
                <a:cs typeface="Corbel"/>
              </a:rPr>
              <a:t>Sustainable</a:t>
            </a:r>
            <a:r>
              <a:rPr lang="en-US" sz="2200" dirty="0" smtClean="0">
                <a:solidFill>
                  <a:srgbClr val="77933C"/>
                </a:solidFill>
                <a:latin typeface="Corbel"/>
                <a:cs typeface="Corbel"/>
              </a:rPr>
              <a:t> :</a:t>
            </a:r>
          </a:p>
          <a:p>
            <a:pPr marL="0" indent="0" algn="just">
              <a:lnSpc>
                <a:spcPct val="80000"/>
              </a:lnSpc>
              <a:buNone/>
            </a:pPr>
            <a:r>
              <a:rPr lang="en-US" sz="2200" dirty="0" smtClean="0">
                <a:latin typeface="Corbel"/>
                <a:cs typeface="Corbel"/>
              </a:rPr>
              <a:t>Equipped with elements to ensure sustainable implementation of projects for long period of time (e.g. intensive capacity building &amp; transfer of knowledge for implementing entities for project implementation, including management, monitoring &amp; evaluation and reporting).</a:t>
            </a:r>
          </a:p>
        </p:txBody>
      </p:sp>
    </p:spTree>
    <p:extLst>
      <p:ext uri="{BB962C8B-B14F-4D97-AF65-F5344CB8AC3E}">
        <p14:creationId xmlns:p14="http://schemas.microsoft.com/office/powerpoint/2010/main" val="14470323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5619"/>
            <a:ext cx="8229600" cy="4503641"/>
          </a:xfrm>
        </p:spPr>
        <p:txBody>
          <a:bodyPr>
            <a:normAutofit fontScale="92500" lnSpcReduction="20000"/>
          </a:bodyPr>
          <a:lstStyle/>
          <a:p>
            <a:pPr marL="0" indent="0" algn="just">
              <a:lnSpc>
                <a:spcPct val="90000"/>
              </a:lnSpc>
              <a:buNone/>
            </a:pPr>
            <a:r>
              <a:rPr lang="en-US" dirty="0" smtClean="0"/>
              <a:t>Based on SRAP Readiness Criteria, generic criteria are : </a:t>
            </a:r>
          </a:p>
          <a:p>
            <a:pPr algn="just">
              <a:lnSpc>
                <a:spcPct val="90000"/>
              </a:lnSpc>
            </a:pPr>
            <a:r>
              <a:rPr lang="en-US" dirty="0" smtClean="0">
                <a:solidFill>
                  <a:srgbClr val="77933C"/>
                </a:solidFill>
              </a:rPr>
              <a:t>Location</a:t>
            </a:r>
            <a:r>
              <a:rPr lang="en-US" dirty="0" smtClean="0"/>
              <a:t> of projects/program (jurisdictional &amp; nested approach);</a:t>
            </a:r>
          </a:p>
          <a:p>
            <a:pPr algn="just">
              <a:lnSpc>
                <a:spcPct val="90000"/>
              </a:lnSpc>
            </a:pPr>
            <a:r>
              <a:rPr lang="en-US" dirty="0" smtClean="0"/>
              <a:t>Compatibility with </a:t>
            </a:r>
            <a:r>
              <a:rPr lang="en-US" dirty="0" smtClean="0">
                <a:solidFill>
                  <a:srgbClr val="77933C"/>
                </a:solidFill>
              </a:rPr>
              <a:t>REDD+ National Strategy </a:t>
            </a:r>
            <a:r>
              <a:rPr lang="en-US" dirty="0" smtClean="0"/>
              <a:t>n pillars;</a:t>
            </a:r>
          </a:p>
          <a:p>
            <a:pPr algn="just">
              <a:lnSpc>
                <a:spcPct val="90000"/>
              </a:lnSpc>
            </a:pPr>
            <a:r>
              <a:rPr lang="en-US" dirty="0" smtClean="0"/>
              <a:t>Support &amp; </a:t>
            </a:r>
            <a:r>
              <a:rPr lang="en-US" dirty="0" smtClean="0">
                <a:solidFill>
                  <a:srgbClr val="77933C"/>
                </a:solidFill>
              </a:rPr>
              <a:t>capacity of sub-national government </a:t>
            </a:r>
            <a:r>
              <a:rPr lang="en-US" dirty="0" smtClean="0"/>
              <a:t>(provincial/district) from management, regulatory &amp; budget perspective (including SRAP completion); </a:t>
            </a:r>
          </a:p>
          <a:p>
            <a:pPr algn="just">
              <a:lnSpc>
                <a:spcPct val="90000"/>
              </a:lnSpc>
            </a:pPr>
            <a:r>
              <a:rPr lang="en-US" dirty="0" smtClean="0">
                <a:solidFill>
                  <a:srgbClr val="77933C"/>
                </a:solidFill>
              </a:rPr>
              <a:t>Reference Emission Level (REL)</a:t>
            </a:r>
            <a:r>
              <a:rPr lang="en-US" dirty="0" smtClean="0"/>
              <a:t>;</a:t>
            </a:r>
          </a:p>
          <a:p>
            <a:pPr algn="just">
              <a:lnSpc>
                <a:spcPct val="90000"/>
              </a:lnSpc>
            </a:pPr>
            <a:r>
              <a:rPr lang="en-US" dirty="0" smtClean="0"/>
              <a:t>Existing </a:t>
            </a:r>
            <a:r>
              <a:rPr lang="en-US" dirty="0" smtClean="0">
                <a:solidFill>
                  <a:srgbClr val="77933C"/>
                </a:solidFill>
              </a:rPr>
              <a:t>projects/activities </a:t>
            </a:r>
            <a:r>
              <a:rPr lang="en-US" dirty="0" smtClean="0"/>
              <a:t>on the ground. </a:t>
            </a:r>
          </a:p>
          <a:p>
            <a:pPr algn="just">
              <a:lnSpc>
                <a:spcPct val="90000"/>
              </a:lnSpc>
            </a:pPr>
            <a:endParaRPr lang="en-US" dirty="0" smtClean="0"/>
          </a:p>
        </p:txBody>
      </p:sp>
      <p:sp>
        <p:nvSpPr>
          <p:cNvPr id="2" name="Slide Number Placeholder 1"/>
          <p:cNvSpPr>
            <a:spLocks noGrp="1"/>
          </p:cNvSpPr>
          <p:nvPr>
            <p:ph type="sldNum" sz="quarter" idx="12"/>
          </p:nvPr>
        </p:nvSpPr>
        <p:spPr/>
        <p:txBody>
          <a:bodyPr/>
          <a:lstStyle/>
          <a:p>
            <a:fld id="{3F0E834F-192E-4843-9E21-4ACE3C3380A5}" type="slidenum">
              <a:rPr lang="en-US" smtClean="0"/>
              <a:t>13</a:t>
            </a:fld>
            <a:endParaRPr lang="en-US"/>
          </a:p>
        </p:txBody>
      </p:sp>
      <p:sp>
        <p:nvSpPr>
          <p:cNvPr id="5" name="Title 1"/>
          <p:cNvSpPr>
            <a:spLocks noGrp="1"/>
          </p:cNvSpPr>
          <p:nvPr>
            <p:ph type="title"/>
          </p:nvPr>
        </p:nvSpPr>
        <p:spPr>
          <a:xfrm>
            <a:off x="4111047" y="441004"/>
            <a:ext cx="4575753" cy="1003175"/>
          </a:xfrm>
        </p:spPr>
        <p:txBody>
          <a:bodyPr>
            <a:noAutofit/>
          </a:bodyPr>
          <a:lstStyle/>
          <a:p>
            <a:pPr>
              <a:lnSpc>
                <a:spcPct val="90000"/>
              </a:lnSpc>
            </a:pPr>
            <a:r>
              <a:rPr lang="en-US" sz="3600" b="1" dirty="0" smtClean="0">
                <a:latin typeface="Corbel"/>
                <a:cs typeface="Corbel"/>
              </a:rPr>
              <a:t>Generic Criteria for </a:t>
            </a:r>
            <a:r>
              <a:rPr lang="en-US" sz="3600" b="1" dirty="0" smtClean="0">
                <a:solidFill>
                  <a:srgbClr val="FF0000"/>
                </a:solidFill>
                <a:latin typeface="Corbel"/>
                <a:cs typeface="Corbel"/>
              </a:rPr>
              <a:t/>
            </a:r>
            <a:br>
              <a:rPr lang="en-US" sz="3600" b="1" dirty="0" smtClean="0">
                <a:solidFill>
                  <a:srgbClr val="FF0000"/>
                </a:solidFill>
                <a:latin typeface="Corbel"/>
                <a:cs typeface="Corbel"/>
              </a:rPr>
            </a:br>
            <a:r>
              <a:rPr lang="en-US" sz="3600" b="1" dirty="0" smtClean="0">
                <a:solidFill>
                  <a:srgbClr val="FF0000"/>
                </a:solidFill>
                <a:latin typeface="Corbel"/>
                <a:cs typeface="Corbel"/>
              </a:rPr>
              <a:t>Large Scale</a:t>
            </a:r>
            <a:endParaRPr lang="en-US" sz="3600" b="1" dirty="0">
              <a:solidFill>
                <a:srgbClr val="FF0000"/>
              </a:solidFill>
              <a:latin typeface="Corbel"/>
              <a:cs typeface="Corbel"/>
            </a:endParaRPr>
          </a:p>
        </p:txBody>
      </p:sp>
    </p:spTree>
    <p:extLst>
      <p:ext uri="{BB962C8B-B14F-4D97-AF65-F5344CB8AC3E}">
        <p14:creationId xmlns:p14="http://schemas.microsoft.com/office/powerpoint/2010/main" val="40774956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4917205"/>
              </p:ext>
            </p:extLst>
          </p:nvPr>
        </p:nvGraphicFramePr>
        <p:xfrm>
          <a:off x="466889" y="895410"/>
          <a:ext cx="8179876" cy="5482304"/>
        </p:xfrm>
        <a:graphic>
          <a:graphicData uri="http://schemas.openxmlformats.org/drawingml/2006/table">
            <a:tbl>
              <a:tblPr firstRow="1" bandRow="1">
                <a:tableStyleId>{F5AB1C69-6EDB-4FF4-983F-18BD219EF322}</a:tableStyleId>
              </a:tblPr>
              <a:tblGrid>
                <a:gridCol w="2161358"/>
                <a:gridCol w="2205177"/>
                <a:gridCol w="1569672"/>
                <a:gridCol w="2243669"/>
              </a:tblGrid>
              <a:tr h="708586">
                <a:tc>
                  <a:txBody>
                    <a:bodyPr/>
                    <a:lstStyle/>
                    <a:p>
                      <a:pPr algn="ctr"/>
                      <a:r>
                        <a:rPr lang="en-US" sz="1600" dirty="0" smtClean="0"/>
                        <a:t>NATIONAL PRIORITY</a:t>
                      </a:r>
                      <a:endParaRPr lang="en-US" sz="1600" dirty="0"/>
                    </a:p>
                  </a:txBody>
                  <a:tcPr/>
                </a:tc>
                <a:tc>
                  <a:txBody>
                    <a:bodyPr/>
                    <a:lstStyle/>
                    <a:p>
                      <a:pPr algn="ctr"/>
                      <a:r>
                        <a:rPr lang="en-US" sz="1600" dirty="0" smtClean="0"/>
                        <a:t>SUBNATIONAL</a:t>
                      </a:r>
                      <a:r>
                        <a:rPr lang="en-US" sz="1600" baseline="0" dirty="0" smtClean="0"/>
                        <a:t> PRIORITY</a:t>
                      </a:r>
                      <a:endParaRPr lang="en-US" sz="1600" dirty="0"/>
                    </a:p>
                  </a:txBody>
                  <a:tcPr/>
                </a:tc>
                <a:tc>
                  <a:txBody>
                    <a:bodyPr/>
                    <a:lstStyle/>
                    <a:p>
                      <a:pPr algn="ctr"/>
                      <a:r>
                        <a:rPr lang="en-US" sz="1600" dirty="0" smtClean="0"/>
                        <a:t>COMPETITIVE</a:t>
                      </a:r>
                      <a:r>
                        <a:rPr lang="en-US" sz="1600" baseline="0" dirty="0" smtClean="0"/>
                        <a:t> CYCLE</a:t>
                      </a:r>
                      <a:endParaRPr lang="en-US" sz="1600" dirty="0"/>
                    </a:p>
                  </a:txBody>
                  <a:tcPr/>
                </a:tc>
                <a:tc>
                  <a:txBody>
                    <a:bodyPr/>
                    <a:lstStyle/>
                    <a:p>
                      <a:pPr algn="ctr"/>
                      <a:r>
                        <a:rPr lang="en-US" sz="1600" dirty="0" smtClean="0"/>
                        <a:t>SMALL</a:t>
                      </a:r>
                      <a:r>
                        <a:rPr lang="en-US" sz="1600" baseline="0" dirty="0" smtClean="0"/>
                        <a:t> GRANTS </a:t>
                      </a:r>
                      <a:endParaRPr lang="en-US" sz="1600" dirty="0"/>
                    </a:p>
                  </a:txBody>
                  <a:tcPr/>
                </a:tc>
              </a:tr>
              <a:tr h="1140173">
                <a:tc>
                  <a:txBody>
                    <a:bodyPr/>
                    <a:lstStyle/>
                    <a:p>
                      <a:pPr algn="ctr"/>
                      <a:r>
                        <a:rPr lang="en-US" sz="1600" baseline="0" dirty="0" smtClean="0"/>
                        <a:t>Indigenous Community Forest Management</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Jurisdictional</a:t>
                      </a:r>
                      <a:r>
                        <a:rPr lang="en-US" sz="1600" baseline="0" dirty="0" smtClean="0"/>
                        <a:t> Approach in existing potential projects (e.g </a:t>
                      </a:r>
                      <a:r>
                        <a:rPr lang="en-US" sz="1600" baseline="0" dirty="0" err="1" smtClean="0"/>
                        <a:t>Berau</a:t>
                      </a:r>
                      <a:r>
                        <a:rPr lang="en-US" sz="1600" baseline="0" dirty="0" smtClean="0"/>
                        <a:t> and West </a:t>
                      </a:r>
                      <a:r>
                        <a:rPr lang="en-US" sz="1600" baseline="0" dirty="0" err="1" smtClean="0"/>
                        <a:t>Kutai</a:t>
                      </a:r>
                      <a:r>
                        <a:rPr lang="en-US" sz="1600" baseline="0" dirty="0" smtClean="0"/>
                        <a:t> District)</a:t>
                      </a:r>
                      <a:endParaRPr lang="en-US" sz="1600" dirty="0" smtClean="0"/>
                    </a:p>
                  </a:txBody>
                  <a:tcPr/>
                </a:tc>
                <a:tc>
                  <a:txBody>
                    <a:bodyPr/>
                    <a:lstStyle/>
                    <a:p>
                      <a:pPr algn="ctr"/>
                      <a:r>
                        <a:rPr lang="en-US" sz="1600" dirty="0" smtClean="0"/>
                        <a:t>Support</a:t>
                      </a:r>
                      <a:r>
                        <a:rPr lang="en-US" sz="1600" baseline="0" dirty="0" smtClean="0"/>
                        <a:t> to SRAP based on thematic under STRANAS pillars</a:t>
                      </a:r>
                      <a:endParaRPr lang="en-US" sz="1600" dirty="0"/>
                    </a:p>
                  </a:txBody>
                  <a:tcPr/>
                </a:tc>
                <a:tc>
                  <a:txBody>
                    <a:bodyPr/>
                    <a:lstStyle/>
                    <a:p>
                      <a:pPr algn="ctr"/>
                      <a:r>
                        <a:rPr lang="en-US" sz="1600" dirty="0" smtClean="0"/>
                        <a:t>Programmatic</a:t>
                      </a:r>
                    </a:p>
                    <a:p>
                      <a:pPr algn="ctr"/>
                      <a:r>
                        <a:rPr lang="en-US" sz="1600" dirty="0" smtClean="0"/>
                        <a:t>Community Based Land Rehabilitation</a:t>
                      </a:r>
                    </a:p>
                    <a:p>
                      <a:pPr algn="ctr"/>
                      <a:r>
                        <a:rPr lang="en-US" sz="1600" dirty="0" smtClean="0"/>
                        <a:t>(Green</a:t>
                      </a:r>
                      <a:r>
                        <a:rPr lang="en-US" sz="1600" baseline="0" dirty="0" smtClean="0"/>
                        <a:t> Village)</a:t>
                      </a:r>
                      <a:endParaRPr lang="en-US" sz="1600" dirty="0" smtClean="0"/>
                    </a:p>
                  </a:txBody>
                  <a:tcPr/>
                </a:tc>
              </a:tr>
              <a:tr h="12763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Performance</a:t>
                      </a:r>
                      <a:r>
                        <a:rPr lang="en-US" sz="1600" baseline="0" dirty="0" smtClean="0"/>
                        <a:t> Aggregation on performing Demonstration Activities </a:t>
                      </a:r>
                    </a:p>
                  </a:txBody>
                  <a:tcPr/>
                </a:tc>
                <a:tc>
                  <a:txBody>
                    <a:bodyPr/>
                    <a:lstStyle/>
                    <a:p>
                      <a:pPr algn="ctr"/>
                      <a:r>
                        <a:rPr lang="en-US" sz="1600" dirty="0" smtClean="0"/>
                        <a:t>Jurisdictional Approach </a:t>
                      </a:r>
                      <a:r>
                        <a:rPr lang="en-US" sz="1600" baseline="0" dirty="0" smtClean="0"/>
                        <a:t>in Peat-land area </a:t>
                      </a:r>
                    </a:p>
                    <a:p>
                      <a:pPr algn="ctr"/>
                      <a:r>
                        <a:rPr lang="en-US" sz="1600" baseline="0" dirty="0" smtClean="0"/>
                        <a:t>(e.g Kapuas in Central Kalimantan)</a:t>
                      </a:r>
                      <a:endParaRPr lang="en-US" sz="1600" dirty="0"/>
                    </a:p>
                  </a:txBody>
                  <a:tcPr/>
                </a:tc>
                <a:tc>
                  <a:txBody>
                    <a:bodyPr/>
                    <a:lstStyle/>
                    <a:p>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Programmatic</a:t>
                      </a:r>
                    </a:p>
                    <a:p>
                      <a:pPr algn="ctr"/>
                      <a:r>
                        <a:rPr lang="en-US" sz="1600" dirty="0" smtClean="0"/>
                        <a:t>Community Based Alternative</a:t>
                      </a:r>
                    </a:p>
                    <a:p>
                      <a:pPr algn="ctr"/>
                      <a:r>
                        <a:rPr lang="en-US" sz="1600" dirty="0" smtClean="0"/>
                        <a:t>Livelihoods</a:t>
                      </a:r>
                    </a:p>
                  </a:txBody>
                  <a:tcPr/>
                </a:tc>
              </a:tr>
              <a:tr h="1140173">
                <a:tc>
                  <a:txBody>
                    <a:bodyPr/>
                    <a:lstStyle/>
                    <a:p>
                      <a:pPr algn="ctr"/>
                      <a:r>
                        <a:rPr lang="en-US" sz="1600" dirty="0" smtClean="0"/>
                        <a:t>Ongoin</a:t>
                      </a:r>
                      <a:r>
                        <a:rPr lang="en-US" sz="1600" baseline="0" dirty="0" smtClean="0"/>
                        <a:t>g Initiatives under REDD+ Taskforce &amp; REDD+ Special Team </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Jurisdictional Approach in </a:t>
                      </a:r>
                      <a:r>
                        <a:rPr lang="en-US" sz="1600" baseline="0" dirty="0" smtClean="0"/>
                        <a:t>area with pristine forest area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(e.g </a:t>
                      </a:r>
                      <a:r>
                        <a:rPr lang="en-US" sz="1600" baseline="0" dirty="0" err="1" smtClean="0"/>
                        <a:t>Murung</a:t>
                      </a:r>
                      <a:r>
                        <a:rPr lang="en-US" sz="1600" baseline="0" dirty="0" smtClean="0"/>
                        <a:t> Raya in Central Kalimantan)</a:t>
                      </a:r>
                      <a:endParaRPr lang="en-US" sz="1600" dirty="0" smtClean="0"/>
                    </a:p>
                  </a:txBody>
                  <a:tcPr/>
                </a:tc>
                <a:tc>
                  <a:txBody>
                    <a:bodyPr/>
                    <a:lstStyle/>
                    <a:p>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Programmatic</a:t>
                      </a:r>
                    </a:p>
                    <a:p>
                      <a:pPr algn="ctr"/>
                      <a:r>
                        <a:rPr lang="en-US" sz="1600" dirty="0" smtClean="0"/>
                        <a:t>Community Based Forest Fire</a:t>
                      </a:r>
                      <a:r>
                        <a:rPr lang="en-US" sz="1600" baseline="0" dirty="0" smtClean="0"/>
                        <a:t> Management</a:t>
                      </a:r>
                    </a:p>
                  </a:txBody>
                  <a:tcPr/>
                </a:tc>
              </a:tr>
              <a:tr h="1012265">
                <a:tc>
                  <a:txBody>
                    <a:bodyPr/>
                    <a:lstStyle/>
                    <a:p>
                      <a:endParaRPr lang="en-US" sz="1600" dirty="0"/>
                    </a:p>
                  </a:txBody>
                  <a:tcPr/>
                </a:tc>
                <a:tc>
                  <a:txBody>
                    <a:bodyPr/>
                    <a:lstStyle/>
                    <a:p>
                      <a:pPr algn="ctr"/>
                      <a:r>
                        <a:rPr lang="en-US" sz="1600" dirty="0" smtClean="0"/>
                        <a:t>Further developing  </a:t>
                      </a:r>
                    </a:p>
                    <a:p>
                      <a:pPr algn="ctr"/>
                      <a:r>
                        <a:rPr lang="en-US" sz="1600" dirty="0" smtClean="0"/>
                        <a:t>KPH</a:t>
                      </a:r>
                      <a:r>
                        <a:rPr lang="en-US" sz="1600" baseline="0" dirty="0" smtClean="0"/>
                        <a:t> model, focusing on existing area</a:t>
                      </a:r>
                      <a:endParaRPr lang="en-US" sz="1600" dirty="0"/>
                    </a:p>
                  </a:txBody>
                  <a:tcPr/>
                </a:tc>
                <a:tc>
                  <a:txBody>
                    <a:bodyPr/>
                    <a:lstStyle/>
                    <a:p>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Programmatic</a:t>
                      </a:r>
                    </a:p>
                    <a:p>
                      <a:pPr algn="ctr"/>
                      <a:r>
                        <a:rPr lang="en-US" sz="1600" dirty="0" smtClean="0"/>
                        <a:t>Green</a:t>
                      </a:r>
                      <a:r>
                        <a:rPr lang="en-US" sz="1600" baseline="0" dirty="0" smtClean="0"/>
                        <a:t> School Curriculum Project</a:t>
                      </a:r>
                      <a:endParaRPr lang="en-US" sz="1600" dirty="0" smtClean="0"/>
                    </a:p>
                  </a:txBody>
                  <a:tcPr/>
                </a:tc>
              </a:tr>
            </a:tbl>
          </a:graphicData>
        </a:graphic>
      </p:graphicFrame>
      <p:sp>
        <p:nvSpPr>
          <p:cNvPr id="7" name="Title 1"/>
          <p:cNvSpPr txBox="1">
            <a:spLocks/>
          </p:cNvSpPr>
          <p:nvPr/>
        </p:nvSpPr>
        <p:spPr>
          <a:xfrm>
            <a:off x="224107" y="146897"/>
            <a:ext cx="8422658" cy="64954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noProof="1" smtClean="0">
                <a:solidFill>
                  <a:schemeClr val="accent3">
                    <a:lumMod val="75000"/>
                  </a:schemeClr>
                </a:solidFill>
                <a:latin typeface="Corbel"/>
                <a:cs typeface="Corbel"/>
              </a:rPr>
              <a:t>Funding Windows : </a:t>
            </a:r>
            <a:r>
              <a:rPr lang="en-US" sz="3800" b="1" noProof="1" smtClean="0">
                <a:latin typeface="Corbel"/>
                <a:cs typeface="Corbel"/>
              </a:rPr>
              <a:t>Simulation for Pilot</a:t>
            </a:r>
            <a:endParaRPr lang="en-US" sz="3800" b="1" noProof="1">
              <a:latin typeface="Corbel"/>
              <a:cs typeface="Corbel"/>
            </a:endParaRPr>
          </a:p>
        </p:txBody>
      </p:sp>
    </p:spTree>
    <p:extLst>
      <p:ext uri="{BB962C8B-B14F-4D97-AF65-F5344CB8AC3E}">
        <p14:creationId xmlns:p14="http://schemas.microsoft.com/office/powerpoint/2010/main" val="38358816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ctrTitle"/>
          </p:nvPr>
        </p:nvSpPr>
        <p:spPr>
          <a:xfrm>
            <a:off x="762000" y="832097"/>
            <a:ext cx="7620000" cy="1109991"/>
          </a:xfrm>
        </p:spPr>
        <p:txBody>
          <a:bodyPr>
            <a:normAutofit/>
          </a:bodyPr>
          <a:lstStyle/>
          <a:p>
            <a:pPr eaLnBrk="1" hangingPunct="1"/>
            <a:r>
              <a:rPr lang="en-US" sz="6600" b="1" dirty="0">
                <a:latin typeface="Corbel" charset="0"/>
              </a:rPr>
              <a:t>Thank </a:t>
            </a:r>
            <a:r>
              <a:rPr lang="en-US" sz="6600" b="1" dirty="0" smtClean="0">
                <a:latin typeface="Corbel" charset="0"/>
              </a:rPr>
              <a:t>You</a:t>
            </a:r>
            <a:endParaRPr lang="en-US" sz="6600" b="1" dirty="0">
              <a:latin typeface="Corbel" charset="0"/>
            </a:endParaRPr>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307" y="2195808"/>
            <a:ext cx="5359872" cy="351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745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2800" dirty="0" smtClean="0">
                <a:solidFill>
                  <a:srgbClr val="C3D69B"/>
                </a:solidFill>
                <a:latin typeface="Corbel"/>
                <a:cs typeface="Corbel"/>
              </a:rPr>
              <a:t>FREDDI</a:t>
            </a:r>
            <a:r>
              <a:rPr lang="en-US" sz="2800" dirty="0" smtClean="0">
                <a:latin typeface="Corbel"/>
                <a:cs typeface="Corbel"/>
              </a:rPr>
              <a:t>: Design and Establishment Process as Funding Instrument for REDD+ in Indonesia</a:t>
            </a:r>
            <a:endParaRPr lang="en-US" sz="2800" b="1" noProof="1">
              <a:solidFill>
                <a:srgbClr val="FF0000"/>
              </a:solidFill>
              <a:latin typeface="Corbel"/>
              <a:cs typeface="Corbel"/>
            </a:endParaRPr>
          </a:p>
        </p:txBody>
      </p:sp>
      <p:grpSp>
        <p:nvGrpSpPr>
          <p:cNvPr id="10" name="Group 9"/>
          <p:cNvGrpSpPr/>
          <p:nvPr/>
        </p:nvGrpSpPr>
        <p:grpSpPr>
          <a:xfrm>
            <a:off x="352778" y="1239399"/>
            <a:ext cx="8503356" cy="2604029"/>
            <a:chOff x="457200" y="1645661"/>
            <a:chExt cx="8503356" cy="3213574"/>
          </a:xfrm>
          <a:gradFill flip="none" rotWithShape="1">
            <a:gsLst>
              <a:gs pos="0">
                <a:schemeClr val="bg1"/>
              </a:gs>
              <a:gs pos="100000">
                <a:schemeClr val="accent3">
                  <a:lumMod val="50000"/>
                </a:schemeClr>
              </a:gs>
            </a:gsLst>
            <a:lin ang="0" scaled="1"/>
            <a:tileRect/>
          </a:gradFill>
        </p:grpSpPr>
        <p:sp>
          <p:nvSpPr>
            <p:cNvPr id="4" name="Pentagon 3"/>
            <p:cNvSpPr/>
            <p:nvPr/>
          </p:nvSpPr>
          <p:spPr>
            <a:xfrm>
              <a:off x="457200" y="1645661"/>
              <a:ext cx="3068325" cy="1503123"/>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a:cs typeface="Corbel"/>
              </a:endParaRPr>
            </a:p>
          </p:txBody>
        </p:sp>
        <p:sp>
          <p:nvSpPr>
            <p:cNvPr id="5" name="Chevron 4"/>
            <p:cNvSpPr/>
            <p:nvPr/>
          </p:nvSpPr>
          <p:spPr>
            <a:xfrm>
              <a:off x="3090333" y="1645661"/>
              <a:ext cx="3534407" cy="1503123"/>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orbel"/>
                <a:cs typeface="Corbel"/>
              </a:endParaRPr>
            </a:p>
          </p:txBody>
        </p:sp>
        <p:sp>
          <p:nvSpPr>
            <p:cNvPr id="6" name="Chevron 5"/>
            <p:cNvSpPr/>
            <p:nvPr/>
          </p:nvSpPr>
          <p:spPr>
            <a:xfrm>
              <a:off x="6206297" y="1645661"/>
              <a:ext cx="2754259" cy="1503123"/>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orbel"/>
                <a:cs typeface="Corbel"/>
              </a:endParaRPr>
            </a:p>
          </p:txBody>
        </p:sp>
        <p:sp>
          <p:nvSpPr>
            <p:cNvPr id="7" name="Pentagon 6"/>
            <p:cNvSpPr/>
            <p:nvPr/>
          </p:nvSpPr>
          <p:spPr>
            <a:xfrm>
              <a:off x="1066261" y="3356112"/>
              <a:ext cx="2136962" cy="1503123"/>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a:cs typeface="Corbel"/>
              </a:endParaRPr>
            </a:p>
          </p:txBody>
        </p:sp>
        <p:sp>
          <p:nvSpPr>
            <p:cNvPr id="8" name="Chevron 7"/>
            <p:cNvSpPr/>
            <p:nvPr/>
          </p:nvSpPr>
          <p:spPr>
            <a:xfrm>
              <a:off x="2846001" y="3356112"/>
              <a:ext cx="3778739" cy="1503123"/>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orbel"/>
                <a:cs typeface="Corbel"/>
              </a:endParaRPr>
            </a:p>
          </p:txBody>
        </p:sp>
        <p:sp>
          <p:nvSpPr>
            <p:cNvPr id="9" name="Chevron 8"/>
            <p:cNvSpPr/>
            <p:nvPr/>
          </p:nvSpPr>
          <p:spPr>
            <a:xfrm>
              <a:off x="6231606" y="3356112"/>
              <a:ext cx="2728950" cy="1503123"/>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orbel"/>
                <a:cs typeface="Corbel"/>
              </a:endParaRPr>
            </a:p>
          </p:txBody>
        </p:sp>
      </p:grpSp>
      <p:sp>
        <p:nvSpPr>
          <p:cNvPr id="11" name="TextBox 10"/>
          <p:cNvSpPr txBox="1"/>
          <p:nvPr/>
        </p:nvSpPr>
        <p:spPr>
          <a:xfrm>
            <a:off x="561852" y="1392337"/>
            <a:ext cx="2284379" cy="923330"/>
          </a:xfrm>
          <a:prstGeom prst="rect">
            <a:avLst/>
          </a:prstGeom>
          <a:noFill/>
        </p:spPr>
        <p:txBody>
          <a:bodyPr wrap="square" rtlCol="0">
            <a:spAutoFit/>
          </a:bodyPr>
          <a:lstStyle/>
          <a:p>
            <a:pPr algn="ctr"/>
            <a:r>
              <a:rPr lang="en-US" b="1" noProof="1" smtClean="0">
                <a:latin typeface="Corbel"/>
                <a:cs typeface="Corbel"/>
              </a:rPr>
              <a:t>Proposed Design, Structure, Modality &amp; Guiding Principles</a:t>
            </a:r>
            <a:endParaRPr lang="en-US" b="1" noProof="1">
              <a:latin typeface="Corbel"/>
              <a:cs typeface="Corbel"/>
            </a:endParaRPr>
          </a:p>
        </p:txBody>
      </p:sp>
      <p:sp>
        <p:nvSpPr>
          <p:cNvPr id="12" name="TextBox 11"/>
          <p:cNvSpPr txBox="1"/>
          <p:nvPr/>
        </p:nvSpPr>
        <p:spPr>
          <a:xfrm>
            <a:off x="3421103" y="1276527"/>
            <a:ext cx="2785194" cy="1077218"/>
          </a:xfrm>
          <a:prstGeom prst="rect">
            <a:avLst/>
          </a:prstGeom>
          <a:noFill/>
        </p:spPr>
        <p:txBody>
          <a:bodyPr wrap="square" rtlCol="0">
            <a:spAutoFit/>
          </a:bodyPr>
          <a:lstStyle/>
          <a:p>
            <a:pPr algn="ctr"/>
            <a:r>
              <a:rPr lang="en-US" sz="1600" b="1" noProof="1" smtClean="0">
                <a:latin typeface="Corbel"/>
                <a:cs typeface="Corbel"/>
              </a:rPr>
              <a:t>Multi Stakeholder Consultation Process (Workshop, FGD dan </a:t>
            </a:r>
          </a:p>
          <a:p>
            <a:pPr algn="ctr"/>
            <a:r>
              <a:rPr lang="en-US" sz="1600" b="1" noProof="1" smtClean="0">
                <a:latin typeface="Corbel"/>
                <a:cs typeface="Corbel"/>
              </a:rPr>
              <a:t>Bilateral Consultation)</a:t>
            </a:r>
            <a:endParaRPr lang="en-US" sz="1600" b="1" noProof="1">
              <a:latin typeface="Corbel"/>
              <a:cs typeface="Corbel"/>
            </a:endParaRPr>
          </a:p>
        </p:txBody>
      </p:sp>
      <p:sp>
        <p:nvSpPr>
          <p:cNvPr id="13" name="TextBox 12"/>
          <p:cNvSpPr txBox="1"/>
          <p:nvPr/>
        </p:nvSpPr>
        <p:spPr>
          <a:xfrm>
            <a:off x="6624740" y="1399693"/>
            <a:ext cx="1887279" cy="923330"/>
          </a:xfrm>
          <a:prstGeom prst="rect">
            <a:avLst/>
          </a:prstGeom>
          <a:noFill/>
        </p:spPr>
        <p:txBody>
          <a:bodyPr wrap="square" rtlCol="0">
            <a:spAutoFit/>
          </a:bodyPr>
          <a:lstStyle/>
          <a:p>
            <a:pPr algn="ctr"/>
            <a:r>
              <a:rPr lang="en-US" b="1" noProof="1" smtClean="0">
                <a:latin typeface="Corbel"/>
                <a:cs typeface="Corbel"/>
              </a:rPr>
              <a:t>Finalization the </a:t>
            </a:r>
          </a:p>
          <a:p>
            <a:pPr algn="ctr"/>
            <a:r>
              <a:rPr lang="en-US" b="1" noProof="1" smtClean="0">
                <a:latin typeface="Corbel"/>
                <a:cs typeface="Corbel"/>
              </a:rPr>
              <a:t>design of FREDDI</a:t>
            </a:r>
            <a:endParaRPr lang="en-US" b="1" noProof="1">
              <a:latin typeface="Corbel"/>
              <a:cs typeface="Corbel"/>
            </a:endParaRPr>
          </a:p>
        </p:txBody>
      </p:sp>
      <p:sp>
        <p:nvSpPr>
          <p:cNvPr id="14" name="TextBox 13"/>
          <p:cNvSpPr txBox="1"/>
          <p:nvPr/>
        </p:nvSpPr>
        <p:spPr>
          <a:xfrm>
            <a:off x="457200" y="2823933"/>
            <a:ext cx="2284379" cy="830997"/>
          </a:xfrm>
          <a:prstGeom prst="rect">
            <a:avLst/>
          </a:prstGeom>
          <a:noFill/>
        </p:spPr>
        <p:txBody>
          <a:bodyPr wrap="square" rtlCol="0">
            <a:spAutoFit/>
          </a:bodyPr>
          <a:lstStyle/>
          <a:p>
            <a:pPr algn="ctr"/>
            <a:r>
              <a:rPr lang="en-US" sz="1600" b="1" noProof="1" smtClean="0">
                <a:latin typeface="Corbel"/>
                <a:cs typeface="Corbel"/>
              </a:rPr>
              <a:t>Direction &amp; Mandate based on Presidential Regulation 62/2013</a:t>
            </a:r>
            <a:endParaRPr lang="en-US" sz="1600" b="1" noProof="1">
              <a:latin typeface="Corbel"/>
              <a:cs typeface="Corbel"/>
            </a:endParaRPr>
          </a:p>
        </p:txBody>
      </p:sp>
      <p:sp>
        <p:nvSpPr>
          <p:cNvPr id="15" name="TextBox 14"/>
          <p:cNvSpPr txBox="1"/>
          <p:nvPr/>
        </p:nvSpPr>
        <p:spPr>
          <a:xfrm>
            <a:off x="6550412" y="2666219"/>
            <a:ext cx="2136388" cy="1077218"/>
          </a:xfrm>
          <a:prstGeom prst="rect">
            <a:avLst/>
          </a:prstGeom>
          <a:noFill/>
        </p:spPr>
        <p:txBody>
          <a:bodyPr wrap="square" rtlCol="0">
            <a:spAutoFit/>
          </a:bodyPr>
          <a:lstStyle/>
          <a:p>
            <a:pPr algn="ctr"/>
            <a:r>
              <a:rPr lang="en-US" sz="1600" b="1" noProof="1" smtClean="0">
                <a:latin typeface="Corbel"/>
                <a:cs typeface="Corbel"/>
              </a:rPr>
              <a:t>Final Design &amp; Establishment of </a:t>
            </a:r>
          </a:p>
          <a:p>
            <a:pPr algn="ctr"/>
            <a:r>
              <a:rPr lang="en-US" sz="1600" b="1" noProof="1" smtClean="0">
                <a:latin typeface="Corbel"/>
                <a:cs typeface="Corbel"/>
              </a:rPr>
              <a:t>FREDDI by </a:t>
            </a:r>
          </a:p>
          <a:p>
            <a:pPr algn="ctr"/>
            <a:r>
              <a:rPr lang="en-US" sz="1600" b="1" noProof="1" smtClean="0">
                <a:latin typeface="Corbel"/>
                <a:cs typeface="Corbel"/>
              </a:rPr>
              <a:t>REDD+ Agency</a:t>
            </a:r>
            <a:endParaRPr lang="en-US" sz="1600" b="1" noProof="1">
              <a:latin typeface="Corbel"/>
              <a:cs typeface="Corbel"/>
            </a:endParaRPr>
          </a:p>
        </p:txBody>
      </p:sp>
      <p:sp>
        <p:nvSpPr>
          <p:cNvPr id="16" name="TextBox 15"/>
          <p:cNvSpPr txBox="1"/>
          <p:nvPr/>
        </p:nvSpPr>
        <p:spPr>
          <a:xfrm>
            <a:off x="3421103" y="2870939"/>
            <a:ext cx="3003075" cy="830997"/>
          </a:xfrm>
          <a:prstGeom prst="rect">
            <a:avLst/>
          </a:prstGeom>
          <a:noFill/>
        </p:spPr>
        <p:txBody>
          <a:bodyPr wrap="square" rtlCol="0">
            <a:spAutoFit/>
          </a:bodyPr>
          <a:lstStyle/>
          <a:p>
            <a:pPr algn="ctr"/>
            <a:r>
              <a:rPr lang="en-US" sz="1600" b="1" noProof="1" smtClean="0">
                <a:latin typeface="Corbel"/>
                <a:cs typeface="Corbel"/>
              </a:rPr>
              <a:t>Consultation and Testing Process on FREDDI’s Elements at Sub –National Level</a:t>
            </a:r>
            <a:endParaRPr lang="en-US" sz="1600" b="1" noProof="1">
              <a:latin typeface="Corbel"/>
              <a:cs typeface="Corbel"/>
            </a:endParaRPr>
          </a:p>
        </p:txBody>
      </p:sp>
      <p:sp>
        <p:nvSpPr>
          <p:cNvPr id="18" name="TextBox 17"/>
          <p:cNvSpPr txBox="1"/>
          <p:nvPr/>
        </p:nvSpPr>
        <p:spPr>
          <a:xfrm>
            <a:off x="352778" y="3876635"/>
            <a:ext cx="8607778" cy="2554545"/>
          </a:xfrm>
          <a:prstGeom prst="rect">
            <a:avLst/>
          </a:prstGeom>
          <a:noFill/>
        </p:spPr>
        <p:txBody>
          <a:bodyPr wrap="square" rtlCol="0">
            <a:spAutoFit/>
          </a:bodyPr>
          <a:lstStyle/>
          <a:p>
            <a:pPr algn="just"/>
            <a:r>
              <a:rPr lang="en-US" sz="1600" dirty="0" smtClean="0">
                <a:solidFill>
                  <a:schemeClr val="accent3">
                    <a:lumMod val="60000"/>
                    <a:lumOff val="40000"/>
                  </a:schemeClr>
                </a:solidFill>
                <a:latin typeface="Corbel"/>
                <a:cs typeface="Corbel"/>
              </a:rPr>
              <a:t>FREDDI</a:t>
            </a:r>
            <a:r>
              <a:rPr lang="en-US" sz="1600" dirty="0">
                <a:latin typeface="Corbel"/>
                <a:cs typeface="Corbel"/>
              </a:rPr>
              <a:t> </a:t>
            </a:r>
            <a:r>
              <a:rPr lang="en-US" sz="1600" dirty="0" smtClean="0">
                <a:latin typeface="Corbel"/>
                <a:cs typeface="Corbel"/>
              </a:rPr>
              <a:t>or </a:t>
            </a:r>
            <a:r>
              <a:rPr lang="en-US" sz="1600" i="1" dirty="0" smtClean="0">
                <a:solidFill>
                  <a:srgbClr val="C3D69B"/>
                </a:solidFill>
                <a:latin typeface="Corbel"/>
                <a:cs typeface="Corbel"/>
              </a:rPr>
              <a:t>Fund for REDD+ Indonesia is designed as a funding instrument of REDD+ Agency that is responsible for managing, channeling and mobilizing REDD+ funds in a transparent, effective, efficient, fair and accountable in support to achieving the REDD+ National Strategy. </a:t>
            </a:r>
            <a:r>
              <a:rPr lang="en-US" sz="1600" dirty="0" smtClean="0">
                <a:solidFill>
                  <a:srgbClr val="C3D69B"/>
                </a:solidFill>
                <a:latin typeface="Corbel"/>
                <a:cs typeface="Corbel"/>
              </a:rPr>
              <a:t> </a:t>
            </a:r>
          </a:p>
          <a:p>
            <a:pPr algn="just"/>
            <a:endParaRPr lang="en-US" sz="1600" i="1" dirty="0">
              <a:latin typeface="Corbel"/>
              <a:cs typeface="Corbel"/>
            </a:endParaRPr>
          </a:p>
          <a:p>
            <a:r>
              <a:rPr lang="en-US" sz="1600" dirty="0" smtClean="0">
                <a:latin typeface="Corbel"/>
                <a:cs typeface="Corbel"/>
              </a:rPr>
              <a:t>Presidential Regulation 62/2013 regarding REDD+ </a:t>
            </a:r>
            <a:r>
              <a:rPr lang="en-US" sz="1600" dirty="0">
                <a:latin typeface="Corbel"/>
                <a:cs typeface="Corbel"/>
              </a:rPr>
              <a:t> </a:t>
            </a:r>
            <a:r>
              <a:rPr lang="en-US" sz="1600" dirty="0" smtClean="0">
                <a:latin typeface="Corbel"/>
                <a:cs typeface="Corbel"/>
              </a:rPr>
              <a:t>Agency </a:t>
            </a:r>
            <a:r>
              <a:rPr lang="en-US" sz="1600" dirty="0">
                <a:latin typeface="Corbel"/>
                <a:cs typeface="Corbel"/>
              </a:rPr>
              <a:t>issued in August 2013  </a:t>
            </a:r>
            <a:r>
              <a:rPr lang="en-US" sz="1600" dirty="0" smtClean="0">
                <a:latin typeface="Corbel"/>
                <a:cs typeface="Corbel"/>
              </a:rPr>
              <a:t>defines Funding Instrument as:</a:t>
            </a:r>
          </a:p>
          <a:p>
            <a:pPr algn="just"/>
            <a:r>
              <a:rPr lang="en-US" sz="1600" b="1" i="1" dirty="0" smtClean="0"/>
              <a:t>“funding management instrument that is established by the Head of the REDD+ Agency to guarantee a transparent management of fund that is </a:t>
            </a:r>
            <a:r>
              <a:rPr lang="en-US" sz="1600" b="1" i="1" dirty="0" smtClean="0">
                <a:solidFill>
                  <a:srgbClr val="CCFFCC"/>
                </a:solidFill>
              </a:rPr>
              <a:t>transparent, accountable, effective </a:t>
            </a:r>
            <a:r>
              <a:rPr lang="en-US" sz="1600" b="1" i="1" dirty="0" smtClean="0"/>
              <a:t>in accordance with the guidelines and </a:t>
            </a:r>
            <a:r>
              <a:rPr lang="en-US" sz="1600" b="1" i="1" dirty="0" smtClean="0">
                <a:solidFill>
                  <a:srgbClr val="CCFFCC"/>
                </a:solidFill>
              </a:rPr>
              <a:t>REDD+ funding safeguards </a:t>
            </a:r>
            <a:r>
              <a:rPr lang="en-US" sz="1600" b="1" i="1" dirty="0" smtClean="0"/>
              <a:t>pursuant to the prevailing laws and regulations”</a:t>
            </a:r>
            <a:endParaRPr lang="en-US" sz="1600" b="1" i="1" dirty="0"/>
          </a:p>
        </p:txBody>
      </p:sp>
    </p:spTree>
    <p:extLst>
      <p:ext uri="{BB962C8B-B14F-4D97-AF65-F5344CB8AC3E}">
        <p14:creationId xmlns:p14="http://schemas.microsoft.com/office/powerpoint/2010/main" val="17908867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a:endCxn id="29" idx="3"/>
          </p:cNvCxnSpPr>
          <p:nvPr/>
        </p:nvCxnSpPr>
        <p:spPr>
          <a:xfrm flipH="1">
            <a:off x="2339752" y="687132"/>
            <a:ext cx="1152429"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a:endCxn id="57" idx="1"/>
          </p:cNvCxnSpPr>
          <p:nvPr/>
        </p:nvCxnSpPr>
        <p:spPr>
          <a:xfrm rot="5400000" flipH="1" flipV="1">
            <a:off x="7027738" y="810865"/>
            <a:ext cx="855502" cy="261751"/>
          </a:xfrm>
          <a:prstGeom prst="bentConnector2">
            <a:avLst/>
          </a:prstGeom>
          <a:ln w="38100" cmpd="sng">
            <a:solidFill>
              <a:srgbClr val="80008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8628374" y="1492590"/>
            <a:ext cx="0" cy="3833878"/>
          </a:xfrm>
          <a:prstGeom prst="line">
            <a:avLst/>
          </a:prstGeom>
          <a:ln w="38100" cmpd="sng">
            <a:solidFill>
              <a:srgbClr val="982082"/>
            </a:solidFill>
          </a:ln>
        </p:spPr>
        <p:style>
          <a:lnRef idx="2">
            <a:schemeClr val="accent1"/>
          </a:lnRef>
          <a:fillRef idx="0">
            <a:schemeClr val="accent1"/>
          </a:fillRef>
          <a:effectRef idx="1">
            <a:schemeClr val="accent1"/>
          </a:effectRef>
          <a:fontRef idx="minor">
            <a:schemeClr val="tx1"/>
          </a:fontRef>
        </p:style>
      </p:cxnSp>
      <p:cxnSp>
        <p:nvCxnSpPr>
          <p:cNvPr id="49" name="Elbow Connector 48"/>
          <p:cNvCxnSpPr>
            <a:endCxn id="47" idx="0"/>
          </p:cNvCxnSpPr>
          <p:nvPr/>
        </p:nvCxnSpPr>
        <p:spPr>
          <a:xfrm>
            <a:off x="4737096" y="676243"/>
            <a:ext cx="2211168" cy="609502"/>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29" idx="2"/>
          </p:cNvCxnSpPr>
          <p:nvPr/>
        </p:nvCxnSpPr>
        <p:spPr>
          <a:xfrm>
            <a:off x="1389546" y="856409"/>
            <a:ext cx="0" cy="835688"/>
          </a:xfrm>
          <a:prstGeom prst="straightConnector1">
            <a:avLst/>
          </a:prstGeom>
          <a:ln w="38100"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760132" y="4212376"/>
            <a:ext cx="1368152" cy="584775"/>
          </a:xfrm>
          <a:prstGeom prst="rect">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solidFill>
                  <a:schemeClr val="bg1"/>
                </a:solidFill>
                <a:latin typeface="Corbel"/>
                <a:cs typeface="Corbel"/>
              </a:rPr>
              <a:t>Partner Agencies </a:t>
            </a:r>
          </a:p>
        </p:txBody>
      </p:sp>
      <p:sp>
        <p:nvSpPr>
          <p:cNvPr id="33" name="TextBox 32"/>
          <p:cNvSpPr txBox="1"/>
          <p:nvPr/>
        </p:nvSpPr>
        <p:spPr>
          <a:xfrm flipH="1">
            <a:off x="5724128" y="5157192"/>
            <a:ext cx="2520280" cy="338554"/>
          </a:xfrm>
          <a:prstGeom prst="rect">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solidFill>
                  <a:srgbClr val="000000"/>
                </a:solidFill>
                <a:latin typeface="Corbel"/>
                <a:cs typeface="Corbel"/>
              </a:rPr>
              <a:t>Executing Agencies</a:t>
            </a:r>
          </a:p>
        </p:txBody>
      </p:sp>
      <p:sp>
        <p:nvSpPr>
          <p:cNvPr id="35" name="TextBox 34"/>
          <p:cNvSpPr txBox="1"/>
          <p:nvPr/>
        </p:nvSpPr>
        <p:spPr>
          <a:xfrm>
            <a:off x="5724129" y="5963951"/>
            <a:ext cx="2520280" cy="584775"/>
          </a:xfrm>
          <a:prstGeom prst="rect">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solidFill>
                  <a:srgbClr val="000000"/>
                </a:solidFill>
                <a:latin typeface="Corbel"/>
                <a:cs typeface="Corbel"/>
              </a:rPr>
              <a:t>Grant for Programs, Projects and Activities</a:t>
            </a:r>
          </a:p>
        </p:txBody>
      </p:sp>
      <p:sp>
        <p:nvSpPr>
          <p:cNvPr id="37" name="TextBox 36"/>
          <p:cNvSpPr txBox="1"/>
          <p:nvPr/>
        </p:nvSpPr>
        <p:spPr>
          <a:xfrm>
            <a:off x="489448" y="2501154"/>
            <a:ext cx="1900413" cy="830997"/>
          </a:xfrm>
          <a:prstGeom prst="rect">
            <a:avLst/>
          </a:prstGeom>
          <a:solidFill>
            <a:srgbClr val="8EB4E3"/>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noProof="1" smtClean="0">
                <a:solidFill>
                  <a:srgbClr val="000000"/>
                </a:solidFill>
                <a:latin typeface="Corbel"/>
                <a:cs typeface="Corbel"/>
              </a:rPr>
              <a:t>Disbursement and Investment Committee</a:t>
            </a:r>
          </a:p>
        </p:txBody>
      </p:sp>
      <p:cxnSp>
        <p:nvCxnSpPr>
          <p:cNvPr id="26" name="Straight Arrow Connector 25"/>
          <p:cNvCxnSpPr>
            <a:endCxn id="58" idx="0"/>
          </p:cNvCxnSpPr>
          <p:nvPr/>
        </p:nvCxnSpPr>
        <p:spPr>
          <a:xfrm flipH="1">
            <a:off x="4120299" y="908720"/>
            <a:ext cx="19653" cy="15121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940152" y="3140968"/>
            <a:ext cx="1976916" cy="584775"/>
          </a:xfrm>
          <a:prstGeom prst="rect">
            <a:avLst/>
          </a:prstGeom>
          <a:solidFill>
            <a:srgbClr val="0000FF"/>
          </a:solidFill>
          <a:ln>
            <a:solidFill>
              <a:srgbClr val="3366FF"/>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latin typeface="Corbel"/>
                <a:cs typeface="Corbel"/>
              </a:rPr>
              <a:t> FREDDI</a:t>
            </a:r>
          </a:p>
          <a:p>
            <a:pPr algn="ctr"/>
            <a:r>
              <a:rPr lang="en-US" sz="1600" b="1" noProof="1" smtClean="0">
                <a:latin typeface="Corbel"/>
                <a:cs typeface="Corbel"/>
              </a:rPr>
              <a:t>Trustee</a:t>
            </a:r>
          </a:p>
        </p:txBody>
      </p:sp>
      <p:sp>
        <p:nvSpPr>
          <p:cNvPr id="41" name="TextBox 40"/>
          <p:cNvSpPr txBox="1"/>
          <p:nvPr/>
        </p:nvSpPr>
        <p:spPr>
          <a:xfrm>
            <a:off x="3131846" y="545837"/>
            <a:ext cx="1900413" cy="338554"/>
          </a:xfrm>
          <a:prstGeom prst="rect">
            <a:avLst/>
          </a:prstGeom>
          <a:solidFill>
            <a:srgbClr val="FF0000"/>
          </a:solidFill>
          <a:ln>
            <a:solidFill>
              <a:srgbClr val="FF0000"/>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solidFill>
                  <a:srgbClr val="FFFFFF"/>
                </a:solidFill>
                <a:latin typeface="Corbel"/>
                <a:cs typeface="Corbel"/>
              </a:rPr>
              <a:t> REDD+ Agency</a:t>
            </a:r>
          </a:p>
        </p:txBody>
      </p:sp>
      <p:sp>
        <p:nvSpPr>
          <p:cNvPr id="69" name="TextBox 68"/>
          <p:cNvSpPr txBox="1"/>
          <p:nvPr/>
        </p:nvSpPr>
        <p:spPr>
          <a:xfrm>
            <a:off x="453441" y="1692097"/>
            <a:ext cx="1900413" cy="584775"/>
          </a:xfrm>
          <a:prstGeom prst="rect">
            <a:avLst/>
          </a:prstGeom>
          <a:solidFill>
            <a:srgbClr val="8EB4E3"/>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noProof="1" smtClean="0">
                <a:solidFill>
                  <a:srgbClr val="000000"/>
                </a:solidFill>
                <a:latin typeface="Corbel"/>
                <a:cs typeface="Corbel"/>
              </a:rPr>
              <a:t>Safeguards Committee</a:t>
            </a:r>
          </a:p>
        </p:txBody>
      </p:sp>
      <p:sp>
        <p:nvSpPr>
          <p:cNvPr id="72" name="TextBox 71"/>
          <p:cNvSpPr txBox="1"/>
          <p:nvPr/>
        </p:nvSpPr>
        <p:spPr>
          <a:xfrm>
            <a:off x="3131840" y="3501008"/>
            <a:ext cx="1976914" cy="584775"/>
          </a:xfrm>
          <a:prstGeom prst="rect">
            <a:avLst/>
          </a:prstGeom>
          <a:solidFill>
            <a:srgbClr val="8EB4E3"/>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smtClean="0">
                <a:solidFill>
                  <a:srgbClr val="000000"/>
                </a:solidFill>
                <a:latin typeface="Corbel"/>
                <a:cs typeface="Corbel"/>
              </a:rPr>
              <a:t> FREDDI</a:t>
            </a:r>
          </a:p>
          <a:p>
            <a:pPr algn="ctr"/>
            <a:r>
              <a:rPr lang="en-US" sz="1600" b="1" dirty="0" smtClean="0">
                <a:solidFill>
                  <a:srgbClr val="000000"/>
                </a:solidFill>
                <a:latin typeface="Corbel"/>
                <a:cs typeface="Corbel"/>
              </a:rPr>
              <a:t>Secretariat</a:t>
            </a:r>
          </a:p>
        </p:txBody>
      </p:sp>
      <p:sp>
        <p:nvSpPr>
          <p:cNvPr id="58" name="TextBox 57"/>
          <p:cNvSpPr txBox="1"/>
          <p:nvPr/>
        </p:nvSpPr>
        <p:spPr>
          <a:xfrm>
            <a:off x="3131840" y="2420888"/>
            <a:ext cx="1976918" cy="584775"/>
          </a:xfrm>
          <a:prstGeom prst="rect">
            <a:avLst/>
          </a:prstGeom>
          <a:solidFill>
            <a:srgbClr val="0000FF"/>
          </a:solidFill>
          <a:ln>
            <a:solidFill>
              <a:srgbClr val="0000FF"/>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solidFill>
                  <a:srgbClr val="FFFFFF"/>
                </a:solidFill>
                <a:latin typeface="Corbel"/>
                <a:cs typeface="Corbel"/>
              </a:rPr>
              <a:t>Board of Trustee</a:t>
            </a:r>
            <a:br>
              <a:rPr lang="en-US" sz="1600" b="1" noProof="1" smtClean="0">
                <a:solidFill>
                  <a:srgbClr val="FFFFFF"/>
                </a:solidFill>
                <a:latin typeface="Corbel"/>
                <a:cs typeface="Corbel"/>
              </a:rPr>
            </a:br>
            <a:r>
              <a:rPr lang="en-US" sz="1600" b="1" noProof="1" smtClean="0">
                <a:solidFill>
                  <a:srgbClr val="FFFFFF"/>
                </a:solidFill>
                <a:latin typeface="Corbel"/>
                <a:cs typeface="Corbel"/>
              </a:rPr>
              <a:t>FREDDI</a:t>
            </a:r>
          </a:p>
        </p:txBody>
      </p:sp>
      <p:sp>
        <p:nvSpPr>
          <p:cNvPr id="52" name="TextBox 51"/>
          <p:cNvSpPr txBox="1"/>
          <p:nvPr/>
        </p:nvSpPr>
        <p:spPr>
          <a:xfrm>
            <a:off x="445643" y="3433356"/>
            <a:ext cx="1944216" cy="584776"/>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smtClean="0">
                <a:solidFill>
                  <a:srgbClr val="000000"/>
                </a:solidFill>
                <a:latin typeface="Corbel"/>
                <a:cs typeface="Corbel"/>
              </a:rPr>
              <a:t>REDD+ </a:t>
            </a:r>
          </a:p>
          <a:p>
            <a:pPr algn="ctr"/>
            <a:r>
              <a:rPr lang="en-US" sz="1600" b="1" dirty="0" smtClean="0">
                <a:solidFill>
                  <a:srgbClr val="000000"/>
                </a:solidFill>
                <a:latin typeface="Corbel"/>
                <a:cs typeface="Corbel"/>
              </a:rPr>
              <a:t>Support</a:t>
            </a:r>
            <a:r>
              <a:rPr lang="en-US" sz="1600" b="1" dirty="0">
                <a:solidFill>
                  <a:srgbClr val="000000"/>
                </a:solidFill>
                <a:latin typeface="Corbel"/>
                <a:cs typeface="Corbel"/>
              </a:rPr>
              <a:t> </a:t>
            </a:r>
            <a:r>
              <a:rPr lang="en-US" sz="1600" b="1" dirty="0" smtClean="0">
                <a:solidFill>
                  <a:srgbClr val="000000"/>
                </a:solidFill>
                <a:latin typeface="Corbel"/>
                <a:cs typeface="Corbel"/>
              </a:rPr>
              <a:t>Facility</a:t>
            </a:r>
          </a:p>
        </p:txBody>
      </p:sp>
      <p:sp>
        <p:nvSpPr>
          <p:cNvPr id="29" name="TextBox 28"/>
          <p:cNvSpPr txBox="1"/>
          <p:nvPr/>
        </p:nvSpPr>
        <p:spPr>
          <a:xfrm>
            <a:off x="439339" y="517855"/>
            <a:ext cx="1900413" cy="338554"/>
          </a:xfrm>
          <a:prstGeom prst="rect">
            <a:avLst/>
          </a:prstGeom>
          <a:solidFill>
            <a:srgbClr val="FF0000"/>
          </a:solidFill>
          <a:ln>
            <a:solidFill>
              <a:srgbClr val="FF0000"/>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solidFill>
                  <a:srgbClr val="FFFFFF"/>
                </a:solidFill>
                <a:latin typeface="Corbel"/>
                <a:cs typeface="Corbel"/>
              </a:rPr>
              <a:t>Safeguards Unit</a:t>
            </a:r>
          </a:p>
        </p:txBody>
      </p:sp>
      <p:cxnSp>
        <p:nvCxnSpPr>
          <p:cNvPr id="62" name="Straight Arrow Connector 61"/>
          <p:cNvCxnSpPr>
            <a:stCxn id="58" idx="2"/>
            <a:endCxn id="72" idx="0"/>
          </p:cNvCxnSpPr>
          <p:nvPr/>
        </p:nvCxnSpPr>
        <p:spPr>
          <a:xfrm flipH="1">
            <a:off x="4120297" y="3005663"/>
            <a:ext cx="2" cy="495345"/>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771800" y="1984485"/>
            <a:ext cx="0" cy="1021178"/>
          </a:xfrm>
          <a:prstGeom prst="line">
            <a:avLst/>
          </a:prstGeom>
          <a:ln w="38100" cmpd="sng">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339752" y="1984485"/>
            <a:ext cx="432048" cy="0"/>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2339752" y="3005663"/>
            <a:ext cx="432048" cy="0"/>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771800" y="2704564"/>
            <a:ext cx="360040" cy="4356"/>
          </a:xfrm>
          <a:prstGeom prst="line">
            <a:avLst/>
          </a:prstGeom>
          <a:ln w="38100" cmpd="sng">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6300192" y="3717032"/>
            <a:ext cx="0" cy="504056"/>
          </a:xfrm>
          <a:prstGeom prst="straightConnector1">
            <a:avLst/>
          </a:prstGeom>
          <a:ln w="38100"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444208" y="4797152"/>
            <a:ext cx="0" cy="351329"/>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3" idx="2"/>
            <a:endCxn id="35" idx="0"/>
          </p:cNvCxnSpPr>
          <p:nvPr/>
        </p:nvCxnSpPr>
        <p:spPr>
          <a:xfrm>
            <a:off x="6984268" y="5495746"/>
            <a:ext cx="1" cy="468205"/>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58" idx="3"/>
          </p:cNvCxnSpPr>
          <p:nvPr/>
        </p:nvCxnSpPr>
        <p:spPr>
          <a:xfrm flipV="1">
            <a:off x="5108758" y="2708920"/>
            <a:ext cx="1839506" cy="4356"/>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105" name="Elbow Connector 104"/>
          <p:cNvCxnSpPr>
            <a:stCxn id="72" idx="2"/>
            <a:endCxn id="33" idx="3"/>
          </p:cNvCxnSpPr>
          <p:nvPr/>
        </p:nvCxnSpPr>
        <p:spPr>
          <a:xfrm rot="16200000" flipH="1">
            <a:off x="4301869" y="3904210"/>
            <a:ext cx="1240686" cy="1603831"/>
          </a:xfrm>
          <a:prstGeom prst="bentConnector2">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endCxn id="32" idx="1"/>
          </p:cNvCxnSpPr>
          <p:nvPr/>
        </p:nvCxnSpPr>
        <p:spPr>
          <a:xfrm>
            <a:off x="4175956" y="4500409"/>
            <a:ext cx="1584176" cy="4355"/>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52" idx="3"/>
          </p:cNvCxnSpPr>
          <p:nvPr/>
        </p:nvCxnSpPr>
        <p:spPr>
          <a:xfrm flipH="1">
            <a:off x="2389859" y="3725744"/>
            <a:ext cx="741981" cy="0"/>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6948264" y="2708920"/>
            <a:ext cx="0" cy="423337"/>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7668344" y="3717032"/>
            <a:ext cx="0" cy="1440160"/>
          </a:xfrm>
          <a:prstGeom prst="straightConnector1">
            <a:avLst/>
          </a:prstGeom>
          <a:ln w="38100"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4" name="Title 1"/>
          <p:cNvSpPr>
            <a:spLocks noGrp="1"/>
          </p:cNvSpPr>
          <p:nvPr>
            <p:ph type="title"/>
          </p:nvPr>
        </p:nvSpPr>
        <p:spPr>
          <a:xfrm>
            <a:off x="177271" y="4575109"/>
            <a:ext cx="3803476" cy="1993200"/>
          </a:xfrm>
        </p:spPr>
        <p:txBody>
          <a:bodyPr>
            <a:noAutofit/>
          </a:bodyPr>
          <a:lstStyle/>
          <a:p>
            <a:r>
              <a:rPr lang="en-US" sz="4800" noProof="1" smtClean="0">
                <a:latin typeface="Corbel"/>
                <a:cs typeface="Corbel"/>
              </a:rPr>
              <a:t/>
            </a:r>
            <a:br>
              <a:rPr lang="en-US" sz="4800" noProof="1" smtClean="0">
                <a:latin typeface="Corbel"/>
                <a:cs typeface="Corbel"/>
              </a:rPr>
            </a:br>
            <a:r>
              <a:rPr lang="en-US" sz="4800" noProof="1" smtClean="0">
                <a:latin typeface="Corbel"/>
                <a:cs typeface="Corbel"/>
              </a:rPr>
              <a:t>Structure of FREDDI</a:t>
            </a:r>
            <a:r>
              <a:rPr lang="en-US" sz="4800" b="1" noProof="1" smtClean="0">
                <a:latin typeface="Corbel"/>
                <a:cs typeface="Corbel"/>
              </a:rPr>
              <a:t> </a:t>
            </a:r>
            <a:br>
              <a:rPr lang="en-US" sz="4800" b="1" noProof="1" smtClean="0">
                <a:latin typeface="Corbel"/>
                <a:cs typeface="Corbel"/>
              </a:rPr>
            </a:br>
            <a:endParaRPr lang="en-US" sz="4800" b="1" noProof="1">
              <a:latin typeface="Corbel"/>
              <a:cs typeface="Corbel"/>
            </a:endParaRPr>
          </a:p>
        </p:txBody>
      </p:sp>
      <p:sp>
        <p:nvSpPr>
          <p:cNvPr id="47" name="TextBox 46"/>
          <p:cNvSpPr txBox="1"/>
          <p:nvPr/>
        </p:nvSpPr>
        <p:spPr>
          <a:xfrm>
            <a:off x="6298308" y="1285745"/>
            <a:ext cx="1299912" cy="830997"/>
          </a:xfrm>
          <a:prstGeom prst="rect">
            <a:avLst/>
          </a:prstGeom>
          <a:solidFill>
            <a:srgbClr val="0000FF"/>
          </a:solidFill>
          <a:ln>
            <a:solidFill>
              <a:srgbClr val="3366FF"/>
            </a:solidFill>
          </a:ln>
          <a:effectLst>
            <a:outerShdw blurRad="50800" dist="38100" dir="2700000" algn="tl" rotWithShape="0">
              <a:srgbClr val="000000">
                <a:alpha val="43000"/>
              </a:srgbClr>
            </a:outerShdw>
          </a:effectLst>
        </p:spPr>
        <p:txBody>
          <a:bodyPr wrap="square" rtlCol="0">
            <a:spAutoFit/>
          </a:bodyPr>
          <a:lstStyle/>
          <a:p>
            <a:pPr algn="ctr"/>
            <a:r>
              <a:rPr lang="en-US" sz="1600" b="1" noProof="1" smtClean="0">
                <a:latin typeface="Corbel"/>
                <a:cs typeface="Corbel"/>
              </a:rPr>
              <a:t>MRV Unit of REDD+ Agency</a:t>
            </a:r>
          </a:p>
        </p:txBody>
      </p:sp>
      <p:sp>
        <p:nvSpPr>
          <p:cNvPr id="48" name="TextBox 47"/>
          <p:cNvSpPr txBox="1"/>
          <p:nvPr/>
        </p:nvSpPr>
        <p:spPr>
          <a:xfrm rot="16200000">
            <a:off x="7260223" y="3248661"/>
            <a:ext cx="2736303" cy="338554"/>
          </a:xfrm>
          <a:prstGeom prst="rect">
            <a:avLst/>
          </a:prstGeom>
          <a:solidFill>
            <a:srgbClr val="0000FF"/>
          </a:solidFill>
          <a:ln>
            <a:solidFill>
              <a:srgbClr val="3366FF"/>
            </a:solidFill>
          </a:ln>
          <a:effectLst>
            <a:outerShdw blurRad="50800" dist="38100" dir="2700000" algn="tl" rotWithShape="0">
              <a:srgbClr val="000000">
                <a:alpha val="43000"/>
              </a:srgbClr>
            </a:outerShdw>
          </a:effectLst>
        </p:spPr>
        <p:txBody>
          <a:bodyPr wrap="square" rtlCol="0">
            <a:spAutoFit/>
          </a:bodyPr>
          <a:lstStyle/>
          <a:p>
            <a:pPr algn="ctr"/>
            <a:r>
              <a:rPr lang="en-US" sz="1600" b="1" dirty="0" smtClean="0">
                <a:solidFill>
                  <a:srgbClr val="FFFFFF"/>
                </a:solidFill>
                <a:latin typeface="Corbel"/>
                <a:cs typeface="Corbel"/>
              </a:rPr>
              <a:t>Sub-National MRV Unit</a:t>
            </a:r>
          </a:p>
        </p:txBody>
      </p:sp>
      <p:cxnSp>
        <p:nvCxnSpPr>
          <p:cNvPr id="53" name="Elbow Connector 52"/>
          <p:cNvCxnSpPr>
            <a:stCxn id="47" idx="2"/>
          </p:cNvCxnSpPr>
          <p:nvPr/>
        </p:nvCxnSpPr>
        <p:spPr>
          <a:xfrm rot="5400000">
            <a:off x="5794615" y="1430887"/>
            <a:ext cx="467795" cy="1839504"/>
          </a:xfrm>
          <a:prstGeom prst="bentConnector2">
            <a:avLst/>
          </a:prstGeom>
          <a:ln w="38100" cmpd="sng">
            <a:solidFill>
              <a:srgbClr val="982082"/>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108761" y="1600720"/>
            <a:ext cx="1191432" cy="954107"/>
          </a:xfrm>
          <a:prstGeom prst="rect">
            <a:avLst/>
          </a:prstGeom>
          <a:noFill/>
        </p:spPr>
        <p:txBody>
          <a:bodyPr wrap="square" rtlCol="0">
            <a:spAutoFit/>
          </a:bodyPr>
          <a:lstStyle/>
          <a:p>
            <a:pPr algn="ctr"/>
            <a:r>
              <a:rPr lang="en-US" sz="1400" noProof="1" smtClean="0"/>
              <a:t>Report on Verified Emission Reduction</a:t>
            </a:r>
            <a:endParaRPr lang="en-US" sz="1400" noProof="1"/>
          </a:p>
        </p:txBody>
      </p:sp>
      <p:sp>
        <p:nvSpPr>
          <p:cNvPr id="57" name="TextBox 56"/>
          <p:cNvSpPr txBox="1"/>
          <p:nvPr/>
        </p:nvSpPr>
        <p:spPr>
          <a:xfrm>
            <a:off x="7586365" y="221601"/>
            <a:ext cx="1299912" cy="584775"/>
          </a:xfrm>
          <a:prstGeom prst="rec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noProof="1" smtClean="0">
                <a:latin typeface="Corbel"/>
                <a:cs typeface="Corbel"/>
              </a:rPr>
              <a:t>National MRV Agency</a:t>
            </a:r>
          </a:p>
        </p:txBody>
      </p:sp>
      <p:cxnSp>
        <p:nvCxnSpPr>
          <p:cNvPr id="61" name="Straight Connector 60"/>
          <p:cNvCxnSpPr>
            <a:endCxn id="33" idx="1"/>
          </p:cNvCxnSpPr>
          <p:nvPr/>
        </p:nvCxnSpPr>
        <p:spPr>
          <a:xfrm flipH="1">
            <a:off x="8244408" y="5326468"/>
            <a:ext cx="383966" cy="1"/>
          </a:xfrm>
          <a:prstGeom prst="line">
            <a:avLst/>
          </a:prstGeom>
          <a:ln w="38100" cmpd="sng">
            <a:solidFill>
              <a:srgbClr val="982082"/>
            </a:solidFill>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7598220" y="1505763"/>
            <a:ext cx="1030154" cy="0"/>
          </a:xfrm>
          <a:prstGeom prst="straightConnector1">
            <a:avLst/>
          </a:prstGeom>
          <a:ln w="38100" cmpd="sng">
            <a:solidFill>
              <a:srgbClr val="982082"/>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16200000">
            <a:off x="6568057" y="3171746"/>
            <a:ext cx="3312364" cy="523220"/>
          </a:xfrm>
          <a:prstGeom prst="rect">
            <a:avLst/>
          </a:prstGeom>
          <a:noFill/>
        </p:spPr>
        <p:txBody>
          <a:bodyPr wrap="square" rtlCol="0">
            <a:spAutoFit/>
          </a:bodyPr>
          <a:lstStyle/>
          <a:p>
            <a:pPr algn="ctr"/>
            <a:r>
              <a:rPr lang="en-US" sz="1400" noProof="1" smtClean="0"/>
              <a:t>Report on Emission Reduction Measurement</a:t>
            </a:r>
            <a:endParaRPr lang="en-US" sz="1400" noProof="1"/>
          </a:p>
        </p:txBody>
      </p:sp>
      <p:cxnSp>
        <p:nvCxnSpPr>
          <p:cNvPr id="43" name="Straight Arrow Connector 42"/>
          <p:cNvCxnSpPr/>
          <p:nvPr/>
        </p:nvCxnSpPr>
        <p:spPr>
          <a:xfrm>
            <a:off x="7324613" y="1118264"/>
            <a:ext cx="0" cy="167481"/>
          </a:xfrm>
          <a:prstGeom prst="straightConnector1">
            <a:avLst/>
          </a:prstGeom>
          <a:ln w="38100" cmpd="sng">
            <a:solidFill>
              <a:srgbClr val="800080"/>
            </a:solidFill>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7486411" y="741240"/>
            <a:ext cx="1475656" cy="738664"/>
          </a:xfrm>
          <a:prstGeom prst="rect">
            <a:avLst/>
          </a:prstGeom>
          <a:noFill/>
        </p:spPr>
        <p:txBody>
          <a:bodyPr wrap="square" rtlCol="0">
            <a:spAutoFit/>
          </a:bodyPr>
          <a:lstStyle/>
          <a:p>
            <a:pPr algn="ctr"/>
            <a:r>
              <a:rPr lang="en-US" sz="1400" noProof="1" smtClean="0"/>
              <a:t>Emission Reduction Verification</a:t>
            </a:r>
            <a:endParaRPr lang="en-US" sz="1400" noProof="1"/>
          </a:p>
        </p:txBody>
      </p:sp>
    </p:spTree>
    <p:extLst>
      <p:ext uri="{BB962C8B-B14F-4D97-AF65-F5344CB8AC3E}">
        <p14:creationId xmlns:p14="http://schemas.microsoft.com/office/powerpoint/2010/main" val="30842246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94"/>
            <a:ext cx="8305800" cy="4310356"/>
          </a:xfrm>
        </p:spPr>
        <p:txBody>
          <a:bodyPr>
            <a:normAutofit fontScale="70000" lnSpcReduction="20000"/>
          </a:bodyPr>
          <a:lstStyle/>
          <a:p>
            <a:r>
              <a:rPr lang="en-US" sz="3500" dirty="0">
                <a:latin typeface="Corbel"/>
                <a:cs typeface="Corbel"/>
              </a:rPr>
              <a:t>Support the emissions reduction efforts from deforestation and forest degradation in Indonesia; </a:t>
            </a:r>
          </a:p>
          <a:p>
            <a:r>
              <a:rPr lang="en-US" sz="3500" dirty="0">
                <a:latin typeface="Corbel"/>
                <a:cs typeface="Corbel"/>
              </a:rPr>
              <a:t>Support the implementation of the REDD+ National Strategy </a:t>
            </a:r>
          </a:p>
          <a:p>
            <a:r>
              <a:rPr lang="en-US" sz="3500" dirty="0">
                <a:latin typeface="Corbel"/>
                <a:cs typeface="Corbel"/>
              </a:rPr>
              <a:t>Support the institutional strengthening and further work of the REDD+ Agency through Funding Window 1;</a:t>
            </a:r>
          </a:p>
          <a:p>
            <a:r>
              <a:rPr lang="en-US" sz="3500" dirty="0">
                <a:latin typeface="Corbel"/>
                <a:cs typeface="Corbel"/>
              </a:rPr>
              <a:t>Promote payment for performance approach</a:t>
            </a:r>
            <a:r>
              <a:rPr lang="en-US" sz="3500" dirty="0" smtClean="0">
                <a:latin typeface="Corbel"/>
                <a:cs typeface="Corbel"/>
              </a:rPr>
              <a:t>;</a:t>
            </a:r>
          </a:p>
          <a:p>
            <a:r>
              <a:rPr lang="en-US" sz="3500" dirty="0" smtClean="0">
                <a:latin typeface="Corbel"/>
                <a:cs typeface="Corbel"/>
              </a:rPr>
              <a:t>Provide funding that is complimentary to existing sources including national budget, regional budget and other donors </a:t>
            </a:r>
            <a:endParaRPr lang="en-US" sz="3500" dirty="0">
              <a:latin typeface="Corbel"/>
              <a:cs typeface="Corbel"/>
            </a:endParaRPr>
          </a:p>
          <a:p>
            <a:r>
              <a:rPr lang="en-US" sz="3500" dirty="0">
                <a:latin typeface="Corbel"/>
                <a:cs typeface="Corbel"/>
              </a:rPr>
              <a:t>Ensure that REDD+ funding is sustainably and effectively managed, disbursed and mobilized further.  </a:t>
            </a:r>
          </a:p>
          <a:p>
            <a:pPr marL="0" indent="0">
              <a:buNone/>
            </a:pPr>
            <a:endParaRPr lang="en-US" dirty="0"/>
          </a:p>
        </p:txBody>
      </p:sp>
      <p:sp>
        <p:nvSpPr>
          <p:cNvPr id="4" name="Title 7"/>
          <p:cNvSpPr txBox="1">
            <a:spLocks/>
          </p:cNvSpPr>
          <p:nvPr/>
        </p:nvSpPr>
        <p:spPr>
          <a:xfrm>
            <a:off x="457200" y="320530"/>
            <a:ext cx="8295105" cy="1295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800" b="1" dirty="0" smtClean="0">
                <a:latin typeface="Corbel"/>
                <a:cs typeface="Corbel"/>
              </a:rPr>
              <a:t>FREDDI: </a:t>
            </a:r>
          </a:p>
          <a:p>
            <a:pPr algn="l">
              <a:lnSpc>
                <a:spcPct val="90000"/>
              </a:lnSpc>
            </a:pPr>
            <a:r>
              <a:rPr lang="en-US" sz="4800" b="1" dirty="0" smtClean="0">
                <a:solidFill>
                  <a:srgbClr val="FF0000"/>
                </a:solidFill>
                <a:latin typeface="Corbel"/>
                <a:cs typeface="Corbel"/>
              </a:rPr>
              <a:t>Overall Objectives</a:t>
            </a:r>
            <a:endParaRPr lang="en-US" sz="4800" b="1" dirty="0">
              <a:solidFill>
                <a:srgbClr val="FF0000"/>
              </a:solidFill>
              <a:latin typeface="Corbel"/>
              <a:cs typeface="Corbel"/>
            </a:endParaRPr>
          </a:p>
        </p:txBody>
      </p:sp>
      <p:pic>
        <p:nvPicPr>
          <p:cNvPr id="5" name="Picture 4"/>
          <p:cNvPicPr>
            <a:picLocks noChangeAspect="1"/>
          </p:cNvPicPr>
          <p:nvPr/>
        </p:nvPicPr>
        <p:blipFill>
          <a:blip r:embed="rId2"/>
          <a:stretch>
            <a:fillRect/>
          </a:stretch>
        </p:blipFill>
        <p:spPr>
          <a:xfrm>
            <a:off x="6890165" y="320529"/>
            <a:ext cx="1447626" cy="1534451"/>
          </a:xfrm>
          <a:prstGeom prst="rect">
            <a:avLst/>
          </a:prstGeom>
        </p:spPr>
      </p:pic>
    </p:spTree>
    <p:extLst>
      <p:ext uri="{BB962C8B-B14F-4D97-AF65-F5344CB8AC3E}">
        <p14:creationId xmlns:p14="http://schemas.microsoft.com/office/powerpoint/2010/main" val="17725783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368"/>
            <a:ext cx="9143999"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6000750" y="3962400"/>
            <a:ext cx="3143250" cy="2895600"/>
          </a:xfrm>
          <a:prstGeom prst="rect">
            <a:avLst/>
          </a:prstGeom>
        </p:spPr>
      </p:pic>
      <p:sp>
        <p:nvSpPr>
          <p:cNvPr id="8" name="Title 7"/>
          <p:cNvSpPr>
            <a:spLocks noGrp="1"/>
          </p:cNvSpPr>
          <p:nvPr>
            <p:ph type="title"/>
          </p:nvPr>
        </p:nvSpPr>
        <p:spPr>
          <a:xfrm>
            <a:off x="457200" y="152400"/>
            <a:ext cx="8295105" cy="1295399"/>
          </a:xfrm>
        </p:spPr>
        <p:txBody>
          <a:bodyPr>
            <a:noAutofit/>
          </a:bodyPr>
          <a:lstStyle/>
          <a:p>
            <a:pPr algn="l">
              <a:lnSpc>
                <a:spcPct val="90000"/>
              </a:lnSpc>
            </a:pPr>
            <a:r>
              <a:rPr lang="en-US" sz="5400" b="1" dirty="0" smtClean="0">
                <a:solidFill>
                  <a:srgbClr val="000000"/>
                </a:solidFill>
                <a:latin typeface="Corbel"/>
                <a:cs typeface="Corbel"/>
              </a:rPr>
              <a:t>FREDDI: </a:t>
            </a:r>
            <a:r>
              <a:rPr lang="en-US" sz="5400" b="1" dirty="0" smtClean="0">
                <a:solidFill>
                  <a:srgbClr val="FF0000"/>
                </a:solidFill>
                <a:latin typeface="Corbel"/>
                <a:cs typeface="Corbel"/>
              </a:rPr>
              <a:t>Guiding Principles</a:t>
            </a:r>
            <a:endParaRPr lang="en-US" sz="5400" b="1" dirty="0">
              <a:solidFill>
                <a:srgbClr val="FF0000"/>
              </a:solidFill>
              <a:latin typeface="Corbel"/>
              <a:cs typeface="Corbel"/>
            </a:endParaRPr>
          </a:p>
        </p:txBody>
      </p:sp>
      <p:sp>
        <p:nvSpPr>
          <p:cNvPr id="2" name="Content Placeholder 1"/>
          <p:cNvSpPr>
            <a:spLocks noGrp="1"/>
          </p:cNvSpPr>
          <p:nvPr>
            <p:ph sz="half" idx="1"/>
          </p:nvPr>
        </p:nvSpPr>
        <p:spPr>
          <a:xfrm>
            <a:off x="304800" y="1600200"/>
            <a:ext cx="8077200" cy="4840127"/>
          </a:xfrm>
        </p:spPr>
        <p:txBody>
          <a:bodyPr>
            <a:normAutofit fontScale="40000" lnSpcReduction="20000"/>
          </a:bodyPr>
          <a:lstStyle/>
          <a:p>
            <a:pPr marL="350838" indent="-350838">
              <a:lnSpc>
                <a:spcPct val="90000"/>
              </a:lnSpc>
              <a:spcBef>
                <a:spcPts val="264"/>
              </a:spcBef>
            </a:pPr>
            <a:r>
              <a:rPr lang="en-US" sz="8000" dirty="0" smtClean="0">
                <a:solidFill>
                  <a:schemeClr val="bg1"/>
                </a:solidFill>
                <a:latin typeface="Corbel"/>
                <a:cs typeface="Corbel"/>
              </a:rPr>
              <a:t>Effectiveness,</a:t>
            </a:r>
            <a:r>
              <a:rPr lang="en-US" sz="8000" dirty="0">
                <a:solidFill>
                  <a:schemeClr val="bg1"/>
                </a:solidFill>
                <a:latin typeface="Corbel"/>
                <a:cs typeface="Corbel"/>
              </a:rPr>
              <a:t> </a:t>
            </a:r>
            <a:r>
              <a:rPr lang="en-US" sz="8000" dirty="0" smtClean="0">
                <a:solidFill>
                  <a:schemeClr val="bg1"/>
                </a:solidFill>
                <a:latin typeface="Corbel"/>
                <a:cs typeface="Corbel"/>
              </a:rPr>
              <a:t>Efficiency, Fairness,</a:t>
            </a:r>
          </a:p>
          <a:p>
            <a:pPr marL="350838" indent="-350838">
              <a:lnSpc>
                <a:spcPct val="90000"/>
              </a:lnSpc>
              <a:spcBef>
                <a:spcPts val="264"/>
              </a:spcBef>
              <a:buNone/>
            </a:pPr>
            <a:r>
              <a:rPr lang="en-US" sz="8000" dirty="0">
                <a:solidFill>
                  <a:schemeClr val="bg1"/>
                </a:solidFill>
                <a:latin typeface="Corbel"/>
                <a:cs typeface="Corbel"/>
              </a:rPr>
              <a:t>	</a:t>
            </a:r>
            <a:r>
              <a:rPr lang="en-US" sz="8000" dirty="0" smtClean="0">
                <a:solidFill>
                  <a:schemeClr val="bg1"/>
                </a:solidFill>
                <a:latin typeface="Corbel"/>
                <a:cs typeface="Corbel"/>
              </a:rPr>
              <a:t>Transparency and Accountability;</a:t>
            </a:r>
          </a:p>
          <a:p>
            <a:pPr>
              <a:lnSpc>
                <a:spcPct val="90000"/>
              </a:lnSpc>
              <a:spcBef>
                <a:spcPts val="264"/>
              </a:spcBef>
            </a:pPr>
            <a:r>
              <a:rPr lang="en-US" sz="8000" dirty="0" smtClean="0">
                <a:solidFill>
                  <a:schemeClr val="bg1"/>
                </a:solidFill>
                <a:latin typeface="Corbel"/>
                <a:cs typeface="Corbel"/>
              </a:rPr>
              <a:t>Government of Indonesia leadership </a:t>
            </a:r>
          </a:p>
          <a:p>
            <a:pPr marL="0" indent="0">
              <a:lnSpc>
                <a:spcPct val="90000"/>
              </a:lnSpc>
              <a:spcBef>
                <a:spcPts val="264"/>
              </a:spcBef>
              <a:buNone/>
            </a:pPr>
            <a:r>
              <a:rPr lang="en-US" sz="8000" dirty="0">
                <a:solidFill>
                  <a:schemeClr val="bg1"/>
                </a:solidFill>
                <a:latin typeface="Corbel"/>
                <a:cs typeface="Corbel"/>
              </a:rPr>
              <a:t> </a:t>
            </a:r>
            <a:r>
              <a:rPr lang="en-US" sz="8000" dirty="0" smtClean="0">
                <a:solidFill>
                  <a:schemeClr val="bg1"/>
                </a:solidFill>
                <a:latin typeface="Corbel"/>
                <a:cs typeface="Corbel"/>
              </a:rPr>
              <a:t>   in design, management and governance </a:t>
            </a:r>
          </a:p>
          <a:p>
            <a:pPr marL="350838" indent="-350838">
              <a:lnSpc>
                <a:spcPct val="90000"/>
              </a:lnSpc>
              <a:spcBef>
                <a:spcPts val="264"/>
              </a:spcBef>
              <a:buNone/>
            </a:pPr>
            <a:r>
              <a:rPr lang="en-US" sz="8000" dirty="0" smtClean="0">
                <a:solidFill>
                  <a:schemeClr val="bg1"/>
                </a:solidFill>
                <a:latin typeface="Corbel"/>
                <a:cs typeface="Corbel"/>
              </a:rPr>
              <a:t>	of FREDDI; </a:t>
            </a:r>
          </a:p>
          <a:p>
            <a:pPr>
              <a:lnSpc>
                <a:spcPct val="90000"/>
              </a:lnSpc>
              <a:spcBef>
                <a:spcPts val="264"/>
              </a:spcBef>
            </a:pPr>
            <a:r>
              <a:rPr lang="en-US" sz="8000" dirty="0" smtClean="0">
                <a:solidFill>
                  <a:schemeClr val="bg1"/>
                </a:solidFill>
                <a:latin typeface="Corbel"/>
                <a:cs typeface="Corbel"/>
              </a:rPr>
              <a:t>Ensuring that PRISAI as safeguards are </a:t>
            </a:r>
          </a:p>
          <a:p>
            <a:pPr marL="0" indent="0">
              <a:lnSpc>
                <a:spcPct val="90000"/>
              </a:lnSpc>
              <a:spcBef>
                <a:spcPts val="264"/>
              </a:spcBef>
              <a:buNone/>
            </a:pPr>
            <a:r>
              <a:rPr lang="en-US" sz="8000" dirty="0" smtClean="0">
                <a:solidFill>
                  <a:schemeClr val="bg1"/>
                </a:solidFill>
                <a:latin typeface="Corbel"/>
                <a:cs typeface="Corbel"/>
              </a:rPr>
              <a:t>     part of FREDDI operation and</a:t>
            </a:r>
          </a:p>
          <a:p>
            <a:pPr marL="350838" indent="-350838">
              <a:lnSpc>
                <a:spcPct val="90000"/>
              </a:lnSpc>
              <a:spcBef>
                <a:spcPts val="264"/>
              </a:spcBef>
              <a:buNone/>
            </a:pPr>
            <a:r>
              <a:rPr lang="en-US" sz="8000" dirty="0" smtClean="0">
                <a:solidFill>
                  <a:schemeClr val="bg1"/>
                </a:solidFill>
                <a:latin typeface="Corbel"/>
                <a:cs typeface="Corbel"/>
              </a:rPr>
              <a:t>	REDD+ Projects; </a:t>
            </a:r>
          </a:p>
          <a:p>
            <a:pPr>
              <a:lnSpc>
                <a:spcPct val="90000"/>
              </a:lnSpc>
              <a:spcBef>
                <a:spcPts val="264"/>
              </a:spcBef>
            </a:pPr>
            <a:r>
              <a:rPr lang="en-US" sz="8000" dirty="0">
                <a:solidFill>
                  <a:schemeClr val="bg1"/>
                </a:solidFill>
                <a:latin typeface="Corbel"/>
                <a:cs typeface="Corbel"/>
              </a:rPr>
              <a:t>Flexibility to finance </a:t>
            </a:r>
            <a:r>
              <a:rPr lang="en-US" sz="8000" dirty="0" smtClean="0">
                <a:solidFill>
                  <a:schemeClr val="bg1"/>
                </a:solidFill>
                <a:latin typeface="Corbel"/>
                <a:cs typeface="Corbel"/>
              </a:rPr>
              <a:t>national </a:t>
            </a:r>
          </a:p>
          <a:p>
            <a:pPr marL="0" indent="0">
              <a:lnSpc>
                <a:spcPct val="90000"/>
              </a:lnSpc>
              <a:spcBef>
                <a:spcPts val="264"/>
              </a:spcBef>
              <a:buNone/>
            </a:pPr>
            <a:r>
              <a:rPr lang="en-US" sz="8000" dirty="0" smtClean="0">
                <a:solidFill>
                  <a:schemeClr val="bg1"/>
                </a:solidFill>
                <a:latin typeface="Corbel"/>
                <a:cs typeface="Corbel"/>
              </a:rPr>
              <a:t>     initiatives</a:t>
            </a:r>
            <a:r>
              <a:rPr lang="en-US" sz="8000" dirty="0">
                <a:solidFill>
                  <a:schemeClr val="bg1"/>
                </a:solidFill>
                <a:latin typeface="Corbel"/>
                <a:cs typeface="Corbel"/>
              </a:rPr>
              <a:t>, </a:t>
            </a:r>
            <a:r>
              <a:rPr lang="en-US" sz="8000" dirty="0" smtClean="0">
                <a:solidFill>
                  <a:schemeClr val="bg1"/>
                </a:solidFill>
                <a:latin typeface="Corbel"/>
                <a:cs typeface="Corbel"/>
              </a:rPr>
              <a:t>provincial </a:t>
            </a:r>
            <a:r>
              <a:rPr lang="en-US" sz="8000" dirty="0">
                <a:solidFill>
                  <a:schemeClr val="bg1"/>
                </a:solidFill>
                <a:latin typeface="Corbel"/>
                <a:cs typeface="Corbel"/>
              </a:rPr>
              <a:t>priorities, </a:t>
            </a:r>
            <a:endParaRPr lang="en-US" sz="8000" dirty="0" smtClean="0">
              <a:solidFill>
                <a:schemeClr val="bg1"/>
              </a:solidFill>
              <a:latin typeface="Corbel"/>
              <a:cs typeface="Corbel"/>
            </a:endParaRPr>
          </a:p>
          <a:p>
            <a:pPr marL="0" indent="0">
              <a:lnSpc>
                <a:spcPct val="90000"/>
              </a:lnSpc>
              <a:spcBef>
                <a:spcPts val="264"/>
              </a:spcBef>
              <a:buNone/>
            </a:pPr>
            <a:r>
              <a:rPr lang="en-US" sz="8000" dirty="0">
                <a:solidFill>
                  <a:schemeClr val="bg1"/>
                </a:solidFill>
                <a:latin typeface="Corbel"/>
                <a:cs typeface="Corbel"/>
              </a:rPr>
              <a:t> </a:t>
            </a:r>
            <a:r>
              <a:rPr lang="en-US" sz="8000" dirty="0" smtClean="0">
                <a:solidFill>
                  <a:schemeClr val="bg1"/>
                </a:solidFill>
                <a:latin typeface="Corbel"/>
                <a:cs typeface="Corbel"/>
              </a:rPr>
              <a:t>    demand</a:t>
            </a:r>
            <a:r>
              <a:rPr lang="en-US" sz="8000" dirty="0">
                <a:solidFill>
                  <a:schemeClr val="bg1"/>
                </a:solidFill>
                <a:latin typeface="Corbel"/>
                <a:cs typeface="Corbel"/>
              </a:rPr>
              <a:t>-driven </a:t>
            </a:r>
            <a:r>
              <a:rPr lang="en-US" sz="8000" dirty="0" smtClean="0">
                <a:solidFill>
                  <a:schemeClr val="bg1"/>
                </a:solidFill>
                <a:latin typeface="Corbel"/>
                <a:cs typeface="Corbel"/>
              </a:rPr>
              <a:t>proposals</a:t>
            </a:r>
            <a:r>
              <a:rPr lang="en-US" sz="8000" dirty="0">
                <a:solidFill>
                  <a:schemeClr val="bg1"/>
                </a:solidFill>
                <a:latin typeface="Corbel"/>
                <a:cs typeface="Corbel"/>
              </a:rPr>
              <a:t>, </a:t>
            </a:r>
            <a:endParaRPr lang="en-US" sz="8000" dirty="0" smtClean="0">
              <a:solidFill>
                <a:schemeClr val="bg1"/>
              </a:solidFill>
              <a:latin typeface="Corbel"/>
              <a:cs typeface="Corbel"/>
            </a:endParaRPr>
          </a:p>
          <a:p>
            <a:pPr marL="350838" indent="-350838">
              <a:lnSpc>
                <a:spcPct val="90000"/>
              </a:lnSpc>
              <a:spcBef>
                <a:spcPts val="264"/>
              </a:spcBef>
              <a:buNone/>
            </a:pPr>
            <a:r>
              <a:rPr lang="en-US" sz="8000" dirty="0" smtClean="0">
                <a:solidFill>
                  <a:schemeClr val="bg1"/>
                </a:solidFill>
                <a:latin typeface="Corbel"/>
                <a:cs typeface="Corbel"/>
              </a:rPr>
              <a:t>     and </a:t>
            </a:r>
            <a:r>
              <a:rPr lang="en-US" sz="8000" dirty="0">
                <a:solidFill>
                  <a:schemeClr val="bg1"/>
                </a:solidFill>
                <a:latin typeface="Corbel"/>
                <a:cs typeface="Corbel"/>
              </a:rPr>
              <a:t>small </a:t>
            </a:r>
            <a:r>
              <a:rPr lang="en-US" sz="8000" dirty="0" smtClean="0">
                <a:solidFill>
                  <a:schemeClr val="bg1"/>
                </a:solidFill>
                <a:latin typeface="Corbel"/>
                <a:cs typeface="Corbel"/>
              </a:rPr>
              <a:t>grants.</a:t>
            </a:r>
          </a:p>
          <a:p>
            <a:pPr marL="350838" indent="-350838">
              <a:lnSpc>
                <a:spcPct val="90000"/>
              </a:lnSpc>
              <a:spcBef>
                <a:spcPts val="264"/>
              </a:spcBef>
              <a:buNone/>
            </a:pPr>
            <a:r>
              <a:rPr lang="en-US" sz="3600" dirty="0" smtClean="0">
                <a:solidFill>
                  <a:schemeClr val="bg1"/>
                </a:solidFill>
              </a:rPr>
              <a:t>	</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F7800FE7-F502-448B-BB0E-E1DF5C9C81A6}" type="slidenum">
              <a:rPr lang="en-US" smtClean="0"/>
              <a:pPr/>
              <a:t>5</a:t>
            </a:fld>
            <a:endParaRPr lang="en-US"/>
          </a:p>
        </p:txBody>
      </p:sp>
    </p:spTree>
    <p:extLst>
      <p:ext uri="{BB962C8B-B14F-4D97-AF65-F5344CB8AC3E}">
        <p14:creationId xmlns:p14="http://schemas.microsoft.com/office/powerpoint/2010/main" val="1595684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3050"/>
          </a:xfrm>
        </p:spPr>
        <p:txBody>
          <a:bodyPr rtlCol="0">
            <a:normAutofit fontScale="90000"/>
          </a:bodyPr>
          <a:lstStyle/>
          <a:p>
            <a:pPr eaLnBrk="1" fontAlgn="auto" hangingPunct="1">
              <a:spcAft>
                <a:spcPts val="0"/>
              </a:spcAft>
              <a:defRPr/>
            </a:pPr>
            <a:r>
              <a:rPr lang="id-ID" dirty="0" smtClean="0">
                <a:ea typeface="+mj-ea"/>
                <a:cs typeface="+mj-cs"/>
              </a:rPr>
              <a:t>Addressing Key Challenges : </a:t>
            </a:r>
            <a:br>
              <a:rPr lang="id-ID" dirty="0" smtClean="0">
                <a:ea typeface="+mj-ea"/>
                <a:cs typeface="+mj-cs"/>
              </a:rPr>
            </a:br>
            <a:r>
              <a:rPr lang="en-US" dirty="0" smtClean="0">
                <a:ea typeface="+mj-ea"/>
                <a:cs typeface="+mj-cs"/>
              </a:rPr>
              <a:t>The five pillars of the</a:t>
            </a:r>
            <a:br>
              <a:rPr lang="en-US" dirty="0" smtClean="0">
                <a:ea typeface="+mj-ea"/>
                <a:cs typeface="+mj-cs"/>
              </a:rPr>
            </a:br>
            <a:r>
              <a:rPr lang="en-US" dirty="0" smtClean="0">
                <a:solidFill>
                  <a:srgbClr val="FF0000"/>
                </a:solidFill>
                <a:ea typeface="+mj-ea"/>
                <a:cs typeface="+mj-cs"/>
              </a:rPr>
              <a:t>National REDD+ Strategy</a:t>
            </a:r>
            <a:endParaRPr lang="en-US" dirty="0">
              <a:solidFill>
                <a:srgbClr val="FF0000"/>
              </a:solidFill>
              <a:ea typeface="+mj-ea"/>
              <a:cs typeface="+mj-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5970074"/>
              </p:ext>
            </p:extLst>
          </p:nvPr>
        </p:nvGraphicFramePr>
        <p:xfrm>
          <a:off x="457200" y="2078038"/>
          <a:ext cx="8229600" cy="4478021"/>
        </p:xfrm>
        <a:graphic>
          <a:graphicData uri="http://schemas.openxmlformats.org/drawingml/2006/table">
            <a:tbl>
              <a:tblPr firstRow="1" bandRow="1">
                <a:tableStyleId>{2D5ABB26-0587-4C30-8999-92F81FD0307C}</a:tableStyleId>
              </a:tblPr>
              <a:tblGrid>
                <a:gridCol w="8229600"/>
              </a:tblGrid>
              <a:tr h="550988">
                <a:tc>
                  <a:txBody>
                    <a:bodyPr/>
                    <a:lstStyle/>
                    <a:p>
                      <a:r>
                        <a:rPr lang="en-US" sz="3200" dirty="0" smtClean="0">
                          <a:solidFill>
                            <a:srgbClr val="FF0000"/>
                          </a:solidFill>
                          <a:latin typeface="Corbel"/>
                          <a:cs typeface="Corbel"/>
                        </a:rPr>
                        <a:t>Legal</a:t>
                      </a:r>
                      <a:r>
                        <a:rPr lang="en-US" sz="3200" dirty="0" smtClean="0">
                          <a:latin typeface="Corbel"/>
                          <a:cs typeface="Corbel"/>
                        </a:rPr>
                        <a:t> review</a:t>
                      </a:r>
                      <a:r>
                        <a:rPr lang="en-US" sz="3200" baseline="0" dirty="0" smtClean="0">
                          <a:latin typeface="Corbel"/>
                          <a:cs typeface="Corbel"/>
                        </a:rPr>
                        <a:t>, reform, and enforcement.</a:t>
                      </a:r>
                      <a:endParaRPr lang="en-US" sz="3200" dirty="0">
                        <a:latin typeface="Corbel"/>
                        <a:cs typeface="Corbel"/>
                      </a:endParaRPr>
                    </a:p>
                  </a:txBody>
                  <a:tcPr marT="45714" marB="45714">
                    <a:lnL>
                      <a:noFill/>
                    </a:lnL>
                    <a:lnR>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550988">
                <a:tc>
                  <a:txBody>
                    <a:bodyPr/>
                    <a:lstStyle/>
                    <a:p>
                      <a:r>
                        <a:rPr lang="en-US" sz="3200" dirty="0" smtClean="0">
                          <a:solidFill>
                            <a:srgbClr val="FF0000"/>
                          </a:solidFill>
                          <a:latin typeface="Corbel"/>
                          <a:cs typeface="Corbel"/>
                        </a:rPr>
                        <a:t>Institutional</a:t>
                      </a:r>
                      <a:r>
                        <a:rPr lang="en-US" sz="3200" dirty="0" smtClean="0">
                          <a:latin typeface="Corbel"/>
                          <a:cs typeface="Corbel"/>
                        </a:rPr>
                        <a:t> setting</a:t>
                      </a:r>
                      <a:r>
                        <a:rPr lang="en-US" sz="3200" baseline="0" dirty="0" smtClean="0">
                          <a:latin typeface="Corbel"/>
                          <a:cs typeface="Corbel"/>
                        </a:rPr>
                        <a:t> and strengthening.</a:t>
                      </a:r>
                      <a:endParaRPr lang="en-US" sz="3200" dirty="0">
                        <a:latin typeface="Corbel"/>
                        <a:cs typeface="Corbel"/>
                      </a:endParaRPr>
                    </a:p>
                  </a:txBody>
                  <a:tcPr marT="45714" marB="45714">
                    <a:lnL>
                      <a:noFill/>
                    </a:lnL>
                    <a:lnR>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550988">
                <a:tc>
                  <a:txBody>
                    <a:bodyPr/>
                    <a:lstStyle/>
                    <a:p>
                      <a:r>
                        <a:rPr lang="en-US" sz="3200" dirty="0" smtClean="0">
                          <a:latin typeface="Corbel"/>
                          <a:cs typeface="Corbel"/>
                        </a:rPr>
                        <a:t>Awareness raising and </a:t>
                      </a:r>
                      <a:r>
                        <a:rPr lang="en-US" sz="3200" dirty="0" smtClean="0">
                          <a:solidFill>
                            <a:srgbClr val="FF0000"/>
                          </a:solidFill>
                          <a:latin typeface="Corbel"/>
                          <a:cs typeface="Corbel"/>
                        </a:rPr>
                        <a:t>paradigm</a:t>
                      </a:r>
                      <a:r>
                        <a:rPr lang="en-US" sz="3200" dirty="0" smtClean="0">
                          <a:latin typeface="Corbel"/>
                          <a:cs typeface="Corbel"/>
                        </a:rPr>
                        <a:t> shifting.</a:t>
                      </a:r>
                      <a:endParaRPr lang="en-US" sz="3200" dirty="0">
                        <a:latin typeface="Corbel"/>
                        <a:cs typeface="Corbel"/>
                      </a:endParaRPr>
                    </a:p>
                  </a:txBody>
                  <a:tcPr marT="45714" marB="45714">
                    <a:lnL>
                      <a:noFill/>
                    </a:lnL>
                    <a:lnR>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550988">
                <a:tc>
                  <a:txBody>
                    <a:bodyPr/>
                    <a:lstStyle/>
                    <a:p>
                      <a:r>
                        <a:rPr lang="en-US" sz="3200" dirty="0" smtClean="0">
                          <a:solidFill>
                            <a:srgbClr val="FF0000"/>
                          </a:solidFill>
                          <a:latin typeface="Corbel"/>
                          <a:cs typeface="Corbel"/>
                        </a:rPr>
                        <a:t>Stakeholder</a:t>
                      </a:r>
                      <a:r>
                        <a:rPr lang="en-US" sz="3200" dirty="0" smtClean="0">
                          <a:latin typeface="Corbel"/>
                          <a:cs typeface="Corbel"/>
                        </a:rPr>
                        <a:t> engagement.</a:t>
                      </a:r>
                      <a:endParaRPr lang="en-US" sz="3200" dirty="0">
                        <a:latin typeface="Corbel"/>
                        <a:cs typeface="Corbel"/>
                      </a:endParaRPr>
                    </a:p>
                  </a:txBody>
                  <a:tcPr marT="45714" marB="45714">
                    <a:lnL>
                      <a:noFill/>
                    </a:lnL>
                    <a:lnR>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r h="2161589">
                <a:tc>
                  <a:txBody>
                    <a:bodyPr/>
                    <a:lstStyle/>
                    <a:p>
                      <a:pPr algn="l"/>
                      <a:r>
                        <a:rPr lang="en-US" sz="3200" b="0" dirty="0" smtClean="0">
                          <a:solidFill>
                            <a:srgbClr val="FF0000"/>
                          </a:solidFill>
                          <a:latin typeface="Corbel"/>
                          <a:cs typeface="Corbel"/>
                        </a:rPr>
                        <a:t>Strategic</a:t>
                      </a:r>
                      <a:r>
                        <a:rPr lang="en-US" sz="3200" b="0" dirty="0" smtClean="0">
                          <a:solidFill>
                            <a:schemeClr val="tx1"/>
                          </a:solidFill>
                          <a:latin typeface="Corbel"/>
                          <a:cs typeface="Corbel"/>
                        </a:rPr>
                        <a:t> </a:t>
                      </a:r>
                      <a:r>
                        <a:rPr lang="en-US" sz="3200" b="0" dirty="0" smtClean="0">
                          <a:solidFill>
                            <a:srgbClr val="FF0000"/>
                          </a:solidFill>
                          <a:latin typeface="Corbel"/>
                          <a:cs typeface="Corbel"/>
                        </a:rPr>
                        <a:t>programs</a:t>
                      </a:r>
                      <a:r>
                        <a:rPr lang="en-US" sz="3200" b="0" baseline="0" dirty="0" smtClean="0">
                          <a:solidFill>
                            <a:srgbClr val="FF0000"/>
                          </a:solidFill>
                          <a:latin typeface="Corbel"/>
                          <a:cs typeface="Corbel"/>
                        </a:rPr>
                        <a:t> </a:t>
                      </a:r>
                      <a:r>
                        <a:rPr lang="en-US" sz="3200" b="0" baseline="0" dirty="0" smtClean="0">
                          <a:solidFill>
                            <a:schemeClr val="tx1"/>
                          </a:solidFill>
                          <a:latin typeface="Corbel"/>
                          <a:cs typeface="Corbel"/>
                        </a:rPr>
                        <a:t>through </a:t>
                      </a:r>
                      <a:r>
                        <a:rPr lang="en-US" sz="3200" b="0" dirty="0" smtClean="0">
                          <a:solidFill>
                            <a:schemeClr val="tx1"/>
                          </a:solidFill>
                          <a:latin typeface="Corbel"/>
                          <a:cs typeface="Corbel"/>
                        </a:rPr>
                        <a:t>Sustainable landscape management;</a:t>
                      </a:r>
                      <a:r>
                        <a:rPr lang="en-US" sz="3200" b="0" baseline="0" dirty="0" smtClean="0">
                          <a:solidFill>
                            <a:schemeClr val="tx1"/>
                          </a:solidFill>
                          <a:latin typeface="Corbel"/>
                          <a:cs typeface="Corbel"/>
                        </a:rPr>
                        <a:t> </a:t>
                      </a:r>
                      <a:r>
                        <a:rPr lang="en-US" sz="3200" b="0" dirty="0" smtClean="0">
                          <a:solidFill>
                            <a:schemeClr val="tx1"/>
                          </a:solidFill>
                          <a:latin typeface="Corbel"/>
                          <a:cs typeface="Corbel"/>
                        </a:rPr>
                        <a:t>Sustainable natural resources management</a:t>
                      </a:r>
                      <a:r>
                        <a:rPr lang="en-US" sz="3200" b="0" baseline="0" dirty="0" smtClean="0">
                          <a:solidFill>
                            <a:schemeClr val="tx1"/>
                          </a:solidFill>
                          <a:latin typeface="Corbel"/>
                          <a:cs typeface="Corbel"/>
                        </a:rPr>
                        <a:t> and </a:t>
                      </a:r>
                      <a:r>
                        <a:rPr lang="en-US" sz="3200" b="0" dirty="0" smtClean="0">
                          <a:solidFill>
                            <a:schemeClr val="tx1"/>
                          </a:solidFill>
                          <a:latin typeface="Corbel"/>
                          <a:cs typeface="Corbel"/>
                        </a:rPr>
                        <a:t>Conservation &amp;</a:t>
                      </a:r>
                      <a:r>
                        <a:rPr lang="en-US" sz="3200" b="0" baseline="0" dirty="0" smtClean="0">
                          <a:solidFill>
                            <a:schemeClr val="tx1"/>
                          </a:solidFill>
                          <a:latin typeface="Corbel"/>
                          <a:cs typeface="Corbel"/>
                        </a:rPr>
                        <a:t> </a:t>
                      </a:r>
                      <a:r>
                        <a:rPr lang="en-US" sz="3200" b="0" dirty="0" smtClean="0">
                          <a:solidFill>
                            <a:schemeClr val="tx1"/>
                          </a:solidFill>
                          <a:latin typeface="Corbel"/>
                          <a:cs typeface="Corbel"/>
                        </a:rPr>
                        <a:t>rehabilitation.</a:t>
                      </a:r>
                    </a:p>
                  </a:txBody>
                  <a:tcPr marT="45714" marB="45714">
                    <a:lnL>
                      <a:noFill/>
                    </a:lnL>
                    <a:lnR>
                      <a:noFill/>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95378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_MG_9492.jpg"/>
          <p:cNvPicPr>
            <a:picLocks noChangeAspect="1"/>
          </p:cNvPicPr>
          <p:nvPr/>
        </p:nvPicPr>
        <p:blipFill>
          <a:blip r:embed="rId3">
            <a:alphaModFix amt="69000"/>
            <a:extLst>
              <a:ext uri="{28A0092B-C50C-407E-A947-70E740481C1C}">
                <a14:useLocalDpi xmlns:a14="http://schemas.microsoft.com/office/drawing/2010/main" val="0"/>
              </a:ext>
            </a:extLst>
          </a:blip>
          <a:srcRect/>
          <a:stretch>
            <a:fillRect/>
          </a:stretch>
        </p:blipFill>
        <p:spPr bwMode="auto">
          <a:xfrm>
            <a:off x="0" y="4377765"/>
            <a:ext cx="2928471" cy="248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54001" y="160392"/>
            <a:ext cx="8725646" cy="3051961"/>
            <a:chOff x="254001" y="998235"/>
            <a:chExt cx="4862818" cy="3943872"/>
          </a:xfrm>
        </p:grpSpPr>
        <p:sp>
          <p:nvSpPr>
            <p:cNvPr id="3" name="Pentagon 2"/>
            <p:cNvSpPr/>
            <p:nvPr/>
          </p:nvSpPr>
          <p:spPr>
            <a:xfrm>
              <a:off x="254001" y="998235"/>
              <a:ext cx="4862818" cy="3943872"/>
            </a:xfrm>
            <a:prstGeom prst="homePlate">
              <a:avLst/>
            </a:prstGeom>
            <a:gradFill flip="none" rotWithShape="1">
              <a:gsLst>
                <a:gs pos="0">
                  <a:schemeClr val="bg1"/>
                </a:gs>
                <a:gs pos="100000">
                  <a:schemeClr val="accent3">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862" y="1173449"/>
              <a:ext cx="3841012" cy="1789749"/>
            </a:xfrm>
            <a:prstGeom prst="rect">
              <a:avLst/>
            </a:prstGeom>
            <a:noFill/>
          </p:spPr>
          <p:txBody>
            <a:bodyPr wrap="square" rtlCol="0">
              <a:spAutoFit/>
            </a:bodyPr>
            <a:lstStyle/>
            <a:p>
              <a:r>
                <a:rPr lang="en-US" sz="1400" b="1" dirty="0" smtClean="0">
                  <a:solidFill>
                    <a:srgbClr val="C3D69B"/>
                  </a:solidFill>
                  <a:latin typeface="Corbel"/>
                  <a:cs typeface="Corbel"/>
                </a:rPr>
                <a:t>Modality  1.A: Pure Grant</a:t>
              </a:r>
              <a:r>
                <a:rPr lang="en-US" sz="1400" dirty="0">
                  <a:solidFill>
                    <a:srgbClr val="C3D69B"/>
                  </a:solidFill>
                  <a:latin typeface="Corbel"/>
                  <a:cs typeface="Corbel"/>
                </a:rPr>
                <a:t/>
              </a:r>
              <a:br>
                <a:rPr lang="en-US" sz="1400" dirty="0">
                  <a:solidFill>
                    <a:srgbClr val="C3D69B"/>
                  </a:solidFill>
                  <a:latin typeface="Corbel"/>
                  <a:cs typeface="Corbel"/>
                </a:rPr>
              </a:br>
              <a:r>
                <a:rPr lang="en-US" sz="1400" dirty="0" smtClean="0">
                  <a:solidFill>
                    <a:srgbClr val="C3D69B"/>
                  </a:solidFill>
                  <a:latin typeface="Corbel"/>
                  <a:cs typeface="Corbel"/>
                </a:rPr>
                <a:t> Final Stage of Design</a:t>
              </a:r>
            </a:p>
            <a:p>
              <a:r>
                <a:rPr lang="en-US" sz="1400" dirty="0" smtClean="0">
                  <a:latin typeface="Corbel"/>
                  <a:cs typeface="Corbel"/>
                </a:rPr>
                <a:t>Consist of small scale, medium and large grant.</a:t>
              </a:r>
            </a:p>
            <a:p>
              <a:r>
                <a:rPr lang="en-US" sz="1400" dirty="0" smtClean="0">
                  <a:latin typeface="Corbel"/>
                  <a:cs typeface="Corbel"/>
                </a:rPr>
                <a:t>Grant is channeled with the priority on readiness activities, infrastructure development and capacity building. </a:t>
              </a:r>
              <a:endParaRPr lang="en-US" sz="1400" dirty="0">
                <a:latin typeface="Corbel"/>
                <a:cs typeface="Corbel"/>
              </a:endParaRPr>
            </a:p>
            <a:p>
              <a:endParaRPr lang="en-US" sz="1400" dirty="0" smtClean="0">
                <a:latin typeface="Corbel"/>
                <a:cs typeface="Corbel"/>
              </a:endParaRPr>
            </a:p>
          </p:txBody>
        </p:sp>
      </p:grpSp>
      <p:grpSp>
        <p:nvGrpSpPr>
          <p:cNvPr id="12" name="Group 11"/>
          <p:cNvGrpSpPr/>
          <p:nvPr/>
        </p:nvGrpSpPr>
        <p:grpSpPr>
          <a:xfrm>
            <a:off x="285441" y="3344349"/>
            <a:ext cx="8128000" cy="1614589"/>
            <a:chOff x="2785533" y="3183466"/>
            <a:chExt cx="5901267" cy="1515533"/>
          </a:xfrm>
        </p:grpSpPr>
        <p:sp>
          <p:nvSpPr>
            <p:cNvPr id="5" name="Pentagon 4"/>
            <p:cNvSpPr/>
            <p:nvPr/>
          </p:nvSpPr>
          <p:spPr>
            <a:xfrm>
              <a:off x="2785533" y="3183466"/>
              <a:ext cx="5901267" cy="1515533"/>
            </a:xfrm>
            <a:prstGeom prst="homePlate">
              <a:avLst/>
            </a:prstGeom>
            <a:gradFill flip="none" rotWithShape="1">
              <a:gsLst>
                <a:gs pos="0">
                  <a:schemeClr val="bg1"/>
                </a:gs>
                <a:gs pos="100000">
                  <a:schemeClr val="accent3">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14019" y="3445073"/>
              <a:ext cx="4275013" cy="895572"/>
            </a:xfrm>
            <a:prstGeom prst="rect">
              <a:avLst/>
            </a:prstGeom>
            <a:noFill/>
          </p:spPr>
          <p:txBody>
            <a:bodyPr wrap="square" rtlCol="0">
              <a:spAutoFit/>
            </a:bodyPr>
            <a:lstStyle/>
            <a:p>
              <a:r>
                <a:rPr lang="en-US" sz="1400" b="1" dirty="0" smtClean="0">
                  <a:solidFill>
                    <a:srgbClr val="C3D69B"/>
                  </a:solidFill>
                  <a:latin typeface="Corbel"/>
                  <a:cs typeface="Corbel"/>
                </a:rPr>
                <a:t>Modality 2: Performance Aggregator</a:t>
              </a:r>
            </a:p>
            <a:p>
              <a:r>
                <a:rPr lang="en-US" sz="1400" dirty="0" smtClean="0">
                  <a:latin typeface="Corbel"/>
                  <a:cs typeface="Corbel"/>
                </a:rPr>
                <a:t>Ongoing design process.</a:t>
              </a:r>
            </a:p>
            <a:p>
              <a:r>
                <a:rPr lang="en-US" sz="1400" dirty="0" smtClean="0">
                  <a:latin typeface="Corbel"/>
                  <a:cs typeface="Corbel"/>
                </a:rPr>
                <a:t>Applied once the MRV system is ready. </a:t>
              </a:r>
              <a:r>
                <a:rPr lang="en-US" sz="1400" dirty="0">
                  <a:latin typeface="Corbel"/>
                  <a:cs typeface="Corbel"/>
                </a:rPr>
                <a:t>Returns are expected in terms of performance units.  </a:t>
              </a:r>
            </a:p>
          </p:txBody>
        </p:sp>
      </p:grpSp>
      <p:grpSp>
        <p:nvGrpSpPr>
          <p:cNvPr id="13" name="Group 12"/>
          <p:cNvGrpSpPr/>
          <p:nvPr/>
        </p:nvGrpSpPr>
        <p:grpSpPr>
          <a:xfrm>
            <a:off x="2370439" y="5142413"/>
            <a:ext cx="6340267" cy="1435871"/>
            <a:chOff x="4639733" y="4974884"/>
            <a:chExt cx="4047067" cy="1518123"/>
          </a:xfrm>
        </p:grpSpPr>
        <p:sp>
          <p:nvSpPr>
            <p:cNvPr id="6" name="Pentagon 5"/>
            <p:cNvSpPr/>
            <p:nvPr/>
          </p:nvSpPr>
          <p:spPr>
            <a:xfrm>
              <a:off x="4639733" y="4974884"/>
              <a:ext cx="4047067" cy="1515533"/>
            </a:xfrm>
            <a:prstGeom prst="homePlate">
              <a:avLst/>
            </a:prstGeom>
            <a:gradFill flip="none" rotWithShape="1">
              <a:gsLst>
                <a:gs pos="0">
                  <a:schemeClr val="bg1"/>
                </a:gs>
                <a:gs pos="100000">
                  <a:schemeClr val="accent3">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56437" y="5256460"/>
              <a:ext cx="2963000" cy="1236547"/>
            </a:xfrm>
            <a:prstGeom prst="rect">
              <a:avLst/>
            </a:prstGeom>
            <a:noFill/>
          </p:spPr>
          <p:txBody>
            <a:bodyPr wrap="square" rtlCol="0">
              <a:spAutoFit/>
            </a:bodyPr>
            <a:lstStyle/>
            <a:p>
              <a:pPr lvl="0"/>
              <a:r>
                <a:rPr lang="en-US" sz="1400" b="1" dirty="0" smtClean="0">
                  <a:solidFill>
                    <a:srgbClr val="C3D69B"/>
                  </a:solidFill>
                  <a:latin typeface="Corbel"/>
                  <a:cs typeface="Corbel"/>
                </a:rPr>
                <a:t>Modality 3: Investment</a:t>
              </a:r>
            </a:p>
            <a:p>
              <a:pPr lvl="0"/>
              <a:r>
                <a:rPr lang="en-US" sz="1400" dirty="0" smtClean="0">
                  <a:solidFill>
                    <a:prstClr val="white"/>
                  </a:solidFill>
                  <a:latin typeface="Corbel"/>
                  <a:cs typeface="Corbel"/>
                </a:rPr>
                <a:t>Ongoing design process.</a:t>
              </a:r>
            </a:p>
            <a:p>
              <a:r>
                <a:rPr lang="en-US" sz="1400" dirty="0">
                  <a:solidFill>
                    <a:prstClr val="white"/>
                  </a:solidFill>
                  <a:latin typeface="Corbel"/>
                  <a:cs typeface="Corbel"/>
                </a:rPr>
                <a:t>Returns are expected in terms of monetary and performance units. </a:t>
              </a:r>
              <a:r>
                <a:rPr lang="en-US" sz="1400" dirty="0" smtClean="0">
                  <a:solidFill>
                    <a:prstClr val="white"/>
                  </a:solidFill>
                  <a:latin typeface="Corbel"/>
                  <a:cs typeface="Corbel"/>
                </a:rPr>
                <a:t>Applied once the readiness, MRV mechanism and the capacity are in place and ready.</a:t>
              </a:r>
              <a:endParaRPr lang="en-US" sz="1400" dirty="0">
                <a:solidFill>
                  <a:prstClr val="white"/>
                </a:solidFill>
                <a:latin typeface="Corbel"/>
                <a:cs typeface="Corbel"/>
              </a:endParaRPr>
            </a:p>
          </p:txBody>
        </p:sp>
      </p:grpSp>
      <p:sp>
        <p:nvSpPr>
          <p:cNvPr id="4" name="TextBox 3"/>
          <p:cNvSpPr txBox="1"/>
          <p:nvPr/>
        </p:nvSpPr>
        <p:spPr>
          <a:xfrm>
            <a:off x="941126" y="5142415"/>
            <a:ext cx="2552125" cy="1323439"/>
          </a:xfrm>
          <a:prstGeom prst="rect">
            <a:avLst/>
          </a:prstGeom>
          <a:noFill/>
        </p:spPr>
        <p:txBody>
          <a:bodyPr wrap="square" rtlCol="0">
            <a:spAutoFit/>
          </a:bodyPr>
          <a:lstStyle/>
          <a:p>
            <a:pPr algn="ctr"/>
            <a:r>
              <a:rPr lang="en-US" sz="4000" b="1" noProof="1" smtClean="0">
                <a:latin typeface="Corbel"/>
                <a:cs typeface="Corbel"/>
              </a:rPr>
              <a:t>Sequential Modality</a:t>
            </a:r>
            <a:endParaRPr lang="en-US" sz="4000" b="1" noProof="1">
              <a:latin typeface="Corbel"/>
              <a:cs typeface="Corbel"/>
            </a:endParaRPr>
          </a:p>
        </p:txBody>
      </p:sp>
      <p:sp>
        <p:nvSpPr>
          <p:cNvPr id="18" name="Rectangle 17"/>
          <p:cNvSpPr/>
          <p:nvPr/>
        </p:nvSpPr>
        <p:spPr>
          <a:xfrm>
            <a:off x="1152116" y="1613648"/>
            <a:ext cx="6305177" cy="1464235"/>
          </a:xfrm>
          <a:prstGeom prst="rect">
            <a:avLst/>
          </a:prstGeom>
          <a:solidFill>
            <a:schemeClr val="lt1">
              <a:alpha val="62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b="1" dirty="0" smtClean="0">
                <a:solidFill>
                  <a:schemeClr val="accent2">
                    <a:lumMod val="50000"/>
                  </a:schemeClr>
                </a:solidFill>
                <a:latin typeface="Corbel"/>
                <a:cs typeface="Corbel"/>
              </a:rPr>
              <a:t>Modality  </a:t>
            </a:r>
            <a:r>
              <a:rPr lang="en-US" sz="1400" b="1" dirty="0">
                <a:solidFill>
                  <a:schemeClr val="accent2">
                    <a:lumMod val="50000"/>
                  </a:schemeClr>
                </a:solidFill>
                <a:latin typeface="Corbel"/>
                <a:cs typeface="Corbel"/>
              </a:rPr>
              <a:t>1.B: </a:t>
            </a:r>
            <a:r>
              <a:rPr lang="en-US" sz="1400" b="1" dirty="0" smtClean="0">
                <a:solidFill>
                  <a:schemeClr val="accent2">
                    <a:lumMod val="50000"/>
                  </a:schemeClr>
                </a:solidFill>
                <a:latin typeface="Corbel"/>
                <a:cs typeface="Corbel"/>
              </a:rPr>
              <a:t>Performance-based Grant</a:t>
            </a:r>
            <a:endParaRPr lang="en-US" sz="1400" b="1" dirty="0">
              <a:solidFill>
                <a:schemeClr val="accent2">
                  <a:lumMod val="50000"/>
                </a:schemeClr>
              </a:solidFill>
              <a:latin typeface="Corbel"/>
              <a:cs typeface="Corbel"/>
            </a:endParaRPr>
          </a:p>
          <a:p>
            <a:r>
              <a:rPr lang="en-US" sz="1400" b="1" dirty="0" smtClean="0">
                <a:solidFill>
                  <a:schemeClr val="accent2">
                    <a:lumMod val="50000"/>
                  </a:schemeClr>
                </a:solidFill>
                <a:latin typeface="Corbel"/>
                <a:cs typeface="Corbel"/>
              </a:rPr>
              <a:t>Final Stage of Design</a:t>
            </a:r>
            <a:endParaRPr lang="en-US" sz="1400" dirty="0">
              <a:solidFill>
                <a:srgbClr val="4F6228"/>
              </a:solidFill>
              <a:latin typeface="Corbel"/>
              <a:cs typeface="Corbel"/>
            </a:endParaRPr>
          </a:p>
          <a:p>
            <a:r>
              <a:rPr lang="en-US" sz="1400" dirty="0" smtClean="0">
                <a:latin typeface="Corbel"/>
                <a:cs typeface="Corbel"/>
              </a:rPr>
              <a:t>Consist of small scale, medium and large grant. </a:t>
            </a:r>
          </a:p>
          <a:p>
            <a:r>
              <a:rPr lang="en-US" sz="1400" dirty="0" smtClean="0">
                <a:latin typeface="Corbel"/>
                <a:cs typeface="Corbel"/>
              </a:rPr>
              <a:t>Grant is channeled based on an agreed upon  verified performance covering emission reduction activities and the activities that support emission reduction target.</a:t>
            </a:r>
            <a:endParaRPr lang="en-US" sz="1400" dirty="0"/>
          </a:p>
        </p:txBody>
      </p:sp>
    </p:spTree>
    <p:extLst>
      <p:ext uri="{BB962C8B-B14F-4D97-AF65-F5344CB8AC3E}">
        <p14:creationId xmlns:p14="http://schemas.microsoft.com/office/powerpoint/2010/main" val="844027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 y="0"/>
            <a:ext cx="9163455" cy="6858000"/>
          </a:xfrm>
          <a:prstGeom prst="rect">
            <a:avLst/>
          </a:prstGeom>
        </p:spPr>
      </p:pic>
      <p:sp>
        <p:nvSpPr>
          <p:cNvPr id="5" name="Title 4"/>
          <p:cNvSpPr>
            <a:spLocks noGrp="1"/>
          </p:cNvSpPr>
          <p:nvPr>
            <p:ph type="title"/>
          </p:nvPr>
        </p:nvSpPr>
        <p:spPr>
          <a:xfrm>
            <a:off x="457200" y="274638"/>
            <a:ext cx="8229600" cy="744205"/>
          </a:xfrm>
        </p:spPr>
        <p:txBody>
          <a:bodyPr>
            <a:noAutofit/>
          </a:bodyPr>
          <a:lstStyle/>
          <a:p>
            <a:r>
              <a:rPr lang="en-US" b="1" dirty="0">
                <a:solidFill>
                  <a:srgbClr val="000000"/>
                </a:solidFill>
                <a:latin typeface="Corbel"/>
                <a:cs typeface="Corbel"/>
              </a:rPr>
              <a:t>Pipeline Portfolio Development</a:t>
            </a:r>
          </a:p>
        </p:txBody>
      </p:sp>
      <p:grpSp>
        <p:nvGrpSpPr>
          <p:cNvPr id="24" name="Group 23"/>
          <p:cNvGrpSpPr/>
          <p:nvPr/>
        </p:nvGrpSpPr>
        <p:grpSpPr>
          <a:xfrm>
            <a:off x="892189" y="2225481"/>
            <a:ext cx="7794611" cy="1752194"/>
            <a:chOff x="1039091" y="1752600"/>
            <a:chExt cx="7248989" cy="1936031"/>
          </a:xfrm>
        </p:grpSpPr>
        <p:sp>
          <p:nvSpPr>
            <p:cNvPr id="25" name="Rectangle 24"/>
            <p:cNvSpPr/>
            <p:nvPr/>
          </p:nvSpPr>
          <p:spPr>
            <a:xfrm>
              <a:off x="1039091" y="1752600"/>
              <a:ext cx="1295400" cy="990600"/>
            </a:xfrm>
            <a:prstGeom prst="rect">
              <a:avLst/>
            </a:prstGeom>
            <a:ln>
              <a:noFill/>
            </a:ln>
            <a:effectLst>
              <a:outerShdw blurRad="50800" dist="165100" dir="2700000" algn="tl" rotWithShape="0">
                <a:schemeClr val="tx1">
                  <a:lumMod val="50000"/>
                  <a:lumOff val="50000"/>
                  <a:alpha val="43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000000"/>
                  </a:solidFill>
                  <a:latin typeface="Corbel"/>
                  <a:cs typeface="Corbel"/>
                </a:rPr>
                <a:t>RAN – GRK </a:t>
              </a:r>
              <a:endParaRPr lang="en-US" sz="1400" b="1" dirty="0">
                <a:solidFill>
                  <a:srgbClr val="000000"/>
                </a:solidFill>
                <a:latin typeface="Corbel"/>
                <a:cs typeface="Corbel"/>
              </a:endParaRPr>
            </a:p>
          </p:txBody>
        </p:sp>
        <p:sp>
          <p:nvSpPr>
            <p:cNvPr id="26" name="Rectangle 25"/>
            <p:cNvSpPr/>
            <p:nvPr/>
          </p:nvSpPr>
          <p:spPr>
            <a:xfrm>
              <a:off x="2514600" y="1752600"/>
              <a:ext cx="1295400" cy="990600"/>
            </a:xfrm>
            <a:prstGeom prst="rect">
              <a:avLst/>
            </a:prstGeom>
            <a:ln>
              <a:noFill/>
            </a:ln>
            <a:effectLst>
              <a:outerShdw blurRad="50800" dist="165100" dir="2700000" algn="tl" rotWithShape="0">
                <a:schemeClr val="tx1">
                  <a:lumMod val="50000"/>
                  <a:lumOff val="50000"/>
                  <a:alpha val="43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000000"/>
                  </a:solidFill>
                  <a:latin typeface="Corbel"/>
                  <a:cs typeface="Corbel"/>
                </a:rPr>
                <a:t>RAN-REDD</a:t>
              </a:r>
              <a:endParaRPr lang="en-US" sz="1400" b="1" dirty="0">
                <a:solidFill>
                  <a:srgbClr val="000000"/>
                </a:solidFill>
                <a:latin typeface="Corbel"/>
                <a:cs typeface="Corbel"/>
              </a:endParaRPr>
            </a:p>
          </p:txBody>
        </p:sp>
        <p:sp>
          <p:nvSpPr>
            <p:cNvPr id="27" name="Rectangle 26"/>
            <p:cNvSpPr/>
            <p:nvPr/>
          </p:nvSpPr>
          <p:spPr>
            <a:xfrm>
              <a:off x="3962400" y="1752600"/>
              <a:ext cx="1295400" cy="990600"/>
            </a:xfrm>
            <a:prstGeom prst="rect">
              <a:avLst/>
            </a:prstGeom>
            <a:ln>
              <a:noFill/>
            </a:ln>
            <a:effectLst>
              <a:outerShdw blurRad="50800" dist="165100" dir="2700000" algn="tl" rotWithShape="0">
                <a:schemeClr val="tx1">
                  <a:lumMod val="50000"/>
                  <a:lumOff val="50000"/>
                  <a:alpha val="43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000000"/>
                  </a:solidFill>
                  <a:latin typeface="Corbel"/>
                  <a:cs typeface="Corbel"/>
                </a:rPr>
                <a:t>Provincial Strategy and Action Plan (SRAP)</a:t>
              </a:r>
              <a:endParaRPr lang="en-US" sz="1400" b="1" dirty="0">
                <a:solidFill>
                  <a:srgbClr val="000000"/>
                </a:solidFill>
                <a:latin typeface="Corbel"/>
                <a:cs typeface="Corbel"/>
              </a:endParaRPr>
            </a:p>
          </p:txBody>
        </p:sp>
        <p:sp>
          <p:nvSpPr>
            <p:cNvPr id="28" name="Rectangle 27"/>
            <p:cNvSpPr/>
            <p:nvPr/>
          </p:nvSpPr>
          <p:spPr>
            <a:xfrm>
              <a:off x="5293339" y="1752600"/>
              <a:ext cx="1489279" cy="990600"/>
            </a:xfrm>
            <a:prstGeom prst="rect">
              <a:avLst/>
            </a:prstGeom>
            <a:ln>
              <a:noFill/>
            </a:ln>
            <a:effectLst>
              <a:outerShdw blurRad="50800" dist="165100" dir="2700000" algn="tl" rotWithShape="0">
                <a:schemeClr val="tx1">
                  <a:lumMod val="50000"/>
                  <a:lumOff val="50000"/>
                  <a:alpha val="43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rgbClr val="000000"/>
                  </a:solidFill>
                  <a:latin typeface="Corbel"/>
                  <a:cs typeface="Corbel"/>
                </a:rPr>
                <a:t>Ongoing Initiatives (Ministry/Agency and ex REDD+ Task Force</a:t>
              </a:r>
              <a:endParaRPr lang="en-US" sz="1200" b="1" dirty="0">
                <a:solidFill>
                  <a:srgbClr val="000000"/>
                </a:solidFill>
                <a:latin typeface="Corbel"/>
                <a:cs typeface="Corbel"/>
              </a:endParaRPr>
            </a:p>
          </p:txBody>
        </p:sp>
        <p:sp>
          <p:nvSpPr>
            <p:cNvPr id="29" name="Rectangle 28"/>
            <p:cNvSpPr/>
            <p:nvPr/>
          </p:nvSpPr>
          <p:spPr>
            <a:xfrm>
              <a:off x="6935824" y="1752600"/>
              <a:ext cx="1352256" cy="990600"/>
            </a:xfrm>
            <a:prstGeom prst="rect">
              <a:avLst/>
            </a:prstGeom>
            <a:ln>
              <a:noFill/>
            </a:ln>
            <a:effectLst>
              <a:outerShdw blurRad="50800" dist="165100" dir="2700000" algn="tl" rotWithShape="0">
                <a:schemeClr val="tx1">
                  <a:lumMod val="50000"/>
                  <a:lumOff val="50000"/>
                  <a:alpha val="43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rgbClr val="000000"/>
                  </a:solidFill>
                  <a:latin typeface="Corbel"/>
                  <a:cs typeface="Corbel"/>
                </a:rPr>
                <a:t>Ongoing Initiatives (DAs)</a:t>
              </a:r>
              <a:endParaRPr lang="en-US" sz="1400" b="1" dirty="0">
                <a:solidFill>
                  <a:srgbClr val="000000"/>
                </a:solidFill>
                <a:latin typeface="Corbel"/>
                <a:cs typeface="Corbel"/>
              </a:endParaRPr>
            </a:p>
          </p:txBody>
        </p:sp>
        <p:sp>
          <p:nvSpPr>
            <p:cNvPr id="30" name="Rectangle 29"/>
            <p:cNvSpPr/>
            <p:nvPr/>
          </p:nvSpPr>
          <p:spPr>
            <a:xfrm>
              <a:off x="2610310" y="3311236"/>
              <a:ext cx="3763658" cy="377395"/>
            </a:xfrm>
            <a:prstGeom prst="rect">
              <a:avLst/>
            </a:prstGeom>
            <a:solidFill>
              <a:schemeClr val="tx1">
                <a:lumMod val="85000"/>
              </a:schemeClr>
            </a:solidFill>
            <a:ln>
              <a:noFill/>
            </a:ln>
            <a:effectLst>
              <a:outerShdw blurRad="50800" dist="165100" dir="2700000" algn="tl" rotWithShape="0">
                <a:schemeClr val="tx1">
                  <a:lumMod val="50000"/>
                  <a:lumOff val="50000"/>
                  <a:alpha val="43000"/>
                </a:scheme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000000"/>
                  </a:solidFill>
                  <a:latin typeface="Corbel"/>
                  <a:cs typeface="Corbel"/>
                </a:rPr>
                <a:t>Pipeline of Initiatives</a:t>
              </a:r>
              <a:endParaRPr lang="en-US" sz="2400" b="1" dirty="0">
                <a:solidFill>
                  <a:srgbClr val="000000"/>
                </a:solidFill>
                <a:latin typeface="Corbel"/>
                <a:cs typeface="Corbel"/>
              </a:endParaRPr>
            </a:p>
          </p:txBody>
        </p:sp>
        <p:cxnSp>
          <p:nvCxnSpPr>
            <p:cNvPr id="31" name="Elbow Connector 30"/>
            <p:cNvCxnSpPr>
              <a:stCxn id="26" idx="2"/>
              <a:endCxn id="30" idx="0"/>
            </p:cNvCxnSpPr>
            <p:nvPr/>
          </p:nvCxnSpPr>
          <p:spPr>
            <a:xfrm rot="16200000" flipH="1">
              <a:off x="3543202" y="2362299"/>
              <a:ext cx="568036" cy="1329839"/>
            </a:xfrm>
            <a:prstGeom prst="bentConnector3">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8" idx="2"/>
              <a:endCxn id="30" idx="0"/>
            </p:cNvCxnSpPr>
            <p:nvPr/>
          </p:nvCxnSpPr>
          <p:spPr>
            <a:xfrm rot="5400000">
              <a:off x="4981042" y="2254299"/>
              <a:ext cx="568036" cy="1545840"/>
            </a:xfrm>
            <a:prstGeom prst="bentConnector3">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5" idx="2"/>
            </p:cNvCxnSpPr>
            <p:nvPr/>
          </p:nvCxnSpPr>
          <p:spPr>
            <a:xfrm rot="16200000" flipH="1">
              <a:off x="2864427" y="1565563"/>
              <a:ext cx="568036" cy="2923309"/>
            </a:xfrm>
            <a:prstGeom prst="bentConnector2">
              <a:avLst/>
            </a:prstGeom>
            <a:ln>
              <a:no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9" idx="2"/>
            </p:cNvCxnSpPr>
            <p:nvPr/>
          </p:nvCxnSpPr>
          <p:spPr>
            <a:xfrm rot="5400000">
              <a:off x="6549041" y="2248324"/>
              <a:ext cx="568036" cy="1557787"/>
            </a:xfrm>
            <a:prstGeom prst="bentConnector2">
              <a:avLst/>
            </a:prstGeom>
            <a:ln>
              <a:no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p:cNvCxnSpPr>
            <p:nvPr/>
          </p:nvCxnSpPr>
          <p:spPr>
            <a:xfrm>
              <a:off x="4610100" y="2743200"/>
              <a:ext cx="1" cy="568037"/>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20" name="Elbow Connector 19"/>
          <p:cNvCxnSpPr>
            <a:stCxn id="25" idx="2"/>
            <a:endCxn id="30" idx="0"/>
          </p:cNvCxnSpPr>
          <p:nvPr/>
        </p:nvCxnSpPr>
        <p:spPr>
          <a:xfrm rot="16200000" flipH="1">
            <a:off x="2839843" y="1870815"/>
            <a:ext cx="514098" cy="3016503"/>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26" idx="2"/>
            <a:endCxn id="30" idx="0"/>
          </p:cNvCxnSpPr>
          <p:nvPr/>
        </p:nvCxnSpPr>
        <p:spPr>
          <a:xfrm rot="16200000" flipH="1">
            <a:off x="3633128" y="2664100"/>
            <a:ext cx="514098" cy="1429934"/>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27" idx="2"/>
            <a:endCxn id="30" idx="0"/>
          </p:cNvCxnSpPr>
          <p:nvPr/>
        </p:nvCxnSpPr>
        <p:spPr>
          <a:xfrm rot="5400000">
            <a:off x="4411515" y="3315647"/>
            <a:ext cx="514098" cy="126840"/>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28" idx="2"/>
            <a:endCxn id="30" idx="0"/>
          </p:cNvCxnSpPr>
          <p:nvPr/>
        </p:nvCxnSpPr>
        <p:spPr>
          <a:xfrm rot="5400000">
            <a:off x="5179192" y="2547971"/>
            <a:ext cx="514098" cy="1662193"/>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29" idx="2"/>
            <a:endCxn id="30" idx="0"/>
          </p:cNvCxnSpPr>
          <p:nvPr/>
        </p:nvCxnSpPr>
        <p:spPr>
          <a:xfrm rot="5400000">
            <a:off x="6025414" y="1701749"/>
            <a:ext cx="514098" cy="335463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Screen Shot 2013-10-22 at 10.53.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22574"/>
            <a:ext cx="7943697" cy="2256193"/>
          </a:xfrm>
          <a:prstGeom prst="rect">
            <a:avLst/>
          </a:prstGeom>
        </p:spPr>
      </p:pic>
    </p:spTree>
    <p:extLst>
      <p:ext uri="{BB962C8B-B14F-4D97-AF65-F5344CB8AC3E}">
        <p14:creationId xmlns:p14="http://schemas.microsoft.com/office/powerpoint/2010/main" val="12673704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07238" y="4064000"/>
            <a:ext cx="2636761" cy="2794000"/>
          </a:xfrm>
          <a:prstGeom prst="rect">
            <a:avLst/>
          </a:prstGeom>
        </p:spPr>
      </p:pic>
      <p:sp>
        <p:nvSpPr>
          <p:cNvPr id="2" name="Title 1"/>
          <p:cNvSpPr>
            <a:spLocks noGrp="1"/>
          </p:cNvSpPr>
          <p:nvPr>
            <p:ph type="title"/>
          </p:nvPr>
        </p:nvSpPr>
        <p:spPr>
          <a:xfrm>
            <a:off x="310692" y="210450"/>
            <a:ext cx="6307293" cy="805549"/>
          </a:xfrm>
        </p:spPr>
        <p:txBody>
          <a:bodyPr>
            <a:normAutofit fontScale="90000"/>
          </a:bodyPr>
          <a:lstStyle/>
          <a:p>
            <a:r>
              <a:rPr lang="en-US" b="1" noProof="1" smtClean="0">
                <a:solidFill>
                  <a:schemeClr val="accent3">
                    <a:lumMod val="75000"/>
                  </a:schemeClr>
                </a:solidFill>
                <a:latin typeface="Corbel"/>
                <a:cs typeface="Corbel"/>
              </a:rPr>
              <a:t>FREDDI</a:t>
            </a:r>
            <a:r>
              <a:rPr lang="en-US" b="1" noProof="1" smtClean="0">
                <a:latin typeface="Corbel"/>
                <a:cs typeface="Corbel"/>
              </a:rPr>
              <a:t> : Funding Windows</a:t>
            </a:r>
            <a:endParaRPr lang="en-US" b="1" noProof="1">
              <a:latin typeface="Corbel"/>
              <a:cs typeface="Corbel"/>
            </a:endParaRPr>
          </a:p>
        </p:txBody>
      </p:sp>
      <p:sp>
        <p:nvSpPr>
          <p:cNvPr id="6" name="Title 1"/>
          <p:cNvSpPr txBox="1">
            <a:spLocks/>
          </p:cNvSpPr>
          <p:nvPr/>
        </p:nvSpPr>
        <p:spPr>
          <a:xfrm>
            <a:off x="339885" y="1004932"/>
            <a:ext cx="8493671" cy="19614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noProof="1" smtClean="0">
                <a:latin typeface="Corbel"/>
                <a:cs typeface="Corbel"/>
              </a:rPr>
              <a:t>As support mechanisms of FREDDI in order to achieve its main objective by taking into account the pipeline development portfolio and the board array of stakeholders, scale, target and the duration of project.</a:t>
            </a:r>
            <a:endParaRPr lang="en-US" sz="2800" noProof="1">
              <a:latin typeface="Corbel"/>
              <a:cs typeface="Corbel"/>
            </a:endParaRPr>
          </a:p>
        </p:txBody>
      </p:sp>
      <p:sp>
        <p:nvSpPr>
          <p:cNvPr id="3" name="Content Placeholder 2"/>
          <p:cNvSpPr>
            <a:spLocks noGrp="1"/>
          </p:cNvSpPr>
          <p:nvPr>
            <p:ph idx="1"/>
          </p:nvPr>
        </p:nvSpPr>
        <p:spPr>
          <a:xfrm>
            <a:off x="339885" y="3380341"/>
            <a:ext cx="8361636" cy="2870881"/>
          </a:xfrm>
        </p:spPr>
        <p:txBody>
          <a:bodyPr>
            <a:normAutofit/>
          </a:bodyPr>
          <a:lstStyle/>
          <a:p>
            <a:pPr fontAlgn="t"/>
            <a:r>
              <a:rPr lang="en-US" sz="3000" dirty="0">
                <a:solidFill>
                  <a:srgbClr val="FF0000"/>
                </a:solidFill>
              </a:rPr>
              <a:t>Strategic Window: Readiness, National Priority and Emergency Intervention</a:t>
            </a:r>
          </a:p>
          <a:p>
            <a:pPr fontAlgn="t"/>
            <a:r>
              <a:rPr lang="en-US" sz="3000" dirty="0">
                <a:solidFill>
                  <a:srgbClr val="FF0000"/>
                </a:solidFill>
              </a:rPr>
              <a:t>Sub-National Initiatives</a:t>
            </a:r>
          </a:p>
          <a:p>
            <a:pPr fontAlgn="t"/>
            <a:r>
              <a:rPr lang="en-US" sz="3000" dirty="0">
                <a:solidFill>
                  <a:srgbClr val="FF0000"/>
                </a:solidFill>
              </a:rPr>
              <a:t>Competitively-Selected Initiatives</a:t>
            </a:r>
          </a:p>
          <a:p>
            <a:pPr fontAlgn="t"/>
            <a:r>
              <a:rPr lang="en-US" sz="3000" dirty="0" smtClean="0">
                <a:solidFill>
                  <a:srgbClr val="FF0000"/>
                </a:solidFill>
              </a:rPr>
              <a:t>Small-Grants</a:t>
            </a:r>
            <a:endParaRPr lang="en-US" sz="3000" dirty="0">
              <a:solidFill>
                <a:srgbClr val="FF0000"/>
              </a:solidFill>
            </a:endParaRPr>
          </a:p>
        </p:txBody>
      </p:sp>
    </p:spTree>
    <p:extLst>
      <p:ext uri="{BB962C8B-B14F-4D97-AF65-F5344CB8AC3E}">
        <p14:creationId xmlns:p14="http://schemas.microsoft.com/office/powerpoint/2010/main" val="17096276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846</TotalTime>
  <Words>1275</Words>
  <Application>Microsoft Macintosh PowerPoint</Application>
  <PresentationFormat>On-screen Show (4:3)</PresentationFormat>
  <Paragraphs>178</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FREDDI Project Portfolio:  A Work in Progress</vt:lpstr>
      <vt:lpstr>FREDDI: Design and Establishment Process as Funding Instrument for REDD+ in Indonesia</vt:lpstr>
      <vt:lpstr> Structure of FREDDI  </vt:lpstr>
      <vt:lpstr>PowerPoint Presentation</vt:lpstr>
      <vt:lpstr>FREDDI: Guiding Principles</vt:lpstr>
      <vt:lpstr>Addressing Key Challenges :  The five pillars of the National REDD+ Strategy</vt:lpstr>
      <vt:lpstr>PowerPoint Presentation</vt:lpstr>
      <vt:lpstr>Pipeline Portfolio Development</vt:lpstr>
      <vt:lpstr>FREDDI : Funding Windows</vt:lpstr>
      <vt:lpstr>Funding Windows : Mechanism</vt:lpstr>
      <vt:lpstr>PowerPoint Presentation</vt:lpstr>
      <vt:lpstr>Generic Criteria for  Small Scale</vt:lpstr>
      <vt:lpstr>Generic Criteria for  Large Scale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Iwan Wibisono WGFI</dc:creator>
  <cp:lastModifiedBy>Gita  Syahrani</cp:lastModifiedBy>
  <cp:revision>55</cp:revision>
  <dcterms:created xsi:type="dcterms:W3CDTF">2013-07-12T04:24:12Z</dcterms:created>
  <dcterms:modified xsi:type="dcterms:W3CDTF">2013-10-28T07:45:53Z</dcterms:modified>
</cp:coreProperties>
</file>