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9" r:id="rId2"/>
  </p:sldMasterIdLst>
  <p:notesMasterIdLst>
    <p:notesMasterId r:id="rId36"/>
  </p:notesMasterIdLst>
  <p:sldIdLst>
    <p:sldId id="256" r:id="rId3"/>
    <p:sldId id="291" r:id="rId4"/>
    <p:sldId id="295" r:id="rId5"/>
    <p:sldId id="288" r:id="rId6"/>
    <p:sldId id="273" r:id="rId7"/>
    <p:sldId id="271" r:id="rId8"/>
    <p:sldId id="289" r:id="rId9"/>
    <p:sldId id="290" r:id="rId10"/>
    <p:sldId id="293" r:id="rId11"/>
    <p:sldId id="303" r:id="rId12"/>
    <p:sldId id="304" r:id="rId13"/>
    <p:sldId id="278" r:id="rId14"/>
    <p:sldId id="281" r:id="rId15"/>
    <p:sldId id="305" r:id="rId16"/>
    <p:sldId id="282" r:id="rId17"/>
    <p:sldId id="285" r:id="rId18"/>
    <p:sldId id="287" r:id="rId19"/>
    <p:sldId id="286" r:id="rId20"/>
    <p:sldId id="302" r:id="rId21"/>
    <p:sldId id="259" r:id="rId22"/>
    <p:sldId id="306" r:id="rId23"/>
    <p:sldId id="307" r:id="rId24"/>
    <p:sldId id="308" r:id="rId25"/>
    <p:sldId id="309" r:id="rId26"/>
    <p:sldId id="310" r:id="rId27"/>
    <p:sldId id="311" r:id="rId28"/>
    <p:sldId id="312" r:id="rId29"/>
    <p:sldId id="313" r:id="rId30"/>
    <p:sldId id="294" r:id="rId31"/>
    <p:sldId id="296" r:id="rId32"/>
    <p:sldId id="297" r:id="rId33"/>
    <p:sldId id="299" r:id="rId34"/>
    <p:sldId id="30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B01C2D-F2FB-467E-B3A4-D32C2786F360}">
          <p14:sldIdLst>
            <p14:sldId id="256"/>
            <p14:sldId id="291"/>
            <p14:sldId id="295"/>
            <p14:sldId id="288"/>
            <p14:sldId id="273"/>
            <p14:sldId id="271"/>
            <p14:sldId id="289"/>
            <p14:sldId id="290"/>
            <p14:sldId id="293"/>
            <p14:sldId id="303"/>
            <p14:sldId id="304"/>
            <p14:sldId id="278"/>
            <p14:sldId id="281"/>
            <p14:sldId id="305"/>
            <p14:sldId id="282"/>
            <p14:sldId id="285"/>
            <p14:sldId id="287"/>
            <p14:sldId id="286"/>
            <p14:sldId id="302"/>
            <p14:sldId id="259"/>
            <p14:sldId id="306"/>
            <p14:sldId id="307"/>
            <p14:sldId id="308"/>
            <p14:sldId id="309"/>
            <p14:sldId id="310"/>
            <p14:sldId id="311"/>
            <p14:sldId id="312"/>
            <p14:sldId id="313"/>
            <p14:sldId id="294"/>
            <p14:sldId id="296"/>
            <p14:sldId id="297"/>
            <p14:sldId id="299"/>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1" autoAdjust="0"/>
    <p:restoredTop sz="90413" autoAdjust="0"/>
  </p:normalViewPr>
  <p:slideViewPr>
    <p:cSldViewPr showGuides="1">
      <p:cViewPr>
        <p:scale>
          <a:sx n="73" d="100"/>
          <a:sy n="73" d="100"/>
        </p:scale>
        <p:origin x="-1992" y="-7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17105-6C71-4E80-942E-68947AEB283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249C8C5E-0C59-49A1-9CD5-18B461C1B479}">
      <dgm:prSet phldrT="[Text]" custT="1"/>
      <dgm:spPr/>
      <dgm:t>
        <a:bodyPr/>
        <a:lstStyle/>
        <a:p>
          <a:r>
            <a:rPr lang="en-US" sz="2000" b="1" dirty="0" smtClean="0">
              <a:solidFill>
                <a:schemeClr val="tx1"/>
              </a:solidFill>
            </a:rPr>
            <a:t>Stakeholder Engagement</a:t>
          </a:r>
          <a:endParaRPr lang="en-US" sz="2000" b="1" dirty="0">
            <a:solidFill>
              <a:schemeClr val="tx1"/>
            </a:solidFill>
          </a:endParaRPr>
        </a:p>
      </dgm:t>
    </dgm:pt>
    <dgm:pt modelId="{462C13B7-EA49-435C-BB58-4948A77721C0}" type="parTrans" cxnId="{04E0C02B-B9FE-4E6A-813B-1237839F9EEA}">
      <dgm:prSet/>
      <dgm:spPr/>
      <dgm:t>
        <a:bodyPr/>
        <a:lstStyle/>
        <a:p>
          <a:endParaRPr lang="en-US"/>
        </a:p>
      </dgm:t>
    </dgm:pt>
    <dgm:pt modelId="{EF28A0BB-33F9-4936-9321-1B0B7BA56DF1}" type="sibTrans" cxnId="{04E0C02B-B9FE-4E6A-813B-1237839F9EEA}">
      <dgm:prSet/>
      <dgm:spPr/>
      <dgm:t>
        <a:bodyPr/>
        <a:lstStyle/>
        <a:p>
          <a:endParaRPr lang="en-US"/>
        </a:p>
      </dgm:t>
    </dgm:pt>
    <dgm:pt modelId="{5EFEDA1A-D223-4AFA-95CE-EA0295491AC9}">
      <dgm:prSet phldrT="[Text]" custT="1"/>
      <dgm:spPr/>
      <dgm:t>
        <a:bodyPr/>
        <a:lstStyle/>
        <a:p>
          <a:r>
            <a:rPr lang="en-US" sz="2000" b="1" dirty="0" smtClean="0">
              <a:solidFill>
                <a:schemeClr val="tx1"/>
              </a:solidFill>
            </a:rPr>
            <a:t>Safeguards</a:t>
          </a:r>
          <a:endParaRPr lang="en-US" sz="2000" b="1" dirty="0">
            <a:solidFill>
              <a:schemeClr val="tx1"/>
            </a:solidFill>
          </a:endParaRPr>
        </a:p>
      </dgm:t>
    </dgm:pt>
    <dgm:pt modelId="{25C9C5BB-2630-4F6B-A6C9-911290713B5B}" type="parTrans" cxnId="{ABCEDAFF-BE7B-48C8-BDC3-AEEAB9A162CB}">
      <dgm:prSet/>
      <dgm:spPr/>
      <dgm:t>
        <a:bodyPr/>
        <a:lstStyle/>
        <a:p>
          <a:endParaRPr lang="en-US"/>
        </a:p>
      </dgm:t>
    </dgm:pt>
    <dgm:pt modelId="{69B93522-2037-44C2-84E8-A98A0930442D}" type="sibTrans" cxnId="{ABCEDAFF-BE7B-48C8-BDC3-AEEAB9A162CB}">
      <dgm:prSet/>
      <dgm:spPr/>
      <dgm:t>
        <a:bodyPr/>
        <a:lstStyle/>
        <a:p>
          <a:endParaRPr lang="en-US"/>
        </a:p>
      </dgm:t>
    </dgm:pt>
    <dgm:pt modelId="{EDF0FADE-3BF2-4E84-8D13-3EE86C62C70B}">
      <dgm:prSet phldrT="[Text]" custT="1"/>
      <dgm:spPr/>
      <dgm:t>
        <a:bodyPr/>
        <a:lstStyle/>
        <a:p>
          <a:r>
            <a:rPr lang="en-US" sz="2000" b="1" dirty="0" smtClean="0">
              <a:solidFill>
                <a:schemeClr val="tx1"/>
              </a:solidFill>
            </a:rPr>
            <a:t>Safeguard Information System</a:t>
          </a:r>
          <a:endParaRPr lang="en-US" sz="2000" b="1" dirty="0">
            <a:solidFill>
              <a:schemeClr val="tx1"/>
            </a:solidFill>
          </a:endParaRPr>
        </a:p>
      </dgm:t>
    </dgm:pt>
    <dgm:pt modelId="{0FFCF0B3-D47C-4DC8-9E0D-757E0BFF8152}" type="parTrans" cxnId="{0E9CDA8E-588F-4782-AF53-F376AC3F216D}">
      <dgm:prSet/>
      <dgm:spPr/>
      <dgm:t>
        <a:bodyPr/>
        <a:lstStyle/>
        <a:p>
          <a:endParaRPr lang="en-US"/>
        </a:p>
      </dgm:t>
    </dgm:pt>
    <dgm:pt modelId="{E3F9B76D-FE73-4B3E-8B0D-B35500A4F59C}" type="sibTrans" cxnId="{0E9CDA8E-588F-4782-AF53-F376AC3F216D}">
      <dgm:prSet/>
      <dgm:spPr/>
      <dgm:t>
        <a:bodyPr/>
        <a:lstStyle/>
        <a:p>
          <a:endParaRPr lang="en-US"/>
        </a:p>
      </dgm:t>
    </dgm:pt>
    <dgm:pt modelId="{7A353592-96FC-4593-9734-0D28FA9325FD}">
      <dgm:prSet phldrT="[Text]" custT="1"/>
      <dgm:spPr/>
      <dgm:t>
        <a:bodyPr/>
        <a:lstStyle/>
        <a:p>
          <a:r>
            <a:rPr lang="en-US" sz="2000" b="1" dirty="0" smtClean="0">
              <a:solidFill>
                <a:schemeClr val="tx1"/>
              </a:solidFill>
            </a:rPr>
            <a:t>Governance</a:t>
          </a:r>
          <a:endParaRPr lang="en-US" sz="2000" b="1" dirty="0">
            <a:solidFill>
              <a:schemeClr val="tx1"/>
            </a:solidFill>
          </a:endParaRPr>
        </a:p>
      </dgm:t>
    </dgm:pt>
    <dgm:pt modelId="{1C3CCC4A-0133-4682-8055-E8811D4C1F99}" type="parTrans" cxnId="{B4F42DFF-620D-4869-AD77-523CEE2C7034}">
      <dgm:prSet/>
      <dgm:spPr/>
      <dgm:t>
        <a:bodyPr/>
        <a:lstStyle/>
        <a:p>
          <a:endParaRPr lang="en-US"/>
        </a:p>
      </dgm:t>
    </dgm:pt>
    <dgm:pt modelId="{0EA30D42-EC46-48A9-9E97-5E9A9CD74D8D}" type="sibTrans" cxnId="{B4F42DFF-620D-4869-AD77-523CEE2C7034}">
      <dgm:prSet/>
      <dgm:spPr/>
      <dgm:t>
        <a:bodyPr/>
        <a:lstStyle/>
        <a:p>
          <a:endParaRPr lang="en-US"/>
        </a:p>
      </dgm:t>
    </dgm:pt>
    <dgm:pt modelId="{F2FFCDEE-F15B-409C-9153-14CC16BF0D13}">
      <dgm:prSet phldrT="[Text]" custT="1"/>
      <dgm:spPr/>
      <dgm:t>
        <a:bodyPr/>
        <a:lstStyle/>
        <a:p>
          <a:r>
            <a:rPr lang="en-US" sz="2000" b="1" dirty="0" smtClean="0">
              <a:solidFill>
                <a:schemeClr val="tx1"/>
              </a:solidFill>
            </a:rPr>
            <a:t>Anti-corruption</a:t>
          </a:r>
          <a:endParaRPr lang="en-US" sz="2000" b="1" dirty="0">
            <a:solidFill>
              <a:schemeClr val="tx1"/>
            </a:solidFill>
          </a:endParaRPr>
        </a:p>
      </dgm:t>
    </dgm:pt>
    <dgm:pt modelId="{EE4F7A33-0807-448A-AB0B-BBA012C41273}" type="parTrans" cxnId="{70B3F54C-94E4-42E5-9859-AD7179B2D93D}">
      <dgm:prSet/>
      <dgm:spPr/>
      <dgm:t>
        <a:bodyPr/>
        <a:lstStyle/>
        <a:p>
          <a:endParaRPr lang="en-US"/>
        </a:p>
      </dgm:t>
    </dgm:pt>
    <dgm:pt modelId="{43DDB8AC-B3A3-4722-BD29-F0A59C7C709F}" type="sibTrans" cxnId="{70B3F54C-94E4-42E5-9859-AD7179B2D93D}">
      <dgm:prSet/>
      <dgm:spPr/>
      <dgm:t>
        <a:bodyPr/>
        <a:lstStyle/>
        <a:p>
          <a:endParaRPr lang="en-US"/>
        </a:p>
      </dgm:t>
    </dgm:pt>
    <dgm:pt modelId="{3D943B97-61E3-4866-9A32-6C53D1B2BFE6}" type="pres">
      <dgm:prSet presAssocID="{61517105-6C71-4E80-942E-68947AEB2833}" presName="composite" presStyleCnt="0">
        <dgm:presLayoutVars>
          <dgm:chMax val="5"/>
          <dgm:dir/>
          <dgm:animLvl val="ctr"/>
          <dgm:resizeHandles val="exact"/>
        </dgm:presLayoutVars>
      </dgm:prSet>
      <dgm:spPr/>
      <dgm:t>
        <a:bodyPr/>
        <a:lstStyle/>
        <a:p>
          <a:endParaRPr lang="en-US"/>
        </a:p>
      </dgm:t>
    </dgm:pt>
    <dgm:pt modelId="{0B8CC997-9AD1-467D-8A19-A6115C8ACE20}" type="pres">
      <dgm:prSet presAssocID="{61517105-6C71-4E80-942E-68947AEB2833}" presName="cycle" presStyleCnt="0"/>
      <dgm:spPr/>
    </dgm:pt>
    <dgm:pt modelId="{11859B45-8776-425C-B6E0-C47BC0CBAC4E}" type="pres">
      <dgm:prSet presAssocID="{61517105-6C71-4E80-942E-68947AEB2833}" presName="centerShape" presStyleCnt="0"/>
      <dgm:spPr/>
    </dgm:pt>
    <dgm:pt modelId="{157C6F8B-8982-41F8-B046-F628D8B6AE6F}" type="pres">
      <dgm:prSet presAssocID="{61517105-6C71-4E80-942E-68947AEB2833}" presName="connSite" presStyleLbl="node1" presStyleIdx="0" presStyleCnt="6"/>
      <dgm:spPr/>
    </dgm:pt>
    <dgm:pt modelId="{BC5A3C1C-EEB8-468A-9382-2CB98995A98D}" type="pres">
      <dgm:prSet presAssocID="{61517105-6C71-4E80-942E-68947AEB2833}" presName="visible" presStyleLbl="node1" presStyleIdx="0" presStyleCnt="6" custScaleX="96015" custScaleY="67193" custLinFactNeighborX="-15092" custLinFactNeighborY="-2851"/>
      <dgm:spPr/>
    </dgm:pt>
    <dgm:pt modelId="{F5119329-2396-42FC-A68C-A49E0EDCB57D}" type="pres">
      <dgm:prSet presAssocID="{462C13B7-EA49-435C-BB58-4948A77721C0}" presName="Name25" presStyleLbl="parChTrans1D1" presStyleIdx="0" presStyleCnt="5"/>
      <dgm:spPr/>
      <dgm:t>
        <a:bodyPr/>
        <a:lstStyle/>
        <a:p>
          <a:endParaRPr lang="en-US"/>
        </a:p>
      </dgm:t>
    </dgm:pt>
    <dgm:pt modelId="{6650717B-4F67-4496-84E2-E37A17775DFD}" type="pres">
      <dgm:prSet presAssocID="{249C8C5E-0C59-49A1-9CD5-18B461C1B479}" presName="node" presStyleCnt="0"/>
      <dgm:spPr/>
    </dgm:pt>
    <dgm:pt modelId="{D3A71884-8AEE-4F49-90A7-BA32A91F06F1}" type="pres">
      <dgm:prSet presAssocID="{249C8C5E-0C59-49A1-9CD5-18B461C1B479}" presName="parentNode" presStyleLbl="node1" presStyleIdx="1" presStyleCnt="6" custScaleX="177942" custScaleY="109239" custLinFactX="-55171" custLinFactNeighborX="-100000" custLinFactNeighborY="17351">
        <dgm:presLayoutVars>
          <dgm:chMax val="1"/>
          <dgm:bulletEnabled val="1"/>
        </dgm:presLayoutVars>
      </dgm:prSet>
      <dgm:spPr/>
      <dgm:t>
        <a:bodyPr/>
        <a:lstStyle/>
        <a:p>
          <a:endParaRPr lang="en-US"/>
        </a:p>
      </dgm:t>
    </dgm:pt>
    <dgm:pt modelId="{A34A62C7-F919-4420-AE66-A76AE0616EEF}" type="pres">
      <dgm:prSet presAssocID="{249C8C5E-0C59-49A1-9CD5-18B461C1B479}" presName="childNode" presStyleLbl="revTx" presStyleIdx="0" presStyleCnt="0">
        <dgm:presLayoutVars>
          <dgm:bulletEnabled val="1"/>
        </dgm:presLayoutVars>
      </dgm:prSet>
      <dgm:spPr/>
      <dgm:t>
        <a:bodyPr/>
        <a:lstStyle/>
        <a:p>
          <a:endParaRPr lang="en-US"/>
        </a:p>
      </dgm:t>
    </dgm:pt>
    <dgm:pt modelId="{EDAC1889-46F8-42EB-8DD8-13B62444D9D5}" type="pres">
      <dgm:prSet presAssocID="{25C9C5BB-2630-4F6B-A6C9-911290713B5B}" presName="Name25" presStyleLbl="parChTrans1D1" presStyleIdx="1" presStyleCnt="5"/>
      <dgm:spPr/>
      <dgm:t>
        <a:bodyPr/>
        <a:lstStyle/>
        <a:p>
          <a:endParaRPr lang="en-US"/>
        </a:p>
      </dgm:t>
    </dgm:pt>
    <dgm:pt modelId="{C359F440-C148-46DB-8E29-A9AFD5CD7235}" type="pres">
      <dgm:prSet presAssocID="{5EFEDA1A-D223-4AFA-95CE-EA0295491AC9}" presName="node" presStyleCnt="0"/>
      <dgm:spPr/>
    </dgm:pt>
    <dgm:pt modelId="{FB44AFDA-CEE9-40CC-BB0C-B138685C7BFB}" type="pres">
      <dgm:prSet presAssocID="{5EFEDA1A-D223-4AFA-95CE-EA0295491AC9}" presName="parentNode" presStyleLbl="node1" presStyleIdx="2" presStyleCnt="6" custScaleX="155791" custScaleY="109292" custLinFactNeighborX="-63677" custLinFactNeighborY="-39140">
        <dgm:presLayoutVars>
          <dgm:chMax val="1"/>
          <dgm:bulletEnabled val="1"/>
        </dgm:presLayoutVars>
      </dgm:prSet>
      <dgm:spPr/>
      <dgm:t>
        <a:bodyPr/>
        <a:lstStyle/>
        <a:p>
          <a:endParaRPr lang="en-US"/>
        </a:p>
      </dgm:t>
    </dgm:pt>
    <dgm:pt modelId="{7C37F85A-BECB-4540-BB90-19E0998AFD6C}" type="pres">
      <dgm:prSet presAssocID="{5EFEDA1A-D223-4AFA-95CE-EA0295491AC9}" presName="childNode" presStyleLbl="revTx" presStyleIdx="0" presStyleCnt="0">
        <dgm:presLayoutVars>
          <dgm:bulletEnabled val="1"/>
        </dgm:presLayoutVars>
      </dgm:prSet>
      <dgm:spPr/>
      <dgm:t>
        <a:bodyPr/>
        <a:lstStyle/>
        <a:p>
          <a:endParaRPr lang="en-US"/>
        </a:p>
      </dgm:t>
    </dgm:pt>
    <dgm:pt modelId="{5C23B7FB-331A-49EB-904D-C08D8C4CDED8}" type="pres">
      <dgm:prSet presAssocID="{0FFCF0B3-D47C-4DC8-9E0D-757E0BFF8152}" presName="Name25" presStyleLbl="parChTrans1D1" presStyleIdx="2" presStyleCnt="5"/>
      <dgm:spPr/>
      <dgm:t>
        <a:bodyPr/>
        <a:lstStyle/>
        <a:p>
          <a:endParaRPr lang="en-US"/>
        </a:p>
      </dgm:t>
    </dgm:pt>
    <dgm:pt modelId="{FCFEE2EE-5536-4F0F-99C0-F3C467717DD0}" type="pres">
      <dgm:prSet presAssocID="{EDF0FADE-3BF2-4E84-8D13-3EE86C62C70B}" presName="node" presStyleCnt="0"/>
      <dgm:spPr/>
    </dgm:pt>
    <dgm:pt modelId="{64025E3F-E3AF-4473-9B64-8CD82B3932CF}" type="pres">
      <dgm:prSet presAssocID="{EDF0FADE-3BF2-4E84-8D13-3EE86C62C70B}" presName="parentNode" presStyleLbl="node1" presStyleIdx="3" presStyleCnt="6" custScaleX="180650" custScaleY="126644" custLinFactNeighborX="-45024" custLinFactNeighborY="-17672">
        <dgm:presLayoutVars>
          <dgm:chMax val="1"/>
          <dgm:bulletEnabled val="1"/>
        </dgm:presLayoutVars>
      </dgm:prSet>
      <dgm:spPr/>
      <dgm:t>
        <a:bodyPr/>
        <a:lstStyle/>
        <a:p>
          <a:endParaRPr lang="en-US"/>
        </a:p>
      </dgm:t>
    </dgm:pt>
    <dgm:pt modelId="{23779CC1-73E7-45FE-A760-C3D14B5CB6B9}" type="pres">
      <dgm:prSet presAssocID="{EDF0FADE-3BF2-4E84-8D13-3EE86C62C70B}" presName="childNode" presStyleLbl="revTx" presStyleIdx="0" presStyleCnt="0">
        <dgm:presLayoutVars>
          <dgm:bulletEnabled val="1"/>
        </dgm:presLayoutVars>
      </dgm:prSet>
      <dgm:spPr/>
      <dgm:t>
        <a:bodyPr/>
        <a:lstStyle/>
        <a:p>
          <a:endParaRPr lang="en-US"/>
        </a:p>
      </dgm:t>
    </dgm:pt>
    <dgm:pt modelId="{3DB1DBD3-08F5-4AED-AD21-EAC66F50EBE8}" type="pres">
      <dgm:prSet presAssocID="{1C3CCC4A-0133-4682-8055-E8811D4C1F99}" presName="Name25" presStyleLbl="parChTrans1D1" presStyleIdx="3" presStyleCnt="5"/>
      <dgm:spPr/>
      <dgm:t>
        <a:bodyPr/>
        <a:lstStyle/>
        <a:p>
          <a:endParaRPr lang="en-US"/>
        </a:p>
      </dgm:t>
    </dgm:pt>
    <dgm:pt modelId="{2BE726E6-89FD-4476-8070-72C2C6BDB7FC}" type="pres">
      <dgm:prSet presAssocID="{7A353592-96FC-4593-9734-0D28FA9325FD}" presName="node" presStyleCnt="0"/>
      <dgm:spPr/>
    </dgm:pt>
    <dgm:pt modelId="{022CAADA-992E-472A-AE9C-8C1E6FCA7320}" type="pres">
      <dgm:prSet presAssocID="{7A353592-96FC-4593-9734-0D28FA9325FD}" presName="parentNode" presStyleLbl="node1" presStyleIdx="4" presStyleCnt="6" custScaleX="193748" custScaleY="105646" custLinFactNeighborX="-97373" custLinFactNeighborY="-21368">
        <dgm:presLayoutVars>
          <dgm:chMax val="1"/>
          <dgm:bulletEnabled val="1"/>
        </dgm:presLayoutVars>
      </dgm:prSet>
      <dgm:spPr/>
      <dgm:t>
        <a:bodyPr/>
        <a:lstStyle/>
        <a:p>
          <a:endParaRPr lang="en-US"/>
        </a:p>
      </dgm:t>
    </dgm:pt>
    <dgm:pt modelId="{6B1ADE91-B447-40B6-AD6D-FD3126EDCF9A}" type="pres">
      <dgm:prSet presAssocID="{7A353592-96FC-4593-9734-0D28FA9325FD}" presName="childNode" presStyleLbl="revTx" presStyleIdx="0" presStyleCnt="0">
        <dgm:presLayoutVars>
          <dgm:bulletEnabled val="1"/>
        </dgm:presLayoutVars>
      </dgm:prSet>
      <dgm:spPr/>
    </dgm:pt>
    <dgm:pt modelId="{6F4282FD-AF82-4F4D-85B1-7BC0F2902D39}" type="pres">
      <dgm:prSet presAssocID="{EE4F7A33-0807-448A-AB0B-BBA012C41273}" presName="Name25" presStyleLbl="parChTrans1D1" presStyleIdx="4" presStyleCnt="5"/>
      <dgm:spPr/>
      <dgm:t>
        <a:bodyPr/>
        <a:lstStyle/>
        <a:p>
          <a:endParaRPr lang="en-US"/>
        </a:p>
      </dgm:t>
    </dgm:pt>
    <dgm:pt modelId="{652E0283-5A5A-44C8-8A98-96E085E13E84}" type="pres">
      <dgm:prSet presAssocID="{F2FFCDEE-F15B-409C-9153-14CC16BF0D13}" presName="node" presStyleCnt="0"/>
      <dgm:spPr/>
    </dgm:pt>
    <dgm:pt modelId="{6A08D815-C5EB-45DC-A89E-59F71F34F012}" type="pres">
      <dgm:prSet presAssocID="{F2FFCDEE-F15B-409C-9153-14CC16BF0D13}" presName="parentNode" presStyleLbl="node1" presStyleIdx="5" presStyleCnt="6" custScaleX="174250" custScaleY="105646" custLinFactX="-80485" custLinFactNeighborX="-100000" custLinFactNeighborY="-22338">
        <dgm:presLayoutVars>
          <dgm:chMax val="1"/>
          <dgm:bulletEnabled val="1"/>
        </dgm:presLayoutVars>
      </dgm:prSet>
      <dgm:spPr/>
      <dgm:t>
        <a:bodyPr/>
        <a:lstStyle/>
        <a:p>
          <a:endParaRPr lang="en-US"/>
        </a:p>
      </dgm:t>
    </dgm:pt>
    <dgm:pt modelId="{57226F30-2B66-4E47-9A0D-661926864CCC}" type="pres">
      <dgm:prSet presAssocID="{F2FFCDEE-F15B-409C-9153-14CC16BF0D13}" presName="childNode" presStyleLbl="revTx" presStyleIdx="0" presStyleCnt="0">
        <dgm:presLayoutVars>
          <dgm:bulletEnabled val="1"/>
        </dgm:presLayoutVars>
      </dgm:prSet>
      <dgm:spPr/>
    </dgm:pt>
  </dgm:ptLst>
  <dgm:cxnLst>
    <dgm:cxn modelId="{B4F42DFF-620D-4869-AD77-523CEE2C7034}" srcId="{61517105-6C71-4E80-942E-68947AEB2833}" destId="{7A353592-96FC-4593-9734-0D28FA9325FD}" srcOrd="3" destOrd="0" parTransId="{1C3CCC4A-0133-4682-8055-E8811D4C1F99}" sibTransId="{0EA30D42-EC46-48A9-9E97-5E9A9CD74D8D}"/>
    <dgm:cxn modelId="{0E9CDA8E-588F-4782-AF53-F376AC3F216D}" srcId="{61517105-6C71-4E80-942E-68947AEB2833}" destId="{EDF0FADE-3BF2-4E84-8D13-3EE86C62C70B}" srcOrd="2" destOrd="0" parTransId="{0FFCF0B3-D47C-4DC8-9E0D-757E0BFF8152}" sibTransId="{E3F9B76D-FE73-4B3E-8B0D-B35500A4F59C}"/>
    <dgm:cxn modelId="{3842290B-8247-4C63-B1D1-EEDE0E6D9A21}" type="presOf" srcId="{EDF0FADE-3BF2-4E84-8D13-3EE86C62C70B}" destId="{64025E3F-E3AF-4473-9B64-8CD82B3932CF}" srcOrd="0" destOrd="0" presId="urn:microsoft.com/office/officeart/2005/8/layout/radial2"/>
    <dgm:cxn modelId="{16751791-B327-47C6-AF9A-6FB4615BD331}" type="presOf" srcId="{0FFCF0B3-D47C-4DC8-9E0D-757E0BFF8152}" destId="{5C23B7FB-331A-49EB-904D-C08D8C4CDED8}" srcOrd="0" destOrd="0" presId="urn:microsoft.com/office/officeart/2005/8/layout/radial2"/>
    <dgm:cxn modelId="{6734530E-7B31-49AD-9F4F-D9C332C2ADA7}" type="presOf" srcId="{F2FFCDEE-F15B-409C-9153-14CC16BF0D13}" destId="{6A08D815-C5EB-45DC-A89E-59F71F34F012}" srcOrd="0" destOrd="0" presId="urn:microsoft.com/office/officeart/2005/8/layout/radial2"/>
    <dgm:cxn modelId="{ABCEDAFF-BE7B-48C8-BDC3-AEEAB9A162CB}" srcId="{61517105-6C71-4E80-942E-68947AEB2833}" destId="{5EFEDA1A-D223-4AFA-95CE-EA0295491AC9}" srcOrd="1" destOrd="0" parTransId="{25C9C5BB-2630-4F6B-A6C9-911290713B5B}" sibTransId="{69B93522-2037-44C2-84E8-A98A0930442D}"/>
    <dgm:cxn modelId="{04E0C02B-B9FE-4E6A-813B-1237839F9EEA}" srcId="{61517105-6C71-4E80-942E-68947AEB2833}" destId="{249C8C5E-0C59-49A1-9CD5-18B461C1B479}" srcOrd="0" destOrd="0" parTransId="{462C13B7-EA49-435C-BB58-4948A77721C0}" sibTransId="{EF28A0BB-33F9-4936-9321-1B0B7BA56DF1}"/>
    <dgm:cxn modelId="{70B3F54C-94E4-42E5-9859-AD7179B2D93D}" srcId="{61517105-6C71-4E80-942E-68947AEB2833}" destId="{F2FFCDEE-F15B-409C-9153-14CC16BF0D13}" srcOrd="4" destOrd="0" parTransId="{EE4F7A33-0807-448A-AB0B-BBA012C41273}" sibTransId="{43DDB8AC-B3A3-4722-BD29-F0A59C7C709F}"/>
    <dgm:cxn modelId="{85824502-6B2D-4FE1-BE3E-BE2C8C78604E}" type="presOf" srcId="{EE4F7A33-0807-448A-AB0B-BBA012C41273}" destId="{6F4282FD-AF82-4F4D-85B1-7BC0F2902D39}" srcOrd="0" destOrd="0" presId="urn:microsoft.com/office/officeart/2005/8/layout/radial2"/>
    <dgm:cxn modelId="{497BF19D-F9DF-476D-AACF-6E7AC32AAB4D}" type="presOf" srcId="{462C13B7-EA49-435C-BB58-4948A77721C0}" destId="{F5119329-2396-42FC-A68C-A49E0EDCB57D}" srcOrd="0" destOrd="0" presId="urn:microsoft.com/office/officeart/2005/8/layout/radial2"/>
    <dgm:cxn modelId="{562653F9-739A-4C23-B76D-8E568B3159EB}" type="presOf" srcId="{249C8C5E-0C59-49A1-9CD5-18B461C1B479}" destId="{D3A71884-8AEE-4F49-90A7-BA32A91F06F1}" srcOrd="0" destOrd="0" presId="urn:microsoft.com/office/officeart/2005/8/layout/radial2"/>
    <dgm:cxn modelId="{E65488CF-897B-4C81-A922-6A3E1BDFD9F6}" type="presOf" srcId="{61517105-6C71-4E80-942E-68947AEB2833}" destId="{3D943B97-61E3-4866-9A32-6C53D1B2BFE6}" srcOrd="0" destOrd="0" presId="urn:microsoft.com/office/officeart/2005/8/layout/radial2"/>
    <dgm:cxn modelId="{457D61BB-AEA5-4FF9-A4E6-4B3CA6816124}" type="presOf" srcId="{5EFEDA1A-D223-4AFA-95CE-EA0295491AC9}" destId="{FB44AFDA-CEE9-40CC-BB0C-B138685C7BFB}" srcOrd="0" destOrd="0" presId="urn:microsoft.com/office/officeart/2005/8/layout/radial2"/>
    <dgm:cxn modelId="{F53BC121-199A-4B9D-90F4-84C78BAEA34C}" type="presOf" srcId="{7A353592-96FC-4593-9734-0D28FA9325FD}" destId="{022CAADA-992E-472A-AE9C-8C1E6FCA7320}" srcOrd="0" destOrd="0" presId="urn:microsoft.com/office/officeart/2005/8/layout/radial2"/>
    <dgm:cxn modelId="{F78D42F3-7FF8-4860-9F0D-C653B019CE45}" type="presOf" srcId="{1C3CCC4A-0133-4682-8055-E8811D4C1F99}" destId="{3DB1DBD3-08F5-4AED-AD21-EAC66F50EBE8}" srcOrd="0" destOrd="0" presId="urn:microsoft.com/office/officeart/2005/8/layout/radial2"/>
    <dgm:cxn modelId="{1D2990B5-22F9-42FF-9934-4FA0E48F1BBC}" type="presOf" srcId="{25C9C5BB-2630-4F6B-A6C9-911290713B5B}" destId="{EDAC1889-46F8-42EB-8DD8-13B62444D9D5}" srcOrd="0" destOrd="0" presId="urn:microsoft.com/office/officeart/2005/8/layout/radial2"/>
    <dgm:cxn modelId="{31D7BA8A-2743-4A5A-B1B7-1F1B8805251B}" type="presParOf" srcId="{3D943B97-61E3-4866-9A32-6C53D1B2BFE6}" destId="{0B8CC997-9AD1-467D-8A19-A6115C8ACE20}" srcOrd="0" destOrd="0" presId="urn:microsoft.com/office/officeart/2005/8/layout/radial2"/>
    <dgm:cxn modelId="{6496A35A-043D-4724-8C77-87C53F78F085}" type="presParOf" srcId="{0B8CC997-9AD1-467D-8A19-A6115C8ACE20}" destId="{11859B45-8776-425C-B6E0-C47BC0CBAC4E}" srcOrd="0" destOrd="0" presId="urn:microsoft.com/office/officeart/2005/8/layout/radial2"/>
    <dgm:cxn modelId="{E611A74A-7DA4-47A0-B710-1A3345853B2F}" type="presParOf" srcId="{11859B45-8776-425C-B6E0-C47BC0CBAC4E}" destId="{157C6F8B-8982-41F8-B046-F628D8B6AE6F}" srcOrd="0" destOrd="0" presId="urn:microsoft.com/office/officeart/2005/8/layout/radial2"/>
    <dgm:cxn modelId="{BE35D590-7855-4859-BE31-0672A813818C}" type="presParOf" srcId="{11859B45-8776-425C-B6E0-C47BC0CBAC4E}" destId="{BC5A3C1C-EEB8-468A-9382-2CB98995A98D}" srcOrd="1" destOrd="0" presId="urn:microsoft.com/office/officeart/2005/8/layout/radial2"/>
    <dgm:cxn modelId="{5C39C78D-7F88-45B7-B38A-75000377BB2C}" type="presParOf" srcId="{0B8CC997-9AD1-467D-8A19-A6115C8ACE20}" destId="{F5119329-2396-42FC-A68C-A49E0EDCB57D}" srcOrd="1" destOrd="0" presId="urn:microsoft.com/office/officeart/2005/8/layout/radial2"/>
    <dgm:cxn modelId="{BF620855-A321-4EAE-9B97-BE2737319791}" type="presParOf" srcId="{0B8CC997-9AD1-467D-8A19-A6115C8ACE20}" destId="{6650717B-4F67-4496-84E2-E37A17775DFD}" srcOrd="2" destOrd="0" presId="urn:microsoft.com/office/officeart/2005/8/layout/radial2"/>
    <dgm:cxn modelId="{CAEE6855-840E-4A0A-902B-3D48BFA85FE3}" type="presParOf" srcId="{6650717B-4F67-4496-84E2-E37A17775DFD}" destId="{D3A71884-8AEE-4F49-90A7-BA32A91F06F1}" srcOrd="0" destOrd="0" presId="urn:microsoft.com/office/officeart/2005/8/layout/radial2"/>
    <dgm:cxn modelId="{11929229-EC9A-4317-935A-E4D2ED8C8411}" type="presParOf" srcId="{6650717B-4F67-4496-84E2-E37A17775DFD}" destId="{A34A62C7-F919-4420-AE66-A76AE0616EEF}" srcOrd="1" destOrd="0" presId="urn:microsoft.com/office/officeart/2005/8/layout/radial2"/>
    <dgm:cxn modelId="{2751880A-D4F5-4277-90C0-C0B1C9A41A91}" type="presParOf" srcId="{0B8CC997-9AD1-467D-8A19-A6115C8ACE20}" destId="{EDAC1889-46F8-42EB-8DD8-13B62444D9D5}" srcOrd="3" destOrd="0" presId="urn:microsoft.com/office/officeart/2005/8/layout/radial2"/>
    <dgm:cxn modelId="{84CCAD27-DA76-426D-A619-38F82D9CDC28}" type="presParOf" srcId="{0B8CC997-9AD1-467D-8A19-A6115C8ACE20}" destId="{C359F440-C148-46DB-8E29-A9AFD5CD7235}" srcOrd="4" destOrd="0" presId="urn:microsoft.com/office/officeart/2005/8/layout/radial2"/>
    <dgm:cxn modelId="{556F99A5-362E-4EC3-9AD2-8768BE619C7B}" type="presParOf" srcId="{C359F440-C148-46DB-8E29-A9AFD5CD7235}" destId="{FB44AFDA-CEE9-40CC-BB0C-B138685C7BFB}" srcOrd="0" destOrd="0" presId="urn:microsoft.com/office/officeart/2005/8/layout/radial2"/>
    <dgm:cxn modelId="{60CFECB1-64B1-4A0F-83E2-9E2032FC465F}" type="presParOf" srcId="{C359F440-C148-46DB-8E29-A9AFD5CD7235}" destId="{7C37F85A-BECB-4540-BB90-19E0998AFD6C}" srcOrd="1" destOrd="0" presId="urn:microsoft.com/office/officeart/2005/8/layout/radial2"/>
    <dgm:cxn modelId="{DDEF4454-751B-40A9-9ED3-C15B10254A7A}" type="presParOf" srcId="{0B8CC997-9AD1-467D-8A19-A6115C8ACE20}" destId="{5C23B7FB-331A-49EB-904D-C08D8C4CDED8}" srcOrd="5" destOrd="0" presId="urn:microsoft.com/office/officeart/2005/8/layout/radial2"/>
    <dgm:cxn modelId="{0CE1B1D4-8DED-40C7-98FE-6E82AB3663AE}" type="presParOf" srcId="{0B8CC997-9AD1-467D-8A19-A6115C8ACE20}" destId="{FCFEE2EE-5536-4F0F-99C0-F3C467717DD0}" srcOrd="6" destOrd="0" presId="urn:microsoft.com/office/officeart/2005/8/layout/radial2"/>
    <dgm:cxn modelId="{73250267-8231-4564-B6B4-6D8346B9181A}" type="presParOf" srcId="{FCFEE2EE-5536-4F0F-99C0-F3C467717DD0}" destId="{64025E3F-E3AF-4473-9B64-8CD82B3932CF}" srcOrd="0" destOrd="0" presId="urn:microsoft.com/office/officeart/2005/8/layout/radial2"/>
    <dgm:cxn modelId="{52942FF7-4869-4C09-8934-FB2F89FC9ECB}" type="presParOf" srcId="{FCFEE2EE-5536-4F0F-99C0-F3C467717DD0}" destId="{23779CC1-73E7-45FE-A760-C3D14B5CB6B9}" srcOrd="1" destOrd="0" presId="urn:microsoft.com/office/officeart/2005/8/layout/radial2"/>
    <dgm:cxn modelId="{FD60B812-91EB-404D-AB4F-A84FC370907E}" type="presParOf" srcId="{0B8CC997-9AD1-467D-8A19-A6115C8ACE20}" destId="{3DB1DBD3-08F5-4AED-AD21-EAC66F50EBE8}" srcOrd="7" destOrd="0" presId="urn:microsoft.com/office/officeart/2005/8/layout/radial2"/>
    <dgm:cxn modelId="{8AFABEA7-0C0E-4142-AD65-12BCC732997F}" type="presParOf" srcId="{0B8CC997-9AD1-467D-8A19-A6115C8ACE20}" destId="{2BE726E6-89FD-4476-8070-72C2C6BDB7FC}" srcOrd="8" destOrd="0" presId="urn:microsoft.com/office/officeart/2005/8/layout/radial2"/>
    <dgm:cxn modelId="{E046BCDF-FC3D-4E2C-A3E8-0D120229F9A7}" type="presParOf" srcId="{2BE726E6-89FD-4476-8070-72C2C6BDB7FC}" destId="{022CAADA-992E-472A-AE9C-8C1E6FCA7320}" srcOrd="0" destOrd="0" presId="urn:microsoft.com/office/officeart/2005/8/layout/radial2"/>
    <dgm:cxn modelId="{4B894958-F033-4B8B-8CBB-E9072663905D}" type="presParOf" srcId="{2BE726E6-89FD-4476-8070-72C2C6BDB7FC}" destId="{6B1ADE91-B447-40B6-AD6D-FD3126EDCF9A}" srcOrd="1" destOrd="0" presId="urn:microsoft.com/office/officeart/2005/8/layout/radial2"/>
    <dgm:cxn modelId="{0D3FE2F7-5B53-4CBE-8BBA-88C60AD40B2E}" type="presParOf" srcId="{0B8CC997-9AD1-467D-8A19-A6115C8ACE20}" destId="{6F4282FD-AF82-4F4D-85B1-7BC0F2902D39}" srcOrd="9" destOrd="0" presId="urn:microsoft.com/office/officeart/2005/8/layout/radial2"/>
    <dgm:cxn modelId="{C825D107-FF47-4E81-BBA0-283DD4A36622}" type="presParOf" srcId="{0B8CC997-9AD1-467D-8A19-A6115C8ACE20}" destId="{652E0283-5A5A-44C8-8A98-96E085E13E84}" srcOrd="10" destOrd="0" presId="urn:microsoft.com/office/officeart/2005/8/layout/radial2"/>
    <dgm:cxn modelId="{2F736592-7543-4725-9734-BD49D1F49660}" type="presParOf" srcId="{652E0283-5A5A-44C8-8A98-96E085E13E84}" destId="{6A08D815-C5EB-45DC-A89E-59F71F34F012}" srcOrd="0" destOrd="0" presId="urn:microsoft.com/office/officeart/2005/8/layout/radial2"/>
    <dgm:cxn modelId="{C762DE09-BD39-4D74-86A7-3C409C66B1F5}" type="presParOf" srcId="{652E0283-5A5A-44C8-8A98-96E085E13E84}" destId="{57226F30-2B66-4E47-9A0D-661926864CC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282FD-AF82-4F4D-85B1-7BC0F2902D39}">
      <dsp:nvSpPr>
        <dsp:cNvPr id="0" name=""/>
        <dsp:cNvSpPr/>
      </dsp:nvSpPr>
      <dsp:spPr>
        <a:xfrm rot="5828215">
          <a:off x="1167266" y="4636307"/>
          <a:ext cx="1257518" cy="38232"/>
        </a:xfrm>
        <a:custGeom>
          <a:avLst/>
          <a:gdLst/>
          <a:ahLst/>
          <a:cxnLst/>
          <a:rect l="0" t="0" r="0" b="0"/>
          <a:pathLst>
            <a:path>
              <a:moveTo>
                <a:pt x="0" y="19116"/>
              </a:moveTo>
              <a:lnTo>
                <a:pt x="1257518" y="19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1DBD3-08F5-4AED-AD21-EAC66F50EBE8}">
      <dsp:nvSpPr>
        <dsp:cNvPr id="0" name=""/>
        <dsp:cNvSpPr/>
      </dsp:nvSpPr>
      <dsp:spPr>
        <a:xfrm rot="2444252">
          <a:off x="2594680" y="4004807"/>
          <a:ext cx="260857" cy="38232"/>
        </a:xfrm>
        <a:custGeom>
          <a:avLst/>
          <a:gdLst/>
          <a:ahLst/>
          <a:cxnLst/>
          <a:rect l="0" t="0" r="0" b="0"/>
          <a:pathLst>
            <a:path>
              <a:moveTo>
                <a:pt x="0" y="19116"/>
              </a:moveTo>
              <a:lnTo>
                <a:pt x="260857" y="19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3B7FB-331A-49EB-904D-C08D8C4CDED8}">
      <dsp:nvSpPr>
        <dsp:cNvPr id="0" name=""/>
        <dsp:cNvSpPr/>
      </dsp:nvSpPr>
      <dsp:spPr>
        <a:xfrm rot="21307874">
          <a:off x="2625048" y="3258016"/>
          <a:ext cx="683878" cy="38232"/>
        </a:xfrm>
        <a:custGeom>
          <a:avLst/>
          <a:gdLst/>
          <a:ahLst/>
          <a:cxnLst/>
          <a:rect l="0" t="0" r="0" b="0"/>
          <a:pathLst>
            <a:path>
              <a:moveTo>
                <a:pt x="0" y="19116"/>
              </a:moveTo>
              <a:lnTo>
                <a:pt x="683878" y="19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AC1889-46F8-42EB-8DD8-13B62444D9D5}">
      <dsp:nvSpPr>
        <dsp:cNvPr id="0" name=""/>
        <dsp:cNvSpPr/>
      </dsp:nvSpPr>
      <dsp:spPr>
        <a:xfrm rot="18855058">
          <a:off x="2447592" y="2292883"/>
          <a:ext cx="1068423" cy="38232"/>
        </a:xfrm>
        <a:custGeom>
          <a:avLst/>
          <a:gdLst/>
          <a:ahLst/>
          <a:cxnLst/>
          <a:rect l="0" t="0" r="0" b="0"/>
          <a:pathLst>
            <a:path>
              <a:moveTo>
                <a:pt x="0" y="19116"/>
              </a:moveTo>
              <a:lnTo>
                <a:pt x="1068423" y="19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119329-2396-42FC-A68C-A49E0EDCB57D}">
      <dsp:nvSpPr>
        <dsp:cNvPr id="0" name=""/>
        <dsp:cNvSpPr/>
      </dsp:nvSpPr>
      <dsp:spPr>
        <a:xfrm rot="16159021">
          <a:off x="1300872" y="2034226"/>
          <a:ext cx="1282706" cy="38232"/>
        </a:xfrm>
        <a:custGeom>
          <a:avLst/>
          <a:gdLst/>
          <a:ahLst/>
          <a:cxnLst/>
          <a:rect l="0" t="0" r="0" b="0"/>
          <a:pathLst>
            <a:path>
              <a:moveTo>
                <a:pt x="0" y="19116"/>
              </a:moveTo>
              <a:lnTo>
                <a:pt x="1282706" y="19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5A3C1C-EEB8-468A-9382-2CB98995A98D}">
      <dsp:nvSpPr>
        <dsp:cNvPr id="0" name=""/>
        <dsp:cNvSpPr/>
      </dsp:nvSpPr>
      <dsp:spPr>
        <a:xfrm>
          <a:off x="752741" y="2667005"/>
          <a:ext cx="1833729" cy="12832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71884-8AEE-4F49-90A7-BA32A91F06F1}">
      <dsp:nvSpPr>
        <dsp:cNvPr id="0" name=""/>
        <dsp:cNvSpPr/>
      </dsp:nvSpPr>
      <dsp:spPr>
        <a:xfrm>
          <a:off x="907599" y="160279"/>
          <a:ext cx="2039041" cy="12517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Stakeholder Engagement</a:t>
          </a:r>
          <a:endParaRPr lang="en-US" sz="2000" b="1" kern="1200" dirty="0">
            <a:solidFill>
              <a:schemeClr val="tx1"/>
            </a:solidFill>
          </a:endParaRPr>
        </a:p>
      </dsp:txBody>
      <dsp:txXfrm>
        <a:off x="1206210" y="343597"/>
        <a:ext cx="1441819" cy="885136"/>
      </dsp:txXfrm>
    </dsp:sp>
    <dsp:sp modelId="{FB44AFDA-CEE9-40CC-BB0C-B138685C7BFB}">
      <dsp:nvSpPr>
        <dsp:cNvPr id="0" name=""/>
        <dsp:cNvSpPr/>
      </dsp:nvSpPr>
      <dsp:spPr>
        <a:xfrm>
          <a:off x="2965617" y="786170"/>
          <a:ext cx="1785212" cy="12523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Safeguards</a:t>
          </a:r>
          <a:endParaRPr lang="en-US" sz="2000" b="1" kern="1200" dirty="0">
            <a:solidFill>
              <a:schemeClr val="tx1"/>
            </a:solidFill>
          </a:endParaRPr>
        </a:p>
      </dsp:txBody>
      <dsp:txXfrm>
        <a:off x="3227055" y="969577"/>
        <a:ext cx="1262336" cy="885565"/>
      </dsp:txXfrm>
    </dsp:sp>
    <dsp:sp modelId="{64025E3F-E3AF-4473-9B64-8CD82B3932CF}">
      <dsp:nvSpPr>
        <dsp:cNvPr id="0" name=""/>
        <dsp:cNvSpPr/>
      </dsp:nvSpPr>
      <dsp:spPr>
        <a:xfrm>
          <a:off x="3300136" y="2434981"/>
          <a:ext cx="2070072" cy="14512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Safeguard Information System</a:t>
          </a:r>
          <a:endParaRPr lang="en-US" sz="2000" b="1" kern="1200" dirty="0">
            <a:solidFill>
              <a:schemeClr val="tx1"/>
            </a:solidFill>
          </a:endParaRPr>
        </a:p>
      </dsp:txBody>
      <dsp:txXfrm>
        <a:off x="3603291" y="2647507"/>
        <a:ext cx="1463762" cy="1026164"/>
      </dsp:txXfrm>
    </dsp:sp>
    <dsp:sp modelId="{022CAADA-992E-472A-AE9C-8C1E6FCA7320}">
      <dsp:nvSpPr>
        <dsp:cNvPr id="0" name=""/>
        <dsp:cNvSpPr/>
      </dsp:nvSpPr>
      <dsp:spPr>
        <a:xfrm>
          <a:off x="2307650" y="4015163"/>
          <a:ext cx="2220162" cy="12105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Governance</a:t>
          </a:r>
          <a:endParaRPr lang="en-US" sz="2000" b="1" kern="1200" dirty="0">
            <a:solidFill>
              <a:schemeClr val="tx1"/>
            </a:solidFill>
          </a:endParaRPr>
        </a:p>
      </dsp:txBody>
      <dsp:txXfrm>
        <a:off x="2632785" y="4192451"/>
        <a:ext cx="1569892" cy="856023"/>
      </dsp:txXfrm>
    </dsp:sp>
    <dsp:sp modelId="{6A08D815-C5EB-45DC-A89E-59F71F34F012}">
      <dsp:nvSpPr>
        <dsp:cNvPr id="0" name=""/>
        <dsp:cNvSpPr/>
      </dsp:nvSpPr>
      <dsp:spPr>
        <a:xfrm>
          <a:off x="643967" y="5277574"/>
          <a:ext cx="1996734" cy="12105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Anti-corruption</a:t>
          </a:r>
          <a:endParaRPr lang="en-US" sz="2000" b="1" kern="1200" dirty="0">
            <a:solidFill>
              <a:schemeClr val="tx1"/>
            </a:solidFill>
          </a:endParaRPr>
        </a:p>
      </dsp:txBody>
      <dsp:txXfrm>
        <a:off x="936382" y="5454862"/>
        <a:ext cx="1411904" cy="85602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CB5B8-18C9-45FE-9141-C5E49E45FFF3}" type="datetimeFigureOut">
              <a:rPr lang="en-US" smtClean="0"/>
              <a:t>12/20/2013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7889A2-0CA8-43B4-97F4-7DC31C216C4C}" type="slidenum">
              <a:rPr lang="en-US" smtClean="0"/>
              <a:t>‹#›</a:t>
            </a:fld>
            <a:endParaRPr lang="en-US"/>
          </a:p>
        </p:txBody>
      </p:sp>
    </p:spTree>
    <p:extLst>
      <p:ext uri="{BB962C8B-B14F-4D97-AF65-F5344CB8AC3E}">
        <p14:creationId xmlns:p14="http://schemas.microsoft.com/office/powerpoint/2010/main" val="367725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topic where we’ve seen increasing country demand for support … beginning with Cambodia, Honduras and Suriname … who we will hear from today.</a:t>
            </a:r>
          </a:p>
          <a:p>
            <a:endParaRPr lang="en-US" baseline="0" dirty="0" smtClean="0"/>
          </a:p>
          <a:p>
            <a:r>
              <a:rPr lang="en-US" baseline="0" dirty="0" smtClean="0"/>
              <a:t>Although this area of ‘National Grievance systems’ is embedded in the template used by countries to prepare their REDD+ strategies for the UN-REDD </a:t>
            </a:r>
            <a:r>
              <a:rPr lang="en-US" baseline="0" dirty="0" err="1" smtClean="0"/>
              <a:t>Programme</a:t>
            </a:r>
            <a:r>
              <a:rPr lang="en-US" baseline="0" dirty="0" smtClean="0"/>
              <a:t> or the FCPF (the ‘R-PP Template’) it is a relatively recent addition to the R-PP Template and so was not incorporated into some of the earlier NPs / REDD+ readiness activities.</a:t>
            </a:r>
          </a:p>
          <a:p>
            <a:endParaRPr lang="en-US" baseline="0" dirty="0" smtClean="0"/>
          </a:p>
          <a:p>
            <a:r>
              <a:rPr lang="en-US" baseline="0" dirty="0" smtClean="0"/>
              <a:t>I wanted to note that if other countries are interested in exploring this work, the SE work area has TS available to support this.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Although in the first part of our presentations, we will focus on assisting countries set up their own national grievance mechanisms, the experience with the strong complaints from IPs in Panama has pointed out the need for the UN-REDD </a:t>
            </a:r>
            <a:r>
              <a:rPr lang="en-US" baseline="0" dirty="0" err="1" smtClean="0"/>
              <a:t>Programme</a:t>
            </a:r>
            <a:r>
              <a:rPr lang="en-US" baseline="0" dirty="0" smtClean="0"/>
              <a:t> itself to be organized and prepared to have its own approach to grievances – as Mario will describe for us.</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7889A2-0CA8-43B4-97F4-7DC31C216C4C}" type="slidenum">
              <a:rPr lang="en-US" smtClean="0"/>
              <a:t>1</a:t>
            </a:fld>
            <a:endParaRPr lang="en-US"/>
          </a:p>
        </p:txBody>
      </p:sp>
    </p:spTree>
    <p:extLst>
      <p:ext uri="{BB962C8B-B14F-4D97-AF65-F5344CB8AC3E}">
        <p14:creationId xmlns:p14="http://schemas.microsoft.com/office/powerpoint/2010/main" val="3850959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07889A2-0CA8-43B4-97F4-7DC31C216C4C}" type="slidenum">
              <a:rPr lang="en-US" smtClean="0"/>
              <a:t>14</a:t>
            </a:fld>
            <a:endParaRPr lang="en-US"/>
          </a:p>
        </p:txBody>
      </p:sp>
    </p:spTree>
    <p:extLst>
      <p:ext uri="{BB962C8B-B14F-4D97-AF65-F5344CB8AC3E}">
        <p14:creationId xmlns:p14="http://schemas.microsoft.com/office/powerpoint/2010/main" val="1523183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All</a:t>
            </a:r>
            <a:r>
              <a:rPr lang="en-US" baseline="0" dirty="0" smtClean="0"/>
              <a:t> three have complaints come to the major line ministries</a:t>
            </a:r>
          </a:p>
          <a:p>
            <a:pPr marL="171450" indent="-171450">
              <a:buFont typeface="Arial" pitchFamily="34" charset="0"/>
              <a:buChar char="•"/>
            </a:pPr>
            <a:r>
              <a:rPr lang="en-US" baseline="0" dirty="0" smtClean="0"/>
              <a:t>Complaints are also common to the provincial or district government</a:t>
            </a:r>
          </a:p>
          <a:p>
            <a:pPr marL="171450" indent="-171450">
              <a:buFont typeface="Arial" pitchFamily="34" charset="0"/>
              <a:buChar char="•"/>
            </a:pPr>
            <a:r>
              <a:rPr lang="en-US" baseline="0" dirty="0" smtClean="0"/>
              <a:t>Cambodia was striking in that there were strong structures in place to address grievances at the local level</a:t>
            </a:r>
          </a:p>
          <a:p>
            <a:pPr marL="171450" indent="-171450">
              <a:buFont typeface="Arial" pitchFamily="34" charset="0"/>
              <a:buChar char="•"/>
            </a:pPr>
            <a:r>
              <a:rPr lang="en-US" baseline="0" dirty="0" smtClean="0"/>
              <a:t>Honduras and Suriname both had ongoing national dialogues to address large scale national debates – e.g. on land rights, consultation/consent</a:t>
            </a:r>
            <a:endParaRPr lang="en-US" dirty="0"/>
          </a:p>
        </p:txBody>
      </p:sp>
      <p:sp>
        <p:nvSpPr>
          <p:cNvPr id="4" name="Slide Number Placeholder 3"/>
          <p:cNvSpPr>
            <a:spLocks noGrp="1"/>
          </p:cNvSpPr>
          <p:nvPr>
            <p:ph type="sldNum" sz="quarter" idx="10"/>
          </p:nvPr>
        </p:nvSpPr>
        <p:spPr/>
        <p:txBody>
          <a:bodyPr/>
          <a:lstStyle/>
          <a:p>
            <a:fld id="{107889A2-0CA8-43B4-97F4-7DC31C216C4C}" type="slidenum">
              <a:rPr lang="en-US" smtClean="0"/>
              <a:t>15</a:t>
            </a:fld>
            <a:endParaRPr lang="en-US"/>
          </a:p>
        </p:txBody>
      </p:sp>
    </p:spTree>
    <p:extLst>
      <p:ext uri="{BB962C8B-B14F-4D97-AF65-F5344CB8AC3E}">
        <p14:creationId xmlns:p14="http://schemas.microsoft.com/office/powerpoint/2010/main" val="1523183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Summarize text from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note that the proposed approach would </a:t>
            </a:r>
            <a:r>
              <a:rPr lang="en-US" sz="1200" b="1" kern="1200" dirty="0" smtClean="0">
                <a:solidFill>
                  <a:schemeClr val="tx1"/>
                </a:solidFill>
                <a:effectLst/>
                <a:latin typeface="+mn-lt"/>
                <a:ea typeface="+mn-ea"/>
                <a:cs typeface="+mn-cs"/>
              </a:rPr>
              <a:t>complement the efforts we have just</a:t>
            </a:r>
            <a:r>
              <a:rPr lang="en-US" sz="1200" b="1" kern="1200" baseline="0" dirty="0" smtClean="0">
                <a:solidFill>
                  <a:schemeClr val="tx1"/>
                </a:solidFill>
                <a:effectLst/>
                <a:latin typeface="+mn-lt"/>
                <a:ea typeface="+mn-ea"/>
                <a:cs typeface="+mn-cs"/>
              </a:rPr>
              <a:t> discussed to </a:t>
            </a:r>
            <a:r>
              <a:rPr lang="en-US" sz="1200" b="1" kern="1200" dirty="0" smtClean="0">
                <a:solidFill>
                  <a:schemeClr val="tx1"/>
                </a:solidFill>
                <a:effectLst/>
                <a:latin typeface="+mn-lt"/>
                <a:ea typeface="+mn-ea"/>
                <a:cs typeface="+mn-cs"/>
              </a:rPr>
              <a:t>support countries to establish their own procedures for addressing complaints.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grievances arising from UN-REDD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-supported activities at the country level should be addressed by national implementing partners without direct UN-REDD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involvement.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way, the UN-REDD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approach to addressing complaints is intended to be a </a:t>
            </a:r>
            <a:r>
              <a:rPr lang="en-US" sz="1200" b="1" kern="1200" dirty="0" smtClean="0">
                <a:solidFill>
                  <a:schemeClr val="tx1"/>
                </a:solidFill>
                <a:effectLst/>
                <a:latin typeface="+mn-lt"/>
                <a:ea typeface="+mn-ea"/>
                <a:cs typeface="+mn-cs"/>
              </a:rPr>
              <a:t>secondary recourse for stakeholders in UN-REDD </a:t>
            </a:r>
            <a:r>
              <a:rPr lang="en-US" sz="1200" b="1" kern="1200" dirty="0" err="1" smtClean="0">
                <a:solidFill>
                  <a:schemeClr val="tx1"/>
                </a:solidFill>
                <a:effectLst/>
                <a:latin typeface="+mn-lt"/>
                <a:ea typeface="+mn-ea"/>
                <a:cs typeface="+mn-cs"/>
              </a:rPr>
              <a:t>Programme</a:t>
            </a:r>
            <a:r>
              <a:rPr lang="en-US" sz="1200" b="1" kern="1200" dirty="0" smtClean="0">
                <a:solidFill>
                  <a:schemeClr val="tx1"/>
                </a:solidFill>
                <a:effectLst/>
                <a:latin typeface="+mn-lt"/>
                <a:ea typeface="+mn-ea"/>
                <a:cs typeface="+mn-cs"/>
              </a:rPr>
              <a:t>-supported activities.</a:t>
            </a:r>
          </a:p>
          <a:p>
            <a:endParaRPr lang="en-US" sz="11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7889A2-0CA8-43B4-97F4-7DC31C216C4C}" type="slidenum">
              <a:rPr lang="en-US" smtClean="0"/>
              <a:t>30</a:t>
            </a:fld>
            <a:endParaRPr lang="en-US"/>
          </a:p>
        </p:txBody>
      </p:sp>
    </p:spTree>
    <p:extLst>
      <p:ext uri="{BB962C8B-B14F-4D97-AF65-F5344CB8AC3E}">
        <p14:creationId xmlns:p14="http://schemas.microsoft.com/office/powerpoint/2010/main" val="202409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UN-REDD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has already begun to receive</a:t>
            </a:r>
            <a:r>
              <a:rPr lang="en-US" sz="1200" kern="1200" baseline="0" dirty="0" smtClean="0">
                <a:solidFill>
                  <a:schemeClr val="tx1"/>
                </a:solidFill>
                <a:effectLst/>
                <a:latin typeface="+mn-lt"/>
                <a:ea typeface="+mn-ea"/>
                <a:cs typeface="+mn-cs"/>
              </a:rPr>
              <a:t> complaints.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experience in responding to this complaint provides useful information for shaping the proposed guidelines for the UN-REDD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ability to respond to future complaints.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Perhaps most importantly, the experience highlighted the importance of anticipating future complaints and having a shared understanding of how complaints should be addressed in the future.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experience in responding to the complaint made against the Panama NP has highlighted several general lessons relevant to the design of future responses, including among others: </a:t>
            </a:r>
          </a:p>
          <a:p>
            <a:pPr marL="171450" lvl="0" indent="-171450">
              <a:buFont typeface="Arial" pitchFamily="34" charset="0"/>
              <a:buChar char="•"/>
            </a:pPr>
            <a:r>
              <a:rPr lang="en-US" sz="1200" kern="1200" dirty="0" smtClean="0">
                <a:solidFill>
                  <a:schemeClr val="tx1"/>
                </a:solidFill>
                <a:effectLst/>
                <a:latin typeface="+mn-lt"/>
                <a:ea typeface="+mn-ea"/>
                <a:cs typeface="+mn-cs"/>
              </a:rPr>
              <a:t>A complaint at the national level can have implications for the UN-REDD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as a whole (including, for example, creating reputational risks and loss of trust with key stakeholders, adding demands on financial and human resources, and delaying NP activities);</a:t>
            </a:r>
          </a:p>
          <a:p>
            <a:pPr marL="171450" lvl="0" indent="-171450">
              <a:buFont typeface="Arial" pitchFamily="34" charset="0"/>
              <a:buChar char="•"/>
            </a:pPr>
            <a:r>
              <a:rPr lang="en-US" sz="1200" kern="1200" dirty="0" smtClean="0">
                <a:solidFill>
                  <a:schemeClr val="tx1"/>
                </a:solidFill>
                <a:effectLst/>
                <a:latin typeface="+mn-lt"/>
                <a:ea typeface="+mn-ea"/>
                <a:cs typeface="+mn-cs"/>
              </a:rPr>
              <a:t>Developing a shared understanding for how to respond to significant complaints would allow for more efficient and effective management of the dispute, potentially saving time and resources;</a:t>
            </a:r>
          </a:p>
          <a:p>
            <a:pPr marL="171450" lvl="0" indent="-171450">
              <a:buFont typeface="Arial" pitchFamily="34" charset="0"/>
              <a:buChar char="•"/>
            </a:pPr>
            <a:r>
              <a:rPr lang="en-US" sz="1200" kern="1200" dirty="0" smtClean="0">
                <a:solidFill>
                  <a:schemeClr val="tx1"/>
                </a:solidFill>
                <a:effectLst/>
                <a:latin typeface="+mn-lt"/>
                <a:ea typeface="+mn-ea"/>
                <a:cs typeface="+mn-cs"/>
              </a:rPr>
              <a:t>Complaints may vary significantly and require different responses so any process must be flexible </a:t>
            </a:r>
          </a:p>
        </p:txBody>
      </p:sp>
      <p:sp>
        <p:nvSpPr>
          <p:cNvPr id="4" name="Slide Number Placeholder 3"/>
          <p:cNvSpPr>
            <a:spLocks noGrp="1"/>
          </p:cNvSpPr>
          <p:nvPr>
            <p:ph type="sldNum" sz="quarter" idx="10"/>
          </p:nvPr>
        </p:nvSpPr>
        <p:spPr/>
        <p:txBody>
          <a:bodyPr/>
          <a:lstStyle/>
          <a:p>
            <a:fld id="{107889A2-0CA8-43B4-97F4-7DC31C216C4C}" type="slidenum">
              <a:rPr lang="en-US" smtClean="0"/>
              <a:t>31</a:t>
            </a:fld>
            <a:endParaRPr lang="en-US"/>
          </a:p>
        </p:txBody>
      </p:sp>
    </p:spTree>
    <p:extLst>
      <p:ext uri="{BB962C8B-B14F-4D97-AF65-F5344CB8AC3E}">
        <p14:creationId xmlns:p14="http://schemas.microsoft.com/office/powerpoint/2010/main" val="2024095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itchFamily="34" charset="0"/>
              <a:buChar char="•"/>
            </a:pPr>
            <a:r>
              <a:rPr lang="en-US" sz="1200" dirty="0" smtClean="0"/>
              <a:t>Is it </a:t>
            </a:r>
            <a:r>
              <a:rPr lang="en-US" sz="1200" b="1" dirty="0" smtClean="0">
                <a:solidFill>
                  <a:srgbClr val="FF0000"/>
                </a:solidFill>
              </a:rPr>
              <a:t>accessible</a:t>
            </a:r>
            <a:r>
              <a:rPr lang="en-US" sz="1200" dirty="0" smtClean="0"/>
              <a:t> to those who face barriers (language, literacy, costs, awareness)? </a:t>
            </a:r>
          </a:p>
          <a:p>
            <a:pPr marL="342900" lvl="0" indent="-342900">
              <a:buFont typeface="Arial" pitchFamily="34" charset="0"/>
              <a:buChar char="•"/>
            </a:pPr>
            <a:endParaRPr lang="en-US" sz="100" dirty="0" smtClean="0"/>
          </a:p>
          <a:p>
            <a:pPr marL="342900" lvl="0" indent="-342900">
              <a:buFont typeface="Arial" pitchFamily="34" charset="0"/>
              <a:buChar char="•"/>
            </a:pPr>
            <a:r>
              <a:rPr lang="en-US" sz="1200" dirty="0" smtClean="0"/>
              <a:t>Are the procedures </a:t>
            </a:r>
            <a:r>
              <a:rPr lang="en-US" sz="1200" b="1" dirty="0" smtClean="0">
                <a:solidFill>
                  <a:srgbClr val="FF0000"/>
                </a:solidFill>
              </a:rPr>
              <a:t>predictable</a:t>
            </a:r>
            <a:r>
              <a:rPr lang="en-US" sz="1200" dirty="0" smtClean="0"/>
              <a:t> (clear time frames, scope and outcomes)?</a:t>
            </a:r>
          </a:p>
          <a:p>
            <a:pPr marL="342900" lvl="0" indent="-342900">
              <a:buFont typeface="Arial" pitchFamily="34" charset="0"/>
              <a:buChar char="•"/>
            </a:pPr>
            <a:endParaRPr lang="en-US" sz="100" dirty="0" smtClean="0"/>
          </a:p>
          <a:p>
            <a:pPr marL="342900" lvl="0" indent="-342900">
              <a:buFont typeface="Arial" pitchFamily="34" charset="0"/>
              <a:buChar char="•"/>
            </a:pPr>
            <a:r>
              <a:rPr lang="en-US" sz="1200" dirty="0" smtClean="0"/>
              <a:t>Are the procedures widely perceived as </a:t>
            </a:r>
            <a:r>
              <a:rPr lang="en-US" sz="1200" b="1" dirty="0" smtClean="0">
                <a:solidFill>
                  <a:srgbClr val="FF0000"/>
                </a:solidFill>
              </a:rPr>
              <a:t>fair</a:t>
            </a:r>
            <a:r>
              <a:rPr lang="en-US" sz="1200" dirty="0" smtClean="0"/>
              <a:t> (access to information and opportunities for meaningful participation in the final decision)?</a:t>
            </a:r>
          </a:p>
          <a:p>
            <a:pPr marL="342900" indent="-342900">
              <a:buFont typeface="Arial" pitchFamily="34" charset="0"/>
              <a:buChar char="•"/>
            </a:pPr>
            <a:endParaRPr lang="en-US" sz="100" dirty="0" smtClean="0"/>
          </a:p>
          <a:p>
            <a:pPr marL="342900" indent="-342900">
              <a:buFont typeface="Arial" pitchFamily="34" charset="0"/>
              <a:buChar char="•"/>
            </a:pPr>
            <a:r>
              <a:rPr lang="en-US" sz="1200" dirty="0" smtClean="0"/>
              <a:t>Is the governance structure </a:t>
            </a:r>
            <a:r>
              <a:rPr lang="en-US" sz="1200" b="1" dirty="0" smtClean="0">
                <a:solidFill>
                  <a:srgbClr val="FF0000"/>
                </a:solidFill>
              </a:rPr>
              <a:t>legitimate</a:t>
            </a:r>
            <a:r>
              <a:rPr lang="en-US" sz="1200" dirty="0" smtClean="0"/>
              <a:t> i.e. trusted by those who may use it? </a:t>
            </a:r>
          </a:p>
          <a:p>
            <a:pPr marL="342900" lvl="0" indent="-342900">
              <a:buFont typeface="Arial" pitchFamily="34" charset="0"/>
              <a:buChar char="•"/>
            </a:pPr>
            <a:endParaRPr lang="en-US" sz="100" dirty="0" smtClean="0"/>
          </a:p>
          <a:p>
            <a:pPr marL="342900" lvl="0" indent="-342900">
              <a:buFont typeface="Arial" pitchFamily="34" charset="0"/>
              <a:buChar char="•"/>
            </a:pPr>
            <a:r>
              <a:rPr lang="en-US" sz="1200" dirty="0" smtClean="0"/>
              <a:t>Are the outcomes of the process consistent with applicable national and international standards (</a:t>
            </a:r>
            <a:r>
              <a:rPr lang="en-US" sz="1200" b="1" dirty="0" smtClean="0">
                <a:solidFill>
                  <a:srgbClr val="FF0000"/>
                </a:solidFill>
              </a:rPr>
              <a:t>Rights compatibility</a:t>
            </a:r>
            <a:r>
              <a:rPr lang="en-US" sz="1200" dirty="0" smtClean="0"/>
              <a:t>)? </a:t>
            </a:r>
          </a:p>
          <a:p>
            <a:pPr marL="342900" lvl="0" indent="-342900">
              <a:buFont typeface="Arial" pitchFamily="34" charset="0"/>
              <a:buChar char="•"/>
            </a:pPr>
            <a:endParaRPr lang="en-US" sz="100" dirty="0" smtClean="0"/>
          </a:p>
          <a:p>
            <a:pPr marL="342900" lvl="0" indent="-342900">
              <a:buFont typeface="Arial" pitchFamily="34" charset="0"/>
              <a:buChar char="•"/>
            </a:pPr>
            <a:r>
              <a:rPr lang="en-US" sz="1200" dirty="0" smtClean="0"/>
              <a:t>Are the procedures and outcomes </a:t>
            </a:r>
            <a:r>
              <a:rPr lang="en-US" sz="1200" b="1" dirty="0" smtClean="0">
                <a:solidFill>
                  <a:srgbClr val="FF0000"/>
                </a:solidFill>
              </a:rPr>
              <a:t>transparent</a:t>
            </a:r>
            <a:r>
              <a:rPr lang="en-US" sz="1200" dirty="0" smtClean="0"/>
              <a:t> enough to meet the public interest concerns at stake?</a:t>
            </a:r>
          </a:p>
          <a:p>
            <a:pPr marL="342900" indent="-342900">
              <a:buFont typeface="Arial" pitchFamily="34" charset="0"/>
              <a:buChar char="•"/>
            </a:pPr>
            <a:endParaRPr lang="en-US" sz="100" dirty="0" smtClean="0"/>
          </a:p>
          <a:p>
            <a:pPr marL="342900" indent="-342900">
              <a:buFont typeface="Arial" pitchFamily="34" charset="0"/>
              <a:buChar char="•"/>
            </a:pPr>
            <a:r>
              <a:rPr lang="en-US" sz="1200" dirty="0" smtClean="0"/>
              <a:t>Does the mechanism have the necessary technical, human and financial resources and </a:t>
            </a:r>
            <a:r>
              <a:rPr lang="en-US" sz="1200" b="1" dirty="0" smtClean="0">
                <a:solidFill>
                  <a:srgbClr val="FF0000"/>
                </a:solidFill>
              </a:rPr>
              <a:t>capability</a:t>
            </a:r>
            <a:r>
              <a:rPr lang="en-US" sz="1200" dirty="0" smtClean="0"/>
              <a:t> to deal with the issues at stake?</a:t>
            </a:r>
          </a:p>
          <a:p>
            <a:endParaRPr lang="en-US" dirty="0"/>
          </a:p>
        </p:txBody>
      </p:sp>
      <p:sp>
        <p:nvSpPr>
          <p:cNvPr id="4" name="Slide Number Placeholder 3"/>
          <p:cNvSpPr>
            <a:spLocks noGrp="1"/>
          </p:cNvSpPr>
          <p:nvPr>
            <p:ph type="sldNum" sz="quarter" idx="10"/>
          </p:nvPr>
        </p:nvSpPr>
        <p:spPr/>
        <p:txBody>
          <a:bodyPr/>
          <a:lstStyle/>
          <a:p>
            <a:fld id="{107889A2-0CA8-43B4-97F4-7DC31C216C4C}" type="slidenum">
              <a:rPr lang="en-US" smtClean="0"/>
              <a:t>32</a:t>
            </a:fld>
            <a:endParaRPr lang="en-US"/>
          </a:p>
        </p:txBody>
      </p:sp>
    </p:spTree>
    <p:extLst>
      <p:ext uri="{BB962C8B-B14F-4D97-AF65-F5344CB8AC3E}">
        <p14:creationId xmlns:p14="http://schemas.microsoft.com/office/powerpoint/2010/main" val="1624264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1" kern="1200" dirty="0" smtClean="0">
                <a:solidFill>
                  <a:schemeClr val="tx1"/>
                </a:solidFill>
                <a:effectLst/>
                <a:latin typeface="+mn-lt"/>
                <a:ea typeface="+mn-ea"/>
                <a:cs typeface="+mn-cs"/>
              </a:rPr>
              <a:t>Key Points:</a:t>
            </a:r>
          </a:p>
          <a:p>
            <a:pPr marL="0" indent="0">
              <a:buFont typeface="Arial" pitchFamily="34" charset="0"/>
              <a:buNone/>
            </a:pP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This diagram outlines our latest</a:t>
            </a:r>
            <a:r>
              <a:rPr lang="en-US" sz="1200" kern="1200" baseline="0" dirty="0" smtClean="0">
                <a:solidFill>
                  <a:schemeClr val="tx1"/>
                </a:solidFill>
                <a:effectLst/>
                <a:latin typeface="+mn-lt"/>
                <a:ea typeface="+mn-ea"/>
                <a:cs typeface="+mn-cs"/>
              </a:rPr>
              <a:t> thinking in terms of a design for a UN-REDD approach addressing grievances.  </a:t>
            </a:r>
          </a:p>
          <a:p>
            <a:pPr marL="171450" indent="-171450">
              <a:buFont typeface="Arial" pitchFamily="34" charset="0"/>
              <a:buChar char="•"/>
            </a:pPr>
            <a:r>
              <a:rPr lang="en-US" sz="1200" kern="1200" baseline="0" dirty="0" smtClean="0">
                <a:solidFill>
                  <a:schemeClr val="tx1"/>
                </a:solidFill>
                <a:effectLst/>
                <a:latin typeface="+mn-lt"/>
                <a:ea typeface="+mn-ea"/>
                <a:cs typeface="+mn-cs"/>
              </a:rPr>
              <a:t>We would want to ensure, just as with the national grievance mechanisms, that there is one ‘home’ or centralized place for all complaints to land no matter where they come from.  In our case – this would likely be the Secretariat.</a:t>
            </a:r>
          </a:p>
          <a:p>
            <a:pPr marL="171450" indent="-171450">
              <a:buFont typeface="Arial" pitchFamily="34" charset="0"/>
              <a:buChar char="•"/>
            </a:pPr>
            <a:r>
              <a:rPr lang="en-US" sz="1200" kern="1200" baseline="0" dirty="0" smtClean="0">
                <a:solidFill>
                  <a:schemeClr val="tx1"/>
                </a:solidFill>
                <a:effectLst/>
                <a:latin typeface="+mn-lt"/>
                <a:ea typeface="+mn-ea"/>
                <a:cs typeface="+mn-cs"/>
              </a:rPr>
              <a:t>The Secretariat would register and acknowledge the complaint and then send it to one of the three agencies mechanisms to recommend a response or action</a:t>
            </a:r>
          </a:p>
          <a:p>
            <a:pPr marL="171450" indent="-171450">
              <a:buFont typeface="Arial" pitchFamily="34" charset="0"/>
              <a:buChar char="•"/>
            </a:pPr>
            <a:r>
              <a:rPr lang="en-US" sz="1200" kern="1200" baseline="0" dirty="0" smtClean="0">
                <a:solidFill>
                  <a:schemeClr val="tx1"/>
                </a:solidFill>
                <a:effectLst/>
                <a:latin typeface="+mn-lt"/>
                <a:ea typeface="+mn-ea"/>
                <a:cs typeface="+mn-cs"/>
              </a:rPr>
              <a:t>The Management Group would then consider and approve this recommendation and identify the team or agency or focal point within the </a:t>
            </a:r>
            <a:r>
              <a:rPr lang="en-US" sz="1200" kern="1200" baseline="0" dirty="0" err="1" smtClean="0">
                <a:solidFill>
                  <a:schemeClr val="tx1"/>
                </a:solidFill>
                <a:effectLst/>
                <a:latin typeface="+mn-lt"/>
                <a:ea typeface="+mn-ea"/>
                <a:cs typeface="+mn-cs"/>
              </a:rPr>
              <a:t>Programme</a:t>
            </a:r>
            <a:r>
              <a:rPr lang="en-US" sz="1200" kern="1200" baseline="0" dirty="0" smtClean="0">
                <a:solidFill>
                  <a:schemeClr val="tx1"/>
                </a:solidFill>
                <a:effectLst/>
                <a:latin typeface="+mn-lt"/>
                <a:ea typeface="+mn-ea"/>
                <a:cs typeface="+mn-cs"/>
              </a:rPr>
              <a:t> that is best placed to carry out the recommended action.  We will leave the options flexible enough to respond to different needs and to ensure the team tasked with carrying out the response has the capacity and resources to do so.</a:t>
            </a:r>
          </a:p>
          <a:p>
            <a:pPr marL="171450" indent="-171450">
              <a:buFont typeface="Arial" pitchFamily="34" charset="0"/>
              <a:buChar char="•"/>
            </a:pPr>
            <a:r>
              <a:rPr lang="en-US" sz="1200" kern="1200" baseline="0" dirty="0" smtClean="0">
                <a:solidFill>
                  <a:schemeClr val="tx1"/>
                </a:solidFill>
                <a:effectLst/>
                <a:latin typeface="+mn-lt"/>
                <a:ea typeface="+mn-ea"/>
                <a:cs typeface="+mn-cs"/>
              </a:rPr>
              <a:t>We have a draft concept note on this proposed approach that we can share with you – we welcome your feedback.</a:t>
            </a:r>
          </a:p>
          <a:p>
            <a:pPr marL="171450" indent="-171450">
              <a:buFont typeface="Arial" pitchFamily="34" charset="0"/>
              <a:buChar char="•"/>
            </a:pPr>
            <a:endParaRPr lang="en-US" sz="1200" kern="1200" dirty="0" smtClean="0">
              <a:solidFill>
                <a:schemeClr val="tx1"/>
              </a:solidFill>
              <a:effectLst/>
              <a:latin typeface="+mn-lt"/>
              <a:ea typeface="+mn-ea"/>
              <a:cs typeface="+mn-cs"/>
            </a:endParaRPr>
          </a:p>
          <a:p>
            <a:pPr marL="0" indent="0">
              <a:buFont typeface="Arial" pitchFamily="34" charset="0"/>
              <a:buNone/>
            </a:pPr>
            <a:r>
              <a:rPr lang="en-US" sz="1200" b="1" kern="1200" dirty="0" smtClean="0">
                <a:solidFill>
                  <a:schemeClr val="tx1"/>
                </a:solidFill>
                <a:effectLst/>
                <a:latin typeface="+mn-lt"/>
                <a:ea typeface="+mn-ea"/>
                <a:cs typeface="+mn-cs"/>
              </a:rPr>
              <a:t>Next</a:t>
            </a:r>
            <a:r>
              <a:rPr lang="en-US" sz="1200" b="1" kern="1200" baseline="0" dirty="0" smtClean="0">
                <a:solidFill>
                  <a:schemeClr val="tx1"/>
                </a:solidFill>
                <a:effectLst/>
                <a:latin typeface="+mn-lt"/>
                <a:ea typeface="+mn-ea"/>
                <a:cs typeface="+mn-cs"/>
              </a:rPr>
              <a:t> Steps: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fter further discussion within the agencies and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this shared approach will be further elaborated and developed as a set of publicly available guidelines. Among the issues that will need further elaboration is the development of jointly agreed process for deploying resources, staff and external expertise in response to complaints received</a:t>
            </a:r>
          </a:p>
        </p:txBody>
      </p:sp>
      <p:sp>
        <p:nvSpPr>
          <p:cNvPr id="4" name="Slide Number Placeholder 3"/>
          <p:cNvSpPr>
            <a:spLocks noGrp="1"/>
          </p:cNvSpPr>
          <p:nvPr>
            <p:ph type="sldNum" sz="quarter" idx="10"/>
          </p:nvPr>
        </p:nvSpPr>
        <p:spPr/>
        <p:txBody>
          <a:bodyPr/>
          <a:lstStyle/>
          <a:p>
            <a:fld id="{107889A2-0CA8-43B4-97F4-7DC31C216C4C}" type="slidenum">
              <a:rPr lang="en-US" smtClean="0"/>
              <a:t>33</a:t>
            </a:fld>
            <a:endParaRPr lang="en-US"/>
          </a:p>
        </p:txBody>
      </p:sp>
    </p:spTree>
    <p:extLst>
      <p:ext uri="{BB962C8B-B14F-4D97-AF65-F5344CB8AC3E}">
        <p14:creationId xmlns:p14="http://schemas.microsoft.com/office/powerpoint/2010/main" val="202409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Session</a:t>
            </a:r>
            <a:r>
              <a:rPr lang="en-US" baseline="0" dirty="0" smtClean="0"/>
              <a:t> Outline / Introduce the Panel:</a:t>
            </a:r>
          </a:p>
          <a:p>
            <a:endParaRPr lang="en-US" baseline="0" dirty="0" smtClean="0"/>
          </a:p>
          <a:p>
            <a:pPr algn="l"/>
            <a:r>
              <a:rPr lang="en-US" sz="1200" b="1" dirty="0" smtClean="0">
                <a:solidFill>
                  <a:schemeClr val="tx1"/>
                </a:solidFill>
              </a:rPr>
              <a:t>Guidance on National Grievance and Lessons Learned</a:t>
            </a:r>
            <a:r>
              <a:rPr lang="en-US" sz="1200" dirty="0" smtClean="0">
                <a:solidFill>
                  <a:schemeClr val="tx1"/>
                </a:solidFill>
              </a:rPr>
              <a:t> </a:t>
            </a:r>
          </a:p>
          <a:p>
            <a:pPr algn="l"/>
            <a:r>
              <a:rPr lang="en-US" sz="1100" i="1" dirty="0" smtClean="0">
                <a:solidFill>
                  <a:schemeClr val="tx1"/>
                </a:solidFill>
              </a:rPr>
              <a:t>Jennifer Laughlin, UN-REDD </a:t>
            </a:r>
            <a:r>
              <a:rPr lang="en-US" sz="1100" i="1" dirty="0" err="1" smtClean="0">
                <a:solidFill>
                  <a:schemeClr val="tx1"/>
                </a:solidFill>
              </a:rPr>
              <a:t>Programme</a:t>
            </a:r>
            <a:endParaRPr lang="en-US" sz="1100" i="1" dirty="0" smtClean="0">
              <a:solidFill>
                <a:schemeClr val="tx1"/>
              </a:solidFill>
            </a:endParaRPr>
          </a:p>
          <a:p>
            <a:pPr algn="l"/>
            <a:endParaRPr lang="en-US" sz="1200" dirty="0" smtClean="0">
              <a:solidFill>
                <a:schemeClr val="tx1"/>
              </a:solidFill>
            </a:endParaRPr>
          </a:p>
          <a:p>
            <a:pPr algn="l"/>
            <a:r>
              <a:rPr lang="en-US" sz="1200" b="1" dirty="0" smtClean="0">
                <a:solidFill>
                  <a:schemeClr val="tx1"/>
                </a:solidFill>
              </a:rPr>
              <a:t>Grievance Assessment: The Honduras Experience</a:t>
            </a:r>
          </a:p>
          <a:p>
            <a:pPr algn="l"/>
            <a:r>
              <a:rPr lang="en-US" sz="1100" i="1" dirty="0" smtClean="0">
                <a:solidFill>
                  <a:schemeClr val="tx1"/>
                </a:solidFill>
              </a:rPr>
              <a:t>Manuel Alvarado </a:t>
            </a:r>
            <a:r>
              <a:rPr lang="en-US" sz="1100" i="1" dirty="0" err="1" smtClean="0">
                <a:solidFill>
                  <a:schemeClr val="tx1"/>
                </a:solidFill>
              </a:rPr>
              <a:t>Leverón</a:t>
            </a:r>
            <a:r>
              <a:rPr lang="en-US" sz="1100" i="1" dirty="0" smtClean="0">
                <a:solidFill>
                  <a:schemeClr val="tx1"/>
                </a:solidFill>
              </a:rPr>
              <a:t>, </a:t>
            </a:r>
            <a:r>
              <a:rPr lang="en-US" sz="1050" i="1" dirty="0" smtClean="0">
                <a:solidFill>
                  <a:schemeClr val="tx1"/>
                </a:solidFill>
              </a:rPr>
              <a:t>Department of Climate Change and Forests</a:t>
            </a:r>
            <a:r>
              <a:rPr lang="en-US" sz="1050" dirty="0" smtClean="0">
                <a:solidFill>
                  <a:schemeClr val="tx1"/>
                </a:solidFill>
              </a:rPr>
              <a:t>, </a:t>
            </a:r>
            <a:r>
              <a:rPr lang="en-US" sz="1100" i="1" dirty="0" smtClean="0">
                <a:solidFill>
                  <a:schemeClr val="tx1"/>
                </a:solidFill>
              </a:rPr>
              <a:t>Honduras</a:t>
            </a:r>
          </a:p>
          <a:p>
            <a:pPr algn="l"/>
            <a:endParaRPr lang="en-US" sz="1200" b="1" dirty="0" smtClean="0">
              <a:solidFill>
                <a:schemeClr val="tx1"/>
              </a:solidFill>
            </a:endParaRPr>
          </a:p>
          <a:p>
            <a:r>
              <a:rPr lang="en-US" sz="1200" b="1" smtClean="0">
                <a:solidFill>
                  <a:schemeClr val="tx1"/>
                </a:solidFill>
              </a:rPr>
              <a:t>Preventative Measures: Selection Process for REDD+ Consultation Group Representatives in Cambodia</a:t>
            </a:r>
          </a:p>
          <a:p>
            <a:pPr algn="l"/>
            <a:r>
              <a:rPr lang="en-US" sz="1100" i="1" smtClean="0">
                <a:solidFill>
                  <a:schemeClr val="tx1"/>
                </a:solidFill>
              </a:rPr>
              <a:t>Chea </a:t>
            </a:r>
            <a:r>
              <a:rPr lang="en-US" sz="1100" i="1" dirty="0" smtClean="0">
                <a:solidFill>
                  <a:schemeClr val="tx1"/>
                </a:solidFill>
              </a:rPr>
              <a:t>Sam </a:t>
            </a:r>
            <a:r>
              <a:rPr lang="en-US" sz="1100" i="1" dirty="0" err="1" smtClean="0">
                <a:solidFill>
                  <a:schemeClr val="tx1"/>
                </a:solidFill>
              </a:rPr>
              <a:t>Ang</a:t>
            </a:r>
            <a:r>
              <a:rPr lang="en-US" sz="1100" i="1" dirty="0" smtClean="0">
                <a:solidFill>
                  <a:schemeClr val="tx1"/>
                </a:solidFill>
              </a:rPr>
              <a:t>, Forestry Administration, Cambodia</a:t>
            </a:r>
          </a:p>
          <a:p>
            <a:pPr algn="l"/>
            <a:endParaRPr lang="en-US" sz="1200" dirty="0" smtClean="0">
              <a:solidFill>
                <a:schemeClr val="tx1"/>
              </a:solidFill>
            </a:endParaRPr>
          </a:p>
          <a:p>
            <a:pPr algn="l"/>
            <a:r>
              <a:rPr lang="en-US" sz="1200" b="1" dirty="0" smtClean="0">
                <a:solidFill>
                  <a:schemeClr val="tx1"/>
                </a:solidFill>
              </a:rPr>
              <a:t>Thoughts from a Civil Society Perspective</a:t>
            </a:r>
          </a:p>
          <a:p>
            <a:pPr algn="l"/>
            <a:r>
              <a:rPr lang="en-US" sz="1100" i="1" dirty="0" smtClean="0">
                <a:solidFill>
                  <a:schemeClr val="tx1"/>
                </a:solidFill>
              </a:rPr>
              <a:t>Chris Meyer, Amazon Basin Outreach Manager, Environmental Defense Fund</a:t>
            </a:r>
          </a:p>
          <a:p>
            <a:pPr algn="l"/>
            <a:endParaRPr lang="en-US" sz="1100" i="1" dirty="0" smtClean="0">
              <a:solidFill>
                <a:schemeClr val="tx1"/>
              </a:solidFill>
            </a:endParaRPr>
          </a:p>
          <a:p>
            <a:pPr algn="l"/>
            <a:r>
              <a:rPr lang="en-US" sz="1200" b="1" dirty="0" smtClean="0">
                <a:solidFill>
                  <a:schemeClr val="tx1"/>
                </a:solidFill>
              </a:rPr>
              <a:t>Comments from the Floor, Q/A</a:t>
            </a:r>
          </a:p>
          <a:p>
            <a:endParaRPr lang="en-US" dirty="0"/>
          </a:p>
        </p:txBody>
      </p:sp>
      <p:sp>
        <p:nvSpPr>
          <p:cNvPr id="4" name="Slide Number Placeholder 3"/>
          <p:cNvSpPr>
            <a:spLocks noGrp="1"/>
          </p:cNvSpPr>
          <p:nvPr>
            <p:ph type="sldNum" sz="quarter" idx="10"/>
          </p:nvPr>
        </p:nvSpPr>
        <p:spPr/>
        <p:txBody>
          <a:bodyPr/>
          <a:lstStyle/>
          <a:p>
            <a:fld id="{107889A2-0CA8-43B4-97F4-7DC31C216C4C}" type="slidenum">
              <a:rPr lang="en-US" smtClean="0"/>
              <a:t>2</a:t>
            </a:fld>
            <a:endParaRPr lang="en-US"/>
          </a:p>
        </p:txBody>
      </p:sp>
    </p:spTree>
    <p:extLst>
      <p:ext uri="{BB962C8B-B14F-4D97-AF65-F5344CB8AC3E}">
        <p14:creationId xmlns:p14="http://schemas.microsoft.com/office/powerpoint/2010/main" val="138143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u="sng" dirty="0" smtClean="0">
                <a:solidFill>
                  <a:schemeClr val="tx2"/>
                </a:solidFill>
              </a:rPr>
              <a:t>Grievance Mechanisms</a:t>
            </a:r>
            <a:r>
              <a:rPr lang="en-US" sz="1200" u="none" dirty="0" smtClean="0">
                <a:solidFill>
                  <a:schemeClr val="tx2"/>
                </a:solidFill>
              </a:rPr>
              <a:t> </a:t>
            </a:r>
            <a:r>
              <a:rPr lang="en-US" sz="1200" u="none" baseline="0" dirty="0" smtClean="0">
                <a:solidFill>
                  <a:schemeClr val="tx2"/>
                </a:solidFill>
              </a:rPr>
              <a:t>are</a:t>
            </a:r>
            <a:r>
              <a:rPr lang="en-US" sz="1200" baseline="0" dirty="0" smtClean="0">
                <a:solidFill>
                  <a:schemeClr val="tx2"/>
                </a:solidFill>
              </a:rPr>
              <a:t> o</a:t>
            </a:r>
            <a:r>
              <a:rPr lang="en-US" sz="1200" dirty="0" smtClean="0">
                <a:solidFill>
                  <a:schemeClr val="tx2"/>
                </a:solidFill>
              </a:rPr>
              <a:t>rganizational systems and resources established by </a:t>
            </a:r>
            <a:r>
              <a:rPr lang="en-US" sz="1200" u="sng" dirty="0" smtClean="0">
                <a:solidFill>
                  <a:schemeClr val="tx2"/>
                </a:solidFill>
              </a:rPr>
              <a:t>national government agencies</a:t>
            </a:r>
            <a:r>
              <a:rPr lang="en-US" sz="1200" dirty="0" smtClean="0">
                <a:solidFill>
                  <a:schemeClr val="tx2"/>
                </a:solidFill>
              </a:rPr>
              <a:t> to</a:t>
            </a:r>
            <a:r>
              <a:rPr lang="en-US" sz="1200" b="1" dirty="0" smtClean="0">
                <a:solidFill>
                  <a:schemeClr val="tx2"/>
                </a:solidFill>
              </a:rPr>
              <a:t> </a:t>
            </a:r>
            <a:r>
              <a:rPr lang="en-US" sz="1200" b="1" dirty="0" smtClean="0">
                <a:solidFill>
                  <a:srgbClr val="C00000"/>
                </a:solidFill>
              </a:rPr>
              <a:t>receive and address concerns about the impact of their policies, programs and operations</a:t>
            </a:r>
            <a:r>
              <a:rPr lang="en-US" sz="1200" b="1" dirty="0" smtClean="0">
                <a:solidFill>
                  <a:schemeClr val="tx2"/>
                </a:solidFill>
              </a:rPr>
              <a:t> </a:t>
            </a:r>
            <a:r>
              <a:rPr lang="en-US" sz="1200" dirty="0" smtClean="0">
                <a:solidFill>
                  <a:schemeClr val="tx2"/>
                </a:solidFill>
              </a:rPr>
              <a:t>on external stakeholders. </a:t>
            </a:r>
          </a:p>
          <a:p>
            <a:pPr algn="l"/>
            <a:endParaRPr lang="en-US" sz="800" dirty="0" smtClean="0">
              <a:solidFill>
                <a:schemeClr val="tx2"/>
              </a:solidFill>
            </a:endParaRPr>
          </a:p>
          <a:p>
            <a:pPr algn="l"/>
            <a:r>
              <a:rPr lang="en-US" sz="1200" b="1" dirty="0" smtClean="0">
                <a:solidFill>
                  <a:srgbClr val="C00000"/>
                </a:solidFill>
              </a:rPr>
              <a:t>They are designed to be accessible, collaborative, expeditious and effective in resolving concerns through dialogue, joint fact-finding, negotiation, and problem solving. </a:t>
            </a:r>
          </a:p>
          <a:p>
            <a:pPr algn="l"/>
            <a:endParaRPr lang="en-US" sz="800" dirty="0" smtClean="0">
              <a:solidFill>
                <a:schemeClr val="tx2"/>
              </a:solidFill>
            </a:endParaRPr>
          </a:p>
          <a:p>
            <a:pPr algn="l"/>
            <a:r>
              <a:rPr lang="en-US" sz="1200" b="1" dirty="0" smtClean="0">
                <a:solidFill>
                  <a:srgbClr val="C00000"/>
                </a:solidFill>
              </a:rPr>
              <a:t>They are the first line of response to stakeholder concerns </a:t>
            </a:r>
            <a:r>
              <a:rPr lang="en-US" sz="1200" dirty="0" smtClean="0">
                <a:solidFill>
                  <a:schemeClr val="tx2"/>
                </a:solidFill>
              </a:rPr>
              <a:t>that have not been prevented by proactive stakeholder engagement. </a:t>
            </a:r>
          </a:p>
          <a:p>
            <a:pPr algn="l"/>
            <a:endParaRPr lang="en-US" sz="800" dirty="0" smtClean="0">
              <a:solidFill>
                <a:schemeClr val="tx2"/>
              </a:solidFill>
            </a:endParaRPr>
          </a:p>
          <a:p>
            <a:pPr algn="l"/>
            <a:r>
              <a:rPr lang="en-US" sz="1200" b="1" dirty="0" smtClean="0">
                <a:solidFill>
                  <a:srgbClr val="C00000"/>
                </a:solidFill>
              </a:rPr>
              <a:t>They are meant to complement, not replace, formal legal channels </a:t>
            </a:r>
            <a:r>
              <a:rPr lang="en-US" sz="1200" dirty="0" smtClean="0">
                <a:solidFill>
                  <a:schemeClr val="tx2"/>
                </a:solidFill>
              </a:rPr>
              <a:t>for managing grievances (e.g. the court system, organizational audit mechanisms, etc.). </a:t>
            </a:r>
          </a:p>
          <a:p>
            <a:pPr algn="l"/>
            <a:endParaRPr lang="en-US" sz="800" dirty="0" smtClean="0">
              <a:solidFill>
                <a:schemeClr val="tx2"/>
              </a:solidFill>
            </a:endParaRPr>
          </a:p>
          <a:p>
            <a:pPr algn="l"/>
            <a:r>
              <a:rPr lang="en-US" sz="1200" b="1" dirty="0" smtClean="0">
                <a:solidFill>
                  <a:srgbClr val="C00000"/>
                </a:solidFill>
              </a:rPr>
              <a:t>These mechanisms typically do not include grievances that allege corruption, coercion, or major and systematic violations of rights and/or policies – as these are usually</a:t>
            </a:r>
            <a:r>
              <a:rPr lang="en-US" sz="1200" b="1" baseline="0" dirty="0" smtClean="0">
                <a:solidFill>
                  <a:srgbClr val="C00000"/>
                </a:solidFill>
              </a:rPr>
              <a:t> referred to more formal procedures like the court systems.</a:t>
            </a:r>
            <a:endParaRPr lang="en-US" sz="1200" b="1"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107889A2-0CA8-43B4-97F4-7DC31C216C4C}" type="slidenum">
              <a:rPr lang="en-US" smtClean="0"/>
              <a:t>4</a:t>
            </a:fld>
            <a:endParaRPr lang="en-US"/>
          </a:p>
        </p:txBody>
      </p:sp>
    </p:spTree>
    <p:extLst>
      <p:ext uri="{BB962C8B-B14F-4D97-AF65-F5344CB8AC3E}">
        <p14:creationId xmlns:p14="http://schemas.microsoft.com/office/powerpoint/2010/main" val="343512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100" dirty="0" smtClean="0"/>
              <a:t>REDD+ implementation will inevitably run up against conflicts</a:t>
            </a:r>
            <a:r>
              <a:rPr lang="en-US" sz="1100" baseline="0" dirty="0" smtClean="0"/>
              <a:t>, for examples disputes could arise on issues such as </a:t>
            </a:r>
            <a:r>
              <a:rPr lang="en-US" sz="1100" dirty="0" smtClean="0"/>
              <a:t>land use, land rights, encroaching, illegal logging, lack of consultation, IP rights, benefit sharing etc.</a:t>
            </a:r>
          </a:p>
          <a:p>
            <a:pPr marL="171450" indent="-171450">
              <a:buFont typeface="Arial" pitchFamily="34" charset="0"/>
              <a:buChar char="•"/>
            </a:pPr>
            <a:endParaRPr lang="en-US" sz="1100" dirty="0" smtClean="0"/>
          </a:p>
          <a:p>
            <a:pPr marL="0" indent="0">
              <a:buFont typeface="Arial" pitchFamily="34" charset="0"/>
              <a:buNone/>
            </a:pPr>
            <a:r>
              <a:rPr lang="en-US" sz="1100" dirty="0" smtClean="0"/>
              <a:t>Grievance Mechanisms</a:t>
            </a:r>
            <a:r>
              <a:rPr lang="en-US" sz="1100" baseline="0" dirty="0" smtClean="0"/>
              <a:t> can be useful to help to:</a:t>
            </a:r>
          </a:p>
          <a:p>
            <a:pPr marL="171450" indent="-171450">
              <a:buFont typeface="Arial" pitchFamily="34" charset="0"/>
              <a:buChar char="•"/>
            </a:pPr>
            <a:endParaRPr lang="en-US" sz="1100" baseline="0" dirty="0" smtClean="0"/>
          </a:p>
          <a:p>
            <a:pPr marL="171450" lvl="0" indent="-171450">
              <a:buFont typeface="Arial" pitchFamily="34" charset="0"/>
              <a:buChar char="•"/>
            </a:pPr>
            <a:r>
              <a:rPr lang="en-US" sz="1100" i="1" dirty="0" smtClean="0"/>
              <a:t>Identify and resolve implementation problems in a timely and cost-effective manner</a:t>
            </a:r>
            <a:r>
              <a:rPr lang="en-US" sz="1100" dirty="0" smtClean="0"/>
              <a:t>: As early warning systems, well-functioning Grievance</a:t>
            </a:r>
            <a:r>
              <a:rPr lang="en-US" sz="1100" baseline="0" dirty="0" smtClean="0"/>
              <a:t> Mechanisms</a:t>
            </a:r>
            <a:r>
              <a:rPr lang="en-US" sz="1100" dirty="0" smtClean="0"/>
              <a:t> help identify and address potential problems before they escalate, avoiding more expensive and time consuming disputes.</a:t>
            </a:r>
          </a:p>
          <a:p>
            <a:pPr marL="0" lvl="0" indent="0">
              <a:buFont typeface="Arial" pitchFamily="34" charset="0"/>
              <a:buNone/>
            </a:pPr>
            <a:r>
              <a:rPr lang="en-US" sz="1100" dirty="0" smtClean="0"/>
              <a:t> </a:t>
            </a:r>
          </a:p>
          <a:p>
            <a:pPr marL="171450" lvl="0" indent="-171450">
              <a:buFont typeface="Arial" pitchFamily="34" charset="0"/>
              <a:buChar char="•"/>
            </a:pPr>
            <a:r>
              <a:rPr lang="en-US" sz="1100" i="1" dirty="0" smtClean="0"/>
              <a:t>Identify systemic issues</a:t>
            </a:r>
            <a:r>
              <a:rPr lang="en-US" sz="1100" dirty="0" smtClean="0"/>
              <a:t>: Information from Grievance</a:t>
            </a:r>
            <a:r>
              <a:rPr lang="en-US" sz="1100" baseline="0" dirty="0" smtClean="0"/>
              <a:t> Mechanism</a:t>
            </a:r>
            <a:r>
              <a:rPr lang="en-US" sz="1100" dirty="0" smtClean="0"/>
              <a:t> cases may highlight recurring, increasingly frequent or escalating grievances, helping to identify underlying systemic issues related to implementation capacity and processes that need to be addressed. </a:t>
            </a:r>
          </a:p>
          <a:p>
            <a:pPr marL="171450" lvl="0" indent="-171450">
              <a:buFont typeface="Arial" pitchFamily="34" charset="0"/>
              <a:buChar char="•"/>
            </a:pPr>
            <a:endParaRPr lang="en-US" sz="1100" i="1" dirty="0" smtClean="0"/>
          </a:p>
          <a:p>
            <a:pPr marL="171450" lvl="0" indent="-171450">
              <a:buFont typeface="Arial" pitchFamily="34" charset="0"/>
              <a:buChar char="•"/>
            </a:pPr>
            <a:r>
              <a:rPr lang="en-US" sz="1100" i="1" dirty="0" smtClean="0"/>
              <a:t>Improve REDD+ outcomes</a:t>
            </a:r>
            <a:r>
              <a:rPr lang="en-US" sz="1100" dirty="0" smtClean="0"/>
              <a:t>: Through timely resolution of issues and problems, Grievance</a:t>
            </a:r>
            <a:r>
              <a:rPr lang="en-US" sz="1100" baseline="0" dirty="0" smtClean="0"/>
              <a:t> Mechanism</a:t>
            </a:r>
            <a:r>
              <a:rPr lang="en-US" sz="1100" dirty="0" smtClean="0"/>
              <a:t>s can contribute to timely achievement of REDD+ objectives. </a:t>
            </a:r>
          </a:p>
          <a:p>
            <a:pPr marL="171450" lvl="0" indent="-171450">
              <a:buFont typeface="Arial" pitchFamily="34" charset="0"/>
              <a:buChar char="•"/>
            </a:pPr>
            <a:endParaRPr lang="en-US" sz="1100" i="1" dirty="0" smtClean="0"/>
          </a:p>
          <a:p>
            <a:pPr marL="171450" lvl="0" indent="-171450">
              <a:buFont typeface="Arial" pitchFamily="34" charset="0"/>
              <a:buChar char="•"/>
            </a:pPr>
            <a:r>
              <a:rPr lang="en-US" sz="1100" i="1" dirty="0" smtClean="0"/>
              <a:t>Promote accountability in REDD+ countries</a:t>
            </a:r>
            <a:r>
              <a:rPr lang="en-US" sz="1100" dirty="0" smtClean="0"/>
              <a:t>: Effective Grievance</a:t>
            </a:r>
            <a:r>
              <a:rPr lang="en-US" sz="1100" baseline="0" dirty="0" smtClean="0"/>
              <a:t> Mechanism</a:t>
            </a:r>
            <a:r>
              <a:rPr lang="en-US" sz="1100" dirty="0" smtClean="0"/>
              <a:t>s promote greater accountability to stakeholders, positively affecting both specific activities and overall REDD+ governance. </a:t>
            </a:r>
          </a:p>
          <a:p>
            <a:endParaRPr lang="en-US" sz="1100" dirty="0"/>
          </a:p>
        </p:txBody>
      </p:sp>
      <p:sp>
        <p:nvSpPr>
          <p:cNvPr id="4" name="Slide Number Placeholder 3"/>
          <p:cNvSpPr>
            <a:spLocks noGrp="1"/>
          </p:cNvSpPr>
          <p:nvPr>
            <p:ph type="sldNum" sz="quarter" idx="10"/>
          </p:nvPr>
        </p:nvSpPr>
        <p:spPr/>
        <p:txBody>
          <a:bodyPr/>
          <a:lstStyle/>
          <a:p>
            <a:fld id="{107889A2-0CA8-43B4-97F4-7DC31C216C4C}" type="slidenum">
              <a:rPr lang="en-US" smtClean="0"/>
              <a:t>5</a:t>
            </a:fld>
            <a:endParaRPr lang="en-US"/>
          </a:p>
        </p:txBody>
      </p:sp>
    </p:spTree>
    <p:extLst>
      <p:ext uri="{BB962C8B-B14F-4D97-AF65-F5344CB8AC3E}">
        <p14:creationId xmlns:p14="http://schemas.microsoft.com/office/powerpoint/2010/main" val="14902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Read definitions…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Redress</a:t>
            </a:r>
            <a:r>
              <a:rPr lang="en-US" sz="1200" kern="1200" baseline="0" dirty="0" smtClean="0">
                <a:solidFill>
                  <a:schemeClr val="tx1"/>
                </a:solidFill>
                <a:effectLst/>
                <a:latin typeface="+mn-lt"/>
                <a:ea typeface="+mn-ea"/>
                <a:cs typeface="+mn-cs"/>
              </a:rPr>
              <a:t> = recourse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7889A2-0CA8-43B4-97F4-7DC31C216C4C}" type="slidenum">
              <a:rPr lang="en-US" smtClean="0"/>
              <a:t>6</a:t>
            </a:fld>
            <a:endParaRPr lang="en-US"/>
          </a:p>
        </p:txBody>
      </p:sp>
    </p:spTree>
    <p:extLst>
      <p:ext uri="{BB962C8B-B14F-4D97-AF65-F5344CB8AC3E}">
        <p14:creationId xmlns:p14="http://schemas.microsoft.com/office/powerpoint/2010/main" val="220659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outlined in the Joint FCPF/UNREDD Readiness</a:t>
            </a:r>
            <a:r>
              <a:rPr lang="en-US" sz="1200" kern="1200" baseline="0" dirty="0" smtClean="0">
                <a:solidFill>
                  <a:schemeClr val="tx1"/>
                </a:solidFill>
                <a:effectLst/>
                <a:latin typeface="+mn-lt"/>
                <a:ea typeface="+mn-ea"/>
                <a:cs typeface="+mn-cs"/>
              </a:rPr>
              <a:t> Preparation Proposal Template (</a:t>
            </a:r>
            <a:r>
              <a:rPr lang="en-US" sz="1200" kern="1200" dirty="0" smtClean="0">
                <a:solidFill>
                  <a:schemeClr val="tx1"/>
                </a:solidFill>
                <a:effectLst/>
                <a:latin typeface="+mn-lt"/>
                <a:ea typeface="+mn-ea"/>
                <a:cs typeface="+mn-cs"/>
              </a:rPr>
              <a:t>R-PP),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REDD+ countries are expected to establish or strengthen Grievance Redress Mechanisms (GRMs) based on an assessment of potential risks to forest-dependent communities and other stakeholders from REDD+ programs and activities.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the purpose is to provide an accessible, rapid, and effective recourse for these stakeholders, it is essential to design and implement the GRM in close consultation with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UN-REDD </a:t>
            </a:r>
            <a:r>
              <a:rPr lang="en-US" sz="1200" kern="1200" baseline="0" dirty="0" err="1" smtClean="0">
                <a:solidFill>
                  <a:schemeClr val="tx1"/>
                </a:solidFill>
                <a:effectLst/>
                <a:latin typeface="+mn-lt"/>
                <a:ea typeface="+mn-ea"/>
                <a:cs typeface="+mn-cs"/>
              </a:rPr>
              <a:t>Programme</a:t>
            </a:r>
            <a:r>
              <a:rPr lang="en-US" sz="1200" kern="1200" baseline="0" dirty="0" smtClean="0">
                <a:solidFill>
                  <a:schemeClr val="tx1"/>
                </a:solidFill>
                <a:effectLst/>
                <a:latin typeface="+mn-lt"/>
                <a:ea typeface="+mn-ea"/>
                <a:cs typeface="+mn-cs"/>
              </a:rPr>
              <a:t>, together with the FCPF have developed a Joint Guidance Note on Establishing and Strengthening Grievance Redress Mechanisms.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Guidance Note covers these key topics (same as in slide):</a:t>
            </a:r>
          </a:p>
          <a:p>
            <a:pPr marL="342900" indent="-342900">
              <a:buFont typeface="Arial" pitchFamily="34" charset="0"/>
              <a:buChar char="•"/>
            </a:pPr>
            <a:r>
              <a:rPr lang="en-US" sz="1200" dirty="0" smtClean="0"/>
              <a:t>What is a Grievance Redress Mechanism and what is its purpose?</a:t>
            </a:r>
          </a:p>
          <a:p>
            <a:pPr marL="342900" lvl="0" indent="-342900">
              <a:buFont typeface="Arial" pitchFamily="34" charset="0"/>
              <a:buChar char="•"/>
            </a:pPr>
            <a:r>
              <a:rPr lang="en-US" sz="1200" dirty="0" smtClean="0"/>
              <a:t>What principles should guide the design of a GRM?</a:t>
            </a:r>
          </a:p>
          <a:p>
            <a:pPr marL="342900" indent="-342900">
              <a:buFont typeface="Arial" pitchFamily="34" charset="0"/>
              <a:buChar char="•"/>
            </a:pPr>
            <a:r>
              <a:rPr lang="en-US" sz="1200" dirty="0" smtClean="0"/>
              <a:t>What does a GRM typically look like? </a:t>
            </a:r>
          </a:p>
          <a:p>
            <a:pPr marL="342900" lvl="0" indent="-342900">
              <a:buFont typeface="Arial" pitchFamily="34" charset="0"/>
              <a:buChar char="•"/>
            </a:pPr>
            <a:r>
              <a:rPr lang="en-US" sz="1200" dirty="0" smtClean="0"/>
              <a:t>GRMs and the REDD+ Readiness Phase </a:t>
            </a:r>
          </a:p>
          <a:p>
            <a:pPr marL="342900" indent="-342900">
              <a:buFont typeface="Arial" pitchFamily="34" charset="0"/>
              <a:buChar char="•"/>
            </a:pPr>
            <a:r>
              <a:rPr lang="en-US" sz="1200" dirty="0" smtClean="0"/>
              <a:t>How can governments and other national partners establish and strengthen GRMs in the Readiness phase?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(Annex 1 is a tool to evaluate the proposed GRM against specific guiding principles and Annex 2 outlines the key steps, stakeholders and types of questions that a country could think about in setting up a grievance mechanism.)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Note we are using Grievance Redress Mechanism and Grievance Mechanism synonymously.</a:t>
            </a:r>
          </a:p>
        </p:txBody>
      </p:sp>
      <p:sp>
        <p:nvSpPr>
          <p:cNvPr id="4" name="Slide Number Placeholder 3"/>
          <p:cNvSpPr>
            <a:spLocks noGrp="1"/>
          </p:cNvSpPr>
          <p:nvPr>
            <p:ph type="sldNum" sz="quarter" idx="10"/>
          </p:nvPr>
        </p:nvSpPr>
        <p:spPr/>
        <p:txBody>
          <a:bodyPr/>
          <a:lstStyle/>
          <a:p>
            <a:fld id="{107889A2-0CA8-43B4-97F4-7DC31C216C4C}" type="slidenum">
              <a:rPr lang="en-US" smtClean="0"/>
              <a:t>7</a:t>
            </a:fld>
            <a:endParaRPr lang="en-US"/>
          </a:p>
        </p:txBody>
      </p:sp>
    </p:spTree>
    <p:extLst>
      <p:ext uri="{BB962C8B-B14F-4D97-AF65-F5344CB8AC3E}">
        <p14:creationId xmlns:p14="http://schemas.microsoft.com/office/powerpoint/2010/main" val="3408277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As you know, the Readiness phase is essentially a policy-making and planning process. In preparation for REDD+ Implementation, </a:t>
            </a:r>
            <a:r>
              <a:rPr lang="en-US" sz="1100" b="1" kern="1200" dirty="0" smtClean="0">
                <a:solidFill>
                  <a:schemeClr val="tx1"/>
                </a:solidFill>
                <a:effectLst/>
                <a:latin typeface="+mn-lt"/>
                <a:ea typeface="+mn-ea"/>
                <a:cs typeface="+mn-cs"/>
              </a:rPr>
              <a:t>grievance efforts during the Readiness phase will simultaneously focus on two areas</a:t>
            </a:r>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pPr marL="171450" lvl="0" indent="-171450">
              <a:buFont typeface="Arial" pitchFamily="34" charset="0"/>
              <a:buChar char="•"/>
            </a:pPr>
            <a:r>
              <a:rPr lang="en-US" sz="1100" b="1" kern="1200" dirty="0" smtClean="0">
                <a:solidFill>
                  <a:schemeClr val="tx1"/>
                </a:solidFill>
                <a:effectLst/>
                <a:latin typeface="+mn-lt"/>
                <a:ea typeface="+mn-ea"/>
                <a:cs typeface="+mn-cs"/>
              </a:rPr>
              <a:t>Building </a:t>
            </a:r>
            <a:r>
              <a:rPr lang="en-US" sz="1100" b="1" u="sng" kern="1200" dirty="0" smtClean="0">
                <a:solidFill>
                  <a:schemeClr val="tx1"/>
                </a:solidFill>
                <a:effectLst/>
                <a:latin typeface="+mn-lt"/>
                <a:ea typeface="+mn-ea"/>
                <a:cs typeface="+mn-cs"/>
              </a:rPr>
              <a:t>capacity</a:t>
            </a:r>
            <a:r>
              <a:rPr lang="en-US" sz="1100" b="1" kern="1200" dirty="0" smtClean="0">
                <a:solidFill>
                  <a:schemeClr val="tx1"/>
                </a:solidFill>
                <a:effectLst/>
                <a:latin typeface="+mn-lt"/>
                <a:ea typeface="+mn-ea"/>
                <a:cs typeface="+mn-cs"/>
              </a:rPr>
              <a:t> to address potential disputes that are likely to arise during the Implementation phase, and </a:t>
            </a:r>
          </a:p>
          <a:p>
            <a:pPr marL="171450" lvl="0" indent="-171450">
              <a:buFont typeface="Arial" pitchFamily="34" charset="0"/>
              <a:buChar char="•"/>
            </a:pPr>
            <a:r>
              <a:rPr lang="en-US" sz="1100" b="1" u="sng" kern="1200" dirty="0" smtClean="0">
                <a:solidFill>
                  <a:schemeClr val="tx1"/>
                </a:solidFill>
                <a:effectLst/>
                <a:latin typeface="+mn-lt"/>
                <a:ea typeface="+mn-ea"/>
                <a:cs typeface="+mn-cs"/>
              </a:rPr>
              <a:t>Addressing complaints </a:t>
            </a:r>
            <a:r>
              <a:rPr lang="en-US" sz="1100" b="1" kern="1200" dirty="0" smtClean="0">
                <a:solidFill>
                  <a:schemeClr val="tx1"/>
                </a:solidFill>
                <a:effectLst/>
                <a:latin typeface="+mn-lt"/>
                <a:ea typeface="+mn-ea"/>
                <a:cs typeface="+mn-cs"/>
              </a:rPr>
              <a:t>that relate to the policy preparation process and other Readiness activities. </a:t>
            </a:r>
          </a:p>
          <a:p>
            <a:r>
              <a:rPr lang="en-US" sz="1100" kern="1200" dirty="0" smtClean="0">
                <a:solidFill>
                  <a:schemeClr val="tx1"/>
                </a:solidFill>
                <a:effectLst/>
                <a:latin typeface="+mn-lt"/>
                <a:ea typeface="+mn-ea"/>
                <a:cs typeface="+mn-cs"/>
              </a:rPr>
              <a:t> </a:t>
            </a:r>
            <a:endParaRPr lang="en-US" sz="1100" dirty="0" smtClean="0">
              <a:effectLst/>
            </a:endParaRPr>
          </a:p>
          <a:p>
            <a:r>
              <a:rPr lang="en-US" sz="1100" kern="1200" dirty="0" smtClean="0">
                <a:solidFill>
                  <a:schemeClr val="tx1"/>
                </a:solidFill>
                <a:effectLst/>
                <a:latin typeface="+mn-lt"/>
                <a:ea typeface="+mn-ea"/>
                <a:cs typeface="+mn-cs"/>
              </a:rPr>
              <a:t>During Readiness, the REDD+ program can better anticipate the kinds of grievances that are likely to arise around how REDD+ policies, projects, and activities will be implemented on the ground (e.g. are the beneficiaries receiving what the law says and through accessible mechanisms? Are some people disputing the right to benefits in a given territory?).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Countries should use the Readiness phase to identify, assess and strengthen existing spaces for resolving these grievances.</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Setting up and operating a GRM is a continuous improvement effort; while countries commit to putting in place an operational GRM by the end of the Readiness phase, it is expected that they will continue to strengthen and improve this GRM during Implementation. </a:t>
            </a:r>
            <a:endParaRPr lang="en-US" sz="1100" dirty="0" smtClean="0">
              <a:effectLst/>
            </a:endParaRPr>
          </a:p>
          <a:p>
            <a:r>
              <a:rPr lang="en-US" sz="1100" kern="1200" dirty="0" smtClean="0">
                <a:solidFill>
                  <a:schemeClr val="tx1"/>
                </a:solidFill>
                <a:effectLst/>
                <a:latin typeface="+mn-lt"/>
                <a:ea typeface="+mn-ea"/>
                <a:cs typeface="+mn-cs"/>
              </a:rPr>
              <a:t> </a:t>
            </a:r>
            <a:endParaRPr lang="en-US" sz="1100" dirty="0" smtClean="0">
              <a:effectLst/>
            </a:endParaRPr>
          </a:p>
          <a:p>
            <a:r>
              <a:rPr lang="en-US" sz="1100" b="1" kern="1200" dirty="0" smtClean="0">
                <a:solidFill>
                  <a:schemeClr val="tx1"/>
                </a:solidFill>
                <a:effectLst/>
                <a:latin typeface="+mn-lt"/>
                <a:ea typeface="+mn-ea"/>
                <a:cs typeface="+mn-cs"/>
              </a:rPr>
              <a:t>Before REDD+ Implementation begins</a:t>
            </a:r>
            <a:r>
              <a:rPr lang="en-US" sz="1100" kern="1200" dirty="0" smtClean="0">
                <a:solidFill>
                  <a:schemeClr val="tx1"/>
                </a:solidFill>
                <a:effectLst/>
                <a:latin typeface="+mn-lt"/>
                <a:ea typeface="+mn-ea"/>
                <a:cs typeface="+mn-cs"/>
              </a:rPr>
              <a:t>, it is expected that countries will have completed the following:</a:t>
            </a:r>
            <a:endParaRPr lang="en-US" sz="1100" dirty="0" smtClean="0">
              <a:effectLst/>
            </a:endParaRPr>
          </a:p>
          <a:p>
            <a:pPr marL="171450" lvl="0" indent="-171450">
              <a:buFont typeface="Arial" pitchFamily="34" charset="0"/>
              <a:buChar char="•"/>
            </a:pPr>
            <a:r>
              <a:rPr lang="en-US" sz="1100" b="1" kern="1200" dirty="0" smtClean="0">
                <a:solidFill>
                  <a:schemeClr val="tx1"/>
                </a:solidFill>
                <a:effectLst/>
                <a:latin typeface="+mn-lt"/>
                <a:ea typeface="+mn-ea"/>
                <a:cs typeface="+mn-cs"/>
              </a:rPr>
              <a:t>Assessment of existing GRMs</a:t>
            </a:r>
            <a:r>
              <a:rPr lang="en-US" sz="1100" b="1" kern="1200" baseline="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which includes the identification of areas requiring continued improvement)</a:t>
            </a:r>
            <a:r>
              <a:rPr lang="en-US" sz="1100" b="1" kern="1200" baseline="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is completed and made public</a:t>
            </a:r>
          </a:p>
          <a:p>
            <a:pPr marL="171450" lvl="0" indent="-171450">
              <a:buFont typeface="Arial" pitchFamily="34" charset="0"/>
              <a:buChar char="•"/>
            </a:pPr>
            <a:r>
              <a:rPr lang="en-US" sz="1100" b="1" kern="1200" dirty="0" smtClean="0">
                <a:solidFill>
                  <a:schemeClr val="tx1"/>
                </a:solidFill>
                <a:effectLst/>
                <a:latin typeface="+mn-lt"/>
                <a:ea typeface="+mn-ea"/>
                <a:cs typeface="+mn-cs"/>
              </a:rPr>
              <a:t>Procedure for grievance redress that meets process essentials is made public</a:t>
            </a:r>
          </a:p>
          <a:p>
            <a:pPr marL="171450" lvl="0" indent="-171450">
              <a:buFont typeface="Arial" pitchFamily="34" charset="0"/>
              <a:buChar char="•"/>
            </a:pPr>
            <a:r>
              <a:rPr lang="en-US" sz="1100" b="1" kern="1200" dirty="0" smtClean="0">
                <a:solidFill>
                  <a:schemeClr val="tx1"/>
                </a:solidFill>
                <a:effectLst/>
                <a:latin typeface="+mn-lt"/>
                <a:ea typeface="+mn-ea"/>
                <a:cs typeface="+mn-cs"/>
              </a:rPr>
              <a:t>The GRM is made operational</a:t>
            </a:r>
          </a:p>
        </p:txBody>
      </p:sp>
      <p:sp>
        <p:nvSpPr>
          <p:cNvPr id="4" name="Slide Number Placeholder 3"/>
          <p:cNvSpPr>
            <a:spLocks noGrp="1"/>
          </p:cNvSpPr>
          <p:nvPr>
            <p:ph type="sldNum" sz="quarter" idx="10"/>
          </p:nvPr>
        </p:nvSpPr>
        <p:spPr/>
        <p:txBody>
          <a:bodyPr/>
          <a:lstStyle/>
          <a:p>
            <a:fld id="{107889A2-0CA8-43B4-97F4-7DC31C216C4C}" type="slidenum">
              <a:rPr lang="en-US" smtClean="0"/>
              <a:t>8</a:t>
            </a:fld>
            <a:endParaRPr lang="en-US"/>
          </a:p>
        </p:txBody>
      </p:sp>
    </p:spTree>
    <p:extLst>
      <p:ext uri="{BB962C8B-B14F-4D97-AF65-F5344CB8AC3E}">
        <p14:creationId xmlns:p14="http://schemas.microsoft.com/office/powerpoint/2010/main" val="202409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Grievance Mechanisms</a:t>
            </a:r>
            <a:r>
              <a:rPr lang="en-US" baseline="0" dirty="0" smtClean="0"/>
              <a:t> are very closely related to other aspects of REDD+ readiness …. Read text….</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With that, I’ll pass it over to Jen to fill in the details of the Guidance Note and provide some</a:t>
            </a:r>
            <a:r>
              <a:rPr lang="en-US" sz="1200" b="1" baseline="0" dirty="0" smtClean="0"/>
              <a:t> lessons from countries that have begun to assess how they can strengthen their approaches to addressing REDD+ related grievances….</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107889A2-0CA8-43B4-97F4-7DC31C216C4C}" type="slidenum">
              <a:rPr lang="en-US" smtClean="0"/>
              <a:t>9</a:t>
            </a:fld>
            <a:endParaRPr lang="en-US"/>
          </a:p>
        </p:txBody>
      </p:sp>
    </p:spTree>
    <p:extLst>
      <p:ext uri="{BB962C8B-B14F-4D97-AF65-F5344CB8AC3E}">
        <p14:creationId xmlns:p14="http://schemas.microsoft.com/office/powerpoint/2010/main" val="1911193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008000"/>
                </a:solidFill>
              </a:rPr>
              <a:t>REDD+ has the potential to exacerbate deep rooted and pre-existing </a:t>
            </a:r>
            <a:r>
              <a:rPr lang="en-US" sz="1200" b="1" dirty="0" smtClean="0">
                <a:solidFill>
                  <a:srgbClr val="008000"/>
                </a:solidFill>
              </a:rPr>
              <a:t>disputes ---</a:t>
            </a:r>
            <a:r>
              <a:rPr lang="en-US" sz="1200" b="1" baseline="0" dirty="0" smtClean="0">
                <a:solidFill>
                  <a:srgbClr val="008000"/>
                </a:solidFill>
              </a:rPr>
              <a:t> </a:t>
            </a:r>
            <a:r>
              <a:rPr lang="en-US" sz="1200" b="1" dirty="0" smtClean="0">
                <a:solidFill>
                  <a:srgbClr val="008000"/>
                </a:solidFill>
              </a:rPr>
              <a:t>See</a:t>
            </a:r>
            <a:r>
              <a:rPr lang="en-US" sz="1200" b="1" baseline="0" dirty="0" smtClean="0">
                <a:solidFill>
                  <a:srgbClr val="008000"/>
                </a:solidFill>
              </a:rPr>
              <a:t> points on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srgbClr val="008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07889A2-0CA8-43B4-97F4-7DC31C216C4C}" type="slidenum">
              <a:rPr lang="en-US" smtClean="0"/>
              <a:t>10</a:t>
            </a:fld>
            <a:endParaRPr lang="en-US"/>
          </a:p>
        </p:txBody>
      </p:sp>
    </p:spTree>
    <p:extLst>
      <p:ext uri="{BB962C8B-B14F-4D97-AF65-F5344CB8AC3E}">
        <p14:creationId xmlns:p14="http://schemas.microsoft.com/office/powerpoint/2010/main" val="196657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0472442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998108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 Title Slide">
    <p:spTree>
      <p:nvGrpSpPr>
        <p:cNvPr id="1" name=""/>
        <p:cNvGrpSpPr/>
        <p:nvPr/>
      </p:nvGrpSpPr>
      <p:grpSpPr>
        <a:xfrm>
          <a:off x="0" y="0"/>
          <a:ext cx="0" cy="0"/>
          <a:chOff x="0" y="0"/>
          <a:chExt cx="0" cy="0"/>
        </a:xfrm>
      </p:grpSpPr>
      <p:sp>
        <p:nvSpPr>
          <p:cNvPr id="17" name="Date Placeholder 3"/>
          <p:cNvSpPr>
            <a:spLocks noGrp="1"/>
          </p:cNvSpPr>
          <p:nvPr userDrawn="1"/>
        </p:nvSpPr>
        <p:spPr>
          <a:xfrm>
            <a:off x="457200" y="62420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EFFF54CB-19B1-4DCD-B74B-FCB0A3F9D8EB}" type="datetimeFigureOut">
              <a:rPr lang="en-US"/>
              <a:pPr>
                <a:defRPr/>
              </a:pPr>
              <a:t>12/20/2013</a:t>
            </a:fld>
            <a:endParaRPr lang="en-US"/>
          </a:p>
        </p:txBody>
      </p:sp>
      <p:sp>
        <p:nvSpPr>
          <p:cNvPr id="18" name="Footer Placeholder 4"/>
          <p:cNvSpPr>
            <a:spLocks noGrp="1"/>
          </p:cNvSpPr>
          <p:nvPr userDrawn="1"/>
        </p:nvSpPr>
        <p:spPr>
          <a:xfrm>
            <a:off x="3124200" y="6242050"/>
            <a:ext cx="2895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en-US"/>
          </a:p>
        </p:txBody>
      </p:sp>
      <p:sp>
        <p:nvSpPr>
          <p:cNvPr id="19" name="Slide Number Placeholder 5"/>
          <p:cNvSpPr>
            <a:spLocks noGrp="1"/>
          </p:cNvSpPr>
          <p:nvPr userDrawn="1"/>
        </p:nvSpPr>
        <p:spPr>
          <a:xfrm>
            <a:off x="6553200" y="62420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EFA26CA7-E809-4972-B091-B51184F5B868}" type="slidenum">
              <a:rPr lang="en-US"/>
              <a:pPr>
                <a:defRPr/>
              </a:pPr>
              <a:t>‹#›</a:t>
            </a:fld>
            <a:endParaRPr lang="en-US"/>
          </a:p>
        </p:txBody>
      </p:sp>
      <p:cxnSp>
        <p:nvCxnSpPr>
          <p:cNvPr id="20" name="Straight Connector 19"/>
          <p:cNvCxnSpPr/>
          <p:nvPr userDrawn="1"/>
        </p:nvCxnSpPr>
        <p:spPr>
          <a:xfrm>
            <a:off x="-14288" y="1104900"/>
            <a:ext cx="9144001" cy="0"/>
          </a:xfrm>
          <a:prstGeom prst="line">
            <a:avLst/>
          </a:prstGeom>
          <a:ln w="12700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Title 1"/>
          <p:cNvSpPr txBox="1">
            <a:spLocks/>
          </p:cNvSpPr>
          <p:nvPr userDrawn="1"/>
        </p:nvSpPr>
        <p:spPr>
          <a:xfrm>
            <a:off x="1847850" y="265113"/>
            <a:ext cx="6915149" cy="687387"/>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Aft>
                <a:spcPts val="0"/>
              </a:spcAft>
              <a:defRPr/>
            </a:pPr>
            <a:r>
              <a:rPr lang="en-US" sz="2800" b="1" dirty="0" smtClean="0">
                <a:solidFill>
                  <a:srgbClr val="0033CC"/>
                </a:solidFill>
              </a:rPr>
              <a:t>CAMBODIA </a:t>
            </a:r>
            <a:r>
              <a:rPr lang="en-US" sz="2800" b="1" dirty="0" smtClean="0">
                <a:solidFill>
                  <a:srgbClr val="FF0000"/>
                </a:solidFill>
              </a:rPr>
              <a:t>REDD+</a:t>
            </a:r>
            <a:r>
              <a:rPr lang="en-US" sz="2800" b="1" dirty="0" smtClean="0">
                <a:solidFill>
                  <a:srgbClr val="0033CC"/>
                </a:solidFill>
              </a:rPr>
              <a:t> PROGRAMME</a:t>
            </a:r>
            <a:endParaRPr lang="en-US" sz="2800" b="1" dirty="0">
              <a:solidFill>
                <a:srgbClr val="0033CC"/>
              </a:solidFill>
            </a:endParaRPr>
          </a:p>
        </p:txBody>
      </p:sp>
      <p:pic>
        <p:nvPicPr>
          <p:cNvPr id="22" name="Picture 21" descr="Cambodia Red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38100"/>
            <a:ext cx="15430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a:grpSpLocks/>
          </p:cNvGrpSpPr>
          <p:nvPr userDrawn="1"/>
        </p:nvGrpSpPr>
        <p:grpSpPr bwMode="auto">
          <a:xfrm>
            <a:off x="0" y="6092825"/>
            <a:ext cx="9144000" cy="727075"/>
            <a:chOff x="0" y="5712372"/>
            <a:chExt cx="9144000" cy="1159290"/>
          </a:xfrm>
        </p:grpSpPr>
        <p:pic>
          <p:nvPicPr>
            <p:cNvPr id="25" name="Picture 24" descr="D:\REDD+\REDD-Heang-2013\Stationary-REDD+\with_white_bg.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712372"/>
              <a:ext cx="4585531" cy="1157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6" name="Picture 25" descr="D:\REDD+\REDD-Heang-2013\Stationary-REDD+\with_white_bg.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H="1">
              <a:off x="4558469" y="5713674"/>
              <a:ext cx="4585531" cy="1157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
        <p:nvSpPr>
          <p:cNvPr id="24" name="Title Placeholder 6"/>
          <p:cNvSpPr>
            <a:spLocks noGrp="1"/>
          </p:cNvSpPr>
          <p:nvPr userDrawn="1"/>
        </p:nvSpPr>
        <p:spPr>
          <a:xfrm>
            <a:off x="442913" y="2095500"/>
            <a:ext cx="8229600" cy="3124200"/>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Calibri" pitchFamily="34" charset="0"/>
              </a:defRPr>
            </a:lvl2pPr>
            <a:lvl3pPr algn="ctr" rtl="0" eaLnBrk="1" fontAlgn="base" hangingPunct="1">
              <a:spcBef>
                <a:spcPct val="0"/>
              </a:spcBef>
              <a:spcAft>
                <a:spcPct val="0"/>
              </a:spcAft>
              <a:defRPr sz="3600">
                <a:solidFill>
                  <a:schemeClr val="tx1"/>
                </a:solidFill>
                <a:latin typeface="Calibri" pitchFamily="34" charset="0"/>
              </a:defRPr>
            </a:lvl3pPr>
            <a:lvl4pPr algn="ctr" rtl="0" eaLnBrk="1" fontAlgn="base" hangingPunct="1">
              <a:spcBef>
                <a:spcPct val="0"/>
              </a:spcBef>
              <a:spcAft>
                <a:spcPct val="0"/>
              </a:spcAft>
              <a:defRPr sz="3600">
                <a:solidFill>
                  <a:schemeClr val="tx1"/>
                </a:solidFill>
                <a:latin typeface="Calibri" pitchFamily="34" charset="0"/>
              </a:defRPr>
            </a:lvl4pPr>
            <a:lvl5pPr algn="ctr" rtl="0" eaLnBrk="1" fontAlgn="base" hangingPunct="1">
              <a:spcBef>
                <a:spcPct val="0"/>
              </a:spcBef>
              <a:spcAft>
                <a:spcPct val="0"/>
              </a:spcAft>
              <a:defRPr sz="3600">
                <a:solidFill>
                  <a:schemeClr val="tx1"/>
                </a:solidFill>
                <a:latin typeface="Calibri" pitchFamily="34" charset="0"/>
              </a:defRPr>
            </a:lvl5pPr>
            <a:lvl6pPr marL="457200" algn="ctr" rtl="0" eaLnBrk="1" fontAlgn="base" hangingPunct="1">
              <a:spcBef>
                <a:spcPct val="0"/>
              </a:spcBef>
              <a:spcAft>
                <a:spcPct val="0"/>
              </a:spcAft>
              <a:defRPr sz="3600">
                <a:solidFill>
                  <a:schemeClr val="tx1"/>
                </a:solidFill>
                <a:latin typeface="Calibri" pitchFamily="34" charset="0"/>
              </a:defRPr>
            </a:lvl6pPr>
            <a:lvl7pPr marL="914400" algn="ctr" rtl="0" eaLnBrk="1" fontAlgn="base" hangingPunct="1">
              <a:spcBef>
                <a:spcPct val="0"/>
              </a:spcBef>
              <a:spcAft>
                <a:spcPct val="0"/>
              </a:spcAft>
              <a:defRPr sz="3600">
                <a:solidFill>
                  <a:schemeClr val="tx1"/>
                </a:solidFill>
                <a:latin typeface="Calibri" pitchFamily="34" charset="0"/>
              </a:defRPr>
            </a:lvl7pPr>
            <a:lvl8pPr marL="1371600" algn="ctr" rtl="0" eaLnBrk="1" fontAlgn="base" hangingPunct="1">
              <a:spcBef>
                <a:spcPct val="0"/>
              </a:spcBef>
              <a:spcAft>
                <a:spcPct val="0"/>
              </a:spcAft>
              <a:defRPr sz="3600">
                <a:solidFill>
                  <a:schemeClr val="tx1"/>
                </a:solidFill>
                <a:latin typeface="Calibri" pitchFamily="34" charset="0"/>
              </a:defRPr>
            </a:lvl8pPr>
            <a:lvl9pPr marL="1828800" algn="ctr" rtl="0" eaLnBrk="1" fontAlgn="base" hangingPunct="1">
              <a:spcBef>
                <a:spcPct val="0"/>
              </a:spcBef>
              <a:spcAft>
                <a:spcPct val="0"/>
              </a:spcAft>
              <a:defRPr sz="3600">
                <a:solidFill>
                  <a:schemeClr val="tx1"/>
                </a:solidFill>
                <a:latin typeface="Calibri" pitchFamily="34" charset="0"/>
              </a:defRPr>
            </a:lvl9pPr>
          </a:lstStyle>
          <a:p>
            <a:endParaRPr lang="en-US" dirty="0"/>
          </a:p>
        </p:txBody>
      </p:sp>
    </p:spTree>
    <p:extLst>
      <p:ext uri="{BB962C8B-B14F-4D97-AF65-F5344CB8AC3E}">
        <p14:creationId xmlns:p14="http://schemas.microsoft.com/office/powerpoint/2010/main" val="39890835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B8BC65-D29F-48CF-BFC3-E7EE070369C5}" type="datetimeFigureOut">
              <a:rPr lang="en-US" smtClean="0"/>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FB2D9-F9B5-4917-A75B-86BC44CB96C9}" type="slidenum">
              <a:rPr lang="en-US" smtClean="0"/>
              <a:t>‹#›</a:t>
            </a:fld>
            <a:endParaRPr lang="en-US"/>
          </a:p>
        </p:txBody>
      </p:sp>
      <p:grpSp>
        <p:nvGrpSpPr>
          <p:cNvPr id="7" name="Group 6"/>
          <p:cNvGrpSpPr/>
          <p:nvPr userDrawn="1"/>
        </p:nvGrpSpPr>
        <p:grpSpPr>
          <a:xfrm>
            <a:off x="-15610" y="6006138"/>
            <a:ext cx="9144000" cy="851862"/>
            <a:chOff x="0" y="6019800"/>
            <a:chExt cx="9144000" cy="851862"/>
          </a:xfrm>
        </p:grpSpPr>
        <p:grpSp>
          <p:nvGrpSpPr>
            <p:cNvPr id="8" name="Group 7"/>
            <p:cNvGrpSpPr/>
            <p:nvPr/>
          </p:nvGrpSpPr>
          <p:grpSpPr>
            <a:xfrm>
              <a:off x="15766" y="6130454"/>
              <a:ext cx="9128234" cy="741208"/>
              <a:chOff x="15766" y="6130454"/>
              <a:chExt cx="9128234" cy="741208"/>
            </a:xfrm>
          </p:grpSpPr>
          <p:grpSp>
            <p:nvGrpSpPr>
              <p:cNvPr id="10" name="Group 9"/>
              <p:cNvGrpSpPr/>
              <p:nvPr/>
            </p:nvGrpSpPr>
            <p:grpSpPr>
              <a:xfrm>
                <a:off x="3962400" y="6130454"/>
                <a:ext cx="5181600" cy="741208"/>
                <a:chOff x="0" y="5712372"/>
                <a:chExt cx="9144000" cy="1159290"/>
              </a:xfrm>
            </p:grpSpPr>
            <p:pic>
              <p:nvPicPr>
                <p:cNvPr id="12" name="Picture 2" descr="D:\REDD+\REDD-Heang-2013\Stationary-REDD+\with_white_bg.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5712372"/>
                  <a:ext cx="4585531" cy="1157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2" descr="D:\REDD+\REDD-Heang-2013\Stationary-REDD+\with_white_bg.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4558469" y="5713674"/>
                  <a:ext cx="4585531" cy="1157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
            <p:nvSpPr>
              <p:cNvPr id="11" name="Title 1"/>
              <p:cNvSpPr txBox="1">
                <a:spLocks/>
              </p:cNvSpPr>
              <p:nvPr/>
            </p:nvSpPr>
            <p:spPr>
              <a:xfrm>
                <a:off x="15766" y="6130454"/>
                <a:ext cx="3946634" cy="727546"/>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rgbClr val="0033CC"/>
                    </a:solidFill>
                  </a:rPr>
                  <a:t>CAMBODIA </a:t>
                </a:r>
                <a:r>
                  <a:rPr lang="en-US" sz="1800" b="1" dirty="0" smtClean="0">
                    <a:solidFill>
                      <a:srgbClr val="FF0000"/>
                    </a:solidFill>
                  </a:rPr>
                  <a:t>REDD+</a:t>
                </a:r>
                <a:r>
                  <a:rPr lang="en-US" sz="1800" b="1" dirty="0" smtClean="0">
                    <a:solidFill>
                      <a:srgbClr val="0033CC"/>
                    </a:solidFill>
                  </a:rPr>
                  <a:t> NATIONAL PROGRAMME</a:t>
                </a:r>
                <a:endParaRPr lang="en-US" sz="1800" b="1" dirty="0">
                  <a:solidFill>
                    <a:srgbClr val="0033CC"/>
                  </a:solidFill>
                </a:endParaRPr>
              </a:p>
            </p:txBody>
          </p:sp>
        </p:grpSp>
        <p:cxnSp>
          <p:nvCxnSpPr>
            <p:cNvPr id="9" name="Straight Connector 8"/>
            <p:cNvCxnSpPr/>
            <p:nvPr/>
          </p:nvCxnSpPr>
          <p:spPr>
            <a:xfrm>
              <a:off x="0" y="6019800"/>
              <a:ext cx="9144000" cy="0"/>
            </a:xfrm>
            <a:prstGeom prst="line">
              <a:avLst/>
            </a:prstGeom>
            <a:ln w="1270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14" name="Title 1"/>
          <p:cNvSpPr>
            <a:spLocks noGrp="1"/>
          </p:cNvSpPr>
          <p:nvPr>
            <p:ph type="ctrTitle"/>
          </p:nvPr>
        </p:nvSpPr>
        <p:spPr>
          <a:xfrm>
            <a:off x="685800" y="457200"/>
            <a:ext cx="7772400" cy="1470025"/>
          </a:xfrm>
          <a:prstGeom prst="rect">
            <a:avLst/>
          </a:prstGeom>
        </p:spPr>
        <p:txBody>
          <a:bodyPr/>
          <a:lstStyle/>
          <a:p>
            <a:r>
              <a:rPr lang="en-US" smtClean="0"/>
              <a:t>Click to edit Master title style</a:t>
            </a:r>
            <a:endParaRPr lang="en-US" dirty="0"/>
          </a:p>
        </p:txBody>
      </p:sp>
      <p:sp>
        <p:nvSpPr>
          <p:cNvPr id="15" name="Subtitle 2"/>
          <p:cNvSpPr>
            <a:spLocks noGrp="1"/>
          </p:cNvSpPr>
          <p:nvPr>
            <p:ph type="subTitle" idx="1"/>
          </p:nvPr>
        </p:nvSpPr>
        <p:spPr>
          <a:xfrm>
            <a:off x="1371600" y="2212975"/>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397363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B8BC65-D29F-48CF-BFC3-E7EE070369C5}" type="datetimeFigureOut">
              <a:rPr lang="en-US" smtClean="0"/>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FB2D9-F9B5-4917-A75B-86BC44CB96C9}" type="slidenum">
              <a:rPr lang="en-US" smtClean="0"/>
              <a:t>‹#›</a:t>
            </a:fld>
            <a:endParaRPr lang="en-US"/>
          </a:p>
        </p:txBody>
      </p:sp>
      <p:grpSp>
        <p:nvGrpSpPr>
          <p:cNvPr id="7" name="Group 6"/>
          <p:cNvGrpSpPr/>
          <p:nvPr userDrawn="1"/>
        </p:nvGrpSpPr>
        <p:grpSpPr>
          <a:xfrm>
            <a:off x="-15610" y="6006138"/>
            <a:ext cx="9144000" cy="851862"/>
            <a:chOff x="0" y="6019800"/>
            <a:chExt cx="9144000" cy="851862"/>
          </a:xfrm>
        </p:grpSpPr>
        <p:grpSp>
          <p:nvGrpSpPr>
            <p:cNvPr id="8" name="Group 7"/>
            <p:cNvGrpSpPr/>
            <p:nvPr/>
          </p:nvGrpSpPr>
          <p:grpSpPr>
            <a:xfrm>
              <a:off x="15766" y="6130454"/>
              <a:ext cx="9128234" cy="741208"/>
              <a:chOff x="15766" y="6130454"/>
              <a:chExt cx="9128234" cy="741208"/>
            </a:xfrm>
          </p:grpSpPr>
          <p:grpSp>
            <p:nvGrpSpPr>
              <p:cNvPr id="10" name="Group 9"/>
              <p:cNvGrpSpPr/>
              <p:nvPr/>
            </p:nvGrpSpPr>
            <p:grpSpPr>
              <a:xfrm>
                <a:off x="3962400" y="6130454"/>
                <a:ext cx="5181600" cy="741208"/>
                <a:chOff x="0" y="5712372"/>
                <a:chExt cx="9144000" cy="1159290"/>
              </a:xfrm>
            </p:grpSpPr>
            <p:pic>
              <p:nvPicPr>
                <p:cNvPr id="12" name="Picture 2" descr="D:\REDD+\REDD-Heang-2013\Stationary-REDD+\with_white_bg.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5712372"/>
                  <a:ext cx="4585531" cy="1157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2" descr="D:\REDD+\REDD-Heang-2013\Stationary-REDD+\with_white_bg.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4558469" y="5713674"/>
                  <a:ext cx="4585531" cy="1157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
            <p:nvSpPr>
              <p:cNvPr id="11" name="Title 1"/>
              <p:cNvSpPr txBox="1">
                <a:spLocks/>
              </p:cNvSpPr>
              <p:nvPr/>
            </p:nvSpPr>
            <p:spPr>
              <a:xfrm>
                <a:off x="15766" y="6130454"/>
                <a:ext cx="3946634" cy="727546"/>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rgbClr val="0033CC"/>
                    </a:solidFill>
                  </a:rPr>
                  <a:t>CAMBODIA </a:t>
                </a:r>
                <a:r>
                  <a:rPr lang="en-US" sz="1800" b="1" dirty="0" smtClean="0">
                    <a:solidFill>
                      <a:srgbClr val="FF0000"/>
                    </a:solidFill>
                  </a:rPr>
                  <a:t>REDD+</a:t>
                </a:r>
                <a:r>
                  <a:rPr lang="en-US" sz="1800" b="1" dirty="0" smtClean="0">
                    <a:solidFill>
                      <a:srgbClr val="0033CC"/>
                    </a:solidFill>
                  </a:rPr>
                  <a:t> NATIONAL PROGRAMME</a:t>
                </a:r>
                <a:endParaRPr lang="en-US" sz="1800" b="1" dirty="0">
                  <a:solidFill>
                    <a:srgbClr val="0033CC"/>
                  </a:solidFill>
                </a:endParaRPr>
              </a:p>
            </p:txBody>
          </p:sp>
        </p:grpSp>
        <p:cxnSp>
          <p:nvCxnSpPr>
            <p:cNvPr id="9" name="Straight Connector 8"/>
            <p:cNvCxnSpPr/>
            <p:nvPr/>
          </p:nvCxnSpPr>
          <p:spPr>
            <a:xfrm>
              <a:off x="0" y="6019800"/>
              <a:ext cx="9144000" cy="0"/>
            </a:xfrm>
            <a:prstGeom prst="line">
              <a:avLst/>
            </a:prstGeom>
            <a:ln w="1270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14" name="Title 1"/>
          <p:cNvSpPr>
            <a:spLocks noGrp="1"/>
          </p:cNvSpPr>
          <p:nvPr>
            <p:ph type="ctrTitle"/>
          </p:nvPr>
        </p:nvSpPr>
        <p:spPr>
          <a:xfrm>
            <a:off x="685800" y="457200"/>
            <a:ext cx="7772400" cy="1470025"/>
          </a:xfrm>
          <a:prstGeom prst="rect">
            <a:avLst/>
          </a:prstGeom>
        </p:spPr>
        <p:txBody>
          <a:bodyPr/>
          <a:lstStyle/>
          <a:p>
            <a:r>
              <a:rPr lang="en-US" smtClean="0"/>
              <a:t>Click to edit Master title style</a:t>
            </a:r>
            <a:endParaRPr lang="en-US" dirty="0"/>
          </a:p>
        </p:txBody>
      </p:sp>
      <p:sp>
        <p:nvSpPr>
          <p:cNvPr id="15" name="Subtitle 2"/>
          <p:cNvSpPr>
            <a:spLocks noGrp="1"/>
          </p:cNvSpPr>
          <p:nvPr>
            <p:ph type="subTitle" idx="1"/>
          </p:nvPr>
        </p:nvSpPr>
        <p:spPr>
          <a:xfrm>
            <a:off x="1371600" y="2212975"/>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632981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40573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250567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61494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B7F6A-2867-439C-9A4D-2FD0E495E445}" type="datetimeFigureOut">
              <a:rPr lang="en-US" smtClean="0"/>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7113-2F3E-4400-9792-506CD95B94E0}" type="slidenum">
              <a:rPr lang="en-US" smtClean="0"/>
              <a:pPr/>
              <a:t>‹#›</a:t>
            </a:fld>
            <a:endParaRPr lang="en-US"/>
          </a:p>
        </p:txBody>
      </p:sp>
      <p:sp>
        <p:nvSpPr>
          <p:cNvPr id="16" name="Rectangle 15"/>
          <p:cNvSpPr/>
          <p:nvPr userDrawn="1"/>
        </p:nvSpPr>
        <p:spPr>
          <a:xfrm flipV="1">
            <a:off x="-10885" y="2"/>
            <a:ext cx="9154886"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1803" y="396240"/>
            <a:ext cx="1214597" cy="914400"/>
          </a:xfrm>
          <a:prstGeom prst="rect">
            <a:avLst/>
          </a:prstGeom>
        </p:spPr>
      </p:pic>
      <p:sp>
        <p:nvSpPr>
          <p:cNvPr id="12" name="Rectangle 11"/>
          <p:cNvSpPr/>
          <p:nvPr userDrawn="1"/>
        </p:nvSpPr>
        <p:spPr>
          <a:xfrm>
            <a:off x="0" y="295654"/>
            <a:ext cx="914399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8393568"/>
      </p:ext>
    </p:extLst>
  </p:cSld>
  <p:clrMap bg1="lt1" tx1="dk1" bg2="lt2" tx2="dk2" accent1="accent1" accent2="accent2" accent3="accent3" accent4="accent4" accent5="accent5" accent6="accent6" hlink="hlink" folHlink="folHlink"/>
  <p:sldLayoutIdLst>
    <p:sldLayoutId id="2147483649" r:id="rId1"/>
    <p:sldLayoutId id="2147483828" r:id="rId2"/>
    <p:sldLayoutId id="2147483829" r:id="rId3"/>
    <p:sldLayoutId id="2147483830" r:id="rId4"/>
    <p:sldLayoutId id="2147483831"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11" name="Rectangle 10"/>
          <p:cNvSpPr/>
          <p:nvPr userDrawn="1"/>
        </p:nvSpPr>
        <p:spPr>
          <a:xfrm flipV="1">
            <a:off x="0" y="2"/>
            <a:ext cx="91440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4"/>
            <a:ext cx="914399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1803" y="396240"/>
            <a:ext cx="1214597" cy="914400"/>
          </a:xfrm>
          <a:prstGeom prst="rect">
            <a:avLst/>
          </a:prstGeom>
        </p:spPr>
      </p:pic>
    </p:spTree>
    <p:extLst>
      <p:ext uri="{BB962C8B-B14F-4D97-AF65-F5344CB8AC3E}">
        <p14:creationId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1" r:id="rId1"/>
    <p:sldLayoutId id="2147483823" r:id="rId2"/>
    <p:sldLayoutId id="2147483827"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un-redd.org/"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un-redd.org/" TargetMode="External"/><Relationship Id="rId2" Type="http://schemas.openxmlformats.org/officeDocument/2006/relationships/hyperlink" Target="http://www.cambodia-redd.org/"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95400"/>
            <a:ext cx="9144000" cy="4572000"/>
          </a:xfrm>
        </p:spPr>
        <p:txBody>
          <a:bodyPr>
            <a:normAutofit fontScale="92500" lnSpcReduction="20000"/>
          </a:bodyPr>
          <a:lstStyle/>
          <a:p>
            <a:r>
              <a:rPr lang="en-US" sz="3600" b="1" dirty="0" smtClean="0">
                <a:solidFill>
                  <a:schemeClr val="tx1">
                    <a:lumMod val="85000"/>
                    <a:lumOff val="15000"/>
                  </a:schemeClr>
                </a:solidFill>
                <a:latin typeface="Helvetica" pitchFamily="34" charset="0"/>
              </a:rPr>
              <a:t>Eleventh Policy Board meeting</a:t>
            </a:r>
          </a:p>
          <a:p>
            <a:endParaRPr lang="en-US" sz="2000" b="1" dirty="0" smtClean="0">
              <a:solidFill>
                <a:schemeClr val="tx1">
                  <a:lumMod val="85000"/>
                  <a:lumOff val="15000"/>
                </a:schemeClr>
              </a:solidFill>
              <a:latin typeface="Helvetica" pitchFamily="34" charset="0"/>
            </a:endParaRPr>
          </a:p>
          <a:p>
            <a:r>
              <a:rPr lang="en-US" sz="3000" b="1" dirty="0" smtClean="0">
                <a:solidFill>
                  <a:schemeClr val="tx1">
                    <a:lumMod val="85000"/>
                    <a:lumOff val="15000"/>
                  </a:schemeClr>
                </a:solidFill>
                <a:latin typeface="Helvetica" pitchFamily="34" charset="0"/>
              </a:rPr>
              <a:t>Information and Knowledge Sharing Session:</a:t>
            </a:r>
          </a:p>
          <a:p>
            <a:endParaRPr lang="en-US" sz="3000" dirty="0">
              <a:solidFill>
                <a:schemeClr val="tx2"/>
              </a:solidFill>
              <a:latin typeface="Helvetica" pitchFamily="34" charset="0"/>
            </a:endParaRPr>
          </a:p>
          <a:p>
            <a:r>
              <a:rPr lang="en-US" sz="4300" b="1" dirty="0">
                <a:solidFill>
                  <a:schemeClr val="tx2"/>
                </a:solidFill>
                <a:latin typeface="Helvetica" pitchFamily="34" charset="0"/>
                <a:cs typeface="Helvetica" pitchFamily="34" charset="0"/>
              </a:rPr>
              <a:t>Stakeholder Engagement: </a:t>
            </a:r>
            <a:endParaRPr lang="en-US" sz="4300" b="1" dirty="0" smtClean="0">
              <a:solidFill>
                <a:schemeClr val="tx2"/>
              </a:solidFill>
              <a:latin typeface="Helvetica" pitchFamily="34" charset="0"/>
              <a:cs typeface="Helvetica" pitchFamily="34" charset="0"/>
            </a:endParaRPr>
          </a:p>
          <a:p>
            <a:r>
              <a:rPr lang="en-US" sz="4300" b="1" dirty="0" smtClean="0">
                <a:solidFill>
                  <a:schemeClr val="tx2"/>
                </a:solidFill>
                <a:latin typeface="Helvetica" pitchFamily="34" charset="0"/>
                <a:cs typeface="Helvetica" pitchFamily="34" charset="0"/>
              </a:rPr>
              <a:t>Approaches </a:t>
            </a:r>
            <a:r>
              <a:rPr lang="en-US" sz="4300" b="1" dirty="0">
                <a:solidFill>
                  <a:schemeClr val="tx2"/>
                </a:solidFill>
                <a:latin typeface="Helvetica" pitchFamily="34" charset="0"/>
                <a:cs typeface="Helvetica" pitchFamily="34" charset="0"/>
              </a:rPr>
              <a:t>for Addressing Grievances related to REDD</a:t>
            </a:r>
            <a:r>
              <a:rPr lang="en-US" sz="4300" b="1" dirty="0" smtClean="0">
                <a:solidFill>
                  <a:schemeClr val="tx2"/>
                </a:solidFill>
                <a:latin typeface="Helvetica" pitchFamily="34" charset="0"/>
                <a:cs typeface="Helvetica" pitchFamily="34" charset="0"/>
              </a:rPr>
              <a:t>+</a:t>
            </a:r>
          </a:p>
          <a:p>
            <a:endParaRPr lang="en-US" sz="2000" b="1" dirty="0" smtClean="0">
              <a:solidFill>
                <a:schemeClr val="tx1">
                  <a:lumMod val="85000"/>
                  <a:lumOff val="15000"/>
                </a:schemeClr>
              </a:solidFill>
              <a:latin typeface="Helvetica" pitchFamily="34" charset="0"/>
            </a:endParaRPr>
          </a:p>
          <a:p>
            <a:r>
              <a:rPr lang="en-US" b="1" dirty="0" smtClean="0">
                <a:solidFill>
                  <a:schemeClr val="tx1">
                    <a:lumMod val="85000"/>
                    <a:lumOff val="15000"/>
                  </a:schemeClr>
                </a:solidFill>
                <a:latin typeface="Helvetica" pitchFamily="34" charset="0"/>
              </a:rPr>
              <a:t>Geneva, Switzerland</a:t>
            </a:r>
            <a:endParaRPr lang="en-US" sz="2800" b="1" dirty="0" smtClean="0">
              <a:solidFill>
                <a:schemeClr val="tx1">
                  <a:lumMod val="85000"/>
                  <a:lumOff val="15000"/>
                </a:schemeClr>
              </a:solidFill>
              <a:latin typeface="Helvetica" pitchFamily="34" charset="0"/>
            </a:endParaRPr>
          </a:p>
          <a:p>
            <a:r>
              <a:rPr lang="en-US" sz="2800" dirty="0" smtClean="0">
                <a:solidFill>
                  <a:schemeClr val="tx1">
                    <a:lumMod val="85000"/>
                    <a:lumOff val="15000"/>
                  </a:schemeClr>
                </a:solidFill>
                <a:latin typeface="Helvetica" pitchFamily="34" charset="0"/>
              </a:rPr>
              <a:t>9-10 December 2013</a:t>
            </a:r>
          </a:p>
          <a:p>
            <a:endParaRPr lang="en-US" dirty="0"/>
          </a:p>
        </p:txBody>
      </p:sp>
    </p:spTree>
    <p:extLst>
      <p:ext uri="{BB962C8B-B14F-4D97-AF65-F5344CB8AC3E}">
        <p14:creationId xmlns:p14="http://schemas.microsoft.com/office/powerpoint/2010/main" val="394031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iembra de árbo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03873">
            <a:off x="2151418" y="2180098"/>
            <a:ext cx="4833853" cy="242546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nvSpPr>
        <p:spPr>
          <a:xfrm>
            <a:off x="394490" y="1600198"/>
            <a:ext cx="8229600" cy="4190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SzPts val="3400"/>
              <a:buNone/>
            </a:pPr>
            <a:endParaRPr lang="en-US" dirty="0" smtClean="0">
              <a:solidFill>
                <a:srgbClr val="000000"/>
              </a:solidFill>
            </a:endParaRPr>
          </a:p>
        </p:txBody>
      </p:sp>
      <p:sp>
        <p:nvSpPr>
          <p:cNvPr id="7" name="Title 1"/>
          <p:cNvSpPr txBox="1">
            <a:spLocks/>
          </p:cNvSpPr>
          <p:nvPr/>
        </p:nvSpPr>
        <p:spPr>
          <a:xfrm>
            <a:off x="424340" y="152400"/>
            <a:ext cx="8229600" cy="1066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008000"/>
              </a:solidFill>
            </a:endParaRPr>
          </a:p>
        </p:txBody>
      </p:sp>
      <p:cxnSp>
        <p:nvCxnSpPr>
          <p:cNvPr id="8" name="3 Conector recto"/>
          <p:cNvCxnSpPr/>
          <p:nvPr/>
        </p:nvCxnSpPr>
        <p:spPr>
          <a:xfrm>
            <a:off x="228600" y="5029200"/>
            <a:ext cx="8686800"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9" name="11 Flecha derecha"/>
          <p:cNvSpPr/>
          <p:nvPr/>
        </p:nvSpPr>
        <p:spPr>
          <a:xfrm rot="5400000" flipH="1">
            <a:off x="999239" y="4752089"/>
            <a:ext cx="211313" cy="342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2 CuadroTexto"/>
          <p:cNvSpPr txBox="1"/>
          <p:nvPr/>
        </p:nvSpPr>
        <p:spPr>
          <a:xfrm>
            <a:off x="460779" y="4136624"/>
            <a:ext cx="1289317" cy="646331"/>
          </a:xfrm>
          <a:prstGeom prst="rect">
            <a:avLst/>
          </a:prstGeom>
          <a:noFill/>
        </p:spPr>
        <p:txBody>
          <a:bodyPr wrap="square" rtlCol="0">
            <a:spAutoFit/>
          </a:bodyPr>
          <a:lstStyle/>
          <a:p>
            <a:r>
              <a:rPr lang="es-EC" dirty="0" smtClean="0"/>
              <a:t>Individual </a:t>
            </a:r>
            <a:r>
              <a:rPr lang="es-EC" dirty="0" err="1" smtClean="0"/>
              <a:t>grievances</a:t>
            </a:r>
            <a:r>
              <a:rPr lang="es-EC" dirty="0" smtClean="0"/>
              <a:t> </a:t>
            </a:r>
            <a:endParaRPr lang="es-EC" dirty="0"/>
          </a:p>
        </p:txBody>
      </p:sp>
      <p:sp>
        <p:nvSpPr>
          <p:cNvPr id="11" name="41 CuadroTexto"/>
          <p:cNvSpPr txBox="1"/>
          <p:nvPr/>
        </p:nvSpPr>
        <p:spPr>
          <a:xfrm>
            <a:off x="457200" y="5419529"/>
            <a:ext cx="1610043" cy="923330"/>
          </a:xfrm>
          <a:prstGeom prst="rect">
            <a:avLst/>
          </a:prstGeom>
          <a:noFill/>
        </p:spPr>
        <p:txBody>
          <a:bodyPr wrap="square" rtlCol="0">
            <a:spAutoFit/>
          </a:bodyPr>
          <a:lstStyle/>
          <a:p>
            <a:r>
              <a:rPr lang="es-EC" b="1" dirty="0" smtClean="0">
                <a:solidFill>
                  <a:srgbClr val="FF0000"/>
                </a:solidFill>
              </a:rPr>
              <a:t>PRE-EXISTING</a:t>
            </a:r>
          </a:p>
          <a:p>
            <a:r>
              <a:rPr lang="es-EC" b="1" dirty="0" err="1"/>
              <a:t>D</a:t>
            </a:r>
            <a:r>
              <a:rPr lang="es-EC" b="1" dirty="0" err="1" smtClean="0"/>
              <a:t>eeper</a:t>
            </a:r>
            <a:r>
              <a:rPr lang="es-EC" b="1" dirty="0" smtClean="0"/>
              <a:t> causes of disputes</a:t>
            </a:r>
            <a:endParaRPr lang="es-EC" b="1" dirty="0"/>
          </a:p>
        </p:txBody>
      </p:sp>
      <p:sp>
        <p:nvSpPr>
          <p:cNvPr id="12" name="42 Abrir llave"/>
          <p:cNvSpPr/>
          <p:nvPr/>
        </p:nvSpPr>
        <p:spPr>
          <a:xfrm>
            <a:off x="2133600" y="5181600"/>
            <a:ext cx="276225" cy="1371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43 CuadroTexto"/>
          <p:cNvSpPr txBox="1"/>
          <p:nvPr/>
        </p:nvSpPr>
        <p:spPr>
          <a:xfrm>
            <a:off x="2475236" y="5297269"/>
            <a:ext cx="2553964" cy="646331"/>
          </a:xfrm>
          <a:prstGeom prst="rect">
            <a:avLst/>
          </a:prstGeom>
          <a:noFill/>
        </p:spPr>
        <p:txBody>
          <a:bodyPr wrap="square" rtlCol="0">
            <a:spAutoFit/>
          </a:bodyPr>
          <a:lstStyle/>
          <a:p>
            <a:r>
              <a:rPr lang="es-EC" dirty="0" smtClean="0"/>
              <a:t>Incompatible &amp; </a:t>
            </a:r>
            <a:r>
              <a:rPr lang="es-EC" dirty="0" err="1" smtClean="0"/>
              <a:t>incoherent</a:t>
            </a:r>
            <a:r>
              <a:rPr lang="es-EC" dirty="0" smtClean="0"/>
              <a:t> </a:t>
            </a:r>
            <a:r>
              <a:rPr lang="es-EC" dirty="0" err="1" smtClean="0"/>
              <a:t>policy</a:t>
            </a:r>
            <a:r>
              <a:rPr lang="es-EC" dirty="0" smtClean="0"/>
              <a:t> </a:t>
            </a:r>
            <a:r>
              <a:rPr lang="es-EC" dirty="0" err="1" smtClean="0"/>
              <a:t>making</a:t>
            </a:r>
            <a:endParaRPr lang="es-EC" dirty="0"/>
          </a:p>
        </p:txBody>
      </p:sp>
      <p:sp>
        <p:nvSpPr>
          <p:cNvPr id="14" name="44 CuadroTexto"/>
          <p:cNvSpPr txBox="1"/>
          <p:nvPr/>
        </p:nvSpPr>
        <p:spPr>
          <a:xfrm>
            <a:off x="2514600" y="6031468"/>
            <a:ext cx="2553964" cy="369332"/>
          </a:xfrm>
          <a:prstGeom prst="rect">
            <a:avLst/>
          </a:prstGeom>
          <a:noFill/>
        </p:spPr>
        <p:txBody>
          <a:bodyPr wrap="square" rtlCol="0">
            <a:spAutoFit/>
          </a:bodyPr>
          <a:lstStyle/>
          <a:p>
            <a:r>
              <a:rPr lang="es-EC" dirty="0" smtClean="0"/>
              <a:t>Poor </a:t>
            </a:r>
            <a:r>
              <a:rPr lang="es-EC" dirty="0" err="1" smtClean="0"/>
              <a:t>land</a:t>
            </a:r>
            <a:r>
              <a:rPr lang="es-EC" dirty="0" smtClean="0"/>
              <a:t> use </a:t>
            </a:r>
            <a:r>
              <a:rPr lang="es-EC" dirty="0" err="1" smtClean="0"/>
              <a:t>planning</a:t>
            </a:r>
            <a:endParaRPr lang="es-EC" dirty="0"/>
          </a:p>
        </p:txBody>
      </p:sp>
      <p:sp>
        <p:nvSpPr>
          <p:cNvPr id="15" name="46 CuadroTexto"/>
          <p:cNvSpPr txBox="1"/>
          <p:nvPr/>
        </p:nvSpPr>
        <p:spPr>
          <a:xfrm>
            <a:off x="5334000" y="5046133"/>
            <a:ext cx="2553964" cy="646331"/>
          </a:xfrm>
          <a:prstGeom prst="rect">
            <a:avLst/>
          </a:prstGeom>
          <a:noFill/>
        </p:spPr>
        <p:txBody>
          <a:bodyPr wrap="square" rtlCol="0">
            <a:spAutoFit/>
          </a:bodyPr>
          <a:lstStyle/>
          <a:p>
            <a:r>
              <a:rPr lang="es-EC" dirty="0" err="1" smtClean="0"/>
              <a:t>Absence</a:t>
            </a:r>
            <a:r>
              <a:rPr lang="es-EC" dirty="0" smtClean="0"/>
              <a:t> of </a:t>
            </a:r>
            <a:r>
              <a:rPr lang="es-EC" dirty="0" err="1" smtClean="0"/>
              <a:t>State</a:t>
            </a:r>
            <a:r>
              <a:rPr lang="es-EC" dirty="0" smtClean="0"/>
              <a:t> </a:t>
            </a:r>
            <a:r>
              <a:rPr lang="es-EC" dirty="0" err="1" smtClean="0"/>
              <a:t>Institutions</a:t>
            </a:r>
            <a:endParaRPr lang="es-EC" dirty="0"/>
          </a:p>
        </p:txBody>
      </p:sp>
      <p:sp>
        <p:nvSpPr>
          <p:cNvPr id="16" name="47 CuadroTexto"/>
          <p:cNvSpPr txBox="1"/>
          <p:nvPr/>
        </p:nvSpPr>
        <p:spPr>
          <a:xfrm>
            <a:off x="5334000" y="5678269"/>
            <a:ext cx="2553964" cy="646331"/>
          </a:xfrm>
          <a:prstGeom prst="rect">
            <a:avLst/>
          </a:prstGeom>
          <a:noFill/>
        </p:spPr>
        <p:txBody>
          <a:bodyPr wrap="square" rtlCol="0">
            <a:spAutoFit/>
          </a:bodyPr>
          <a:lstStyle/>
          <a:p>
            <a:r>
              <a:rPr lang="es-EC" dirty="0" err="1" smtClean="0"/>
              <a:t>Structural</a:t>
            </a:r>
            <a:r>
              <a:rPr lang="es-EC" dirty="0" smtClean="0"/>
              <a:t> </a:t>
            </a:r>
            <a:r>
              <a:rPr lang="es-EC" dirty="0" err="1" smtClean="0"/>
              <a:t>inequality</a:t>
            </a:r>
            <a:r>
              <a:rPr lang="es-EC" dirty="0"/>
              <a:t> and </a:t>
            </a:r>
            <a:r>
              <a:rPr lang="es-EC" dirty="0" err="1"/>
              <a:t>Limited</a:t>
            </a:r>
            <a:r>
              <a:rPr lang="es-EC" dirty="0"/>
              <a:t> </a:t>
            </a:r>
            <a:r>
              <a:rPr lang="es-EC" dirty="0" err="1"/>
              <a:t>Participation</a:t>
            </a:r>
            <a:endParaRPr lang="es-EC" dirty="0"/>
          </a:p>
        </p:txBody>
      </p:sp>
      <p:grpSp>
        <p:nvGrpSpPr>
          <p:cNvPr id="18" name="6 Grupo"/>
          <p:cNvGrpSpPr/>
          <p:nvPr/>
        </p:nvGrpSpPr>
        <p:grpSpPr>
          <a:xfrm>
            <a:off x="685800" y="1786044"/>
            <a:ext cx="7939866" cy="1566756"/>
            <a:chOff x="791641" y="135952"/>
            <a:chExt cx="7939866" cy="1566756"/>
          </a:xfrm>
        </p:grpSpPr>
        <p:sp>
          <p:nvSpPr>
            <p:cNvPr id="19" name="2 Llamada ovalada"/>
            <p:cNvSpPr/>
            <p:nvPr/>
          </p:nvSpPr>
          <p:spPr>
            <a:xfrm rot="21221587">
              <a:off x="6027420" y="178708"/>
              <a:ext cx="2704087" cy="1524000"/>
            </a:xfrm>
            <a:prstGeom prst="wedgeEllipseCallout">
              <a:avLst>
                <a:gd name="adj1" fmla="val -73368"/>
                <a:gd name="adj2" fmla="val -4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Where</a:t>
              </a:r>
              <a:r>
                <a:rPr lang="es-EC" dirty="0" smtClean="0"/>
                <a:t> </a:t>
              </a:r>
              <a:r>
                <a:rPr lang="es-EC" dirty="0" err="1" smtClean="0"/>
                <a:t>is</a:t>
              </a:r>
              <a:r>
                <a:rPr lang="es-EC" dirty="0" smtClean="0"/>
                <a:t> </a:t>
              </a:r>
              <a:r>
                <a:rPr lang="es-EC" dirty="0" err="1" smtClean="0"/>
                <a:t>the</a:t>
              </a:r>
              <a:r>
                <a:rPr lang="es-EC" dirty="0" smtClean="0"/>
                <a:t> </a:t>
              </a:r>
              <a:r>
                <a:rPr lang="es-EC" dirty="0" err="1" smtClean="0"/>
                <a:t>money</a:t>
              </a:r>
              <a:r>
                <a:rPr lang="es-EC" dirty="0" smtClean="0"/>
                <a:t> I </a:t>
              </a:r>
              <a:r>
                <a:rPr lang="es-EC" dirty="0" err="1" smtClean="0"/>
                <a:t>was</a:t>
              </a:r>
              <a:r>
                <a:rPr lang="es-EC" dirty="0" smtClean="0"/>
                <a:t> </a:t>
              </a:r>
              <a:r>
                <a:rPr lang="es-EC" dirty="0" err="1" smtClean="0"/>
                <a:t>promised</a:t>
              </a:r>
              <a:r>
                <a:rPr lang="es-EC" dirty="0" smtClean="0"/>
                <a:t>?</a:t>
              </a:r>
              <a:endParaRPr lang="es-EC" dirty="0"/>
            </a:p>
          </p:txBody>
        </p:sp>
        <p:sp>
          <p:nvSpPr>
            <p:cNvPr id="20" name="49 Llamada ovalada"/>
            <p:cNvSpPr/>
            <p:nvPr/>
          </p:nvSpPr>
          <p:spPr>
            <a:xfrm rot="198990" flipH="1">
              <a:off x="791641" y="135952"/>
              <a:ext cx="2713333" cy="1524000"/>
            </a:xfrm>
            <a:prstGeom prst="wedgeEllipseCallout">
              <a:avLst>
                <a:gd name="adj1" fmla="val -87149"/>
                <a:gd name="adj2" fmla="val 11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They</a:t>
              </a:r>
              <a:r>
                <a:rPr lang="es-EC" dirty="0" smtClean="0"/>
                <a:t> are </a:t>
              </a:r>
              <a:r>
                <a:rPr lang="es-EC" dirty="0" err="1" smtClean="0"/>
                <a:t>trying</a:t>
              </a:r>
              <a:r>
                <a:rPr lang="es-EC" dirty="0" smtClean="0"/>
                <a:t> </a:t>
              </a:r>
              <a:r>
                <a:rPr lang="es-EC" dirty="0" err="1" smtClean="0"/>
                <a:t>to</a:t>
              </a:r>
              <a:r>
                <a:rPr lang="es-EC" dirty="0" smtClean="0"/>
                <a:t> </a:t>
              </a:r>
              <a:r>
                <a:rPr lang="es-EC" dirty="0" err="1" smtClean="0"/>
                <a:t>take</a:t>
              </a:r>
              <a:r>
                <a:rPr lang="es-EC" dirty="0" smtClean="0"/>
                <a:t> </a:t>
              </a:r>
              <a:r>
                <a:rPr lang="es-EC" dirty="0" err="1" smtClean="0"/>
                <a:t>my</a:t>
              </a:r>
              <a:r>
                <a:rPr lang="es-EC" dirty="0" smtClean="0"/>
                <a:t> </a:t>
              </a:r>
              <a:r>
                <a:rPr lang="es-EC" dirty="0" err="1" smtClean="0"/>
                <a:t>land</a:t>
              </a:r>
              <a:r>
                <a:rPr lang="es-EC" dirty="0" smtClean="0"/>
                <a:t>, </a:t>
              </a:r>
              <a:r>
                <a:rPr lang="es-EC" dirty="0" err="1" smtClean="0"/>
                <a:t>my</a:t>
              </a:r>
              <a:r>
                <a:rPr lang="es-EC" dirty="0" smtClean="0"/>
                <a:t> </a:t>
              </a:r>
              <a:r>
                <a:rPr lang="es-EC" dirty="0" err="1" smtClean="0"/>
                <a:t>forest</a:t>
              </a:r>
              <a:r>
                <a:rPr lang="es-EC" dirty="0"/>
                <a:t>!</a:t>
              </a:r>
            </a:p>
          </p:txBody>
        </p:sp>
      </p:grpSp>
      <p:sp>
        <p:nvSpPr>
          <p:cNvPr id="21" name="21 CuadroTexto"/>
          <p:cNvSpPr txBox="1"/>
          <p:nvPr/>
        </p:nvSpPr>
        <p:spPr>
          <a:xfrm>
            <a:off x="2514600" y="6351024"/>
            <a:ext cx="4085719" cy="369332"/>
          </a:xfrm>
          <a:prstGeom prst="rect">
            <a:avLst/>
          </a:prstGeom>
          <a:noFill/>
        </p:spPr>
        <p:txBody>
          <a:bodyPr wrap="square" rtlCol="0">
            <a:spAutoFit/>
          </a:bodyPr>
          <a:lstStyle/>
          <a:p>
            <a:r>
              <a:rPr lang="es-EC" dirty="0" err="1" smtClean="0"/>
              <a:t>Insecure</a:t>
            </a:r>
            <a:r>
              <a:rPr lang="es-EC" dirty="0" smtClean="0"/>
              <a:t> </a:t>
            </a:r>
            <a:r>
              <a:rPr lang="es-EC" dirty="0" err="1" smtClean="0"/>
              <a:t>land</a:t>
            </a:r>
            <a:r>
              <a:rPr lang="es-EC" dirty="0" smtClean="0"/>
              <a:t> </a:t>
            </a:r>
            <a:r>
              <a:rPr lang="es-EC" dirty="0" err="1" smtClean="0"/>
              <a:t>tenure</a:t>
            </a:r>
            <a:r>
              <a:rPr lang="es-EC" dirty="0" smtClean="0"/>
              <a:t> &amp; </a:t>
            </a:r>
            <a:r>
              <a:rPr lang="es-EC" dirty="0" err="1" smtClean="0"/>
              <a:t>resource</a:t>
            </a:r>
            <a:r>
              <a:rPr lang="es-EC" dirty="0" smtClean="0"/>
              <a:t> </a:t>
            </a:r>
            <a:r>
              <a:rPr lang="es-EC" dirty="0" err="1" smtClean="0"/>
              <a:t>rights</a:t>
            </a:r>
            <a:endParaRPr lang="es-EC" dirty="0"/>
          </a:p>
        </p:txBody>
      </p:sp>
      <p:sp>
        <p:nvSpPr>
          <p:cNvPr id="22" name="Title 21"/>
          <p:cNvSpPr>
            <a:spLocks noGrp="1"/>
          </p:cNvSpPr>
          <p:nvPr>
            <p:ph type="title"/>
          </p:nvPr>
        </p:nvSpPr>
        <p:spPr>
          <a:xfrm>
            <a:off x="1600200" y="304800"/>
            <a:ext cx="7613301" cy="973141"/>
          </a:xfrm>
        </p:spPr>
        <p:txBody>
          <a:bodyPr>
            <a:noAutofit/>
          </a:bodyPr>
          <a:lstStyle/>
          <a:p>
            <a:r>
              <a:rPr lang="en-US" sz="2000" b="1" dirty="0" smtClean="0">
                <a:solidFill>
                  <a:schemeClr val="tx2"/>
                </a:solidFill>
              </a:rPr>
              <a:t/>
            </a:r>
            <a:br>
              <a:rPr lang="en-US" sz="2000" b="1" dirty="0" smtClean="0">
                <a:solidFill>
                  <a:schemeClr val="tx2"/>
                </a:solidFill>
              </a:rPr>
            </a:br>
            <a:r>
              <a:rPr lang="en-US" sz="2400" b="1" dirty="0" smtClean="0">
                <a:solidFill>
                  <a:schemeClr val="tx2"/>
                </a:solidFill>
              </a:rPr>
              <a:t>Disputes are </a:t>
            </a:r>
            <a:r>
              <a:rPr lang="en-US" sz="2400" b="1" dirty="0">
                <a:solidFill>
                  <a:schemeClr val="tx2"/>
                </a:solidFill>
              </a:rPr>
              <a:t>likely to arise </a:t>
            </a:r>
            <a:r>
              <a:rPr lang="en-US" sz="2400" b="1" dirty="0" smtClean="0">
                <a:solidFill>
                  <a:schemeClr val="tx2"/>
                </a:solidFill>
              </a:rPr>
              <a:t>locally </a:t>
            </a:r>
            <a:r>
              <a:rPr lang="en-US" sz="2400" b="1" dirty="0">
                <a:solidFill>
                  <a:schemeClr val="tx2"/>
                </a:solidFill>
              </a:rPr>
              <a:t>in the form </a:t>
            </a:r>
            <a:r>
              <a:rPr lang="en-US" sz="2400" b="1" dirty="0" smtClean="0">
                <a:solidFill>
                  <a:schemeClr val="tx2"/>
                </a:solidFill>
              </a:rPr>
              <a:t>of grievances </a:t>
            </a:r>
            <a:br>
              <a:rPr lang="en-US" sz="2400" b="1" dirty="0" smtClean="0">
                <a:solidFill>
                  <a:schemeClr val="tx2"/>
                </a:solidFill>
              </a:rPr>
            </a:br>
            <a:r>
              <a:rPr lang="en-US" sz="2400" b="1" dirty="0" smtClean="0">
                <a:solidFill>
                  <a:schemeClr val="tx2"/>
                </a:solidFill>
              </a:rPr>
              <a:t>– this may have impacts on how REDD+ is implemented</a:t>
            </a:r>
            <a:r>
              <a:rPr lang="en-US" sz="2400" b="1" dirty="0">
                <a:solidFill>
                  <a:schemeClr val="tx2"/>
                </a:solidFill>
              </a:rPr>
              <a:t/>
            </a:r>
            <a:br>
              <a:rPr lang="en-US" sz="2400" b="1" dirty="0">
                <a:solidFill>
                  <a:schemeClr val="tx2"/>
                </a:solidFill>
              </a:rPr>
            </a:br>
            <a:endParaRPr lang="en-US" sz="2400" dirty="0">
              <a:solidFill>
                <a:schemeClr val="tx2"/>
              </a:solidFill>
            </a:endParaRPr>
          </a:p>
        </p:txBody>
      </p:sp>
      <p:sp>
        <p:nvSpPr>
          <p:cNvPr id="23" name="Rectangle 22"/>
          <p:cNvSpPr/>
          <p:nvPr/>
        </p:nvSpPr>
        <p:spPr>
          <a:xfrm>
            <a:off x="7516897" y="6550223"/>
            <a:ext cx="1620572" cy="307777"/>
          </a:xfrm>
          <a:prstGeom prst="rect">
            <a:avLst/>
          </a:prstGeom>
        </p:spPr>
        <p:txBody>
          <a:bodyPr wrap="none">
            <a:spAutoFit/>
          </a:bodyPr>
          <a:lstStyle/>
          <a:p>
            <a:r>
              <a:rPr lang="es-EC" sz="1400" b="1" dirty="0" err="1" smtClean="0"/>
              <a:t>Credit</a:t>
            </a:r>
            <a:r>
              <a:rPr lang="es-EC" sz="1400" b="1" dirty="0" smtClean="0"/>
              <a:t>: Juan Dumas</a:t>
            </a:r>
            <a:endParaRPr lang="es-EC" sz="1400" b="1" dirty="0"/>
          </a:p>
        </p:txBody>
      </p:sp>
    </p:spTree>
    <p:extLst>
      <p:ext uri="{BB962C8B-B14F-4D97-AF65-F5344CB8AC3E}">
        <p14:creationId xmlns:p14="http://schemas.microsoft.com/office/powerpoint/2010/main" val="237036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iembra de árbo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03873">
            <a:off x="-85113" y="2296348"/>
            <a:ext cx="2037116" cy="1022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encrypted-tbn1.gstatic.com/images?q=tbn:ANd9GcQmyXltftJudpEaWKCCY_DMuE49esDENKnNkaH7iVtXESXChKo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19200"/>
            <a:ext cx="2619375"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nvSpPr>
        <p:spPr>
          <a:xfrm>
            <a:off x="394490" y="1600198"/>
            <a:ext cx="8229600" cy="4190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SzPts val="3400"/>
              <a:buNone/>
            </a:pPr>
            <a:endParaRPr lang="en-US" dirty="0" smtClean="0">
              <a:solidFill>
                <a:srgbClr val="000000"/>
              </a:solidFill>
            </a:endParaRPr>
          </a:p>
        </p:txBody>
      </p:sp>
      <p:sp>
        <p:nvSpPr>
          <p:cNvPr id="8" name="Title 1"/>
          <p:cNvSpPr txBox="1">
            <a:spLocks/>
          </p:cNvSpPr>
          <p:nvPr/>
        </p:nvSpPr>
        <p:spPr>
          <a:xfrm>
            <a:off x="457200" y="152400"/>
            <a:ext cx="8229600" cy="1066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008000"/>
              </a:solidFill>
            </a:endParaRPr>
          </a:p>
        </p:txBody>
      </p:sp>
      <p:sp>
        <p:nvSpPr>
          <p:cNvPr id="9" name="Title 1"/>
          <p:cNvSpPr txBox="1">
            <a:spLocks/>
          </p:cNvSpPr>
          <p:nvPr/>
        </p:nvSpPr>
        <p:spPr>
          <a:xfrm>
            <a:off x="1627141" y="152400"/>
            <a:ext cx="751685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solidFill>
              </a:rPr>
              <a:t>As in any dispute, grievances may escalate if not redressed early</a:t>
            </a:r>
            <a:endParaRPr lang="en-US" sz="3200" b="1" dirty="0">
              <a:solidFill>
                <a:schemeClr val="tx2"/>
              </a:solidFill>
            </a:endParaRPr>
          </a:p>
        </p:txBody>
      </p:sp>
      <p:cxnSp>
        <p:nvCxnSpPr>
          <p:cNvPr id="10" name="3 Conector recto"/>
          <p:cNvCxnSpPr/>
          <p:nvPr/>
        </p:nvCxnSpPr>
        <p:spPr>
          <a:xfrm>
            <a:off x="228600" y="5334000"/>
            <a:ext cx="8686800"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11" name="11 Flecha derecha"/>
          <p:cNvSpPr/>
          <p:nvPr/>
        </p:nvSpPr>
        <p:spPr>
          <a:xfrm rot="5400000" flipH="1">
            <a:off x="999239" y="4904493"/>
            <a:ext cx="211313" cy="342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2 CuadroTexto"/>
          <p:cNvSpPr txBox="1"/>
          <p:nvPr/>
        </p:nvSpPr>
        <p:spPr>
          <a:xfrm>
            <a:off x="460779" y="4306669"/>
            <a:ext cx="1289317" cy="646331"/>
          </a:xfrm>
          <a:prstGeom prst="rect">
            <a:avLst/>
          </a:prstGeom>
          <a:noFill/>
        </p:spPr>
        <p:txBody>
          <a:bodyPr wrap="square" rtlCol="0">
            <a:spAutoFit/>
          </a:bodyPr>
          <a:lstStyle/>
          <a:p>
            <a:r>
              <a:rPr lang="es-EC" dirty="0" smtClean="0"/>
              <a:t>Individual </a:t>
            </a:r>
            <a:r>
              <a:rPr lang="es-EC" dirty="0" err="1" smtClean="0"/>
              <a:t>grievances</a:t>
            </a:r>
            <a:r>
              <a:rPr lang="es-EC" dirty="0" smtClean="0"/>
              <a:t> </a:t>
            </a:r>
            <a:endParaRPr lang="es-EC" dirty="0"/>
          </a:p>
        </p:txBody>
      </p:sp>
      <p:sp>
        <p:nvSpPr>
          <p:cNvPr id="13" name="13 Flecha derecha"/>
          <p:cNvSpPr/>
          <p:nvPr/>
        </p:nvSpPr>
        <p:spPr>
          <a:xfrm rot="5400000" flipH="1">
            <a:off x="1944314" y="4255717"/>
            <a:ext cx="1204058" cy="342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4 CuadroTexto"/>
          <p:cNvSpPr txBox="1"/>
          <p:nvPr/>
        </p:nvSpPr>
        <p:spPr>
          <a:xfrm>
            <a:off x="1504947" y="3239869"/>
            <a:ext cx="2000253" cy="646331"/>
          </a:xfrm>
          <a:prstGeom prst="rect">
            <a:avLst/>
          </a:prstGeom>
          <a:noFill/>
        </p:spPr>
        <p:txBody>
          <a:bodyPr wrap="square" rtlCol="0">
            <a:spAutoFit/>
          </a:bodyPr>
          <a:lstStyle/>
          <a:p>
            <a:pPr algn="ctr"/>
            <a:r>
              <a:rPr lang="es-EC" dirty="0" err="1" smtClean="0"/>
              <a:t>Community</a:t>
            </a:r>
            <a:r>
              <a:rPr lang="es-EC" dirty="0" smtClean="0"/>
              <a:t> </a:t>
            </a:r>
            <a:r>
              <a:rPr lang="es-EC" dirty="0" err="1" smtClean="0"/>
              <a:t>complains</a:t>
            </a:r>
            <a:r>
              <a:rPr lang="es-EC" dirty="0" smtClean="0"/>
              <a:t> </a:t>
            </a:r>
            <a:r>
              <a:rPr lang="es-EC" dirty="0" err="1" smtClean="0"/>
              <a:t>formally</a:t>
            </a:r>
            <a:endParaRPr lang="es-EC" dirty="0"/>
          </a:p>
        </p:txBody>
      </p:sp>
      <p:sp>
        <p:nvSpPr>
          <p:cNvPr id="15" name="16 Flecha derecha"/>
          <p:cNvSpPr/>
          <p:nvPr/>
        </p:nvSpPr>
        <p:spPr>
          <a:xfrm rot="5400000" flipH="1">
            <a:off x="3829841" y="4159249"/>
            <a:ext cx="1701800" cy="3429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7 CuadroTexto"/>
          <p:cNvSpPr txBox="1"/>
          <p:nvPr/>
        </p:nvSpPr>
        <p:spPr>
          <a:xfrm>
            <a:off x="4038600" y="2858869"/>
            <a:ext cx="1343025" cy="646331"/>
          </a:xfrm>
          <a:prstGeom prst="rect">
            <a:avLst/>
          </a:prstGeom>
          <a:noFill/>
        </p:spPr>
        <p:txBody>
          <a:bodyPr wrap="square" rtlCol="0">
            <a:spAutoFit/>
          </a:bodyPr>
          <a:lstStyle/>
          <a:p>
            <a:pPr algn="ctr"/>
            <a:r>
              <a:rPr lang="es-EC" dirty="0" err="1" smtClean="0"/>
              <a:t>Community</a:t>
            </a:r>
            <a:r>
              <a:rPr lang="es-EC" dirty="0" smtClean="0"/>
              <a:t> blocks </a:t>
            </a:r>
            <a:r>
              <a:rPr lang="es-EC" dirty="0" err="1" smtClean="0"/>
              <a:t>road</a:t>
            </a:r>
            <a:endParaRPr lang="es-EC" dirty="0"/>
          </a:p>
        </p:txBody>
      </p:sp>
      <p:sp>
        <p:nvSpPr>
          <p:cNvPr id="17" name="18 Flecha derecha"/>
          <p:cNvSpPr/>
          <p:nvPr/>
        </p:nvSpPr>
        <p:spPr>
          <a:xfrm rot="5400000" flipH="1">
            <a:off x="5410595" y="3772294"/>
            <a:ext cx="2475711" cy="3429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8" name="20 Conector recto"/>
          <p:cNvCxnSpPr/>
          <p:nvPr/>
        </p:nvCxnSpPr>
        <p:spPr>
          <a:xfrm>
            <a:off x="299621" y="4166642"/>
            <a:ext cx="8686800"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9" name="22 Conector curvado"/>
          <p:cNvCxnSpPr/>
          <p:nvPr/>
        </p:nvCxnSpPr>
        <p:spPr>
          <a:xfrm rot="5400000" flipH="1" flipV="1">
            <a:off x="838436" y="3734036"/>
            <a:ext cx="364792" cy="70153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28 Conector curvado"/>
          <p:cNvCxnSpPr/>
          <p:nvPr/>
        </p:nvCxnSpPr>
        <p:spPr>
          <a:xfrm rot="5400000" flipH="1" flipV="1">
            <a:off x="3392014" y="2972036"/>
            <a:ext cx="364792" cy="701536"/>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29 Conector curvado"/>
          <p:cNvCxnSpPr/>
          <p:nvPr/>
        </p:nvCxnSpPr>
        <p:spPr>
          <a:xfrm rot="5400000" flipH="1" flipV="1">
            <a:off x="5169857" y="2020325"/>
            <a:ext cx="364792" cy="701536"/>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30 CuadroTexto"/>
          <p:cNvSpPr txBox="1"/>
          <p:nvPr/>
        </p:nvSpPr>
        <p:spPr>
          <a:xfrm rot="20046163">
            <a:off x="168317" y="3558651"/>
            <a:ext cx="1289317" cy="369332"/>
          </a:xfrm>
          <a:prstGeom prst="rect">
            <a:avLst/>
          </a:prstGeom>
          <a:noFill/>
        </p:spPr>
        <p:txBody>
          <a:bodyPr wrap="square" rtlCol="0">
            <a:spAutoFit/>
          </a:bodyPr>
          <a:lstStyle/>
          <a:p>
            <a:r>
              <a:rPr lang="es-EC" dirty="0" smtClean="0"/>
              <a:t>No </a:t>
            </a:r>
            <a:r>
              <a:rPr lang="es-EC" dirty="0" err="1" smtClean="0"/>
              <a:t>redress</a:t>
            </a:r>
            <a:endParaRPr lang="es-EC" dirty="0"/>
          </a:p>
        </p:txBody>
      </p:sp>
      <p:sp>
        <p:nvSpPr>
          <p:cNvPr id="23" name="31 CuadroTexto"/>
          <p:cNvSpPr txBox="1"/>
          <p:nvPr/>
        </p:nvSpPr>
        <p:spPr>
          <a:xfrm rot="20019926">
            <a:off x="2886666" y="2705214"/>
            <a:ext cx="1289317" cy="369332"/>
          </a:xfrm>
          <a:prstGeom prst="rect">
            <a:avLst/>
          </a:prstGeom>
          <a:noFill/>
        </p:spPr>
        <p:txBody>
          <a:bodyPr wrap="square" rtlCol="0">
            <a:spAutoFit/>
          </a:bodyPr>
          <a:lstStyle/>
          <a:p>
            <a:r>
              <a:rPr lang="es-EC" dirty="0" smtClean="0"/>
              <a:t>No </a:t>
            </a:r>
            <a:r>
              <a:rPr lang="es-EC" dirty="0" err="1" smtClean="0"/>
              <a:t>redress</a:t>
            </a:r>
            <a:endParaRPr lang="es-EC" dirty="0"/>
          </a:p>
        </p:txBody>
      </p:sp>
      <p:sp>
        <p:nvSpPr>
          <p:cNvPr id="24" name="33 Flecha derecha"/>
          <p:cNvSpPr/>
          <p:nvPr/>
        </p:nvSpPr>
        <p:spPr>
          <a:xfrm rot="5400000" flipH="1">
            <a:off x="6776240" y="3524249"/>
            <a:ext cx="3124200" cy="3429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5 CuadroTexto"/>
          <p:cNvSpPr txBox="1"/>
          <p:nvPr/>
        </p:nvSpPr>
        <p:spPr>
          <a:xfrm rot="20249270">
            <a:off x="7455052" y="1268265"/>
            <a:ext cx="1523905" cy="369332"/>
          </a:xfrm>
          <a:prstGeom prst="rect">
            <a:avLst/>
          </a:prstGeom>
          <a:solidFill>
            <a:schemeClr val="bg1"/>
          </a:solidFill>
        </p:spPr>
        <p:txBody>
          <a:bodyPr wrap="square" rtlCol="0">
            <a:spAutoFit/>
          </a:bodyPr>
          <a:lstStyle/>
          <a:p>
            <a:r>
              <a:rPr lang="es-EC" dirty="0" smtClean="0"/>
              <a:t> </a:t>
            </a:r>
            <a:r>
              <a:rPr lang="es-EC" dirty="0" err="1" smtClean="0"/>
              <a:t>Negotiation</a:t>
            </a:r>
            <a:r>
              <a:rPr lang="es-EC" dirty="0" smtClean="0"/>
              <a:t>?</a:t>
            </a:r>
            <a:endParaRPr lang="es-EC" dirty="0"/>
          </a:p>
        </p:txBody>
      </p:sp>
      <p:sp>
        <p:nvSpPr>
          <p:cNvPr id="26" name="41 CuadroTexto"/>
          <p:cNvSpPr txBox="1"/>
          <p:nvPr/>
        </p:nvSpPr>
        <p:spPr>
          <a:xfrm>
            <a:off x="904557" y="5334000"/>
            <a:ext cx="1610043" cy="923330"/>
          </a:xfrm>
          <a:prstGeom prst="rect">
            <a:avLst/>
          </a:prstGeom>
          <a:noFill/>
        </p:spPr>
        <p:txBody>
          <a:bodyPr wrap="square" rtlCol="0">
            <a:spAutoFit/>
          </a:bodyPr>
          <a:lstStyle/>
          <a:p>
            <a:r>
              <a:rPr lang="es-EC" b="1" dirty="0">
                <a:solidFill>
                  <a:srgbClr val="FF0000"/>
                </a:solidFill>
              </a:rPr>
              <a:t>PRE-EXISTING</a:t>
            </a:r>
          </a:p>
          <a:p>
            <a:r>
              <a:rPr lang="es-EC" b="1" dirty="0" err="1" smtClean="0"/>
              <a:t>Deeper</a:t>
            </a:r>
            <a:r>
              <a:rPr lang="es-EC" b="1" dirty="0" smtClean="0"/>
              <a:t> causes of disputes</a:t>
            </a:r>
            <a:endParaRPr lang="es-EC" b="1" dirty="0"/>
          </a:p>
        </p:txBody>
      </p:sp>
      <p:sp>
        <p:nvSpPr>
          <p:cNvPr id="27" name="42 Abrir llave"/>
          <p:cNvSpPr/>
          <p:nvPr/>
        </p:nvSpPr>
        <p:spPr>
          <a:xfrm>
            <a:off x="2546345" y="5486400"/>
            <a:ext cx="276225" cy="1371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8" name="43 CuadroTexto"/>
          <p:cNvSpPr txBox="1"/>
          <p:nvPr/>
        </p:nvSpPr>
        <p:spPr>
          <a:xfrm>
            <a:off x="2743200" y="5373469"/>
            <a:ext cx="2553964" cy="646331"/>
          </a:xfrm>
          <a:prstGeom prst="rect">
            <a:avLst/>
          </a:prstGeom>
          <a:noFill/>
        </p:spPr>
        <p:txBody>
          <a:bodyPr wrap="square" rtlCol="0">
            <a:spAutoFit/>
          </a:bodyPr>
          <a:lstStyle/>
          <a:p>
            <a:r>
              <a:rPr lang="es-EC" dirty="0" smtClean="0"/>
              <a:t>Incompatible &amp; </a:t>
            </a:r>
            <a:r>
              <a:rPr lang="es-EC" dirty="0" err="1" smtClean="0"/>
              <a:t>incoherent</a:t>
            </a:r>
            <a:r>
              <a:rPr lang="es-EC" dirty="0" smtClean="0"/>
              <a:t> </a:t>
            </a:r>
            <a:r>
              <a:rPr lang="es-EC" dirty="0" err="1" smtClean="0"/>
              <a:t>policy</a:t>
            </a:r>
            <a:r>
              <a:rPr lang="es-EC" dirty="0" smtClean="0"/>
              <a:t> </a:t>
            </a:r>
            <a:r>
              <a:rPr lang="es-EC" dirty="0" err="1" smtClean="0"/>
              <a:t>making</a:t>
            </a:r>
            <a:endParaRPr lang="es-EC" dirty="0"/>
          </a:p>
        </p:txBody>
      </p:sp>
      <p:sp>
        <p:nvSpPr>
          <p:cNvPr id="29" name="44 CuadroTexto"/>
          <p:cNvSpPr txBox="1"/>
          <p:nvPr/>
        </p:nvSpPr>
        <p:spPr>
          <a:xfrm>
            <a:off x="2780036" y="6019800"/>
            <a:ext cx="2553964" cy="369332"/>
          </a:xfrm>
          <a:prstGeom prst="rect">
            <a:avLst/>
          </a:prstGeom>
          <a:noFill/>
        </p:spPr>
        <p:txBody>
          <a:bodyPr wrap="square" rtlCol="0">
            <a:spAutoFit/>
          </a:bodyPr>
          <a:lstStyle/>
          <a:p>
            <a:r>
              <a:rPr lang="es-EC" dirty="0" smtClean="0"/>
              <a:t>Poor </a:t>
            </a:r>
            <a:r>
              <a:rPr lang="es-EC" dirty="0" err="1" smtClean="0"/>
              <a:t>land</a:t>
            </a:r>
            <a:r>
              <a:rPr lang="es-EC" dirty="0" smtClean="0"/>
              <a:t> use </a:t>
            </a:r>
            <a:r>
              <a:rPr lang="es-EC" dirty="0" err="1" smtClean="0"/>
              <a:t>planning</a:t>
            </a:r>
            <a:endParaRPr lang="es-EC" dirty="0"/>
          </a:p>
        </p:txBody>
      </p:sp>
      <p:sp>
        <p:nvSpPr>
          <p:cNvPr id="30" name="46 CuadroTexto"/>
          <p:cNvSpPr txBox="1"/>
          <p:nvPr/>
        </p:nvSpPr>
        <p:spPr>
          <a:xfrm>
            <a:off x="5410200" y="5297269"/>
            <a:ext cx="2553964" cy="646331"/>
          </a:xfrm>
          <a:prstGeom prst="rect">
            <a:avLst/>
          </a:prstGeom>
          <a:noFill/>
        </p:spPr>
        <p:txBody>
          <a:bodyPr wrap="square" rtlCol="0">
            <a:spAutoFit/>
          </a:bodyPr>
          <a:lstStyle/>
          <a:p>
            <a:r>
              <a:rPr lang="es-EC" dirty="0" err="1" smtClean="0"/>
              <a:t>Absence</a:t>
            </a:r>
            <a:r>
              <a:rPr lang="es-EC" dirty="0" smtClean="0"/>
              <a:t> of </a:t>
            </a:r>
            <a:r>
              <a:rPr lang="es-EC" dirty="0" err="1" smtClean="0"/>
              <a:t>State</a:t>
            </a:r>
            <a:r>
              <a:rPr lang="es-EC" dirty="0" smtClean="0"/>
              <a:t> </a:t>
            </a:r>
            <a:r>
              <a:rPr lang="es-EC" dirty="0" err="1" smtClean="0"/>
              <a:t>Institutions</a:t>
            </a:r>
            <a:endParaRPr lang="es-EC" dirty="0"/>
          </a:p>
        </p:txBody>
      </p:sp>
      <p:sp>
        <p:nvSpPr>
          <p:cNvPr id="31" name="47 CuadroTexto"/>
          <p:cNvSpPr txBox="1"/>
          <p:nvPr/>
        </p:nvSpPr>
        <p:spPr>
          <a:xfrm>
            <a:off x="5410200" y="5906869"/>
            <a:ext cx="2553964" cy="646331"/>
          </a:xfrm>
          <a:prstGeom prst="rect">
            <a:avLst/>
          </a:prstGeom>
          <a:noFill/>
        </p:spPr>
        <p:txBody>
          <a:bodyPr wrap="square" rtlCol="0">
            <a:spAutoFit/>
          </a:bodyPr>
          <a:lstStyle/>
          <a:p>
            <a:r>
              <a:rPr lang="es-EC" dirty="0" err="1" smtClean="0"/>
              <a:t>Structural</a:t>
            </a:r>
            <a:r>
              <a:rPr lang="es-EC" dirty="0" smtClean="0"/>
              <a:t> </a:t>
            </a:r>
            <a:r>
              <a:rPr lang="es-EC" dirty="0" err="1"/>
              <a:t>inequality</a:t>
            </a:r>
            <a:r>
              <a:rPr lang="es-EC" dirty="0"/>
              <a:t> and </a:t>
            </a:r>
            <a:r>
              <a:rPr lang="es-EC" dirty="0" err="1"/>
              <a:t>Limited</a:t>
            </a:r>
            <a:r>
              <a:rPr lang="es-EC" dirty="0"/>
              <a:t> </a:t>
            </a:r>
            <a:r>
              <a:rPr lang="es-EC" dirty="0" err="1"/>
              <a:t>Participation</a:t>
            </a:r>
            <a:endParaRPr lang="es-EC" dirty="0"/>
          </a:p>
        </p:txBody>
      </p:sp>
      <p:sp>
        <p:nvSpPr>
          <p:cNvPr id="32" name="51 CuadroTexto"/>
          <p:cNvSpPr txBox="1"/>
          <p:nvPr/>
        </p:nvSpPr>
        <p:spPr>
          <a:xfrm>
            <a:off x="1762790" y="4459069"/>
            <a:ext cx="2553964" cy="646331"/>
          </a:xfrm>
          <a:prstGeom prst="rect">
            <a:avLst/>
          </a:prstGeom>
          <a:solidFill>
            <a:schemeClr val="tx1"/>
          </a:solidFill>
        </p:spPr>
        <p:txBody>
          <a:bodyPr wrap="square" rtlCol="0">
            <a:spAutoFit/>
          </a:bodyPr>
          <a:lstStyle/>
          <a:p>
            <a:pPr algn="ctr"/>
            <a:r>
              <a:rPr lang="es-EC" b="1" dirty="0" smtClean="0">
                <a:solidFill>
                  <a:schemeClr val="bg1"/>
                </a:solidFill>
              </a:rPr>
              <a:t>GRIEVANCE REDRESS MECHANISMS</a:t>
            </a:r>
            <a:endParaRPr lang="es-EC" b="1" dirty="0">
              <a:solidFill>
                <a:schemeClr val="bg1"/>
              </a:solidFill>
            </a:endParaRPr>
          </a:p>
        </p:txBody>
      </p:sp>
      <p:sp>
        <p:nvSpPr>
          <p:cNvPr id="33" name="52 CuadroTexto"/>
          <p:cNvSpPr txBox="1"/>
          <p:nvPr/>
        </p:nvSpPr>
        <p:spPr>
          <a:xfrm>
            <a:off x="3574410" y="3897868"/>
            <a:ext cx="1550697" cy="369332"/>
          </a:xfrm>
          <a:prstGeom prst="rect">
            <a:avLst/>
          </a:prstGeom>
          <a:solidFill>
            <a:schemeClr val="tx1"/>
          </a:solidFill>
        </p:spPr>
        <p:txBody>
          <a:bodyPr wrap="square" rtlCol="0">
            <a:spAutoFit/>
          </a:bodyPr>
          <a:lstStyle/>
          <a:p>
            <a:pPr algn="ctr"/>
            <a:r>
              <a:rPr lang="es-EC" b="1" dirty="0" smtClean="0">
                <a:solidFill>
                  <a:schemeClr val="bg1"/>
                </a:solidFill>
              </a:rPr>
              <a:t>MEDIATION</a:t>
            </a:r>
            <a:endParaRPr lang="es-EC" b="1" dirty="0">
              <a:solidFill>
                <a:schemeClr val="bg1"/>
              </a:solidFill>
            </a:endParaRPr>
          </a:p>
        </p:txBody>
      </p:sp>
      <p:pic>
        <p:nvPicPr>
          <p:cNvPr id="34" name="Picture 2" descr="Foto: Arturo Campos/ La Jornada Jalis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6662" y="1874193"/>
            <a:ext cx="1648058" cy="109760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s://encrypted-tbn3.gstatic.com/images?q=tbn:ANd9GcROTWqPPoV7SofFkm8y9ey5fCXMPRU9VzbeG6ttDpVcQRLEkdzgs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2116" y="1112193"/>
            <a:ext cx="1887858" cy="116175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s://encrypted-tbn3.gstatic.com/images?q=tbn:ANd9GcQtlFBeEIGp2etjSRS3Ab--yg99kE_VDxEVpaJUE0umCEwGyOVcC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133188"/>
            <a:ext cx="1921351" cy="1152812"/>
          </a:xfrm>
          <a:prstGeom prst="rect">
            <a:avLst/>
          </a:prstGeom>
          <a:noFill/>
          <a:extLst>
            <a:ext uri="{909E8E84-426E-40DD-AFC4-6F175D3DCCD1}">
              <a14:hiddenFill xmlns:a14="http://schemas.microsoft.com/office/drawing/2010/main">
                <a:solidFill>
                  <a:srgbClr val="FFFFFF"/>
                </a:solidFill>
              </a14:hiddenFill>
            </a:ext>
          </a:extLst>
        </p:spPr>
      </p:pic>
      <p:sp>
        <p:nvSpPr>
          <p:cNvPr id="37" name="32 CuadroTexto"/>
          <p:cNvSpPr txBox="1"/>
          <p:nvPr/>
        </p:nvSpPr>
        <p:spPr>
          <a:xfrm rot="20094424">
            <a:off x="4438911" y="1926285"/>
            <a:ext cx="1369398" cy="369332"/>
          </a:xfrm>
          <a:prstGeom prst="rect">
            <a:avLst/>
          </a:prstGeom>
          <a:solidFill>
            <a:schemeClr val="bg1"/>
          </a:solidFill>
        </p:spPr>
        <p:txBody>
          <a:bodyPr wrap="square" rtlCol="0">
            <a:spAutoFit/>
          </a:bodyPr>
          <a:lstStyle/>
          <a:p>
            <a:r>
              <a:rPr lang="es-EC" dirty="0" err="1" smtClean="0"/>
              <a:t>Police</a:t>
            </a:r>
            <a:r>
              <a:rPr lang="es-EC" dirty="0" smtClean="0"/>
              <a:t> </a:t>
            </a:r>
            <a:r>
              <a:rPr lang="es-EC" dirty="0" err="1" smtClean="0"/>
              <a:t>acts</a:t>
            </a:r>
            <a:endParaRPr lang="es-EC" dirty="0"/>
          </a:p>
        </p:txBody>
      </p:sp>
      <p:sp>
        <p:nvSpPr>
          <p:cNvPr id="38" name="19 CuadroTexto"/>
          <p:cNvSpPr txBox="1"/>
          <p:nvPr/>
        </p:nvSpPr>
        <p:spPr>
          <a:xfrm>
            <a:off x="5838274" y="1743670"/>
            <a:ext cx="1783022" cy="923330"/>
          </a:xfrm>
          <a:prstGeom prst="rect">
            <a:avLst/>
          </a:prstGeom>
          <a:solidFill>
            <a:schemeClr val="bg1"/>
          </a:solidFill>
        </p:spPr>
        <p:txBody>
          <a:bodyPr wrap="square" rtlCol="0">
            <a:spAutoFit/>
          </a:bodyPr>
          <a:lstStyle/>
          <a:p>
            <a:pPr algn="ctr"/>
            <a:r>
              <a:rPr lang="es-EC" dirty="0" err="1" smtClean="0"/>
              <a:t>Community</a:t>
            </a:r>
            <a:r>
              <a:rPr lang="es-EC" dirty="0" smtClean="0"/>
              <a:t> &amp; </a:t>
            </a:r>
            <a:r>
              <a:rPr lang="es-EC" dirty="0" err="1" smtClean="0"/>
              <a:t>allies</a:t>
            </a:r>
            <a:r>
              <a:rPr lang="es-EC" dirty="0" smtClean="0"/>
              <a:t> </a:t>
            </a:r>
            <a:r>
              <a:rPr lang="es-EC" dirty="0" err="1" smtClean="0"/>
              <a:t>take</a:t>
            </a:r>
            <a:r>
              <a:rPr lang="es-EC" dirty="0" smtClean="0"/>
              <a:t> </a:t>
            </a:r>
            <a:r>
              <a:rPr lang="es-EC" dirty="0" err="1" smtClean="0"/>
              <a:t>it</a:t>
            </a:r>
            <a:r>
              <a:rPr lang="es-EC" dirty="0" smtClean="0"/>
              <a:t> </a:t>
            </a:r>
            <a:r>
              <a:rPr lang="es-EC" dirty="0" err="1" smtClean="0"/>
              <a:t>to</a:t>
            </a:r>
            <a:r>
              <a:rPr lang="es-EC" dirty="0" smtClean="0"/>
              <a:t> </a:t>
            </a:r>
            <a:r>
              <a:rPr lang="es-EC" dirty="0" err="1" smtClean="0"/>
              <a:t>national</a:t>
            </a:r>
            <a:r>
              <a:rPr lang="es-EC" dirty="0" smtClean="0"/>
              <a:t> </a:t>
            </a:r>
            <a:r>
              <a:rPr lang="es-EC" dirty="0" err="1" smtClean="0"/>
              <a:t>level</a:t>
            </a:r>
            <a:endParaRPr lang="es-EC" dirty="0"/>
          </a:p>
        </p:txBody>
      </p:sp>
      <p:cxnSp>
        <p:nvCxnSpPr>
          <p:cNvPr id="39" name="34 Conector curvado"/>
          <p:cNvCxnSpPr/>
          <p:nvPr/>
        </p:nvCxnSpPr>
        <p:spPr>
          <a:xfrm rot="5400000" flipH="1" flipV="1">
            <a:off x="8153636" y="1448036"/>
            <a:ext cx="364792" cy="701536"/>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49 CuadroTexto"/>
          <p:cNvSpPr txBox="1"/>
          <p:nvPr/>
        </p:nvSpPr>
        <p:spPr>
          <a:xfrm>
            <a:off x="2819400" y="6488668"/>
            <a:ext cx="4085719" cy="369332"/>
          </a:xfrm>
          <a:prstGeom prst="rect">
            <a:avLst/>
          </a:prstGeom>
          <a:noFill/>
        </p:spPr>
        <p:txBody>
          <a:bodyPr wrap="square" rtlCol="0">
            <a:spAutoFit/>
          </a:bodyPr>
          <a:lstStyle/>
          <a:p>
            <a:r>
              <a:rPr lang="es-EC" dirty="0" err="1" smtClean="0"/>
              <a:t>Insecure</a:t>
            </a:r>
            <a:r>
              <a:rPr lang="es-EC" dirty="0" smtClean="0"/>
              <a:t> </a:t>
            </a:r>
            <a:r>
              <a:rPr lang="es-EC" dirty="0" err="1" smtClean="0"/>
              <a:t>land</a:t>
            </a:r>
            <a:r>
              <a:rPr lang="es-EC" dirty="0" smtClean="0"/>
              <a:t> </a:t>
            </a:r>
            <a:r>
              <a:rPr lang="es-EC" dirty="0" err="1" smtClean="0"/>
              <a:t>tenure</a:t>
            </a:r>
            <a:r>
              <a:rPr lang="es-EC" dirty="0" smtClean="0"/>
              <a:t> &amp; </a:t>
            </a:r>
            <a:r>
              <a:rPr lang="es-EC" dirty="0" err="1" smtClean="0"/>
              <a:t>resource</a:t>
            </a:r>
            <a:r>
              <a:rPr lang="es-EC" dirty="0" smtClean="0"/>
              <a:t> </a:t>
            </a:r>
            <a:r>
              <a:rPr lang="es-EC" dirty="0" err="1" smtClean="0"/>
              <a:t>rights</a:t>
            </a:r>
            <a:endParaRPr lang="es-EC" dirty="0"/>
          </a:p>
        </p:txBody>
      </p:sp>
      <p:sp>
        <p:nvSpPr>
          <p:cNvPr id="41" name="50 CuadroTexto"/>
          <p:cNvSpPr txBox="1"/>
          <p:nvPr/>
        </p:nvSpPr>
        <p:spPr>
          <a:xfrm>
            <a:off x="5085718" y="3440668"/>
            <a:ext cx="2782564" cy="369332"/>
          </a:xfrm>
          <a:prstGeom prst="rect">
            <a:avLst/>
          </a:prstGeom>
          <a:solidFill>
            <a:schemeClr val="tx1"/>
          </a:solidFill>
        </p:spPr>
        <p:txBody>
          <a:bodyPr wrap="square" rtlCol="0">
            <a:spAutoFit/>
          </a:bodyPr>
          <a:lstStyle/>
          <a:p>
            <a:pPr algn="ctr"/>
            <a:r>
              <a:rPr lang="es-EC" b="1" dirty="0" smtClean="0">
                <a:solidFill>
                  <a:schemeClr val="bg1"/>
                </a:solidFill>
              </a:rPr>
              <a:t>JUDICIAL COURTS SYSTEMS</a:t>
            </a:r>
            <a:endParaRPr lang="es-EC" b="1" dirty="0">
              <a:solidFill>
                <a:schemeClr val="bg1"/>
              </a:solidFill>
            </a:endParaRPr>
          </a:p>
        </p:txBody>
      </p:sp>
      <p:sp>
        <p:nvSpPr>
          <p:cNvPr id="42" name="54 CuadroTexto"/>
          <p:cNvSpPr txBox="1"/>
          <p:nvPr/>
        </p:nvSpPr>
        <p:spPr>
          <a:xfrm>
            <a:off x="7238999" y="2782669"/>
            <a:ext cx="1972621" cy="646331"/>
          </a:xfrm>
          <a:prstGeom prst="rect">
            <a:avLst/>
          </a:prstGeom>
          <a:solidFill>
            <a:schemeClr val="tx1"/>
          </a:solidFill>
        </p:spPr>
        <p:txBody>
          <a:bodyPr wrap="square" rtlCol="0">
            <a:spAutoFit/>
          </a:bodyPr>
          <a:lstStyle/>
          <a:p>
            <a:pPr algn="ctr"/>
            <a:r>
              <a:rPr lang="es-EC" b="1" dirty="0" smtClean="0">
                <a:solidFill>
                  <a:schemeClr val="bg1"/>
                </a:solidFill>
              </a:rPr>
              <a:t>INTERNATIONAL INCIDENT</a:t>
            </a:r>
            <a:endParaRPr lang="es-EC" b="1" dirty="0">
              <a:solidFill>
                <a:schemeClr val="bg1"/>
              </a:solidFill>
            </a:endParaRPr>
          </a:p>
        </p:txBody>
      </p:sp>
      <p:sp>
        <p:nvSpPr>
          <p:cNvPr id="43" name="55 CuadroTexto"/>
          <p:cNvSpPr txBox="1"/>
          <p:nvPr/>
        </p:nvSpPr>
        <p:spPr>
          <a:xfrm>
            <a:off x="0" y="6273225"/>
            <a:ext cx="2553964" cy="584775"/>
          </a:xfrm>
          <a:prstGeom prst="rect">
            <a:avLst/>
          </a:prstGeom>
          <a:solidFill>
            <a:schemeClr val="tx1"/>
          </a:solidFill>
        </p:spPr>
        <p:txBody>
          <a:bodyPr wrap="square" rtlCol="0">
            <a:spAutoFit/>
          </a:bodyPr>
          <a:lstStyle/>
          <a:p>
            <a:r>
              <a:rPr lang="es-EC" sz="1600" b="1" dirty="0" err="1" smtClean="0">
                <a:solidFill>
                  <a:schemeClr val="bg1"/>
                </a:solidFill>
              </a:rPr>
              <a:t>Stakeholder</a:t>
            </a:r>
            <a:r>
              <a:rPr lang="es-EC" sz="1600" b="1" dirty="0" smtClean="0">
                <a:solidFill>
                  <a:schemeClr val="bg1"/>
                </a:solidFill>
              </a:rPr>
              <a:t> </a:t>
            </a:r>
            <a:r>
              <a:rPr lang="es-EC" sz="1600" b="1" dirty="0" err="1" smtClean="0">
                <a:solidFill>
                  <a:schemeClr val="bg1"/>
                </a:solidFill>
              </a:rPr>
              <a:t>Engagement</a:t>
            </a:r>
            <a:r>
              <a:rPr lang="es-EC" sz="1600" b="1" dirty="0" smtClean="0">
                <a:solidFill>
                  <a:schemeClr val="bg1"/>
                </a:solidFill>
              </a:rPr>
              <a:t>,  </a:t>
            </a:r>
            <a:r>
              <a:rPr lang="es-EC" sz="1600" b="1" dirty="0" err="1" smtClean="0">
                <a:solidFill>
                  <a:schemeClr val="bg1"/>
                </a:solidFill>
              </a:rPr>
              <a:t>Safeguards</a:t>
            </a:r>
            <a:r>
              <a:rPr lang="es-EC" sz="1600" b="1" dirty="0" smtClean="0">
                <a:solidFill>
                  <a:schemeClr val="bg1"/>
                </a:solidFill>
              </a:rPr>
              <a:t>  PGA</a:t>
            </a:r>
          </a:p>
        </p:txBody>
      </p:sp>
      <p:sp>
        <p:nvSpPr>
          <p:cNvPr id="45" name="Rectangle 44"/>
          <p:cNvSpPr/>
          <p:nvPr/>
        </p:nvSpPr>
        <p:spPr>
          <a:xfrm>
            <a:off x="7516897" y="6550223"/>
            <a:ext cx="1620572" cy="307777"/>
          </a:xfrm>
          <a:prstGeom prst="rect">
            <a:avLst/>
          </a:prstGeom>
        </p:spPr>
        <p:txBody>
          <a:bodyPr wrap="none">
            <a:spAutoFit/>
          </a:bodyPr>
          <a:lstStyle/>
          <a:p>
            <a:r>
              <a:rPr lang="es-EC" sz="1400" b="1" dirty="0" err="1" smtClean="0"/>
              <a:t>Credit</a:t>
            </a:r>
            <a:r>
              <a:rPr lang="es-EC" sz="1400" b="1" dirty="0" smtClean="0"/>
              <a:t>: Juan Dumas</a:t>
            </a:r>
            <a:endParaRPr lang="es-EC" sz="1400" b="1" dirty="0"/>
          </a:p>
        </p:txBody>
      </p:sp>
    </p:spTree>
    <p:extLst>
      <p:ext uri="{BB962C8B-B14F-4D97-AF65-F5344CB8AC3E}">
        <p14:creationId xmlns:p14="http://schemas.microsoft.com/office/powerpoint/2010/main" val="27456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22" grpId="0"/>
      <p:bldP spid="23" grpId="0"/>
      <p:bldP spid="24" grpId="0" animBg="1"/>
      <p:bldP spid="25" grpId="0" animBg="1"/>
      <p:bldP spid="32" grpId="0" animBg="1"/>
      <p:bldP spid="33" grpId="0" animBg="1"/>
      <p:bldP spid="37" grpId="0" animBg="1"/>
      <p:bldP spid="38" grpId="0" animBg="1"/>
      <p:bldP spid="41"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3048000" cy="838200"/>
          </a:xfrm>
        </p:spPr>
        <p:txBody>
          <a:bodyPr>
            <a:noAutofit/>
          </a:bodyPr>
          <a:lstStyle/>
          <a:p>
            <a:r>
              <a:rPr lang="en-US" sz="5400" b="1" dirty="0" smtClean="0">
                <a:solidFill>
                  <a:schemeClr val="tx2"/>
                </a:solidFill>
              </a:rPr>
              <a:t>Examples</a:t>
            </a:r>
            <a:endParaRPr lang="en-US" sz="5400" b="1" dirty="0">
              <a:solidFill>
                <a:schemeClr val="tx2"/>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39" t="19778" r="16945" b="10000"/>
          <a:stretch/>
        </p:blipFill>
        <p:spPr bwMode="auto">
          <a:xfrm>
            <a:off x="40270" y="1860509"/>
            <a:ext cx="4836530" cy="324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a:srcRect t="10296" b="2808"/>
          <a:stretch/>
        </p:blipFill>
        <p:spPr>
          <a:xfrm>
            <a:off x="4940659" y="836023"/>
            <a:ext cx="4192455" cy="3840480"/>
          </a:xfrm>
          <a:prstGeom prst="rect">
            <a:avLst/>
          </a:prstGeom>
        </p:spPr>
      </p:pic>
      <p:pic>
        <p:nvPicPr>
          <p:cNvPr id="7" name="Picture 6" descr="cidbimena.desastres.hn.gif"/>
          <p:cNvPicPr>
            <a:picLocks noChangeAspect="1"/>
          </p:cNvPicPr>
          <p:nvPr/>
        </p:nvPicPr>
        <p:blipFill rotWithShape="1">
          <a:blip r:embed="rId4">
            <a:extLst>
              <a:ext uri="{28A0092B-C50C-407E-A947-70E740481C1C}">
                <a14:useLocalDpi xmlns:a14="http://schemas.microsoft.com/office/drawing/2010/main" val="0"/>
              </a:ext>
            </a:extLst>
          </a:blip>
          <a:srcRect t="19017" b="7075"/>
          <a:stretch/>
        </p:blipFill>
        <p:spPr>
          <a:xfrm>
            <a:off x="2527843" y="4547175"/>
            <a:ext cx="4697914" cy="2319534"/>
          </a:xfrm>
          <a:prstGeom prst="rect">
            <a:avLst/>
          </a:prstGeom>
        </p:spPr>
      </p:pic>
      <p:sp>
        <p:nvSpPr>
          <p:cNvPr id="8" name="TextBox 7"/>
          <p:cNvSpPr txBox="1"/>
          <p:nvPr/>
        </p:nvSpPr>
        <p:spPr>
          <a:xfrm>
            <a:off x="5244557" y="6096000"/>
            <a:ext cx="1981200" cy="584775"/>
          </a:xfrm>
          <a:prstGeom prst="rect">
            <a:avLst/>
          </a:prstGeom>
          <a:solidFill>
            <a:schemeClr val="tx1"/>
          </a:solidFill>
        </p:spPr>
        <p:txBody>
          <a:bodyPr wrap="square" rtlCol="0">
            <a:spAutoFit/>
          </a:bodyPr>
          <a:lstStyle/>
          <a:p>
            <a:pPr algn="ctr"/>
            <a:r>
              <a:rPr lang="en-US" sz="3200" dirty="0" smtClean="0">
                <a:solidFill>
                  <a:schemeClr val="bg1"/>
                </a:solidFill>
              </a:rPr>
              <a:t>Honduras</a:t>
            </a:r>
            <a:endParaRPr lang="en-US" sz="3200" dirty="0">
              <a:solidFill>
                <a:schemeClr val="bg1"/>
              </a:solidFill>
            </a:endParaRPr>
          </a:p>
        </p:txBody>
      </p:sp>
      <p:sp>
        <p:nvSpPr>
          <p:cNvPr id="11" name="TextBox 10"/>
          <p:cNvSpPr txBox="1"/>
          <p:nvPr/>
        </p:nvSpPr>
        <p:spPr>
          <a:xfrm>
            <a:off x="1143000" y="1568121"/>
            <a:ext cx="1981200" cy="584775"/>
          </a:xfrm>
          <a:prstGeom prst="rect">
            <a:avLst/>
          </a:prstGeom>
          <a:solidFill>
            <a:schemeClr val="tx1"/>
          </a:solidFill>
        </p:spPr>
        <p:txBody>
          <a:bodyPr wrap="square" rtlCol="0">
            <a:spAutoFit/>
          </a:bodyPr>
          <a:lstStyle/>
          <a:p>
            <a:pPr algn="ctr"/>
            <a:r>
              <a:rPr lang="en-US" sz="3200" dirty="0" smtClean="0">
                <a:solidFill>
                  <a:schemeClr val="bg1"/>
                </a:solidFill>
              </a:rPr>
              <a:t>Cambodia</a:t>
            </a:r>
            <a:endParaRPr lang="en-US" sz="3200" dirty="0">
              <a:solidFill>
                <a:schemeClr val="bg1"/>
              </a:solidFill>
            </a:endParaRPr>
          </a:p>
        </p:txBody>
      </p:sp>
      <p:sp>
        <p:nvSpPr>
          <p:cNvPr id="12" name="TextBox 11"/>
          <p:cNvSpPr txBox="1"/>
          <p:nvPr/>
        </p:nvSpPr>
        <p:spPr>
          <a:xfrm>
            <a:off x="6235157" y="251248"/>
            <a:ext cx="1981200" cy="584775"/>
          </a:xfrm>
          <a:prstGeom prst="rect">
            <a:avLst/>
          </a:prstGeom>
          <a:solidFill>
            <a:schemeClr val="tx1"/>
          </a:solidFill>
        </p:spPr>
        <p:txBody>
          <a:bodyPr wrap="square" rtlCol="0">
            <a:spAutoFit/>
          </a:bodyPr>
          <a:lstStyle/>
          <a:p>
            <a:pPr algn="ctr"/>
            <a:r>
              <a:rPr lang="en-US" sz="3200" dirty="0" smtClean="0">
                <a:solidFill>
                  <a:schemeClr val="bg1"/>
                </a:solidFill>
              </a:rPr>
              <a:t>Suriname</a:t>
            </a:r>
            <a:endParaRPr lang="en-US" sz="3200" dirty="0">
              <a:solidFill>
                <a:schemeClr val="bg1"/>
              </a:solidFill>
            </a:endParaRPr>
          </a:p>
        </p:txBody>
      </p:sp>
    </p:spTree>
    <p:extLst>
      <p:ext uri="{BB962C8B-B14F-4D97-AF65-F5344CB8AC3E}">
        <p14:creationId xmlns:p14="http://schemas.microsoft.com/office/powerpoint/2010/main" val="3709947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3962400" y="1524000"/>
            <a:ext cx="5181600" cy="48768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ts val="3400"/>
              <a:buNone/>
            </a:pPr>
            <a:endParaRPr lang="en-US" sz="3500" dirty="0" smtClean="0">
              <a:solidFill>
                <a:srgbClr val="000000"/>
              </a:solidFill>
            </a:endParaRPr>
          </a:p>
          <a:p>
            <a:pPr marL="0" indent="0" algn="ctr">
              <a:buSzPts val="3400"/>
              <a:buNone/>
            </a:pPr>
            <a:r>
              <a:rPr lang="en-US" sz="4400" dirty="0" smtClean="0">
                <a:solidFill>
                  <a:srgbClr val="000000"/>
                </a:solidFill>
              </a:rPr>
              <a:t>Sources of Conflicts?</a:t>
            </a:r>
          </a:p>
          <a:p>
            <a:pPr marL="0" indent="0" algn="ctr">
              <a:buSzPts val="3400"/>
              <a:buNone/>
            </a:pPr>
            <a:endParaRPr lang="en-US" sz="2000" dirty="0" smtClean="0">
              <a:solidFill>
                <a:srgbClr val="000000"/>
              </a:solidFill>
            </a:endParaRPr>
          </a:p>
          <a:p>
            <a:pPr marL="0" indent="0" algn="ctr">
              <a:buSzPts val="3400"/>
              <a:buNone/>
            </a:pPr>
            <a:r>
              <a:rPr lang="en-US" sz="4400" dirty="0" smtClean="0">
                <a:solidFill>
                  <a:srgbClr val="000000"/>
                </a:solidFill>
              </a:rPr>
              <a:t>Systems to Address Conflicts?</a:t>
            </a:r>
          </a:p>
          <a:p>
            <a:pPr marL="0" indent="0" algn="ctr">
              <a:buSzPts val="3400"/>
              <a:buNone/>
            </a:pPr>
            <a:endParaRPr lang="en-US" sz="2000" dirty="0">
              <a:solidFill>
                <a:srgbClr val="000000"/>
              </a:solidFill>
            </a:endParaRPr>
          </a:p>
          <a:p>
            <a:pPr marL="0" indent="0" algn="ctr">
              <a:buSzPts val="3400"/>
              <a:buNone/>
            </a:pPr>
            <a:r>
              <a:rPr lang="en-US" sz="4400" dirty="0" smtClean="0">
                <a:solidFill>
                  <a:srgbClr val="000000"/>
                </a:solidFill>
              </a:rPr>
              <a:t>How to Strengthen these Systems?</a:t>
            </a:r>
          </a:p>
        </p:txBody>
      </p:sp>
      <p:sp>
        <p:nvSpPr>
          <p:cNvPr id="7" name="Title 1"/>
          <p:cNvSpPr txBox="1">
            <a:spLocks/>
          </p:cNvSpPr>
          <p:nvPr/>
        </p:nvSpPr>
        <p:spPr>
          <a:xfrm>
            <a:off x="1406434" y="533400"/>
            <a:ext cx="8042366"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solidFill>
              </a:rPr>
              <a:t>Following Our 3-Step Approach…</a:t>
            </a:r>
          </a:p>
        </p:txBody>
      </p:sp>
      <p:pic>
        <p:nvPicPr>
          <p:cNvPr id="4" name="Picture 2" descr="C:\Users\oliver.hughes\Desktop\2012 Winners\Asociacion de Artestanas Unidas de los Limites ASOARTESANAS (Colombia)\Photos\Hoffner_080715_IMG_98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71601"/>
            <a:ext cx="3606800"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730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524000"/>
            <a:ext cx="9144000" cy="5486400"/>
          </a:xfrm>
        </p:spPr>
        <p:txBody>
          <a:bodyPr>
            <a:noAutofit/>
          </a:bodyPr>
          <a:lstStyle/>
          <a:p>
            <a:pPr marL="0" indent="0" algn="ctr">
              <a:spcBef>
                <a:spcPts val="400"/>
              </a:spcBef>
              <a:buNone/>
            </a:pPr>
            <a:r>
              <a:rPr lang="en-AU" sz="1800" b="1" dirty="0" smtClean="0">
                <a:solidFill>
                  <a:srgbClr val="FF0000"/>
                </a:solidFill>
              </a:rPr>
              <a:t>NOTE: Sources do </a:t>
            </a:r>
            <a:r>
              <a:rPr lang="en-AU" sz="1800" b="1" dirty="0">
                <a:solidFill>
                  <a:srgbClr val="FF0000"/>
                </a:solidFill>
              </a:rPr>
              <a:t>not derive from REDD+ but derive from (often) long-standing tensions over natural resource use.  </a:t>
            </a:r>
            <a:r>
              <a:rPr lang="en-AU" sz="1800" b="1" dirty="0" smtClean="0">
                <a:solidFill>
                  <a:srgbClr val="FF0000"/>
                </a:solidFill>
              </a:rPr>
              <a:t>The </a:t>
            </a:r>
            <a:r>
              <a:rPr lang="en-AU" sz="1800" b="1" dirty="0">
                <a:solidFill>
                  <a:srgbClr val="FF0000"/>
                </a:solidFill>
              </a:rPr>
              <a:t>complaints manifest through REDD+, but that is not the source.</a:t>
            </a:r>
            <a:endParaRPr lang="en-GB" sz="1800" b="1" dirty="0" smtClean="0">
              <a:solidFill>
                <a:srgbClr val="FF0000"/>
              </a:solidFill>
            </a:endParaRPr>
          </a:p>
          <a:p>
            <a:pPr>
              <a:spcBef>
                <a:spcPts val="400"/>
              </a:spcBef>
            </a:pPr>
            <a:endParaRPr lang="en-GB" sz="600" b="1" dirty="0"/>
          </a:p>
          <a:p>
            <a:pPr>
              <a:spcBef>
                <a:spcPts val="400"/>
              </a:spcBef>
            </a:pPr>
            <a:r>
              <a:rPr lang="en-GB" sz="2000" b="1" dirty="0" smtClean="0"/>
              <a:t>Illegal </a:t>
            </a:r>
            <a:r>
              <a:rPr lang="en-GB" sz="2000" b="1" dirty="0"/>
              <a:t>land conversion &amp;</a:t>
            </a:r>
            <a:r>
              <a:rPr lang="en-GB" sz="2000" b="1" dirty="0" smtClean="0"/>
              <a:t> use, encroachment</a:t>
            </a:r>
          </a:p>
          <a:p>
            <a:pPr marL="0" indent="0">
              <a:spcBef>
                <a:spcPts val="400"/>
              </a:spcBef>
              <a:buNone/>
            </a:pPr>
            <a:endParaRPr lang="en-US" sz="300" b="1" dirty="0" smtClean="0">
              <a:solidFill>
                <a:schemeClr val="tx1">
                  <a:lumMod val="85000"/>
                  <a:lumOff val="15000"/>
                </a:schemeClr>
              </a:solidFill>
              <a:latin typeface="Calibri" pitchFamily="34" charset="0"/>
            </a:endParaRPr>
          </a:p>
          <a:p>
            <a:pPr>
              <a:spcBef>
                <a:spcPts val="400"/>
              </a:spcBef>
            </a:pPr>
            <a:r>
              <a:rPr lang="en-US" sz="2000" b="1" dirty="0" smtClean="0">
                <a:solidFill>
                  <a:schemeClr val="tx1">
                    <a:lumMod val="85000"/>
                    <a:lumOff val="15000"/>
                  </a:schemeClr>
                </a:solidFill>
                <a:latin typeface="Calibri" pitchFamily="34" charset="0"/>
              </a:rPr>
              <a:t>Road and infrastructure development </a:t>
            </a:r>
            <a:r>
              <a:rPr lang="en-US" sz="2000" dirty="0" smtClean="0">
                <a:solidFill>
                  <a:schemeClr val="tx1">
                    <a:lumMod val="85000"/>
                    <a:lumOff val="15000"/>
                  </a:schemeClr>
                </a:solidFill>
                <a:latin typeface="Calibri" pitchFamily="34" charset="0"/>
              </a:rPr>
              <a:t>(sometimes linked to military personnel, border security or migratory pressure)</a:t>
            </a:r>
          </a:p>
          <a:p>
            <a:pPr>
              <a:spcBef>
                <a:spcPts val="400"/>
              </a:spcBef>
            </a:pPr>
            <a:endParaRPr lang="en-GB" sz="300" b="1" dirty="0" smtClean="0"/>
          </a:p>
          <a:p>
            <a:pPr>
              <a:spcBef>
                <a:spcPts val="400"/>
              </a:spcBef>
            </a:pPr>
            <a:r>
              <a:rPr lang="en-GB" sz="2000" b="1" dirty="0" smtClean="0"/>
              <a:t>Multiple titles/permits </a:t>
            </a:r>
            <a:r>
              <a:rPr lang="en-GB" sz="2000" b="1" dirty="0"/>
              <a:t>for the same </a:t>
            </a:r>
            <a:r>
              <a:rPr lang="en-GB" sz="2000" b="1" dirty="0" smtClean="0"/>
              <a:t>land  </a:t>
            </a:r>
          </a:p>
          <a:p>
            <a:pPr>
              <a:spcBef>
                <a:spcPts val="400"/>
              </a:spcBef>
            </a:pPr>
            <a:endParaRPr lang="en-GB" sz="300" b="1" dirty="0" smtClean="0"/>
          </a:p>
          <a:p>
            <a:pPr>
              <a:spcBef>
                <a:spcPts val="400"/>
              </a:spcBef>
            </a:pPr>
            <a:r>
              <a:rPr lang="en-GB" sz="2000" b="1" dirty="0" smtClean="0"/>
              <a:t>Lack </a:t>
            </a:r>
            <a:r>
              <a:rPr lang="en-GB" sz="2000" b="1" dirty="0"/>
              <a:t>of legal clarity on IP’s land rights </a:t>
            </a:r>
            <a:r>
              <a:rPr lang="en-GB" sz="2000" b="1" dirty="0" smtClean="0"/>
              <a:t>/ U</a:t>
            </a:r>
            <a:r>
              <a:rPr lang="en-US" sz="2000" b="1" dirty="0" err="1" smtClean="0"/>
              <a:t>nresolved</a:t>
            </a:r>
            <a:r>
              <a:rPr lang="en-US" sz="2000" b="1" dirty="0" smtClean="0"/>
              <a:t> </a:t>
            </a:r>
            <a:r>
              <a:rPr lang="en-US" sz="2000" b="1" dirty="0"/>
              <a:t>land rights issues </a:t>
            </a:r>
            <a:endParaRPr lang="en-GB" sz="2000" b="1" dirty="0"/>
          </a:p>
          <a:p>
            <a:pPr lvl="0"/>
            <a:endParaRPr lang="en-GB" sz="300" b="1" dirty="0" smtClean="0"/>
          </a:p>
          <a:p>
            <a:pPr lvl="0"/>
            <a:r>
              <a:rPr lang="en-GB" sz="2000" b="1" dirty="0" smtClean="0"/>
              <a:t>Lack </a:t>
            </a:r>
            <a:r>
              <a:rPr lang="en-GB" sz="2000" b="1" dirty="0"/>
              <a:t>of agreed norms on consultation and consent (FPIC</a:t>
            </a:r>
            <a:r>
              <a:rPr lang="en-GB" sz="2000" b="1" dirty="0" smtClean="0"/>
              <a:t>) / Lack of consultation</a:t>
            </a:r>
            <a:endParaRPr lang="en-US" sz="2000" b="1" dirty="0"/>
          </a:p>
          <a:p>
            <a:pPr lvl="0"/>
            <a:endParaRPr lang="en-GB" sz="300" b="1" dirty="0" smtClean="0"/>
          </a:p>
          <a:p>
            <a:pPr lvl="0"/>
            <a:r>
              <a:rPr lang="en-GB" sz="2000" b="1" dirty="0" smtClean="0"/>
              <a:t>Disputes </a:t>
            </a:r>
            <a:r>
              <a:rPr lang="en-GB" sz="2000" b="1" dirty="0"/>
              <a:t>over mining &amp;</a:t>
            </a:r>
            <a:r>
              <a:rPr lang="en-GB" sz="2000" b="1" dirty="0" smtClean="0"/>
              <a:t> </a:t>
            </a:r>
            <a:r>
              <a:rPr lang="en-GB" sz="2000" b="1" dirty="0"/>
              <a:t>energy projects </a:t>
            </a:r>
            <a:r>
              <a:rPr lang="en-GB" sz="2000" dirty="0" smtClean="0"/>
              <a:t>(often tied to lack of clarity on land rights and consultation)</a:t>
            </a:r>
            <a:endParaRPr lang="en-US" sz="2000" b="1" dirty="0"/>
          </a:p>
          <a:p>
            <a:endParaRPr lang="en-GB" sz="300" b="1" dirty="0" smtClean="0"/>
          </a:p>
          <a:p>
            <a:r>
              <a:rPr lang="en-GB" sz="2000" b="1" dirty="0" smtClean="0"/>
              <a:t>Divisions </a:t>
            </a:r>
            <a:r>
              <a:rPr lang="en-GB" sz="2000" b="1" dirty="0"/>
              <a:t>within &amp;</a:t>
            </a:r>
            <a:r>
              <a:rPr lang="en-GB" sz="2000" b="1" dirty="0" smtClean="0"/>
              <a:t> between communities on land use / NRM </a:t>
            </a:r>
            <a:r>
              <a:rPr lang="en-US" sz="2000" dirty="0">
                <a:solidFill>
                  <a:schemeClr val="tx1">
                    <a:lumMod val="85000"/>
                    <a:lumOff val="15000"/>
                  </a:schemeClr>
                </a:solidFill>
                <a:latin typeface="Calibri" pitchFamily="34" charset="0"/>
              </a:rPr>
              <a:t>(e.g. right to cut trees, cultivate areas or site new settlements)</a:t>
            </a:r>
          </a:p>
          <a:p>
            <a:pPr lvl="0"/>
            <a:endParaRPr lang="en-GB" sz="300" b="1" dirty="0" smtClean="0"/>
          </a:p>
          <a:p>
            <a:pPr lvl="0"/>
            <a:r>
              <a:rPr lang="en-GB" sz="2000" b="1" dirty="0" smtClean="0"/>
              <a:t>REDD</a:t>
            </a:r>
            <a:r>
              <a:rPr lang="en-GB" sz="2000" b="1" dirty="0"/>
              <a:t>+ Program i</a:t>
            </a:r>
            <a:r>
              <a:rPr lang="en-GB" sz="2000" b="1" dirty="0" smtClean="0"/>
              <a:t>tself  </a:t>
            </a:r>
            <a:r>
              <a:rPr lang="en-GB" sz="2000" dirty="0" smtClean="0"/>
              <a:t>(Concerns that the program is not aligned with aspirations/visions </a:t>
            </a:r>
            <a:r>
              <a:rPr lang="en-GB" sz="2000" dirty="0"/>
              <a:t>of indigenous </a:t>
            </a:r>
            <a:r>
              <a:rPr lang="en-GB" sz="2000" dirty="0" smtClean="0"/>
              <a:t>peoples;  Concerns about fair benefit distribution)</a:t>
            </a:r>
            <a:endParaRPr lang="en-US" sz="2000" b="1" dirty="0"/>
          </a:p>
          <a:p>
            <a:pPr>
              <a:spcBef>
                <a:spcPts val="400"/>
              </a:spcBef>
            </a:pPr>
            <a:endParaRPr lang="en-US" sz="2000" dirty="0" smtClean="0">
              <a:solidFill>
                <a:schemeClr val="tx1">
                  <a:lumMod val="85000"/>
                  <a:lumOff val="15000"/>
                </a:schemeClr>
              </a:solidFill>
              <a:latin typeface="Calibri" pitchFamily="34" charset="0"/>
            </a:endParaRPr>
          </a:p>
        </p:txBody>
      </p:sp>
      <p:sp>
        <p:nvSpPr>
          <p:cNvPr id="10" name="Title 1"/>
          <p:cNvSpPr txBox="1">
            <a:spLocks/>
          </p:cNvSpPr>
          <p:nvPr/>
        </p:nvSpPr>
        <p:spPr>
          <a:xfrm>
            <a:off x="1828800" y="304800"/>
            <a:ext cx="7162800" cy="114299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rPr>
              <a:t>Sources of </a:t>
            </a:r>
            <a:r>
              <a:rPr lang="en-US" sz="3600" b="1" dirty="0" smtClean="0">
                <a:solidFill>
                  <a:schemeClr val="tx2"/>
                </a:solidFill>
              </a:rPr>
              <a:t>Conflict: </a:t>
            </a:r>
            <a:r>
              <a:rPr lang="en-US" sz="3600" dirty="0" smtClean="0">
                <a:solidFill>
                  <a:schemeClr val="tx2"/>
                </a:solidFill>
              </a:rPr>
              <a:t>Lessons from Cambodia, Honduras and Suriname</a:t>
            </a:r>
            <a:endParaRPr lang="en-US" sz="3600" dirty="0">
              <a:solidFill>
                <a:schemeClr val="tx2"/>
              </a:solidFill>
            </a:endParaRPr>
          </a:p>
        </p:txBody>
      </p:sp>
    </p:spTree>
    <p:extLst>
      <p:ext uri="{BB962C8B-B14F-4D97-AF65-F5344CB8AC3E}">
        <p14:creationId xmlns:p14="http://schemas.microsoft.com/office/powerpoint/2010/main" val="2652604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828800" y="304800"/>
            <a:ext cx="7162800" cy="114299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solidFill>
              </a:rPr>
              <a:t>Systems to Address Conflicts: </a:t>
            </a:r>
            <a:r>
              <a:rPr lang="en-US" sz="3200" dirty="0" smtClean="0">
                <a:solidFill>
                  <a:schemeClr val="tx2"/>
                </a:solidFill>
              </a:rPr>
              <a:t>Lessons from Cambodia, Honduras and Suriname</a:t>
            </a:r>
            <a:endParaRPr lang="en-US" sz="3200" dirty="0">
              <a:solidFill>
                <a:schemeClr val="tx2"/>
              </a:solidFill>
            </a:endParaRPr>
          </a:p>
        </p:txBody>
      </p:sp>
      <p:sp>
        <p:nvSpPr>
          <p:cNvPr id="5" name="Content Placeholder 2"/>
          <p:cNvSpPr>
            <a:spLocks noGrp="1"/>
          </p:cNvSpPr>
          <p:nvPr>
            <p:ph sz="half" idx="1"/>
          </p:nvPr>
        </p:nvSpPr>
        <p:spPr>
          <a:xfrm>
            <a:off x="0" y="1371600"/>
            <a:ext cx="2819400" cy="5257800"/>
          </a:xfrm>
        </p:spPr>
        <p:txBody>
          <a:bodyPr>
            <a:normAutofit lnSpcReduction="10000"/>
          </a:bodyPr>
          <a:lstStyle/>
          <a:p>
            <a:pPr marL="0" indent="0" algn="ctr">
              <a:buNone/>
            </a:pPr>
            <a:r>
              <a:rPr lang="en-US" b="1" dirty="0" smtClean="0"/>
              <a:t>Cambodia</a:t>
            </a:r>
          </a:p>
          <a:p>
            <a:pPr>
              <a:spcBef>
                <a:spcPts val="400"/>
              </a:spcBef>
            </a:pPr>
            <a:r>
              <a:rPr lang="en-US" sz="1800" b="1" dirty="0"/>
              <a:t>National level: </a:t>
            </a:r>
            <a:r>
              <a:rPr lang="en-US" sz="1800" dirty="0"/>
              <a:t>Relevant ministries (Forestry, Land etc.)</a:t>
            </a:r>
            <a:endParaRPr lang="en-US" sz="1800" dirty="0">
              <a:solidFill>
                <a:schemeClr val="tx1">
                  <a:lumMod val="85000"/>
                  <a:lumOff val="15000"/>
                </a:schemeClr>
              </a:solidFill>
              <a:latin typeface="Calibri" pitchFamily="34" charset="0"/>
            </a:endParaRPr>
          </a:p>
          <a:p>
            <a:pPr>
              <a:spcBef>
                <a:spcPts val="400"/>
              </a:spcBef>
            </a:pPr>
            <a:r>
              <a:rPr lang="en-US" sz="1800" b="1" dirty="0"/>
              <a:t>Provincial level: </a:t>
            </a:r>
            <a:r>
              <a:rPr lang="en-US" sz="1800" dirty="0"/>
              <a:t>Office of the Provincial Governor (supported by Commune Councils)</a:t>
            </a:r>
          </a:p>
          <a:p>
            <a:pPr>
              <a:spcBef>
                <a:spcPts val="400"/>
              </a:spcBef>
            </a:pPr>
            <a:r>
              <a:rPr lang="en-US" sz="1800" b="1" dirty="0" smtClean="0"/>
              <a:t>Local level: </a:t>
            </a:r>
          </a:p>
          <a:p>
            <a:pPr lvl="1">
              <a:spcBef>
                <a:spcPts val="400"/>
              </a:spcBef>
            </a:pPr>
            <a:r>
              <a:rPr lang="en-US" sz="1800" dirty="0" smtClean="0"/>
              <a:t>Community </a:t>
            </a:r>
            <a:r>
              <a:rPr lang="en-US" sz="1800" dirty="0"/>
              <a:t>Forest Management </a:t>
            </a:r>
            <a:r>
              <a:rPr lang="en-US" sz="1800" dirty="0" smtClean="0"/>
              <a:t>Committees</a:t>
            </a:r>
          </a:p>
          <a:p>
            <a:pPr lvl="1">
              <a:spcBef>
                <a:spcPts val="400"/>
              </a:spcBef>
            </a:pPr>
            <a:r>
              <a:rPr lang="en-US" sz="1800" dirty="0" smtClean="0"/>
              <a:t>Community </a:t>
            </a:r>
            <a:r>
              <a:rPr lang="en-US" sz="1800" dirty="0"/>
              <a:t>Forestry </a:t>
            </a:r>
            <a:r>
              <a:rPr lang="en-US" sz="1800" dirty="0" smtClean="0"/>
              <a:t>Network</a:t>
            </a:r>
          </a:p>
          <a:p>
            <a:pPr lvl="1">
              <a:spcBef>
                <a:spcPts val="400"/>
              </a:spcBef>
            </a:pPr>
            <a:r>
              <a:rPr lang="en-US" sz="1800" dirty="0" smtClean="0"/>
              <a:t>Community </a:t>
            </a:r>
            <a:r>
              <a:rPr lang="en-US" sz="1800" dirty="0"/>
              <a:t>Protected Area </a:t>
            </a:r>
            <a:r>
              <a:rPr lang="en-US" sz="1800" dirty="0" smtClean="0"/>
              <a:t>Committees</a:t>
            </a:r>
          </a:p>
          <a:p>
            <a:pPr lvl="1">
              <a:spcBef>
                <a:spcPts val="400"/>
              </a:spcBef>
            </a:pPr>
            <a:r>
              <a:rPr lang="en-US" sz="1800" dirty="0"/>
              <a:t>S</a:t>
            </a:r>
            <a:r>
              <a:rPr lang="en-US" sz="1800" dirty="0" smtClean="0"/>
              <a:t>upporting NGOs</a:t>
            </a:r>
          </a:p>
        </p:txBody>
      </p:sp>
      <p:sp>
        <p:nvSpPr>
          <p:cNvPr id="6" name="Content Placeholder 2"/>
          <p:cNvSpPr>
            <a:spLocks noGrp="1"/>
          </p:cNvSpPr>
          <p:nvPr>
            <p:ph sz="half" idx="1"/>
          </p:nvPr>
        </p:nvSpPr>
        <p:spPr>
          <a:xfrm>
            <a:off x="2819400" y="1371600"/>
            <a:ext cx="3276600" cy="5486400"/>
          </a:xfrm>
        </p:spPr>
        <p:txBody>
          <a:bodyPr>
            <a:normAutofit/>
          </a:bodyPr>
          <a:lstStyle/>
          <a:p>
            <a:pPr marL="0" indent="0" algn="ctr">
              <a:buNone/>
            </a:pPr>
            <a:r>
              <a:rPr lang="en-US" b="1" dirty="0" smtClean="0"/>
              <a:t>Honduras</a:t>
            </a:r>
          </a:p>
          <a:p>
            <a:pPr lvl="0"/>
            <a:r>
              <a:rPr lang="en-GB" sz="1800" dirty="0"/>
              <a:t>Many cases go through </a:t>
            </a:r>
            <a:r>
              <a:rPr lang="en-GB" sz="1800" b="1" dirty="0"/>
              <a:t>several government institutions</a:t>
            </a:r>
            <a:endParaRPr lang="en-US" sz="1800" b="1" dirty="0"/>
          </a:p>
          <a:p>
            <a:pPr lvl="0"/>
            <a:r>
              <a:rPr lang="en-GB" sz="1800" b="1" dirty="0"/>
              <a:t>Political dialogue </a:t>
            </a:r>
            <a:r>
              <a:rPr lang="en-GB" sz="1800" dirty="0"/>
              <a:t>for large national </a:t>
            </a:r>
            <a:r>
              <a:rPr lang="en-GB" sz="1800" dirty="0" smtClean="0"/>
              <a:t>debates  </a:t>
            </a:r>
            <a:r>
              <a:rPr lang="en-GB" sz="1800" dirty="0"/>
              <a:t>(ancestral rights, norms for consultation and consent) </a:t>
            </a:r>
          </a:p>
          <a:p>
            <a:pPr lvl="0"/>
            <a:r>
              <a:rPr lang="en-GB" sz="1800" b="1" dirty="0"/>
              <a:t>C</a:t>
            </a:r>
            <a:r>
              <a:rPr lang="en-GB" sz="1800" b="1" dirty="0" smtClean="0"/>
              <a:t>onciliation </a:t>
            </a:r>
            <a:r>
              <a:rPr lang="en-GB" sz="1800" b="1" dirty="0"/>
              <a:t>C</a:t>
            </a:r>
            <a:r>
              <a:rPr lang="en-GB" sz="1800" b="1" dirty="0" smtClean="0"/>
              <a:t>entres </a:t>
            </a:r>
            <a:r>
              <a:rPr lang="en-GB" sz="1800" dirty="0"/>
              <a:t>in some communities </a:t>
            </a:r>
            <a:endParaRPr lang="en-GB" sz="1800" dirty="0" smtClean="0"/>
          </a:p>
          <a:p>
            <a:pPr lvl="0"/>
            <a:r>
              <a:rPr lang="en-GB" sz="1800" dirty="0" smtClean="0"/>
              <a:t>If violation of law, </a:t>
            </a:r>
            <a:r>
              <a:rPr lang="en-GB" sz="1800" b="1" dirty="0" smtClean="0"/>
              <a:t>Public Prosecutor </a:t>
            </a:r>
          </a:p>
          <a:p>
            <a:pPr lvl="0"/>
            <a:r>
              <a:rPr lang="en-GB" sz="1800" b="1" dirty="0" smtClean="0"/>
              <a:t>Commissioner </a:t>
            </a:r>
            <a:r>
              <a:rPr lang="en-GB" sz="1800" b="1" dirty="0"/>
              <a:t>for Human </a:t>
            </a:r>
            <a:r>
              <a:rPr lang="en-GB" sz="1800" b="1" dirty="0" smtClean="0"/>
              <a:t>Rights </a:t>
            </a:r>
            <a:r>
              <a:rPr lang="en-GB" sz="1800" dirty="0" smtClean="0"/>
              <a:t>have played a role in some disputes</a:t>
            </a:r>
          </a:p>
          <a:p>
            <a:pPr lvl="0"/>
            <a:endParaRPr lang="en-US" sz="1800" dirty="0">
              <a:solidFill>
                <a:schemeClr val="tx1">
                  <a:lumMod val="85000"/>
                  <a:lumOff val="15000"/>
                </a:schemeClr>
              </a:solidFill>
              <a:latin typeface="Calibri" pitchFamily="34" charset="0"/>
            </a:endParaRPr>
          </a:p>
        </p:txBody>
      </p:sp>
      <p:sp>
        <p:nvSpPr>
          <p:cNvPr id="7" name="Content Placeholder 2"/>
          <p:cNvSpPr>
            <a:spLocks noGrp="1"/>
          </p:cNvSpPr>
          <p:nvPr>
            <p:ph sz="half" idx="1"/>
          </p:nvPr>
        </p:nvSpPr>
        <p:spPr>
          <a:xfrm>
            <a:off x="5943600" y="1323702"/>
            <a:ext cx="3200400" cy="5534297"/>
          </a:xfrm>
        </p:spPr>
        <p:txBody>
          <a:bodyPr>
            <a:noAutofit/>
          </a:bodyPr>
          <a:lstStyle/>
          <a:p>
            <a:pPr marL="0" indent="0" algn="ctr">
              <a:buNone/>
            </a:pPr>
            <a:r>
              <a:rPr lang="en-US" b="1" dirty="0" smtClean="0"/>
              <a:t>Suriname</a:t>
            </a:r>
          </a:p>
          <a:p>
            <a:r>
              <a:rPr lang="en-US" sz="1800" b="1" dirty="0" smtClean="0"/>
              <a:t>For </a:t>
            </a:r>
            <a:r>
              <a:rPr lang="en-US" sz="1800" b="1" dirty="0"/>
              <a:t>small-scale forest/land </a:t>
            </a:r>
            <a:r>
              <a:rPr lang="en-US" sz="1800" b="1" dirty="0" smtClean="0"/>
              <a:t>conflicts </a:t>
            </a:r>
            <a:r>
              <a:rPr lang="en-US" sz="1800" dirty="0" smtClean="0"/>
              <a:t>(ad hoc):</a:t>
            </a:r>
          </a:p>
          <a:p>
            <a:pPr lvl="1"/>
            <a:r>
              <a:rPr lang="en-US" sz="1600" dirty="0" smtClean="0"/>
              <a:t>complaints </a:t>
            </a:r>
            <a:r>
              <a:rPr lang="en-US" sz="1600" dirty="0"/>
              <a:t>to </a:t>
            </a:r>
            <a:r>
              <a:rPr lang="en-US" sz="1600" b="1" dirty="0"/>
              <a:t>local </a:t>
            </a:r>
            <a:r>
              <a:rPr lang="en-US" sz="1600" b="1" dirty="0" smtClean="0"/>
              <a:t>police</a:t>
            </a:r>
            <a:r>
              <a:rPr lang="en-US" sz="1600" dirty="0" smtClean="0"/>
              <a:t>; </a:t>
            </a:r>
            <a:r>
              <a:rPr lang="en-US" sz="1600" b="1" dirty="0" smtClean="0"/>
              <a:t>District gov’t/MP</a:t>
            </a:r>
            <a:r>
              <a:rPr lang="en-US" sz="1600" dirty="0" smtClean="0"/>
              <a:t>; </a:t>
            </a:r>
          </a:p>
          <a:p>
            <a:pPr lvl="1"/>
            <a:r>
              <a:rPr lang="en-US" sz="1600" dirty="0" smtClean="0"/>
              <a:t>Appeals </a:t>
            </a:r>
            <a:r>
              <a:rPr lang="en-US" sz="1600" dirty="0"/>
              <a:t>to </a:t>
            </a:r>
            <a:r>
              <a:rPr lang="en-US" sz="1600" b="1" dirty="0"/>
              <a:t>Ministers</a:t>
            </a:r>
            <a:r>
              <a:rPr lang="en-US" sz="1600" dirty="0"/>
              <a:t> and the </a:t>
            </a:r>
            <a:r>
              <a:rPr lang="en-US" sz="1600" b="1" dirty="0" smtClean="0"/>
              <a:t>President</a:t>
            </a:r>
          </a:p>
          <a:p>
            <a:r>
              <a:rPr lang="en-US" sz="1800" b="1" dirty="0" smtClean="0"/>
              <a:t>National Dialogue </a:t>
            </a:r>
            <a:r>
              <a:rPr lang="en-US" sz="1800" dirty="0" smtClean="0"/>
              <a:t>to </a:t>
            </a:r>
            <a:r>
              <a:rPr lang="en-US" sz="1800" dirty="0"/>
              <a:t>resolve disputes over </a:t>
            </a:r>
            <a:r>
              <a:rPr lang="en-US" sz="1800" dirty="0" err="1"/>
              <a:t>Saramaka</a:t>
            </a:r>
            <a:r>
              <a:rPr lang="en-US" sz="1800" dirty="0"/>
              <a:t> </a:t>
            </a:r>
            <a:r>
              <a:rPr lang="en-US" sz="1800" dirty="0" smtClean="0"/>
              <a:t>Judgment / land rights</a:t>
            </a:r>
          </a:p>
          <a:p>
            <a:r>
              <a:rPr lang="en-US" sz="1800" b="1" dirty="0" smtClean="0"/>
              <a:t>Options outlined in RPP:</a:t>
            </a:r>
          </a:p>
          <a:p>
            <a:pPr lvl="1"/>
            <a:r>
              <a:rPr lang="en-US" sz="1600" dirty="0" smtClean="0"/>
              <a:t>Major </a:t>
            </a:r>
            <a:r>
              <a:rPr lang="en-US" sz="1600" dirty="0"/>
              <a:t>Groups </a:t>
            </a:r>
            <a:r>
              <a:rPr lang="en-US" sz="1600" dirty="0" smtClean="0"/>
              <a:t>Collective; </a:t>
            </a:r>
          </a:p>
          <a:p>
            <a:pPr lvl="1"/>
            <a:r>
              <a:rPr lang="en-US" sz="1600" dirty="0" smtClean="0"/>
              <a:t>Bureau </a:t>
            </a:r>
            <a:r>
              <a:rPr lang="en-US" sz="1600" dirty="0"/>
              <a:t>for Contact with the </a:t>
            </a:r>
            <a:r>
              <a:rPr lang="en-US" sz="1600" dirty="0" smtClean="0"/>
              <a:t>People; </a:t>
            </a:r>
          </a:p>
          <a:p>
            <a:pPr lvl="1"/>
            <a:r>
              <a:rPr lang="en-US" sz="1600" dirty="0" smtClean="0"/>
              <a:t>Parliamentary </a:t>
            </a:r>
            <a:r>
              <a:rPr lang="en-US" sz="1600" dirty="0"/>
              <a:t>Commission on Climate </a:t>
            </a:r>
            <a:r>
              <a:rPr lang="en-US" sz="1600" dirty="0" smtClean="0"/>
              <a:t>Change</a:t>
            </a:r>
            <a:r>
              <a:rPr lang="en-US" sz="1600" dirty="0"/>
              <a:t> </a:t>
            </a:r>
            <a:endParaRPr lang="en-US" sz="1400" dirty="0" smtClean="0"/>
          </a:p>
          <a:p>
            <a:pPr marL="171450" indent="-171450"/>
            <a:endParaRPr lang="en-US" sz="1600" dirty="0"/>
          </a:p>
          <a:p>
            <a:endParaRPr lang="en-US" sz="1000" dirty="0"/>
          </a:p>
        </p:txBody>
      </p:sp>
    </p:spTree>
    <p:extLst>
      <p:ext uri="{BB962C8B-B14F-4D97-AF65-F5344CB8AC3E}">
        <p14:creationId xmlns:p14="http://schemas.microsoft.com/office/powerpoint/2010/main" val="99357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425000"/>
            <a:ext cx="9067800" cy="5509200"/>
          </a:xfrm>
          <a:prstGeom prst="rect">
            <a:avLst/>
          </a:prstGeom>
        </p:spPr>
        <p:txBody>
          <a:bodyPr wrap="square">
            <a:spAutoFit/>
          </a:bodyPr>
          <a:lstStyle/>
          <a:p>
            <a:pPr marL="342900" lvl="0" indent="-342900">
              <a:buFont typeface="Arial" pitchFamily="34" charset="0"/>
              <a:buChar char="•"/>
            </a:pPr>
            <a:r>
              <a:rPr lang="en-US" sz="2300" dirty="0" smtClean="0"/>
              <a:t>Is it </a:t>
            </a:r>
            <a:r>
              <a:rPr lang="en-US" sz="2300" b="1" dirty="0" smtClean="0">
                <a:solidFill>
                  <a:srgbClr val="FF0000"/>
                </a:solidFill>
              </a:rPr>
              <a:t>accessible</a:t>
            </a:r>
            <a:r>
              <a:rPr lang="en-US" sz="2300" dirty="0" smtClean="0"/>
              <a:t> to those who face barriers (language, literacy, costs, awareness)? </a:t>
            </a:r>
          </a:p>
          <a:p>
            <a:pPr marL="342900" lvl="0" indent="-342900">
              <a:buFont typeface="Arial" pitchFamily="34" charset="0"/>
              <a:buChar char="•"/>
            </a:pPr>
            <a:endParaRPr lang="en-US" sz="500" dirty="0" smtClean="0"/>
          </a:p>
          <a:p>
            <a:pPr marL="342900" lvl="0" indent="-342900">
              <a:buFont typeface="Arial" pitchFamily="34" charset="0"/>
              <a:buChar char="•"/>
            </a:pPr>
            <a:r>
              <a:rPr lang="en-US" sz="2300" dirty="0" smtClean="0"/>
              <a:t>Are the procedures </a:t>
            </a:r>
            <a:r>
              <a:rPr lang="en-US" sz="2300" b="1" dirty="0" smtClean="0">
                <a:solidFill>
                  <a:srgbClr val="FF0000"/>
                </a:solidFill>
              </a:rPr>
              <a:t>predictable</a:t>
            </a:r>
            <a:r>
              <a:rPr lang="en-US" sz="2300" dirty="0" smtClean="0"/>
              <a:t> (clear time frames, scope and outcomes)?</a:t>
            </a:r>
          </a:p>
          <a:p>
            <a:pPr marL="342900" lvl="0" indent="-342900">
              <a:buFont typeface="Arial" pitchFamily="34" charset="0"/>
              <a:buChar char="•"/>
            </a:pPr>
            <a:endParaRPr lang="en-US" sz="500" dirty="0" smtClean="0"/>
          </a:p>
          <a:p>
            <a:pPr marL="342900" lvl="0" indent="-342900">
              <a:buFont typeface="Arial" pitchFamily="34" charset="0"/>
              <a:buChar char="•"/>
            </a:pPr>
            <a:r>
              <a:rPr lang="en-US" sz="2300" dirty="0" smtClean="0"/>
              <a:t>Are the procedures widely </a:t>
            </a:r>
            <a:r>
              <a:rPr lang="en-US" sz="2300" dirty="0"/>
              <a:t>perceived as </a:t>
            </a:r>
            <a:r>
              <a:rPr lang="en-US" sz="2300" b="1" dirty="0" smtClean="0">
                <a:solidFill>
                  <a:srgbClr val="FF0000"/>
                </a:solidFill>
              </a:rPr>
              <a:t>fair</a:t>
            </a:r>
            <a:r>
              <a:rPr lang="en-US" sz="2300" dirty="0" smtClean="0"/>
              <a:t> (access </a:t>
            </a:r>
            <a:r>
              <a:rPr lang="en-US" sz="2300" dirty="0"/>
              <a:t>to information and opportunities for meaningful participation in the final </a:t>
            </a:r>
            <a:r>
              <a:rPr lang="en-US" sz="2300" dirty="0" smtClean="0"/>
              <a:t>decision)?</a:t>
            </a:r>
            <a:endParaRPr lang="en-US" sz="2300" dirty="0"/>
          </a:p>
          <a:p>
            <a:pPr marL="342900" indent="-342900">
              <a:buFont typeface="Arial" pitchFamily="34" charset="0"/>
              <a:buChar char="•"/>
            </a:pPr>
            <a:endParaRPr lang="en-US" sz="500" dirty="0" smtClean="0"/>
          </a:p>
          <a:p>
            <a:pPr marL="342900" indent="-342900">
              <a:buFont typeface="Arial" pitchFamily="34" charset="0"/>
              <a:buChar char="•"/>
            </a:pPr>
            <a:r>
              <a:rPr lang="en-US" sz="2300" dirty="0" smtClean="0"/>
              <a:t>Is the governance structure </a:t>
            </a:r>
            <a:r>
              <a:rPr lang="en-US" sz="2300" b="1" dirty="0" smtClean="0">
                <a:solidFill>
                  <a:srgbClr val="FF0000"/>
                </a:solidFill>
              </a:rPr>
              <a:t>legitimate</a:t>
            </a:r>
            <a:r>
              <a:rPr lang="en-US" sz="2300" dirty="0" smtClean="0"/>
              <a:t> i.e. trusted by those who may use it? </a:t>
            </a:r>
            <a:endParaRPr lang="en-US" sz="2300" dirty="0"/>
          </a:p>
          <a:p>
            <a:pPr marL="342900" lvl="0" indent="-342900">
              <a:buFont typeface="Arial" pitchFamily="34" charset="0"/>
              <a:buChar char="•"/>
            </a:pPr>
            <a:endParaRPr lang="en-US" sz="500" dirty="0" smtClean="0"/>
          </a:p>
          <a:p>
            <a:pPr marL="342900" lvl="0" indent="-342900">
              <a:buFont typeface="Arial" pitchFamily="34" charset="0"/>
              <a:buChar char="•"/>
            </a:pPr>
            <a:r>
              <a:rPr lang="en-US" sz="2300" dirty="0" smtClean="0"/>
              <a:t>Are the outcomes of the process consistent </a:t>
            </a:r>
            <a:r>
              <a:rPr lang="en-US" sz="2300" dirty="0"/>
              <a:t>with applicable national and international </a:t>
            </a:r>
            <a:r>
              <a:rPr lang="en-US" sz="2300" dirty="0" smtClean="0"/>
              <a:t>standards </a:t>
            </a:r>
            <a:r>
              <a:rPr lang="en-US" sz="2300" dirty="0"/>
              <a:t>(</a:t>
            </a:r>
            <a:r>
              <a:rPr lang="en-US" sz="2300" b="1" dirty="0">
                <a:solidFill>
                  <a:srgbClr val="FF0000"/>
                </a:solidFill>
              </a:rPr>
              <a:t>Rights compatibility</a:t>
            </a:r>
            <a:r>
              <a:rPr lang="en-US" sz="2300" dirty="0" smtClean="0"/>
              <a:t>)? </a:t>
            </a:r>
          </a:p>
          <a:p>
            <a:pPr marL="342900" lvl="0" indent="-342900">
              <a:buFont typeface="Arial" pitchFamily="34" charset="0"/>
              <a:buChar char="•"/>
            </a:pPr>
            <a:endParaRPr lang="en-US" sz="500" dirty="0" smtClean="0"/>
          </a:p>
          <a:p>
            <a:pPr marL="342900" lvl="0" indent="-342900">
              <a:buFont typeface="Arial" pitchFamily="34" charset="0"/>
              <a:buChar char="•"/>
            </a:pPr>
            <a:r>
              <a:rPr lang="en-US" sz="2300" dirty="0" smtClean="0"/>
              <a:t>Are the procedures </a:t>
            </a:r>
            <a:r>
              <a:rPr lang="en-US" sz="2300" dirty="0"/>
              <a:t>and outcomes </a:t>
            </a:r>
            <a:r>
              <a:rPr lang="en-US" sz="2300" b="1" dirty="0">
                <a:solidFill>
                  <a:srgbClr val="FF0000"/>
                </a:solidFill>
              </a:rPr>
              <a:t>transparent</a:t>
            </a:r>
            <a:r>
              <a:rPr lang="en-US" sz="2300" dirty="0"/>
              <a:t> enough to meet the public interest concerns at stake?</a:t>
            </a:r>
          </a:p>
          <a:p>
            <a:pPr marL="342900" indent="-342900">
              <a:buFont typeface="Arial" pitchFamily="34" charset="0"/>
              <a:buChar char="•"/>
            </a:pPr>
            <a:endParaRPr lang="en-US" sz="500" dirty="0" smtClean="0"/>
          </a:p>
          <a:p>
            <a:pPr marL="342900" indent="-342900">
              <a:buFont typeface="Arial" pitchFamily="34" charset="0"/>
              <a:buChar char="•"/>
            </a:pPr>
            <a:r>
              <a:rPr lang="en-US" sz="2300" dirty="0" smtClean="0"/>
              <a:t>Does the mechanism have </a:t>
            </a:r>
            <a:r>
              <a:rPr lang="en-US" sz="2300" dirty="0"/>
              <a:t>the necessary technical, human and financial </a:t>
            </a:r>
            <a:r>
              <a:rPr lang="en-US" sz="2300" dirty="0" smtClean="0"/>
              <a:t>resources and </a:t>
            </a:r>
            <a:r>
              <a:rPr lang="en-US" sz="2300" b="1" dirty="0" smtClean="0">
                <a:solidFill>
                  <a:srgbClr val="FF0000"/>
                </a:solidFill>
              </a:rPr>
              <a:t>capability</a:t>
            </a:r>
            <a:r>
              <a:rPr lang="en-US" sz="2300" dirty="0" smtClean="0"/>
              <a:t> </a:t>
            </a:r>
            <a:r>
              <a:rPr lang="en-US" sz="2300" dirty="0"/>
              <a:t>to deal with the issues at stake</a:t>
            </a:r>
            <a:r>
              <a:rPr lang="en-US" sz="2300" dirty="0" smtClean="0"/>
              <a:t>?</a:t>
            </a:r>
            <a:endParaRPr lang="en-US" sz="2300" dirty="0"/>
          </a:p>
        </p:txBody>
      </p:sp>
      <p:sp>
        <p:nvSpPr>
          <p:cNvPr id="7" name="Title 1"/>
          <p:cNvSpPr txBox="1">
            <a:spLocks/>
          </p:cNvSpPr>
          <p:nvPr/>
        </p:nvSpPr>
        <p:spPr>
          <a:xfrm>
            <a:off x="1828800" y="304800"/>
            <a:ext cx="7162800" cy="137475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tx2"/>
              </a:solidFill>
            </a:endParaRPr>
          </a:p>
        </p:txBody>
      </p:sp>
      <p:sp>
        <p:nvSpPr>
          <p:cNvPr id="4" name="Title 21"/>
          <p:cNvSpPr>
            <a:spLocks noGrp="1"/>
          </p:cNvSpPr>
          <p:nvPr>
            <p:ph type="title"/>
          </p:nvPr>
        </p:nvSpPr>
        <p:spPr>
          <a:xfrm>
            <a:off x="1606898" y="304800"/>
            <a:ext cx="7537101" cy="973141"/>
          </a:xfrm>
        </p:spPr>
        <p:txBody>
          <a:bodyPr>
            <a:noAutofit/>
          </a:bodyPr>
          <a:lstStyle/>
          <a:p>
            <a:r>
              <a:rPr lang="en-US" sz="3600" b="1" dirty="0" smtClean="0">
                <a:solidFill>
                  <a:schemeClr val="tx2"/>
                </a:solidFill>
              </a:rPr>
              <a:t>How to Strengthen These Systems? Assess with the 7 Key Principles </a:t>
            </a:r>
            <a:endParaRPr lang="en-US" sz="3600" b="1" dirty="0">
              <a:solidFill>
                <a:schemeClr val="tx2"/>
              </a:solidFill>
            </a:endParaRPr>
          </a:p>
        </p:txBody>
      </p:sp>
    </p:spTree>
    <p:extLst>
      <p:ext uri="{BB962C8B-B14F-4D97-AF65-F5344CB8AC3E}">
        <p14:creationId xmlns:p14="http://schemas.microsoft.com/office/powerpoint/2010/main" val="1013467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467600" cy="1143000"/>
          </a:xfrm>
        </p:spPr>
        <p:txBody>
          <a:bodyPr>
            <a:noAutofit/>
          </a:bodyPr>
          <a:lstStyle/>
          <a:p>
            <a:r>
              <a:rPr lang="en-US" sz="3600" b="1" dirty="0" smtClean="0">
                <a:solidFill>
                  <a:schemeClr val="tx2"/>
                </a:solidFill>
              </a:rPr>
              <a:t>Recommendations: </a:t>
            </a:r>
            <a:r>
              <a:rPr lang="en-US" sz="3600" dirty="0">
                <a:solidFill>
                  <a:schemeClr val="tx2"/>
                </a:solidFill>
              </a:rPr>
              <a:t>Lessons from Cambodia, Honduras and Suriname</a:t>
            </a:r>
          </a:p>
        </p:txBody>
      </p:sp>
      <p:sp>
        <p:nvSpPr>
          <p:cNvPr id="3" name="Content Placeholder 2"/>
          <p:cNvSpPr>
            <a:spLocks noGrp="1"/>
          </p:cNvSpPr>
          <p:nvPr>
            <p:ph sz="half" idx="1"/>
          </p:nvPr>
        </p:nvSpPr>
        <p:spPr>
          <a:xfrm>
            <a:off x="228600" y="1676400"/>
            <a:ext cx="8686800" cy="5257800"/>
          </a:xfrm>
        </p:spPr>
        <p:txBody>
          <a:bodyPr>
            <a:noAutofit/>
          </a:bodyPr>
          <a:lstStyle/>
          <a:p>
            <a:r>
              <a:rPr lang="en-GB" sz="2000" b="1" dirty="0" smtClean="0"/>
              <a:t>Beyond </a:t>
            </a:r>
            <a:r>
              <a:rPr lang="en-GB" sz="2000" b="1" dirty="0"/>
              <a:t>REDD+, </a:t>
            </a:r>
            <a:r>
              <a:rPr lang="en-GB" sz="2000" b="1" dirty="0" smtClean="0"/>
              <a:t>recommendations aim to </a:t>
            </a:r>
            <a:r>
              <a:rPr lang="en-GB" sz="2000" b="1" dirty="0"/>
              <a:t>improve </a:t>
            </a:r>
            <a:r>
              <a:rPr lang="en-GB" sz="2000" b="1" dirty="0" smtClean="0"/>
              <a:t>country capacity </a:t>
            </a:r>
            <a:r>
              <a:rPr lang="en-GB" sz="2000" b="1" dirty="0"/>
              <a:t>to address natural resource </a:t>
            </a:r>
            <a:r>
              <a:rPr lang="en-GB" sz="2000" b="1" dirty="0" smtClean="0"/>
              <a:t>conflicts</a:t>
            </a:r>
          </a:p>
          <a:p>
            <a:endParaRPr lang="en-US" sz="1000" b="1" dirty="0"/>
          </a:p>
          <a:p>
            <a:r>
              <a:rPr lang="en-GB" sz="2000" b="1" dirty="0"/>
              <a:t>Preference towards strengthening existing institutions, rather than creating new </a:t>
            </a:r>
            <a:r>
              <a:rPr lang="en-GB" sz="2000" b="1" dirty="0" smtClean="0"/>
              <a:t>ones</a:t>
            </a:r>
          </a:p>
          <a:p>
            <a:endParaRPr lang="en-US" sz="1000" b="1" dirty="0"/>
          </a:p>
          <a:p>
            <a:r>
              <a:rPr lang="en-GB" sz="2000" b="1" dirty="0" smtClean="0"/>
              <a:t>Preventative measures </a:t>
            </a:r>
            <a:r>
              <a:rPr lang="en-GB" sz="2000" dirty="0" smtClean="0"/>
              <a:t>play a significant role in reducing the risk of new conflicts and future escalation; e.g.: </a:t>
            </a:r>
          </a:p>
          <a:p>
            <a:pPr lvl="1"/>
            <a:r>
              <a:rPr lang="en-GB" sz="2000" dirty="0" smtClean="0"/>
              <a:t>Advance </a:t>
            </a:r>
            <a:r>
              <a:rPr lang="en-GB" sz="2000" dirty="0"/>
              <a:t>agreements and new norms for indigenous land rights and prior informed consent (FPIC)</a:t>
            </a:r>
            <a:endParaRPr lang="en-US" sz="2000" dirty="0"/>
          </a:p>
          <a:p>
            <a:pPr lvl="1"/>
            <a:r>
              <a:rPr lang="en-US" sz="2000" dirty="0" smtClean="0"/>
              <a:t>Boundary </a:t>
            </a:r>
            <a:r>
              <a:rPr lang="en-US" sz="2000" dirty="0"/>
              <a:t>demarcation and zoning for State Forests and Protected </a:t>
            </a:r>
            <a:r>
              <a:rPr lang="en-US" sz="2000" dirty="0" smtClean="0"/>
              <a:t>Areas</a:t>
            </a:r>
          </a:p>
          <a:p>
            <a:pPr lvl="1"/>
            <a:r>
              <a:rPr lang="en-US" sz="2000" dirty="0" smtClean="0"/>
              <a:t>Joint</a:t>
            </a:r>
            <a:r>
              <a:rPr lang="en-US" sz="2000" dirty="0"/>
              <a:t>, integrated local land use planning and zoning</a:t>
            </a:r>
          </a:p>
          <a:p>
            <a:pPr lvl="1"/>
            <a:r>
              <a:rPr lang="en-US" sz="2000" dirty="0"/>
              <a:t>Clearer strategy for land use decision making, consulting on and then communicating those </a:t>
            </a:r>
            <a:r>
              <a:rPr lang="en-US" sz="2000" dirty="0" smtClean="0"/>
              <a:t>decisions</a:t>
            </a:r>
          </a:p>
          <a:p>
            <a:pPr lvl="1"/>
            <a:r>
              <a:rPr lang="en-US" sz="2000" dirty="0" smtClean="0"/>
              <a:t>Build </a:t>
            </a:r>
            <a:r>
              <a:rPr lang="en-US" sz="2000" dirty="0"/>
              <a:t>dispute resolution provisions into FPIC protocols</a:t>
            </a:r>
          </a:p>
          <a:p>
            <a:pPr marL="0" indent="0">
              <a:buNone/>
            </a:pPr>
            <a:endParaRPr lang="en-US" sz="2000" b="1" dirty="0" smtClean="0"/>
          </a:p>
          <a:p>
            <a:pPr marL="457200" lvl="1" indent="0">
              <a:buNone/>
            </a:pPr>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067545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467600" cy="1143000"/>
          </a:xfrm>
        </p:spPr>
        <p:txBody>
          <a:bodyPr>
            <a:noAutofit/>
          </a:bodyPr>
          <a:lstStyle/>
          <a:p>
            <a:r>
              <a:rPr lang="en-US" sz="3600" b="1" dirty="0" smtClean="0">
                <a:solidFill>
                  <a:schemeClr val="tx2"/>
                </a:solidFill>
              </a:rPr>
              <a:t>Recommendations (2): </a:t>
            </a:r>
            <a:r>
              <a:rPr lang="en-US" sz="3600" dirty="0">
                <a:solidFill>
                  <a:schemeClr val="tx2"/>
                </a:solidFill>
              </a:rPr>
              <a:t>Lessons from Cambodia, Honduras and Suriname</a:t>
            </a:r>
          </a:p>
        </p:txBody>
      </p:sp>
      <p:sp>
        <p:nvSpPr>
          <p:cNvPr id="3" name="Content Placeholder 2"/>
          <p:cNvSpPr>
            <a:spLocks noGrp="1"/>
          </p:cNvSpPr>
          <p:nvPr>
            <p:ph sz="half" idx="1"/>
          </p:nvPr>
        </p:nvSpPr>
        <p:spPr>
          <a:xfrm>
            <a:off x="152400" y="1752600"/>
            <a:ext cx="8839200" cy="5257800"/>
          </a:xfrm>
        </p:spPr>
        <p:txBody>
          <a:bodyPr>
            <a:noAutofit/>
          </a:bodyPr>
          <a:lstStyle/>
          <a:p>
            <a:pPr marL="0" indent="0">
              <a:buNone/>
            </a:pPr>
            <a:r>
              <a:rPr lang="en-US" sz="2000" b="1" dirty="0" smtClean="0"/>
              <a:t>Recurring </a:t>
            </a:r>
            <a:r>
              <a:rPr lang="en-US" sz="2000" b="1" dirty="0"/>
              <a:t>themes – there is a need </a:t>
            </a:r>
            <a:r>
              <a:rPr lang="en-US" sz="2000" b="1" dirty="0" smtClean="0"/>
              <a:t>for …</a:t>
            </a:r>
            <a:endParaRPr lang="en-US" sz="2000" b="1" dirty="0"/>
          </a:p>
          <a:p>
            <a:r>
              <a:rPr lang="en-US" sz="2000" dirty="0"/>
              <a:t>Clearly defined and well understood grievance procedures</a:t>
            </a:r>
          </a:p>
          <a:p>
            <a:r>
              <a:rPr lang="en-US" sz="2000" dirty="0"/>
              <a:t>More effective channels to refer disputes to higher levels</a:t>
            </a:r>
          </a:p>
          <a:p>
            <a:r>
              <a:rPr lang="en-US" sz="2000" dirty="0" smtClean="0"/>
              <a:t>Clarified </a:t>
            </a:r>
            <a:r>
              <a:rPr lang="en-US" sz="2000" dirty="0"/>
              <a:t>roles and responsibilities at all levels</a:t>
            </a:r>
          </a:p>
          <a:p>
            <a:r>
              <a:rPr lang="en-US" sz="2000" dirty="0" smtClean="0"/>
              <a:t>More </a:t>
            </a:r>
            <a:r>
              <a:rPr lang="en-US" sz="2000" dirty="0"/>
              <a:t>consistent documentation of disputes</a:t>
            </a:r>
          </a:p>
          <a:p>
            <a:r>
              <a:rPr lang="en-GB" sz="2000" dirty="0" smtClean="0"/>
              <a:t>Strengthened </a:t>
            </a:r>
            <a:r>
              <a:rPr lang="en-GB" sz="2000" dirty="0"/>
              <a:t>in-country mediation/conciliation capacity: Start with a diagnosis of current capacity and legal context, generate a list of mediators to draw from</a:t>
            </a:r>
            <a:endParaRPr lang="en-US" sz="2000" dirty="0"/>
          </a:p>
          <a:p>
            <a:r>
              <a:rPr lang="en-US" sz="2000" dirty="0" smtClean="0"/>
              <a:t>Ensuring </a:t>
            </a:r>
            <a:r>
              <a:rPr lang="en-US" sz="2000" dirty="0"/>
              <a:t>that District </a:t>
            </a:r>
            <a:r>
              <a:rPr lang="en-US" sz="2000" dirty="0" err="1"/>
              <a:t>govts</a:t>
            </a:r>
            <a:r>
              <a:rPr lang="en-US" sz="2000" dirty="0"/>
              <a:t> and police are aware of GRM and know how to access </a:t>
            </a:r>
            <a:r>
              <a:rPr lang="en-US" sz="2000" dirty="0" smtClean="0"/>
              <a:t>it</a:t>
            </a:r>
          </a:p>
          <a:p>
            <a:pPr marL="0" indent="0">
              <a:buNone/>
            </a:pPr>
            <a:endParaRPr lang="en-US" sz="1000" dirty="0"/>
          </a:p>
          <a:p>
            <a:pPr marL="0" indent="0">
              <a:buNone/>
            </a:pPr>
            <a:r>
              <a:rPr lang="en-US" sz="2000" b="1" dirty="0" smtClean="0"/>
              <a:t>As a starting point, use </a:t>
            </a:r>
            <a:r>
              <a:rPr lang="en-US" sz="2000" b="1" dirty="0"/>
              <a:t>REDD+ Steering Committee as first line for dispute prevention and resolution</a:t>
            </a:r>
          </a:p>
          <a:p>
            <a:r>
              <a:rPr lang="en-US" sz="2000" dirty="0"/>
              <a:t>Clarify representation, decision making and dispute resolution procedures in </a:t>
            </a:r>
            <a:r>
              <a:rPr lang="en-US" sz="2000" dirty="0" err="1"/>
              <a:t>ToR</a:t>
            </a:r>
            <a:endParaRPr lang="en-US" sz="2000" dirty="0"/>
          </a:p>
          <a:p>
            <a:r>
              <a:rPr lang="en-US" sz="2000" dirty="0" smtClean="0"/>
              <a:t>Identify appropriate institution as </a:t>
            </a:r>
            <a:r>
              <a:rPr lang="en-US" sz="2000" dirty="0"/>
              <a:t>secretariat for intake and tracking</a:t>
            </a:r>
          </a:p>
          <a:p>
            <a:pPr lvl="1"/>
            <a:endParaRPr lang="en-US" sz="1800" dirty="0"/>
          </a:p>
          <a:p>
            <a:endParaRPr lang="en-US" sz="2000" dirty="0"/>
          </a:p>
          <a:p>
            <a:endParaRPr lang="en-US" sz="2000" dirty="0"/>
          </a:p>
          <a:p>
            <a:endParaRPr lang="en-US" sz="2000" dirty="0"/>
          </a:p>
        </p:txBody>
      </p:sp>
    </p:spTree>
    <p:extLst>
      <p:ext uri="{BB962C8B-B14F-4D97-AF65-F5344CB8AC3E}">
        <p14:creationId xmlns:p14="http://schemas.microsoft.com/office/powerpoint/2010/main" val="1352099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28600" y="228600"/>
            <a:ext cx="8686800" cy="6432530"/>
          </a:xfrm>
          <a:prstGeom prst="rect">
            <a:avLst/>
          </a:prstGeom>
        </p:spPr>
        <p:txBody>
          <a:bodyPr wrap="square">
            <a:spAutoFit/>
          </a:bodyPr>
          <a:lstStyle/>
          <a:p>
            <a:pPr algn="ctr"/>
            <a:r>
              <a:rPr lang="en-US" sz="4000" b="1" dirty="0" smtClean="0">
                <a:solidFill>
                  <a:schemeClr val="tx2"/>
                </a:solidFill>
              </a:rPr>
              <a:t>A Perspective from Suriname</a:t>
            </a:r>
          </a:p>
          <a:p>
            <a:endParaRPr lang="en-US" sz="2400" dirty="0"/>
          </a:p>
          <a:p>
            <a:r>
              <a:rPr lang="en-US" sz="2400" i="1" dirty="0" smtClean="0"/>
              <a:t>…It </a:t>
            </a:r>
            <a:r>
              <a:rPr lang="en-US" sz="2400" i="1" dirty="0"/>
              <a:t>is hoped that </a:t>
            </a:r>
            <a:r>
              <a:rPr lang="en-US" sz="2400" b="1" i="1" dirty="0"/>
              <a:t>through inclusiveness, transparency and plenty of capacity building of both public and private entities/organizations, Suriname will be able to manage the expectations of all stakeholders </a:t>
            </a:r>
            <a:r>
              <a:rPr lang="en-US" sz="2400" i="1" dirty="0"/>
              <a:t>during implementation of the </a:t>
            </a:r>
            <a:r>
              <a:rPr lang="en-US" sz="2400" i="1" dirty="0" smtClean="0"/>
              <a:t>R-PP…</a:t>
            </a:r>
            <a:endParaRPr lang="en-US" sz="2400" i="1" dirty="0"/>
          </a:p>
          <a:p>
            <a:endParaRPr lang="en-US" sz="2400" i="1" dirty="0"/>
          </a:p>
          <a:p>
            <a:r>
              <a:rPr lang="en-US" sz="2400" i="1" dirty="0" smtClean="0"/>
              <a:t>…There </a:t>
            </a:r>
            <a:r>
              <a:rPr lang="en-US" sz="2400" i="1" dirty="0"/>
              <a:t>is a </a:t>
            </a:r>
            <a:r>
              <a:rPr lang="en-US" sz="2400" b="1" i="1" dirty="0"/>
              <a:t>widespread belief/acknowledgement that development of Suriname will not only require involvement and direction given by the public sector, but all 9 Major Groups in Suriname</a:t>
            </a:r>
            <a:r>
              <a:rPr lang="en-US" sz="2400" i="1" dirty="0"/>
              <a:t>. Therefore, a national grievance and redress mechanism for REDD+ will be one </a:t>
            </a:r>
            <a:r>
              <a:rPr lang="en-US" sz="2400" i="1" dirty="0" smtClean="0"/>
              <a:t>of many other mechanisms </a:t>
            </a:r>
            <a:r>
              <a:rPr lang="en-US" sz="2400" i="1" dirty="0"/>
              <a:t>to be used by the stakeholders to be involve during the REDD+ </a:t>
            </a:r>
            <a:r>
              <a:rPr lang="en-US" sz="2400" i="1" dirty="0" smtClean="0"/>
              <a:t>implementation…</a:t>
            </a:r>
          </a:p>
          <a:p>
            <a:endParaRPr lang="en-US" sz="2400" i="1" dirty="0"/>
          </a:p>
          <a:p>
            <a:r>
              <a:rPr lang="en-US" sz="2400" i="1" dirty="0" smtClean="0"/>
              <a:t>	</a:t>
            </a:r>
            <a:r>
              <a:rPr lang="en-US" sz="2000" b="1" dirty="0" smtClean="0"/>
              <a:t>Cedric </a:t>
            </a:r>
            <a:r>
              <a:rPr lang="en-US" sz="2000" b="1" dirty="0" err="1" smtClean="0"/>
              <a:t>Nelom</a:t>
            </a:r>
            <a:endParaRPr lang="en-US" sz="2000" b="1" dirty="0"/>
          </a:p>
          <a:p>
            <a:r>
              <a:rPr lang="en-US" sz="2000" b="1" dirty="0" smtClean="0"/>
              <a:t>	Director, National </a:t>
            </a:r>
            <a:r>
              <a:rPr lang="en-US" sz="2000" b="1" dirty="0"/>
              <a:t>Institute for Environment &amp; </a:t>
            </a:r>
            <a:r>
              <a:rPr lang="en-US" sz="2000" b="1" dirty="0" smtClean="0"/>
              <a:t>Development (NIMOS)</a:t>
            </a:r>
          </a:p>
          <a:p>
            <a:r>
              <a:rPr lang="en-US" sz="2000" b="1" dirty="0" smtClean="0"/>
              <a:t>	Suriname</a:t>
            </a:r>
            <a:endParaRPr lang="en-US" sz="2000" b="1" dirty="0"/>
          </a:p>
        </p:txBody>
      </p:sp>
    </p:spTree>
    <p:extLst>
      <p:ext uri="{BB962C8B-B14F-4D97-AF65-F5344CB8AC3E}">
        <p14:creationId xmlns:p14="http://schemas.microsoft.com/office/powerpoint/2010/main" val="204632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990600"/>
          </a:xfrm>
        </p:spPr>
        <p:txBody>
          <a:bodyPr/>
          <a:lstStyle/>
          <a:p>
            <a:r>
              <a:rPr lang="en-US" sz="5400" b="1" dirty="0" smtClean="0">
                <a:solidFill>
                  <a:schemeClr val="tx2"/>
                </a:solidFill>
              </a:rPr>
              <a:t>Session Outline</a:t>
            </a:r>
            <a:endParaRPr lang="en-US" sz="5400" b="1" dirty="0">
              <a:solidFill>
                <a:schemeClr val="tx2"/>
              </a:solidFill>
            </a:endParaRPr>
          </a:p>
        </p:txBody>
      </p:sp>
      <p:sp>
        <p:nvSpPr>
          <p:cNvPr id="3" name="Subtitle 2"/>
          <p:cNvSpPr>
            <a:spLocks noGrp="1"/>
          </p:cNvSpPr>
          <p:nvPr>
            <p:ph type="subTitle" idx="1"/>
          </p:nvPr>
        </p:nvSpPr>
        <p:spPr>
          <a:xfrm>
            <a:off x="0" y="685800"/>
            <a:ext cx="9144000" cy="6019800"/>
          </a:xfrm>
        </p:spPr>
        <p:txBody>
          <a:bodyPr>
            <a:noAutofit/>
          </a:bodyPr>
          <a:lstStyle/>
          <a:p>
            <a:r>
              <a:rPr lang="en-US" sz="2000" b="1" dirty="0" smtClean="0">
                <a:solidFill>
                  <a:schemeClr val="tx1"/>
                </a:solidFill>
              </a:rPr>
              <a:t>Introduction</a:t>
            </a:r>
            <a:endParaRPr lang="en-US" sz="2000" dirty="0">
              <a:solidFill>
                <a:schemeClr val="tx1"/>
              </a:solidFill>
            </a:endParaRPr>
          </a:p>
          <a:p>
            <a:r>
              <a:rPr lang="en-US" sz="1600" i="1" dirty="0" smtClean="0">
                <a:solidFill>
                  <a:schemeClr val="tx1"/>
                </a:solidFill>
              </a:rPr>
              <a:t>Charles McNeill, UNDP/UN-REDD </a:t>
            </a:r>
            <a:r>
              <a:rPr lang="en-US" sz="1600" i="1" dirty="0" err="1" smtClean="0">
                <a:solidFill>
                  <a:schemeClr val="tx1"/>
                </a:solidFill>
              </a:rPr>
              <a:t>Programme</a:t>
            </a:r>
            <a:endParaRPr lang="en-US" sz="1600" i="1" dirty="0" smtClean="0">
              <a:solidFill>
                <a:schemeClr val="tx1"/>
              </a:solidFill>
            </a:endParaRPr>
          </a:p>
          <a:p>
            <a:endParaRPr lang="en-US" sz="1200" b="1" dirty="0" smtClean="0">
              <a:solidFill>
                <a:schemeClr val="tx1"/>
              </a:solidFill>
            </a:endParaRPr>
          </a:p>
          <a:p>
            <a:r>
              <a:rPr lang="en-US" sz="2000" b="1" dirty="0" smtClean="0">
                <a:solidFill>
                  <a:schemeClr val="tx1"/>
                </a:solidFill>
              </a:rPr>
              <a:t>Guidance on National Grievance and Lessons Learned</a:t>
            </a:r>
            <a:r>
              <a:rPr lang="en-US" sz="2000" dirty="0" smtClean="0">
                <a:solidFill>
                  <a:schemeClr val="tx1"/>
                </a:solidFill>
              </a:rPr>
              <a:t> </a:t>
            </a:r>
          </a:p>
          <a:p>
            <a:r>
              <a:rPr lang="en-US" sz="1600" i="1" dirty="0" smtClean="0">
                <a:solidFill>
                  <a:schemeClr val="tx1"/>
                </a:solidFill>
              </a:rPr>
              <a:t>Jennifer Laughlin, UNDP/UN-REDD </a:t>
            </a:r>
            <a:r>
              <a:rPr lang="en-US" sz="1600" i="1" dirty="0" err="1" smtClean="0">
                <a:solidFill>
                  <a:schemeClr val="tx1"/>
                </a:solidFill>
              </a:rPr>
              <a:t>Programme</a:t>
            </a:r>
            <a:endParaRPr lang="en-US" sz="1600" i="1" dirty="0" smtClean="0">
              <a:solidFill>
                <a:schemeClr val="tx1"/>
              </a:solidFill>
            </a:endParaRPr>
          </a:p>
          <a:p>
            <a:endParaRPr lang="en-US" sz="1200" dirty="0">
              <a:solidFill>
                <a:schemeClr val="tx1"/>
              </a:solidFill>
            </a:endParaRPr>
          </a:p>
          <a:p>
            <a:r>
              <a:rPr lang="en-US" sz="2000" b="1" dirty="0" smtClean="0">
                <a:solidFill>
                  <a:schemeClr val="tx1"/>
                </a:solidFill>
              </a:rPr>
              <a:t>Grievance Assessment: The Honduras </a:t>
            </a:r>
            <a:r>
              <a:rPr lang="en-US" sz="2000" b="1" dirty="0">
                <a:solidFill>
                  <a:schemeClr val="tx1"/>
                </a:solidFill>
              </a:rPr>
              <a:t>Experience</a:t>
            </a:r>
          </a:p>
          <a:p>
            <a:r>
              <a:rPr lang="en-US" sz="1600" i="1" dirty="0">
                <a:solidFill>
                  <a:schemeClr val="tx1"/>
                </a:solidFill>
              </a:rPr>
              <a:t>Manuel Alvarado </a:t>
            </a:r>
            <a:r>
              <a:rPr lang="en-US" sz="1600" i="1" dirty="0" err="1">
                <a:solidFill>
                  <a:schemeClr val="tx1"/>
                </a:solidFill>
              </a:rPr>
              <a:t>Leverón</a:t>
            </a:r>
            <a:r>
              <a:rPr lang="en-US" sz="1600" i="1" dirty="0">
                <a:solidFill>
                  <a:schemeClr val="tx1"/>
                </a:solidFill>
              </a:rPr>
              <a:t>, </a:t>
            </a:r>
            <a:r>
              <a:rPr lang="en-US" sz="1600" i="1" dirty="0" err="1">
                <a:solidFill>
                  <a:schemeClr val="tx1"/>
                </a:solidFill>
              </a:rPr>
              <a:t>Departamento</a:t>
            </a:r>
            <a:r>
              <a:rPr lang="en-US" sz="1600" i="1" dirty="0">
                <a:solidFill>
                  <a:schemeClr val="tx1"/>
                </a:solidFill>
              </a:rPr>
              <a:t> de </a:t>
            </a:r>
            <a:r>
              <a:rPr lang="en-US" sz="1600" i="1" dirty="0" err="1">
                <a:solidFill>
                  <a:schemeClr val="tx1"/>
                </a:solidFill>
              </a:rPr>
              <a:t>Cambio</a:t>
            </a:r>
            <a:r>
              <a:rPr lang="en-US" sz="1600" i="1" dirty="0">
                <a:solidFill>
                  <a:schemeClr val="tx1"/>
                </a:solidFill>
              </a:rPr>
              <a:t> </a:t>
            </a:r>
            <a:r>
              <a:rPr lang="en-US" sz="1600" i="1" dirty="0" err="1">
                <a:solidFill>
                  <a:schemeClr val="tx1"/>
                </a:solidFill>
              </a:rPr>
              <a:t>Climático</a:t>
            </a:r>
            <a:r>
              <a:rPr lang="en-US" sz="1600" i="1" dirty="0">
                <a:solidFill>
                  <a:schemeClr val="tx1"/>
                </a:solidFill>
              </a:rPr>
              <a:t> y </a:t>
            </a:r>
            <a:r>
              <a:rPr lang="en-US" sz="1600" i="1" dirty="0" err="1">
                <a:solidFill>
                  <a:schemeClr val="tx1"/>
                </a:solidFill>
              </a:rPr>
              <a:t>Bosques</a:t>
            </a:r>
            <a:r>
              <a:rPr lang="en-US" sz="1600" i="1" dirty="0">
                <a:solidFill>
                  <a:schemeClr val="tx1"/>
                </a:solidFill>
              </a:rPr>
              <a:t>, Ministry of Forestry, Honduras</a:t>
            </a:r>
          </a:p>
          <a:p>
            <a:endParaRPr lang="en-US" sz="1200" b="1" dirty="0" smtClean="0">
              <a:solidFill>
                <a:schemeClr val="tx1"/>
              </a:solidFill>
            </a:endParaRPr>
          </a:p>
          <a:p>
            <a:r>
              <a:rPr lang="en-US" sz="2000" b="1" dirty="0" smtClean="0">
                <a:solidFill>
                  <a:schemeClr val="tx1"/>
                </a:solidFill>
              </a:rPr>
              <a:t>Preventative Measures: Selection </a:t>
            </a:r>
            <a:r>
              <a:rPr lang="en-US" sz="2000" b="1" dirty="0">
                <a:solidFill>
                  <a:schemeClr val="tx1"/>
                </a:solidFill>
              </a:rPr>
              <a:t>Process for REDD+ Consultation Group Representatives in </a:t>
            </a:r>
            <a:r>
              <a:rPr lang="en-US" sz="2000" b="1" dirty="0" smtClean="0">
                <a:solidFill>
                  <a:schemeClr val="tx1"/>
                </a:solidFill>
              </a:rPr>
              <a:t>Cambodia</a:t>
            </a:r>
            <a:endParaRPr lang="en-US" sz="2000" b="1" dirty="0">
              <a:solidFill>
                <a:schemeClr val="tx1"/>
              </a:solidFill>
            </a:endParaRPr>
          </a:p>
          <a:p>
            <a:r>
              <a:rPr lang="en-US" sz="1600" i="1" dirty="0" smtClean="0">
                <a:solidFill>
                  <a:schemeClr val="tx1"/>
                </a:solidFill>
              </a:rPr>
              <a:t>Chea Sam </a:t>
            </a:r>
            <a:r>
              <a:rPr lang="en-US" sz="1600" i="1" dirty="0" err="1" smtClean="0">
                <a:solidFill>
                  <a:schemeClr val="tx1"/>
                </a:solidFill>
              </a:rPr>
              <a:t>Ang</a:t>
            </a:r>
            <a:r>
              <a:rPr lang="en-US" sz="1600" i="1" dirty="0" smtClean="0">
                <a:solidFill>
                  <a:schemeClr val="tx1"/>
                </a:solidFill>
              </a:rPr>
              <a:t>, Forestry Administration, Cambodia</a:t>
            </a:r>
          </a:p>
          <a:p>
            <a:endParaRPr lang="en-US" sz="1200" dirty="0" smtClean="0">
              <a:solidFill>
                <a:schemeClr val="tx1"/>
              </a:solidFill>
            </a:endParaRPr>
          </a:p>
          <a:p>
            <a:r>
              <a:rPr lang="en-US" sz="2000" b="1" dirty="0" smtClean="0">
                <a:solidFill>
                  <a:schemeClr val="tx1"/>
                </a:solidFill>
              </a:rPr>
              <a:t>The UN-REDD </a:t>
            </a:r>
            <a:r>
              <a:rPr lang="en-US" sz="2000" b="1" dirty="0" err="1" smtClean="0">
                <a:solidFill>
                  <a:schemeClr val="tx1"/>
                </a:solidFill>
              </a:rPr>
              <a:t>Programme</a:t>
            </a:r>
            <a:r>
              <a:rPr lang="en-US" sz="2000" b="1" dirty="0" smtClean="0">
                <a:solidFill>
                  <a:schemeClr val="tx1"/>
                </a:solidFill>
              </a:rPr>
              <a:t> Approach to Addressing Grievances</a:t>
            </a:r>
          </a:p>
          <a:p>
            <a:r>
              <a:rPr lang="en-US" sz="1600" i="1" dirty="0" smtClean="0">
                <a:solidFill>
                  <a:schemeClr val="tx1"/>
                </a:solidFill>
              </a:rPr>
              <a:t>Mario Boccucci, UN-REDD Secretariat</a:t>
            </a:r>
          </a:p>
          <a:p>
            <a:endParaRPr lang="en-US" sz="1200" b="1" dirty="0">
              <a:solidFill>
                <a:schemeClr val="tx1"/>
              </a:solidFill>
            </a:endParaRPr>
          </a:p>
          <a:p>
            <a:r>
              <a:rPr lang="en-US" sz="2000" b="1" dirty="0" smtClean="0">
                <a:solidFill>
                  <a:schemeClr val="tx1"/>
                </a:solidFill>
              </a:rPr>
              <a:t>Thoughts from a Civil Society Perspective</a:t>
            </a:r>
          </a:p>
          <a:p>
            <a:r>
              <a:rPr lang="en-US" sz="1600" i="1" dirty="0" smtClean="0">
                <a:solidFill>
                  <a:schemeClr val="tx1"/>
                </a:solidFill>
              </a:rPr>
              <a:t>Chris Meyer, Environmental Defense Fund</a:t>
            </a:r>
          </a:p>
          <a:p>
            <a:endParaRPr lang="en-US" sz="1200" i="1" dirty="0">
              <a:solidFill>
                <a:schemeClr val="tx1"/>
              </a:solidFill>
            </a:endParaRPr>
          </a:p>
          <a:p>
            <a:r>
              <a:rPr lang="en-US" sz="2000" b="1" dirty="0" smtClean="0">
                <a:solidFill>
                  <a:schemeClr val="tx1"/>
                </a:solidFill>
              </a:rPr>
              <a:t>Comments from the Floor, Q/A</a:t>
            </a:r>
            <a:endParaRPr lang="en-US" sz="2000" b="1" dirty="0">
              <a:solidFill>
                <a:schemeClr val="tx1"/>
              </a:solidFill>
            </a:endParaRPr>
          </a:p>
        </p:txBody>
      </p:sp>
    </p:spTree>
    <p:extLst>
      <p:ext uri="{BB962C8B-B14F-4D97-AF65-F5344CB8AC3E}">
        <p14:creationId xmlns:p14="http://schemas.microsoft.com/office/powerpoint/2010/main" val="2947360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1371600"/>
            <a:ext cx="9144000" cy="3581400"/>
          </a:xfrm>
        </p:spPr>
        <p:txBody>
          <a:bodyPr>
            <a:normAutofit lnSpcReduction="10000"/>
          </a:bodyPr>
          <a:lstStyle/>
          <a:p>
            <a:endParaRPr lang="en-US" b="1" dirty="0" smtClean="0">
              <a:solidFill>
                <a:schemeClr val="tx1"/>
              </a:solidFill>
              <a:latin typeface="Frutiger Linotype" pitchFamily="34" charset="0"/>
            </a:endParaRPr>
          </a:p>
          <a:p>
            <a:r>
              <a:rPr lang="en-US" sz="2400" dirty="0" smtClean="0">
                <a:solidFill>
                  <a:schemeClr val="tx1"/>
                </a:solidFill>
                <a:latin typeface="Helvetica" pitchFamily="34" charset="0"/>
              </a:rPr>
              <a:t>Charles McNeill &amp; Jennifer Laughlin</a:t>
            </a:r>
            <a:endParaRPr lang="en-US" sz="1600" dirty="0" smtClean="0">
              <a:solidFill>
                <a:schemeClr val="tx1"/>
              </a:solidFill>
              <a:latin typeface="Helvetica" pitchFamily="34" charset="0"/>
            </a:endParaRPr>
          </a:p>
          <a:p>
            <a:endParaRPr lang="en-US" sz="1600" dirty="0" smtClean="0">
              <a:solidFill>
                <a:schemeClr val="tx1"/>
              </a:solidFill>
              <a:latin typeface="Helvetica" pitchFamily="34" charset="0"/>
            </a:endParaRPr>
          </a:p>
          <a:p>
            <a:r>
              <a:rPr lang="en-US" sz="2400" dirty="0">
                <a:solidFill>
                  <a:schemeClr val="tx1"/>
                </a:solidFill>
                <a:latin typeface="Helvetica" pitchFamily="34" charset="0"/>
              </a:rPr>
              <a:t>c</a:t>
            </a:r>
            <a:r>
              <a:rPr lang="en-US" sz="2400" dirty="0" smtClean="0">
                <a:solidFill>
                  <a:schemeClr val="tx1"/>
                </a:solidFill>
                <a:latin typeface="Helvetica" pitchFamily="34" charset="0"/>
              </a:rPr>
              <a:t>harles.mcneill@undp.org</a:t>
            </a:r>
          </a:p>
          <a:p>
            <a:r>
              <a:rPr lang="en-US" sz="2400" dirty="0" smtClean="0">
                <a:solidFill>
                  <a:schemeClr val="tx1"/>
                </a:solidFill>
                <a:latin typeface="Helvetica" pitchFamily="34" charset="0"/>
              </a:rPr>
              <a:t>jennifer.laughlin@undp.org</a:t>
            </a:r>
            <a:endParaRPr lang="en-US" sz="1800" dirty="0" smtClean="0">
              <a:solidFill>
                <a:schemeClr val="tx1"/>
              </a:solidFill>
              <a:latin typeface="Helvetica" pitchFamily="34" charset="0"/>
            </a:endParaRPr>
          </a:p>
          <a:p>
            <a:endParaRPr lang="en-US" sz="1800" b="1" dirty="0" smtClean="0">
              <a:solidFill>
                <a:schemeClr val="tx1"/>
              </a:solidFill>
              <a:latin typeface="Helvetica" pitchFamily="34" charset="0"/>
            </a:endParaRPr>
          </a:p>
          <a:p>
            <a:r>
              <a:rPr lang="en-US" b="1" dirty="0" smtClean="0">
                <a:solidFill>
                  <a:schemeClr val="tx1"/>
                </a:solidFill>
                <a:latin typeface="Helvetica" pitchFamily="34" charset="0"/>
              </a:rPr>
              <a:t>Thank You</a:t>
            </a:r>
          </a:p>
          <a:p>
            <a:r>
              <a:rPr lang="en-US" sz="1600" dirty="0" smtClean="0">
                <a:latin typeface="Helvetica" pitchFamily="34" charset="0"/>
                <a:hlinkClick r:id="rId2"/>
              </a:rPr>
              <a:t/>
            </a:r>
            <a:br>
              <a:rPr lang="en-US" sz="1600" dirty="0" smtClean="0">
                <a:latin typeface="Helvetica" pitchFamily="34" charset="0"/>
                <a:hlinkClick r:id="rId2"/>
              </a:rPr>
            </a:br>
            <a:r>
              <a:rPr lang="en-US" sz="1600" dirty="0" smtClean="0">
                <a:solidFill>
                  <a:schemeClr val="tx1"/>
                </a:solidFill>
                <a:latin typeface="Helvetica" pitchFamily="34" charset="0"/>
              </a:rPr>
              <a:t>Website: </a:t>
            </a:r>
            <a:r>
              <a:rPr lang="en-US" sz="1600" dirty="0" smtClean="0">
                <a:latin typeface="Helvetica" pitchFamily="34" charset="0"/>
                <a:hlinkClick r:id="rId2"/>
              </a:rPr>
              <a:t>http://www.un-redd.org</a:t>
            </a:r>
            <a:endParaRPr lang="en-US" sz="1600" dirty="0">
              <a:solidFill>
                <a:schemeClr val="tx1"/>
              </a:solidFill>
              <a:latin typeface="Helvetica" pitchFamily="34" charset="0"/>
            </a:endParaRPr>
          </a:p>
        </p:txBody>
      </p:sp>
    </p:spTree>
    <p:extLst>
      <p:ext uri="{BB962C8B-B14F-4D97-AF65-F5344CB8AC3E}">
        <p14:creationId xmlns:p14="http://schemas.microsoft.com/office/powerpoint/2010/main" val="3820272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228600" y="1905000"/>
            <a:ext cx="8534400" cy="3200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0000FF"/>
                </a:solidFill>
              </a:rPr>
              <a:t>Stakeholder </a:t>
            </a:r>
            <a:r>
              <a:rPr lang="en-US" b="1" dirty="0">
                <a:solidFill>
                  <a:srgbClr val="0000FF"/>
                </a:solidFill>
              </a:rPr>
              <a:t>Engagement Cambodia REDD+ </a:t>
            </a:r>
            <a:r>
              <a:rPr lang="en-US" b="1" dirty="0" err="1">
                <a:solidFill>
                  <a:srgbClr val="0000FF"/>
                </a:solidFill>
              </a:rPr>
              <a:t>P</a:t>
            </a:r>
            <a:r>
              <a:rPr lang="en-US" b="1" dirty="0" err="1" smtClean="0">
                <a:solidFill>
                  <a:srgbClr val="0000FF"/>
                </a:solidFill>
              </a:rPr>
              <a:t>rogramme</a:t>
            </a:r>
            <a:endParaRPr lang="en-US" b="1" dirty="0">
              <a:solidFill>
                <a:srgbClr val="0000FF"/>
              </a:solidFill>
            </a:endParaRPr>
          </a:p>
          <a:p>
            <a:pPr marL="0" indent="0">
              <a:buNone/>
            </a:pPr>
            <a:endParaRPr lang="en-US" b="1" dirty="0" smtClean="0">
              <a:solidFill>
                <a:srgbClr val="0000FF"/>
              </a:solidFill>
              <a:latin typeface="Helvetica" pitchFamily="34" charset="0"/>
            </a:endParaRPr>
          </a:p>
          <a:p>
            <a:pPr marL="0" indent="0">
              <a:buNone/>
            </a:pPr>
            <a:endParaRPr lang="en-US" sz="2000" b="1" dirty="0">
              <a:solidFill>
                <a:srgbClr val="0000FF"/>
              </a:solidFill>
              <a:latin typeface="Helvetica" pitchFamily="34" charset="0"/>
            </a:endParaRPr>
          </a:p>
          <a:p>
            <a:pPr marL="0" indent="0" algn="r">
              <a:buNone/>
            </a:pPr>
            <a:r>
              <a:rPr lang="en-US" sz="2000" b="1" dirty="0" smtClean="0">
                <a:solidFill>
                  <a:srgbClr val="0000FF"/>
                </a:solidFill>
                <a:latin typeface="Helvetica" pitchFamily="34" charset="0"/>
              </a:rPr>
              <a:t/>
            </a:r>
            <a:br>
              <a:rPr lang="en-US" sz="2000" b="1" dirty="0" smtClean="0">
                <a:solidFill>
                  <a:srgbClr val="0000FF"/>
                </a:solidFill>
                <a:latin typeface="Helvetica" pitchFamily="34" charset="0"/>
              </a:rPr>
            </a:br>
            <a:r>
              <a:rPr lang="en-US" sz="2200" b="1" dirty="0" smtClean="0">
                <a:solidFill>
                  <a:srgbClr val="0000FF"/>
                </a:solidFill>
                <a:latin typeface="Helvetica" pitchFamily="34" charset="0"/>
              </a:rPr>
              <a:t>Presented by </a:t>
            </a:r>
            <a:r>
              <a:rPr lang="en-US" sz="2200" b="1" dirty="0" err="1" smtClean="0">
                <a:solidFill>
                  <a:srgbClr val="0000FF"/>
                </a:solidFill>
                <a:latin typeface="Helvetica" pitchFamily="34" charset="0"/>
              </a:rPr>
              <a:t>Chea</a:t>
            </a:r>
            <a:r>
              <a:rPr lang="en-US" sz="2200" b="1" dirty="0" smtClean="0">
                <a:solidFill>
                  <a:srgbClr val="0000FF"/>
                </a:solidFill>
                <a:latin typeface="Helvetica" pitchFamily="34" charset="0"/>
              </a:rPr>
              <a:t> Sam </a:t>
            </a:r>
            <a:r>
              <a:rPr lang="en-US" sz="2200" b="1" dirty="0" err="1" smtClean="0">
                <a:solidFill>
                  <a:srgbClr val="0000FF"/>
                </a:solidFill>
                <a:latin typeface="Helvetica" pitchFamily="34" charset="0"/>
              </a:rPr>
              <a:t>Ang</a:t>
            </a:r>
            <a:r>
              <a:rPr lang="en-US" sz="2200" b="1" dirty="0" smtClean="0">
                <a:solidFill>
                  <a:srgbClr val="0000FF"/>
                </a:solidFill>
                <a:latin typeface="Helvetica" pitchFamily="34" charset="0"/>
              </a:rPr>
              <a:t>, PhD</a:t>
            </a:r>
          </a:p>
        </p:txBody>
      </p:sp>
    </p:spTree>
    <p:extLst>
      <p:ext uri="{BB962C8B-B14F-4D97-AF65-F5344CB8AC3E}">
        <p14:creationId xmlns:p14="http://schemas.microsoft.com/office/powerpoint/2010/main" val="2381255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 y="1143000"/>
            <a:ext cx="8763000" cy="449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latin typeface="Helvetica" pitchFamily="34" charset="0"/>
              </a:rPr>
              <a:t>Principles (for UN-REDD/FCPF activities):  Apply joint UN-REDD/FCPF Guidance on SE; key points:</a:t>
            </a:r>
          </a:p>
          <a:p>
            <a:pPr marL="0" indent="0">
              <a:buNone/>
            </a:pPr>
            <a:endParaRPr lang="en-US" sz="2400" dirty="0" smtClean="0">
              <a:latin typeface="Helvetica" pitchFamily="34" charset="0"/>
            </a:endParaRPr>
          </a:p>
          <a:p>
            <a:pPr lvl="1"/>
            <a:r>
              <a:rPr lang="en-US" b="1" u="sng" dirty="0" smtClean="0">
                <a:latin typeface="Helvetica" pitchFamily="34" charset="0"/>
              </a:rPr>
              <a:t>Representation</a:t>
            </a:r>
            <a:r>
              <a:rPr lang="en-US" dirty="0" smtClean="0">
                <a:latin typeface="Helvetica" pitchFamily="34" charset="0"/>
              </a:rPr>
              <a:t>: CSO and IP members of PEB</a:t>
            </a:r>
          </a:p>
          <a:p>
            <a:pPr lvl="1"/>
            <a:endParaRPr lang="en-US" dirty="0" smtClean="0">
              <a:latin typeface="Helvetica" pitchFamily="34" charset="0"/>
            </a:endParaRPr>
          </a:p>
          <a:p>
            <a:pPr lvl="1"/>
            <a:r>
              <a:rPr lang="en-US" b="1" u="sng" dirty="0" smtClean="0">
                <a:latin typeface="Helvetica" pitchFamily="34" charset="0"/>
              </a:rPr>
              <a:t>Transparency &amp;  Access to Information</a:t>
            </a:r>
            <a:r>
              <a:rPr lang="en-US" dirty="0" smtClean="0">
                <a:latin typeface="Helvetica" pitchFamily="34" charset="0"/>
              </a:rPr>
              <a:t>: PEB minutes and other key documents available on REDD+ Cambodia web-site</a:t>
            </a:r>
          </a:p>
          <a:p>
            <a:pPr lvl="1"/>
            <a:endParaRPr lang="en-US" b="1" u="sng" dirty="0" smtClean="0">
              <a:latin typeface="Helvetica" pitchFamily="34" charset="0"/>
            </a:endParaRPr>
          </a:p>
          <a:p>
            <a:pPr lvl="1"/>
            <a:r>
              <a:rPr lang="en-US" b="1" u="sng" dirty="0" smtClean="0">
                <a:latin typeface="Helvetica" pitchFamily="34" charset="0"/>
              </a:rPr>
              <a:t>Grievance</a:t>
            </a:r>
            <a:r>
              <a:rPr lang="en-US" dirty="0" smtClean="0">
                <a:latin typeface="Helvetica" pitchFamily="34" charset="0"/>
              </a:rPr>
              <a:t>: Initial assessment of existing grievance mechanisms and options for scaling up</a:t>
            </a:r>
          </a:p>
        </p:txBody>
      </p:sp>
      <p:sp>
        <p:nvSpPr>
          <p:cNvPr id="3" name="Rectangle 2"/>
          <p:cNvSpPr/>
          <p:nvPr/>
        </p:nvSpPr>
        <p:spPr>
          <a:xfrm>
            <a:off x="0" y="152400"/>
            <a:ext cx="9144000" cy="523220"/>
          </a:xfrm>
          <a:prstGeom prst="rect">
            <a:avLst/>
          </a:prstGeom>
        </p:spPr>
        <p:txBody>
          <a:bodyPr wrap="square" anchor="ctr">
            <a:spAutoFit/>
          </a:bodyPr>
          <a:lstStyle/>
          <a:p>
            <a:pPr algn="ctr"/>
            <a:r>
              <a:rPr lang="en-US" sz="2800" b="1" dirty="0" smtClean="0">
                <a:solidFill>
                  <a:srgbClr val="0070C0"/>
                </a:solidFill>
                <a:latin typeface="Helvetica" pitchFamily="34" charset="0"/>
              </a:rPr>
              <a:t>Principles for </a:t>
            </a:r>
            <a:r>
              <a:rPr lang="en-US" sz="2800" b="1" dirty="0">
                <a:solidFill>
                  <a:srgbClr val="0070C0"/>
                </a:solidFill>
                <a:latin typeface="Helvetica" pitchFamily="34" charset="0"/>
              </a:rPr>
              <a:t>UN-REDD/FCPF A</a:t>
            </a:r>
            <a:r>
              <a:rPr lang="en-US" sz="2800" b="1" dirty="0" smtClean="0">
                <a:solidFill>
                  <a:srgbClr val="0070C0"/>
                </a:solidFill>
                <a:latin typeface="Helvetica" pitchFamily="34" charset="0"/>
              </a:rPr>
              <a:t>ctivities</a:t>
            </a:r>
            <a:endParaRPr lang="en-US" sz="2800" b="1" dirty="0">
              <a:solidFill>
                <a:srgbClr val="0070C0"/>
              </a:solidFill>
              <a:latin typeface="Helvetica" pitchFamily="34" charset="0"/>
            </a:endParaRPr>
          </a:p>
        </p:txBody>
      </p:sp>
    </p:spTree>
    <p:extLst>
      <p:ext uri="{BB962C8B-B14F-4D97-AF65-F5344CB8AC3E}">
        <p14:creationId xmlns:p14="http://schemas.microsoft.com/office/powerpoint/2010/main" val="1884426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2400" y="838200"/>
            <a:ext cx="6096000" cy="5029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a:r>
              <a:rPr lang="en-US" sz="2000" b="1" dirty="0" smtClean="0">
                <a:latin typeface="Helvetica" pitchFamily="34" charset="0"/>
              </a:rPr>
              <a:t>Allows stakeholders to influence REDD+ policy and strategy development</a:t>
            </a:r>
            <a:r>
              <a:rPr lang="en-US" sz="2000" dirty="0" smtClean="0">
                <a:latin typeface="Helvetica" pitchFamily="34" charset="0"/>
              </a:rPr>
              <a:t> as Taskforce is government-only</a:t>
            </a:r>
          </a:p>
          <a:p>
            <a:pPr marL="365760" lvl="1"/>
            <a:endParaRPr lang="en-US" sz="2000" dirty="0" smtClean="0">
              <a:latin typeface="Helvetica" pitchFamily="34" charset="0"/>
            </a:endParaRPr>
          </a:p>
          <a:p>
            <a:pPr marL="365760" lvl="1"/>
            <a:r>
              <a:rPr lang="en-US" sz="2000" b="1" dirty="0" smtClean="0">
                <a:latin typeface="Helvetica" pitchFamily="34" charset="0"/>
              </a:rPr>
              <a:t>18 members: 2 reps from each of 9 stakeholder groups</a:t>
            </a:r>
          </a:p>
          <a:p>
            <a:pPr marL="365760" lvl="1"/>
            <a:endParaRPr lang="en-US" sz="2000" dirty="0" smtClean="0">
              <a:latin typeface="Helvetica" pitchFamily="34" charset="0"/>
            </a:endParaRPr>
          </a:p>
          <a:p>
            <a:pPr marL="365760" lvl="1"/>
            <a:r>
              <a:rPr lang="en-US" sz="2000" dirty="0" smtClean="0">
                <a:latin typeface="Helvetica" pitchFamily="34" charset="0"/>
              </a:rPr>
              <a:t>CG and TF activities coordinated</a:t>
            </a:r>
            <a:r>
              <a:rPr lang="en-US" sz="2000" b="1" dirty="0" smtClean="0">
                <a:latin typeface="Helvetica" pitchFamily="34" charset="0"/>
              </a:rPr>
              <a:t>: </a:t>
            </a:r>
            <a:r>
              <a:rPr lang="en-US" sz="2000" dirty="0" smtClean="0">
                <a:latin typeface="Helvetica" pitchFamily="34" charset="0"/>
              </a:rPr>
              <a:t>CG meets ahead of TF meeting and prepares brief on any or all agenda items</a:t>
            </a:r>
          </a:p>
          <a:p>
            <a:pPr marL="365760" lvl="1"/>
            <a:endParaRPr lang="en-US" sz="2000" b="1" dirty="0" smtClean="0">
              <a:latin typeface="Helvetica" pitchFamily="34" charset="0"/>
            </a:endParaRPr>
          </a:p>
          <a:p>
            <a:pPr marL="365760" lvl="1"/>
            <a:r>
              <a:rPr lang="en-US" sz="2000" b="1" dirty="0" smtClean="0">
                <a:latin typeface="Helvetica" pitchFamily="34" charset="0"/>
              </a:rPr>
              <a:t>Two-way exchange of information between CG members and constituents: Allowing true representation </a:t>
            </a:r>
            <a:r>
              <a:rPr lang="en-US" sz="2000" dirty="0" smtClean="0">
                <a:latin typeface="Helvetica" pitchFamily="34" charset="0"/>
              </a:rPr>
              <a:t>– CG does not simply reflect the views of its members </a:t>
            </a:r>
          </a:p>
        </p:txBody>
      </p:sp>
      <p:sp>
        <p:nvSpPr>
          <p:cNvPr id="4" name="Rectangle 3"/>
          <p:cNvSpPr/>
          <p:nvPr/>
        </p:nvSpPr>
        <p:spPr>
          <a:xfrm>
            <a:off x="0" y="126712"/>
            <a:ext cx="9143999" cy="584775"/>
          </a:xfrm>
          <a:prstGeom prst="rect">
            <a:avLst/>
          </a:prstGeom>
        </p:spPr>
        <p:txBody>
          <a:bodyPr wrap="square" anchor="ctr">
            <a:spAutoFit/>
          </a:bodyPr>
          <a:lstStyle/>
          <a:p>
            <a:pPr algn="ctr"/>
            <a:r>
              <a:rPr lang="en-US" sz="3200" b="1" dirty="0" smtClean="0">
                <a:solidFill>
                  <a:srgbClr val="0070C0"/>
                </a:solidFill>
                <a:latin typeface="Helvetica" pitchFamily="34" charset="0"/>
              </a:rPr>
              <a:t>Roles </a:t>
            </a:r>
            <a:r>
              <a:rPr lang="en-US" sz="3200" b="1" dirty="0">
                <a:solidFill>
                  <a:srgbClr val="0070C0"/>
                </a:solidFill>
                <a:latin typeface="Helvetica" pitchFamily="34" charset="0"/>
              </a:rPr>
              <a:t>&amp;</a:t>
            </a:r>
            <a:r>
              <a:rPr lang="en-US" sz="3200" b="1" dirty="0" smtClean="0">
                <a:solidFill>
                  <a:srgbClr val="0070C0"/>
                </a:solidFill>
                <a:latin typeface="Helvetica" pitchFamily="34" charset="0"/>
              </a:rPr>
              <a:t> responsibilities – Consultation Group</a:t>
            </a:r>
            <a:endParaRPr lang="en-US" sz="3200" b="1" dirty="0">
              <a:solidFill>
                <a:srgbClr val="0070C0"/>
              </a:solidFill>
              <a:latin typeface="Helvetica" pitchFamily="34" charset="0"/>
            </a:endParaRPr>
          </a:p>
        </p:txBody>
      </p:sp>
      <p:pic>
        <p:nvPicPr>
          <p:cNvPr id="5" name="Picture 4" descr="D:\REDD+\REDD-Heang-2013\Photos\CG Workshop-2930August2013\Photos CG Workshop-29-30August2013-by Vathna\IMG_995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652" y="990600"/>
            <a:ext cx="2743200" cy="1828800"/>
          </a:xfrm>
          <a:prstGeom prst="rect">
            <a:avLst/>
          </a:prstGeom>
          <a:noFill/>
          <a:ln>
            <a:noFill/>
          </a:ln>
        </p:spPr>
      </p:pic>
      <p:pic>
        <p:nvPicPr>
          <p:cNvPr id="6" name="Picture 5" descr="D:\REDD+\REDD-Heang-2013\Photos\CG Workshop-2930August2013\Photos CG Workshop-29-30August2013-by Vathna\IMG_016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652" y="3276600"/>
            <a:ext cx="2743199" cy="1732935"/>
          </a:xfrm>
          <a:prstGeom prst="rect">
            <a:avLst/>
          </a:prstGeom>
          <a:noFill/>
          <a:ln>
            <a:noFill/>
          </a:ln>
        </p:spPr>
      </p:pic>
    </p:spTree>
    <p:extLst>
      <p:ext uri="{BB962C8B-B14F-4D97-AF65-F5344CB8AC3E}">
        <p14:creationId xmlns:p14="http://schemas.microsoft.com/office/powerpoint/2010/main" val="70559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28600" y="228600"/>
            <a:ext cx="8534400" cy="457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600"/>
              </a:spcBef>
              <a:buNone/>
            </a:pPr>
            <a:r>
              <a:rPr lang="en-US" sz="4000" b="1" dirty="0" smtClean="0">
                <a:solidFill>
                  <a:srgbClr val="000099"/>
                </a:solidFill>
                <a:latin typeface="Helvetica" pitchFamily="34" charset="0"/>
              </a:rPr>
              <a:t>Principals of IP selection</a:t>
            </a:r>
            <a:endParaRPr lang="en-US" sz="4000" b="1" dirty="0">
              <a:solidFill>
                <a:srgbClr val="000099"/>
              </a:solidFill>
              <a:latin typeface="Helvetica" pitchFamily="34" charset="0"/>
            </a:endParaRPr>
          </a:p>
          <a:p>
            <a:pPr marL="515938" lvl="1" indent="-457200">
              <a:lnSpc>
                <a:spcPct val="100000"/>
              </a:lnSpc>
              <a:spcBef>
                <a:spcPts val="600"/>
              </a:spcBef>
              <a:buFont typeface="Courier New" pitchFamily="49" charset="0"/>
              <a:buChar char="o"/>
            </a:pPr>
            <a:endParaRPr lang="en-US" dirty="0" smtClean="0">
              <a:latin typeface="Helvetica" pitchFamily="34" charset="0"/>
            </a:endParaRPr>
          </a:p>
          <a:p>
            <a:pPr marL="515938" lvl="1" indent="-457200">
              <a:lnSpc>
                <a:spcPct val="100000"/>
              </a:lnSpc>
              <a:spcBef>
                <a:spcPts val="600"/>
              </a:spcBef>
              <a:buFont typeface="Courier New" pitchFamily="49" charset="0"/>
              <a:buChar char="o"/>
            </a:pPr>
            <a:r>
              <a:rPr lang="en-US" sz="3200" dirty="0" smtClean="0">
                <a:latin typeface="Helvetica" pitchFamily="34" charset="0"/>
              </a:rPr>
              <a:t>Participation of IP in the 15 provinces they are living</a:t>
            </a:r>
          </a:p>
          <a:p>
            <a:pPr marL="515938" lvl="1" indent="-457200">
              <a:lnSpc>
                <a:spcPct val="100000"/>
              </a:lnSpc>
              <a:spcBef>
                <a:spcPts val="600"/>
              </a:spcBef>
              <a:buFont typeface="Courier New" pitchFamily="49" charset="0"/>
              <a:buChar char="o"/>
            </a:pPr>
            <a:endParaRPr lang="en-US" sz="1000" dirty="0" smtClean="0">
              <a:latin typeface="Helvetica" pitchFamily="34" charset="0"/>
            </a:endParaRPr>
          </a:p>
          <a:p>
            <a:pPr marL="515938" lvl="1" indent="-457200">
              <a:lnSpc>
                <a:spcPct val="100000"/>
              </a:lnSpc>
              <a:spcBef>
                <a:spcPts val="600"/>
              </a:spcBef>
              <a:buFont typeface="Courier New" pitchFamily="49" charset="0"/>
              <a:buChar char="o"/>
            </a:pPr>
            <a:r>
              <a:rPr lang="en-US" sz="3200" dirty="0" smtClean="0">
                <a:latin typeface="Helvetica" pitchFamily="34" charset="0"/>
              </a:rPr>
              <a:t>Recognition and support from provincial authority and authorized agencies</a:t>
            </a:r>
          </a:p>
          <a:p>
            <a:pPr marL="515938" lvl="1" indent="-457200">
              <a:lnSpc>
                <a:spcPct val="100000"/>
              </a:lnSpc>
              <a:spcBef>
                <a:spcPts val="600"/>
              </a:spcBef>
              <a:buFont typeface="Courier New" pitchFamily="49" charset="0"/>
              <a:buChar char="o"/>
            </a:pPr>
            <a:endParaRPr lang="en-US" sz="1000" dirty="0" smtClean="0">
              <a:latin typeface="Helvetica" pitchFamily="34" charset="0"/>
            </a:endParaRPr>
          </a:p>
          <a:p>
            <a:pPr marL="515938" lvl="1" indent="-457200">
              <a:lnSpc>
                <a:spcPct val="100000"/>
              </a:lnSpc>
              <a:spcBef>
                <a:spcPts val="600"/>
              </a:spcBef>
              <a:buFont typeface="Courier New" pitchFamily="49" charset="0"/>
              <a:buChar char="o"/>
            </a:pPr>
            <a:r>
              <a:rPr lang="en-US" sz="3200" dirty="0" smtClean="0">
                <a:latin typeface="Helvetica" pitchFamily="34" charset="0"/>
              </a:rPr>
              <a:t>Awareness Raising on REDD+ during the process</a:t>
            </a:r>
            <a:endParaRPr lang="en-US" sz="2800" dirty="0" smtClean="0">
              <a:latin typeface="Helvetica" pitchFamily="34" charset="0"/>
            </a:endParaRPr>
          </a:p>
        </p:txBody>
      </p:sp>
    </p:spTree>
    <p:extLst>
      <p:ext uri="{BB962C8B-B14F-4D97-AF65-F5344CB8AC3E}">
        <p14:creationId xmlns:p14="http://schemas.microsoft.com/office/powerpoint/2010/main" val="2912585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 y="914400"/>
            <a:ext cx="8839200" cy="4876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8" lvl="1" indent="0">
              <a:lnSpc>
                <a:spcPct val="100000"/>
              </a:lnSpc>
              <a:spcBef>
                <a:spcPts val="600"/>
              </a:spcBef>
              <a:buNone/>
            </a:pPr>
            <a:r>
              <a:rPr lang="en-US" sz="3200" b="1" dirty="0">
                <a:latin typeface="Helvetica" pitchFamily="34" charset="0"/>
              </a:rPr>
              <a:t>S</a:t>
            </a:r>
            <a:r>
              <a:rPr lang="en-US" sz="3200" b="1" dirty="0" smtClean="0">
                <a:latin typeface="Helvetica" pitchFamily="34" charset="0"/>
              </a:rPr>
              <a:t>election at provincial level: </a:t>
            </a:r>
          </a:p>
          <a:p>
            <a:pPr marL="574675" lvl="2" indent="-338138">
              <a:lnSpc>
                <a:spcPct val="100000"/>
              </a:lnSpc>
              <a:spcBef>
                <a:spcPts val="600"/>
              </a:spcBef>
              <a:buFont typeface="Wingdings" pitchFamily="2" charset="2"/>
              <a:buChar char="§"/>
            </a:pPr>
            <a:r>
              <a:rPr lang="en-US" sz="2800" dirty="0" smtClean="0">
                <a:latin typeface="Helvetica" pitchFamily="34" charset="0"/>
              </a:rPr>
              <a:t>Met with selected IP representatives from districts/communes, local authority and NGOs </a:t>
            </a:r>
          </a:p>
          <a:p>
            <a:pPr marL="574675" lvl="2" indent="-338138">
              <a:lnSpc>
                <a:spcPct val="100000"/>
              </a:lnSpc>
              <a:spcBef>
                <a:spcPts val="600"/>
              </a:spcBef>
              <a:buFont typeface="Wingdings" pitchFamily="2" charset="2"/>
              <a:buChar char="§"/>
            </a:pPr>
            <a:r>
              <a:rPr lang="en-US" sz="2800" dirty="0" smtClean="0">
                <a:latin typeface="Helvetica" pitchFamily="34" charset="0"/>
              </a:rPr>
              <a:t>Informed the objective of selection</a:t>
            </a:r>
          </a:p>
          <a:p>
            <a:pPr marL="574675" lvl="2" indent="-338138">
              <a:lnSpc>
                <a:spcPct val="100000"/>
              </a:lnSpc>
              <a:spcBef>
                <a:spcPts val="600"/>
              </a:spcBef>
              <a:buFont typeface="Wingdings" pitchFamily="2" charset="2"/>
              <a:buChar char="§"/>
            </a:pPr>
            <a:r>
              <a:rPr lang="en-US" sz="2800" dirty="0" smtClean="0">
                <a:latin typeface="Helvetica" pitchFamily="34" charset="0"/>
              </a:rPr>
              <a:t>Conducted awareness raising (play video clip on Introduction to REDD+ with Q &amp; A)</a:t>
            </a:r>
          </a:p>
          <a:p>
            <a:pPr marL="574675" lvl="2" indent="-338138">
              <a:lnSpc>
                <a:spcPct val="100000"/>
              </a:lnSpc>
              <a:spcBef>
                <a:spcPts val="600"/>
              </a:spcBef>
              <a:buFont typeface="Wingdings" pitchFamily="2" charset="2"/>
              <a:buChar char="§"/>
            </a:pPr>
            <a:r>
              <a:rPr lang="en-US" sz="2800" dirty="0" smtClean="0">
                <a:latin typeface="Helvetica" pitchFamily="34" charset="0"/>
              </a:rPr>
              <a:t>Explained process and conduct election representative.</a:t>
            </a:r>
          </a:p>
          <a:p>
            <a:pPr marL="574675" lvl="2" indent="-338138">
              <a:lnSpc>
                <a:spcPct val="100000"/>
              </a:lnSpc>
              <a:spcBef>
                <a:spcPts val="600"/>
              </a:spcBef>
              <a:buFont typeface="Wingdings" pitchFamily="2" charset="2"/>
              <a:buChar char="§"/>
            </a:pPr>
            <a:r>
              <a:rPr lang="en-US" sz="2800" dirty="0" smtClean="0">
                <a:latin typeface="Helvetica" pitchFamily="34" charset="0"/>
              </a:rPr>
              <a:t>Recognition letter from provincial authority for the elected representative.     </a:t>
            </a:r>
          </a:p>
          <a:p>
            <a:pPr marL="515938" lvl="1" indent="-457200">
              <a:lnSpc>
                <a:spcPct val="100000"/>
              </a:lnSpc>
              <a:spcBef>
                <a:spcPts val="600"/>
              </a:spcBef>
              <a:buFont typeface="Courier New" pitchFamily="49" charset="0"/>
              <a:buChar char="o"/>
            </a:pPr>
            <a:endParaRPr lang="en-US" sz="2800" dirty="0" smtClean="0">
              <a:latin typeface="Helvetica" pitchFamily="34" charset="0"/>
            </a:endParaRPr>
          </a:p>
        </p:txBody>
      </p:sp>
      <p:sp>
        <p:nvSpPr>
          <p:cNvPr id="3" name="Subtitle 2"/>
          <p:cNvSpPr txBox="1">
            <a:spLocks/>
          </p:cNvSpPr>
          <p:nvPr/>
        </p:nvSpPr>
        <p:spPr>
          <a:xfrm>
            <a:off x="609600" y="-152400"/>
            <a:ext cx="8153400" cy="68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600"/>
              </a:spcBef>
              <a:buNone/>
            </a:pPr>
            <a:r>
              <a:rPr lang="en-US" sz="4000" b="1" dirty="0" smtClean="0">
                <a:solidFill>
                  <a:srgbClr val="000099"/>
                </a:solidFill>
                <a:latin typeface="Helvetica" pitchFamily="34" charset="0"/>
              </a:rPr>
              <a:t>IP selection process</a:t>
            </a:r>
          </a:p>
        </p:txBody>
      </p:sp>
    </p:spTree>
    <p:extLst>
      <p:ext uri="{BB962C8B-B14F-4D97-AF65-F5344CB8AC3E}">
        <p14:creationId xmlns:p14="http://schemas.microsoft.com/office/powerpoint/2010/main" val="2672692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04800" y="1066800"/>
            <a:ext cx="8438536" cy="472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8" lvl="1" indent="0">
              <a:lnSpc>
                <a:spcPct val="100000"/>
              </a:lnSpc>
              <a:spcBef>
                <a:spcPts val="600"/>
              </a:spcBef>
              <a:buNone/>
            </a:pPr>
            <a:r>
              <a:rPr lang="en-US" sz="3200" b="1" dirty="0" smtClean="0">
                <a:latin typeface="Helvetica" pitchFamily="34" charset="0"/>
              </a:rPr>
              <a:t>Final Selection at National level: </a:t>
            </a:r>
          </a:p>
          <a:p>
            <a:pPr marL="574675" lvl="2" indent="-338138">
              <a:lnSpc>
                <a:spcPct val="100000"/>
              </a:lnSpc>
              <a:spcBef>
                <a:spcPts val="600"/>
              </a:spcBef>
              <a:buFont typeface="Wingdings" pitchFamily="2" charset="2"/>
              <a:buChar char="§"/>
            </a:pPr>
            <a:r>
              <a:rPr lang="en-US" sz="2800" dirty="0" smtClean="0">
                <a:latin typeface="Helvetica" pitchFamily="34" charset="0"/>
              </a:rPr>
              <a:t>The 15 selected IP from the 15 provinces attended CG National Workshop to elect among themselves for top 2 IP </a:t>
            </a:r>
            <a:r>
              <a:rPr lang="en-US" sz="2800" dirty="0">
                <a:latin typeface="Helvetica" pitchFamily="34" charset="0"/>
              </a:rPr>
              <a:t>representatives </a:t>
            </a:r>
            <a:r>
              <a:rPr lang="en-US" sz="2800" dirty="0" smtClean="0">
                <a:latin typeface="Helvetica" pitchFamily="34" charset="0"/>
              </a:rPr>
              <a:t>and who will become IP representative in both CG and PEB.</a:t>
            </a:r>
          </a:p>
          <a:p>
            <a:pPr marL="236537" lvl="2" indent="0">
              <a:lnSpc>
                <a:spcPct val="100000"/>
              </a:lnSpc>
              <a:spcBef>
                <a:spcPts val="600"/>
              </a:spcBef>
              <a:buNone/>
            </a:pPr>
            <a:r>
              <a:rPr lang="en-US" sz="2800" dirty="0" smtClean="0">
                <a:latin typeface="Helvetica" pitchFamily="34" charset="0"/>
              </a:rPr>
              <a:t>     </a:t>
            </a:r>
          </a:p>
          <a:p>
            <a:pPr marL="515938" lvl="1" indent="-457200">
              <a:lnSpc>
                <a:spcPct val="100000"/>
              </a:lnSpc>
              <a:spcBef>
                <a:spcPts val="600"/>
              </a:spcBef>
              <a:buFont typeface="Courier New" pitchFamily="49" charset="0"/>
              <a:buChar char="o"/>
            </a:pPr>
            <a:endParaRPr lang="en-US" sz="2800" dirty="0" smtClean="0">
              <a:latin typeface="Helvetica" pitchFamily="34" charset="0"/>
            </a:endParaRPr>
          </a:p>
        </p:txBody>
      </p:sp>
      <p:sp>
        <p:nvSpPr>
          <p:cNvPr id="3" name="Subtitle 2"/>
          <p:cNvSpPr txBox="1">
            <a:spLocks/>
          </p:cNvSpPr>
          <p:nvPr/>
        </p:nvSpPr>
        <p:spPr>
          <a:xfrm>
            <a:off x="609600" y="152400"/>
            <a:ext cx="8153400" cy="68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600"/>
              </a:spcBef>
              <a:buNone/>
            </a:pPr>
            <a:r>
              <a:rPr lang="en-US" sz="4000" b="1" dirty="0" smtClean="0">
                <a:solidFill>
                  <a:srgbClr val="000099"/>
                </a:solidFill>
                <a:latin typeface="Helvetica" pitchFamily="34" charset="0"/>
              </a:rPr>
              <a:t>IP selection process (Continued)</a:t>
            </a:r>
          </a:p>
        </p:txBody>
      </p:sp>
      <p:pic>
        <p:nvPicPr>
          <p:cNvPr id="5" name="Picture 4" descr="D:\REDD+\REDD-Heang-2013\Photos\IP Reselection Process-2013\ST-IP reselection-23-25Jan2013\DSC_017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947160"/>
            <a:ext cx="3028336" cy="1844040"/>
          </a:xfrm>
          <a:prstGeom prst="rect">
            <a:avLst/>
          </a:prstGeom>
          <a:noFill/>
          <a:ln>
            <a:noFill/>
          </a:ln>
        </p:spPr>
      </p:pic>
      <p:pic>
        <p:nvPicPr>
          <p:cNvPr id="6" name="Picture 5" descr="D:\REDD+\REDD-Heang-2013\Photos\IP Reselection Process-2013\ST-IP reselection-23-25Jan2013\DSC_016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947160"/>
            <a:ext cx="2932471" cy="1844040"/>
          </a:xfrm>
          <a:prstGeom prst="rect">
            <a:avLst/>
          </a:prstGeom>
          <a:noFill/>
          <a:ln>
            <a:noFill/>
          </a:ln>
        </p:spPr>
      </p:pic>
    </p:spTree>
    <p:extLst>
      <p:ext uri="{BB962C8B-B14F-4D97-AF65-F5344CB8AC3E}">
        <p14:creationId xmlns:p14="http://schemas.microsoft.com/office/powerpoint/2010/main" val="923942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371600"/>
            <a:ext cx="8763000" cy="4572000"/>
          </a:xfrm>
        </p:spPr>
        <p:txBody>
          <a:bodyPr/>
          <a:lstStyle/>
          <a:p>
            <a:pPr marL="457200" indent="-457200" algn="l">
              <a:buFont typeface="Arial" pitchFamily="34" charset="0"/>
              <a:buChar char="•"/>
            </a:pPr>
            <a:r>
              <a:rPr lang="en-US" dirty="0" smtClean="0">
                <a:solidFill>
                  <a:schemeClr val="tx1"/>
                </a:solidFill>
              </a:rPr>
              <a:t>Once the feedback and/or flow of mechanism was finalized, all CG members will be technically and financially supported by REDD+ Taskforce Secretariat to implement accordingly.</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Regular monitoring and evaluation will also applied.</a:t>
            </a:r>
            <a:endParaRPr lang="en-US" dirty="0">
              <a:solidFill>
                <a:schemeClr val="tx1"/>
              </a:solidFill>
            </a:endParaRPr>
          </a:p>
        </p:txBody>
      </p:sp>
      <p:sp>
        <p:nvSpPr>
          <p:cNvPr id="5" name="Subtitle 2"/>
          <p:cNvSpPr txBox="1">
            <a:spLocks/>
          </p:cNvSpPr>
          <p:nvPr/>
        </p:nvSpPr>
        <p:spPr>
          <a:xfrm>
            <a:off x="533400" y="152400"/>
            <a:ext cx="8229600" cy="990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600"/>
              </a:spcBef>
              <a:buNone/>
            </a:pPr>
            <a:r>
              <a:rPr lang="en-US" sz="4000" b="1" dirty="0" err="1" smtClean="0">
                <a:solidFill>
                  <a:srgbClr val="000099"/>
                </a:solidFill>
                <a:latin typeface="Helvetica" pitchFamily="34" charset="0"/>
              </a:rPr>
              <a:t>Workplan</a:t>
            </a:r>
            <a:r>
              <a:rPr lang="en-US" sz="4000" b="1" dirty="0" smtClean="0">
                <a:solidFill>
                  <a:srgbClr val="000099"/>
                </a:solidFill>
                <a:latin typeface="Helvetica" pitchFamily="34" charset="0"/>
              </a:rPr>
              <a:t> / Next Steps</a:t>
            </a:r>
          </a:p>
        </p:txBody>
      </p:sp>
    </p:spTree>
    <p:extLst>
      <p:ext uri="{BB962C8B-B14F-4D97-AF65-F5344CB8AC3E}">
        <p14:creationId xmlns:p14="http://schemas.microsoft.com/office/powerpoint/2010/main" val="2222992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5"/>
          <p:cNvSpPr>
            <a:spLocks noGrp="1"/>
          </p:cNvSpPr>
          <p:nvPr>
            <p:ph type="subTitle" idx="1"/>
          </p:nvPr>
        </p:nvSpPr>
        <p:spPr>
          <a:xfrm>
            <a:off x="0" y="1371600"/>
            <a:ext cx="9144000" cy="3581400"/>
          </a:xfrm>
        </p:spPr>
        <p:txBody>
          <a:bodyPr/>
          <a:lstStyle/>
          <a:p>
            <a:r>
              <a:rPr lang="en-US" b="1" dirty="0">
                <a:solidFill>
                  <a:schemeClr val="tx1"/>
                </a:solidFill>
                <a:latin typeface="Helvetica" pitchFamily="34" charset="0"/>
              </a:rPr>
              <a:t>Thank </a:t>
            </a:r>
            <a:r>
              <a:rPr lang="en-US" b="1" dirty="0" smtClean="0">
                <a:solidFill>
                  <a:schemeClr val="tx1"/>
                </a:solidFill>
                <a:latin typeface="Helvetica" pitchFamily="34" charset="0"/>
              </a:rPr>
              <a:t>You!</a:t>
            </a:r>
            <a:endParaRPr lang="en-US" b="1" dirty="0">
              <a:solidFill>
                <a:schemeClr val="tx1"/>
              </a:solidFill>
              <a:latin typeface="Helvetica" pitchFamily="34" charset="0"/>
            </a:endParaRPr>
          </a:p>
          <a:p>
            <a:endParaRPr lang="en-US" b="1" dirty="0" smtClean="0">
              <a:solidFill>
                <a:schemeClr val="tx1"/>
              </a:solidFill>
              <a:latin typeface="Frutiger Linotype" pitchFamily="34" charset="0"/>
            </a:endParaRPr>
          </a:p>
          <a:p>
            <a:r>
              <a:rPr lang="en-US" sz="2000" smtClean="0">
                <a:solidFill>
                  <a:schemeClr val="tx1"/>
                </a:solidFill>
                <a:latin typeface="Helvetica" pitchFamily="34" charset="0"/>
              </a:rPr>
              <a:t>Website</a:t>
            </a:r>
            <a:r>
              <a:rPr lang="en-US" sz="2000" dirty="0" smtClean="0">
                <a:solidFill>
                  <a:schemeClr val="tx1"/>
                </a:solidFill>
                <a:latin typeface="Helvetica" pitchFamily="34" charset="0"/>
              </a:rPr>
              <a:t>: </a:t>
            </a:r>
            <a:r>
              <a:rPr lang="en-US" sz="2000" dirty="0" smtClean="0">
                <a:solidFill>
                  <a:schemeClr val="tx1"/>
                </a:solidFill>
                <a:latin typeface="Helvetica" pitchFamily="34" charset="0"/>
                <a:hlinkClick r:id="rId2"/>
              </a:rPr>
              <a:t>www.cambodia-redd.org</a:t>
            </a:r>
            <a:r>
              <a:rPr lang="en-US" sz="2000" dirty="0" smtClean="0">
                <a:solidFill>
                  <a:schemeClr val="tx1"/>
                </a:solidFill>
                <a:latin typeface="Helvetica" pitchFamily="34" charset="0"/>
              </a:rPr>
              <a:t> / </a:t>
            </a:r>
            <a:r>
              <a:rPr lang="en-US" sz="2000" dirty="0" smtClean="0">
                <a:latin typeface="Helvetica" pitchFamily="34" charset="0"/>
                <a:hlinkClick r:id="rId3"/>
              </a:rPr>
              <a:t>http://www.un-redd.org</a:t>
            </a:r>
            <a:endParaRPr lang="en-US" sz="2000" dirty="0">
              <a:solidFill>
                <a:schemeClr val="tx1"/>
              </a:solidFill>
              <a:latin typeface="Helvetica" pitchFamily="34" charset="0"/>
            </a:endParaRPr>
          </a:p>
        </p:txBody>
      </p:sp>
    </p:spTree>
    <p:extLst>
      <p:ext uri="{BB962C8B-B14F-4D97-AF65-F5344CB8AC3E}">
        <p14:creationId xmlns:p14="http://schemas.microsoft.com/office/powerpoint/2010/main" val="1108016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sz="4000" b="1" dirty="0" smtClean="0">
                <a:solidFill>
                  <a:schemeClr val="tx2"/>
                </a:solidFill>
              </a:rPr>
              <a:t>Proposed UN-REDD </a:t>
            </a:r>
            <a:r>
              <a:rPr lang="en-US" sz="4000" b="1" dirty="0" err="1" smtClean="0">
                <a:solidFill>
                  <a:schemeClr val="tx2"/>
                </a:solidFill>
              </a:rPr>
              <a:t>Programme</a:t>
            </a:r>
            <a:r>
              <a:rPr lang="en-US" sz="4000" b="1" dirty="0" smtClean="0">
                <a:solidFill>
                  <a:schemeClr val="tx2"/>
                </a:solidFill>
              </a:rPr>
              <a:t> Approach to Addressing Grievances</a:t>
            </a:r>
            <a:endParaRPr lang="en-US" sz="4000" b="1" dirty="0">
              <a:solidFill>
                <a:schemeClr val="tx2"/>
              </a:solidFill>
            </a:endParaRPr>
          </a:p>
        </p:txBody>
      </p:sp>
    </p:spTree>
    <p:extLst>
      <p:ext uri="{BB962C8B-B14F-4D97-AF65-F5344CB8AC3E}">
        <p14:creationId xmlns:p14="http://schemas.microsoft.com/office/powerpoint/2010/main" val="316303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04800"/>
            <a:ext cx="7772400" cy="838199"/>
          </a:xfrm>
        </p:spPr>
        <p:txBody>
          <a:bodyPr/>
          <a:lstStyle/>
          <a:p>
            <a:r>
              <a:rPr lang="en-US" b="1" dirty="0" smtClean="0">
                <a:solidFill>
                  <a:schemeClr val="tx2"/>
                </a:solidFill>
              </a:rPr>
              <a:t>Session Objectives</a:t>
            </a:r>
            <a:endParaRPr lang="en-US" b="1" dirty="0">
              <a:solidFill>
                <a:schemeClr val="tx2"/>
              </a:solidFill>
            </a:endParaRPr>
          </a:p>
        </p:txBody>
      </p:sp>
      <p:sp>
        <p:nvSpPr>
          <p:cNvPr id="3" name="Subtitle 2"/>
          <p:cNvSpPr>
            <a:spLocks noGrp="1"/>
          </p:cNvSpPr>
          <p:nvPr>
            <p:ph type="subTitle" idx="1"/>
          </p:nvPr>
        </p:nvSpPr>
        <p:spPr>
          <a:xfrm>
            <a:off x="228600" y="1524000"/>
            <a:ext cx="8915400" cy="4800600"/>
          </a:xfrm>
        </p:spPr>
        <p:txBody>
          <a:bodyPr>
            <a:normAutofit/>
          </a:bodyPr>
          <a:lstStyle/>
          <a:p>
            <a:pPr algn="l"/>
            <a:r>
              <a:rPr lang="en-US" dirty="0" smtClean="0">
                <a:solidFill>
                  <a:schemeClr val="tx1"/>
                </a:solidFill>
              </a:rPr>
              <a:t>Share information on / Receive feedback on:</a:t>
            </a:r>
          </a:p>
          <a:p>
            <a:pPr algn="l"/>
            <a:endParaRPr lang="en-US" sz="1100" dirty="0" smtClean="0">
              <a:solidFill>
                <a:schemeClr val="tx1"/>
              </a:solidFill>
            </a:endParaRPr>
          </a:p>
          <a:p>
            <a:pPr marL="971550" lvl="1" indent="-514350" algn="l">
              <a:buFont typeface="+mj-lt"/>
              <a:buAutoNum type="arabicPeriod"/>
            </a:pPr>
            <a:r>
              <a:rPr lang="en-US" dirty="0" smtClean="0">
                <a:solidFill>
                  <a:schemeClr val="tx1"/>
                </a:solidFill>
              </a:rPr>
              <a:t>UN-REDD </a:t>
            </a:r>
            <a:r>
              <a:rPr lang="en-US" dirty="0" err="1" smtClean="0">
                <a:solidFill>
                  <a:schemeClr val="tx1"/>
                </a:solidFill>
              </a:rPr>
              <a:t>Programme</a:t>
            </a:r>
            <a:r>
              <a:rPr lang="en-US" dirty="0" smtClean="0">
                <a:solidFill>
                  <a:schemeClr val="tx1"/>
                </a:solidFill>
              </a:rPr>
              <a:t> Support to Strengthen National Grievance Mechanism, with a focus on Country Experiences </a:t>
            </a:r>
            <a:r>
              <a:rPr lang="en-US" dirty="0">
                <a:solidFill>
                  <a:schemeClr val="tx1"/>
                </a:solidFill>
              </a:rPr>
              <a:t>and Lessons </a:t>
            </a:r>
            <a:r>
              <a:rPr lang="en-US" dirty="0" smtClean="0">
                <a:solidFill>
                  <a:schemeClr val="tx1"/>
                </a:solidFill>
              </a:rPr>
              <a:t>Learned</a:t>
            </a:r>
          </a:p>
          <a:p>
            <a:pPr marL="971550" lvl="1" indent="-514350" algn="l">
              <a:buFont typeface="+mj-lt"/>
              <a:buAutoNum type="arabicPeriod"/>
            </a:pPr>
            <a:endParaRPr lang="en-US" sz="1400" dirty="0" smtClean="0">
              <a:solidFill>
                <a:schemeClr val="tx1"/>
              </a:solidFill>
            </a:endParaRPr>
          </a:p>
          <a:p>
            <a:pPr marL="971550" lvl="1" indent="-514350" algn="l">
              <a:buFont typeface="+mj-lt"/>
              <a:buAutoNum type="arabicPeriod"/>
            </a:pPr>
            <a:r>
              <a:rPr lang="en-US" dirty="0" smtClean="0">
                <a:solidFill>
                  <a:schemeClr val="tx1"/>
                </a:solidFill>
              </a:rPr>
              <a:t>Proposed UN-REDD </a:t>
            </a:r>
            <a:r>
              <a:rPr lang="en-US" dirty="0" err="1">
                <a:solidFill>
                  <a:schemeClr val="tx1"/>
                </a:solidFill>
              </a:rPr>
              <a:t>Programme</a:t>
            </a:r>
            <a:r>
              <a:rPr lang="en-US" dirty="0">
                <a:solidFill>
                  <a:schemeClr val="tx1"/>
                </a:solidFill>
              </a:rPr>
              <a:t> Approach to Addressing Grievances</a:t>
            </a:r>
          </a:p>
          <a:p>
            <a:pPr marL="514350" indent="-514350" algn="l">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1982279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543800" cy="990600"/>
          </a:xfrm>
        </p:spPr>
        <p:txBody>
          <a:bodyPr>
            <a:noAutofit/>
          </a:bodyPr>
          <a:lstStyle/>
          <a:p>
            <a:pPr marL="0" indent="0"/>
            <a:r>
              <a:rPr lang="en-US" sz="4800" b="1" dirty="0" smtClean="0">
                <a:solidFill>
                  <a:schemeClr val="tx2"/>
                </a:solidFill>
              </a:rPr>
              <a:t>Rationale</a:t>
            </a:r>
            <a:endParaRPr lang="en-US" sz="4800" dirty="0">
              <a:solidFill>
                <a:schemeClr val="tx2"/>
              </a:solidFill>
            </a:endParaRPr>
          </a:p>
        </p:txBody>
      </p:sp>
      <p:sp>
        <p:nvSpPr>
          <p:cNvPr id="4" name="Content Placeholder 3"/>
          <p:cNvSpPr>
            <a:spLocks noGrp="1"/>
          </p:cNvSpPr>
          <p:nvPr>
            <p:ph sz="half" idx="2"/>
          </p:nvPr>
        </p:nvSpPr>
        <p:spPr>
          <a:xfrm>
            <a:off x="152400" y="1447800"/>
            <a:ext cx="8991600" cy="5334000"/>
          </a:xfrm>
        </p:spPr>
        <p:txBody>
          <a:bodyPr>
            <a:noAutofit/>
          </a:bodyPr>
          <a:lstStyle/>
          <a:p>
            <a:pPr marL="0" indent="0">
              <a:buNone/>
            </a:pPr>
            <a:r>
              <a:rPr lang="en-US" sz="2400" dirty="0"/>
              <a:t>A</a:t>
            </a:r>
            <a:r>
              <a:rPr lang="en-US" sz="2400" dirty="0" smtClean="0"/>
              <a:t>n </a:t>
            </a:r>
            <a:r>
              <a:rPr lang="en-US" sz="2400" dirty="0"/>
              <a:t>agreed predictable process for responding to complaints from affected people can</a:t>
            </a:r>
            <a:r>
              <a:rPr lang="en-US" sz="2400" dirty="0" smtClean="0"/>
              <a:t>:</a:t>
            </a:r>
          </a:p>
          <a:p>
            <a:pPr marL="0" indent="0">
              <a:buNone/>
            </a:pPr>
            <a:endParaRPr lang="en-US" sz="1000" dirty="0"/>
          </a:p>
          <a:p>
            <a:pPr lvl="0"/>
            <a:r>
              <a:rPr lang="en-US" sz="2400" dirty="0"/>
              <a:t>C</a:t>
            </a:r>
            <a:r>
              <a:rPr lang="en-US" sz="2400" dirty="0" smtClean="0"/>
              <a:t>larify </a:t>
            </a:r>
            <a:r>
              <a:rPr lang="en-US" sz="2400" dirty="0"/>
              <a:t>the process, roles and responsibilities for responding to specific complaints about </a:t>
            </a:r>
            <a:r>
              <a:rPr lang="en-US" sz="2400" dirty="0" err="1"/>
              <a:t>Programme</a:t>
            </a:r>
            <a:r>
              <a:rPr lang="en-US" sz="2400" dirty="0"/>
              <a:t>-supported activities; </a:t>
            </a:r>
            <a:endParaRPr lang="en-US" sz="2400" dirty="0" smtClean="0"/>
          </a:p>
          <a:p>
            <a:pPr lvl="0"/>
            <a:endParaRPr lang="en-US" sz="1000" dirty="0"/>
          </a:p>
          <a:p>
            <a:pPr lvl="0"/>
            <a:r>
              <a:rPr lang="en-US" sz="2400" dirty="0"/>
              <a:t>I</a:t>
            </a:r>
            <a:r>
              <a:rPr lang="en-US" sz="2400" dirty="0" smtClean="0"/>
              <a:t>ncrease </a:t>
            </a:r>
            <a:r>
              <a:rPr lang="en-US" sz="2400" dirty="0"/>
              <a:t>the effectiveness, efficiency and timeliness of responses and resolutions to complaints; </a:t>
            </a:r>
            <a:endParaRPr lang="en-US" sz="2400" dirty="0" smtClean="0"/>
          </a:p>
          <a:p>
            <a:pPr lvl="0"/>
            <a:endParaRPr lang="en-US" sz="1000" dirty="0"/>
          </a:p>
          <a:p>
            <a:pPr lvl="0"/>
            <a:r>
              <a:rPr lang="en-US" sz="2400" dirty="0"/>
              <a:t>E</a:t>
            </a:r>
            <a:r>
              <a:rPr lang="en-US" sz="2400" dirty="0" smtClean="0"/>
              <a:t>nsure </a:t>
            </a:r>
            <a:r>
              <a:rPr lang="en-US" sz="2400" dirty="0"/>
              <a:t>coordinated communication with external stakeholders and improve internal communications</a:t>
            </a:r>
            <a:r>
              <a:rPr lang="en-US" sz="2400" dirty="0" smtClean="0"/>
              <a:t>;</a:t>
            </a:r>
          </a:p>
          <a:p>
            <a:pPr lvl="0"/>
            <a:endParaRPr lang="en-US" sz="1000" dirty="0"/>
          </a:p>
          <a:p>
            <a:pPr lvl="0"/>
            <a:r>
              <a:rPr lang="en-US" sz="2400" dirty="0"/>
              <a:t>E</a:t>
            </a:r>
            <a:r>
              <a:rPr lang="en-US" sz="2400" dirty="0" smtClean="0"/>
              <a:t>nhance </a:t>
            </a:r>
            <a:r>
              <a:rPr lang="en-US" sz="2400" dirty="0"/>
              <a:t>overall </a:t>
            </a:r>
            <a:r>
              <a:rPr lang="en-US" sz="2400" dirty="0" err="1"/>
              <a:t>Programme</a:t>
            </a:r>
            <a:r>
              <a:rPr lang="en-US" sz="2400" dirty="0"/>
              <a:t> performance and strengthen support for the </a:t>
            </a:r>
            <a:r>
              <a:rPr lang="en-US" sz="2400" dirty="0" err="1"/>
              <a:t>Programme</a:t>
            </a:r>
            <a:r>
              <a:rPr lang="en-US" sz="2400" dirty="0"/>
              <a:t> from multiple stakeholders.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809266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543800" cy="990600"/>
          </a:xfrm>
        </p:spPr>
        <p:txBody>
          <a:bodyPr>
            <a:noAutofit/>
          </a:bodyPr>
          <a:lstStyle/>
          <a:p>
            <a:pPr marL="0" indent="0"/>
            <a:r>
              <a:rPr lang="en-US" sz="3600" b="1" dirty="0" smtClean="0">
                <a:solidFill>
                  <a:schemeClr val="tx2"/>
                </a:solidFill>
              </a:rPr>
              <a:t>Learning from Complaints Received</a:t>
            </a:r>
            <a:endParaRPr lang="en-US" sz="3600" dirty="0">
              <a:solidFill>
                <a:schemeClr val="tx2"/>
              </a:solidFill>
            </a:endParaRPr>
          </a:p>
        </p:txBody>
      </p:sp>
      <p:sp>
        <p:nvSpPr>
          <p:cNvPr id="4" name="Content Placeholder 3"/>
          <p:cNvSpPr>
            <a:spLocks noGrp="1"/>
          </p:cNvSpPr>
          <p:nvPr>
            <p:ph sz="half" idx="2"/>
          </p:nvPr>
        </p:nvSpPr>
        <p:spPr>
          <a:xfrm>
            <a:off x="152400" y="1371600"/>
            <a:ext cx="8991600" cy="5334000"/>
          </a:xfrm>
        </p:spPr>
        <p:txBody>
          <a:bodyPr>
            <a:noAutofit/>
          </a:bodyPr>
          <a:lstStyle/>
          <a:p>
            <a:pPr marL="171450" lvl="0" indent="-171450"/>
            <a:r>
              <a:rPr lang="en-US" dirty="0"/>
              <a:t>A complaint at the national level can have implications for the UN-REDD </a:t>
            </a:r>
            <a:r>
              <a:rPr lang="en-US" dirty="0" err="1"/>
              <a:t>Programme</a:t>
            </a:r>
            <a:r>
              <a:rPr lang="en-US" dirty="0"/>
              <a:t> as a whole </a:t>
            </a:r>
            <a:endParaRPr lang="en-US" sz="100" dirty="0" smtClean="0"/>
          </a:p>
          <a:p>
            <a:pPr marL="171450" lvl="0" indent="-171450"/>
            <a:endParaRPr lang="en-US" sz="1100" dirty="0" smtClean="0"/>
          </a:p>
          <a:p>
            <a:pPr marL="171450" lvl="0" indent="-171450"/>
            <a:r>
              <a:rPr lang="en-US" dirty="0" smtClean="0"/>
              <a:t>A shared approach to addressing complaints </a:t>
            </a:r>
            <a:r>
              <a:rPr lang="en-US" dirty="0" smtClean="0">
                <a:sym typeface="Wingdings" pitchFamily="2" charset="2"/>
              </a:rPr>
              <a:t> </a:t>
            </a:r>
            <a:r>
              <a:rPr lang="en-US" dirty="0" smtClean="0"/>
              <a:t>more </a:t>
            </a:r>
            <a:r>
              <a:rPr lang="en-US" dirty="0"/>
              <a:t>efficient and effective management of the dispute, potentially saving time and resources</a:t>
            </a:r>
            <a:r>
              <a:rPr lang="en-US" dirty="0" smtClean="0"/>
              <a:t>;</a:t>
            </a:r>
          </a:p>
          <a:p>
            <a:pPr marL="171450" lvl="0" indent="-171450"/>
            <a:endParaRPr lang="en-US" sz="1100" dirty="0" smtClean="0"/>
          </a:p>
          <a:p>
            <a:pPr marL="171450" lvl="0" indent="-171450"/>
            <a:r>
              <a:rPr lang="en-US" dirty="0" smtClean="0"/>
              <a:t>Complaints </a:t>
            </a:r>
            <a:r>
              <a:rPr lang="en-US" dirty="0"/>
              <a:t>may vary significantly and require different responses so any process must be </a:t>
            </a:r>
            <a:r>
              <a:rPr lang="en-US" dirty="0" smtClean="0"/>
              <a:t>flexible</a:t>
            </a:r>
          </a:p>
          <a:p>
            <a:pPr marL="171450" lvl="0" indent="-171450"/>
            <a:endParaRPr lang="en-US" sz="1100" dirty="0"/>
          </a:p>
          <a:p>
            <a:pPr marL="171450" indent="-171450"/>
            <a:r>
              <a:rPr lang="en-US" dirty="0"/>
              <a:t>Coordination between the agencies and between different </a:t>
            </a:r>
            <a:r>
              <a:rPr lang="en-US" dirty="0" err="1"/>
              <a:t>Programme</a:t>
            </a:r>
            <a:r>
              <a:rPr lang="en-US" dirty="0"/>
              <a:t> levels is critical to an effective response </a:t>
            </a:r>
          </a:p>
          <a:p>
            <a:pPr marL="171450" lvl="0" indent="-171450"/>
            <a:endParaRPr lang="en-US" dirty="0"/>
          </a:p>
        </p:txBody>
      </p:sp>
    </p:spTree>
    <p:extLst>
      <p:ext uri="{BB962C8B-B14F-4D97-AF65-F5344CB8AC3E}">
        <p14:creationId xmlns:p14="http://schemas.microsoft.com/office/powerpoint/2010/main" val="1511245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342614"/>
            <a:ext cx="9067800" cy="3170099"/>
          </a:xfrm>
          <a:prstGeom prst="rect">
            <a:avLst/>
          </a:prstGeom>
        </p:spPr>
        <p:txBody>
          <a:bodyPr wrap="square">
            <a:spAutoFit/>
          </a:bodyPr>
          <a:lstStyle/>
          <a:p>
            <a:pPr lvl="0" algn="ctr"/>
            <a:r>
              <a:rPr lang="en-US" sz="2800" b="1" dirty="0">
                <a:solidFill>
                  <a:srgbClr val="FF0000"/>
                </a:solidFill>
              </a:rPr>
              <a:t>A</a:t>
            </a:r>
            <a:r>
              <a:rPr lang="en-US" sz="2800" b="1" dirty="0" smtClean="0">
                <a:solidFill>
                  <a:srgbClr val="FF0000"/>
                </a:solidFill>
              </a:rPr>
              <a:t>ccessible</a:t>
            </a:r>
            <a:endParaRPr lang="en-US" sz="700" dirty="0" smtClean="0"/>
          </a:p>
          <a:p>
            <a:pPr lvl="0" algn="ctr"/>
            <a:r>
              <a:rPr lang="en-US" sz="2800" b="1" dirty="0">
                <a:solidFill>
                  <a:srgbClr val="FF0000"/>
                </a:solidFill>
              </a:rPr>
              <a:t>P</a:t>
            </a:r>
            <a:r>
              <a:rPr lang="en-US" sz="2800" b="1" dirty="0" smtClean="0">
                <a:solidFill>
                  <a:srgbClr val="FF0000"/>
                </a:solidFill>
              </a:rPr>
              <a:t>redictable</a:t>
            </a:r>
            <a:endParaRPr lang="en-US" sz="700" dirty="0" smtClean="0"/>
          </a:p>
          <a:p>
            <a:pPr lvl="0" algn="ctr"/>
            <a:r>
              <a:rPr lang="en-US" sz="2800" b="1" dirty="0">
                <a:solidFill>
                  <a:srgbClr val="FF0000"/>
                </a:solidFill>
              </a:rPr>
              <a:t>F</a:t>
            </a:r>
            <a:r>
              <a:rPr lang="en-US" sz="2800" b="1" dirty="0" smtClean="0">
                <a:solidFill>
                  <a:srgbClr val="FF0000"/>
                </a:solidFill>
              </a:rPr>
              <a:t>air</a:t>
            </a:r>
            <a:r>
              <a:rPr lang="en-US" sz="2800" dirty="0" smtClean="0"/>
              <a:t> </a:t>
            </a:r>
            <a:endParaRPr lang="en-US" sz="700" dirty="0" smtClean="0"/>
          </a:p>
          <a:p>
            <a:pPr algn="ctr"/>
            <a:r>
              <a:rPr lang="en-US" sz="2800" b="1" dirty="0">
                <a:solidFill>
                  <a:srgbClr val="FF0000"/>
                </a:solidFill>
              </a:rPr>
              <a:t>L</a:t>
            </a:r>
            <a:r>
              <a:rPr lang="en-US" sz="2800" b="1" dirty="0" smtClean="0">
                <a:solidFill>
                  <a:srgbClr val="FF0000"/>
                </a:solidFill>
              </a:rPr>
              <a:t>egitimate</a:t>
            </a:r>
            <a:r>
              <a:rPr lang="en-US" sz="2800" dirty="0" smtClean="0"/>
              <a:t> </a:t>
            </a:r>
            <a:endParaRPr lang="en-US" sz="700" dirty="0" smtClean="0"/>
          </a:p>
          <a:p>
            <a:pPr lvl="0" algn="ctr"/>
            <a:r>
              <a:rPr lang="en-US" sz="2800" b="1" dirty="0" smtClean="0">
                <a:solidFill>
                  <a:srgbClr val="FF0000"/>
                </a:solidFill>
              </a:rPr>
              <a:t>Rights compatible</a:t>
            </a:r>
            <a:endParaRPr lang="en-US" sz="2800" dirty="0" smtClean="0"/>
          </a:p>
          <a:p>
            <a:pPr lvl="0" algn="ctr"/>
            <a:r>
              <a:rPr lang="en-US" sz="2800" b="1" dirty="0" smtClean="0">
                <a:solidFill>
                  <a:srgbClr val="FF0000"/>
                </a:solidFill>
              </a:rPr>
              <a:t>Transparent</a:t>
            </a:r>
            <a:endParaRPr lang="en-US" sz="700" dirty="0" smtClean="0"/>
          </a:p>
          <a:p>
            <a:pPr algn="ctr"/>
            <a:r>
              <a:rPr lang="en-US" sz="2800" b="1" dirty="0">
                <a:solidFill>
                  <a:srgbClr val="FF0000"/>
                </a:solidFill>
              </a:rPr>
              <a:t>C</a:t>
            </a:r>
            <a:r>
              <a:rPr lang="en-US" sz="2800" b="1" dirty="0" smtClean="0">
                <a:solidFill>
                  <a:srgbClr val="FF0000"/>
                </a:solidFill>
              </a:rPr>
              <a:t>apability</a:t>
            </a:r>
            <a:endParaRPr lang="en-US" sz="2800" dirty="0"/>
          </a:p>
        </p:txBody>
      </p:sp>
      <p:sp>
        <p:nvSpPr>
          <p:cNvPr id="7" name="Title 1"/>
          <p:cNvSpPr txBox="1">
            <a:spLocks/>
          </p:cNvSpPr>
          <p:nvPr/>
        </p:nvSpPr>
        <p:spPr>
          <a:xfrm>
            <a:off x="1828800" y="304800"/>
            <a:ext cx="7162800" cy="137475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tx2"/>
              </a:solidFill>
            </a:endParaRPr>
          </a:p>
        </p:txBody>
      </p:sp>
      <p:sp>
        <p:nvSpPr>
          <p:cNvPr id="4" name="Title 21"/>
          <p:cNvSpPr>
            <a:spLocks noGrp="1"/>
          </p:cNvSpPr>
          <p:nvPr>
            <p:ph type="title"/>
          </p:nvPr>
        </p:nvSpPr>
        <p:spPr>
          <a:xfrm>
            <a:off x="152400" y="1266029"/>
            <a:ext cx="9026434" cy="1019971"/>
          </a:xfrm>
        </p:spPr>
        <p:txBody>
          <a:bodyPr>
            <a:noAutofit/>
          </a:bodyPr>
          <a:lstStyle/>
          <a:p>
            <a:r>
              <a:rPr lang="en-US" sz="3200" b="1" dirty="0" smtClean="0">
                <a:solidFill>
                  <a:schemeClr val="tx2"/>
                </a:solidFill>
              </a:rPr>
              <a:t>We are Committed to  Applying the Same </a:t>
            </a:r>
            <a:br>
              <a:rPr lang="en-US" sz="3200" b="1" dirty="0" smtClean="0">
                <a:solidFill>
                  <a:schemeClr val="tx2"/>
                </a:solidFill>
              </a:rPr>
            </a:br>
            <a:r>
              <a:rPr lang="en-US" sz="3200" b="1" dirty="0" smtClean="0">
                <a:solidFill>
                  <a:schemeClr val="tx2"/>
                </a:solidFill>
              </a:rPr>
              <a:t>Guiding Principles as National </a:t>
            </a:r>
            <a:r>
              <a:rPr lang="en-US" sz="3200" b="1" dirty="0" err="1" smtClean="0">
                <a:solidFill>
                  <a:schemeClr val="tx2"/>
                </a:solidFill>
              </a:rPr>
              <a:t>Programmes</a:t>
            </a:r>
            <a:r>
              <a:rPr lang="en-US" sz="3200" b="1" dirty="0" smtClean="0">
                <a:solidFill>
                  <a:schemeClr val="tx2"/>
                </a:solidFill>
              </a:rPr>
              <a:t>…</a:t>
            </a:r>
            <a:endParaRPr lang="en-US" sz="3200" b="1" dirty="0">
              <a:solidFill>
                <a:schemeClr val="tx2"/>
              </a:solidFill>
            </a:endParaRPr>
          </a:p>
        </p:txBody>
      </p:sp>
    </p:spTree>
    <p:extLst>
      <p:ext uri="{BB962C8B-B14F-4D97-AF65-F5344CB8AC3E}">
        <p14:creationId xmlns:p14="http://schemas.microsoft.com/office/powerpoint/2010/main" val="3681136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600" b="1" dirty="0">
                <a:solidFill>
                  <a:schemeClr val="tx2"/>
                </a:solidFill>
              </a:rPr>
              <a:t>A Shared </a:t>
            </a:r>
            <a:r>
              <a:rPr lang="en-US" sz="3600" b="1" dirty="0" smtClean="0">
                <a:solidFill>
                  <a:schemeClr val="tx2"/>
                </a:solidFill>
              </a:rPr>
              <a:t>Approach to </a:t>
            </a:r>
            <a:r>
              <a:rPr lang="en-US" sz="3600" b="1" dirty="0">
                <a:solidFill>
                  <a:schemeClr val="tx2"/>
                </a:solidFill>
              </a:rPr>
              <a:t>Addressing Complaints</a:t>
            </a:r>
            <a:endParaRPr lang="en-US" sz="3600" dirty="0">
              <a:solidFill>
                <a:schemeClr val="tx2"/>
              </a:solidFill>
            </a:endParaRPr>
          </a:p>
        </p:txBody>
      </p:sp>
      <p:sp>
        <p:nvSpPr>
          <p:cNvPr id="6" name="Oval 5"/>
          <p:cNvSpPr/>
          <p:nvPr/>
        </p:nvSpPr>
        <p:spPr>
          <a:xfrm>
            <a:off x="2057400" y="1600200"/>
            <a:ext cx="1524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National</a:t>
            </a:r>
          </a:p>
        </p:txBody>
      </p:sp>
      <p:sp>
        <p:nvSpPr>
          <p:cNvPr id="7" name="Oval 6"/>
          <p:cNvSpPr/>
          <p:nvPr/>
        </p:nvSpPr>
        <p:spPr>
          <a:xfrm>
            <a:off x="6045926" y="1663326"/>
            <a:ext cx="1524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Agency HQ</a:t>
            </a:r>
            <a:endParaRPr lang="en-US" dirty="0"/>
          </a:p>
        </p:txBody>
      </p:sp>
      <p:sp>
        <p:nvSpPr>
          <p:cNvPr id="8" name="Oval 7"/>
          <p:cNvSpPr/>
          <p:nvPr/>
        </p:nvSpPr>
        <p:spPr>
          <a:xfrm>
            <a:off x="2743200" y="2362200"/>
            <a:ext cx="3619499"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 REDD </a:t>
            </a: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Centralized Hub</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76200" y="12192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Complaint</a:t>
            </a:r>
            <a:endParaRPr lang="en-US" dirty="0"/>
          </a:p>
        </p:txBody>
      </p:sp>
      <p:sp>
        <p:nvSpPr>
          <p:cNvPr id="10" name="Rectangle 9"/>
          <p:cNvSpPr/>
          <p:nvPr/>
        </p:nvSpPr>
        <p:spPr>
          <a:xfrm>
            <a:off x="7543800" y="816417"/>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Complaint</a:t>
            </a:r>
            <a:endParaRPr lang="en-US" dirty="0"/>
          </a:p>
        </p:txBody>
      </p:sp>
      <p:sp>
        <p:nvSpPr>
          <p:cNvPr id="11" name="Rectangle 10"/>
          <p:cNvSpPr/>
          <p:nvPr/>
        </p:nvSpPr>
        <p:spPr>
          <a:xfrm>
            <a:off x="381000" y="28194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Complaint</a:t>
            </a:r>
            <a:endParaRPr lang="en-US" dirty="0"/>
          </a:p>
        </p:txBody>
      </p:sp>
      <p:cxnSp>
        <p:nvCxnSpPr>
          <p:cNvPr id="12" name="Straight Arrow Connector 11"/>
          <p:cNvCxnSpPr/>
          <p:nvPr/>
        </p:nvCxnSpPr>
        <p:spPr>
          <a:xfrm>
            <a:off x="1371600" y="1752600"/>
            <a:ext cx="517616" cy="150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162800" y="1238783"/>
            <a:ext cx="381001"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45926" y="2196726"/>
            <a:ext cx="223185" cy="317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3"/>
          </p:cNvCxnSpPr>
          <p:nvPr/>
        </p:nvCxnSpPr>
        <p:spPr>
          <a:xfrm>
            <a:off x="1828800" y="30099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24200" y="21336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819400" y="3886200"/>
            <a:ext cx="35814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of the 3 Agencies’ Complaints Mechanism Screens and Assesses Complaint  </a:t>
            </a:r>
            <a:endParaRPr lang="en-US" dirty="0"/>
          </a:p>
        </p:txBody>
      </p:sp>
      <p:sp>
        <p:nvSpPr>
          <p:cNvPr id="18" name="Oval 17"/>
          <p:cNvSpPr/>
          <p:nvPr/>
        </p:nvSpPr>
        <p:spPr>
          <a:xfrm>
            <a:off x="2133600" y="6172200"/>
            <a:ext cx="1993323"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Regional </a:t>
            </a:r>
          </a:p>
          <a:p>
            <a:pPr algn="ctr"/>
            <a:r>
              <a:rPr lang="en-US" dirty="0" smtClean="0"/>
              <a:t>Coordinator</a:t>
            </a:r>
            <a:endParaRPr lang="en-US" dirty="0"/>
          </a:p>
        </p:txBody>
      </p:sp>
      <p:sp>
        <p:nvSpPr>
          <p:cNvPr id="19" name="Oval 18"/>
          <p:cNvSpPr/>
          <p:nvPr/>
        </p:nvSpPr>
        <p:spPr>
          <a:xfrm>
            <a:off x="4495800" y="6096000"/>
            <a:ext cx="2040948" cy="8156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Agency Complaints Mechanism</a:t>
            </a:r>
            <a:endParaRPr lang="en-US" dirty="0"/>
          </a:p>
        </p:txBody>
      </p:sp>
      <p:sp>
        <p:nvSpPr>
          <p:cNvPr id="20" name="Oval 19"/>
          <p:cNvSpPr/>
          <p:nvPr/>
        </p:nvSpPr>
        <p:spPr>
          <a:xfrm>
            <a:off x="7377546" y="5988627"/>
            <a:ext cx="1766454" cy="869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Designated Task Force</a:t>
            </a:r>
            <a:endParaRPr lang="en-US" dirty="0"/>
          </a:p>
        </p:txBody>
      </p:sp>
      <p:sp>
        <p:nvSpPr>
          <p:cNvPr id="21" name="Rectangle 20"/>
          <p:cNvSpPr/>
          <p:nvPr/>
        </p:nvSpPr>
        <p:spPr>
          <a:xfrm>
            <a:off x="2305050" y="5257800"/>
            <a:ext cx="485775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Management Group Recommends</a:t>
            </a:r>
          </a:p>
          <a:p>
            <a:pPr algn="ctr"/>
            <a:r>
              <a:rPr lang="en-US" dirty="0" smtClean="0"/>
              <a:t>Lead Entity for Response</a:t>
            </a:r>
            <a:endParaRPr lang="en-US" dirty="0"/>
          </a:p>
        </p:txBody>
      </p:sp>
      <p:cxnSp>
        <p:nvCxnSpPr>
          <p:cNvPr id="22" name="Straight Arrow Connector 21"/>
          <p:cNvCxnSpPr>
            <a:stCxn id="8" idx="4"/>
          </p:cNvCxnSpPr>
          <p:nvPr/>
        </p:nvCxnSpPr>
        <p:spPr>
          <a:xfrm flipH="1">
            <a:off x="4552949" y="3505200"/>
            <a:ext cx="1"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4"/>
          </p:cNvCxnSpPr>
          <p:nvPr/>
        </p:nvCxnSpPr>
        <p:spPr>
          <a:xfrm>
            <a:off x="4610100" y="5029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8100" y="6172200"/>
            <a:ext cx="19431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National Coordinator</a:t>
            </a:r>
            <a:endParaRPr lang="en-US" dirty="0"/>
          </a:p>
        </p:txBody>
      </p:sp>
      <p:cxnSp>
        <p:nvCxnSpPr>
          <p:cNvPr id="25" name="Straight Arrow Connector 24"/>
          <p:cNvCxnSpPr/>
          <p:nvPr/>
        </p:nvCxnSpPr>
        <p:spPr>
          <a:xfrm flipH="1">
            <a:off x="1752600" y="5787736"/>
            <a:ext cx="400050" cy="384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581400" y="5903768"/>
            <a:ext cx="152400" cy="192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57800" y="5836226"/>
            <a:ext cx="304800" cy="183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315200" y="5704610"/>
            <a:ext cx="381000" cy="315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230400" y="1293223"/>
            <a:ext cx="1524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Regional</a:t>
            </a:r>
            <a:endParaRPr lang="en-US" dirty="0"/>
          </a:p>
        </p:txBody>
      </p:sp>
      <p:sp>
        <p:nvSpPr>
          <p:cNvPr id="30" name="Rectangle 29"/>
          <p:cNvSpPr/>
          <p:nvPr/>
        </p:nvSpPr>
        <p:spPr>
          <a:xfrm>
            <a:off x="2667000" y="914400"/>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Complaint</a:t>
            </a:r>
            <a:endParaRPr lang="en-US" dirty="0"/>
          </a:p>
        </p:txBody>
      </p:sp>
      <p:cxnSp>
        <p:nvCxnSpPr>
          <p:cNvPr id="32" name="Straight Arrow Connector 31"/>
          <p:cNvCxnSpPr/>
          <p:nvPr/>
        </p:nvCxnSpPr>
        <p:spPr>
          <a:xfrm flipH="1">
            <a:off x="4880807" y="1968126"/>
            <a:ext cx="223185" cy="317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789466" y="1391183"/>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815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304800"/>
            <a:ext cx="7086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solidFill>
              </a:rPr>
              <a:t>What is a Grievance Mechanism?</a:t>
            </a:r>
            <a:r>
              <a:rPr lang="en-US" dirty="0" smtClean="0">
                <a:solidFill>
                  <a:schemeClr val="tx2"/>
                </a:solidFill>
              </a:rPr>
              <a:t/>
            </a:r>
            <a:br>
              <a:rPr lang="en-US" dirty="0" smtClean="0">
                <a:solidFill>
                  <a:schemeClr val="tx2"/>
                </a:solidFill>
              </a:rPr>
            </a:br>
            <a:endParaRPr lang="en-US" dirty="0">
              <a:solidFill>
                <a:schemeClr val="tx2"/>
              </a:solidFill>
            </a:endParaRPr>
          </a:p>
        </p:txBody>
      </p:sp>
      <p:sp>
        <p:nvSpPr>
          <p:cNvPr id="5" name="Content Placeholder 2"/>
          <p:cNvSpPr txBox="1">
            <a:spLocks/>
          </p:cNvSpPr>
          <p:nvPr/>
        </p:nvSpPr>
        <p:spPr>
          <a:xfrm>
            <a:off x="152400" y="1752600"/>
            <a:ext cx="8991600" cy="449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b="1" dirty="0" smtClean="0">
                <a:solidFill>
                  <a:schemeClr val="tx1"/>
                </a:solidFill>
              </a:rPr>
              <a:t>Organizational systems and resources established by national government agencies to receive and address concerns about the impact of their policies, programs and operations on external stakeholders. </a:t>
            </a:r>
          </a:p>
          <a:p>
            <a:pPr algn="l"/>
            <a:endParaRPr lang="en-US" sz="1000" b="1" dirty="0">
              <a:solidFill>
                <a:schemeClr val="tx1"/>
              </a:solidFill>
            </a:endParaRPr>
          </a:p>
          <a:p>
            <a:pPr marL="285750" indent="-285750" algn="l">
              <a:buFont typeface="Arial" pitchFamily="34" charset="0"/>
              <a:buChar char="•"/>
            </a:pPr>
            <a:r>
              <a:rPr lang="en-US" sz="1800" dirty="0" smtClean="0">
                <a:solidFill>
                  <a:schemeClr val="tx1"/>
                </a:solidFill>
              </a:rPr>
              <a:t>Accessible, collaborative, expeditious and effective in resolving concerns through dialogue, joint fact-finding, negotiation, and problem solving. </a:t>
            </a:r>
          </a:p>
          <a:p>
            <a:pPr marL="171450" indent="-171450" algn="l">
              <a:buFont typeface="Arial" pitchFamily="34" charset="0"/>
              <a:buChar char="•"/>
            </a:pPr>
            <a:endParaRPr lang="en-US" sz="1000" dirty="0" smtClean="0">
              <a:solidFill>
                <a:schemeClr val="tx1"/>
              </a:solidFill>
            </a:endParaRPr>
          </a:p>
          <a:p>
            <a:pPr marL="285750" indent="-285750" algn="l">
              <a:buFont typeface="Arial" pitchFamily="34" charset="0"/>
              <a:buChar char="•"/>
            </a:pPr>
            <a:r>
              <a:rPr lang="en-US" sz="1800" dirty="0" smtClean="0">
                <a:solidFill>
                  <a:schemeClr val="tx1"/>
                </a:solidFill>
              </a:rPr>
              <a:t>First line of response to stakeholder concerns that have not been prevented by proactive stakeholder engagement. </a:t>
            </a:r>
          </a:p>
          <a:p>
            <a:pPr marL="171450" indent="-171450" algn="l">
              <a:buFont typeface="Arial" pitchFamily="34" charset="0"/>
              <a:buChar char="•"/>
            </a:pPr>
            <a:endParaRPr lang="en-US" sz="1000" dirty="0" smtClean="0">
              <a:solidFill>
                <a:schemeClr val="tx1"/>
              </a:solidFill>
            </a:endParaRPr>
          </a:p>
          <a:p>
            <a:pPr marL="285750" indent="-285750" algn="l">
              <a:buFont typeface="Arial" pitchFamily="34" charset="0"/>
              <a:buChar char="•"/>
            </a:pPr>
            <a:r>
              <a:rPr lang="en-US" sz="1800" dirty="0" smtClean="0">
                <a:solidFill>
                  <a:schemeClr val="tx1"/>
                </a:solidFill>
              </a:rPr>
              <a:t>Complement, not replace, formal legal channels</a:t>
            </a:r>
          </a:p>
          <a:p>
            <a:pPr marL="171450" indent="-171450" algn="l">
              <a:buFont typeface="Arial" pitchFamily="34" charset="0"/>
              <a:buChar char="•"/>
            </a:pPr>
            <a:endParaRPr lang="en-US" sz="1000" dirty="0" smtClean="0">
              <a:solidFill>
                <a:schemeClr val="tx1"/>
              </a:solidFill>
            </a:endParaRPr>
          </a:p>
          <a:p>
            <a:pPr marL="285750" indent="-285750" algn="l">
              <a:buFont typeface="Arial" pitchFamily="34" charset="0"/>
              <a:buChar char="•"/>
            </a:pPr>
            <a:r>
              <a:rPr lang="en-US" sz="1800" dirty="0" smtClean="0">
                <a:solidFill>
                  <a:schemeClr val="tx1"/>
                </a:solidFill>
              </a:rPr>
              <a:t>Doesn’t address complaints that allege corruption, coercion, or major and systematic violations of rights and/or policies</a:t>
            </a:r>
          </a:p>
        </p:txBody>
      </p:sp>
    </p:spTree>
    <p:extLst>
      <p:ext uri="{BB962C8B-B14F-4D97-AF65-F5344CB8AC3E}">
        <p14:creationId xmlns:p14="http://schemas.microsoft.com/office/powerpoint/2010/main" val="3104870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09550"/>
            <a:ext cx="8610600" cy="1371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008000"/>
              </a:solidFill>
            </a:endParaRPr>
          </a:p>
        </p:txBody>
      </p:sp>
      <p:sp>
        <p:nvSpPr>
          <p:cNvPr id="5" name="Title 1"/>
          <p:cNvSpPr txBox="1">
            <a:spLocks/>
          </p:cNvSpPr>
          <p:nvPr/>
        </p:nvSpPr>
        <p:spPr>
          <a:xfrm>
            <a:off x="1066800" y="266700"/>
            <a:ext cx="8229600" cy="8001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rPr>
              <a:t>Why is a National Grievance Mechanism Important?</a:t>
            </a:r>
            <a:endParaRPr lang="en-US" sz="4000" b="1" dirty="0">
              <a:solidFill>
                <a:schemeClr val="tx2"/>
              </a:solidFill>
            </a:endParaRPr>
          </a:p>
        </p:txBody>
      </p:sp>
      <p:sp>
        <p:nvSpPr>
          <p:cNvPr id="6" name="Content Placeholder 16"/>
          <p:cNvSpPr txBox="1">
            <a:spLocks/>
          </p:cNvSpPr>
          <p:nvPr/>
        </p:nvSpPr>
        <p:spPr>
          <a:xfrm>
            <a:off x="76200" y="1752600"/>
            <a:ext cx="4495800" cy="4876800"/>
          </a:xfrm>
          <a:prstGeom prst="rect">
            <a:avLst/>
          </a:prstGeom>
        </p:spPr>
        <p:txBody>
          <a:bodyPr vert="horz" lIns="91440" tIns="45720" rIns="91440" bIns="45720" rtlCol="0">
            <a:noAutofit/>
          </a:bodyPr>
          <a:lstStyle>
            <a:lvl1pPr marL="342900" indent="-342900" algn="l" defTabSz="914400" rtl="0" eaLnBrk="1" latinLnBrk="0" hangingPunct="1">
              <a:spcBef>
                <a:spcPts val="18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smtClean="0"/>
              <a:t>Identify, anticipate </a:t>
            </a:r>
            <a:r>
              <a:rPr lang="en-US" sz="2800" dirty="0"/>
              <a:t>and resolve implementation problems in a timely and cost-effective </a:t>
            </a:r>
            <a:r>
              <a:rPr lang="en-US" sz="2800" dirty="0" smtClean="0"/>
              <a:t>manner</a:t>
            </a:r>
          </a:p>
          <a:p>
            <a:pPr lvl="0"/>
            <a:r>
              <a:rPr lang="en-US" sz="2800" dirty="0" smtClean="0"/>
              <a:t>Identify </a:t>
            </a:r>
            <a:r>
              <a:rPr lang="en-US" sz="2800" dirty="0"/>
              <a:t>systemic </a:t>
            </a:r>
            <a:r>
              <a:rPr lang="en-US" sz="2800" dirty="0" smtClean="0"/>
              <a:t>issues</a:t>
            </a:r>
          </a:p>
          <a:p>
            <a:pPr lvl="0"/>
            <a:r>
              <a:rPr lang="en-US" sz="2800" dirty="0" smtClean="0"/>
              <a:t>Improve </a:t>
            </a:r>
            <a:r>
              <a:rPr lang="en-US" sz="2800" dirty="0"/>
              <a:t>REDD+ </a:t>
            </a:r>
            <a:r>
              <a:rPr lang="en-US" sz="2800" dirty="0" smtClean="0"/>
              <a:t>outcomes and lessons learned</a:t>
            </a:r>
            <a:endParaRPr lang="en-US" sz="2800" dirty="0"/>
          </a:p>
          <a:p>
            <a:pPr lvl="0"/>
            <a:r>
              <a:rPr lang="en-US" sz="2800" dirty="0"/>
              <a:t>Promote accountability in REDD+ </a:t>
            </a:r>
            <a:r>
              <a:rPr lang="en-US" sz="2800" dirty="0" smtClean="0"/>
              <a:t>countries</a:t>
            </a:r>
          </a:p>
          <a:p>
            <a:pPr marL="0" lvl="0" indent="0">
              <a:buNone/>
            </a:pPr>
            <a:endParaRPr lang="en-US" sz="28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104"/>
          <a:stretch/>
        </p:blipFill>
        <p:spPr bwMode="auto">
          <a:xfrm>
            <a:off x="4820652" y="1676400"/>
            <a:ext cx="378994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632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229600" cy="1066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008000"/>
              </a:solidFill>
            </a:endParaRPr>
          </a:p>
        </p:txBody>
      </p:sp>
      <p:sp>
        <p:nvSpPr>
          <p:cNvPr id="8" name="Title 1"/>
          <p:cNvSpPr txBox="1">
            <a:spLocks/>
          </p:cNvSpPr>
          <p:nvPr/>
        </p:nvSpPr>
        <p:spPr>
          <a:xfrm>
            <a:off x="1752600" y="419100"/>
            <a:ext cx="7239000" cy="7239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chemeClr val="tx2"/>
                </a:solidFill>
              </a:rPr>
              <a:t>Key Definitions</a:t>
            </a:r>
            <a:endParaRPr lang="en-US" sz="5400" b="1" dirty="0">
              <a:solidFill>
                <a:schemeClr val="tx2"/>
              </a:solidFill>
            </a:endParaRPr>
          </a:p>
        </p:txBody>
      </p:sp>
      <p:sp>
        <p:nvSpPr>
          <p:cNvPr id="9" name="Content Placeholder 2"/>
          <p:cNvSpPr txBox="1">
            <a:spLocks/>
          </p:cNvSpPr>
          <p:nvPr/>
        </p:nvSpPr>
        <p:spPr>
          <a:xfrm>
            <a:off x="152400" y="1600200"/>
            <a:ext cx="8839200"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49263">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rgbClr val="000000"/>
                </a:solidFill>
              </a:rPr>
              <a:t>Feedback: </a:t>
            </a:r>
            <a:r>
              <a:rPr lang="en-GB" sz="3400" dirty="0" smtClean="0">
                <a:solidFill>
                  <a:srgbClr val="000000"/>
                </a:solidFill>
              </a:rPr>
              <a:t>Opinion on the performance of a project provided to those who run it.</a:t>
            </a:r>
          </a:p>
          <a:p>
            <a:pPr marL="0" indent="0" defTabSz="449263">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100" dirty="0" smtClean="0">
              <a:solidFill>
                <a:srgbClr val="000000"/>
              </a:solidFill>
            </a:endParaRPr>
          </a:p>
          <a:p>
            <a:pPr marL="0" indent="0" defTabSz="449263">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rgbClr val="000000"/>
                </a:solidFill>
              </a:rPr>
              <a:t>Grievance: </a:t>
            </a:r>
            <a:r>
              <a:rPr lang="en-GB" sz="3400" dirty="0" smtClean="0">
                <a:solidFill>
                  <a:srgbClr val="000000"/>
                </a:solidFill>
              </a:rPr>
              <a:t>Distress expressed in the form of a complaint.</a:t>
            </a:r>
          </a:p>
          <a:p>
            <a:pPr marL="0" indent="0" defTabSz="449263">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100" dirty="0" smtClean="0">
              <a:solidFill>
                <a:srgbClr val="000000"/>
              </a:solidFill>
            </a:endParaRPr>
          </a:p>
          <a:p>
            <a:pPr marL="0" indent="0" defTabSz="449263">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rgbClr val="000000"/>
                </a:solidFill>
              </a:rPr>
              <a:t>Redress: </a:t>
            </a:r>
            <a:r>
              <a:rPr lang="en-GB" sz="3400" dirty="0" smtClean="0">
                <a:solidFill>
                  <a:srgbClr val="000000"/>
                </a:solidFill>
              </a:rPr>
              <a:t>To set right, remedy by removing the cause of a grievance or making up for it. </a:t>
            </a:r>
          </a:p>
          <a:p>
            <a:pPr marL="0" indent="0" defTabSz="449263">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dirty="0" smtClean="0"/>
          </a:p>
          <a:p>
            <a:pPr marL="0" indent="0" defTabSz="449263">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rgbClr val="000000"/>
                </a:solidFill>
              </a:rPr>
              <a:t>Dispute: </a:t>
            </a:r>
            <a:r>
              <a:rPr lang="en-GB" sz="3400" dirty="0" smtClean="0">
                <a:solidFill>
                  <a:srgbClr val="000000"/>
                </a:solidFill>
              </a:rPr>
              <a:t>Two or more people in a confrontation over goals they perceive to be incompatible.</a:t>
            </a:r>
          </a:p>
        </p:txBody>
      </p:sp>
    </p:spTree>
    <p:extLst>
      <p:ext uri="{BB962C8B-B14F-4D97-AF65-F5344CB8AC3E}">
        <p14:creationId xmlns:p14="http://schemas.microsoft.com/office/powerpoint/2010/main" val="987864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162800" cy="1295400"/>
          </a:xfrm>
        </p:spPr>
        <p:txBody>
          <a:bodyPr>
            <a:noAutofit/>
          </a:bodyPr>
          <a:lstStyle/>
          <a:p>
            <a:pPr marL="0" indent="0"/>
            <a:r>
              <a:rPr lang="en-US" sz="3200" b="1" dirty="0">
                <a:solidFill>
                  <a:schemeClr val="tx2"/>
                </a:solidFill>
              </a:rPr>
              <a:t>Joint </a:t>
            </a:r>
            <a:r>
              <a:rPr lang="en-US" sz="3200" b="1" dirty="0" smtClean="0">
                <a:solidFill>
                  <a:schemeClr val="tx2"/>
                </a:solidFill>
              </a:rPr>
              <a:t>FCPF/UN-REDD </a:t>
            </a:r>
            <a:r>
              <a:rPr lang="en-US" sz="3200" b="1" dirty="0">
                <a:solidFill>
                  <a:schemeClr val="tx2"/>
                </a:solidFill>
              </a:rPr>
              <a:t>Guidance </a:t>
            </a:r>
            <a:r>
              <a:rPr lang="en-US" sz="3200" b="1" dirty="0" smtClean="0">
                <a:solidFill>
                  <a:schemeClr val="tx2"/>
                </a:solidFill>
              </a:rPr>
              <a:t>Note: </a:t>
            </a:r>
            <a:r>
              <a:rPr lang="en-US" sz="3200" b="1" dirty="0">
                <a:solidFill>
                  <a:schemeClr val="tx2"/>
                </a:solidFill>
              </a:rPr>
              <a:t>Establishing and </a:t>
            </a:r>
            <a:r>
              <a:rPr lang="en-US" sz="3200" b="1" dirty="0" smtClean="0">
                <a:solidFill>
                  <a:schemeClr val="tx2"/>
                </a:solidFill>
              </a:rPr>
              <a:t>Strengthening</a:t>
            </a:r>
            <a:r>
              <a:rPr lang="en-US" sz="3200" dirty="0" smtClean="0">
                <a:solidFill>
                  <a:schemeClr val="tx2"/>
                </a:solidFill>
              </a:rPr>
              <a:t> </a:t>
            </a:r>
            <a:br>
              <a:rPr lang="en-US" sz="3200" dirty="0" smtClean="0">
                <a:solidFill>
                  <a:schemeClr val="tx2"/>
                </a:solidFill>
              </a:rPr>
            </a:br>
            <a:r>
              <a:rPr lang="en-US" sz="3200" b="1" dirty="0" smtClean="0">
                <a:solidFill>
                  <a:schemeClr val="tx2"/>
                </a:solidFill>
              </a:rPr>
              <a:t>Grievance </a:t>
            </a:r>
            <a:r>
              <a:rPr lang="en-US" sz="3200" b="1" dirty="0">
                <a:solidFill>
                  <a:schemeClr val="tx2"/>
                </a:solidFill>
              </a:rPr>
              <a:t>Redress </a:t>
            </a:r>
            <a:r>
              <a:rPr lang="en-US" sz="3200" b="1" dirty="0" smtClean="0">
                <a:solidFill>
                  <a:schemeClr val="tx2"/>
                </a:solidFill>
              </a:rPr>
              <a:t>Mechanisms (GRMs)</a:t>
            </a:r>
            <a:endParaRPr lang="en-US" sz="3200" dirty="0">
              <a:solidFill>
                <a:schemeClr val="tx2"/>
              </a:solidFill>
            </a:endParaRPr>
          </a:p>
        </p:txBody>
      </p:sp>
      <p:sp>
        <p:nvSpPr>
          <p:cNvPr id="4" name="Content Placeholder 3"/>
          <p:cNvSpPr>
            <a:spLocks noGrp="1"/>
          </p:cNvSpPr>
          <p:nvPr>
            <p:ph sz="half" idx="2"/>
          </p:nvPr>
        </p:nvSpPr>
        <p:spPr>
          <a:xfrm>
            <a:off x="228600" y="1600200"/>
            <a:ext cx="8458200" cy="4876800"/>
          </a:xfrm>
        </p:spPr>
        <p:txBody>
          <a:bodyPr/>
          <a:lstStyle/>
          <a:p>
            <a:pPr marL="0" indent="0">
              <a:buNone/>
            </a:pPr>
            <a:r>
              <a:rPr lang="en-US" dirty="0"/>
              <a:t> </a:t>
            </a:r>
          </a:p>
          <a:p>
            <a:endParaRPr lang="en-US" dirty="0"/>
          </a:p>
        </p:txBody>
      </p:sp>
      <p:sp>
        <p:nvSpPr>
          <p:cNvPr id="5" name="Rectangle 4"/>
          <p:cNvSpPr/>
          <p:nvPr/>
        </p:nvSpPr>
        <p:spPr>
          <a:xfrm>
            <a:off x="76200" y="1676400"/>
            <a:ext cx="9067800" cy="5293757"/>
          </a:xfrm>
          <a:prstGeom prst="rect">
            <a:avLst/>
          </a:prstGeom>
        </p:spPr>
        <p:txBody>
          <a:bodyPr wrap="square">
            <a:spAutoFit/>
          </a:bodyPr>
          <a:lstStyle/>
          <a:p>
            <a:endParaRPr lang="en-US" sz="2200" b="1" dirty="0" smtClean="0"/>
          </a:p>
          <a:p>
            <a:r>
              <a:rPr lang="en-US" sz="2800" b="1" dirty="0" smtClean="0"/>
              <a:t>Key Topics Within the Guidance</a:t>
            </a:r>
          </a:p>
          <a:p>
            <a:endParaRPr lang="en-US" sz="1000" b="1" dirty="0" smtClean="0"/>
          </a:p>
          <a:p>
            <a:pPr marL="342900" indent="-342900">
              <a:buFont typeface="Arial" pitchFamily="34" charset="0"/>
              <a:buChar char="•"/>
            </a:pPr>
            <a:r>
              <a:rPr lang="en-US" sz="2200" dirty="0" smtClean="0"/>
              <a:t>What </a:t>
            </a:r>
            <a:r>
              <a:rPr lang="en-US" sz="2200" dirty="0"/>
              <a:t>is a Grievance Redress Mechanism and what is its purpose?</a:t>
            </a:r>
          </a:p>
          <a:p>
            <a:pPr marL="342900" lvl="0" indent="-342900">
              <a:buFont typeface="Arial" pitchFamily="34" charset="0"/>
              <a:buChar char="•"/>
            </a:pPr>
            <a:endParaRPr lang="en-US" sz="1000" dirty="0" smtClean="0"/>
          </a:p>
          <a:p>
            <a:pPr marL="342900" lvl="0" indent="-342900">
              <a:buFont typeface="Arial" pitchFamily="34" charset="0"/>
              <a:buChar char="•"/>
            </a:pPr>
            <a:r>
              <a:rPr lang="en-US" sz="2200" dirty="0" smtClean="0"/>
              <a:t>What </a:t>
            </a:r>
            <a:r>
              <a:rPr lang="en-US" sz="2200" dirty="0"/>
              <a:t>principles should guide the design of a GRM</a:t>
            </a:r>
            <a:r>
              <a:rPr lang="en-US" sz="2200" dirty="0" smtClean="0"/>
              <a:t>?</a:t>
            </a:r>
          </a:p>
          <a:p>
            <a:pPr marL="342900" indent="-342900">
              <a:buFont typeface="Arial" pitchFamily="34" charset="0"/>
              <a:buChar char="•"/>
            </a:pPr>
            <a:endParaRPr lang="en-US" sz="1000" dirty="0" smtClean="0"/>
          </a:p>
          <a:p>
            <a:pPr marL="342900" indent="-342900">
              <a:buFont typeface="Arial" pitchFamily="34" charset="0"/>
              <a:buChar char="•"/>
            </a:pPr>
            <a:r>
              <a:rPr lang="en-US" sz="2200" dirty="0" smtClean="0"/>
              <a:t>What </a:t>
            </a:r>
            <a:r>
              <a:rPr lang="en-US" sz="2200" dirty="0"/>
              <a:t>does a GRM typically look like? </a:t>
            </a:r>
          </a:p>
          <a:p>
            <a:pPr marL="342900" lvl="0" indent="-342900">
              <a:buFont typeface="Arial" pitchFamily="34" charset="0"/>
              <a:buChar char="•"/>
            </a:pPr>
            <a:endParaRPr lang="en-US" sz="1000" dirty="0" smtClean="0"/>
          </a:p>
          <a:p>
            <a:pPr marL="342900" lvl="0" indent="-342900">
              <a:buFont typeface="Arial" pitchFamily="34" charset="0"/>
              <a:buChar char="•"/>
            </a:pPr>
            <a:r>
              <a:rPr lang="en-US" sz="2200" dirty="0" smtClean="0"/>
              <a:t>GRMs </a:t>
            </a:r>
            <a:r>
              <a:rPr lang="en-US" sz="2200" dirty="0"/>
              <a:t>and the REDD+ Readiness Phase </a:t>
            </a:r>
            <a:endParaRPr lang="en-US" sz="2200" dirty="0" smtClean="0"/>
          </a:p>
          <a:p>
            <a:pPr marL="342900" indent="-342900">
              <a:buFont typeface="Arial" pitchFamily="34" charset="0"/>
              <a:buChar char="•"/>
            </a:pPr>
            <a:endParaRPr lang="en-US" sz="1000" dirty="0" smtClean="0"/>
          </a:p>
          <a:p>
            <a:pPr marL="342900" indent="-342900">
              <a:buFont typeface="Arial" pitchFamily="34" charset="0"/>
              <a:buChar char="•"/>
            </a:pPr>
            <a:r>
              <a:rPr lang="en-US" sz="2200" dirty="0" smtClean="0"/>
              <a:t>How </a:t>
            </a:r>
            <a:r>
              <a:rPr lang="en-US" sz="2200" dirty="0"/>
              <a:t>can governments and other national partners establish and </a:t>
            </a:r>
            <a:r>
              <a:rPr lang="en-US" sz="2200" dirty="0" smtClean="0"/>
              <a:t>strengthen </a:t>
            </a:r>
            <a:r>
              <a:rPr lang="en-US" sz="2200" dirty="0"/>
              <a:t>GRMs in the Readiness phase?</a:t>
            </a:r>
          </a:p>
          <a:p>
            <a:pPr marL="342900" indent="-342900">
              <a:buFont typeface="Arial" pitchFamily="34" charset="0"/>
              <a:buChar char="•"/>
            </a:pPr>
            <a:endParaRPr lang="en-US" sz="1000" dirty="0" smtClean="0"/>
          </a:p>
          <a:p>
            <a:pPr marL="342900" indent="-342900">
              <a:buFont typeface="Arial" pitchFamily="34" charset="0"/>
              <a:buChar char="•"/>
            </a:pPr>
            <a:r>
              <a:rPr lang="en-US" sz="2200" dirty="0" smtClean="0"/>
              <a:t>Annex </a:t>
            </a:r>
            <a:r>
              <a:rPr lang="en-US" sz="2200" dirty="0"/>
              <a:t>1: </a:t>
            </a:r>
            <a:r>
              <a:rPr lang="en-US" sz="2200" dirty="0" smtClean="0"/>
              <a:t>GRM Evaluation Tool </a:t>
            </a:r>
            <a:endParaRPr lang="en-US" sz="2200" dirty="0"/>
          </a:p>
          <a:p>
            <a:pPr marL="342900" indent="-342900">
              <a:buFont typeface="Arial" pitchFamily="34" charset="0"/>
              <a:buChar char="•"/>
            </a:pPr>
            <a:endParaRPr lang="en-US" sz="1000" dirty="0" smtClean="0"/>
          </a:p>
          <a:p>
            <a:pPr marL="342900" indent="-342900">
              <a:buFont typeface="Arial" pitchFamily="34" charset="0"/>
              <a:buChar char="•"/>
            </a:pPr>
            <a:r>
              <a:rPr lang="en-US" sz="2200" dirty="0" smtClean="0"/>
              <a:t>Annex </a:t>
            </a:r>
            <a:r>
              <a:rPr lang="en-US" sz="2200" dirty="0"/>
              <a:t>2: Assessing and Strengthening National GRMs: </a:t>
            </a:r>
            <a:r>
              <a:rPr lang="en-US" sz="2200" dirty="0" smtClean="0"/>
              <a:t>Key </a:t>
            </a:r>
            <a:r>
              <a:rPr lang="en-US" sz="2200" dirty="0"/>
              <a:t>Steps, Stakeholders, Questions and Information Sources </a:t>
            </a:r>
          </a:p>
          <a:p>
            <a:pPr lvl="0"/>
            <a:endParaRPr lang="en-US" sz="2000" b="1" dirty="0"/>
          </a:p>
        </p:txBody>
      </p:sp>
    </p:spTree>
    <p:extLst>
      <p:ext uri="{BB962C8B-B14F-4D97-AF65-F5344CB8AC3E}">
        <p14:creationId xmlns:p14="http://schemas.microsoft.com/office/powerpoint/2010/main" val="2378483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543800" cy="990600"/>
          </a:xfrm>
        </p:spPr>
        <p:txBody>
          <a:bodyPr>
            <a:noAutofit/>
          </a:bodyPr>
          <a:lstStyle/>
          <a:p>
            <a:pPr marL="0" indent="0"/>
            <a:r>
              <a:rPr lang="en-US" sz="4800" b="1" dirty="0">
                <a:solidFill>
                  <a:schemeClr val="tx2"/>
                </a:solidFill>
              </a:rPr>
              <a:t>Focus in the Readiness P</a:t>
            </a:r>
            <a:r>
              <a:rPr lang="en-US" sz="4800" b="1" dirty="0" smtClean="0">
                <a:solidFill>
                  <a:schemeClr val="tx2"/>
                </a:solidFill>
              </a:rPr>
              <a:t>hase</a:t>
            </a:r>
            <a:r>
              <a:rPr lang="en-US" sz="4800" dirty="0">
                <a:solidFill>
                  <a:schemeClr val="tx2"/>
                </a:solidFill>
              </a:rPr>
              <a:t/>
            </a:r>
            <a:br>
              <a:rPr lang="en-US" sz="4800" dirty="0">
                <a:solidFill>
                  <a:schemeClr val="tx2"/>
                </a:solidFill>
              </a:rPr>
            </a:br>
            <a:r>
              <a:rPr lang="en-US" sz="1800" dirty="0">
                <a:solidFill>
                  <a:schemeClr val="tx2"/>
                </a:solidFill>
              </a:rPr>
              <a:t> </a:t>
            </a:r>
            <a:endParaRPr lang="en-US" sz="4800" dirty="0">
              <a:solidFill>
                <a:schemeClr val="tx2"/>
              </a:solidFill>
            </a:endParaRPr>
          </a:p>
        </p:txBody>
      </p:sp>
      <p:sp>
        <p:nvSpPr>
          <p:cNvPr id="4" name="Content Placeholder 3"/>
          <p:cNvSpPr>
            <a:spLocks noGrp="1"/>
          </p:cNvSpPr>
          <p:nvPr>
            <p:ph sz="half" idx="2"/>
          </p:nvPr>
        </p:nvSpPr>
        <p:spPr>
          <a:xfrm>
            <a:off x="152400" y="1447800"/>
            <a:ext cx="8991600" cy="5334000"/>
          </a:xfrm>
        </p:spPr>
        <p:txBody>
          <a:bodyPr>
            <a:noAutofit/>
          </a:bodyPr>
          <a:lstStyle/>
          <a:p>
            <a:pPr marL="0" indent="0">
              <a:buNone/>
            </a:pPr>
            <a:r>
              <a:rPr lang="en-US" b="1" dirty="0" smtClean="0"/>
              <a:t>Focus Efforts on:</a:t>
            </a:r>
          </a:p>
          <a:p>
            <a:r>
              <a:rPr lang="en-US" dirty="0" smtClean="0"/>
              <a:t>Building </a:t>
            </a:r>
            <a:r>
              <a:rPr lang="en-US" dirty="0"/>
              <a:t>capacity to address potential disputes that are likely to arise during the Implementation phase, and </a:t>
            </a:r>
            <a:endParaRPr lang="en-US" b="1" dirty="0"/>
          </a:p>
          <a:p>
            <a:pPr lvl="0"/>
            <a:r>
              <a:rPr lang="en-US" dirty="0"/>
              <a:t>Addressing complaints that relate to the policy preparation process and other Readiness activities. </a:t>
            </a:r>
            <a:endParaRPr lang="en-US" b="1" dirty="0"/>
          </a:p>
          <a:p>
            <a:pPr marL="0" indent="0">
              <a:buNone/>
            </a:pPr>
            <a:r>
              <a:rPr lang="en-US" dirty="0"/>
              <a:t> </a:t>
            </a:r>
          </a:p>
          <a:p>
            <a:pPr marL="0" indent="0">
              <a:buNone/>
            </a:pPr>
            <a:r>
              <a:rPr lang="en-US" b="1" dirty="0"/>
              <a:t>To be completed before REDD+ Implementation begins</a:t>
            </a:r>
            <a:r>
              <a:rPr lang="en-US" dirty="0"/>
              <a:t>:</a:t>
            </a:r>
          </a:p>
          <a:p>
            <a:r>
              <a:rPr lang="en-US" dirty="0" smtClean="0"/>
              <a:t>Assessment of existing GRMs and gap analysis</a:t>
            </a:r>
            <a:endParaRPr lang="en-US" b="1" dirty="0" smtClean="0"/>
          </a:p>
          <a:p>
            <a:pPr lvl="0"/>
            <a:r>
              <a:rPr lang="en-US" dirty="0" smtClean="0"/>
              <a:t>Procedure </a:t>
            </a:r>
            <a:r>
              <a:rPr lang="en-US" dirty="0"/>
              <a:t>for grievance redress that meets process essentials (principles and steps)</a:t>
            </a:r>
            <a:endParaRPr lang="en-US" b="1" dirty="0"/>
          </a:p>
          <a:p>
            <a:pPr lvl="0"/>
            <a:r>
              <a:rPr lang="en-US" dirty="0"/>
              <a:t>The GRM is made operational</a:t>
            </a: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18956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lumOff val="50000"/>
          </a:schemeClr>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58895656"/>
              </p:ext>
            </p:extLst>
          </p:nvPr>
        </p:nvGraphicFramePr>
        <p:xfrm>
          <a:off x="-685800" y="152400"/>
          <a:ext cx="89916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81000" y="2946737"/>
            <a:ext cx="2743200" cy="1015663"/>
          </a:xfrm>
          <a:prstGeom prst="rect">
            <a:avLst/>
          </a:prstGeom>
          <a:noFill/>
        </p:spPr>
        <p:txBody>
          <a:bodyPr wrap="square" rtlCol="0">
            <a:spAutoFit/>
          </a:bodyPr>
          <a:lstStyle/>
          <a:p>
            <a:pPr algn="ctr"/>
            <a:r>
              <a:rPr lang="en-US" sz="2000" b="1" dirty="0" smtClean="0"/>
              <a:t>National </a:t>
            </a:r>
          </a:p>
          <a:p>
            <a:pPr algn="ctr"/>
            <a:r>
              <a:rPr lang="en-US" sz="2000" b="1" dirty="0" smtClean="0"/>
              <a:t>Grievance </a:t>
            </a:r>
          </a:p>
          <a:p>
            <a:pPr algn="ctr"/>
            <a:r>
              <a:rPr lang="en-US" sz="2000" b="1" dirty="0" smtClean="0"/>
              <a:t>Mechanisms</a:t>
            </a:r>
            <a:endParaRPr lang="en-US" sz="2000" b="1" dirty="0"/>
          </a:p>
        </p:txBody>
      </p:sp>
      <p:sp>
        <p:nvSpPr>
          <p:cNvPr id="7" name="TextBox 6"/>
          <p:cNvSpPr txBox="1"/>
          <p:nvPr/>
        </p:nvSpPr>
        <p:spPr>
          <a:xfrm>
            <a:off x="2362200" y="76200"/>
            <a:ext cx="6781800" cy="923330"/>
          </a:xfrm>
          <a:prstGeom prst="rect">
            <a:avLst/>
          </a:prstGeom>
          <a:noFill/>
        </p:spPr>
        <p:txBody>
          <a:bodyPr wrap="square" rtlCol="0">
            <a:spAutoFit/>
          </a:bodyPr>
          <a:lstStyle/>
          <a:p>
            <a:r>
              <a:rPr lang="en-US" b="1" dirty="0" smtClean="0"/>
              <a:t>GMs can be the first </a:t>
            </a:r>
            <a:r>
              <a:rPr lang="en-US" b="1" dirty="0"/>
              <a:t>line of response to stakeholder concerns that have not been prevented by proactive stakeholder </a:t>
            </a:r>
            <a:r>
              <a:rPr lang="en-US" b="1" dirty="0" smtClean="0"/>
              <a:t>engagement or effective safeguards. </a:t>
            </a:r>
            <a:endParaRPr lang="en-US" b="1" dirty="0"/>
          </a:p>
        </p:txBody>
      </p:sp>
      <p:sp>
        <p:nvSpPr>
          <p:cNvPr id="8" name="TextBox 7"/>
          <p:cNvSpPr txBox="1"/>
          <p:nvPr/>
        </p:nvSpPr>
        <p:spPr>
          <a:xfrm>
            <a:off x="4038600" y="1741050"/>
            <a:ext cx="5105400" cy="923330"/>
          </a:xfrm>
          <a:prstGeom prst="rect">
            <a:avLst/>
          </a:prstGeom>
          <a:noFill/>
        </p:spPr>
        <p:txBody>
          <a:bodyPr wrap="square" rtlCol="0">
            <a:spAutoFit/>
          </a:bodyPr>
          <a:lstStyle/>
          <a:p>
            <a:r>
              <a:rPr lang="en-US" b="1" dirty="0" smtClean="0"/>
              <a:t>GMs could offer an entry point for stakeholders to provide feedback and information on how safeguards are being respected.</a:t>
            </a:r>
            <a:endParaRPr lang="en-US" b="1" dirty="0"/>
          </a:p>
        </p:txBody>
      </p:sp>
      <p:sp>
        <p:nvSpPr>
          <p:cNvPr id="9" name="TextBox 8"/>
          <p:cNvSpPr txBox="1"/>
          <p:nvPr/>
        </p:nvSpPr>
        <p:spPr>
          <a:xfrm>
            <a:off x="3810000" y="4486870"/>
            <a:ext cx="5715000" cy="923330"/>
          </a:xfrm>
          <a:prstGeom prst="rect">
            <a:avLst/>
          </a:prstGeom>
          <a:noFill/>
        </p:spPr>
        <p:txBody>
          <a:bodyPr wrap="square" rtlCol="0">
            <a:spAutoFit/>
          </a:bodyPr>
          <a:lstStyle/>
          <a:p>
            <a:r>
              <a:rPr lang="en-US" b="1" dirty="0" smtClean="0"/>
              <a:t>GMs can increase transparency, accountability, communication and feedback loops between governments and stakeholders.</a:t>
            </a:r>
            <a:endParaRPr lang="en-US" b="1" dirty="0"/>
          </a:p>
        </p:txBody>
      </p:sp>
      <p:sp>
        <p:nvSpPr>
          <p:cNvPr id="10" name="TextBox 9"/>
          <p:cNvSpPr txBox="1"/>
          <p:nvPr/>
        </p:nvSpPr>
        <p:spPr>
          <a:xfrm>
            <a:off x="1981200" y="6135469"/>
            <a:ext cx="6934200" cy="646331"/>
          </a:xfrm>
          <a:prstGeom prst="rect">
            <a:avLst/>
          </a:prstGeom>
          <a:noFill/>
        </p:spPr>
        <p:txBody>
          <a:bodyPr wrap="square" rtlCol="0">
            <a:spAutoFit/>
          </a:bodyPr>
          <a:lstStyle/>
          <a:p>
            <a:r>
              <a:rPr lang="en-US" b="1" dirty="0" smtClean="0"/>
              <a:t>GMs can refer relevant complaints to anti-corruption authorities and mechanisms and vice versa</a:t>
            </a:r>
            <a:endParaRPr lang="en-US" b="1" dirty="0"/>
          </a:p>
        </p:txBody>
      </p:sp>
    </p:spTree>
    <p:extLst>
      <p:ext uri="{BB962C8B-B14F-4D97-AF65-F5344CB8AC3E}">
        <p14:creationId xmlns:p14="http://schemas.microsoft.com/office/powerpoint/2010/main" val="4262304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35140</TotalTime>
  <Words>3558</Words>
  <Application>Microsoft Office PowerPoint</Application>
  <PresentationFormat>On-screen Show (4:3)</PresentationFormat>
  <Paragraphs>475</Paragraphs>
  <Slides>33</Slides>
  <Notes>15</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10_Custom Design</vt:lpstr>
      <vt:lpstr>PowerPoint Presentation</vt:lpstr>
      <vt:lpstr>Session Outline</vt:lpstr>
      <vt:lpstr>Session Objectives</vt:lpstr>
      <vt:lpstr>PowerPoint Presentation</vt:lpstr>
      <vt:lpstr>PowerPoint Presentation</vt:lpstr>
      <vt:lpstr>PowerPoint Presentation</vt:lpstr>
      <vt:lpstr>Joint FCPF/UN-REDD Guidance Note: Establishing and Strengthening  Grievance Redress Mechanisms (GRMs)</vt:lpstr>
      <vt:lpstr>Focus in the Readiness Phase  </vt:lpstr>
      <vt:lpstr>PowerPoint Presentation</vt:lpstr>
      <vt:lpstr> Disputes are likely to arise locally in the form of grievances  – this may have impacts on how REDD+ is implemented </vt:lpstr>
      <vt:lpstr>PowerPoint Presentation</vt:lpstr>
      <vt:lpstr>Examples</vt:lpstr>
      <vt:lpstr>PowerPoint Presentation</vt:lpstr>
      <vt:lpstr>PowerPoint Presentation</vt:lpstr>
      <vt:lpstr>PowerPoint Presentation</vt:lpstr>
      <vt:lpstr>How to Strengthen These Systems? Assess with the 7 Key Principles </vt:lpstr>
      <vt:lpstr>Recommendations: Lessons from Cambodia, Honduras and Suriname</vt:lpstr>
      <vt:lpstr>Recommendations (2): Lessons from Cambodia, Honduras and Suriname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UN-REDD Programme Approach to Addressing Grievances</vt:lpstr>
      <vt:lpstr>Rationale</vt:lpstr>
      <vt:lpstr>Learning from Complaints Received</vt:lpstr>
      <vt:lpstr>We are Committed to  Applying the Same  Guiding Principles as National Programmes…</vt:lpstr>
      <vt:lpstr>A Shared Approach to Addressing Complaints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Jennifer Laughlin</cp:lastModifiedBy>
  <cp:revision>214</cp:revision>
  <dcterms:created xsi:type="dcterms:W3CDTF">2012-09-11T07:20:24Z</dcterms:created>
  <dcterms:modified xsi:type="dcterms:W3CDTF">2013-12-20T18:59:21Z</dcterms:modified>
</cp:coreProperties>
</file>