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5" r:id="rId2"/>
    <p:sldMasterId id="2147483687" r:id="rId3"/>
    <p:sldMasterId id="2147483699" r:id="rId4"/>
    <p:sldMasterId id="2147483711" r:id="rId5"/>
    <p:sldMasterId id="2147483822" r:id="rId6"/>
    <p:sldMasterId id="2147483931" r:id="rId7"/>
    <p:sldMasterId id="2147483943" r:id="rId8"/>
    <p:sldMasterId id="2147483955" r:id="rId9"/>
  </p:sldMasterIdLst>
  <p:notesMasterIdLst>
    <p:notesMasterId r:id="rId52"/>
  </p:notesMasterIdLst>
  <p:sldIdLst>
    <p:sldId id="529" r:id="rId10"/>
    <p:sldId id="532" r:id="rId11"/>
    <p:sldId id="534" r:id="rId12"/>
    <p:sldId id="577" r:id="rId13"/>
    <p:sldId id="690" r:id="rId14"/>
    <p:sldId id="586" r:id="rId15"/>
    <p:sldId id="691" r:id="rId16"/>
    <p:sldId id="692" r:id="rId17"/>
    <p:sldId id="693" r:id="rId18"/>
    <p:sldId id="694" r:id="rId19"/>
    <p:sldId id="581" r:id="rId20"/>
    <p:sldId id="601" r:id="rId21"/>
    <p:sldId id="583" r:id="rId22"/>
    <p:sldId id="584" r:id="rId23"/>
    <p:sldId id="716" r:id="rId24"/>
    <p:sldId id="717" r:id="rId25"/>
    <p:sldId id="718" r:id="rId26"/>
    <p:sldId id="719" r:id="rId27"/>
    <p:sldId id="720" r:id="rId28"/>
    <p:sldId id="724" r:id="rId29"/>
    <p:sldId id="725" r:id="rId30"/>
    <p:sldId id="599" r:id="rId31"/>
    <p:sldId id="696" r:id="rId32"/>
    <p:sldId id="695" r:id="rId33"/>
    <p:sldId id="713" r:id="rId34"/>
    <p:sldId id="721" r:id="rId35"/>
    <p:sldId id="701" r:id="rId36"/>
    <p:sldId id="702" r:id="rId37"/>
    <p:sldId id="703" r:id="rId38"/>
    <p:sldId id="704" r:id="rId39"/>
    <p:sldId id="705" r:id="rId40"/>
    <p:sldId id="714" r:id="rId41"/>
    <p:sldId id="727" r:id="rId42"/>
    <p:sldId id="697" r:id="rId43"/>
    <p:sldId id="698" r:id="rId44"/>
    <p:sldId id="616" r:id="rId45"/>
    <p:sldId id="617" r:id="rId46"/>
    <p:sldId id="715" r:id="rId47"/>
    <p:sldId id="547" r:id="rId48"/>
    <p:sldId id="552" r:id="rId49"/>
    <p:sldId id="548" r:id="rId50"/>
    <p:sldId id="416" r:id="rId51"/>
  </p:sldIdLst>
  <p:sldSz cx="9144000" cy="6858000" type="screen4x3"/>
  <p:notesSz cx="6810375" cy="9942513"/>
  <p:defaultTex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BE34"/>
    <a:srgbClr val="496121"/>
    <a:srgbClr val="009900"/>
    <a:srgbClr val="4A76FF"/>
    <a:srgbClr val="CC3300"/>
    <a:srgbClr val="663300"/>
    <a:srgbClr val="336699"/>
    <a:srgbClr val="6F8F7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35" autoAdjust="0"/>
    <p:restoredTop sz="89805" autoAdjust="0"/>
  </p:normalViewPr>
  <p:slideViewPr>
    <p:cSldViewPr>
      <p:cViewPr>
        <p:scale>
          <a:sx n="70" d="100"/>
          <a:sy n="70" d="100"/>
        </p:scale>
        <p:origin x="-774" y="-2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818" y="2250"/>
      </p:cViewPr>
      <p:guideLst>
        <p:guide orient="horz" pos="3132"/>
        <p:guide pos="2145"/>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51163" cy="49688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atin typeface="Arial" pitchFamily="34" charset="0"/>
                <a:ea typeface="Geneva"/>
                <a:cs typeface="Geneva"/>
              </a:defRPr>
            </a:lvl1pPr>
          </a:lstStyle>
          <a:p>
            <a:pPr>
              <a:defRPr/>
            </a:pPr>
            <a:endParaRPr lang="en-GB"/>
          </a:p>
        </p:txBody>
      </p:sp>
      <p:sp>
        <p:nvSpPr>
          <p:cNvPr id="4099" name="Rectangle 3"/>
          <p:cNvSpPr>
            <a:spLocks noGrp="1" noChangeArrowheads="1"/>
          </p:cNvSpPr>
          <p:nvPr>
            <p:ph type="dt" idx="1"/>
          </p:nvPr>
        </p:nvSpPr>
        <p:spPr bwMode="auto">
          <a:xfrm>
            <a:off x="3857625" y="0"/>
            <a:ext cx="2951163" cy="49688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atin typeface="Arial" pitchFamily="34" charset="0"/>
                <a:ea typeface="Geneva"/>
                <a:cs typeface="Geneva"/>
              </a:defRPr>
            </a:lvl1pPr>
          </a:lstStyle>
          <a:p>
            <a:pPr>
              <a:defRPr/>
            </a:pPr>
            <a:endParaRPr lang="en-GB"/>
          </a:p>
        </p:txBody>
      </p:sp>
      <p:sp>
        <p:nvSpPr>
          <p:cNvPr id="62468" name="Rectangle 4"/>
          <p:cNvSpPr>
            <a:spLocks noRot="1" noChangeArrowheads="1" noTextEdit="1"/>
          </p:cNvSpPr>
          <p:nvPr>
            <p:ph type="sldImg" idx="2"/>
          </p:nvPr>
        </p:nvSpPr>
        <p:spPr bwMode="auto">
          <a:xfrm>
            <a:off x="920750" y="746125"/>
            <a:ext cx="4968875" cy="37274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1038" y="4721225"/>
            <a:ext cx="5448300" cy="4475163"/>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444038"/>
            <a:ext cx="2951163" cy="496887"/>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atin typeface="Arial" pitchFamily="34" charset="0"/>
                <a:ea typeface="Geneva"/>
                <a:cs typeface="Geneva"/>
              </a:defRPr>
            </a:lvl1pPr>
          </a:lstStyle>
          <a:p>
            <a:pPr>
              <a:defRPr/>
            </a:pPr>
            <a:endParaRPr lang="en-GB"/>
          </a:p>
        </p:txBody>
      </p:sp>
      <p:sp>
        <p:nvSpPr>
          <p:cNvPr id="4103" name="Rectangle 7"/>
          <p:cNvSpPr>
            <a:spLocks noGrp="1" noChangeArrowheads="1"/>
          </p:cNvSpPr>
          <p:nvPr>
            <p:ph type="sldNum" sz="quarter" idx="5"/>
          </p:nvPr>
        </p:nvSpPr>
        <p:spPr bwMode="auto">
          <a:xfrm>
            <a:off x="3857625" y="9444038"/>
            <a:ext cx="2951163" cy="496887"/>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ea typeface="Geneva"/>
                <a:cs typeface="Geneva"/>
              </a:defRPr>
            </a:lvl1pPr>
          </a:lstStyle>
          <a:p>
            <a:pPr>
              <a:defRPr/>
            </a:pPr>
            <a:fld id="{6B730A99-EE28-4A34-B4D2-643A9634EC65}"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57625" y="9442450"/>
            <a:ext cx="2951163" cy="498475"/>
          </a:xfrm>
          <a:prstGeom prst="rect">
            <a:avLst/>
          </a:prstGeom>
          <a:noFill/>
          <a:ln w="9525">
            <a:noFill/>
            <a:miter lim="800000"/>
            <a:headEnd/>
            <a:tailEnd/>
          </a:ln>
        </p:spPr>
        <p:txBody>
          <a:bodyPr lIns="95463" tIns="47732" rIns="95463" bIns="47732" anchor="b"/>
          <a:lstStyle/>
          <a:p>
            <a:pPr algn="r"/>
            <a:fld id="{FAC307C4-400E-46D3-BD3C-2561B2E072C7}" type="slidenum">
              <a:rPr lang="en-US" sz="1300"/>
              <a:pPr algn="r"/>
              <a:t>2</a:t>
            </a:fld>
            <a:endParaRPr lang="en-US" sz="13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defTabSz="476250" eaLnBrk="1" hangingPunct="1"/>
            <a:endParaRPr lang="en-GB" smtClean="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eaLnBrk="1" hangingPunct="1">
              <a:spcBef>
                <a:spcPts val="325"/>
              </a:spcBef>
            </a:pPr>
            <a:endParaRPr lang="en-GB" sz="1000" smtClean="0"/>
          </a:p>
        </p:txBody>
      </p:sp>
      <p:sp>
        <p:nvSpPr>
          <p:cNvPr id="72708" name="Slide Number Placeholder 3"/>
          <p:cNvSpPr>
            <a:spLocks noGrp="1"/>
          </p:cNvSpPr>
          <p:nvPr>
            <p:ph type="sldNum" sz="quarter" idx="5"/>
          </p:nvPr>
        </p:nvSpPr>
        <p:spPr>
          <a:noFill/>
        </p:spPr>
        <p:txBody>
          <a:bodyPr/>
          <a:lstStyle/>
          <a:p>
            <a:fld id="{47CD62D5-76F8-433C-9A30-27E1119E5325}" type="slidenum">
              <a:rPr lang="en-GB" smtClean="0"/>
              <a:pPr/>
              <a:t>15</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GB" smtClean="0"/>
          </a:p>
        </p:txBody>
      </p:sp>
      <p:sp>
        <p:nvSpPr>
          <p:cNvPr id="73732" name="Slide Number Placeholder 3"/>
          <p:cNvSpPr>
            <a:spLocks noGrp="1"/>
          </p:cNvSpPr>
          <p:nvPr>
            <p:ph type="sldNum" sz="quarter" idx="5"/>
          </p:nvPr>
        </p:nvSpPr>
        <p:spPr>
          <a:noFill/>
        </p:spPr>
        <p:txBody>
          <a:bodyPr/>
          <a:lstStyle/>
          <a:p>
            <a:fld id="{521F7E9B-F32F-4CA7-A39D-9DA3FDAB6714}" type="slidenum">
              <a:rPr lang="en-GB" smtClean="0"/>
              <a:pPr/>
              <a:t>16</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en-GB" smtClean="0"/>
          </a:p>
        </p:txBody>
      </p:sp>
      <p:sp>
        <p:nvSpPr>
          <p:cNvPr id="74756" name="Slide Number Placeholder 3"/>
          <p:cNvSpPr>
            <a:spLocks noGrp="1"/>
          </p:cNvSpPr>
          <p:nvPr>
            <p:ph type="sldNum" sz="quarter" idx="5"/>
          </p:nvPr>
        </p:nvSpPr>
        <p:spPr>
          <a:noFill/>
        </p:spPr>
        <p:txBody>
          <a:bodyPr/>
          <a:lstStyle/>
          <a:p>
            <a:fld id="{5671961F-89E3-4898-B89C-B7C6583E05F7}" type="slidenum">
              <a:rPr lang="en-GB" smtClean="0"/>
              <a:pPr/>
              <a:t>17</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GB" smtClean="0"/>
          </a:p>
        </p:txBody>
      </p:sp>
      <p:sp>
        <p:nvSpPr>
          <p:cNvPr id="75780" name="Slide Number Placeholder 3"/>
          <p:cNvSpPr>
            <a:spLocks noGrp="1"/>
          </p:cNvSpPr>
          <p:nvPr>
            <p:ph type="sldNum" sz="quarter" idx="5"/>
          </p:nvPr>
        </p:nvSpPr>
        <p:spPr>
          <a:noFill/>
        </p:spPr>
        <p:txBody>
          <a:bodyPr/>
          <a:lstStyle/>
          <a:p>
            <a:fld id="{B8BEED67-5355-4393-A38F-E4BAD2CC3BA7}" type="slidenum">
              <a:rPr lang="en-US" smtClean="0"/>
              <a:pPr/>
              <a:t>19</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GB" smtClean="0"/>
          </a:p>
        </p:txBody>
      </p:sp>
      <p:sp>
        <p:nvSpPr>
          <p:cNvPr id="76804" name="Slide Number Placeholder 3"/>
          <p:cNvSpPr>
            <a:spLocks noGrp="1"/>
          </p:cNvSpPr>
          <p:nvPr>
            <p:ph type="sldNum" sz="quarter" idx="5"/>
          </p:nvPr>
        </p:nvSpPr>
        <p:spPr>
          <a:noFill/>
        </p:spPr>
        <p:txBody>
          <a:bodyPr/>
          <a:lstStyle/>
          <a:p>
            <a:fld id="{0E0C0C83-59E6-4B58-8AAA-F270499D05B7}" type="slidenum">
              <a:rPr lang="en-US" smtClean="0"/>
              <a:pPr/>
              <a:t>20</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extLst>
            <a:ext uri="{909E8E84-426E-40dd-AFC4-6F175D3DCCD1}"/>
            <a:ext uri="{91240B29-F687-4f45-9708-019B960494DF}"/>
          </a:extLst>
        </p:spPr>
        <p:txBody>
          <a:bodyPr>
            <a:normAutofit fontScale="55000" lnSpcReduction="20000"/>
          </a:bodyPr>
          <a:lstStyle/>
          <a:p>
            <a:pPr eaLnBrk="1" hangingPunct="1">
              <a:spcBef>
                <a:spcPct val="0"/>
              </a:spcBef>
              <a:buFont typeface="Calibri" charset="0"/>
              <a:buNone/>
              <a:defRPr/>
            </a:pPr>
            <a:endParaRPr lang="en-US" dirty="0"/>
          </a:p>
        </p:txBody>
      </p:sp>
      <p:sp>
        <p:nvSpPr>
          <p:cNvPr id="77828" name="Slide Number Placeholder 3"/>
          <p:cNvSpPr>
            <a:spLocks noGrp="1"/>
          </p:cNvSpPr>
          <p:nvPr>
            <p:ph type="sldNum" sz="quarter" idx="5"/>
          </p:nvPr>
        </p:nvSpPr>
        <p:spPr>
          <a:noFill/>
        </p:spPr>
        <p:txBody>
          <a:bodyPr/>
          <a:lstStyle/>
          <a:p>
            <a:fld id="{0EE5C652-5652-40F0-80E0-33C3ACA0C7CE}" type="slidenum">
              <a:rPr lang="en-US" smtClean="0">
                <a:solidFill>
                  <a:srgbClr val="000000"/>
                </a:solidFill>
                <a:latin typeface="Calibri" pitchFamily="34" charset="0"/>
              </a:rPr>
              <a:pPr/>
              <a:t>21</a:t>
            </a:fld>
            <a:endParaRPr lang="en-US" smtClean="0">
              <a:solidFill>
                <a:srgbClr val="000000"/>
              </a:solidFill>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20750" y="755650"/>
            <a:ext cx="4967288" cy="3727450"/>
          </a:xfrm>
          <a:solidFill>
            <a:schemeClr val="accent1"/>
          </a:solidFill>
          <a:ln w="25400">
            <a:solidFill>
              <a:schemeClr val="accent1">
                <a:shade val="50000"/>
              </a:schemeClr>
            </a:solidFill>
          </a:ln>
        </p:spPr>
      </p:sp>
      <p:sp>
        <p:nvSpPr>
          <p:cNvPr id="78851" name="Notes Placeholder 2"/>
          <p:cNvSpPr>
            <a:spLocks noGrp="1"/>
          </p:cNvSpPr>
          <p:nvPr>
            <p:ph type="body" sz="quarter" idx="1"/>
          </p:nvPr>
        </p:nvSpPr>
        <p:spPr>
          <a:xfrm>
            <a:off x="681038" y="4722813"/>
            <a:ext cx="5448300" cy="284162"/>
          </a:xfrm>
          <a:noFill/>
          <a:ln/>
        </p:spPr>
        <p:txBody>
          <a:bodyPr>
            <a:spAutoFit/>
          </a:bodyPr>
          <a:lstStyle/>
          <a:p>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GB" smtClean="0"/>
          </a:p>
        </p:txBody>
      </p:sp>
      <p:sp>
        <p:nvSpPr>
          <p:cNvPr id="79876" name="Slide Number Placeholder 3"/>
          <p:cNvSpPr>
            <a:spLocks noGrp="1"/>
          </p:cNvSpPr>
          <p:nvPr>
            <p:ph type="sldNum" sz="quarter" idx="5"/>
          </p:nvPr>
        </p:nvSpPr>
        <p:spPr>
          <a:noFill/>
        </p:spPr>
        <p:txBody>
          <a:bodyPr/>
          <a:lstStyle/>
          <a:p>
            <a:fld id="{B6336A5C-7350-4F8D-84E5-4D40A70AD577}" type="slidenum">
              <a:rPr lang="en-GB" smtClean="0"/>
              <a:pPr/>
              <a:t>24</a:t>
            </a:fld>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GB" smtClean="0"/>
          </a:p>
        </p:txBody>
      </p:sp>
      <p:sp>
        <p:nvSpPr>
          <p:cNvPr id="80900" name="Slide Number Placeholder 3"/>
          <p:cNvSpPr>
            <a:spLocks noGrp="1"/>
          </p:cNvSpPr>
          <p:nvPr>
            <p:ph type="sldNum" sz="quarter" idx="5"/>
          </p:nvPr>
        </p:nvSpPr>
        <p:spPr>
          <a:noFill/>
        </p:spPr>
        <p:txBody>
          <a:bodyPr/>
          <a:lstStyle/>
          <a:p>
            <a:fld id="{8E64B394-0945-41A3-9D35-A64B49E5CC2A}" type="slidenum">
              <a:rPr lang="en-GB" smtClean="0"/>
              <a:pPr/>
              <a:t>27</a:t>
            </a:fld>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GB" smtClean="0"/>
          </a:p>
        </p:txBody>
      </p:sp>
      <p:sp>
        <p:nvSpPr>
          <p:cNvPr id="81924" name="Slide Number Placeholder 3"/>
          <p:cNvSpPr>
            <a:spLocks noGrp="1"/>
          </p:cNvSpPr>
          <p:nvPr>
            <p:ph type="sldNum" sz="quarter" idx="5"/>
          </p:nvPr>
        </p:nvSpPr>
        <p:spPr>
          <a:noFill/>
        </p:spPr>
        <p:txBody>
          <a:bodyPr/>
          <a:lstStyle/>
          <a:p>
            <a:fld id="{A8936F72-3AB3-4414-B63B-12066E72480A}" type="slidenum">
              <a:rPr lang="en-GB" smtClean="0"/>
              <a:pPr/>
              <a:t>30</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64516" name="Slide Number Placeholder 3"/>
          <p:cNvSpPr>
            <a:spLocks noGrp="1"/>
          </p:cNvSpPr>
          <p:nvPr>
            <p:ph type="sldNum" sz="quarter" idx="5"/>
          </p:nvPr>
        </p:nvSpPr>
        <p:spPr>
          <a:noFill/>
        </p:spPr>
        <p:txBody>
          <a:bodyPr/>
          <a:lstStyle/>
          <a:p>
            <a:fld id="{5D6F772A-F9EB-4B08-9BD9-B333738B2B1B}" type="slidenum">
              <a:rPr lang="en-US" smtClean="0"/>
              <a:pPr/>
              <a:t>3</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GB" smtClean="0"/>
          </a:p>
        </p:txBody>
      </p:sp>
      <p:sp>
        <p:nvSpPr>
          <p:cNvPr id="82948" name="Slide Number Placeholder 3"/>
          <p:cNvSpPr>
            <a:spLocks noGrp="1"/>
          </p:cNvSpPr>
          <p:nvPr>
            <p:ph type="sldNum" sz="quarter" idx="5"/>
          </p:nvPr>
        </p:nvSpPr>
        <p:spPr>
          <a:noFill/>
        </p:spPr>
        <p:txBody>
          <a:bodyPr/>
          <a:lstStyle/>
          <a:p>
            <a:fld id="{B527322B-2AC7-4D96-90DA-427D71B1F971}" type="slidenum">
              <a:rPr lang="en-GB" smtClean="0"/>
              <a:pPr/>
              <a:t>31</a:t>
            </a:fld>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GB" smtClean="0"/>
          </a:p>
        </p:txBody>
      </p:sp>
      <p:sp>
        <p:nvSpPr>
          <p:cNvPr id="83972" name="Slide Number Placeholder 3"/>
          <p:cNvSpPr>
            <a:spLocks noGrp="1"/>
          </p:cNvSpPr>
          <p:nvPr>
            <p:ph type="sldNum" sz="quarter" idx="5"/>
          </p:nvPr>
        </p:nvSpPr>
        <p:spPr>
          <a:noFill/>
        </p:spPr>
        <p:txBody>
          <a:bodyPr/>
          <a:lstStyle/>
          <a:p>
            <a:fld id="{1CB12658-6D56-474D-85FD-1CA34ADA56A7}" type="slidenum">
              <a:rPr lang="en-GB" smtClean="0"/>
              <a:pPr/>
              <a:t>35</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GB" smtClean="0"/>
          </a:p>
        </p:txBody>
      </p:sp>
      <p:sp>
        <p:nvSpPr>
          <p:cNvPr id="65540" name="Slide Number Placeholder 3"/>
          <p:cNvSpPr>
            <a:spLocks noGrp="1"/>
          </p:cNvSpPr>
          <p:nvPr>
            <p:ph type="sldNum" sz="quarter" idx="5"/>
          </p:nvPr>
        </p:nvSpPr>
        <p:spPr>
          <a:noFill/>
        </p:spPr>
        <p:txBody>
          <a:bodyPr/>
          <a:lstStyle/>
          <a:p>
            <a:fld id="{5CD452E3-D221-48BC-9800-41786D90BC73}" type="slidenum">
              <a:rPr lang="en-GB" smtClean="0"/>
              <a:pPr/>
              <a:t>6</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spcBef>
                <a:spcPts val="423"/>
              </a:spcBef>
              <a:defRPr/>
            </a:pPr>
            <a:r>
              <a:rPr lang="en-GB" sz="1300" dirty="0" smtClean="0">
                <a:latin typeface="+mn-lt"/>
                <a:ea typeface="+mn-ea"/>
                <a:cs typeface="+mn-cs"/>
              </a:rPr>
              <a:t> </a:t>
            </a:r>
          </a:p>
          <a:p>
            <a:pPr>
              <a:defRPr/>
            </a:pPr>
            <a:r>
              <a:rPr lang="en-GB" dirty="0" smtClean="0"/>
              <a:t>REDD+ is comprised of numerous interventions, all of which increase or maintain forest cover but can be quite different (see plantations </a:t>
            </a:r>
            <a:r>
              <a:rPr lang="en-GB" dirty="0" err="1" smtClean="0"/>
              <a:t>vs</a:t>
            </a:r>
            <a:r>
              <a:rPr lang="en-GB" dirty="0" smtClean="0"/>
              <a:t> community livelihoods from ecotourism projects that maintain forest cover – you wouldn’t do this in the same place...). </a:t>
            </a:r>
          </a:p>
          <a:p>
            <a:pPr>
              <a:defRPr/>
            </a:pPr>
            <a:endParaRPr lang="en-GB" dirty="0" smtClean="0"/>
          </a:p>
          <a:p>
            <a:pPr>
              <a:defRPr/>
            </a:pPr>
            <a:r>
              <a:rPr lang="en-GB" dirty="0" smtClean="0"/>
              <a:t>Countries have to choose where to apply each intervention – so where is the best place?</a:t>
            </a:r>
            <a:endParaRPr lang="en-GB" dirty="0"/>
          </a:p>
        </p:txBody>
      </p:sp>
      <p:sp>
        <p:nvSpPr>
          <p:cNvPr id="66564" name="Slide Number Placeholder 3"/>
          <p:cNvSpPr>
            <a:spLocks noGrp="1"/>
          </p:cNvSpPr>
          <p:nvPr>
            <p:ph type="sldNum" sz="quarter" idx="5"/>
          </p:nvPr>
        </p:nvSpPr>
        <p:spPr>
          <a:noFill/>
        </p:spPr>
        <p:txBody>
          <a:bodyPr/>
          <a:lstStyle/>
          <a:p>
            <a:fld id="{A2E69CDB-C683-40B3-89CB-0C866E28A72C}" type="slidenum">
              <a:rPr lang="en-GB" smtClean="0"/>
              <a:pPr/>
              <a:t>8</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GB" smtClean="0"/>
          </a:p>
          <a:p>
            <a:pPr eaLnBrk="1" hangingPunct="1">
              <a:spcBef>
                <a:spcPct val="0"/>
              </a:spcBef>
            </a:pPr>
            <a:r>
              <a:rPr lang="en-GB" smtClean="0"/>
              <a:t>Where you implement different interventions will yield different benefits. For example maintaining forests in one area may preserve rare and endangered species, in another area, it might contribute to watershed management, or both...</a:t>
            </a:r>
          </a:p>
          <a:p>
            <a:r>
              <a:rPr lang="en-GB" smtClean="0"/>
              <a:t>	</a:t>
            </a:r>
          </a:p>
          <a:p>
            <a:r>
              <a:rPr lang="en-GB" smtClean="0"/>
              <a:t>FYI – frog is </a:t>
            </a:r>
            <a:r>
              <a:rPr lang="en-GB" sz="1300" i="1" smtClean="0">
                <a:latin typeface="Calibri" pitchFamily="34" charset="0"/>
              </a:rPr>
              <a:t>Hyperolius leucotaenius </a:t>
            </a:r>
            <a:r>
              <a:rPr lang="en-GB" sz="1300" smtClean="0">
                <a:latin typeface="Calibri" pitchFamily="34" charset="0"/>
              </a:rPr>
              <a:t>found  in Itombwe Highlands and northern slopes of the Kabobo Highlands, in eastern Democratic Republic of Congo</a:t>
            </a:r>
          </a:p>
          <a:p>
            <a:r>
              <a:rPr lang="en-GB" sz="1300" smtClean="0">
                <a:latin typeface="Calibri" pitchFamily="34" charset="0"/>
              </a:rPr>
              <a:t>IUCN redlist endangered spp</a:t>
            </a:r>
            <a:endParaRPr lang="en-GB" smtClean="0"/>
          </a:p>
        </p:txBody>
      </p:sp>
      <p:sp>
        <p:nvSpPr>
          <p:cNvPr id="67588" name="Slide Number Placeholder 3"/>
          <p:cNvSpPr>
            <a:spLocks noGrp="1"/>
          </p:cNvSpPr>
          <p:nvPr>
            <p:ph type="sldNum" sz="quarter" idx="5"/>
          </p:nvPr>
        </p:nvSpPr>
        <p:spPr>
          <a:noFill/>
        </p:spPr>
        <p:txBody>
          <a:bodyPr/>
          <a:lstStyle/>
          <a:p>
            <a:fld id="{FF9D21A6-5761-42A9-AAD6-42D1221B7FA9}" type="slidenum">
              <a:rPr lang="en-GB" smtClean="0"/>
              <a:pPr/>
              <a:t>9</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GB" sz="1300" smtClean="0"/>
          </a:p>
        </p:txBody>
      </p:sp>
      <p:sp>
        <p:nvSpPr>
          <p:cNvPr id="68612" name="Slide Number Placeholder 3"/>
          <p:cNvSpPr>
            <a:spLocks noGrp="1"/>
          </p:cNvSpPr>
          <p:nvPr>
            <p:ph type="sldNum" sz="quarter" idx="5"/>
          </p:nvPr>
        </p:nvSpPr>
        <p:spPr>
          <a:noFill/>
        </p:spPr>
        <p:txBody>
          <a:bodyPr/>
          <a:lstStyle/>
          <a:p>
            <a:fld id="{E66148E1-973E-4011-B066-CE174E239E6A}" type="slidenum">
              <a:rPr lang="en-GB" smtClean="0"/>
              <a:pPr/>
              <a:t>10</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GB" smtClean="0"/>
          </a:p>
        </p:txBody>
      </p:sp>
      <p:sp>
        <p:nvSpPr>
          <p:cNvPr id="69636" name="Slide Number Placeholder 3"/>
          <p:cNvSpPr>
            <a:spLocks noGrp="1"/>
          </p:cNvSpPr>
          <p:nvPr>
            <p:ph type="sldNum" sz="quarter" idx="5"/>
          </p:nvPr>
        </p:nvSpPr>
        <p:spPr>
          <a:noFill/>
        </p:spPr>
        <p:txBody>
          <a:bodyPr/>
          <a:lstStyle/>
          <a:p>
            <a:fld id="{9F82556C-33E2-4CE3-9995-1D0EC83CF20C}" type="slidenum">
              <a:rPr lang="en-GB" smtClean="0"/>
              <a:pPr/>
              <a:t>11</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GB" smtClean="0"/>
          </a:p>
        </p:txBody>
      </p:sp>
      <p:sp>
        <p:nvSpPr>
          <p:cNvPr id="70660" name="Slide Number Placeholder 3"/>
          <p:cNvSpPr>
            <a:spLocks noGrp="1"/>
          </p:cNvSpPr>
          <p:nvPr>
            <p:ph type="sldNum" sz="quarter" idx="5"/>
          </p:nvPr>
        </p:nvSpPr>
        <p:spPr>
          <a:noFill/>
        </p:spPr>
        <p:txBody>
          <a:bodyPr/>
          <a:lstStyle/>
          <a:p>
            <a:fld id="{8A05D5F0-D875-4F75-8412-238AA5232E78}" type="slidenum">
              <a:rPr lang="en-GB" smtClean="0"/>
              <a:pPr/>
              <a:t>12</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GB" sz="1300" dirty="0" smtClean="0">
                <a:latin typeface="+mn-lt"/>
                <a:ea typeface="+mn-ea"/>
                <a:cs typeface="+mn-cs"/>
              </a:rPr>
              <a:t>In 2010, Parties to the UNFCCC recognized the social and environmental benefits and risks of REDD+ in 2010, and agreed to promote and support a set of “Cancun safeguards” for REDD+.</a:t>
            </a:r>
          </a:p>
        </p:txBody>
      </p:sp>
      <p:sp>
        <p:nvSpPr>
          <p:cNvPr id="71684" name="Slide Number Placeholder 3"/>
          <p:cNvSpPr>
            <a:spLocks noGrp="1"/>
          </p:cNvSpPr>
          <p:nvPr>
            <p:ph type="sldNum" sz="quarter" idx="5"/>
          </p:nvPr>
        </p:nvSpPr>
        <p:spPr>
          <a:noFill/>
        </p:spPr>
        <p:txBody>
          <a:bodyPr/>
          <a:lstStyle/>
          <a:p>
            <a:fld id="{F52A75EF-0DC1-4617-A6E5-574DF0DB6FE0}" type="slidenum">
              <a:rPr lang="en-GB" smtClean="0"/>
              <a:pPr/>
              <a:t>13</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E"/>
          </a:p>
        </p:txBody>
      </p:sp>
      <p:sp>
        <p:nvSpPr>
          <p:cNvPr id="4" name="Rectangle 4"/>
          <p:cNvSpPr>
            <a:spLocks noGrp="1" noChangeArrowheads="1"/>
          </p:cNvSpPr>
          <p:nvPr>
            <p:ph type="dt" sz="half" idx="10"/>
          </p:nvPr>
        </p:nvSpPr>
        <p:spPr>
          <a:ln/>
        </p:spPr>
        <p:txBody>
          <a:bodyPr/>
          <a:lstStyle>
            <a:lvl1pPr>
              <a:defRPr/>
            </a:lvl1pPr>
          </a:lstStyle>
          <a:p>
            <a:pPr>
              <a:defRPr/>
            </a:pPr>
            <a:fld id="{B9C6DD3D-5AB3-4D5B-8747-61E2DBD0AA64}" type="datetime3">
              <a:rPr lang="en-IE"/>
              <a:pPr>
                <a:defRPr/>
              </a:pPr>
              <a:t>31 October 2013</a:t>
            </a:fld>
            <a:endParaRPr lang="en-IE"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IE"/>
          </a:p>
        </p:txBody>
      </p:sp>
      <p:sp>
        <p:nvSpPr>
          <p:cNvPr id="6" name="Rectangle 6"/>
          <p:cNvSpPr>
            <a:spLocks noGrp="1" noChangeArrowheads="1"/>
          </p:cNvSpPr>
          <p:nvPr>
            <p:ph type="sldNum" sz="quarter" idx="12"/>
          </p:nvPr>
        </p:nvSpPr>
        <p:spPr>
          <a:ln/>
        </p:spPr>
        <p:txBody>
          <a:bodyPr/>
          <a:lstStyle>
            <a:lvl1pPr>
              <a:defRPr/>
            </a:lvl1pPr>
          </a:lstStyle>
          <a:p>
            <a:pPr>
              <a:defRPr/>
            </a:pPr>
            <a:fld id="{BB119762-7EA5-404A-ACD1-E0E2A5E1CB3E}" type="slidenum">
              <a:rPr lang="en-IE"/>
              <a:pPr>
                <a:defRPr/>
              </a:pPr>
              <a:t>‹#›</a:t>
            </a:fld>
            <a:endParaRPr lang="en-I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4"/>
          <p:cNvSpPr>
            <a:spLocks noGrp="1" noChangeArrowheads="1"/>
          </p:cNvSpPr>
          <p:nvPr>
            <p:ph type="dt" sz="half" idx="10"/>
          </p:nvPr>
        </p:nvSpPr>
        <p:spPr>
          <a:ln/>
        </p:spPr>
        <p:txBody>
          <a:bodyPr/>
          <a:lstStyle>
            <a:lvl1pPr>
              <a:defRPr/>
            </a:lvl1pPr>
          </a:lstStyle>
          <a:p>
            <a:pPr>
              <a:defRPr/>
            </a:pPr>
            <a:fld id="{5C8E5FB9-CCD8-4719-888B-F31D691730E7}" type="datetime3">
              <a:rPr lang="en-IE"/>
              <a:pPr>
                <a:defRPr/>
              </a:pPr>
              <a:t>31 October 2013</a:t>
            </a:fld>
            <a:endParaRPr lang="en-IE"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IE"/>
          </a:p>
        </p:txBody>
      </p:sp>
      <p:sp>
        <p:nvSpPr>
          <p:cNvPr id="6" name="Rectangle 6"/>
          <p:cNvSpPr>
            <a:spLocks noGrp="1" noChangeArrowheads="1"/>
          </p:cNvSpPr>
          <p:nvPr>
            <p:ph type="sldNum" sz="quarter" idx="12"/>
          </p:nvPr>
        </p:nvSpPr>
        <p:spPr>
          <a:ln/>
        </p:spPr>
        <p:txBody>
          <a:bodyPr/>
          <a:lstStyle>
            <a:lvl1pPr>
              <a:defRPr/>
            </a:lvl1pPr>
          </a:lstStyle>
          <a:p>
            <a:pPr>
              <a:defRPr/>
            </a:pPr>
            <a:fld id="{58D22C31-95E6-4824-AB47-07C44A6E7917}" type="slidenum">
              <a:rPr lang="en-IE"/>
              <a:pPr>
                <a:defRPr/>
              </a:pPr>
              <a:t>‹#›</a:t>
            </a:fld>
            <a:endParaRPr lang="en-IE"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Rectangle 26"/>
          <p:cNvSpPr>
            <a:spLocks noGrp="1" noChangeArrowheads="1"/>
          </p:cNvSpPr>
          <p:nvPr>
            <p:ph type="dt" sz="half" idx="10"/>
          </p:nvPr>
        </p:nvSpPr>
        <p:spPr>
          <a:ln/>
        </p:spPr>
        <p:txBody>
          <a:bodyPr/>
          <a:lstStyle>
            <a:lvl1pPr>
              <a:defRPr/>
            </a:lvl1pPr>
          </a:lstStyle>
          <a:p>
            <a:pPr>
              <a:defRPr/>
            </a:pPr>
            <a:fld id="{CA42DB7C-7A42-4F36-A096-2F50654EB20F}" type="datetime3">
              <a:rPr lang="en-IE"/>
              <a:pPr>
                <a:defRPr/>
              </a:pPr>
              <a:t>31 October 2013</a:t>
            </a:fld>
            <a:r>
              <a:rPr lang="en-IE" dirty="0"/>
              <a:t> - </a:t>
            </a:r>
            <a:fld id="{557605C4-B201-467C-A2A1-C9AFE8F057D0}" type="slidenum">
              <a:rPr lang="en-IE"/>
              <a:pPr>
                <a:defRPr/>
              </a:pPr>
              <a:t>‹#›</a:t>
            </a:fld>
            <a:endParaRPr lang="en-IE"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Rectangle 26"/>
          <p:cNvSpPr>
            <a:spLocks noGrp="1" noChangeArrowheads="1"/>
          </p:cNvSpPr>
          <p:nvPr>
            <p:ph type="dt" sz="half" idx="10"/>
          </p:nvPr>
        </p:nvSpPr>
        <p:spPr>
          <a:ln/>
        </p:spPr>
        <p:txBody>
          <a:bodyPr/>
          <a:lstStyle>
            <a:lvl1pPr>
              <a:defRPr/>
            </a:lvl1pPr>
          </a:lstStyle>
          <a:p>
            <a:pPr>
              <a:defRPr/>
            </a:pPr>
            <a:fld id="{4F64DE5F-C4BD-4A17-9558-408E99FA0798}" type="datetime3">
              <a:rPr lang="en-IE"/>
              <a:pPr>
                <a:defRPr/>
              </a:pPr>
              <a:t>31 October 2013</a:t>
            </a:fld>
            <a:r>
              <a:rPr lang="en-IE" dirty="0"/>
              <a:t> - </a:t>
            </a:r>
            <a:fld id="{41B6DAF7-D4A9-4709-8CBD-816FBC37D61E}" type="slidenum">
              <a:rPr lang="en-IE"/>
              <a:pPr>
                <a:defRPr/>
              </a:pPr>
              <a:t>‹#›</a:t>
            </a:fld>
            <a:endParaRPr lang="en-IE"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E"/>
          </a:p>
        </p:txBody>
      </p:sp>
      <p:sp>
        <p:nvSpPr>
          <p:cNvPr id="3" name="Rectangle 26"/>
          <p:cNvSpPr>
            <a:spLocks noGrp="1" noChangeArrowheads="1"/>
          </p:cNvSpPr>
          <p:nvPr>
            <p:ph type="dt" sz="half" idx="10"/>
          </p:nvPr>
        </p:nvSpPr>
        <p:spPr>
          <a:ln/>
        </p:spPr>
        <p:txBody>
          <a:bodyPr/>
          <a:lstStyle>
            <a:lvl1pPr>
              <a:defRPr/>
            </a:lvl1pPr>
          </a:lstStyle>
          <a:p>
            <a:pPr>
              <a:defRPr/>
            </a:pPr>
            <a:fld id="{A0D30E05-8602-4E8B-AAC7-70A43B36CCE1}" type="datetime3">
              <a:rPr lang="en-IE"/>
              <a:pPr>
                <a:defRPr/>
              </a:pPr>
              <a:t>31 October 2013</a:t>
            </a:fld>
            <a:r>
              <a:rPr lang="en-IE" dirty="0"/>
              <a:t> - </a:t>
            </a:r>
            <a:fld id="{94DE4F6F-14CB-448B-AE56-813431F851F1}" type="slidenum">
              <a:rPr lang="en-IE"/>
              <a:pPr>
                <a:defRPr/>
              </a:pPr>
              <a:t>‹#›</a:t>
            </a:fld>
            <a:endParaRPr lang="en-IE"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dt" sz="half" idx="10"/>
          </p:nvPr>
        </p:nvSpPr>
        <p:spPr>
          <a:ln/>
        </p:spPr>
        <p:txBody>
          <a:bodyPr/>
          <a:lstStyle>
            <a:lvl1pPr>
              <a:defRPr/>
            </a:lvl1pPr>
          </a:lstStyle>
          <a:p>
            <a:pPr>
              <a:defRPr/>
            </a:pPr>
            <a:fld id="{BD8ACD20-4358-4CDB-9AF8-2D05571CC562}" type="datetime3">
              <a:rPr lang="en-IE"/>
              <a:pPr>
                <a:defRPr/>
              </a:pPr>
              <a:t>31 October 2013</a:t>
            </a:fld>
            <a:r>
              <a:rPr lang="en-IE" dirty="0"/>
              <a:t> - </a:t>
            </a:r>
            <a:fld id="{6DA9C317-019A-48BF-9C4B-AF2E1075F532}" type="slidenum">
              <a:rPr lang="en-IE"/>
              <a:pPr>
                <a:defRPr/>
              </a:pPr>
              <a:t>‹#›</a:t>
            </a:fld>
            <a:endParaRPr lang="en-IE"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dt" sz="half" idx="10"/>
          </p:nvPr>
        </p:nvSpPr>
        <p:spPr>
          <a:ln/>
        </p:spPr>
        <p:txBody>
          <a:bodyPr/>
          <a:lstStyle>
            <a:lvl1pPr>
              <a:defRPr/>
            </a:lvl1pPr>
          </a:lstStyle>
          <a:p>
            <a:pPr>
              <a:defRPr/>
            </a:pPr>
            <a:fld id="{C185E83A-66EA-4E9B-B336-C18E1ACA3485}" type="datetime3">
              <a:rPr lang="en-IE"/>
              <a:pPr>
                <a:defRPr/>
              </a:pPr>
              <a:t>31 October 2013</a:t>
            </a:fld>
            <a:r>
              <a:rPr lang="en-IE" dirty="0"/>
              <a:t> - </a:t>
            </a:r>
            <a:fld id="{A602BB26-53B0-4A00-A702-3643DC18D7AE}" type="slidenum">
              <a:rPr lang="en-IE"/>
              <a:pPr>
                <a:defRPr/>
              </a:pPr>
              <a:t>‹#›</a:t>
            </a:fld>
            <a:endParaRPr lang="en-IE"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IE"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dt" sz="half" idx="10"/>
          </p:nvPr>
        </p:nvSpPr>
        <p:spPr>
          <a:ln/>
        </p:spPr>
        <p:txBody>
          <a:bodyPr/>
          <a:lstStyle>
            <a:lvl1pPr>
              <a:defRPr/>
            </a:lvl1pPr>
          </a:lstStyle>
          <a:p>
            <a:pPr>
              <a:defRPr/>
            </a:pPr>
            <a:fld id="{7511DACE-A596-48DB-9596-AE55FCB44A52}" type="datetime3">
              <a:rPr lang="en-IE"/>
              <a:pPr>
                <a:defRPr/>
              </a:pPr>
              <a:t>31 October 2013</a:t>
            </a:fld>
            <a:r>
              <a:rPr lang="en-IE" dirty="0"/>
              <a:t> - </a:t>
            </a:r>
            <a:fld id="{E4F11CD8-A29E-454F-B63E-0C5022DA432A}" type="slidenum">
              <a:rPr lang="en-IE"/>
              <a:pPr>
                <a:defRPr/>
              </a:pPr>
              <a:t>‹#›</a:t>
            </a:fld>
            <a:endParaRPr lang="en-IE"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26"/>
          <p:cNvSpPr>
            <a:spLocks noGrp="1" noChangeArrowheads="1"/>
          </p:cNvSpPr>
          <p:nvPr>
            <p:ph type="dt" sz="half" idx="10"/>
          </p:nvPr>
        </p:nvSpPr>
        <p:spPr>
          <a:ln/>
        </p:spPr>
        <p:txBody>
          <a:bodyPr/>
          <a:lstStyle>
            <a:lvl1pPr>
              <a:defRPr/>
            </a:lvl1pPr>
          </a:lstStyle>
          <a:p>
            <a:pPr>
              <a:defRPr/>
            </a:pPr>
            <a:fld id="{3A6BEBA1-F8CC-45A4-B36C-706A46CCC5CE}" type="datetime3">
              <a:rPr lang="en-IE"/>
              <a:pPr>
                <a:defRPr/>
              </a:pPr>
              <a:t>31 October 2013</a:t>
            </a:fld>
            <a:r>
              <a:rPr lang="en-IE" dirty="0"/>
              <a:t> - </a:t>
            </a:r>
            <a:fld id="{3E36ABBD-570B-4D68-A5F0-9D6F93C70BF1}" type="slidenum">
              <a:rPr lang="en-IE"/>
              <a:pPr>
                <a:defRPr/>
              </a:pPr>
              <a:t>‹#›</a:t>
            </a:fld>
            <a:endParaRPr lang="en-IE"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26"/>
          <p:cNvSpPr>
            <a:spLocks noGrp="1" noChangeArrowheads="1"/>
          </p:cNvSpPr>
          <p:nvPr>
            <p:ph type="dt" sz="half" idx="10"/>
          </p:nvPr>
        </p:nvSpPr>
        <p:spPr>
          <a:ln/>
        </p:spPr>
        <p:txBody>
          <a:bodyPr/>
          <a:lstStyle>
            <a:lvl1pPr>
              <a:defRPr/>
            </a:lvl1pPr>
          </a:lstStyle>
          <a:p>
            <a:pPr>
              <a:defRPr/>
            </a:pPr>
            <a:fld id="{60870BA0-7B6A-4CAA-9070-CFAE72ADE453}" type="datetime3">
              <a:rPr lang="en-IE"/>
              <a:pPr>
                <a:defRPr/>
              </a:pPr>
              <a:t>31 October 2013</a:t>
            </a:fld>
            <a:r>
              <a:rPr lang="en-IE" dirty="0"/>
              <a:t> - </a:t>
            </a:r>
            <a:fld id="{2F331295-3EE0-4A87-A087-52971D55404D}" type="slidenum">
              <a:rPr lang="en-IE"/>
              <a:pPr>
                <a:defRPr/>
              </a:pPr>
              <a:t>‹#›</a:t>
            </a:fld>
            <a:endParaRPr lang="en-IE"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Inndelingsoverskrift">
    <p:spTree>
      <p:nvGrpSpPr>
        <p:cNvPr id="1" name=""/>
        <p:cNvGrpSpPr/>
        <p:nvPr/>
      </p:nvGrpSpPr>
      <p:grpSpPr>
        <a:xfrm>
          <a:off x="0" y="0"/>
          <a:ext cx="0" cy="0"/>
          <a:chOff x="0" y="0"/>
          <a:chExt cx="0" cy="0"/>
        </a:xfrm>
      </p:grpSpPr>
      <p:sp>
        <p:nvSpPr>
          <p:cNvPr id="2" name="Rectangle 6"/>
          <p:cNvSpPr>
            <a:spLocks noChangeArrowheads="1"/>
          </p:cNvSpPr>
          <p:nvPr/>
        </p:nvSpPr>
        <p:spPr bwMode="auto">
          <a:xfrm>
            <a:off x="0" y="0"/>
            <a:ext cx="9144000" cy="6858000"/>
          </a:xfrm>
          <a:prstGeom prst="rect">
            <a:avLst/>
          </a:prstGeom>
          <a:solidFill>
            <a:srgbClr val="F3F2E9"/>
          </a:solidFill>
          <a:ln w="9525">
            <a:no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4"/>
          <p:cNvSpPr>
            <a:spLocks noGrp="1" noChangeArrowheads="1"/>
          </p:cNvSpPr>
          <p:nvPr>
            <p:ph type="dt" sz="half" idx="10"/>
          </p:nvPr>
        </p:nvSpPr>
        <p:spPr>
          <a:ln/>
        </p:spPr>
        <p:txBody>
          <a:bodyPr/>
          <a:lstStyle>
            <a:lvl1pPr>
              <a:defRPr/>
            </a:lvl1pPr>
          </a:lstStyle>
          <a:p>
            <a:pPr>
              <a:defRPr/>
            </a:pPr>
            <a:fld id="{8FEA8A9C-6390-4434-9D11-4183524CAF28}" type="datetime3">
              <a:rPr lang="en-IE"/>
              <a:pPr>
                <a:defRPr/>
              </a:pPr>
              <a:t>31 October 2013</a:t>
            </a:fld>
            <a:endParaRPr lang="en-IE"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IE"/>
          </a:p>
        </p:txBody>
      </p:sp>
      <p:sp>
        <p:nvSpPr>
          <p:cNvPr id="6" name="Rectangle 6"/>
          <p:cNvSpPr>
            <a:spLocks noGrp="1" noChangeArrowheads="1"/>
          </p:cNvSpPr>
          <p:nvPr>
            <p:ph type="sldNum" sz="quarter" idx="12"/>
          </p:nvPr>
        </p:nvSpPr>
        <p:spPr>
          <a:ln/>
        </p:spPr>
        <p:txBody>
          <a:bodyPr/>
          <a:lstStyle>
            <a:lvl1pPr>
              <a:defRPr/>
            </a:lvl1pPr>
          </a:lstStyle>
          <a:p>
            <a:pPr>
              <a:defRPr/>
            </a:pPr>
            <a:fld id="{CB26C9F2-E19E-4F06-B278-E48A9E340874}" type="slidenum">
              <a:rPr lang="en-IE"/>
              <a:pPr>
                <a:defRPr/>
              </a:pPr>
              <a:t>‹#›</a:t>
            </a:fld>
            <a:endParaRPr lang="en-I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ndelingsoverskrift">
    <p:spTree>
      <p:nvGrpSpPr>
        <p:cNvPr id="1" name=""/>
        <p:cNvGrpSpPr/>
        <p:nvPr/>
      </p:nvGrpSpPr>
      <p:grpSpPr>
        <a:xfrm>
          <a:off x="0" y="0"/>
          <a:ext cx="0" cy="0"/>
          <a:chOff x="0" y="0"/>
          <a:chExt cx="0" cy="0"/>
        </a:xfrm>
      </p:grpSpPr>
      <p:sp>
        <p:nvSpPr>
          <p:cNvPr id="2" name="Rectangle 6"/>
          <p:cNvSpPr>
            <a:spLocks noChangeArrowheads="1"/>
          </p:cNvSpPr>
          <p:nvPr/>
        </p:nvSpPr>
        <p:spPr bwMode="auto">
          <a:xfrm>
            <a:off x="0" y="0"/>
            <a:ext cx="9144000" cy="6858000"/>
          </a:xfrm>
          <a:prstGeom prst="rect">
            <a:avLst/>
          </a:prstGeom>
          <a:solidFill>
            <a:srgbClr val="F3F2E9"/>
          </a:solidFill>
          <a:ln w="9525">
            <a:no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E"/>
          </a:p>
        </p:txBody>
      </p:sp>
      <p:sp>
        <p:nvSpPr>
          <p:cNvPr id="4" name="Rectangle 23"/>
          <p:cNvSpPr>
            <a:spLocks noGrp="1" noChangeArrowheads="1"/>
          </p:cNvSpPr>
          <p:nvPr>
            <p:ph type="dt" sz="half" idx="10"/>
          </p:nvPr>
        </p:nvSpPr>
        <p:spPr>
          <a:ln/>
        </p:spPr>
        <p:txBody>
          <a:bodyPr/>
          <a:lstStyle>
            <a:lvl1pPr>
              <a:defRPr/>
            </a:lvl1pPr>
          </a:lstStyle>
          <a:p>
            <a:pPr>
              <a:defRPr/>
            </a:pPr>
            <a:fld id="{A39D36F1-7E09-456D-8574-B2F022799D31}" type="datetime3">
              <a:rPr lang="en-IE"/>
              <a:pPr>
                <a:defRPr/>
              </a:pPr>
              <a:t>31 October 2013</a:t>
            </a:fld>
            <a:r>
              <a:rPr lang="en-IE" dirty="0"/>
              <a:t> - </a:t>
            </a:r>
            <a:fld id="{3B62BEF0-861B-41B9-BE8D-9848133020B4}" type="slidenum">
              <a:rPr lang="en-IE"/>
              <a:pPr>
                <a:defRPr/>
              </a:pPr>
              <a:t>‹#›</a:t>
            </a:fld>
            <a:endParaRPr lang="en-I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23"/>
          <p:cNvSpPr>
            <a:spLocks noGrp="1" noChangeArrowheads="1"/>
          </p:cNvSpPr>
          <p:nvPr>
            <p:ph type="dt" sz="half" idx="10"/>
          </p:nvPr>
        </p:nvSpPr>
        <p:spPr>
          <a:ln/>
        </p:spPr>
        <p:txBody>
          <a:bodyPr/>
          <a:lstStyle>
            <a:lvl1pPr>
              <a:defRPr/>
            </a:lvl1pPr>
          </a:lstStyle>
          <a:p>
            <a:pPr>
              <a:defRPr/>
            </a:pPr>
            <a:fld id="{D97F76C2-A424-4220-B5B9-EBFC344526DA}" type="datetime3">
              <a:rPr lang="en-IE"/>
              <a:pPr>
                <a:defRPr/>
              </a:pPr>
              <a:t>31 October 2013</a:t>
            </a:fld>
            <a:r>
              <a:rPr lang="en-IE" dirty="0"/>
              <a:t> - </a:t>
            </a:r>
            <a:fld id="{00A7FB86-090B-467E-A91A-0451D609278A}" type="slidenum">
              <a:rPr lang="en-IE"/>
              <a:pPr>
                <a:defRPr/>
              </a:pPr>
              <a:t>‹#›</a:t>
            </a:fld>
            <a:endParaRPr lang="en-I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fld id="{610FC736-732C-42D0-83F2-4B96BCA6EA82}" type="datetime3">
              <a:rPr lang="en-IE"/>
              <a:pPr>
                <a:defRPr/>
              </a:pPr>
              <a:t>31 October 2013</a:t>
            </a:fld>
            <a:r>
              <a:rPr lang="en-IE" dirty="0"/>
              <a:t> - </a:t>
            </a:r>
            <a:fld id="{96C4A59E-2802-42B7-81E8-4343D5DEECBA}" type="slidenum">
              <a:rPr lang="en-IE"/>
              <a:pPr>
                <a:defRPr/>
              </a:pPr>
              <a:t>‹#›</a:t>
            </a:fld>
            <a:endParaRPr lang="en-I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Rectangle 23"/>
          <p:cNvSpPr>
            <a:spLocks noGrp="1" noChangeArrowheads="1"/>
          </p:cNvSpPr>
          <p:nvPr>
            <p:ph type="dt" sz="half" idx="10"/>
          </p:nvPr>
        </p:nvSpPr>
        <p:spPr>
          <a:ln/>
        </p:spPr>
        <p:txBody>
          <a:bodyPr/>
          <a:lstStyle>
            <a:lvl1pPr>
              <a:defRPr/>
            </a:lvl1pPr>
          </a:lstStyle>
          <a:p>
            <a:pPr>
              <a:defRPr/>
            </a:pPr>
            <a:fld id="{9AEA31E5-5E5E-46F1-83A1-C4EDFDBF9BD3}" type="datetime3">
              <a:rPr lang="en-IE"/>
              <a:pPr>
                <a:defRPr/>
              </a:pPr>
              <a:t>31 October 2013</a:t>
            </a:fld>
            <a:r>
              <a:rPr lang="en-IE" dirty="0"/>
              <a:t> - </a:t>
            </a:r>
            <a:fld id="{523CA817-76D6-4B42-B0C9-2429650CFE9B}" type="slidenum">
              <a:rPr lang="en-IE"/>
              <a:pPr>
                <a:defRPr/>
              </a:pPr>
              <a:t>‹#›</a:t>
            </a:fld>
            <a:endParaRPr lang="en-I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Rectangle 23"/>
          <p:cNvSpPr>
            <a:spLocks noGrp="1" noChangeArrowheads="1"/>
          </p:cNvSpPr>
          <p:nvPr>
            <p:ph type="dt" sz="half" idx="10"/>
          </p:nvPr>
        </p:nvSpPr>
        <p:spPr>
          <a:ln/>
        </p:spPr>
        <p:txBody>
          <a:bodyPr/>
          <a:lstStyle>
            <a:lvl1pPr>
              <a:defRPr/>
            </a:lvl1pPr>
          </a:lstStyle>
          <a:p>
            <a:pPr>
              <a:defRPr/>
            </a:pPr>
            <a:fld id="{E036EC95-4F25-4827-8EBD-BA063508E355}" type="datetime3">
              <a:rPr lang="en-IE"/>
              <a:pPr>
                <a:defRPr/>
              </a:pPr>
              <a:t>31 October 2013</a:t>
            </a:fld>
            <a:r>
              <a:rPr lang="en-IE" dirty="0"/>
              <a:t> - </a:t>
            </a:r>
            <a:fld id="{883FFF9B-F2A9-4C6D-940A-6DC9A80EF1AD}" type="slidenum">
              <a:rPr lang="en-IE"/>
              <a:pPr>
                <a:defRPr/>
              </a:pPr>
              <a:t>‹#›</a:t>
            </a:fld>
            <a:endParaRPr lang="en-IE"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E"/>
          </a:p>
        </p:txBody>
      </p:sp>
      <p:sp>
        <p:nvSpPr>
          <p:cNvPr id="3" name="Rectangle 23"/>
          <p:cNvSpPr>
            <a:spLocks noGrp="1" noChangeArrowheads="1"/>
          </p:cNvSpPr>
          <p:nvPr>
            <p:ph type="dt" sz="half" idx="10"/>
          </p:nvPr>
        </p:nvSpPr>
        <p:spPr>
          <a:ln/>
        </p:spPr>
        <p:txBody>
          <a:bodyPr/>
          <a:lstStyle>
            <a:lvl1pPr>
              <a:defRPr/>
            </a:lvl1pPr>
          </a:lstStyle>
          <a:p>
            <a:pPr>
              <a:defRPr/>
            </a:pPr>
            <a:fld id="{EB52BB4C-FA43-4EDF-B6DC-A83EE73FA0F5}" type="datetime3">
              <a:rPr lang="en-IE"/>
              <a:pPr>
                <a:defRPr/>
              </a:pPr>
              <a:t>31 October 2013</a:t>
            </a:fld>
            <a:r>
              <a:rPr lang="en-IE" dirty="0"/>
              <a:t> - </a:t>
            </a:r>
            <a:fld id="{28D23AED-B500-41A5-8AAD-DC295FD1B117}" type="slidenum">
              <a:rPr lang="en-IE"/>
              <a:pPr>
                <a:defRPr/>
              </a:pPr>
              <a:t>‹#›</a:t>
            </a:fld>
            <a:endParaRPr lang="en-IE"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fld id="{597AD3A2-A84B-4407-B2FB-9962C26BE3B0}" type="datetime3">
              <a:rPr lang="en-IE"/>
              <a:pPr>
                <a:defRPr/>
              </a:pPr>
              <a:t>31 October 2013</a:t>
            </a:fld>
            <a:r>
              <a:rPr lang="en-IE" dirty="0"/>
              <a:t> - </a:t>
            </a:r>
            <a:fld id="{C173FBC8-8DDE-46FF-BE8D-DE6DB4DB0CD1}" type="slidenum">
              <a:rPr lang="en-IE"/>
              <a:pPr>
                <a:defRPr/>
              </a:pPr>
              <a:t>‹#›</a:t>
            </a:fld>
            <a:endParaRPr lang="en-I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4"/>
          <p:cNvSpPr>
            <a:spLocks noGrp="1" noChangeArrowheads="1"/>
          </p:cNvSpPr>
          <p:nvPr>
            <p:ph type="dt" sz="half" idx="10"/>
          </p:nvPr>
        </p:nvSpPr>
        <p:spPr>
          <a:ln/>
        </p:spPr>
        <p:txBody>
          <a:bodyPr/>
          <a:lstStyle>
            <a:lvl1pPr>
              <a:defRPr/>
            </a:lvl1pPr>
          </a:lstStyle>
          <a:p>
            <a:pPr>
              <a:defRPr/>
            </a:pPr>
            <a:fld id="{9B14B12E-A939-42FB-B6C6-185816C76E9B}" type="datetime3">
              <a:rPr lang="en-IE"/>
              <a:pPr>
                <a:defRPr/>
              </a:pPr>
              <a:t>31 October 2013</a:t>
            </a:fld>
            <a:endParaRPr lang="en-IE"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IE"/>
          </a:p>
        </p:txBody>
      </p:sp>
      <p:sp>
        <p:nvSpPr>
          <p:cNvPr id="6" name="Rectangle 6"/>
          <p:cNvSpPr>
            <a:spLocks noGrp="1" noChangeArrowheads="1"/>
          </p:cNvSpPr>
          <p:nvPr>
            <p:ph type="sldNum" sz="quarter" idx="12"/>
          </p:nvPr>
        </p:nvSpPr>
        <p:spPr>
          <a:ln/>
        </p:spPr>
        <p:txBody>
          <a:bodyPr/>
          <a:lstStyle>
            <a:lvl1pPr>
              <a:defRPr/>
            </a:lvl1pPr>
          </a:lstStyle>
          <a:p>
            <a:pPr>
              <a:defRPr/>
            </a:pPr>
            <a:fld id="{591931FE-3936-49EE-A665-827A7223895F}" type="slidenum">
              <a:rPr lang="en-IE"/>
              <a:pPr>
                <a:defRPr/>
              </a:pPr>
              <a:t>‹#›</a:t>
            </a:fld>
            <a:endParaRPr lang="en-IE"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fld id="{62557975-397B-48AC-A57D-5A1B78E1F807}" type="datetime3">
              <a:rPr lang="en-IE"/>
              <a:pPr>
                <a:defRPr/>
              </a:pPr>
              <a:t>31 October 2013</a:t>
            </a:fld>
            <a:r>
              <a:rPr lang="en-IE" dirty="0"/>
              <a:t> - </a:t>
            </a:r>
            <a:fld id="{E86E42D5-E7CE-41AF-AE27-50EF0BC6D89D}" type="slidenum">
              <a:rPr lang="en-IE"/>
              <a:pPr>
                <a:defRPr/>
              </a:pPr>
              <a:t>‹#›</a:t>
            </a:fld>
            <a:endParaRPr lang="en-IE"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IE"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fld id="{726FBD5D-27A8-483C-BE0C-DA8E442B01FA}" type="datetime3">
              <a:rPr lang="en-IE"/>
              <a:pPr>
                <a:defRPr/>
              </a:pPr>
              <a:t>31 October 2013</a:t>
            </a:fld>
            <a:r>
              <a:rPr lang="en-IE" dirty="0"/>
              <a:t> - </a:t>
            </a:r>
            <a:fld id="{EEC9B180-060E-495D-8474-905D4A4A1517}" type="slidenum">
              <a:rPr lang="en-IE"/>
              <a:pPr>
                <a:defRPr/>
              </a:pPr>
              <a:t>‹#›</a:t>
            </a:fld>
            <a:endParaRPr lang="en-IE"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23"/>
          <p:cNvSpPr>
            <a:spLocks noGrp="1" noChangeArrowheads="1"/>
          </p:cNvSpPr>
          <p:nvPr>
            <p:ph type="dt" sz="half" idx="10"/>
          </p:nvPr>
        </p:nvSpPr>
        <p:spPr>
          <a:ln/>
        </p:spPr>
        <p:txBody>
          <a:bodyPr/>
          <a:lstStyle>
            <a:lvl1pPr>
              <a:defRPr/>
            </a:lvl1pPr>
          </a:lstStyle>
          <a:p>
            <a:pPr>
              <a:defRPr/>
            </a:pPr>
            <a:fld id="{0375FAE1-62EF-4436-AFB7-E19C26FE10AF}" type="datetime3">
              <a:rPr lang="en-IE"/>
              <a:pPr>
                <a:defRPr/>
              </a:pPr>
              <a:t>31 October 2013</a:t>
            </a:fld>
            <a:r>
              <a:rPr lang="en-IE" dirty="0"/>
              <a:t> - </a:t>
            </a:r>
            <a:fld id="{101EF730-311C-4627-9FCC-BD8970B6FEDD}" type="slidenum">
              <a:rPr lang="en-IE"/>
              <a:pPr>
                <a:defRPr/>
              </a:pPr>
              <a:t>‹#›</a:t>
            </a:fld>
            <a:endParaRPr lang="en-IE"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23"/>
          <p:cNvSpPr>
            <a:spLocks noGrp="1" noChangeArrowheads="1"/>
          </p:cNvSpPr>
          <p:nvPr>
            <p:ph type="dt" sz="half" idx="10"/>
          </p:nvPr>
        </p:nvSpPr>
        <p:spPr>
          <a:ln/>
        </p:spPr>
        <p:txBody>
          <a:bodyPr/>
          <a:lstStyle>
            <a:lvl1pPr>
              <a:defRPr/>
            </a:lvl1pPr>
          </a:lstStyle>
          <a:p>
            <a:pPr>
              <a:defRPr/>
            </a:pPr>
            <a:fld id="{768974A6-165F-4FDE-9A44-745D3D4516D9}" type="datetime3">
              <a:rPr lang="en-IE"/>
              <a:pPr>
                <a:defRPr/>
              </a:pPr>
              <a:t>31 October 2013</a:t>
            </a:fld>
            <a:r>
              <a:rPr lang="en-IE" dirty="0"/>
              <a:t> - </a:t>
            </a:r>
            <a:fld id="{98F5EC53-812E-481E-876D-9D6077B65F85}" type="slidenum">
              <a:rPr lang="en-IE"/>
              <a:pPr>
                <a:defRPr/>
              </a:pPr>
              <a:t>‹#›</a:t>
            </a:fld>
            <a:endParaRPr lang="en-IE"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Inndelingsoverskrift">
    <p:spTree>
      <p:nvGrpSpPr>
        <p:cNvPr id="1" name=""/>
        <p:cNvGrpSpPr/>
        <p:nvPr/>
      </p:nvGrpSpPr>
      <p:grpSpPr>
        <a:xfrm>
          <a:off x="0" y="0"/>
          <a:ext cx="0" cy="0"/>
          <a:chOff x="0" y="0"/>
          <a:chExt cx="0" cy="0"/>
        </a:xfrm>
      </p:grpSpPr>
      <p:sp>
        <p:nvSpPr>
          <p:cNvPr id="2" name="Rectangle 6"/>
          <p:cNvSpPr>
            <a:spLocks noChangeArrowheads="1"/>
          </p:cNvSpPr>
          <p:nvPr/>
        </p:nvSpPr>
        <p:spPr bwMode="auto">
          <a:xfrm>
            <a:off x="0" y="0"/>
            <a:ext cx="9144000" cy="6858000"/>
          </a:xfrm>
          <a:prstGeom prst="rect">
            <a:avLst/>
          </a:prstGeom>
          <a:solidFill>
            <a:srgbClr val="F3F2E9"/>
          </a:solidFill>
          <a:ln w="9525">
            <a:no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E"/>
          </a:p>
        </p:txBody>
      </p:sp>
      <p:sp>
        <p:nvSpPr>
          <p:cNvPr id="4" name="Rectangle 26"/>
          <p:cNvSpPr>
            <a:spLocks noGrp="1" noChangeArrowheads="1"/>
          </p:cNvSpPr>
          <p:nvPr>
            <p:ph type="dt" sz="half" idx="10"/>
          </p:nvPr>
        </p:nvSpPr>
        <p:spPr>
          <a:ln/>
        </p:spPr>
        <p:txBody>
          <a:bodyPr/>
          <a:lstStyle>
            <a:lvl1pPr>
              <a:defRPr/>
            </a:lvl1pPr>
          </a:lstStyle>
          <a:p>
            <a:pPr>
              <a:defRPr/>
            </a:pPr>
            <a:fld id="{1AD13C1E-27AD-44B8-AF8B-C20554CD6BD2}" type="datetime3">
              <a:rPr lang="en-IE"/>
              <a:pPr>
                <a:defRPr/>
              </a:pPr>
              <a:t>31 October 2013</a:t>
            </a:fld>
            <a:r>
              <a:rPr lang="en-IE" dirty="0"/>
              <a:t> - </a:t>
            </a:r>
            <a:fld id="{0FE7270B-E68B-491F-9CBB-F83A70D71D5E}" type="slidenum">
              <a:rPr lang="en-IE"/>
              <a:pPr>
                <a:defRPr/>
              </a:pPr>
              <a:t>‹#›</a:t>
            </a:fld>
            <a:endParaRPr lang="en-IE"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26"/>
          <p:cNvSpPr>
            <a:spLocks noGrp="1" noChangeArrowheads="1"/>
          </p:cNvSpPr>
          <p:nvPr>
            <p:ph type="dt" sz="half" idx="10"/>
          </p:nvPr>
        </p:nvSpPr>
        <p:spPr>
          <a:ln/>
        </p:spPr>
        <p:txBody>
          <a:bodyPr/>
          <a:lstStyle>
            <a:lvl1pPr>
              <a:defRPr/>
            </a:lvl1pPr>
          </a:lstStyle>
          <a:p>
            <a:pPr>
              <a:defRPr/>
            </a:pPr>
            <a:fld id="{31E294BE-0AC8-4444-8405-E4F5DDEFC5DB}" type="datetime3">
              <a:rPr lang="en-IE"/>
              <a:pPr>
                <a:defRPr/>
              </a:pPr>
              <a:t>31 October 2013</a:t>
            </a:fld>
            <a:r>
              <a:rPr lang="en-IE" dirty="0"/>
              <a:t> - </a:t>
            </a:r>
            <a:fld id="{D7E99B80-33F0-4CEC-872D-50C7CBCA416A}" type="slidenum">
              <a:rPr lang="en-IE"/>
              <a:pPr>
                <a:defRPr/>
              </a:pPr>
              <a:t>‹#›</a:t>
            </a:fld>
            <a:endParaRPr lang="en-IE"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dt" sz="half" idx="10"/>
          </p:nvPr>
        </p:nvSpPr>
        <p:spPr>
          <a:ln/>
        </p:spPr>
        <p:txBody>
          <a:bodyPr/>
          <a:lstStyle>
            <a:lvl1pPr>
              <a:defRPr/>
            </a:lvl1pPr>
          </a:lstStyle>
          <a:p>
            <a:pPr>
              <a:defRPr/>
            </a:pPr>
            <a:fld id="{6CDA8810-0988-4A4E-AE08-3C33CE8D37A0}" type="datetime3">
              <a:rPr lang="en-IE"/>
              <a:pPr>
                <a:defRPr/>
              </a:pPr>
              <a:t>31 October 2013</a:t>
            </a:fld>
            <a:r>
              <a:rPr lang="en-IE" dirty="0"/>
              <a:t> - </a:t>
            </a:r>
            <a:fld id="{F5459401-BF50-453C-8247-B52C873FF0BF}" type="slidenum">
              <a:rPr lang="en-IE"/>
              <a:pPr>
                <a:defRPr/>
              </a:pPr>
              <a:t>‹#›</a:t>
            </a:fld>
            <a:endParaRPr lang="en-IE"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Rectangle 26"/>
          <p:cNvSpPr>
            <a:spLocks noGrp="1" noChangeArrowheads="1"/>
          </p:cNvSpPr>
          <p:nvPr>
            <p:ph type="dt" sz="half" idx="10"/>
          </p:nvPr>
        </p:nvSpPr>
        <p:spPr>
          <a:ln/>
        </p:spPr>
        <p:txBody>
          <a:bodyPr/>
          <a:lstStyle>
            <a:lvl1pPr>
              <a:defRPr/>
            </a:lvl1pPr>
          </a:lstStyle>
          <a:p>
            <a:pPr>
              <a:defRPr/>
            </a:pPr>
            <a:fld id="{0FAEF2C7-E229-4684-AE91-DCDBBB3E7722}" type="datetime3">
              <a:rPr lang="en-IE"/>
              <a:pPr>
                <a:defRPr/>
              </a:pPr>
              <a:t>31 October 2013</a:t>
            </a:fld>
            <a:r>
              <a:rPr lang="en-IE" dirty="0"/>
              <a:t> - </a:t>
            </a:r>
            <a:fld id="{82C0812D-89E6-4B42-A690-59DD0D217B77}" type="slidenum">
              <a:rPr lang="en-IE"/>
              <a:pPr>
                <a:defRPr/>
              </a:pPr>
              <a:t>‹#›</a:t>
            </a:fld>
            <a:endParaRPr lang="en-IE"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Rectangle 26"/>
          <p:cNvSpPr>
            <a:spLocks noGrp="1" noChangeArrowheads="1"/>
          </p:cNvSpPr>
          <p:nvPr>
            <p:ph type="dt" sz="half" idx="10"/>
          </p:nvPr>
        </p:nvSpPr>
        <p:spPr>
          <a:ln/>
        </p:spPr>
        <p:txBody>
          <a:bodyPr/>
          <a:lstStyle>
            <a:lvl1pPr>
              <a:defRPr/>
            </a:lvl1pPr>
          </a:lstStyle>
          <a:p>
            <a:pPr>
              <a:defRPr/>
            </a:pPr>
            <a:fld id="{1E08E9C7-98D4-45B6-8014-D48A3A0A4DAC}" type="datetime3">
              <a:rPr lang="en-IE"/>
              <a:pPr>
                <a:defRPr/>
              </a:pPr>
              <a:t>31 October 2013</a:t>
            </a:fld>
            <a:r>
              <a:rPr lang="en-IE" dirty="0"/>
              <a:t> - </a:t>
            </a:r>
            <a:fld id="{56F4D98A-A06C-46C6-828C-236F82A635D0}" type="slidenum">
              <a:rPr lang="en-IE"/>
              <a:pPr>
                <a:defRPr/>
              </a:pPr>
              <a:t>‹#›</a:t>
            </a:fld>
            <a:endParaRPr lang="en-I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C9EE057-772D-44A7-9EFA-0E7024AC33CF}" type="datetime3">
              <a:rPr lang="en-IE"/>
              <a:pPr>
                <a:defRPr/>
              </a:pPr>
              <a:t>31 October 2013</a:t>
            </a:fld>
            <a:endParaRPr lang="en-IE"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IE"/>
          </a:p>
        </p:txBody>
      </p:sp>
      <p:sp>
        <p:nvSpPr>
          <p:cNvPr id="6" name="Rectangle 6"/>
          <p:cNvSpPr>
            <a:spLocks noGrp="1" noChangeArrowheads="1"/>
          </p:cNvSpPr>
          <p:nvPr>
            <p:ph type="sldNum" sz="quarter" idx="12"/>
          </p:nvPr>
        </p:nvSpPr>
        <p:spPr>
          <a:ln/>
        </p:spPr>
        <p:txBody>
          <a:bodyPr/>
          <a:lstStyle>
            <a:lvl1pPr>
              <a:defRPr/>
            </a:lvl1pPr>
          </a:lstStyle>
          <a:p>
            <a:pPr>
              <a:defRPr/>
            </a:pPr>
            <a:fld id="{1DD2ACC9-7BAA-4F0E-BC84-88F332008C04}" type="slidenum">
              <a:rPr lang="en-IE"/>
              <a:pPr>
                <a:defRPr/>
              </a:pPr>
              <a:t>‹#›</a:t>
            </a:fld>
            <a:endParaRPr lang="en-IE"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E"/>
          </a:p>
        </p:txBody>
      </p:sp>
      <p:sp>
        <p:nvSpPr>
          <p:cNvPr id="3" name="Rectangle 26"/>
          <p:cNvSpPr>
            <a:spLocks noGrp="1" noChangeArrowheads="1"/>
          </p:cNvSpPr>
          <p:nvPr>
            <p:ph type="dt" sz="half" idx="10"/>
          </p:nvPr>
        </p:nvSpPr>
        <p:spPr>
          <a:ln/>
        </p:spPr>
        <p:txBody>
          <a:bodyPr/>
          <a:lstStyle>
            <a:lvl1pPr>
              <a:defRPr/>
            </a:lvl1pPr>
          </a:lstStyle>
          <a:p>
            <a:pPr>
              <a:defRPr/>
            </a:pPr>
            <a:fld id="{6C2A5685-B371-46F1-A862-9E0949AAABA2}" type="datetime3">
              <a:rPr lang="en-IE"/>
              <a:pPr>
                <a:defRPr/>
              </a:pPr>
              <a:t>31 October 2013</a:t>
            </a:fld>
            <a:r>
              <a:rPr lang="en-IE" dirty="0"/>
              <a:t> - </a:t>
            </a:r>
            <a:fld id="{87933C8D-CD19-4C4E-A0F7-A510CAE3ED56}" type="slidenum">
              <a:rPr lang="en-IE"/>
              <a:pPr>
                <a:defRPr/>
              </a:pPr>
              <a:t>‹#›</a:t>
            </a:fld>
            <a:endParaRPr lang="en-IE"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dt" sz="half" idx="10"/>
          </p:nvPr>
        </p:nvSpPr>
        <p:spPr>
          <a:ln/>
        </p:spPr>
        <p:txBody>
          <a:bodyPr/>
          <a:lstStyle>
            <a:lvl1pPr>
              <a:defRPr/>
            </a:lvl1pPr>
          </a:lstStyle>
          <a:p>
            <a:pPr>
              <a:defRPr/>
            </a:pPr>
            <a:fld id="{84C45981-EA37-47BD-9AB0-7A861B863671}" type="datetime3">
              <a:rPr lang="en-IE"/>
              <a:pPr>
                <a:defRPr/>
              </a:pPr>
              <a:t>31 October 2013</a:t>
            </a:fld>
            <a:r>
              <a:rPr lang="en-IE" dirty="0"/>
              <a:t> - </a:t>
            </a:r>
            <a:fld id="{A1973FDD-0FD7-4C26-89D6-00A400EEC2AC}" type="slidenum">
              <a:rPr lang="en-IE"/>
              <a:pPr>
                <a:defRPr/>
              </a:pPr>
              <a:t>‹#›</a:t>
            </a:fld>
            <a:endParaRPr lang="en-IE"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dt" sz="half" idx="10"/>
          </p:nvPr>
        </p:nvSpPr>
        <p:spPr>
          <a:ln/>
        </p:spPr>
        <p:txBody>
          <a:bodyPr/>
          <a:lstStyle>
            <a:lvl1pPr>
              <a:defRPr/>
            </a:lvl1pPr>
          </a:lstStyle>
          <a:p>
            <a:pPr>
              <a:defRPr/>
            </a:pPr>
            <a:fld id="{09439AEB-7E36-44F3-8B0D-4E99D54575CB}" type="datetime3">
              <a:rPr lang="en-IE"/>
              <a:pPr>
                <a:defRPr/>
              </a:pPr>
              <a:t>31 October 2013</a:t>
            </a:fld>
            <a:r>
              <a:rPr lang="en-IE" dirty="0"/>
              <a:t> - </a:t>
            </a:r>
            <a:fld id="{85E9D4FD-E1B8-4EDE-965A-3E2B58CB69DB}" type="slidenum">
              <a:rPr lang="en-IE"/>
              <a:pPr>
                <a:defRPr/>
              </a:pPr>
              <a:t>‹#›</a:t>
            </a:fld>
            <a:endParaRPr lang="en-IE"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IE"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dt" sz="half" idx="10"/>
          </p:nvPr>
        </p:nvSpPr>
        <p:spPr>
          <a:ln/>
        </p:spPr>
        <p:txBody>
          <a:bodyPr/>
          <a:lstStyle>
            <a:lvl1pPr>
              <a:defRPr/>
            </a:lvl1pPr>
          </a:lstStyle>
          <a:p>
            <a:pPr>
              <a:defRPr/>
            </a:pPr>
            <a:fld id="{0B8796EA-16D5-4124-8B4D-111FC53C05A2}" type="datetime3">
              <a:rPr lang="en-IE"/>
              <a:pPr>
                <a:defRPr/>
              </a:pPr>
              <a:t>31 October 2013</a:t>
            </a:fld>
            <a:r>
              <a:rPr lang="en-IE" dirty="0"/>
              <a:t> - </a:t>
            </a:r>
            <a:fld id="{F933ED5D-C835-45D5-86AC-1B61E92B6FB5}" type="slidenum">
              <a:rPr lang="en-IE"/>
              <a:pPr>
                <a:defRPr/>
              </a:pPr>
              <a:t>‹#›</a:t>
            </a:fld>
            <a:endParaRPr lang="en-IE"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26"/>
          <p:cNvSpPr>
            <a:spLocks noGrp="1" noChangeArrowheads="1"/>
          </p:cNvSpPr>
          <p:nvPr>
            <p:ph type="dt" sz="half" idx="10"/>
          </p:nvPr>
        </p:nvSpPr>
        <p:spPr>
          <a:ln/>
        </p:spPr>
        <p:txBody>
          <a:bodyPr/>
          <a:lstStyle>
            <a:lvl1pPr>
              <a:defRPr/>
            </a:lvl1pPr>
          </a:lstStyle>
          <a:p>
            <a:pPr>
              <a:defRPr/>
            </a:pPr>
            <a:fld id="{8E44B907-40C4-48A4-9630-68856BB98D89}" type="datetime3">
              <a:rPr lang="en-IE"/>
              <a:pPr>
                <a:defRPr/>
              </a:pPr>
              <a:t>31 October 2013</a:t>
            </a:fld>
            <a:r>
              <a:rPr lang="en-IE" dirty="0"/>
              <a:t> - </a:t>
            </a:r>
            <a:fld id="{10B88A6B-131F-4A3A-9D55-1B110904BAFF}" type="slidenum">
              <a:rPr lang="en-IE"/>
              <a:pPr>
                <a:defRPr/>
              </a:pPr>
              <a:t>‹#›</a:t>
            </a:fld>
            <a:endParaRPr lang="en-IE"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26"/>
          <p:cNvSpPr>
            <a:spLocks noGrp="1" noChangeArrowheads="1"/>
          </p:cNvSpPr>
          <p:nvPr>
            <p:ph type="dt" sz="half" idx="10"/>
          </p:nvPr>
        </p:nvSpPr>
        <p:spPr>
          <a:ln/>
        </p:spPr>
        <p:txBody>
          <a:bodyPr/>
          <a:lstStyle>
            <a:lvl1pPr>
              <a:defRPr/>
            </a:lvl1pPr>
          </a:lstStyle>
          <a:p>
            <a:pPr>
              <a:defRPr/>
            </a:pPr>
            <a:fld id="{8A5EC897-3C6B-4F25-ACED-5A1E0D1FA5D6}" type="datetime3">
              <a:rPr lang="en-IE"/>
              <a:pPr>
                <a:defRPr/>
              </a:pPr>
              <a:t>31 October 2013</a:t>
            </a:fld>
            <a:r>
              <a:rPr lang="en-IE" dirty="0"/>
              <a:t> - </a:t>
            </a:r>
            <a:fld id="{1286651B-7D4D-4C98-B654-414C69A013C1}" type="slidenum">
              <a:rPr lang="en-IE"/>
              <a:pPr>
                <a:defRPr/>
              </a:pPr>
              <a:t>‹#›</a:t>
            </a:fld>
            <a:endParaRPr lang="en-IE"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Inndelingsoverskrift">
    <p:spTree>
      <p:nvGrpSpPr>
        <p:cNvPr id="1" name=""/>
        <p:cNvGrpSpPr/>
        <p:nvPr/>
      </p:nvGrpSpPr>
      <p:grpSpPr>
        <a:xfrm>
          <a:off x="0" y="0"/>
          <a:ext cx="0" cy="0"/>
          <a:chOff x="0" y="0"/>
          <a:chExt cx="0" cy="0"/>
        </a:xfrm>
      </p:grpSpPr>
      <p:sp>
        <p:nvSpPr>
          <p:cNvPr id="2" name="Rectangle 6"/>
          <p:cNvSpPr>
            <a:spLocks noChangeArrowheads="1"/>
          </p:cNvSpPr>
          <p:nvPr/>
        </p:nvSpPr>
        <p:spPr bwMode="auto">
          <a:xfrm>
            <a:off x="0" y="0"/>
            <a:ext cx="9144000" cy="6858000"/>
          </a:xfrm>
          <a:prstGeom prst="rect">
            <a:avLst/>
          </a:prstGeom>
          <a:solidFill>
            <a:srgbClr val="F3F2E9"/>
          </a:solidFill>
          <a:ln w="9525">
            <a:no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E"/>
          </a:p>
        </p:txBody>
      </p:sp>
      <p:sp>
        <p:nvSpPr>
          <p:cNvPr id="4" name="Rectangle 9"/>
          <p:cNvSpPr>
            <a:spLocks noGrp="1" noChangeArrowheads="1"/>
          </p:cNvSpPr>
          <p:nvPr>
            <p:ph type="dt" sz="half" idx="10"/>
          </p:nvPr>
        </p:nvSpPr>
        <p:spPr>
          <a:ln/>
        </p:spPr>
        <p:txBody>
          <a:bodyPr/>
          <a:lstStyle>
            <a:lvl1pPr>
              <a:defRPr/>
            </a:lvl1pPr>
          </a:lstStyle>
          <a:p>
            <a:pPr>
              <a:defRPr/>
            </a:pPr>
            <a:fld id="{F6B75FC7-B922-4B8C-A7AA-7CDC30202D87}" type="datetime3">
              <a:rPr lang="en-IE"/>
              <a:pPr>
                <a:defRPr/>
              </a:pPr>
              <a:t>31 October 2013</a:t>
            </a:fld>
            <a:r>
              <a:rPr lang="en-IE" dirty="0"/>
              <a:t> - </a:t>
            </a:r>
            <a:fld id="{CAD752D2-3A51-4A91-AC9B-3AF0480B638C}" type="slidenum">
              <a:rPr lang="en-IE"/>
              <a:pPr>
                <a:defRPr/>
              </a:pPr>
              <a:t>‹#›</a:t>
            </a:fld>
            <a:endParaRPr lang="en-IE"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9"/>
          <p:cNvSpPr>
            <a:spLocks noGrp="1" noChangeArrowheads="1"/>
          </p:cNvSpPr>
          <p:nvPr>
            <p:ph type="dt" sz="half" idx="10"/>
          </p:nvPr>
        </p:nvSpPr>
        <p:spPr>
          <a:ln/>
        </p:spPr>
        <p:txBody>
          <a:bodyPr/>
          <a:lstStyle>
            <a:lvl1pPr>
              <a:defRPr/>
            </a:lvl1pPr>
          </a:lstStyle>
          <a:p>
            <a:pPr>
              <a:defRPr/>
            </a:pPr>
            <a:fld id="{360E7760-FA00-44A2-9BE6-D696C68E83AA}" type="datetime3">
              <a:rPr lang="en-IE"/>
              <a:pPr>
                <a:defRPr/>
              </a:pPr>
              <a:t>31 October 2013</a:t>
            </a:fld>
            <a:r>
              <a:rPr lang="en-IE" dirty="0"/>
              <a:t> - </a:t>
            </a:r>
            <a:fld id="{D1E15DD4-FA01-414D-A409-25204D6B64B1}" type="slidenum">
              <a:rPr lang="en-IE"/>
              <a:pPr>
                <a:defRPr/>
              </a:pPr>
              <a:t>‹#›</a:t>
            </a:fld>
            <a:endParaRPr lang="en-IE"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fld id="{3362C801-7BB2-42B5-9C4F-E7A01F138E29}" type="datetime3">
              <a:rPr lang="en-IE"/>
              <a:pPr>
                <a:defRPr/>
              </a:pPr>
              <a:t>31 October 2013</a:t>
            </a:fld>
            <a:r>
              <a:rPr lang="en-IE" dirty="0"/>
              <a:t> - </a:t>
            </a:r>
            <a:fld id="{034D47EF-6BDA-4B2E-A4D5-982D5C1C081B}" type="slidenum">
              <a:rPr lang="en-IE"/>
              <a:pPr>
                <a:defRPr/>
              </a:pPr>
              <a:t>‹#›</a:t>
            </a:fld>
            <a:endParaRPr lang="en-I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Rectangle 4"/>
          <p:cNvSpPr>
            <a:spLocks noGrp="1" noChangeArrowheads="1"/>
          </p:cNvSpPr>
          <p:nvPr>
            <p:ph type="dt" sz="half" idx="10"/>
          </p:nvPr>
        </p:nvSpPr>
        <p:spPr>
          <a:ln/>
        </p:spPr>
        <p:txBody>
          <a:bodyPr/>
          <a:lstStyle>
            <a:lvl1pPr>
              <a:defRPr/>
            </a:lvl1pPr>
          </a:lstStyle>
          <a:p>
            <a:pPr>
              <a:defRPr/>
            </a:pPr>
            <a:fld id="{8478D64C-D782-4F45-9032-C97EC1B5E5AB}" type="datetime3">
              <a:rPr lang="en-IE"/>
              <a:pPr>
                <a:defRPr/>
              </a:pPr>
              <a:t>31 October 2013</a:t>
            </a:fld>
            <a:endParaRPr lang="en-IE"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IE"/>
          </a:p>
        </p:txBody>
      </p:sp>
      <p:sp>
        <p:nvSpPr>
          <p:cNvPr id="7" name="Rectangle 6"/>
          <p:cNvSpPr>
            <a:spLocks noGrp="1" noChangeArrowheads="1"/>
          </p:cNvSpPr>
          <p:nvPr>
            <p:ph type="sldNum" sz="quarter" idx="12"/>
          </p:nvPr>
        </p:nvSpPr>
        <p:spPr>
          <a:ln/>
        </p:spPr>
        <p:txBody>
          <a:bodyPr/>
          <a:lstStyle>
            <a:lvl1pPr>
              <a:defRPr/>
            </a:lvl1pPr>
          </a:lstStyle>
          <a:p>
            <a:pPr>
              <a:defRPr/>
            </a:pPr>
            <a:fld id="{7EF5009D-DBFD-4BA4-A255-1849BCF617DC}" type="slidenum">
              <a:rPr lang="en-IE"/>
              <a:pPr>
                <a:defRPr/>
              </a:pPr>
              <a:t>‹#›</a:t>
            </a:fld>
            <a:endParaRPr lang="en-IE"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Rectangle 9"/>
          <p:cNvSpPr>
            <a:spLocks noGrp="1" noChangeArrowheads="1"/>
          </p:cNvSpPr>
          <p:nvPr>
            <p:ph type="dt" sz="half" idx="10"/>
          </p:nvPr>
        </p:nvSpPr>
        <p:spPr>
          <a:ln/>
        </p:spPr>
        <p:txBody>
          <a:bodyPr/>
          <a:lstStyle>
            <a:lvl1pPr>
              <a:defRPr/>
            </a:lvl1pPr>
          </a:lstStyle>
          <a:p>
            <a:pPr>
              <a:defRPr/>
            </a:pPr>
            <a:fld id="{B3C950E5-A848-4F62-84D8-200FDBCA13D8}" type="datetime3">
              <a:rPr lang="en-IE"/>
              <a:pPr>
                <a:defRPr/>
              </a:pPr>
              <a:t>31 October 2013</a:t>
            </a:fld>
            <a:r>
              <a:rPr lang="en-IE" dirty="0"/>
              <a:t> - </a:t>
            </a:r>
            <a:fld id="{A35E4499-B9FC-4688-A634-D270D455FCFA}" type="slidenum">
              <a:rPr lang="en-IE"/>
              <a:pPr>
                <a:defRPr/>
              </a:pPr>
              <a:t>‹#›</a:t>
            </a:fld>
            <a:endParaRPr lang="en-IE"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Rectangle 9"/>
          <p:cNvSpPr>
            <a:spLocks noGrp="1" noChangeArrowheads="1"/>
          </p:cNvSpPr>
          <p:nvPr>
            <p:ph type="dt" sz="half" idx="10"/>
          </p:nvPr>
        </p:nvSpPr>
        <p:spPr>
          <a:ln/>
        </p:spPr>
        <p:txBody>
          <a:bodyPr/>
          <a:lstStyle>
            <a:lvl1pPr>
              <a:defRPr/>
            </a:lvl1pPr>
          </a:lstStyle>
          <a:p>
            <a:pPr>
              <a:defRPr/>
            </a:pPr>
            <a:fld id="{E11C660F-3F46-4AB5-82FA-C7E7A6B581BC}" type="datetime3">
              <a:rPr lang="en-IE"/>
              <a:pPr>
                <a:defRPr/>
              </a:pPr>
              <a:t>31 October 2013</a:t>
            </a:fld>
            <a:r>
              <a:rPr lang="en-IE" dirty="0"/>
              <a:t> - </a:t>
            </a:r>
            <a:fld id="{20026A38-120F-4B8E-890D-BAA6A14F85D2}" type="slidenum">
              <a:rPr lang="en-IE"/>
              <a:pPr>
                <a:defRPr/>
              </a:pPr>
              <a:t>‹#›</a:t>
            </a:fld>
            <a:endParaRPr lang="en-IE"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E"/>
          </a:p>
        </p:txBody>
      </p:sp>
      <p:sp>
        <p:nvSpPr>
          <p:cNvPr id="3" name="Rectangle 9"/>
          <p:cNvSpPr>
            <a:spLocks noGrp="1" noChangeArrowheads="1"/>
          </p:cNvSpPr>
          <p:nvPr>
            <p:ph type="dt" sz="half" idx="10"/>
          </p:nvPr>
        </p:nvSpPr>
        <p:spPr>
          <a:ln/>
        </p:spPr>
        <p:txBody>
          <a:bodyPr/>
          <a:lstStyle>
            <a:lvl1pPr>
              <a:defRPr/>
            </a:lvl1pPr>
          </a:lstStyle>
          <a:p>
            <a:pPr>
              <a:defRPr/>
            </a:pPr>
            <a:fld id="{878CEC72-7C0E-466D-895D-DAB83762DFB5}" type="datetime3">
              <a:rPr lang="en-IE"/>
              <a:pPr>
                <a:defRPr/>
              </a:pPr>
              <a:t>31 October 2013</a:t>
            </a:fld>
            <a:r>
              <a:rPr lang="en-IE" dirty="0"/>
              <a:t> - </a:t>
            </a:r>
            <a:fld id="{A77B4AC5-8B74-4DBB-AAC5-2DC97E4DFFFA}" type="slidenum">
              <a:rPr lang="en-IE"/>
              <a:pPr>
                <a:defRPr/>
              </a:pPr>
              <a:t>‹#›</a:t>
            </a:fld>
            <a:endParaRPr lang="en-IE"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fld id="{B970BC6D-879F-4A38-8C36-F946D898D20E}" type="datetime3">
              <a:rPr lang="en-IE"/>
              <a:pPr>
                <a:defRPr/>
              </a:pPr>
              <a:t>31 October 2013</a:t>
            </a:fld>
            <a:r>
              <a:rPr lang="en-IE" dirty="0"/>
              <a:t> - </a:t>
            </a:r>
            <a:fld id="{8CB4A6A8-EA57-45A7-A6A9-0F5A4FF69581}" type="slidenum">
              <a:rPr lang="en-IE"/>
              <a:pPr>
                <a:defRPr/>
              </a:pPr>
              <a:t>‹#›</a:t>
            </a:fld>
            <a:endParaRPr lang="en-IE"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fld id="{EA8E8051-4095-42B9-BFAC-3155106DA458}" type="datetime3">
              <a:rPr lang="en-IE"/>
              <a:pPr>
                <a:defRPr/>
              </a:pPr>
              <a:t>31 October 2013</a:t>
            </a:fld>
            <a:r>
              <a:rPr lang="en-IE" dirty="0"/>
              <a:t> - </a:t>
            </a:r>
            <a:fld id="{1F0B6BF0-A885-4210-83DF-D0B96391BAA6}" type="slidenum">
              <a:rPr lang="en-IE"/>
              <a:pPr>
                <a:defRPr/>
              </a:pPr>
              <a:t>‹#›</a:t>
            </a:fld>
            <a:endParaRPr lang="en-IE"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IE"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fld id="{3196AFB0-FC14-45B4-9067-EC3D294B0C6A}" type="datetime3">
              <a:rPr lang="en-IE"/>
              <a:pPr>
                <a:defRPr/>
              </a:pPr>
              <a:t>31 October 2013</a:t>
            </a:fld>
            <a:r>
              <a:rPr lang="en-IE" dirty="0"/>
              <a:t> - </a:t>
            </a:r>
            <a:fld id="{0151F196-6252-4AE1-B784-3586C3E02AFF}" type="slidenum">
              <a:rPr lang="en-IE"/>
              <a:pPr>
                <a:defRPr/>
              </a:pPr>
              <a:t>‹#›</a:t>
            </a:fld>
            <a:endParaRPr lang="en-IE"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9"/>
          <p:cNvSpPr>
            <a:spLocks noGrp="1" noChangeArrowheads="1"/>
          </p:cNvSpPr>
          <p:nvPr>
            <p:ph type="dt" sz="half" idx="10"/>
          </p:nvPr>
        </p:nvSpPr>
        <p:spPr>
          <a:ln/>
        </p:spPr>
        <p:txBody>
          <a:bodyPr/>
          <a:lstStyle>
            <a:lvl1pPr>
              <a:defRPr/>
            </a:lvl1pPr>
          </a:lstStyle>
          <a:p>
            <a:pPr>
              <a:defRPr/>
            </a:pPr>
            <a:fld id="{51614450-6248-4792-8D34-FCDD58C04C85}" type="datetime3">
              <a:rPr lang="en-IE"/>
              <a:pPr>
                <a:defRPr/>
              </a:pPr>
              <a:t>31 October 2013</a:t>
            </a:fld>
            <a:r>
              <a:rPr lang="en-IE" dirty="0"/>
              <a:t> - </a:t>
            </a:r>
            <a:fld id="{66E79DFF-EF7C-4E46-8774-647388CD004A}" type="slidenum">
              <a:rPr lang="en-IE"/>
              <a:pPr>
                <a:defRPr/>
              </a:pPr>
              <a:t>‹#›</a:t>
            </a:fld>
            <a:endParaRPr lang="en-IE"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9"/>
          <p:cNvSpPr>
            <a:spLocks noGrp="1" noChangeArrowheads="1"/>
          </p:cNvSpPr>
          <p:nvPr>
            <p:ph type="dt" sz="half" idx="10"/>
          </p:nvPr>
        </p:nvSpPr>
        <p:spPr>
          <a:ln/>
        </p:spPr>
        <p:txBody>
          <a:bodyPr/>
          <a:lstStyle>
            <a:lvl1pPr>
              <a:defRPr/>
            </a:lvl1pPr>
          </a:lstStyle>
          <a:p>
            <a:pPr>
              <a:defRPr/>
            </a:pPr>
            <a:fld id="{58A173D9-EF83-4FCA-802D-C4A8BEAB9A77}" type="datetime3">
              <a:rPr lang="en-IE"/>
              <a:pPr>
                <a:defRPr/>
              </a:pPr>
              <a:t>31 October 2013</a:t>
            </a:fld>
            <a:r>
              <a:rPr lang="en-IE" dirty="0"/>
              <a:t> - </a:t>
            </a:r>
            <a:fld id="{AC655E08-A7B2-47E5-AFFE-4634B0DCD3E9}" type="slidenum">
              <a:rPr lang="en-IE"/>
              <a:pPr>
                <a:defRPr/>
              </a:pPr>
              <a:t>‹#›</a:t>
            </a:fld>
            <a:endParaRPr lang="en-IE"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Inndelingsoverskrift">
    <p:spTree>
      <p:nvGrpSpPr>
        <p:cNvPr id="1" name=""/>
        <p:cNvGrpSpPr/>
        <p:nvPr/>
      </p:nvGrpSpPr>
      <p:grpSpPr>
        <a:xfrm>
          <a:off x="0" y="0"/>
          <a:ext cx="0" cy="0"/>
          <a:chOff x="0" y="0"/>
          <a:chExt cx="0" cy="0"/>
        </a:xfrm>
      </p:grpSpPr>
      <p:sp>
        <p:nvSpPr>
          <p:cNvPr id="2" name="Rectangle 6"/>
          <p:cNvSpPr>
            <a:spLocks noChangeArrowheads="1"/>
          </p:cNvSpPr>
          <p:nvPr/>
        </p:nvSpPr>
        <p:spPr bwMode="auto">
          <a:xfrm>
            <a:off x="0" y="0"/>
            <a:ext cx="9144000" cy="6858000"/>
          </a:xfrm>
          <a:prstGeom prst="rect">
            <a:avLst/>
          </a:prstGeom>
          <a:solidFill>
            <a:srgbClr val="F3F2E9"/>
          </a:solidFill>
          <a:ln w="9525">
            <a:no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Inndelingsoverskrift">
    <p:spTree>
      <p:nvGrpSpPr>
        <p:cNvPr id="1" name=""/>
        <p:cNvGrpSpPr/>
        <p:nvPr/>
      </p:nvGrpSpPr>
      <p:grpSpPr>
        <a:xfrm>
          <a:off x="0" y="0"/>
          <a:ext cx="0" cy="0"/>
          <a:chOff x="0" y="0"/>
          <a:chExt cx="0" cy="0"/>
        </a:xfrm>
      </p:grpSpPr>
      <p:sp>
        <p:nvSpPr>
          <p:cNvPr id="2" name="Rectangle 6"/>
          <p:cNvSpPr>
            <a:spLocks noChangeArrowheads="1"/>
          </p:cNvSpPr>
          <p:nvPr/>
        </p:nvSpPr>
        <p:spPr bwMode="auto">
          <a:xfrm>
            <a:off x="0" y="0"/>
            <a:ext cx="9144000" cy="6858000"/>
          </a:xfrm>
          <a:prstGeom prst="rect">
            <a:avLst/>
          </a:prstGeom>
          <a:solidFill>
            <a:srgbClr val="F3F2E9"/>
          </a:solidFill>
          <a:ln w="9525">
            <a:no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Rectangle 4"/>
          <p:cNvSpPr>
            <a:spLocks noGrp="1" noChangeArrowheads="1"/>
          </p:cNvSpPr>
          <p:nvPr>
            <p:ph type="dt" sz="half" idx="10"/>
          </p:nvPr>
        </p:nvSpPr>
        <p:spPr>
          <a:ln/>
        </p:spPr>
        <p:txBody>
          <a:bodyPr/>
          <a:lstStyle>
            <a:lvl1pPr>
              <a:defRPr/>
            </a:lvl1pPr>
          </a:lstStyle>
          <a:p>
            <a:pPr>
              <a:defRPr/>
            </a:pPr>
            <a:fld id="{DEB4BDC2-D096-4965-BF36-FD429766EE6E}" type="datetime3">
              <a:rPr lang="en-IE"/>
              <a:pPr>
                <a:defRPr/>
              </a:pPr>
              <a:t>31 October 2013</a:t>
            </a:fld>
            <a:endParaRPr lang="en-IE"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IE"/>
          </a:p>
        </p:txBody>
      </p:sp>
      <p:sp>
        <p:nvSpPr>
          <p:cNvPr id="9" name="Rectangle 6"/>
          <p:cNvSpPr>
            <a:spLocks noGrp="1" noChangeArrowheads="1"/>
          </p:cNvSpPr>
          <p:nvPr>
            <p:ph type="sldNum" sz="quarter" idx="12"/>
          </p:nvPr>
        </p:nvSpPr>
        <p:spPr>
          <a:ln/>
        </p:spPr>
        <p:txBody>
          <a:bodyPr/>
          <a:lstStyle>
            <a:lvl1pPr>
              <a:defRPr/>
            </a:lvl1pPr>
          </a:lstStyle>
          <a:p>
            <a:pPr>
              <a:defRPr/>
            </a:pPr>
            <a:fld id="{DBEBE5BE-22C4-4D5C-A147-35FC640E5F82}" type="slidenum">
              <a:rPr lang="en-IE"/>
              <a:pPr>
                <a:defRPr/>
              </a:pPr>
              <a:t>‹#›</a:t>
            </a:fld>
            <a:endParaRPr lang="en-IE"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IE"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Rectangle 4"/>
          <p:cNvSpPr>
            <a:spLocks noGrp="1" noChangeArrowheads="1"/>
          </p:cNvSpPr>
          <p:nvPr>
            <p:ph type="dt" sz="half" idx="10"/>
          </p:nvPr>
        </p:nvSpPr>
        <p:spPr>
          <a:ln/>
        </p:spPr>
        <p:txBody>
          <a:bodyPr/>
          <a:lstStyle>
            <a:lvl1pPr>
              <a:defRPr/>
            </a:lvl1pPr>
          </a:lstStyle>
          <a:p>
            <a:pPr>
              <a:defRPr/>
            </a:pPr>
            <a:fld id="{00E2A289-FC1C-4E60-A031-51AF7DCACA27}" type="datetime3">
              <a:rPr lang="en-IE"/>
              <a:pPr>
                <a:defRPr/>
              </a:pPr>
              <a:t>31 October 2013</a:t>
            </a:fld>
            <a:endParaRPr lang="en-IE"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IE"/>
          </a:p>
        </p:txBody>
      </p:sp>
      <p:sp>
        <p:nvSpPr>
          <p:cNvPr id="5" name="Rectangle 6"/>
          <p:cNvSpPr>
            <a:spLocks noGrp="1" noChangeArrowheads="1"/>
          </p:cNvSpPr>
          <p:nvPr>
            <p:ph type="sldNum" sz="quarter" idx="12"/>
          </p:nvPr>
        </p:nvSpPr>
        <p:spPr>
          <a:ln/>
        </p:spPr>
        <p:txBody>
          <a:bodyPr/>
          <a:lstStyle>
            <a:lvl1pPr>
              <a:defRPr/>
            </a:lvl1pPr>
          </a:lstStyle>
          <a:p>
            <a:pPr>
              <a:defRPr/>
            </a:pPr>
            <a:fld id="{DA59F8B8-839F-4B11-99FD-BABCC30C65F4}" type="slidenum">
              <a:rPr lang="en-IE"/>
              <a:pPr>
                <a:defRPr/>
              </a:pPr>
              <a:t>‹#›</a:t>
            </a:fld>
            <a:endParaRPr lang="en-IE"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Inndelingsoverskrift">
    <p:spTree>
      <p:nvGrpSpPr>
        <p:cNvPr id="1" name=""/>
        <p:cNvGrpSpPr/>
        <p:nvPr/>
      </p:nvGrpSpPr>
      <p:grpSpPr>
        <a:xfrm>
          <a:off x="0" y="0"/>
          <a:ext cx="0" cy="0"/>
          <a:chOff x="0" y="0"/>
          <a:chExt cx="0" cy="0"/>
        </a:xfrm>
      </p:grpSpPr>
      <p:sp>
        <p:nvSpPr>
          <p:cNvPr id="2" name="Rectangle 6"/>
          <p:cNvSpPr>
            <a:spLocks noChangeArrowheads="1"/>
          </p:cNvSpPr>
          <p:nvPr/>
        </p:nvSpPr>
        <p:spPr bwMode="auto">
          <a:xfrm>
            <a:off x="0" y="0"/>
            <a:ext cx="9144000" cy="6858000"/>
          </a:xfrm>
          <a:prstGeom prst="rect">
            <a:avLst/>
          </a:prstGeom>
          <a:solidFill>
            <a:srgbClr val="F3F2E9"/>
          </a:solidFill>
          <a:ln w="9525">
            <a:no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E"/>
          </a:p>
        </p:txBody>
      </p:sp>
      <p:sp>
        <p:nvSpPr>
          <p:cNvPr id="4" name="Rectangle 23"/>
          <p:cNvSpPr>
            <a:spLocks noGrp="1" noChangeArrowheads="1"/>
          </p:cNvSpPr>
          <p:nvPr>
            <p:ph type="dt" sz="half" idx="10"/>
          </p:nvPr>
        </p:nvSpPr>
        <p:spPr>
          <a:ln/>
        </p:spPr>
        <p:txBody>
          <a:bodyPr/>
          <a:lstStyle>
            <a:lvl1pPr>
              <a:defRPr/>
            </a:lvl1pPr>
          </a:lstStyle>
          <a:p>
            <a:pPr>
              <a:defRPr/>
            </a:pPr>
            <a:fld id="{D966A4B7-AD4E-4445-9654-749338F3FF5C}" type="datetime3">
              <a:rPr lang="en-IE"/>
              <a:pPr>
                <a:defRPr/>
              </a:pPr>
              <a:t>31 October 2013</a:t>
            </a:fld>
            <a:r>
              <a:rPr lang="en-IE" dirty="0"/>
              <a:t> - </a:t>
            </a:r>
            <a:fld id="{9A4064A7-2307-40BE-A47A-2B007F7036F4}" type="slidenum">
              <a:rPr lang="en-IE"/>
              <a:pPr>
                <a:defRPr/>
              </a:pPr>
              <a:t>‹#›</a:t>
            </a:fld>
            <a:endParaRPr lang="en-IE"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23"/>
          <p:cNvSpPr>
            <a:spLocks noGrp="1" noChangeArrowheads="1"/>
          </p:cNvSpPr>
          <p:nvPr>
            <p:ph type="dt" sz="half" idx="10"/>
          </p:nvPr>
        </p:nvSpPr>
        <p:spPr>
          <a:ln/>
        </p:spPr>
        <p:txBody>
          <a:bodyPr/>
          <a:lstStyle>
            <a:lvl1pPr>
              <a:defRPr/>
            </a:lvl1pPr>
          </a:lstStyle>
          <a:p>
            <a:pPr>
              <a:defRPr/>
            </a:pPr>
            <a:fld id="{80835D85-D87A-416C-9680-2FB0A2708546}" type="datetime3">
              <a:rPr lang="en-IE"/>
              <a:pPr>
                <a:defRPr/>
              </a:pPr>
              <a:t>31 October 2013</a:t>
            </a:fld>
            <a:r>
              <a:rPr lang="en-IE" dirty="0"/>
              <a:t> - </a:t>
            </a:r>
            <a:fld id="{0D0DC030-63D9-4C01-BBF8-0B5232E19187}" type="slidenum">
              <a:rPr lang="en-IE"/>
              <a:pPr>
                <a:defRPr/>
              </a:pPr>
              <a:t>‹#›</a:t>
            </a:fld>
            <a:endParaRPr lang="en-IE"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fld id="{4AC9B5E4-2BD5-4108-97F5-C233A5607287}" type="datetime3">
              <a:rPr lang="en-IE"/>
              <a:pPr>
                <a:defRPr/>
              </a:pPr>
              <a:t>31 October 2013</a:t>
            </a:fld>
            <a:r>
              <a:rPr lang="en-IE" dirty="0"/>
              <a:t> - </a:t>
            </a:r>
            <a:fld id="{3992649E-20FC-4988-82B7-DD1BE4821932}" type="slidenum">
              <a:rPr lang="en-IE"/>
              <a:pPr>
                <a:defRPr/>
              </a:pPr>
              <a:t>‹#›</a:t>
            </a:fld>
            <a:endParaRPr lang="en-IE"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Rectangle 23"/>
          <p:cNvSpPr>
            <a:spLocks noGrp="1" noChangeArrowheads="1"/>
          </p:cNvSpPr>
          <p:nvPr>
            <p:ph type="dt" sz="half" idx="10"/>
          </p:nvPr>
        </p:nvSpPr>
        <p:spPr>
          <a:ln/>
        </p:spPr>
        <p:txBody>
          <a:bodyPr/>
          <a:lstStyle>
            <a:lvl1pPr>
              <a:defRPr/>
            </a:lvl1pPr>
          </a:lstStyle>
          <a:p>
            <a:pPr>
              <a:defRPr/>
            </a:pPr>
            <a:fld id="{816D805C-EC69-4314-A44E-A5D49AA94B1F}" type="datetime3">
              <a:rPr lang="en-IE"/>
              <a:pPr>
                <a:defRPr/>
              </a:pPr>
              <a:t>31 October 2013</a:t>
            </a:fld>
            <a:r>
              <a:rPr lang="en-IE" dirty="0"/>
              <a:t> - </a:t>
            </a:r>
            <a:fld id="{0632CA4B-3B46-42EA-B318-C3BC2E27983C}" type="slidenum">
              <a:rPr lang="en-IE"/>
              <a:pPr>
                <a:defRPr/>
              </a:pPr>
              <a:t>‹#›</a:t>
            </a:fld>
            <a:endParaRPr lang="en-IE"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Rectangle 23"/>
          <p:cNvSpPr>
            <a:spLocks noGrp="1" noChangeArrowheads="1"/>
          </p:cNvSpPr>
          <p:nvPr>
            <p:ph type="dt" sz="half" idx="10"/>
          </p:nvPr>
        </p:nvSpPr>
        <p:spPr>
          <a:ln/>
        </p:spPr>
        <p:txBody>
          <a:bodyPr/>
          <a:lstStyle>
            <a:lvl1pPr>
              <a:defRPr/>
            </a:lvl1pPr>
          </a:lstStyle>
          <a:p>
            <a:pPr>
              <a:defRPr/>
            </a:pPr>
            <a:fld id="{52DA9C64-5B67-4DC9-B089-040DDD55BF91}" type="datetime3">
              <a:rPr lang="en-IE"/>
              <a:pPr>
                <a:defRPr/>
              </a:pPr>
              <a:t>31 October 2013</a:t>
            </a:fld>
            <a:r>
              <a:rPr lang="en-IE" dirty="0"/>
              <a:t> - </a:t>
            </a:r>
            <a:fld id="{7BFFA7E0-687B-4F37-9C4F-7CD0EE36FBF4}" type="slidenum">
              <a:rPr lang="en-IE"/>
              <a:pPr>
                <a:defRPr/>
              </a:pPr>
              <a:t>‹#›</a:t>
            </a:fld>
            <a:endParaRPr lang="en-IE"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E"/>
          </a:p>
        </p:txBody>
      </p:sp>
      <p:sp>
        <p:nvSpPr>
          <p:cNvPr id="3" name="Rectangle 23"/>
          <p:cNvSpPr>
            <a:spLocks noGrp="1" noChangeArrowheads="1"/>
          </p:cNvSpPr>
          <p:nvPr>
            <p:ph type="dt" sz="half" idx="10"/>
          </p:nvPr>
        </p:nvSpPr>
        <p:spPr>
          <a:ln/>
        </p:spPr>
        <p:txBody>
          <a:bodyPr/>
          <a:lstStyle>
            <a:lvl1pPr>
              <a:defRPr/>
            </a:lvl1pPr>
          </a:lstStyle>
          <a:p>
            <a:pPr>
              <a:defRPr/>
            </a:pPr>
            <a:fld id="{9C7330E9-AAFC-46A0-B79B-FAC56CDEE47B}" type="datetime3">
              <a:rPr lang="en-IE"/>
              <a:pPr>
                <a:defRPr/>
              </a:pPr>
              <a:t>31 October 2013</a:t>
            </a:fld>
            <a:r>
              <a:rPr lang="en-IE" dirty="0"/>
              <a:t> - </a:t>
            </a:r>
            <a:fld id="{DE38DAE1-946F-4752-912A-CF30CA024AD9}" type="slidenum">
              <a:rPr lang="en-IE"/>
              <a:pPr>
                <a:defRPr/>
              </a:pPr>
              <a:t>‹#›</a:t>
            </a:fld>
            <a:endParaRPr lang="en-IE"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fld id="{C8C9B224-44B1-44AB-9E3E-DC689ECAEB27}" type="datetime3">
              <a:rPr lang="en-IE"/>
              <a:pPr>
                <a:defRPr/>
              </a:pPr>
              <a:t>31 October 2013</a:t>
            </a:fld>
            <a:r>
              <a:rPr lang="en-IE" dirty="0"/>
              <a:t> - </a:t>
            </a:r>
            <a:fld id="{D329AF3F-B60E-46EB-BB90-568CB2C087F6}" type="slidenum">
              <a:rPr lang="en-IE"/>
              <a:pPr>
                <a:defRPr/>
              </a:pPr>
              <a:t>‹#›</a:t>
            </a:fld>
            <a:endParaRPr lang="en-IE"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fld id="{9334754A-1053-4767-A377-518CC79B91A4}" type="datetime3">
              <a:rPr lang="en-IE"/>
              <a:pPr>
                <a:defRPr/>
              </a:pPr>
              <a:t>31 October 2013</a:t>
            </a:fld>
            <a:r>
              <a:rPr lang="en-IE" dirty="0"/>
              <a:t> - </a:t>
            </a:r>
            <a:fld id="{79803EFC-AD98-4DD5-BCE3-D25510FAFACC}" type="slidenum">
              <a:rPr lang="en-IE"/>
              <a:pPr>
                <a:defRPr/>
              </a:pPr>
              <a:t>‹#›</a:t>
            </a:fld>
            <a:endParaRPr lang="en-I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D00DCBB-D066-4EF6-9B86-A8F400DDD259}" type="datetime3">
              <a:rPr lang="en-IE"/>
              <a:pPr>
                <a:defRPr/>
              </a:pPr>
              <a:t>31 October 2013</a:t>
            </a:fld>
            <a:endParaRPr lang="en-IE"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IE"/>
          </a:p>
        </p:txBody>
      </p:sp>
      <p:sp>
        <p:nvSpPr>
          <p:cNvPr id="4" name="Rectangle 6"/>
          <p:cNvSpPr>
            <a:spLocks noGrp="1" noChangeArrowheads="1"/>
          </p:cNvSpPr>
          <p:nvPr>
            <p:ph type="sldNum" sz="quarter" idx="12"/>
          </p:nvPr>
        </p:nvSpPr>
        <p:spPr>
          <a:ln/>
        </p:spPr>
        <p:txBody>
          <a:bodyPr/>
          <a:lstStyle>
            <a:lvl1pPr>
              <a:defRPr/>
            </a:lvl1pPr>
          </a:lstStyle>
          <a:p>
            <a:pPr>
              <a:defRPr/>
            </a:pPr>
            <a:fld id="{D6FCAB44-4923-4287-B445-E29BF9C8783B}" type="slidenum">
              <a:rPr lang="en-IE"/>
              <a:pPr>
                <a:defRPr/>
              </a:pPr>
              <a:t>‹#›</a:t>
            </a:fld>
            <a:endParaRPr lang="en-IE"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IE"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fld id="{F68C5B2C-43A9-4496-A21D-02CB0912074B}" type="datetime3">
              <a:rPr lang="en-IE"/>
              <a:pPr>
                <a:defRPr/>
              </a:pPr>
              <a:t>31 October 2013</a:t>
            </a:fld>
            <a:r>
              <a:rPr lang="en-IE" dirty="0"/>
              <a:t> - </a:t>
            </a:r>
            <a:fld id="{9D341489-710E-4A79-B4C1-3A032562F4F2}" type="slidenum">
              <a:rPr lang="en-IE"/>
              <a:pPr>
                <a:defRPr/>
              </a:pPr>
              <a:t>‹#›</a:t>
            </a:fld>
            <a:endParaRPr lang="en-IE"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23"/>
          <p:cNvSpPr>
            <a:spLocks noGrp="1" noChangeArrowheads="1"/>
          </p:cNvSpPr>
          <p:nvPr>
            <p:ph type="dt" sz="half" idx="10"/>
          </p:nvPr>
        </p:nvSpPr>
        <p:spPr>
          <a:ln/>
        </p:spPr>
        <p:txBody>
          <a:bodyPr/>
          <a:lstStyle>
            <a:lvl1pPr>
              <a:defRPr/>
            </a:lvl1pPr>
          </a:lstStyle>
          <a:p>
            <a:pPr>
              <a:defRPr/>
            </a:pPr>
            <a:fld id="{04506F85-9C66-486A-A8B8-E76852198D8F}" type="datetime3">
              <a:rPr lang="en-IE"/>
              <a:pPr>
                <a:defRPr/>
              </a:pPr>
              <a:t>31 October 2013</a:t>
            </a:fld>
            <a:r>
              <a:rPr lang="en-IE" dirty="0"/>
              <a:t> - </a:t>
            </a:r>
            <a:fld id="{75412FA3-8180-41C7-B8B2-14E0E1C83A4F}" type="slidenum">
              <a:rPr lang="en-IE"/>
              <a:pPr>
                <a:defRPr/>
              </a:pPr>
              <a:t>‹#›</a:t>
            </a:fld>
            <a:endParaRPr lang="en-IE"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23"/>
          <p:cNvSpPr>
            <a:spLocks noGrp="1" noChangeArrowheads="1"/>
          </p:cNvSpPr>
          <p:nvPr>
            <p:ph type="dt" sz="half" idx="10"/>
          </p:nvPr>
        </p:nvSpPr>
        <p:spPr>
          <a:ln/>
        </p:spPr>
        <p:txBody>
          <a:bodyPr/>
          <a:lstStyle>
            <a:lvl1pPr>
              <a:defRPr/>
            </a:lvl1pPr>
          </a:lstStyle>
          <a:p>
            <a:pPr>
              <a:defRPr/>
            </a:pPr>
            <a:fld id="{3AE0ECF5-0BA5-4F6C-AE95-395800B1011A}" type="datetime3">
              <a:rPr lang="en-IE"/>
              <a:pPr>
                <a:defRPr/>
              </a:pPr>
              <a:t>31 October 2013</a:t>
            </a:fld>
            <a:r>
              <a:rPr lang="en-IE" dirty="0"/>
              <a:t> - </a:t>
            </a:r>
            <a:fld id="{DA2C9438-4EE3-4F14-B1B8-F7EAFF453918}" type="slidenum">
              <a:rPr lang="en-IE"/>
              <a:pPr>
                <a:defRPr/>
              </a:pPr>
              <a:t>‹#›</a:t>
            </a:fld>
            <a:endParaRPr lang="en-IE"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Inndelingsoverskrift">
    <p:spTree>
      <p:nvGrpSpPr>
        <p:cNvPr id="1" name=""/>
        <p:cNvGrpSpPr/>
        <p:nvPr/>
      </p:nvGrpSpPr>
      <p:grpSpPr>
        <a:xfrm>
          <a:off x="0" y="0"/>
          <a:ext cx="0" cy="0"/>
          <a:chOff x="0" y="0"/>
          <a:chExt cx="0" cy="0"/>
        </a:xfrm>
      </p:grpSpPr>
      <p:sp>
        <p:nvSpPr>
          <p:cNvPr id="2" name="Rectangle 6"/>
          <p:cNvSpPr>
            <a:spLocks noChangeArrowheads="1"/>
          </p:cNvSpPr>
          <p:nvPr/>
        </p:nvSpPr>
        <p:spPr bwMode="auto">
          <a:xfrm>
            <a:off x="0" y="0"/>
            <a:ext cx="9144000" cy="6858000"/>
          </a:xfrm>
          <a:prstGeom prst="rect">
            <a:avLst/>
          </a:prstGeom>
          <a:solidFill>
            <a:srgbClr val="F3F2E9"/>
          </a:solidFill>
          <a:ln w="9525">
            <a:no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E"/>
          </a:p>
        </p:txBody>
      </p:sp>
      <p:sp>
        <p:nvSpPr>
          <p:cNvPr id="4" name="Rectangle 9"/>
          <p:cNvSpPr>
            <a:spLocks noGrp="1" noChangeArrowheads="1"/>
          </p:cNvSpPr>
          <p:nvPr>
            <p:ph type="dt" sz="half" idx="10"/>
          </p:nvPr>
        </p:nvSpPr>
        <p:spPr>
          <a:ln/>
        </p:spPr>
        <p:txBody>
          <a:bodyPr/>
          <a:lstStyle>
            <a:lvl1pPr>
              <a:defRPr/>
            </a:lvl1pPr>
          </a:lstStyle>
          <a:p>
            <a:pPr>
              <a:defRPr/>
            </a:pPr>
            <a:fld id="{E3C98420-BFB9-4B03-8698-26F381FF66DC}" type="datetime3">
              <a:rPr lang="en-IE"/>
              <a:pPr>
                <a:defRPr/>
              </a:pPr>
              <a:t>31 October 2013</a:t>
            </a:fld>
            <a:r>
              <a:rPr lang="en-IE" dirty="0"/>
              <a:t> - </a:t>
            </a:r>
            <a:fld id="{44F463FD-CCEB-46A5-A96D-0434F3EC8483}" type="slidenum">
              <a:rPr lang="en-IE"/>
              <a:pPr>
                <a:defRPr/>
              </a:pPr>
              <a:t>‹#›</a:t>
            </a:fld>
            <a:endParaRPr lang="en-IE"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9"/>
          <p:cNvSpPr>
            <a:spLocks noGrp="1" noChangeArrowheads="1"/>
          </p:cNvSpPr>
          <p:nvPr>
            <p:ph type="dt" sz="half" idx="10"/>
          </p:nvPr>
        </p:nvSpPr>
        <p:spPr>
          <a:ln/>
        </p:spPr>
        <p:txBody>
          <a:bodyPr/>
          <a:lstStyle>
            <a:lvl1pPr>
              <a:defRPr/>
            </a:lvl1pPr>
          </a:lstStyle>
          <a:p>
            <a:pPr>
              <a:defRPr/>
            </a:pPr>
            <a:fld id="{7E8BC3DA-AAE9-4C93-9BEF-19829ADDFFFB}" type="datetime3">
              <a:rPr lang="en-IE"/>
              <a:pPr>
                <a:defRPr/>
              </a:pPr>
              <a:t>31 October 2013</a:t>
            </a:fld>
            <a:r>
              <a:rPr lang="en-IE" dirty="0"/>
              <a:t> - </a:t>
            </a:r>
            <a:fld id="{CA9B1F1A-986B-4143-B679-547662B9F329}" type="slidenum">
              <a:rPr lang="en-IE"/>
              <a:pPr>
                <a:defRPr/>
              </a:pPr>
              <a:t>‹#›</a:t>
            </a:fld>
            <a:endParaRPr lang="en-IE"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fld id="{3EE83B79-FFA7-4F56-8BEB-86FFBD79507E}" type="datetime3">
              <a:rPr lang="en-IE"/>
              <a:pPr>
                <a:defRPr/>
              </a:pPr>
              <a:t>31 October 2013</a:t>
            </a:fld>
            <a:r>
              <a:rPr lang="en-IE" dirty="0"/>
              <a:t> - </a:t>
            </a:r>
            <a:fld id="{C5A530EC-2ECF-4D94-BA51-80AAE4AEDD46}" type="slidenum">
              <a:rPr lang="en-IE"/>
              <a:pPr>
                <a:defRPr/>
              </a:pPr>
              <a:t>‹#›</a:t>
            </a:fld>
            <a:endParaRPr lang="en-IE"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Rectangle 9"/>
          <p:cNvSpPr>
            <a:spLocks noGrp="1" noChangeArrowheads="1"/>
          </p:cNvSpPr>
          <p:nvPr>
            <p:ph type="dt" sz="half" idx="10"/>
          </p:nvPr>
        </p:nvSpPr>
        <p:spPr>
          <a:ln/>
        </p:spPr>
        <p:txBody>
          <a:bodyPr/>
          <a:lstStyle>
            <a:lvl1pPr>
              <a:defRPr/>
            </a:lvl1pPr>
          </a:lstStyle>
          <a:p>
            <a:pPr>
              <a:defRPr/>
            </a:pPr>
            <a:fld id="{8B9B4660-4FA9-4F02-BB25-123E0A75A393}" type="datetime3">
              <a:rPr lang="en-IE"/>
              <a:pPr>
                <a:defRPr/>
              </a:pPr>
              <a:t>31 October 2013</a:t>
            </a:fld>
            <a:r>
              <a:rPr lang="en-IE" dirty="0"/>
              <a:t> - </a:t>
            </a:r>
            <a:fld id="{E0AFF8DB-D47A-457B-A37E-B8074F48400B}" type="slidenum">
              <a:rPr lang="en-IE"/>
              <a:pPr>
                <a:defRPr/>
              </a:pPr>
              <a:t>‹#›</a:t>
            </a:fld>
            <a:endParaRPr lang="en-IE"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Rectangle 9"/>
          <p:cNvSpPr>
            <a:spLocks noGrp="1" noChangeArrowheads="1"/>
          </p:cNvSpPr>
          <p:nvPr>
            <p:ph type="dt" sz="half" idx="10"/>
          </p:nvPr>
        </p:nvSpPr>
        <p:spPr>
          <a:ln/>
        </p:spPr>
        <p:txBody>
          <a:bodyPr/>
          <a:lstStyle>
            <a:lvl1pPr>
              <a:defRPr/>
            </a:lvl1pPr>
          </a:lstStyle>
          <a:p>
            <a:pPr>
              <a:defRPr/>
            </a:pPr>
            <a:fld id="{7E9FA40D-4293-4514-8D82-1C158D19D8B4}" type="datetime3">
              <a:rPr lang="en-IE"/>
              <a:pPr>
                <a:defRPr/>
              </a:pPr>
              <a:t>31 October 2013</a:t>
            </a:fld>
            <a:r>
              <a:rPr lang="en-IE" dirty="0"/>
              <a:t> - </a:t>
            </a:r>
            <a:fld id="{1DF62922-D011-4533-93A4-75685BD7332D}" type="slidenum">
              <a:rPr lang="en-IE"/>
              <a:pPr>
                <a:defRPr/>
              </a:pPr>
              <a:t>‹#›</a:t>
            </a:fld>
            <a:endParaRPr lang="en-IE"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E"/>
          </a:p>
        </p:txBody>
      </p:sp>
      <p:sp>
        <p:nvSpPr>
          <p:cNvPr id="3" name="Rectangle 9"/>
          <p:cNvSpPr>
            <a:spLocks noGrp="1" noChangeArrowheads="1"/>
          </p:cNvSpPr>
          <p:nvPr>
            <p:ph type="dt" sz="half" idx="10"/>
          </p:nvPr>
        </p:nvSpPr>
        <p:spPr>
          <a:ln/>
        </p:spPr>
        <p:txBody>
          <a:bodyPr/>
          <a:lstStyle>
            <a:lvl1pPr>
              <a:defRPr/>
            </a:lvl1pPr>
          </a:lstStyle>
          <a:p>
            <a:pPr>
              <a:defRPr/>
            </a:pPr>
            <a:fld id="{FF974F40-33DC-4296-B603-F521B2501E27}" type="datetime3">
              <a:rPr lang="en-IE"/>
              <a:pPr>
                <a:defRPr/>
              </a:pPr>
              <a:t>31 October 2013</a:t>
            </a:fld>
            <a:r>
              <a:rPr lang="en-IE" dirty="0"/>
              <a:t> - </a:t>
            </a:r>
            <a:fld id="{A6ED59CE-CFE4-414A-BDEE-F652FE9C7195}" type="slidenum">
              <a:rPr lang="en-IE"/>
              <a:pPr>
                <a:defRPr/>
              </a:pPr>
              <a:t>‹#›</a:t>
            </a:fld>
            <a:endParaRPr lang="en-I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F0D7275-6325-4516-B587-4C0634159583}" type="datetime3">
              <a:rPr lang="en-IE"/>
              <a:pPr>
                <a:defRPr/>
              </a:pPr>
              <a:t>31 October 2013</a:t>
            </a:fld>
            <a:endParaRPr lang="en-IE"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IE"/>
          </a:p>
        </p:txBody>
      </p:sp>
      <p:sp>
        <p:nvSpPr>
          <p:cNvPr id="7" name="Rectangle 6"/>
          <p:cNvSpPr>
            <a:spLocks noGrp="1" noChangeArrowheads="1"/>
          </p:cNvSpPr>
          <p:nvPr>
            <p:ph type="sldNum" sz="quarter" idx="12"/>
          </p:nvPr>
        </p:nvSpPr>
        <p:spPr>
          <a:ln/>
        </p:spPr>
        <p:txBody>
          <a:bodyPr/>
          <a:lstStyle>
            <a:lvl1pPr>
              <a:defRPr/>
            </a:lvl1pPr>
          </a:lstStyle>
          <a:p>
            <a:pPr>
              <a:defRPr/>
            </a:pPr>
            <a:fld id="{8C3CC622-9380-412F-9C52-CFA151ADAB81}" type="slidenum">
              <a:rPr lang="en-IE"/>
              <a:pPr>
                <a:defRPr/>
              </a:pPr>
              <a:t>‹#›</a:t>
            </a:fld>
            <a:endParaRPr lang="en-IE"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fld id="{D055121C-1A93-4928-B4F7-DBD659C5EE1D}" type="datetime3">
              <a:rPr lang="en-IE"/>
              <a:pPr>
                <a:defRPr/>
              </a:pPr>
              <a:t>31 October 2013</a:t>
            </a:fld>
            <a:r>
              <a:rPr lang="en-IE" dirty="0"/>
              <a:t> - </a:t>
            </a:r>
            <a:fld id="{AD8B45DF-D36A-4D7F-8B81-A7C2C362549E}" type="slidenum">
              <a:rPr lang="en-IE"/>
              <a:pPr>
                <a:defRPr/>
              </a:pPr>
              <a:t>‹#›</a:t>
            </a:fld>
            <a:endParaRPr lang="en-IE"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fld id="{4AC62359-BD31-45A7-AF29-E2AEC45C6E24}" type="datetime3">
              <a:rPr lang="en-IE"/>
              <a:pPr>
                <a:defRPr/>
              </a:pPr>
              <a:t>31 October 2013</a:t>
            </a:fld>
            <a:r>
              <a:rPr lang="en-IE" dirty="0"/>
              <a:t> - </a:t>
            </a:r>
            <a:fld id="{F80CBCA5-E422-4995-A6A5-C0A3FD6398DD}" type="slidenum">
              <a:rPr lang="en-IE"/>
              <a:pPr>
                <a:defRPr/>
              </a:pPr>
              <a:t>‹#›</a:t>
            </a:fld>
            <a:endParaRPr lang="en-IE"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IE"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fld id="{92CBB2CD-EF25-4510-B400-DC524A45A6DB}" type="datetime3">
              <a:rPr lang="en-IE"/>
              <a:pPr>
                <a:defRPr/>
              </a:pPr>
              <a:t>31 October 2013</a:t>
            </a:fld>
            <a:r>
              <a:rPr lang="en-IE" dirty="0"/>
              <a:t> - </a:t>
            </a:r>
            <a:fld id="{C88231EA-665D-4578-8B28-C9872B46123C}" type="slidenum">
              <a:rPr lang="en-IE"/>
              <a:pPr>
                <a:defRPr/>
              </a:pPr>
              <a:t>‹#›</a:t>
            </a:fld>
            <a:endParaRPr lang="en-IE"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9"/>
          <p:cNvSpPr>
            <a:spLocks noGrp="1" noChangeArrowheads="1"/>
          </p:cNvSpPr>
          <p:nvPr>
            <p:ph type="dt" sz="half" idx="10"/>
          </p:nvPr>
        </p:nvSpPr>
        <p:spPr>
          <a:ln/>
        </p:spPr>
        <p:txBody>
          <a:bodyPr/>
          <a:lstStyle>
            <a:lvl1pPr>
              <a:defRPr/>
            </a:lvl1pPr>
          </a:lstStyle>
          <a:p>
            <a:pPr>
              <a:defRPr/>
            </a:pPr>
            <a:fld id="{B4F99F27-9767-432F-8246-0AFF7E7F4062}" type="datetime3">
              <a:rPr lang="en-IE"/>
              <a:pPr>
                <a:defRPr/>
              </a:pPr>
              <a:t>31 October 2013</a:t>
            </a:fld>
            <a:r>
              <a:rPr lang="en-IE" dirty="0"/>
              <a:t> - </a:t>
            </a:r>
            <a:fld id="{649FF858-3FB3-4FF1-B492-0767462CC7B2}" type="slidenum">
              <a:rPr lang="en-IE"/>
              <a:pPr>
                <a:defRPr/>
              </a:pPr>
              <a:t>‹#›</a:t>
            </a:fld>
            <a:endParaRPr lang="en-IE"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9"/>
          <p:cNvSpPr>
            <a:spLocks noGrp="1" noChangeArrowheads="1"/>
          </p:cNvSpPr>
          <p:nvPr>
            <p:ph type="dt" sz="half" idx="10"/>
          </p:nvPr>
        </p:nvSpPr>
        <p:spPr>
          <a:ln/>
        </p:spPr>
        <p:txBody>
          <a:bodyPr/>
          <a:lstStyle>
            <a:lvl1pPr>
              <a:defRPr/>
            </a:lvl1pPr>
          </a:lstStyle>
          <a:p>
            <a:pPr>
              <a:defRPr/>
            </a:pPr>
            <a:fld id="{B8928AF6-0582-40C0-94E0-75B17B6E3D26}" type="datetime3">
              <a:rPr lang="en-IE"/>
              <a:pPr>
                <a:defRPr/>
              </a:pPr>
              <a:t>31 October 2013</a:t>
            </a:fld>
            <a:r>
              <a:rPr lang="en-IE" dirty="0"/>
              <a:t> - </a:t>
            </a:r>
            <a:fld id="{AB8D4EC9-04AE-48B1-86FE-51ABD6DD98A2}" type="slidenum">
              <a:rPr lang="en-IE"/>
              <a:pPr>
                <a:defRPr/>
              </a:pPr>
              <a:t>‹#›</a:t>
            </a:fld>
            <a:endParaRPr lang="en-IE"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Inndelingsoverskrift">
    <p:spTree>
      <p:nvGrpSpPr>
        <p:cNvPr id="1" name=""/>
        <p:cNvGrpSpPr/>
        <p:nvPr/>
      </p:nvGrpSpPr>
      <p:grpSpPr>
        <a:xfrm>
          <a:off x="0" y="0"/>
          <a:ext cx="0" cy="0"/>
          <a:chOff x="0" y="0"/>
          <a:chExt cx="0" cy="0"/>
        </a:xfrm>
      </p:grpSpPr>
      <p:sp>
        <p:nvSpPr>
          <p:cNvPr id="2" name="Rectangle 6"/>
          <p:cNvSpPr>
            <a:spLocks noChangeArrowheads="1"/>
          </p:cNvSpPr>
          <p:nvPr/>
        </p:nvSpPr>
        <p:spPr bwMode="auto">
          <a:xfrm>
            <a:off x="0" y="0"/>
            <a:ext cx="9144000" cy="6858000"/>
          </a:xfrm>
          <a:prstGeom prst="rect">
            <a:avLst/>
          </a:prstGeom>
          <a:solidFill>
            <a:srgbClr val="F3F2E9"/>
          </a:solidFill>
          <a:ln w="9525">
            <a:no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E"/>
          </a:p>
        </p:txBody>
      </p:sp>
      <p:sp>
        <p:nvSpPr>
          <p:cNvPr id="4" name="Rectangle 4"/>
          <p:cNvSpPr>
            <a:spLocks noGrp="1" noChangeArrowheads="1"/>
          </p:cNvSpPr>
          <p:nvPr>
            <p:ph type="dt" sz="half" idx="10"/>
          </p:nvPr>
        </p:nvSpPr>
        <p:spPr>
          <a:ln/>
        </p:spPr>
        <p:txBody>
          <a:bodyPr/>
          <a:lstStyle>
            <a:lvl1pPr>
              <a:defRPr/>
            </a:lvl1pPr>
          </a:lstStyle>
          <a:p>
            <a:pPr>
              <a:defRPr/>
            </a:pPr>
            <a:fld id="{92E23320-CB87-443E-938A-DA5AE461EBE3}" type="datetime3">
              <a:rPr lang="en-IE"/>
              <a:pPr>
                <a:defRPr/>
              </a:pPr>
              <a:t>31 October 2013</a:t>
            </a:fld>
            <a:endParaRPr lang="en-IE"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IE"/>
          </a:p>
        </p:txBody>
      </p:sp>
      <p:sp>
        <p:nvSpPr>
          <p:cNvPr id="6" name="Rectangle 6"/>
          <p:cNvSpPr>
            <a:spLocks noGrp="1" noChangeArrowheads="1"/>
          </p:cNvSpPr>
          <p:nvPr>
            <p:ph type="sldNum" sz="quarter" idx="12"/>
          </p:nvPr>
        </p:nvSpPr>
        <p:spPr>
          <a:ln/>
        </p:spPr>
        <p:txBody>
          <a:bodyPr/>
          <a:lstStyle>
            <a:lvl1pPr>
              <a:defRPr/>
            </a:lvl1pPr>
          </a:lstStyle>
          <a:p>
            <a:pPr>
              <a:defRPr/>
            </a:pPr>
            <a:fld id="{55572B71-727E-4F51-9E44-CD088A25E286}" type="slidenum">
              <a:rPr lang="en-IE"/>
              <a:pPr>
                <a:defRPr/>
              </a:pPr>
              <a:t>‹#›</a:t>
            </a:fld>
            <a:endParaRPr lang="en-IE"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4"/>
          <p:cNvSpPr>
            <a:spLocks noGrp="1" noChangeArrowheads="1"/>
          </p:cNvSpPr>
          <p:nvPr>
            <p:ph type="dt" sz="half" idx="10"/>
          </p:nvPr>
        </p:nvSpPr>
        <p:spPr>
          <a:ln/>
        </p:spPr>
        <p:txBody>
          <a:bodyPr/>
          <a:lstStyle>
            <a:lvl1pPr>
              <a:defRPr/>
            </a:lvl1pPr>
          </a:lstStyle>
          <a:p>
            <a:pPr>
              <a:defRPr/>
            </a:pPr>
            <a:fld id="{6DF53934-1BA9-41A8-BF1F-E6C5D37A0BEF}" type="datetime3">
              <a:rPr lang="en-IE"/>
              <a:pPr>
                <a:defRPr/>
              </a:pPr>
              <a:t>31 October 2013</a:t>
            </a:fld>
            <a:endParaRPr lang="en-IE"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IE"/>
          </a:p>
        </p:txBody>
      </p:sp>
      <p:sp>
        <p:nvSpPr>
          <p:cNvPr id="6" name="Rectangle 6"/>
          <p:cNvSpPr>
            <a:spLocks noGrp="1" noChangeArrowheads="1"/>
          </p:cNvSpPr>
          <p:nvPr>
            <p:ph type="sldNum" sz="quarter" idx="12"/>
          </p:nvPr>
        </p:nvSpPr>
        <p:spPr>
          <a:ln/>
        </p:spPr>
        <p:txBody>
          <a:bodyPr/>
          <a:lstStyle>
            <a:lvl1pPr>
              <a:defRPr/>
            </a:lvl1pPr>
          </a:lstStyle>
          <a:p>
            <a:pPr>
              <a:defRPr/>
            </a:pPr>
            <a:fld id="{1EDD1274-63BE-41F6-98C4-D9A7C97D9F7E}" type="slidenum">
              <a:rPr lang="en-IE"/>
              <a:pPr>
                <a:defRPr/>
              </a:pPr>
              <a:t>‹#›</a:t>
            </a:fld>
            <a:endParaRPr lang="en-IE"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49E2352-4B47-414D-9F74-7A8E99E5E19A}" type="datetime3">
              <a:rPr lang="en-IE"/>
              <a:pPr>
                <a:defRPr/>
              </a:pPr>
              <a:t>31 October 2013</a:t>
            </a:fld>
            <a:endParaRPr lang="en-IE"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IE"/>
          </a:p>
        </p:txBody>
      </p:sp>
      <p:sp>
        <p:nvSpPr>
          <p:cNvPr id="6" name="Rectangle 6"/>
          <p:cNvSpPr>
            <a:spLocks noGrp="1" noChangeArrowheads="1"/>
          </p:cNvSpPr>
          <p:nvPr>
            <p:ph type="sldNum" sz="quarter" idx="12"/>
          </p:nvPr>
        </p:nvSpPr>
        <p:spPr>
          <a:ln/>
        </p:spPr>
        <p:txBody>
          <a:bodyPr/>
          <a:lstStyle>
            <a:lvl1pPr>
              <a:defRPr/>
            </a:lvl1pPr>
          </a:lstStyle>
          <a:p>
            <a:pPr>
              <a:defRPr/>
            </a:pPr>
            <a:fld id="{0E4FAB54-BA71-488F-8478-3EFA9937F18F}" type="slidenum">
              <a:rPr lang="en-IE"/>
              <a:pPr>
                <a:defRPr/>
              </a:pPr>
              <a:t>‹#›</a:t>
            </a:fld>
            <a:endParaRPr lang="en-IE"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Rectangle 4"/>
          <p:cNvSpPr>
            <a:spLocks noGrp="1" noChangeArrowheads="1"/>
          </p:cNvSpPr>
          <p:nvPr>
            <p:ph type="dt" sz="half" idx="10"/>
          </p:nvPr>
        </p:nvSpPr>
        <p:spPr>
          <a:ln/>
        </p:spPr>
        <p:txBody>
          <a:bodyPr/>
          <a:lstStyle>
            <a:lvl1pPr>
              <a:defRPr/>
            </a:lvl1pPr>
          </a:lstStyle>
          <a:p>
            <a:pPr>
              <a:defRPr/>
            </a:pPr>
            <a:fld id="{756C848D-A6AC-490F-915C-6BF3C89E9EFD}" type="datetime3">
              <a:rPr lang="en-IE"/>
              <a:pPr>
                <a:defRPr/>
              </a:pPr>
              <a:t>31 October 2013</a:t>
            </a:fld>
            <a:endParaRPr lang="en-IE"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IE"/>
          </a:p>
        </p:txBody>
      </p:sp>
      <p:sp>
        <p:nvSpPr>
          <p:cNvPr id="7" name="Rectangle 6"/>
          <p:cNvSpPr>
            <a:spLocks noGrp="1" noChangeArrowheads="1"/>
          </p:cNvSpPr>
          <p:nvPr>
            <p:ph type="sldNum" sz="quarter" idx="12"/>
          </p:nvPr>
        </p:nvSpPr>
        <p:spPr>
          <a:ln/>
        </p:spPr>
        <p:txBody>
          <a:bodyPr/>
          <a:lstStyle>
            <a:lvl1pPr>
              <a:defRPr/>
            </a:lvl1pPr>
          </a:lstStyle>
          <a:p>
            <a:pPr>
              <a:defRPr/>
            </a:pPr>
            <a:fld id="{C61CE06B-25DA-4378-87A0-0BA2A98DB132}" type="slidenum">
              <a:rPr lang="en-IE"/>
              <a:pPr>
                <a:defRPr/>
              </a:pPr>
              <a:t>‹#›</a:t>
            </a:fld>
            <a:endParaRPr lang="en-I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IE"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5C44F61-9F1C-4F61-921B-ED5E84F98E84}" type="datetime3">
              <a:rPr lang="en-IE"/>
              <a:pPr>
                <a:defRPr/>
              </a:pPr>
              <a:t>31 October 2013</a:t>
            </a:fld>
            <a:endParaRPr lang="en-IE"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IE"/>
          </a:p>
        </p:txBody>
      </p:sp>
      <p:sp>
        <p:nvSpPr>
          <p:cNvPr id="7" name="Rectangle 6"/>
          <p:cNvSpPr>
            <a:spLocks noGrp="1" noChangeArrowheads="1"/>
          </p:cNvSpPr>
          <p:nvPr>
            <p:ph type="sldNum" sz="quarter" idx="12"/>
          </p:nvPr>
        </p:nvSpPr>
        <p:spPr>
          <a:ln/>
        </p:spPr>
        <p:txBody>
          <a:bodyPr/>
          <a:lstStyle>
            <a:lvl1pPr>
              <a:defRPr/>
            </a:lvl1pPr>
          </a:lstStyle>
          <a:p>
            <a:pPr>
              <a:defRPr/>
            </a:pPr>
            <a:fld id="{F78B8C5A-191D-4D87-9AD0-B99629209CAA}" type="slidenum">
              <a:rPr lang="en-IE"/>
              <a:pPr>
                <a:defRPr/>
              </a:pPr>
              <a:t>‹#›</a:t>
            </a:fld>
            <a:endParaRPr lang="en-IE"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Rectangle 4"/>
          <p:cNvSpPr>
            <a:spLocks noGrp="1" noChangeArrowheads="1"/>
          </p:cNvSpPr>
          <p:nvPr>
            <p:ph type="dt" sz="half" idx="10"/>
          </p:nvPr>
        </p:nvSpPr>
        <p:spPr>
          <a:ln/>
        </p:spPr>
        <p:txBody>
          <a:bodyPr/>
          <a:lstStyle>
            <a:lvl1pPr>
              <a:defRPr/>
            </a:lvl1pPr>
          </a:lstStyle>
          <a:p>
            <a:pPr>
              <a:defRPr/>
            </a:pPr>
            <a:fld id="{17223EE0-B231-4DF8-9A1A-092ECA8BDDBB}" type="datetime3">
              <a:rPr lang="en-IE"/>
              <a:pPr>
                <a:defRPr/>
              </a:pPr>
              <a:t>31 October 2013</a:t>
            </a:fld>
            <a:endParaRPr lang="en-IE"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IE"/>
          </a:p>
        </p:txBody>
      </p:sp>
      <p:sp>
        <p:nvSpPr>
          <p:cNvPr id="9" name="Rectangle 6"/>
          <p:cNvSpPr>
            <a:spLocks noGrp="1" noChangeArrowheads="1"/>
          </p:cNvSpPr>
          <p:nvPr>
            <p:ph type="sldNum" sz="quarter" idx="12"/>
          </p:nvPr>
        </p:nvSpPr>
        <p:spPr>
          <a:ln/>
        </p:spPr>
        <p:txBody>
          <a:bodyPr/>
          <a:lstStyle>
            <a:lvl1pPr>
              <a:defRPr/>
            </a:lvl1pPr>
          </a:lstStyle>
          <a:p>
            <a:pPr>
              <a:defRPr/>
            </a:pPr>
            <a:fld id="{9DEF72D8-F66D-4212-92BD-F5E776521ABF}" type="slidenum">
              <a:rPr lang="en-IE"/>
              <a:pPr>
                <a:defRPr/>
              </a:pPr>
              <a:t>‹#›</a:t>
            </a:fld>
            <a:endParaRPr lang="en-IE"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Rectangle 4"/>
          <p:cNvSpPr>
            <a:spLocks noGrp="1" noChangeArrowheads="1"/>
          </p:cNvSpPr>
          <p:nvPr>
            <p:ph type="dt" sz="half" idx="10"/>
          </p:nvPr>
        </p:nvSpPr>
        <p:spPr>
          <a:ln/>
        </p:spPr>
        <p:txBody>
          <a:bodyPr/>
          <a:lstStyle>
            <a:lvl1pPr>
              <a:defRPr/>
            </a:lvl1pPr>
          </a:lstStyle>
          <a:p>
            <a:pPr>
              <a:defRPr/>
            </a:pPr>
            <a:fld id="{A83CAAAC-EBD4-4903-AD51-8F84575A35CA}" type="datetime3">
              <a:rPr lang="en-IE"/>
              <a:pPr>
                <a:defRPr/>
              </a:pPr>
              <a:t>31 October 2013</a:t>
            </a:fld>
            <a:endParaRPr lang="en-IE"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IE"/>
          </a:p>
        </p:txBody>
      </p:sp>
      <p:sp>
        <p:nvSpPr>
          <p:cNvPr id="5" name="Rectangle 6"/>
          <p:cNvSpPr>
            <a:spLocks noGrp="1" noChangeArrowheads="1"/>
          </p:cNvSpPr>
          <p:nvPr>
            <p:ph type="sldNum" sz="quarter" idx="12"/>
          </p:nvPr>
        </p:nvSpPr>
        <p:spPr>
          <a:ln/>
        </p:spPr>
        <p:txBody>
          <a:bodyPr/>
          <a:lstStyle>
            <a:lvl1pPr>
              <a:defRPr/>
            </a:lvl1pPr>
          </a:lstStyle>
          <a:p>
            <a:pPr>
              <a:defRPr/>
            </a:pPr>
            <a:fld id="{E701B0FB-5296-49EB-83A2-3A49E9D24DDB}" type="slidenum">
              <a:rPr lang="en-IE"/>
              <a:pPr>
                <a:defRPr/>
              </a:pPr>
              <a:t>‹#›</a:t>
            </a:fld>
            <a:endParaRPr lang="en-IE"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27DA1C5-C62F-4B5C-9949-B8BD868F55B6}" type="datetime3">
              <a:rPr lang="en-IE"/>
              <a:pPr>
                <a:defRPr/>
              </a:pPr>
              <a:t>31 October 2013</a:t>
            </a:fld>
            <a:endParaRPr lang="en-IE"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IE"/>
          </a:p>
        </p:txBody>
      </p:sp>
      <p:sp>
        <p:nvSpPr>
          <p:cNvPr id="4" name="Rectangle 6"/>
          <p:cNvSpPr>
            <a:spLocks noGrp="1" noChangeArrowheads="1"/>
          </p:cNvSpPr>
          <p:nvPr>
            <p:ph type="sldNum" sz="quarter" idx="12"/>
          </p:nvPr>
        </p:nvSpPr>
        <p:spPr>
          <a:ln/>
        </p:spPr>
        <p:txBody>
          <a:bodyPr/>
          <a:lstStyle>
            <a:lvl1pPr>
              <a:defRPr/>
            </a:lvl1pPr>
          </a:lstStyle>
          <a:p>
            <a:pPr>
              <a:defRPr/>
            </a:pPr>
            <a:fld id="{8F8097A4-E31E-4229-9E6C-A4E7287E1DBC}" type="slidenum">
              <a:rPr lang="en-IE"/>
              <a:pPr>
                <a:defRPr/>
              </a:pPr>
              <a:t>‹#›</a:t>
            </a:fld>
            <a:endParaRPr lang="en-IE"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128C29E-397D-45CB-A02F-4D6533D66A99}" type="datetime3">
              <a:rPr lang="en-IE"/>
              <a:pPr>
                <a:defRPr/>
              </a:pPr>
              <a:t>31 October 2013</a:t>
            </a:fld>
            <a:endParaRPr lang="en-IE"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IE"/>
          </a:p>
        </p:txBody>
      </p:sp>
      <p:sp>
        <p:nvSpPr>
          <p:cNvPr id="7" name="Rectangle 6"/>
          <p:cNvSpPr>
            <a:spLocks noGrp="1" noChangeArrowheads="1"/>
          </p:cNvSpPr>
          <p:nvPr>
            <p:ph type="sldNum" sz="quarter" idx="12"/>
          </p:nvPr>
        </p:nvSpPr>
        <p:spPr>
          <a:ln/>
        </p:spPr>
        <p:txBody>
          <a:bodyPr/>
          <a:lstStyle>
            <a:lvl1pPr>
              <a:defRPr/>
            </a:lvl1pPr>
          </a:lstStyle>
          <a:p>
            <a:pPr>
              <a:defRPr/>
            </a:pPr>
            <a:fld id="{A239B98E-B21D-4DB5-9AA3-AC4C8EB1F9D8}" type="slidenum">
              <a:rPr lang="en-IE"/>
              <a:pPr>
                <a:defRPr/>
              </a:pPr>
              <a:t>‹#›</a:t>
            </a:fld>
            <a:endParaRPr lang="en-IE"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IE"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DC146FA-BDA3-4E27-97BD-56222B792757}" type="datetime3">
              <a:rPr lang="en-IE"/>
              <a:pPr>
                <a:defRPr/>
              </a:pPr>
              <a:t>31 October 2013</a:t>
            </a:fld>
            <a:endParaRPr lang="en-IE"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IE"/>
          </a:p>
        </p:txBody>
      </p:sp>
      <p:sp>
        <p:nvSpPr>
          <p:cNvPr id="7" name="Rectangle 6"/>
          <p:cNvSpPr>
            <a:spLocks noGrp="1" noChangeArrowheads="1"/>
          </p:cNvSpPr>
          <p:nvPr>
            <p:ph type="sldNum" sz="quarter" idx="12"/>
          </p:nvPr>
        </p:nvSpPr>
        <p:spPr>
          <a:ln/>
        </p:spPr>
        <p:txBody>
          <a:bodyPr/>
          <a:lstStyle>
            <a:lvl1pPr>
              <a:defRPr/>
            </a:lvl1pPr>
          </a:lstStyle>
          <a:p>
            <a:pPr>
              <a:defRPr/>
            </a:pPr>
            <a:fld id="{1649226A-FDD7-460E-BD68-DD4FF04E6C12}" type="slidenum">
              <a:rPr lang="en-IE"/>
              <a:pPr>
                <a:defRPr/>
              </a:pPr>
              <a:t>‹#›</a:t>
            </a:fld>
            <a:endParaRPr lang="en-IE"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4"/>
          <p:cNvSpPr>
            <a:spLocks noGrp="1" noChangeArrowheads="1"/>
          </p:cNvSpPr>
          <p:nvPr>
            <p:ph type="dt" sz="half" idx="10"/>
          </p:nvPr>
        </p:nvSpPr>
        <p:spPr>
          <a:ln/>
        </p:spPr>
        <p:txBody>
          <a:bodyPr/>
          <a:lstStyle>
            <a:lvl1pPr>
              <a:defRPr/>
            </a:lvl1pPr>
          </a:lstStyle>
          <a:p>
            <a:pPr>
              <a:defRPr/>
            </a:pPr>
            <a:fld id="{554FA2AF-EFAE-4E80-B2C8-FAC1F7650C0F}" type="datetime3">
              <a:rPr lang="en-IE"/>
              <a:pPr>
                <a:defRPr/>
              </a:pPr>
              <a:t>31 October 2013</a:t>
            </a:fld>
            <a:endParaRPr lang="en-IE"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IE"/>
          </a:p>
        </p:txBody>
      </p:sp>
      <p:sp>
        <p:nvSpPr>
          <p:cNvPr id="6" name="Rectangle 6"/>
          <p:cNvSpPr>
            <a:spLocks noGrp="1" noChangeArrowheads="1"/>
          </p:cNvSpPr>
          <p:nvPr>
            <p:ph type="sldNum" sz="quarter" idx="12"/>
          </p:nvPr>
        </p:nvSpPr>
        <p:spPr>
          <a:ln/>
        </p:spPr>
        <p:txBody>
          <a:bodyPr/>
          <a:lstStyle>
            <a:lvl1pPr>
              <a:defRPr/>
            </a:lvl1pPr>
          </a:lstStyle>
          <a:p>
            <a:pPr>
              <a:defRPr/>
            </a:pPr>
            <a:fld id="{EEBC9A0B-77D6-458F-ACEC-5424E1186F87}" type="slidenum">
              <a:rPr lang="en-IE"/>
              <a:pPr>
                <a:defRPr/>
              </a:pPr>
              <a:t>‹#›</a:t>
            </a:fld>
            <a:endParaRPr lang="en-IE"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4"/>
          <p:cNvSpPr>
            <a:spLocks noGrp="1" noChangeArrowheads="1"/>
          </p:cNvSpPr>
          <p:nvPr>
            <p:ph type="dt" sz="half" idx="10"/>
          </p:nvPr>
        </p:nvSpPr>
        <p:spPr>
          <a:ln/>
        </p:spPr>
        <p:txBody>
          <a:bodyPr/>
          <a:lstStyle>
            <a:lvl1pPr>
              <a:defRPr/>
            </a:lvl1pPr>
          </a:lstStyle>
          <a:p>
            <a:pPr>
              <a:defRPr/>
            </a:pPr>
            <a:fld id="{2B3CE422-E850-4626-A2A7-98E93AD6675C}" type="datetime3">
              <a:rPr lang="en-IE"/>
              <a:pPr>
                <a:defRPr/>
              </a:pPr>
              <a:t>31 October 2013</a:t>
            </a:fld>
            <a:endParaRPr lang="en-IE"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IE"/>
          </a:p>
        </p:txBody>
      </p:sp>
      <p:sp>
        <p:nvSpPr>
          <p:cNvPr id="6" name="Rectangle 6"/>
          <p:cNvSpPr>
            <a:spLocks noGrp="1" noChangeArrowheads="1"/>
          </p:cNvSpPr>
          <p:nvPr>
            <p:ph type="sldNum" sz="quarter" idx="12"/>
          </p:nvPr>
        </p:nvSpPr>
        <p:spPr>
          <a:ln/>
        </p:spPr>
        <p:txBody>
          <a:bodyPr/>
          <a:lstStyle>
            <a:lvl1pPr>
              <a:defRPr/>
            </a:lvl1pPr>
          </a:lstStyle>
          <a:p>
            <a:pPr>
              <a:defRPr/>
            </a:pPr>
            <a:fld id="{A8582D75-96A7-4E0D-8FCC-49DAA6DE0132}" type="slidenum">
              <a:rPr lang="en-IE"/>
              <a:pPr>
                <a:defRPr/>
              </a:pPr>
              <a:t>‹#›</a:t>
            </a:fld>
            <a:endParaRPr lang="en-IE"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E"/>
          </a:p>
        </p:txBody>
      </p:sp>
      <p:sp>
        <p:nvSpPr>
          <p:cNvPr id="4" name="Rectangle 26"/>
          <p:cNvSpPr>
            <a:spLocks noGrp="1" noChangeArrowheads="1"/>
          </p:cNvSpPr>
          <p:nvPr>
            <p:ph type="dt" sz="half" idx="10"/>
          </p:nvPr>
        </p:nvSpPr>
        <p:spPr>
          <a:ln/>
        </p:spPr>
        <p:txBody>
          <a:bodyPr/>
          <a:lstStyle>
            <a:lvl1pPr>
              <a:defRPr/>
            </a:lvl1pPr>
          </a:lstStyle>
          <a:p>
            <a:pPr>
              <a:defRPr/>
            </a:pPr>
            <a:fld id="{1556BD60-D7AD-4270-96C0-A4DCAA36FBC4}" type="datetime3">
              <a:rPr lang="en-IE"/>
              <a:pPr>
                <a:defRPr/>
              </a:pPr>
              <a:t>31 October 2013</a:t>
            </a:fld>
            <a:r>
              <a:rPr lang="en-IE" dirty="0"/>
              <a:t> - </a:t>
            </a:r>
            <a:fld id="{4FB7C721-86F1-4870-BEF5-FF987A87CAD4}" type="slidenum">
              <a:rPr lang="en-IE"/>
              <a:pPr>
                <a:defRPr/>
              </a:pPr>
              <a:t>‹#›</a:t>
            </a:fld>
            <a:endParaRPr lang="en-IE"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26"/>
          <p:cNvSpPr>
            <a:spLocks noGrp="1" noChangeArrowheads="1"/>
          </p:cNvSpPr>
          <p:nvPr>
            <p:ph type="dt" sz="half" idx="10"/>
          </p:nvPr>
        </p:nvSpPr>
        <p:spPr>
          <a:ln/>
        </p:spPr>
        <p:txBody>
          <a:bodyPr/>
          <a:lstStyle>
            <a:lvl1pPr>
              <a:defRPr/>
            </a:lvl1pPr>
          </a:lstStyle>
          <a:p>
            <a:pPr>
              <a:defRPr/>
            </a:pPr>
            <a:fld id="{DA88258D-BBBD-4831-A8A4-55AC01DBB562}" type="datetime3">
              <a:rPr lang="en-IE"/>
              <a:pPr>
                <a:defRPr/>
              </a:pPr>
              <a:t>31 October 2013</a:t>
            </a:fld>
            <a:r>
              <a:rPr lang="en-IE" dirty="0"/>
              <a:t> - </a:t>
            </a:r>
            <a:fld id="{36A4708C-F52F-4478-9649-A750B5BE733B}" type="slidenum">
              <a:rPr lang="en-IE"/>
              <a:pPr>
                <a:defRPr/>
              </a:pPr>
              <a:t>‹#›</a:t>
            </a:fld>
            <a:endParaRPr lang="en-IE"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dt" sz="half" idx="10"/>
          </p:nvPr>
        </p:nvSpPr>
        <p:spPr>
          <a:ln/>
        </p:spPr>
        <p:txBody>
          <a:bodyPr/>
          <a:lstStyle>
            <a:lvl1pPr>
              <a:defRPr/>
            </a:lvl1pPr>
          </a:lstStyle>
          <a:p>
            <a:pPr>
              <a:defRPr/>
            </a:pPr>
            <a:fld id="{453F0B1D-60C5-4D8B-AB42-B5197DC40A40}" type="datetime3">
              <a:rPr lang="en-IE"/>
              <a:pPr>
                <a:defRPr/>
              </a:pPr>
              <a:t>31 October 2013</a:t>
            </a:fld>
            <a:r>
              <a:rPr lang="en-IE" dirty="0"/>
              <a:t> - </a:t>
            </a:r>
            <a:fld id="{F62771D7-1757-490A-B9A2-4655C6F517BC}" type="slidenum">
              <a:rPr lang="en-IE"/>
              <a:pPr>
                <a:defRPr/>
              </a:pPr>
              <a:t>‹#›</a:t>
            </a:fld>
            <a:endParaRPr lang="en-I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4.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image" Target="../media/image2.jpeg"/><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image" Target="../media/image4.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image" Target="../media/image1.jpeg"/><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image" Target="../media/image2.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3F2E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0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Geneva"/>
                <a:cs typeface="Arial" charset="0"/>
              </a:defRPr>
            </a:lvl1pPr>
          </a:lstStyle>
          <a:p>
            <a:pPr>
              <a:defRPr/>
            </a:pPr>
            <a:fld id="{48E40ACB-ED1D-44D2-9D02-FDF8511E5B10}" type="datetime3">
              <a:rPr lang="en-IE"/>
              <a:pPr>
                <a:defRPr/>
              </a:pPr>
              <a:t>31 October 2013</a:t>
            </a:fld>
            <a:endParaRPr lang="en-IE" dirty="0"/>
          </a:p>
        </p:txBody>
      </p:sp>
      <p:sp>
        <p:nvSpPr>
          <p:cNvPr id="450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Geneva"/>
                <a:cs typeface="Arial" charset="0"/>
              </a:defRPr>
            </a:lvl1pPr>
          </a:lstStyle>
          <a:p>
            <a:pPr>
              <a:defRPr/>
            </a:pPr>
            <a:endParaRPr lang="en-IE"/>
          </a:p>
        </p:txBody>
      </p:sp>
      <p:sp>
        <p:nvSpPr>
          <p:cNvPr id="450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AB4B27E-E886-4C13-A364-5097E5EFC381}" type="slidenum">
              <a:rPr lang="en-IE"/>
              <a:pPr>
                <a:defRPr/>
              </a:pPr>
              <a:t>‹#›</a:t>
            </a:fld>
            <a:endParaRPr lang="en-IE" dirty="0"/>
          </a:p>
        </p:txBody>
      </p:sp>
      <p:pic>
        <p:nvPicPr>
          <p:cNvPr id="1031" name="Picture 1" descr="amazon.jpg"/>
          <p:cNvPicPr>
            <a:picLocks noChangeAspect="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15" name="Rectangle 14"/>
          <p:cNvSpPr/>
          <p:nvPr/>
        </p:nvSpPr>
        <p:spPr>
          <a:xfrm>
            <a:off x="0" y="0"/>
            <a:ext cx="800100" cy="6858000"/>
          </a:xfrm>
          <a:prstGeom prst="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p>
        </p:txBody>
      </p:sp>
      <p:sp>
        <p:nvSpPr>
          <p:cNvPr id="16" name="Rectangle 15"/>
          <p:cNvSpPr/>
          <p:nvPr/>
        </p:nvSpPr>
        <p:spPr>
          <a:xfrm>
            <a:off x="635000" y="0"/>
            <a:ext cx="8509000" cy="190500"/>
          </a:xfrm>
          <a:prstGeom prst="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p>
        </p:txBody>
      </p:sp>
      <p:sp>
        <p:nvSpPr>
          <p:cNvPr id="17" name="Rectangle 16"/>
          <p:cNvSpPr/>
          <p:nvPr/>
        </p:nvSpPr>
        <p:spPr>
          <a:xfrm>
            <a:off x="635000" y="6667500"/>
            <a:ext cx="8509000" cy="190500"/>
          </a:xfrm>
          <a:prstGeom prst="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p>
        </p:txBody>
      </p:sp>
      <p:sp>
        <p:nvSpPr>
          <p:cNvPr id="18" name="Rectangle 17"/>
          <p:cNvSpPr/>
          <p:nvPr/>
        </p:nvSpPr>
        <p:spPr>
          <a:xfrm flipH="1">
            <a:off x="8978900" y="0"/>
            <a:ext cx="211138" cy="6858000"/>
          </a:xfrm>
          <a:prstGeom prst="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p>
        </p:txBody>
      </p:sp>
      <p:sp>
        <p:nvSpPr>
          <p:cNvPr id="1036" name="Text Box 21"/>
          <p:cNvSpPr txBox="1">
            <a:spLocks noChangeArrowheads="1"/>
          </p:cNvSpPr>
          <p:nvPr/>
        </p:nvSpPr>
        <p:spPr bwMode="auto">
          <a:xfrm rot="-5400000">
            <a:off x="107950" y="6057900"/>
            <a:ext cx="1231900" cy="165100"/>
          </a:xfrm>
          <a:prstGeom prst="rect">
            <a:avLst/>
          </a:prstGeom>
          <a:noFill/>
          <a:ln>
            <a:noFill/>
          </a:ln>
          <a:extLst>
            <a:ext uri="{909E8E84-426E-40DD-AFC4-6F175D3DCCD1}"/>
            <a:ext uri="{91240B29-F687-4F45-9708-019B960494DF}"/>
          </a:extLst>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lnSpc>
                <a:spcPct val="80000"/>
              </a:lnSpc>
              <a:spcBef>
                <a:spcPct val="20000"/>
              </a:spcBef>
              <a:buClr>
                <a:srgbClr val="003893"/>
              </a:buClr>
              <a:defRPr/>
            </a:pPr>
            <a:r>
              <a:rPr lang="de-CH" sz="600" smtClean="0"/>
              <a:t>© Michel Roggo / WWF-Canon</a:t>
            </a:r>
            <a:endParaRPr lang="en-GB" sz="600" smtClean="0"/>
          </a:p>
        </p:txBody>
      </p:sp>
      <p:sp>
        <p:nvSpPr>
          <p:cNvPr id="1037" name="Rectangle 22"/>
          <p:cNvSpPr>
            <a:spLocks noChangeArrowheads="1"/>
          </p:cNvSpPr>
          <p:nvPr/>
        </p:nvSpPr>
        <p:spPr bwMode="auto">
          <a:xfrm>
            <a:off x="7596188" y="6524625"/>
            <a:ext cx="1439862" cy="288925"/>
          </a:xfrm>
          <a:prstGeom prst="rect">
            <a:avLst/>
          </a:prstGeom>
          <a:noFill/>
          <a:ln w="9525">
            <a:noFill/>
            <a:miter lim="800000"/>
            <a:headEnd/>
            <a:tailEnd/>
          </a:ln>
        </p:spPr>
        <p:txBody>
          <a:bodyPr bIns="0" anchor="b"/>
          <a:lstStyle/>
          <a:p>
            <a:pPr algn="r">
              <a:defRPr/>
            </a:pPr>
            <a:fld id="{1282FE53-325D-46D4-BC68-FD848D8E8D23}" type="slidenum">
              <a:rPr lang="en-IE" sz="800">
                <a:solidFill>
                  <a:schemeClr val="bg1"/>
                </a:solidFill>
              </a:rPr>
              <a:pPr algn="r">
                <a:defRPr/>
              </a:pPr>
              <a:t>‹#›</a:t>
            </a:fld>
            <a:endParaRPr lang="en-IE" sz="800">
              <a:solidFill>
                <a:schemeClr val="bg1"/>
              </a:solidFill>
            </a:endParaRPr>
          </a:p>
        </p:txBody>
      </p:sp>
      <p:pic>
        <p:nvPicPr>
          <p:cNvPr id="1038" name="Picture 13" descr="master panda.jpg"/>
          <p:cNvPicPr>
            <a:picLocks noChangeAspect="1"/>
          </p:cNvPicPr>
          <p:nvPr/>
        </p:nvPicPr>
        <p:blipFill>
          <a:blip r:embed="rId15" cstate="print">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996" r:id="rId1"/>
    <p:sldLayoutId id="2147486997" r:id="rId2"/>
    <p:sldLayoutId id="2147486998" r:id="rId3"/>
    <p:sldLayoutId id="2147486999" r:id="rId4"/>
    <p:sldLayoutId id="2147487000" r:id="rId5"/>
    <p:sldLayoutId id="2147487001" r:id="rId6"/>
    <p:sldLayoutId id="2147487002" r:id="rId7"/>
    <p:sldLayoutId id="2147487003" r:id="rId8"/>
    <p:sldLayoutId id="2147487004" r:id="rId9"/>
    <p:sldLayoutId id="2147487005" r:id="rId10"/>
    <p:sldLayoutId id="2147487006" r:id="rId11"/>
    <p:sldLayoutId id="2147487095" r:id="rId12"/>
  </p:sldLayoutIdLst>
  <p:hf sldNum="0" hdr="0" ftr="0"/>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F2E9"/>
        </a:solidFill>
        <a:effectLst/>
      </p:bgPr>
    </p:bg>
    <p:spTree>
      <p:nvGrpSpPr>
        <p:cNvPr id="1" name=""/>
        <p:cNvGrpSpPr/>
        <p:nvPr/>
      </p:nvGrpSpPr>
      <p:grpSpPr>
        <a:xfrm>
          <a:off x="0" y="0"/>
          <a:ext cx="0" cy="0"/>
          <a:chOff x="0" y="0"/>
          <a:chExt cx="0" cy="0"/>
        </a:xfrm>
      </p:grpSpPr>
      <p:sp>
        <p:nvSpPr>
          <p:cNvPr id="17" name="Rectangle 16"/>
          <p:cNvSpPr/>
          <p:nvPr/>
        </p:nvSpPr>
        <p:spPr>
          <a:xfrm>
            <a:off x="0" y="0"/>
            <a:ext cx="800100" cy="6858000"/>
          </a:xfrm>
          <a:prstGeom prst="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p>
        </p:txBody>
      </p:sp>
      <p:sp>
        <p:nvSpPr>
          <p:cNvPr id="18" name="Rectangle 17"/>
          <p:cNvSpPr/>
          <p:nvPr/>
        </p:nvSpPr>
        <p:spPr>
          <a:xfrm>
            <a:off x="635000" y="0"/>
            <a:ext cx="8509000" cy="190500"/>
          </a:xfrm>
          <a:prstGeom prst="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p>
        </p:txBody>
      </p:sp>
      <p:sp>
        <p:nvSpPr>
          <p:cNvPr id="19" name="Rectangle 18"/>
          <p:cNvSpPr/>
          <p:nvPr/>
        </p:nvSpPr>
        <p:spPr>
          <a:xfrm>
            <a:off x="635000" y="6667500"/>
            <a:ext cx="8509000" cy="190500"/>
          </a:xfrm>
          <a:prstGeom prst="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p>
        </p:txBody>
      </p:sp>
      <p:sp>
        <p:nvSpPr>
          <p:cNvPr id="20" name="Rectangle 19"/>
          <p:cNvSpPr/>
          <p:nvPr/>
        </p:nvSpPr>
        <p:spPr>
          <a:xfrm flipH="1">
            <a:off x="8978900" y="0"/>
            <a:ext cx="211138" cy="6858000"/>
          </a:xfrm>
          <a:prstGeom prst="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p>
        </p:txBody>
      </p:sp>
      <p:cxnSp>
        <p:nvCxnSpPr>
          <p:cNvPr id="11" name="Straight Connector 10"/>
          <p:cNvCxnSpPr/>
          <p:nvPr/>
        </p:nvCxnSpPr>
        <p:spPr>
          <a:xfrm>
            <a:off x="5099050" y="1557338"/>
            <a:ext cx="3155950" cy="1587"/>
          </a:xfrm>
          <a:prstGeom prst="line">
            <a:avLst/>
          </a:prstGeom>
          <a:ln w="12700">
            <a:solidFill>
              <a:srgbClr val="F3F2E9"/>
            </a:solidFill>
          </a:ln>
          <a:effectLst/>
        </p:spPr>
        <p:style>
          <a:lnRef idx="2">
            <a:schemeClr val="accent1"/>
          </a:lnRef>
          <a:fillRef idx="0">
            <a:schemeClr val="accent1"/>
          </a:fillRef>
          <a:effectRef idx="1">
            <a:schemeClr val="accent1"/>
          </a:effectRef>
          <a:fontRef idx="minor">
            <a:schemeClr val="tx1"/>
          </a:fontRef>
        </p:style>
      </p:cxnSp>
      <p:sp>
        <p:nvSpPr>
          <p:cNvPr id="2055" name="Text Box 12"/>
          <p:cNvSpPr txBox="1">
            <a:spLocks noChangeArrowheads="1"/>
          </p:cNvSpPr>
          <p:nvPr/>
        </p:nvSpPr>
        <p:spPr bwMode="auto">
          <a:xfrm rot="-5400000">
            <a:off x="238919" y="6193632"/>
            <a:ext cx="960437" cy="165100"/>
          </a:xfrm>
          <a:prstGeom prst="rect">
            <a:avLst/>
          </a:prstGeom>
          <a:noFill/>
          <a:ln>
            <a:noFill/>
          </a:ln>
          <a:extLst>
            <a:ext uri="{909E8E84-426E-40DD-AFC4-6F175D3DCCD1}"/>
            <a:ext uri="{91240B29-F687-4F45-9708-019B960494DF}"/>
          </a:extLst>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lnSpc>
                <a:spcPct val="80000"/>
              </a:lnSpc>
              <a:spcBef>
                <a:spcPct val="20000"/>
              </a:spcBef>
              <a:buClr>
                <a:srgbClr val="003893"/>
              </a:buClr>
              <a:defRPr/>
            </a:pPr>
            <a:r>
              <a:rPr lang="de-CH" sz="600" smtClean="0"/>
              <a:t>© Kate Holt / WWF-UK</a:t>
            </a:r>
            <a:endParaRPr lang="en-GB" sz="600" smtClean="0"/>
          </a:p>
        </p:txBody>
      </p:sp>
      <p:pic>
        <p:nvPicPr>
          <p:cNvPr id="2056" name="Picture 13" descr="HI_227769X"/>
          <p:cNvPicPr>
            <a:picLocks noChangeAspect="1" noChangeArrowheads="1"/>
          </p:cNvPicPr>
          <p:nvPr/>
        </p:nvPicPr>
        <p:blipFill>
          <a:blip r:embed="rId14" cstate="print"/>
          <a:srcRect/>
          <a:stretch>
            <a:fillRect/>
          </a:stretch>
        </p:blipFill>
        <p:spPr bwMode="auto">
          <a:xfrm>
            <a:off x="800100" y="190500"/>
            <a:ext cx="8178800" cy="6475413"/>
          </a:xfrm>
          <a:prstGeom prst="rect">
            <a:avLst/>
          </a:prstGeom>
          <a:noFill/>
          <a:ln w="9525">
            <a:noFill/>
            <a:miter lim="800000"/>
            <a:headEnd/>
            <a:tailEnd/>
          </a:ln>
        </p:spPr>
      </p:pic>
      <p:sp>
        <p:nvSpPr>
          <p:cNvPr id="55319" name="Rectangle 23"/>
          <p:cNvSpPr>
            <a:spLocks noGrp="1" noChangeArrowheads="1"/>
          </p:cNvSpPr>
          <p:nvPr>
            <p:ph type="dt" sz="half" idx="2"/>
          </p:nvPr>
        </p:nvSpPr>
        <p:spPr bwMode="auto">
          <a:xfrm>
            <a:off x="7524750" y="6524625"/>
            <a:ext cx="1439863" cy="288925"/>
          </a:xfrm>
          <a:prstGeom prst="rect">
            <a:avLst/>
          </a:prstGeom>
          <a:noFill/>
          <a:ln w="9525">
            <a:noFill/>
            <a:miter lim="800000"/>
            <a:headEnd/>
            <a:tailEnd/>
          </a:ln>
          <a:effectLst/>
        </p:spPr>
        <p:txBody>
          <a:bodyPr vert="horz" wrap="square" lIns="91440" tIns="45720" rIns="91440" bIns="0" numCol="1" anchor="b" anchorCtr="0" compatLnSpc="1">
            <a:prstTxWarp prst="textNoShape">
              <a:avLst/>
            </a:prstTxWarp>
          </a:bodyPr>
          <a:lstStyle>
            <a:lvl1pPr algn="r">
              <a:defRPr sz="800">
                <a:solidFill>
                  <a:schemeClr val="bg1"/>
                </a:solidFill>
              </a:defRPr>
            </a:lvl1pPr>
          </a:lstStyle>
          <a:p>
            <a:pPr>
              <a:defRPr/>
            </a:pPr>
            <a:fld id="{8BFF02A7-1E61-4F87-8800-6940F82BCF5C}" type="datetime3">
              <a:rPr lang="en-IE"/>
              <a:pPr>
                <a:defRPr/>
              </a:pPr>
              <a:t>31 October 2013</a:t>
            </a:fld>
            <a:r>
              <a:rPr lang="en-IE" dirty="0"/>
              <a:t> - </a:t>
            </a:r>
            <a:fld id="{B0BCDE27-D0BB-4901-B4C3-34FF24AB1945}" type="slidenum">
              <a:rPr lang="en-IE"/>
              <a:pPr>
                <a:defRPr/>
              </a:pPr>
              <a:t>‹#›</a:t>
            </a:fld>
            <a:endParaRPr lang="en-IE" dirty="0"/>
          </a:p>
        </p:txBody>
      </p:sp>
      <p:pic>
        <p:nvPicPr>
          <p:cNvPr id="2058" name="Picture 13" descr="master panda.jpg"/>
          <p:cNvPicPr>
            <a:picLocks noChangeAspect="1"/>
          </p:cNvPicPr>
          <p:nvPr/>
        </p:nvPicPr>
        <p:blipFill>
          <a:blip r:embed="rId15" cstate="print">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7007" r:id="rId1"/>
    <p:sldLayoutId id="2147487008" r:id="rId2"/>
    <p:sldLayoutId id="2147487009" r:id="rId3"/>
    <p:sldLayoutId id="2147487010" r:id="rId4"/>
    <p:sldLayoutId id="2147487011" r:id="rId5"/>
    <p:sldLayoutId id="2147487012" r:id="rId6"/>
    <p:sldLayoutId id="2147487013" r:id="rId7"/>
    <p:sldLayoutId id="2147487014" r:id="rId8"/>
    <p:sldLayoutId id="2147487015" r:id="rId9"/>
    <p:sldLayoutId id="2147487016" r:id="rId10"/>
    <p:sldLayoutId id="2147487017" r:id="rId11"/>
    <p:sldLayoutId id="2147487096" r:id="rId12"/>
  </p:sldLayoutIdLst>
  <p:hf sldNum="0" hdr="0" ftr="0"/>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3F2E9"/>
        </a:solidFill>
        <a:effectLst/>
      </p:bgPr>
    </p:bg>
    <p:spTree>
      <p:nvGrpSpPr>
        <p:cNvPr id="1" name=""/>
        <p:cNvGrpSpPr/>
        <p:nvPr/>
      </p:nvGrpSpPr>
      <p:grpSpPr>
        <a:xfrm>
          <a:off x="0" y="0"/>
          <a:ext cx="0" cy="0"/>
          <a:chOff x="0" y="0"/>
          <a:chExt cx="0" cy="0"/>
        </a:xfrm>
      </p:grpSpPr>
      <p:sp>
        <p:nvSpPr>
          <p:cNvPr id="10" name="Rectangle 9"/>
          <p:cNvSpPr/>
          <p:nvPr/>
        </p:nvSpPr>
        <p:spPr>
          <a:xfrm>
            <a:off x="127000" y="0"/>
            <a:ext cx="9017000" cy="6858000"/>
          </a:xfrm>
          <a:prstGeom prst="rect">
            <a:avLst/>
          </a:prstGeom>
          <a:solidFill>
            <a:srgbClr val="8ABE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p>
        </p:txBody>
      </p:sp>
      <p:sp>
        <p:nvSpPr>
          <p:cNvPr id="3075" name="Rectangle 10"/>
          <p:cNvSpPr>
            <a:spLocks noChangeArrowheads="1"/>
          </p:cNvSpPr>
          <p:nvPr/>
        </p:nvSpPr>
        <p:spPr bwMode="auto">
          <a:xfrm>
            <a:off x="0" y="0"/>
            <a:ext cx="127000" cy="6858000"/>
          </a:xfrm>
          <a:prstGeom prst="rect">
            <a:avLst/>
          </a:prstGeom>
          <a:solidFill>
            <a:srgbClr val="F3F2E9"/>
          </a:solidFill>
          <a:ln w="9525">
            <a:noFill/>
            <a:miter lim="800000"/>
            <a:headEnd/>
            <a:tailEnd/>
          </a:ln>
        </p:spPr>
        <p:txBody>
          <a:bodyPr anchor="ctr"/>
          <a:lstStyle/>
          <a:p>
            <a:pPr algn="ctr" defTabSz="457200">
              <a:defRPr/>
            </a:pPr>
            <a:endParaRPr lang="en-US">
              <a:solidFill>
                <a:srgbClr val="FFFFFF"/>
              </a:solidFill>
              <a:ea typeface="Geneva"/>
              <a:cs typeface="Geneva"/>
            </a:endParaRPr>
          </a:p>
        </p:txBody>
      </p:sp>
      <p:cxnSp>
        <p:nvCxnSpPr>
          <p:cNvPr id="15" name="Straight Connector 14"/>
          <p:cNvCxnSpPr/>
          <p:nvPr/>
        </p:nvCxnSpPr>
        <p:spPr>
          <a:xfrm>
            <a:off x="1184275" y="6267450"/>
            <a:ext cx="7604125"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0" y="0"/>
            <a:ext cx="800100" cy="6858000"/>
          </a:xfrm>
          <a:prstGeom prst="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p>
        </p:txBody>
      </p:sp>
      <p:sp>
        <p:nvSpPr>
          <p:cNvPr id="19" name="Rectangle 18"/>
          <p:cNvSpPr/>
          <p:nvPr/>
        </p:nvSpPr>
        <p:spPr>
          <a:xfrm>
            <a:off x="635000" y="0"/>
            <a:ext cx="8509000" cy="190500"/>
          </a:xfrm>
          <a:prstGeom prst="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p>
        </p:txBody>
      </p:sp>
      <p:sp>
        <p:nvSpPr>
          <p:cNvPr id="20" name="Rectangle 19"/>
          <p:cNvSpPr/>
          <p:nvPr/>
        </p:nvSpPr>
        <p:spPr>
          <a:xfrm>
            <a:off x="635000" y="6667500"/>
            <a:ext cx="8509000" cy="190500"/>
          </a:xfrm>
          <a:prstGeom prst="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p>
        </p:txBody>
      </p:sp>
      <p:sp>
        <p:nvSpPr>
          <p:cNvPr id="21" name="Rectangle 20"/>
          <p:cNvSpPr/>
          <p:nvPr/>
        </p:nvSpPr>
        <p:spPr>
          <a:xfrm flipH="1">
            <a:off x="8978900" y="0"/>
            <a:ext cx="211138" cy="6858000"/>
          </a:xfrm>
          <a:prstGeom prst="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p>
        </p:txBody>
      </p:sp>
      <p:sp>
        <p:nvSpPr>
          <p:cNvPr id="67610" name="Rectangle 26"/>
          <p:cNvSpPr>
            <a:spLocks noGrp="1" noChangeArrowheads="1"/>
          </p:cNvSpPr>
          <p:nvPr>
            <p:ph type="dt" sz="half" idx="2"/>
          </p:nvPr>
        </p:nvSpPr>
        <p:spPr bwMode="auto">
          <a:xfrm>
            <a:off x="7524750" y="6524625"/>
            <a:ext cx="1439863" cy="288925"/>
          </a:xfrm>
          <a:prstGeom prst="rect">
            <a:avLst/>
          </a:prstGeom>
          <a:noFill/>
          <a:ln w="9525">
            <a:noFill/>
            <a:miter lim="800000"/>
            <a:headEnd/>
            <a:tailEnd/>
          </a:ln>
          <a:effectLst/>
        </p:spPr>
        <p:txBody>
          <a:bodyPr vert="horz" wrap="square" lIns="91440" tIns="45720" rIns="91440" bIns="0" numCol="1" anchor="b" anchorCtr="0" compatLnSpc="1">
            <a:prstTxWarp prst="textNoShape">
              <a:avLst/>
            </a:prstTxWarp>
          </a:bodyPr>
          <a:lstStyle>
            <a:lvl1pPr algn="r">
              <a:defRPr sz="800"/>
            </a:lvl1pPr>
          </a:lstStyle>
          <a:p>
            <a:pPr>
              <a:defRPr/>
            </a:pPr>
            <a:fld id="{DB6FEB0D-9E0A-45FA-BD18-682D392958F2}" type="datetime3">
              <a:rPr lang="en-IE"/>
              <a:pPr>
                <a:defRPr/>
              </a:pPr>
              <a:t>31 October 2013</a:t>
            </a:fld>
            <a:r>
              <a:rPr lang="en-IE" dirty="0"/>
              <a:t> - </a:t>
            </a:r>
            <a:fld id="{33B4FCC6-9EA7-4DD8-955F-B9C8958E5DBA}" type="slidenum">
              <a:rPr lang="en-IE"/>
              <a:pPr>
                <a:defRPr/>
              </a:pPr>
              <a:t>‹#›</a:t>
            </a:fld>
            <a:endParaRPr lang="en-IE" dirty="0"/>
          </a:p>
        </p:txBody>
      </p:sp>
      <p:pic>
        <p:nvPicPr>
          <p:cNvPr id="3082" name="Picture 13" descr="master panda.jpg"/>
          <p:cNvPicPr>
            <a:picLocks noChangeAspect="1"/>
          </p:cNvPicPr>
          <p:nvPr/>
        </p:nvPicPr>
        <p:blipFill>
          <a:blip r:embed="rId14" cstate="print">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7018" r:id="rId1"/>
    <p:sldLayoutId id="2147487019" r:id="rId2"/>
    <p:sldLayoutId id="2147487020" r:id="rId3"/>
    <p:sldLayoutId id="2147487021" r:id="rId4"/>
    <p:sldLayoutId id="2147487022" r:id="rId5"/>
    <p:sldLayoutId id="2147487023" r:id="rId6"/>
    <p:sldLayoutId id="2147487024" r:id="rId7"/>
    <p:sldLayoutId id="2147487025" r:id="rId8"/>
    <p:sldLayoutId id="2147487026" r:id="rId9"/>
    <p:sldLayoutId id="2147487027" r:id="rId10"/>
    <p:sldLayoutId id="2147487028" r:id="rId11"/>
    <p:sldLayoutId id="2147487097" r:id="rId12"/>
  </p:sldLayoutIdLst>
  <p:hf sldNum="0" hdr="0" ftr="0"/>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3F2E9"/>
        </a:solidFill>
        <a:effectLst/>
      </p:bgPr>
    </p:bg>
    <p:spTree>
      <p:nvGrpSpPr>
        <p:cNvPr id="1" name=""/>
        <p:cNvGrpSpPr/>
        <p:nvPr/>
      </p:nvGrpSpPr>
      <p:grpSpPr>
        <a:xfrm>
          <a:off x="0" y="0"/>
          <a:ext cx="0" cy="0"/>
          <a:chOff x="0" y="0"/>
          <a:chExt cx="0" cy="0"/>
        </a:xfrm>
      </p:grpSpPr>
      <p:sp>
        <p:nvSpPr>
          <p:cNvPr id="12" name="Rectangle 11"/>
          <p:cNvSpPr/>
          <p:nvPr/>
        </p:nvSpPr>
        <p:spPr>
          <a:xfrm>
            <a:off x="0" y="0"/>
            <a:ext cx="107950" cy="6858000"/>
          </a:xfrm>
          <a:prstGeom prst="rect">
            <a:avLst/>
          </a:prstGeom>
          <a:solidFill>
            <a:srgbClr val="8ABE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p>
        </p:txBody>
      </p:sp>
      <p:pic>
        <p:nvPicPr>
          <p:cNvPr id="4099" name="Picture 13" descr="master panda.jpg"/>
          <p:cNvPicPr>
            <a:picLocks noChangeAspect="1"/>
          </p:cNvPicPr>
          <p:nvPr/>
        </p:nvPicPr>
        <p:blipFill>
          <a:blip r:embed="rId15" cstate="print">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
        <p:nvSpPr>
          <p:cNvPr id="86025" name="Rectangle 9"/>
          <p:cNvSpPr>
            <a:spLocks noGrp="1" noChangeArrowheads="1"/>
          </p:cNvSpPr>
          <p:nvPr>
            <p:ph type="dt" sz="half" idx="2"/>
          </p:nvPr>
        </p:nvSpPr>
        <p:spPr bwMode="auto">
          <a:xfrm>
            <a:off x="7524750" y="6453188"/>
            <a:ext cx="1439863" cy="288925"/>
          </a:xfrm>
          <a:prstGeom prst="rect">
            <a:avLst/>
          </a:prstGeom>
          <a:noFill/>
          <a:ln w="9525">
            <a:noFill/>
            <a:miter lim="800000"/>
            <a:headEnd/>
            <a:tailEnd/>
          </a:ln>
          <a:effectLst/>
        </p:spPr>
        <p:txBody>
          <a:bodyPr vert="horz" wrap="square" lIns="91440" tIns="45720" rIns="91440" bIns="0" numCol="1" anchor="b" anchorCtr="0" compatLnSpc="1">
            <a:prstTxWarp prst="textNoShape">
              <a:avLst/>
            </a:prstTxWarp>
          </a:bodyPr>
          <a:lstStyle>
            <a:lvl1pPr algn="r">
              <a:defRPr sz="800"/>
            </a:lvl1pPr>
          </a:lstStyle>
          <a:p>
            <a:pPr>
              <a:defRPr/>
            </a:pPr>
            <a:fld id="{2B0F3CAB-BEC1-4045-B09A-2E0C7C7FC9FD}" type="datetime3">
              <a:rPr lang="en-IE"/>
              <a:pPr>
                <a:defRPr/>
              </a:pPr>
              <a:t>31 October 2013</a:t>
            </a:fld>
            <a:r>
              <a:rPr lang="en-IE" dirty="0"/>
              <a:t> - </a:t>
            </a:r>
            <a:fld id="{1C7DB58B-7547-4E0B-8DB5-A7CC2D3AF04F}" type="slidenum">
              <a:rPr lang="en-IE"/>
              <a:pPr>
                <a:defRPr/>
              </a:pPr>
              <a:t>‹#›</a:t>
            </a:fld>
            <a:endParaRPr lang="en-IE" dirty="0"/>
          </a:p>
        </p:txBody>
      </p:sp>
      <p:cxnSp>
        <p:nvCxnSpPr>
          <p:cNvPr id="2" name="Straight Connector 11"/>
          <p:cNvCxnSpPr/>
          <p:nvPr/>
        </p:nvCxnSpPr>
        <p:spPr>
          <a:xfrm>
            <a:off x="441325" y="6451600"/>
            <a:ext cx="8385175" cy="1588"/>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7029" r:id="rId1"/>
    <p:sldLayoutId id="2147487030" r:id="rId2"/>
    <p:sldLayoutId id="2147487031" r:id="rId3"/>
    <p:sldLayoutId id="2147487032" r:id="rId4"/>
    <p:sldLayoutId id="2147487033" r:id="rId5"/>
    <p:sldLayoutId id="2147487034" r:id="rId6"/>
    <p:sldLayoutId id="2147487035" r:id="rId7"/>
    <p:sldLayoutId id="2147487036" r:id="rId8"/>
    <p:sldLayoutId id="2147487037" r:id="rId9"/>
    <p:sldLayoutId id="2147487038" r:id="rId10"/>
    <p:sldLayoutId id="2147487039" r:id="rId11"/>
    <p:sldLayoutId id="2147487098" r:id="rId12"/>
    <p:sldLayoutId id="2147487099" r:id="rId13"/>
  </p:sldLayoutIdLst>
  <p:hf sldNum="0" hdr="0" ftr="0"/>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3F2E9"/>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Rectangle 11"/>
          <p:cNvSpPr/>
          <p:nvPr/>
        </p:nvSpPr>
        <p:spPr>
          <a:xfrm>
            <a:off x="0" y="0"/>
            <a:ext cx="107950" cy="6858000"/>
          </a:xfrm>
          <a:prstGeom prst="rect">
            <a:avLst/>
          </a:prstGeom>
          <a:solidFill>
            <a:srgbClr val="8ABE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p>
        </p:txBody>
      </p:sp>
      <p:pic>
        <p:nvPicPr>
          <p:cNvPr id="5125" name="Picture 13" descr="master panda.jpg"/>
          <p:cNvPicPr>
            <a:picLocks noChangeAspect="1"/>
          </p:cNvPicPr>
          <p:nvPr/>
        </p:nvPicPr>
        <p:blipFill>
          <a:blip r:embed="rId14" cstate="print">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7040" r:id="rId1"/>
    <p:sldLayoutId id="2147487041" r:id="rId2"/>
    <p:sldLayoutId id="2147487042" r:id="rId3"/>
    <p:sldLayoutId id="2147487043" r:id="rId4"/>
    <p:sldLayoutId id="2147487044" r:id="rId5"/>
    <p:sldLayoutId id="2147487045" r:id="rId6"/>
    <p:sldLayoutId id="2147487046" r:id="rId7"/>
    <p:sldLayoutId id="2147487047" r:id="rId8"/>
    <p:sldLayoutId id="2147487048" r:id="rId9"/>
    <p:sldLayoutId id="2147487049" r:id="rId10"/>
    <p:sldLayoutId id="2147487050" r:id="rId11"/>
    <p:sldLayoutId id="2147487100" r:id="rId12"/>
  </p:sldLayoutIdLst>
  <p:hf sldNum="0" hdr="0" ftr="0"/>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3F2E9"/>
        </a:solidFill>
        <a:effectLst/>
      </p:bgPr>
    </p:bg>
    <p:spTree>
      <p:nvGrpSpPr>
        <p:cNvPr id="1" name=""/>
        <p:cNvGrpSpPr/>
        <p:nvPr/>
      </p:nvGrpSpPr>
      <p:grpSpPr>
        <a:xfrm>
          <a:off x="0" y="0"/>
          <a:ext cx="0" cy="0"/>
          <a:chOff x="0" y="0"/>
          <a:chExt cx="0" cy="0"/>
        </a:xfrm>
      </p:grpSpPr>
      <p:sp>
        <p:nvSpPr>
          <p:cNvPr id="17" name="Rectangle 16"/>
          <p:cNvSpPr/>
          <p:nvPr/>
        </p:nvSpPr>
        <p:spPr>
          <a:xfrm>
            <a:off x="0" y="0"/>
            <a:ext cx="800100" cy="6858000"/>
          </a:xfrm>
          <a:prstGeom prst="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18" name="Rectangle 17"/>
          <p:cNvSpPr/>
          <p:nvPr/>
        </p:nvSpPr>
        <p:spPr>
          <a:xfrm>
            <a:off x="635000" y="0"/>
            <a:ext cx="8509000" cy="190500"/>
          </a:xfrm>
          <a:prstGeom prst="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19" name="Rectangle 18"/>
          <p:cNvSpPr/>
          <p:nvPr/>
        </p:nvSpPr>
        <p:spPr>
          <a:xfrm>
            <a:off x="635000" y="6667500"/>
            <a:ext cx="8509000" cy="190500"/>
          </a:xfrm>
          <a:prstGeom prst="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20" name="Rectangle 19"/>
          <p:cNvSpPr/>
          <p:nvPr/>
        </p:nvSpPr>
        <p:spPr>
          <a:xfrm flipH="1">
            <a:off x="8978900" y="0"/>
            <a:ext cx="211138" cy="6858000"/>
          </a:xfrm>
          <a:prstGeom prst="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cxnSp>
        <p:nvCxnSpPr>
          <p:cNvPr id="11" name="Straight Connector 10"/>
          <p:cNvCxnSpPr/>
          <p:nvPr/>
        </p:nvCxnSpPr>
        <p:spPr>
          <a:xfrm>
            <a:off x="5099050" y="1557338"/>
            <a:ext cx="3155950" cy="1587"/>
          </a:xfrm>
          <a:prstGeom prst="line">
            <a:avLst/>
          </a:prstGeom>
          <a:ln w="12700">
            <a:solidFill>
              <a:srgbClr val="F3F2E9"/>
            </a:solidFill>
          </a:ln>
          <a:effectLst/>
        </p:spPr>
        <p:style>
          <a:lnRef idx="2">
            <a:schemeClr val="accent1"/>
          </a:lnRef>
          <a:fillRef idx="0">
            <a:schemeClr val="accent1"/>
          </a:fillRef>
          <a:effectRef idx="1">
            <a:schemeClr val="accent1"/>
          </a:effectRef>
          <a:fontRef idx="minor">
            <a:schemeClr val="tx1"/>
          </a:fontRef>
        </p:style>
      </p:cxnSp>
      <p:sp>
        <p:nvSpPr>
          <p:cNvPr id="6151" name="Text Box 12"/>
          <p:cNvSpPr txBox="1">
            <a:spLocks noChangeArrowheads="1"/>
          </p:cNvSpPr>
          <p:nvPr/>
        </p:nvSpPr>
        <p:spPr bwMode="auto">
          <a:xfrm rot="-5400000">
            <a:off x="238919" y="6193632"/>
            <a:ext cx="960437" cy="165100"/>
          </a:xfrm>
          <a:prstGeom prst="rect">
            <a:avLst/>
          </a:prstGeom>
          <a:noFill/>
          <a:ln>
            <a:noFill/>
          </a:ln>
          <a:extLst>
            <a:ext uri="{909E8E84-426E-40DD-AFC4-6F175D3DCCD1}"/>
            <a:ext uri="{91240B29-F687-4F45-9708-019B960494DF}"/>
          </a:extLst>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lnSpc>
                <a:spcPct val="80000"/>
              </a:lnSpc>
              <a:spcBef>
                <a:spcPct val="20000"/>
              </a:spcBef>
              <a:buClr>
                <a:srgbClr val="003893"/>
              </a:buClr>
              <a:defRPr/>
            </a:pPr>
            <a:r>
              <a:rPr lang="de-CH" sz="600" smtClean="0">
                <a:solidFill>
                  <a:srgbClr val="000000"/>
                </a:solidFill>
              </a:rPr>
              <a:t>© Kate Holt / WWF-UK</a:t>
            </a:r>
            <a:endParaRPr lang="en-GB" sz="600" smtClean="0">
              <a:solidFill>
                <a:srgbClr val="000000"/>
              </a:solidFill>
            </a:endParaRPr>
          </a:p>
        </p:txBody>
      </p:sp>
      <p:pic>
        <p:nvPicPr>
          <p:cNvPr id="6152" name="Picture 13" descr="HI_227769X"/>
          <p:cNvPicPr>
            <a:picLocks noChangeAspect="1" noChangeArrowheads="1"/>
          </p:cNvPicPr>
          <p:nvPr/>
        </p:nvPicPr>
        <p:blipFill>
          <a:blip r:embed="rId14" cstate="print"/>
          <a:srcRect/>
          <a:stretch>
            <a:fillRect/>
          </a:stretch>
        </p:blipFill>
        <p:spPr bwMode="auto">
          <a:xfrm>
            <a:off x="800100" y="190500"/>
            <a:ext cx="8178800" cy="6475413"/>
          </a:xfrm>
          <a:prstGeom prst="rect">
            <a:avLst/>
          </a:prstGeom>
          <a:noFill/>
          <a:ln w="9525">
            <a:noFill/>
            <a:miter lim="800000"/>
            <a:headEnd/>
            <a:tailEnd/>
          </a:ln>
        </p:spPr>
      </p:pic>
      <p:sp>
        <p:nvSpPr>
          <p:cNvPr id="55319" name="Rectangle 23"/>
          <p:cNvSpPr>
            <a:spLocks noGrp="1" noChangeArrowheads="1"/>
          </p:cNvSpPr>
          <p:nvPr>
            <p:ph type="dt" sz="half" idx="2"/>
          </p:nvPr>
        </p:nvSpPr>
        <p:spPr bwMode="auto">
          <a:xfrm>
            <a:off x="7524750" y="6524625"/>
            <a:ext cx="1439863" cy="288925"/>
          </a:xfrm>
          <a:prstGeom prst="rect">
            <a:avLst/>
          </a:prstGeom>
          <a:noFill/>
          <a:ln w="9525">
            <a:noFill/>
            <a:miter lim="800000"/>
            <a:headEnd/>
            <a:tailEnd/>
          </a:ln>
          <a:effectLst/>
        </p:spPr>
        <p:txBody>
          <a:bodyPr vert="horz" wrap="square" lIns="91440" tIns="45720" rIns="91440" bIns="0" numCol="1" anchor="b" anchorCtr="0" compatLnSpc="1">
            <a:prstTxWarp prst="textNoShape">
              <a:avLst/>
            </a:prstTxWarp>
          </a:bodyPr>
          <a:lstStyle>
            <a:lvl1pPr algn="r">
              <a:defRPr sz="800">
                <a:solidFill>
                  <a:srgbClr val="FFFFFF"/>
                </a:solidFill>
              </a:defRPr>
            </a:lvl1pPr>
          </a:lstStyle>
          <a:p>
            <a:pPr>
              <a:defRPr/>
            </a:pPr>
            <a:fld id="{1E65FFA4-9695-4687-B206-C893CE2B6E99}" type="datetime3">
              <a:rPr lang="en-IE"/>
              <a:pPr>
                <a:defRPr/>
              </a:pPr>
              <a:t>31 October 2013</a:t>
            </a:fld>
            <a:r>
              <a:rPr lang="en-IE" dirty="0"/>
              <a:t> - </a:t>
            </a:r>
            <a:fld id="{08D424AC-4039-4937-8F50-9A3CFC761409}" type="slidenum">
              <a:rPr lang="en-IE"/>
              <a:pPr>
                <a:defRPr/>
              </a:pPr>
              <a:t>‹#›</a:t>
            </a:fld>
            <a:endParaRPr lang="en-IE" dirty="0"/>
          </a:p>
        </p:txBody>
      </p:sp>
      <p:pic>
        <p:nvPicPr>
          <p:cNvPr id="6154" name="Picture 13" descr="master panda.jpg"/>
          <p:cNvPicPr>
            <a:picLocks noChangeAspect="1"/>
          </p:cNvPicPr>
          <p:nvPr/>
        </p:nvPicPr>
        <p:blipFill>
          <a:blip r:embed="rId15" cstate="print">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7051" r:id="rId1"/>
    <p:sldLayoutId id="2147487052" r:id="rId2"/>
    <p:sldLayoutId id="2147487053" r:id="rId3"/>
    <p:sldLayoutId id="2147487054" r:id="rId4"/>
    <p:sldLayoutId id="2147487055" r:id="rId5"/>
    <p:sldLayoutId id="2147487056" r:id="rId6"/>
    <p:sldLayoutId id="2147487057" r:id="rId7"/>
    <p:sldLayoutId id="2147487058" r:id="rId8"/>
    <p:sldLayoutId id="2147487059" r:id="rId9"/>
    <p:sldLayoutId id="2147487060" r:id="rId10"/>
    <p:sldLayoutId id="2147487061" r:id="rId11"/>
    <p:sldLayoutId id="2147487101" r:id="rId12"/>
  </p:sldLayoutIdLst>
  <p:hf sldNum="0" hdr="0" ftr="0"/>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3F2E9"/>
        </a:solidFill>
        <a:effectLst/>
      </p:bgPr>
    </p:bg>
    <p:spTree>
      <p:nvGrpSpPr>
        <p:cNvPr id="1" name=""/>
        <p:cNvGrpSpPr/>
        <p:nvPr/>
      </p:nvGrpSpPr>
      <p:grpSpPr>
        <a:xfrm>
          <a:off x="0" y="0"/>
          <a:ext cx="0" cy="0"/>
          <a:chOff x="0" y="0"/>
          <a:chExt cx="0" cy="0"/>
        </a:xfrm>
      </p:grpSpPr>
      <p:sp>
        <p:nvSpPr>
          <p:cNvPr id="12" name="Rectangle 11"/>
          <p:cNvSpPr/>
          <p:nvPr/>
        </p:nvSpPr>
        <p:spPr>
          <a:xfrm>
            <a:off x="0" y="0"/>
            <a:ext cx="107950" cy="6858000"/>
          </a:xfrm>
          <a:prstGeom prst="rect">
            <a:avLst/>
          </a:prstGeom>
          <a:solidFill>
            <a:srgbClr val="8ABE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FFFFFF"/>
              </a:solidFill>
            </a:endParaRPr>
          </a:p>
        </p:txBody>
      </p:sp>
      <p:pic>
        <p:nvPicPr>
          <p:cNvPr id="7171" name="Picture 13" descr="master panda.jpg"/>
          <p:cNvPicPr>
            <a:picLocks noChangeAspect="1"/>
          </p:cNvPicPr>
          <p:nvPr/>
        </p:nvPicPr>
        <p:blipFill>
          <a:blip r:embed="rId14" cstate="print">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
        <p:nvSpPr>
          <p:cNvPr id="86025" name="Rectangle 9"/>
          <p:cNvSpPr>
            <a:spLocks noGrp="1" noChangeArrowheads="1"/>
          </p:cNvSpPr>
          <p:nvPr>
            <p:ph type="dt" sz="half" idx="2"/>
          </p:nvPr>
        </p:nvSpPr>
        <p:spPr bwMode="auto">
          <a:xfrm>
            <a:off x="7524750" y="6453188"/>
            <a:ext cx="1439863" cy="288925"/>
          </a:xfrm>
          <a:prstGeom prst="rect">
            <a:avLst/>
          </a:prstGeom>
          <a:noFill/>
          <a:ln w="9525">
            <a:noFill/>
            <a:miter lim="800000"/>
            <a:headEnd/>
            <a:tailEnd/>
          </a:ln>
          <a:effectLst/>
        </p:spPr>
        <p:txBody>
          <a:bodyPr vert="horz" wrap="square" lIns="91440" tIns="45720" rIns="91440" bIns="0" numCol="1" anchor="b" anchorCtr="0" compatLnSpc="1">
            <a:prstTxWarp prst="textNoShape">
              <a:avLst/>
            </a:prstTxWarp>
          </a:bodyPr>
          <a:lstStyle>
            <a:lvl1pPr algn="r">
              <a:defRPr sz="800">
                <a:solidFill>
                  <a:srgbClr val="000000"/>
                </a:solidFill>
              </a:defRPr>
            </a:lvl1pPr>
          </a:lstStyle>
          <a:p>
            <a:pPr>
              <a:defRPr/>
            </a:pPr>
            <a:fld id="{26FE19D8-A771-4F2F-9325-E2CADB8495A2}" type="datetime3">
              <a:rPr lang="en-IE"/>
              <a:pPr>
                <a:defRPr/>
              </a:pPr>
              <a:t>31 October 2013</a:t>
            </a:fld>
            <a:r>
              <a:rPr lang="en-IE" dirty="0"/>
              <a:t> - </a:t>
            </a:r>
            <a:fld id="{FAFA9113-29F1-4527-BE4D-818B34B61D81}" type="slidenum">
              <a:rPr lang="en-IE"/>
              <a:pPr>
                <a:defRPr/>
              </a:pPr>
              <a:t>‹#›</a:t>
            </a:fld>
            <a:endParaRPr lang="en-IE" dirty="0"/>
          </a:p>
        </p:txBody>
      </p:sp>
      <p:cxnSp>
        <p:nvCxnSpPr>
          <p:cNvPr id="2" name="Straight Connector 11"/>
          <p:cNvCxnSpPr/>
          <p:nvPr/>
        </p:nvCxnSpPr>
        <p:spPr>
          <a:xfrm>
            <a:off x="441325" y="6451600"/>
            <a:ext cx="8385175" cy="1588"/>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7062" r:id="rId1"/>
    <p:sldLayoutId id="2147487063" r:id="rId2"/>
    <p:sldLayoutId id="2147487064" r:id="rId3"/>
    <p:sldLayoutId id="2147487065" r:id="rId4"/>
    <p:sldLayoutId id="2147487066" r:id="rId5"/>
    <p:sldLayoutId id="2147487067" r:id="rId6"/>
    <p:sldLayoutId id="2147487068" r:id="rId7"/>
    <p:sldLayoutId id="2147487069" r:id="rId8"/>
    <p:sldLayoutId id="2147487070" r:id="rId9"/>
    <p:sldLayoutId id="2147487071" r:id="rId10"/>
    <p:sldLayoutId id="2147487072" r:id="rId11"/>
    <p:sldLayoutId id="2147487102" r:id="rId12"/>
  </p:sldLayoutIdLst>
  <p:hf sldNum="0" hdr="0" ftr="0"/>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3F2E9"/>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0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Geneva"/>
                <a:cs typeface="Arial" charset="0"/>
              </a:defRPr>
            </a:lvl1pPr>
          </a:lstStyle>
          <a:p>
            <a:pPr>
              <a:defRPr/>
            </a:pPr>
            <a:fld id="{CF34A234-7D12-4B0F-B18E-7432F1CD9FCF}" type="datetime3">
              <a:rPr lang="en-IE"/>
              <a:pPr>
                <a:defRPr/>
              </a:pPr>
              <a:t>31 October 2013</a:t>
            </a:fld>
            <a:endParaRPr lang="en-IE" dirty="0"/>
          </a:p>
        </p:txBody>
      </p:sp>
      <p:sp>
        <p:nvSpPr>
          <p:cNvPr id="450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Geneva"/>
                <a:cs typeface="Arial" charset="0"/>
              </a:defRPr>
            </a:lvl1pPr>
          </a:lstStyle>
          <a:p>
            <a:pPr>
              <a:defRPr/>
            </a:pPr>
            <a:endParaRPr lang="en-IE"/>
          </a:p>
        </p:txBody>
      </p:sp>
      <p:sp>
        <p:nvSpPr>
          <p:cNvPr id="450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D798DF3E-5CAD-427A-B910-B2F459AF92A1}" type="slidenum">
              <a:rPr lang="en-IE"/>
              <a:pPr>
                <a:defRPr/>
              </a:pPr>
              <a:t>‹#›</a:t>
            </a:fld>
            <a:endParaRPr lang="en-IE" dirty="0"/>
          </a:p>
        </p:txBody>
      </p:sp>
      <p:pic>
        <p:nvPicPr>
          <p:cNvPr id="8199" name="Picture 1" descr="amazon.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5" name="Rectangle 14"/>
          <p:cNvSpPr/>
          <p:nvPr/>
        </p:nvSpPr>
        <p:spPr>
          <a:xfrm>
            <a:off x="0" y="0"/>
            <a:ext cx="800100" cy="6858000"/>
          </a:xfrm>
          <a:prstGeom prst="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16" name="Rectangle 15"/>
          <p:cNvSpPr/>
          <p:nvPr/>
        </p:nvSpPr>
        <p:spPr>
          <a:xfrm>
            <a:off x="635000" y="0"/>
            <a:ext cx="8509000" cy="190500"/>
          </a:xfrm>
          <a:prstGeom prst="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17" name="Rectangle 16"/>
          <p:cNvSpPr/>
          <p:nvPr/>
        </p:nvSpPr>
        <p:spPr>
          <a:xfrm>
            <a:off x="635000" y="6667500"/>
            <a:ext cx="8509000" cy="190500"/>
          </a:xfrm>
          <a:prstGeom prst="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18" name="Rectangle 17"/>
          <p:cNvSpPr/>
          <p:nvPr/>
        </p:nvSpPr>
        <p:spPr>
          <a:xfrm flipH="1">
            <a:off x="8978900" y="0"/>
            <a:ext cx="211138" cy="6858000"/>
          </a:xfrm>
          <a:prstGeom prst="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8204" name="Text Box 21"/>
          <p:cNvSpPr txBox="1">
            <a:spLocks noChangeArrowheads="1"/>
          </p:cNvSpPr>
          <p:nvPr/>
        </p:nvSpPr>
        <p:spPr bwMode="auto">
          <a:xfrm rot="-5400000">
            <a:off x="107950" y="6057900"/>
            <a:ext cx="1231900" cy="165100"/>
          </a:xfrm>
          <a:prstGeom prst="rect">
            <a:avLst/>
          </a:prstGeom>
          <a:noFill/>
          <a:ln>
            <a:noFill/>
          </a:ln>
          <a:extLst>
            <a:ext uri="{909E8E84-426E-40DD-AFC4-6F175D3DCCD1}"/>
            <a:ext uri="{91240B29-F687-4F45-9708-019B960494DF}"/>
          </a:extLst>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lnSpc>
                <a:spcPct val="80000"/>
              </a:lnSpc>
              <a:spcBef>
                <a:spcPct val="20000"/>
              </a:spcBef>
              <a:buClr>
                <a:srgbClr val="003893"/>
              </a:buClr>
              <a:defRPr/>
            </a:pPr>
            <a:r>
              <a:rPr lang="de-CH" sz="600" smtClean="0">
                <a:solidFill>
                  <a:srgbClr val="000000"/>
                </a:solidFill>
              </a:rPr>
              <a:t>© Michel Roggo / WWF-Canon</a:t>
            </a:r>
            <a:endParaRPr lang="en-GB" sz="600" smtClean="0">
              <a:solidFill>
                <a:srgbClr val="000000"/>
              </a:solidFill>
            </a:endParaRPr>
          </a:p>
        </p:txBody>
      </p:sp>
      <p:sp>
        <p:nvSpPr>
          <p:cNvPr id="8205" name="Rectangle 22"/>
          <p:cNvSpPr>
            <a:spLocks noChangeArrowheads="1"/>
          </p:cNvSpPr>
          <p:nvPr/>
        </p:nvSpPr>
        <p:spPr bwMode="auto">
          <a:xfrm>
            <a:off x="7596188" y="6524625"/>
            <a:ext cx="1439862" cy="288925"/>
          </a:xfrm>
          <a:prstGeom prst="rect">
            <a:avLst/>
          </a:prstGeom>
          <a:noFill/>
          <a:ln w="9525">
            <a:noFill/>
            <a:miter lim="800000"/>
            <a:headEnd/>
            <a:tailEnd/>
          </a:ln>
        </p:spPr>
        <p:txBody>
          <a:bodyPr bIns="0" anchor="b"/>
          <a:lstStyle/>
          <a:p>
            <a:pPr algn="r">
              <a:defRPr/>
            </a:pPr>
            <a:fld id="{C274E325-ABB4-477B-960A-49A59BB4DE6C}" type="slidenum">
              <a:rPr lang="en-IE" sz="800">
                <a:solidFill>
                  <a:srgbClr val="FFFFFF"/>
                </a:solidFill>
              </a:rPr>
              <a:pPr algn="r">
                <a:defRPr/>
              </a:pPr>
              <a:t>‹#›</a:t>
            </a:fld>
            <a:endParaRPr lang="en-IE" sz="800">
              <a:solidFill>
                <a:srgbClr val="FFFFFF"/>
              </a:solidFill>
            </a:endParaRPr>
          </a:p>
        </p:txBody>
      </p:sp>
      <p:pic>
        <p:nvPicPr>
          <p:cNvPr id="8206" name="Picture 13" descr="master panda.jpg"/>
          <p:cNvPicPr>
            <a:picLocks noChangeAspect="1"/>
          </p:cNvPicPr>
          <p:nvPr/>
        </p:nvPicPr>
        <p:blipFill>
          <a:blip r:embed="rId14" cstate="print">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7073" r:id="rId1"/>
    <p:sldLayoutId id="2147487074" r:id="rId2"/>
    <p:sldLayoutId id="2147487075" r:id="rId3"/>
    <p:sldLayoutId id="2147487076" r:id="rId4"/>
    <p:sldLayoutId id="2147487077" r:id="rId5"/>
    <p:sldLayoutId id="2147487078" r:id="rId6"/>
    <p:sldLayoutId id="2147487079" r:id="rId7"/>
    <p:sldLayoutId id="2147487080" r:id="rId8"/>
    <p:sldLayoutId id="2147487081" r:id="rId9"/>
    <p:sldLayoutId id="2147487082" r:id="rId10"/>
    <p:sldLayoutId id="2147487083" r:id="rId11"/>
  </p:sldLayoutIdLst>
  <p:hf sldNum="0" hdr="0" ftr="0"/>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3F2E9"/>
        </a:solidFill>
        <a:effectLst/>
      </p:bgPr>
    </p:bg>
    <p:spTree>
      <p:nvGrpSpPr>
        <p:cNvPr id="1" name=""/>
        <p:cNvGrpSpPr/>
        <p:nvPr/>
      </p:nvGrpSpPr>
      <p:grpSpPr>
        <a:xfrm>
          <a:off x="0" y="0"/>
          <a:ext cx="0" cy="0"/>
          <a:chOff x="0" y="0"/>
          <a:chExt cx="0" cy="0"/>
        </a:xfrm>
      </p:grpSpPr>
      <p:sp>
        <p:nvSpPr>
          <p:cNvPr id="10" name="Rectangle 9"/>
          <p:cNvSpPr/>
          <p:nvPr/>
        </p:nvSpPr>
        <p:spPr>
          <a:xfrm>
            <a:off x="127000" y="0"/>
            <a:ext cx="9017000" cy="6858000"/>
          </a:xfrm>
          <a:prstGeom prst="rect">
            <a:avLst/>
          </a:prstGeom>
          <a:solidFill>
            <a:srgbClr val="8ABE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FFFFFF"/>
              </a:solidFill>
            </a:endParaRPr>
          </a:p>
        </p:txBody>
      </p:sp>
      <p:sp>
        <p:nvSpPr>
          <p:cNvPr id="9219" name="Rectangle 10"/>
          <p:cNvSpPr>
            <a:spLocks noChangeArrowheads="1"/>
          </p:cNvSpPr>
          <p:nvPr/>
        </p:nvSpPr>
        <p:spPr bwMode="auto">
          <a:xfrm>
            <a:off x="0" y="0"/>
            <a:ext cx="127000" cy="6858000"/>
          </a:xfrm>
          <a:prstGeom prst="rect">
            <a:avLst/>
          </a:prstGeom>
          <a:solidFill>
            <a:srgbClr val="F3F2E9"/>
          </a:solidFill>
          <a:ln w="9525">
            <a:noFill/>
            <a:miter lim="800000"/>
            <a:headEnd/>
            <a:tailEnd/>
          </a:ln>
        </p:spPr>
        <p:txBody>
          <a:bodyPr anchor="ctr"/>
          <a:lstStyle/>
          <a:p>
            <a:pPr algn="ctr" defTabSz="457200">
              <a:defRPr/>
            </a:pPr>
            <a:endParaRPr lang="en-US">
              <a:solidFill>
                <a:srgbClr val="FFFFFF"/>
              </a:solidFill>
              <a:ea typeface="Geneva"/>
              <a:cs typeface="Geneva"/>
            </a:endParaRPr>
          </a:p>
        </p:txBody>
      </p:sp>
      <p:cxnSp>
        <p:nvCxnSpPr>
          <p:cNvPr id="15" name="Straight Connector 14"/>
          <p:cNvCxnSpPr/>
          <p:nvPr/>
        </p:nvCxnSpPr>
        <p:spPr>
          <a:xfrm>
            <a:off x="1184275" y="6267450"/>
            <a:ext cx="7604125"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0" y="0"/>
            <a:ext cx="800100" cy="6858000"/>
          </a:xfrm>
          <a:prstGeom prst="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19" name="Rectangle 18"/>
          <p:cNvSpPr/>
          <p:nvPr/>
        </p:nvSpPr>
        <p:spPr>
          <a:xfrm>
            <a:off x="635000" y="0"/>
            <a:ext cx="8509000" cy="190500"/>
          </a:xfrm>
          <a:prstGeom prst="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20" name="Rectangle 19"/>
          <p:cNvSpPr/>
          <p:nvPr/>
        </p:nvSpPr>
        <p:spPr>
          <a:xfrm>
            <a:off x="635000" y="6667500"/>
            <a:ext cx="8509000" cy="190500"/>
          </a:xfrm>
          <a:prstGeom prst="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21" name="Rectangle 20"/>
          <p:cNvSpPr/>
          <p:nvPr/>
        </p:nvSpPr>
        <p:spPr>
          <a:xfrm flipH="1">
            <a:off x="8978900" y="0"/>
            <a:ext cx="211138" cy="6858000"/>
          </a:xfrm>
          <a:prstGeom prst="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67610" name="Rectangle 26"/>
          <p:cNvSpPr>
            <a:spLocks noGrp="1" noChangeArrowheads="1"/>
          </p:cNvSpPr>
          <p:nvPr>
            <p:ph type="dt" sz="half" idx="2"/>
          </p:nvPr>
        </p:nvSpPr>
        <p:spPr bwMode="auto">
          <a:xfrm>
            <a:off x="7524750" y="6524625"/>
            <a:ext cx="1439863" cy="288925"/>
          </a:xfrm>
          <a:prstGeom prst="rect">
            <a:avLst/>
          </a:prstGeom>
          <a:noFill/>
          <a:ln w="9525">
            <a:noFill/>
            <a:miter lim="800000"/>
            <a:headEnd/>
            <a:tailEnd/>
          </a:ln>
          <a:effectLst/>
        </p:spPr>
        <p:txBody>
          <a:bodyPr vert="horz" wrap="square" lIns="91440" tIns="45720" rIns="91440" bIns="0" numCol="1" anchor="b" anchorCtr="0" compatLnSpc="1">
            <a:prstTxWarp prst="textNoShape">
              <a:avLst/>
            </a:prstTxWarp>
          </a:bodyPr>
          <a:lstStyle>
            <a:lvl1pPr algn="r">
              <a:defRPr sz="800">
                <a:solidFill>
                  <a:srgbClr val="000000"/>
                </a:solidFill>
              </a:defRPr>
            </a:lvl1pPr>
          </a:lstStyle>
          <a:p>
            <a:pPr>
              <a:defRPr/>
            </a:pPr>
            <a:fld id="{E32588B8-DD4D-456F-A9EF-5A3C7759A05B}" type="datetime3">
              <a:rPr lang="en-IE"/>
              <a:pPr>
                <a:defRPr/>
              </a:pPr>
              <a:t>31 October 2013</a:t>
            </a:fld>
            <a:r>
              <a:rPr lang="en-IE" dirty="0"/>
              <a:t> - </a:t>
            </a:r>
            <a:fld id="{6F38660F-0B99-4133-9DAE-5C066A428C25}" type="slidenum">
              <a:rPr lang="en-IE"/>
              <a:pPr>
                <a:defRPr/>
              </a:pPr>
              <a:t>‹#›</a:t>
            </a:fld>
            <a:endParaRPr lang="en-IE" dirty="0"/>
          </a:p>
        </p:txBody>
      </p:sp>
      <p:pic>
        <p:nvPicPr>
          <p:cNvPr id="9226" name="Picture 13" descr="master panda.jpg"/>
          <p:cNvPicPr>
            <a:picLocks noChangeAspect="1"/>
          </p:cNvPicPr>
          <p:nvPr/>
        </p:nvPicPr>
        <p:blipFill>
          <a:blip r:embed="rId14" cstate="print">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7084" r:id="rId1"/>
    <p:sldLayoutId id="2147487085" r:id="rId2"/>
    <p:sldLayoutId id="2147487086" r:id="rId3"/>
    <p:sldLayoutId id="2147487087" r:id="rId4"/>
    <p:sldLayoutId id="2147487088" r:id="rId5"/>
    <p:sldLayoutId id="2147487089" r:id="rId6"/>
    <p:sldLayoutId id="2147487090" r:id="rId7"/>
    <p:sldLayoutId id="2147487091" r:id="rId8"/>
    <p:sldLayoutId id="2147487092" r:id="rId9"/>
    <p:sldLayoutId id="2147487093" r:id="rId10"/>
    <p:sldLayoutId id="2147487094" r:id="rId11"/>
    <p:sldLayoutId id="2147487103" r:id="rId12"/>
  </p:sldLayoutIdLst>
  <p:hf sldNum="0" hdr="0" ftr="0"/>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8.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3.png"/><Relationship Id="rId7"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42.xml"/><Relationship Id="rId6" Type="http://schemas.openxmlformats.org/officeDocument/2006/relationships/image" Target="../media/image19.jpeg"/><Relationship Id="rId11" Type="http://schemas.openxmlformats.org/officeDocument/2006/relationships/image" Target="../media/image25.png"/><Relationship Id="rId5" Type="http://schemas.openxmlformats.org/officeDocument/2006/relationships/image" Target="../media/image18.jpeg"/><Relationship Id="rId10" Type="http://schemas.openxmlformats.org/officeDocument/2006/relationships/image" Target="../media/image24.png"/><Relationship Id="rId4" Type="http://schemas.openxmlformats.org/officeDocument/2006/relationships/image" Target="../media/image17.jpeg"/><Relationship Id="rId9" Type="http://schemas.openxmlformats.org/officeDocument/2006/relationships/image" Target="../media/image2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38.xml"/><Relationship Id="rId5" Type="http://schemas.openxmlformats.org/officeDocument/2006/relationships/image" Target="../media/image8.jpe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43.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cdm.unfccc.int/DNA/bak/ARDNA.html?CID=211" TargetMode="Externa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40.xml"/><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40.xml"/><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2.jpeg"/><Relationship Id="rId1" Type="http://schemas.openxmlformats.org/officeDocument/2006/relationships/slideLayout" Target="../slideLayouts/slideLayout42.xml"/><Relationship Id="rId5" Type="http://schemas.openxmlformats.org/officeDocument/2006/relationships/image" Target="../media/image42.jpeg"/><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2.xml"/><Relationship Id="rId4" Type="http://schemas.openxmlformats.org/officeDocument/2006/relationships/image" Target="../media/image45.jpeg"/></Relationships>
</file>

<file path=ppt/slides/_rels/slide35.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42.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44.jpeg"/><Relationship Id="rId4" Type="http://schemas.openxmlformats.org/officeDocument/2006/relationships/image" Target="../media/image47.png"/><Relationship Id="rId9" Type="http://schemas.openxmlformats.org/officeDocument/2006/relationships/image" Target="../media/image43.jpeg"/></Relationships>
</file>

<file path=ppt/slides/_rels/slide3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jpeg"/><Relationship Id="rId1" Type="http://schemas.openxmlformats.org/officeDocument/2006/relationships/slideLayout" Target="../slideLayouts/slideLayout42.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42.xml"/><Relationship Id="rId5" Type="http://schemas.openxmlformats.org/officeDocument/2006/relationships/image" Target="../media/image63.png"/><Relationship Id="rId4" Type="http://schemas.openxmlformats.org/officeDocument/2006/relationships/image" Target="../media/image62.png"/></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3.xml"/></Relationships>
</file>

<file path=ppt/slides/_rels/slide40.xml.rels><?xml version="1.0" encoding="UTF-8" standalone="yes"?>
<Relationships xmlns="http://schemas.openxmlformats.org/package/2006/relationships"><Relationship Id="rId3" Type="http://schemas.openxmlformats.org/officeDocument/2006/relationships/hyperlink" Target="http://bit.ly/REDDinfo" TargetMode="External"/><Relationship Id="rId2" Type="http://schemas.openxmlformats.org/officeDocument/2006/relationships/hyperlink" Target="http://bit.ly/REDDlearning" TargetMode="External"/><Relationship Id="rId1" Type="http://schemas.openxmlformats.org/officeDocument/2006/relationships/slideLayout" Target="../slideLayouts/slideLayout43.xml"/><Relationship Id="rId6" Type="http://schemas.openxmlformats.org/officeDocument/2006/relationships/image" Target="../media/image65.jpeg"/><Relationship Id="rId5" Type="http://schemas.openxmlformats.org/officeDocument/2006/relationships/hyperlink" Target="http://www.panda.org/forestclimate" TargetMode="External"/><Relationship Id="rId4" Type="http://schemas.openxmlformats.org/officeDocument/2006/relationships/hyperlink" Target="http://bit.ly/REDDFIVE"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8.xml"/><Relationship Id="rId5" Type="http://schemas.openxmlformats.org/officeDocument/2006/relationships/image" Target="../media/image8.jpeg"/><Relationship Id="rId4" Type="http://schemas.openxmlformats.org/officeDocument/2006/relationships/hyperlink" Target="http://reddplusdatabase.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43.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4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3" descr="master panda.jpg"/>
          <p:cNvPicPr>
            <a:picLocks noChangeAspect="1"/>
          </p:cNvPicPr>
          <p:nvPr/>
        </p:nvPicPr>
        <p:blipFill>
          <a:blip r:embed="rId2" cstate="print">
            <a:clrChange>
              <a:clrFrom>
                <a:srgbClr val="F1F1E7"/>
              </a:clrFrom>
              <a:clrTo>
                <a:srgbClr val="F1F1E7">
                  <a:alpha val="0"/>
                </a:srgbClr>
              </a:clrTo>
            </a:clrChange>
          </a:blip>
          <a:srcRect/>
          <a:stretch>
            <a:fillRect/>
          </a:stretch>
        </p:blipFill>
        <p:spPr bwMode="auto">
          <a:xfrm>
            <a:off x="228600" y="114300"/>
            <a:ext cx="527050" cy="836613"/>
          </a:xfrm>
          <a:prstGeom prst="rect">
            <a:avLst/>
          </a:prstGeom>
          <a:noFill/>
          <a:ln w="9525">
            <a:noFill/>
            <a:miter lim="800000"/>
            <a:headEnd/>
            <a:tailEnd/>
          </a:ln>
        </p:spPr>
      </p:pic>
      <p:sp>
        <p:nvSpPr>
          <p:cNvPr id="5" name="Rectangle 11"/>
          <p:cNvSpPr/>
          <p:nvPr/>
        </p:nvSpPr>
        <p:spPr>
          <a:xfrm>
            <a:off x="0" y="0"/>
            <a:ext cx="107950" cy="6858000"/>
          </a:xfrm>
          <a:prstGeom prst="rect">
            <a:avLst/>
          </a:prstGeom>
          <a:solidFill>
            <a:srgbClr val="8ABE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FFFFFF"/>
              </a:solidFill>
            </a:endParaRPr>
          </a:p>
        </p:txBody>
      </p:sp>
      <p:sp>
        <p:nvSpPr>
          <p:cNvPr id="19460" name="Rectangle 5"/>
          <p:cNvSpPr>
            <a:spLocks noChangeArrowheads="1"/>
          </p:cNvSpPr>
          <p:nvPr/>
        </p:nvSpPr>
        <p:spPr bwMode="auto">
          <a:xfrm>
            <a:off x="5867400" y="228600"/>
            <a:ext cx="2816225" cy="6324600"/>
          </a:xfrm>
          <a:prstGeom prst="rect">
            <a:avLst/>
          </a:prstGeom>
          <a:solidFill>
            <a:srgbClr val="496121">
              <a:alpha val="94901"/>
            </a:srgbClr>
          </a:solidFill>
          <a:ln w="9525">
            <a:noFill/>
            <a:miter lim="800000"/>
            <a:headEnd/>
            <a:tailEnd/>
          </a:ln>
          <a:effectLst>
            <a:outerShdw dist="23000" dir="5400000" rotWithShape="0">
              <a:srgbClr val="808080">
                <a:alpha val="34998"/>
              </a:srgbClr>
            </a:outerShdw>
          </a:effectLst>
        </p:spPr>
        <p:txBody>
          <a:bodyPr anchor="ctr"/>
          <a:lstStyle/>
          <a:p>
            <a:pPr algn="ctr" defTabSz="457200">
              <a:defRPr/>
            </a:pPr>
            <a:endParaRPr lang="en-US">
              <a:solidFill>
                <a:srgbClr val="496121"/>
              </a:solidFill>
              <a:ea typeface="Geneva"/>
              <a:cs typeface="Geneva"/>
            </a:endParaRPr>
          </a:p>
        </p:txBody>
      </p:sp>
      <p:sp>
        <p:nvSpPr>
          <p:cNvPr id="27653" name="Title 1"/>
          <p:cNvSpPr txBox="1">
            <a:spLocks/>
          </p:cNvSpPr>
          <p:nvPr/>
        </p:nvSpPr>
        <p:spPr bwMode="auto">
          <a:xfrm>
            <a:off x="6096000" y="152400"/>
            <a:ext cx="2514600" cy="2409825"/>
          </a:xfrm>
          <a:prstGeom prst="rect">
            <a:avLst/>
          </a:prstGeom>
          <a:noFill/>
          <a:ln w="9525">
            <a:noFill/>
            <a:miter lim="800000"/>
            <a:headEnd/>
            <a:tailEnd/>
          </a:ln>
        </p:spPr>
        <p:txBody>
          <a:bodyPr anchor="ctr"/>
          <a:lstStyle/>
          <a:p>
            <a:pPr defTabSz="457200">
              <a:lnSpc>
                <a:spcPct val="90000"/>
              </a:lnSpc>
              <a:defRPr/>
            </a:pPr>
            <a:r>
              <a:rPr lang="en-GB" sz="3600" dirty="0">
                <a:solidFill>
                  <a:srgbClr val="F3F2E9"/>
                </a:solidFill>
                <a:effectLst>
                  <a:outerShdw blurRad="88900" dist="88900" dir="2700000" algn="tl">
                    <a:srgbClr val="000000">
                      <a:alpha val="43137"/>
                    </a:srgbClr>
                  </a:outerShdw>
                </a:effectLst>
                <a:latin typeface="WWF" pitchFamily="50" charset="0"/>
              </a:rPr>
              <a:t>Webinar</a:t>
            </a:r>
            <a:r>
              <a:rPr lang="en-GB" sz="3600" dirty="0">
                <a:solidFill>
                  <a:srgbClr val="F3F2E9"/>
                </a:solidFill>
                <a:effectLst>
                  <a:outerShdw blurRad="38100" dist="38100" dir="2700000" algn="tl">
                    <a:srgbClr val="000000">
                      <a:alpha val="43137"/>
                    </a:srgbClr>
                  </a:outerShdw>
                </a:effectLst>
                <a:latin typeface="WWF" pitchFamily="50" charset="0"/>
              </a:rPr>
              <a:t>:</a:t>
            </a:r>
          </a:p>
          <a:p>
            <a:pPr defTabSz="457200">
              <a:lnSpc>
                <a:spcPct val="90000"/>
              </a:lnSpc>
              <a:defRPr/>
            </a:pPr>
            <a:endParaRPr lang="en-GB" sz="1200" dirty="0">
              <a:solidFill>
                <a:srgbClr val="F3F2E9"/>
              </a:solidFill>
              <a:effectLst>
                <a:outerShdw blurRad="38100" dist="38100" dir="2700000" algn="tl">
                  <a:srgbClr val="000000">
                    <a:alpha val="43137"/>
                  </a:srgbClr>
                </a:outerShdw>
              </a:effectLst>
              <a:latin typeface="WWF" pitchFamily="50" charset="0"/>
            </a:endParaRPr>
          </a:p>
          <a:p>
            <a:pPr defTabSz="457200">
              <a:lnSpc>
                <a:spcPct val="90000"/>
              </a:lnSpc>
              <a:defRPr/>
            </a:pPr>
            <a:r>
              <a:rPr lang="en-US" sz="2400" dirty="0">
                <a:solidFill>
                  <a:srgbClr val="F3F2E9"/>
                </a:solidFill>
                <a:latin typeface="WWF" pitchFamily="50" charset="0"/>
              </a:rPr>
              <a:t>REDD+ and Biodiversity Conservation</a:t>
            </a:r>
            <a:endParaRPr lang="en-GB" sz="2400" dirty="0">
              <a:solidFill>
                <a:srgbClr val="F3F2E9"/>
              </a:solidFill>
              <a:latin typeface="WWF" pitchFamily="50" charset="0"/>
            </a:endParaRPr>
          </a:p>
        </p:txBody>
      </p:sp>
      <p:sp>
        <p:nvSpPr>
          <p:cNvPr id="19462" name="Subtitle 2"/>
          <p:cNvSpPr txBox="1">
            <a:spLocks/>
          </p:cNvSpPr>
          <p:nvPr/>
        </p:nvSpPr>
        <p:spPr bwMode="auto">
          <a:xfrm>
            <a:off x="6172200" y="2514600"/>
            <a:ext cx="2133600" cy="2057400"/>
          </a:xfrm>
          <a:prstGeom prst="rect">
            <a:avLst/>
          </a:prstGeom>
          <a:noFill/>
          <a:ln w="9525">
            <a:noFill/>
            <a:miter lim="800000"/>
            <a:headEnd/>
            <a:tailEnd/>
          </a:ln>
        </p:spPr>
        <p:txBody>
          <a:bodyPr/>
          <a:lstStyle/>
          <a:p>
            <a:pPr defTabSz="457200"/>
            <a:r>
              <a:rPr lang="en-US" sz="1600">
                <a:solidFill>
                  <a:srgbClr val="FFFFFF"/>
                </a:solidFill>
              </a:rPr>
              <a:t>Matea Osti</a:t>
            </a:r>
          </a:p>
          <a:p>
            <a:pPr defTabSz="457200"/>
            <a:r>
              <a:rPr lang="en-US" sz="1600">
                <a:solidFill>
                  <a:srgbClr val="FFFFFF"/>
                </a:solidFill>
              </a:rPr>
              <a:t>Programme Officer</a:t>
            </a:r>
          </a:p>
          <a:p>
            <a:pPr defTabSz="457200"/>
            <a:r>
              <a:rPr lang="en-GB" sz="1600" b="1">
                <a:solidFill>
                  <a:schemeClr val="bg1"/>
                </a:solidFill>
              </a:rPr>
              <a:t>UNEP World Conservation Monitoring Centre, on behalf of the UN-REDD Programme</a:t>
            </a:r>
            <a:endParaRPr lang="en-US" b="1">
              <a:solidFill>
                <a:schemeClr val="bg1"/>
              </a:solidFill>
            </a:endParaRPr>
          </a:p>
          <a:p>
            <a:pPr defTabSz="457200"/>
            <a:r>
              <a:rPr lang="en-US">
                <a:solidFill>
                  <a:srgbClr val="FFFFFF"/>
                </a:solidFill>
              </a:rPr>
              <a:t/>
            </a:r>
            <a:br>
              <a:rPr lang="en-US">
                <a:solidFill>
                  <a:srgbClr val="FFFFFF"/>
                </a:solidFill>
              </a:rPr>
            </a:br>
            <a:r>
              <a:rPr lang="en-US">
                <a:solidFill>
                  <a:srgbClr val="FFFFFF"/>
                </a:solidFill>
              </a:rPr>
              <a:t>23 October 2013</a:t>
            </a:r>
          </a:p>
        </p:txBody>
      </p:sp>
      <p:cxnSp>
        <p:nvCxnSpPr>
          <p:cNvPr id="24" name="Straight Connector 23"/>
          <p:cNvCxnSpPr/>
          <p:nvPr/>
        </p:nvCxnSpPr>
        <p:spPr>
          <a:xfrm>
            <a:off x="6248400" y="2362200"/>
            <a:ext cx="2133600"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990600" y="0"/>
            <a:ext cx="228600" cy="6858000"/>
          </a:xfrm>
          <a:prstGeom prst="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 name="TextBox 26"/>
          <p:cNvSpPr txBox="1"/>
          <p:nvPr/>
        </p:nvSpPr>
        <p:spPr>
          <a:xfrm rot="16200000">
            <a:off x="-2707481" y="3007519"/>
            <a:ext cx="6477000" cy="461962"/>
          </a:xfrm>
          <a:prstGeom prst="rect">
            <a:avLst/>
          </a:prstGeom>
          <a:noFill/>
        </p:spPr>
        <p:txBody>
          <a:bodyPr>
            <a:spAutoFit/>
          </a:bodyPr>
          <a:lstStyle/>
          <a:p>
            <a:pPr>
              <a:defRPr/>
            </a:pPr>
            <a:r>
              <a:rPr lang="en-US" sz="2400" dirty="0">
                <a:solidFill>
                  <a:schemeClr val="bg2">
                    <a:lumMod val="75000"/>
                  </a:schemeClr>
                </a:solidFill>
                <a:latin typeface="WWF" pitchFamily="50" charset="0"/>
                <a:ea typeface="Geneva"/>
                <a:cs typeface="Geneva"/>
              </a:rPr>
              <a:t>panda.org/forestclimate</a:t>
            </a:r>
          </a:p>
        </p:txBody>
      </p:sp>
      <p:pic>
        <p:nvPicPr>
          <p:cNvPr id="19466" name="Picture 28" descr="Sasha ImageNature_MG_9726 rt.jpg"/>
          <p:cNvPicPr>
            <a:picLocks noChangeAspect="1"/>
          </p:cNvPicPr>
          <p:nvPr/>
        </p:nvPicPr>
        <p:blipFill>
          <a:blip r:embed="rId3" cstate="print"/>
          <a:srcRect l="12500" b="1752"/>
          <a:stretch>
            <a:fillRect/>
          </a:stretch>
        </p:blipFill>
        <p:spPr bwMode="auto">
          <a:xfrm>
            <a:off x="1600200" y="228600"/>
            <a:ext cx="4267200" cy="6324600"/>
          </a:xfrm>
          <a:prstGeom prst="rect">
            <a:avLst/>
          </a:prstGeom>
          <a:noFill/>
          <a:ln w="9525">
            <a:noFill/>
            <a:miter lim="800000"/>
            <a:headEnd/>
            <a:tailEnd/>
          </a:ln>
        </p:spPr>
      </p:pic>
      <p:sp>
        <p:nvSpPr>
          <p:cNvPr id="19467" name="Text Box 9"/>
          <p:cNvSpPr txBox="1">
            <a:spLocks noChangeArrowheads="1"/>
          </p:cNvSpPr>
          <p:nvPr/>
        </p:nvSpPr>
        <p:spPr bwMode="auto">
          <a:xfrm rot="-5400000">
            <a:off x="-1936750" y="3155950"/>
            <a:ext cx="6680200" cy="215900"/>
          </a:xfrm>
          <a:prstGeom prst="rect">
            <a:avLst/>
          </a:prstGeom>
          <a:noFill/>
          <a:ln w="9525">
            <a:noFill/>
            <a:miter lim="800000"/>
            <a:headEnd/>
            <a:tailEnd/>
          </a:ln>
        </p:spPr>
        <p:txBody>
          <a:bodyPr>
            <a:spAutoFit/>
          </a:bodyPr>
          <a:lstStyle/>
          <a:p>
            <a:pPr>
              <a:lnSpc>
                <a:spcPct val="80000"/>
              </a:lnSpc>
              <a:spcBef>
                <a:spcPct val="20000"/>
              </a:spcBef>
              <a:buClr>
                <a:srgbClr val="003893"/>
              </a:buClr>
            </a:pPr>
            <a:r>
              <a:rPr lang="de-CH" sz="1000">
                <a:solidFill>
                  <a:srgbClr val="404040"/>
                </a:solidFill>
              </a:rPr>
              <a:t>© Alexander Belakurov/ WWF</a:t>
            </a:r>
            <a:endParaRPr lang="en-GB" sz="1000">
              <a:solidFill>
                <a:srgbClr val="404040"/>
              </a:solidFill>
            </a:endParaRPr>
          </a:p>
        </p:txBody>
      </p:sp>
      <p:cxnSp>
        <p:nvCxnSpPr>
          <p:cNvPr id="15" name="Straight Connector 14"/>
          <p:cNvCxnSpPr/>
          <p:nvPr/>
        </p:nvCxnSpPr>
        <p:spPr>
          <a:xfrm>
            <a:off x="6248400" y="6477000"/>
            <a:ext cx="2133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9469" name="Picture 2" descr="P:\PROJECTS\2600s\2650E UN-REDD 2011-13\templates\UN-REDD_full_logo_EN (2).png"/>
          <p:cNvPicPr>
            <a:picLocks noChangeAspect="1" noChangeArrowheads="1"/>
          </p:cNvPicPr>
          <p:nvPr/>
        </p:nvPicPr>
        <p:blipFill>
          <a:blip r:embed="rId4" cstate="print"/>
          <a:srcRect/>
          <a:stretch>
            <a:fillRect/>
          </a:stretch>
        </p:blipFill>
        <p:spPr bwMode="auto">
          <a:xfrm>
            <a:off x="6324600" y="5029200"/>
            <a:ext cx="1922463"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P:\PROJECTS\2600s\2650D UN-REDD Phase 2\Work in progress\DRC\Draftoutputs\summary report\brochure_maps_french\final_fr\map 04_fr.tif"/>
          <p:cNvPicPr>
            <a:picLocks noChangeAspect="1" noChangeArrowheads="1"/>
          </p:cNvPicPr>
          <p:nvPr/>
        </p:nvPicPr>
        <p:blipFill>
          <a:blip r:embed="rId3" cstate="print"/>
          <a:srcRect/>
          <a:stretch>
            <a:fillRect/>
          </a:stretch>
        </p:blipFill>
        <p:spPr bwMode="auto">
          <a:xfrm>
            <a:off x="4495800" y="3489325"/>
            <a:ext cx="3886200" cy="3368675"/>
          </a:xfrm>
          <a:prstGeom prst="rect">
            <a:avLst/>
          </a:prstGeom>
          <a:noFill/>
          <a:ln w="9525">
            <a:noFill/>
            <a:miter lim="800000"/>
            <a:headEnd/>
            <a:tailEnd/>
          </a:ln>
        </p:spPr>
      </p:pic>
      <p:pic>
        <p:nvPicPr>
          <p:cNvPr id="4" name="Picture 5" descr="http://s3.amazonaws.com/mongabay/panama/600/panama_0003.jpg"/>
          <p:cNvPicPr>
            <a:picLocks noChangeAspect="1" noChangeArrowheads="1"/>
          </p:cNvPicPr>
          <p:nvPr/>
        </p:nvPicPr>
        <p:blipFill>
          <a:blip r:embed="rId4" cstate="email">
            <a:duotone>
              <a:schemeClr val="bg2">
                <a:shade val="45000"/>
                <a:satMod val="135000"/>
              </a:schemeClr>
              <a:prstClr val="white"/>
            </a:duotone>
          </a:blip>
          <a:srcRect/>
          <a:stretch>
            <a:fillRect/>
          </a:stretch>
        </p:blipFill>
        <p:spPr bwMode="auto">
          <a:xfrm>
            <a:off x="304800" y="3733800"/>
            <a:ext cx="2912399" cy="1941600"/>
          </a:xfrm>
          <a:prstGeom prst="rect">
            <a:avLst/>
          </a:prstGeom>
          <a:noFill/>
        </p:spPr>
      </p:pic>
      <p:pic>
        <p:nvPicPr>
          <p:cNvPr id="5" name="Picture 7" descr="http://farm2.staticflickr.com/1040/1434319054_b6095848f0.jpg"/>
          <p:cNvPicPr>
            <a:picLocks noChangeAspect="1" noChangeArrowheads="1"/>
          </p:cNvPicPr>
          <p:nvPr/>
        </p:nvPicPr>
        <p:blipFill>
          <a:blip r:embed="rId5" cstate="email">
            <a:duotone>
              <a:schemeClr val="bg2">
                <a:shade val="45000"/>
                <a:satMod val="135000"/>
              </a:schemeClr>
              <a:prstClr val="white"/>
            </a:duotone>
          </a:blip>
          <a:srcRect/>
          <a:stretch>
            <a:fillRect/>
          </a:stretch>
        </p:blipFill>
        <p:spPr bwMode="auto">
          <a:xfrm>
            <a:off x="3048000" y="1219200"/>
            <a:ext cx="3276600" cy="1938040"/>
          </a:xfrm>
          <a:prstGeom prst="rect">
            <a:avLst/>
          </a:prstGeom>
          <a:noFill/>
        </p:spPr>
      </p:pic>
      <p:pic>
        <p:nvPicPr>
          <p:cNvPr id="6" name="Picture 2" descr="http://images.nationalgeographic.com/wpf/media-live/photos/000/007/cache/young-chimp_763_600x450.jpg"/>
          <p:cNvPicPr>
            <a:picLocks noChangeAspect="1" noChangeArrowheads="1"/>
          </p:cNvPicPr>
          <p:nvPr/>
        </p:nvPicPr>
        <p:blipFill>
          <a:blip r:embed="rId6" cstate="email">
            <a:duotone>
              <a:schemeClr val="bg2">
                <a:shade val="45000"/>
                <a:satMod val="135000"/>
              </a:schemeClr>
              <a:prstClr val="white"/>
            </a:duotone>
          </a:blip>
          <a:srcRect/>
          <a:stretch>
            <a:fillRect/>
          </a:stretch>
        </p:blipFill>
        <p:spPr bwMode="auto">
          <a:xfrm>
            <a:off x="6629400" y="1219200"/>
            <a:ext cx="2133600" cy="1600200"/>
          </a:xfrm>
          <a:prstGeom prst="rect">
            <a:avLst/>
          </a:prstGeom>
          <a:noFill/>
          <a:effectLst>
            <a:outerShdw blurRad="50800" dist="38100" dir="10800000" algn="r" rotWithShape="0">
              <a:prstClr val="black">
                <a:alpha val="40000"/>
              </a:prstClr>
            </a:outerShdw>
          </a:effectLst>
        </p:spPr>
      </p:pic>
      <p:sp>
        <p:nvSpPr>
          <p:cNvPr id="8" name="Down Arrow 7"/>
          <p:cNvSpPr/>
          <p:nvPr/>
        </p:nvSpPr>
        <p:spPr>
          <a:xfrm rot="16200000">
            <a:off x="3771900" y="4152900"/>
            <a:ext cx="762000" cy="2057400"/>
          </a:xfrm>
          <a:prstGeom prst="downArrow">
            <a:avLst/>
          </a:prstGeom>
          <a:solidFill>
            <a:schemeClr val="accent3">
              <a:lumMod val="20000"/>
              <a:lumOff val="80000"/>
              <a:alpha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GB" dirty="0">
                <a:solidFill>
                  <a:schemeClr val="tx1"/>
                </a:solidFill>
              </a:rPr>
              <a:t>plantation</a:t>
            </a:r>
          </a:p>
        </p:txBody>
      </p:sp>
      <p:sp>
        <p:nvSpPr>
          <p:cNvPr id="9" name="Down Arrow 8"/>
          <p:cNvSpPr/>
          <p:nvPr/>
        </p:nvSpPr>
        <p:spPr>
          <a:xfrm rot="19207449">
            <a:off x="4594225" y="2609850"/>
            <a:ext cx="1066800" cy="2119313"/>
          </a:xfrm>
          <a:prstGeom prst="downArrow">
            <a:avLst/>
          </a:prstGeom>
          <a:solidFill>
            <a:schemeClr val="accent3">
              <a:lumMod val="20000"/>
              <a:lumOff val="80000"/>
              <a:alpha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GB" dirty="0">
                <a:solidFill>
                  <a:schemeClr val="tx1"/>
                </a:solidFill>
              </a:rPr>
              <a:t>Forest patrolling</a:t>
            </a:r>
          </a:p>
        </p:txBody>
      </p:sp>
      <p:sp>
        <p:nvSpPr>
          <p:cNvPr id="10" name="Down Arrow 9"/>
          <p:cNvSpPr/>
          <p:nvPr/>
        </p:nvSpPr>
        <p:spPr>
          <a:xfrm>
            <a:off x="6705600" y="2514600"/>
            <a:ext cx="1066800" cy="1641475"/>
          </a:xfrm>
          <a:prstGeom prst="downArrow">
            <a:avLst/>
          </a:prstGeom>
          <a:solidFill>
            <a:schemeClr val="accent3">
              <a:lumMod val="20000"/>
              <a:lumOff val="80000"/>
              <a:alpha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GB" dirty="0">
                <a:solidFill>
                  <a:schemeClr val="tx1"/>
                </a:solidFill>
              </a:rPr>
              <a:t>Ecotourism</a:t>
            </a:r>
          </a:p>
        </p:txBody>
      </p:sp>
      <p:pic>
        <p:nvPicPr>
          <p:cNvPr id="2050" name="Picture 2" descr="C:\Users\alanaw\Desktop\DRC\MBplantation1.jpg"/>
          <p:cNvPicPr>
            <a:picLocks noChangeAspect="1" noChangeArrowheads="1"/>
          </p:cNvPicPr>
          <p:nvPr/>
        </p:nvPicPr>
        <p:blipFill>
          <a:blip r:embed="rId7" cstate="email">
            <a:duotone>
              <a:schemeClr val="bg2">
                <a:shade val="45000"/>
                <a:satMod val="135000"/>
              </a:schemeClr>
              <a:prstClr val="white"/>
            </a:duotone>
          </a:blip>
          <a:srcRect/>
          <a:stretch>
            <a:fillRect/>
          </a:stretch>
        </p:blipFill>
        <p:spPr bwMode="auto">
          <a:xfrm>
            <a:off x="762000" y="3352800"/>
            <a:ext cx="2066925" cy="2755900"/>
          </a:xfrm>
          <a:prstGeom prst="rect">
            <a:avLst/>
          </a:prstGeom>
          <a:noFill/>
        </p:spPr>
      </p:pic>
      <p:pic>
        <p:nvPicPr>
          <p:cNvPr id="2051" name="Picture 3" descr="C:\Users\alanaw\Desktop\DRC\ecotourismMB.JPG"/>
          <p:cNvPicPr>
            <a:picLocks noChangeAspect="1" noChangeArrowheads="1"/>
          </p:cNvPicPr>
          <p:nvPr/>
        </p:nvPicPr>
        <p:blipFill>
          <a:blip r:embed="rId8" cstate="email">
            <a:duotone>
              <a:schemeClr val="bg2">
                <a:shade val="45000"/>
                <a:satMod val="135000"/>
              </a:schemeClr>
              <a:prstClr val="white"/>
            </a:duotone>
          </a:blip>
          <a:srcRect/>
          <a:stretch>
            <a:fillRect/>
          </a:stretch>
        </p:blipFill>
        <p:spPr bwMode="auto">
          <a:xfrm>
            <a:off x="6629400" y="1066801"/>
            <a:ext cx="1984304" cy="1488962"/>
          </a:xfrm>
          <a:prstGeom prst="rect">
            <a:avLst/>
          </a:prstGeom>
          <a:noFill/>
        </p:spPr>
      </p:pic>
      <p:pic>
        <p:nvPicPr>
          <p:cNvPr id="2052" name="Picture 4" descr="C:\Users\alanaw\Desktop\DRC\frog.jpg"/>
          <p:cNvPicPr>
            <a:picLocks noChangeAspect="1" noChangeArrowheads="1"/>
          </p:cNvPicPr>
          <p:nvPr/>
        </p:nvPicPr>
        <p:blipFill>
          <a:blip r:embed="rId9" cstate="email">
            <a:duotone>
              <a:schemeClr val="bg2">
                <a:shade val="45000"/>
                <a:satMod val="135000"/>
              </a:schemeClr>
              <a:prstClr val="white"/>
            </a:duotone>
          </a:blip>
          <a:srcRect/>
          <a:stretch>
            <a:fillRect/>
          </a:stretch>
        </p:blipFill>
        <p:spPr bwMode="auto">
          <a:xfrm>
            <a:off x="3429000" y="762000"/>
            <a:ext cx="2472267" cy="1854200"/>
          </a:xfrm>
          <a:prstGeom prst="rect">
            <a:avLst/>
          </a:prstGeom>
          <a:noFill/>
        </p:spPr>
      </p:pic>
      <p:pic>
        <p:nvPicPr>
          <p:cNvPr id="28684" name="Picture 2"/>
          <p:cNvPicPr>
            <a:picLocks noChangeAspect="1" noChangeArrowheads="1"/>
          </p:cNvPicPr>
          <p:nvPr/>
        </p:nvPicPr>
        <p:blipFill>
          <a:blip r:embed="rId10" cstate="print"/>
          <a:srcRect/>
          <a:stretch>
            <a:fillRect/>
          </a:stretch>
        </p:blipFill>
        <p:spPr bwMode="auto">
          <a:xfrm>
            <a:off x="2743200" y="2438400"/>
            <a:ext cx="5943600" cy="4419600"/>
          </a:xfrm>
          <a:prstGeom prst="rect">
            <a:avLst/>
          </a:prstGeom>
          <a:noFill/>
          <a:ln w="9525">
            <a:noFill/>
            <a:miter lim="800000"/>
            <a:headEnd/>
            <a:tailEnd/>
          </a:ln>
        </p:spPr>
      </p:pic>
      <p:sp>
        <p:nvSpPr>
          <p:cNvPr id="15" name="Content Placeholder 2"/>
          <p:cNvSpPr>
            <a:spLocks noGrp="1"/>
          </p:cNvSpPr>
          <p:nvPr>
            <p:ph idx="4294967295"/>
          </p:nvPr>
        </p:nvSpPr>
        <p:spPr>
          <a:xfrm>
            <a:off x="228600" y="914400"/>
            <a:ext cx="2971800" cy="1905000"/>
          </a:xfrm>
          <a:prstGeom prst="rect">
            <a:avLst/>
          </a:prstGeom>
        </p:spPr>
        <p:txBody>
          <a:bodyPr>
            <a:normAutofit fontScale="92500" lnSpcReduction="20000"/>
          </a:bodyPr>
          <a:lstStyle/>
          <a:p>
            <a:pPr>
              <a:buFontTx/>
              <a:buNone/>
              <a:defRPr/>
            </a:pPr>
            <a:r>
              <a:rPr lang="en-GB" sz="2500" b="1" dirty="0" smtClean="0"/>
              <a:t>     </a:t>
            </a:r>
            <a:r>
              <a:rPr lang="en-GB" sz="2500" b="1" dirty="0" smtClean="0">
                <a:solidFill>
                  <a:srgbClr val="496121"/>
                </a:solidFill>
              </a:rPr>
              <a:t>Where and how you implement different REDD+ actions will also affect the potential risks</a:t>
            </a:r>
          </a:p>
          <a:p>
            <a:pPr>
              <a:buFontTx/>
              <a:buNone/>
              <a:defRPr/>
            </a:pPr>
            <a:endParaRPr lang="en-GB" sz="2400" b="1" dirty="0" smtClean="0"/>
          </a:p>
          <a:p>
            <a:pPr>
              <a:spcBef>
                <a:spcPts val="400"/>
              </a:spcBef>
              <a:buFontTx/>
              <a:buNone/>
              <a:defRPr/>
            </a:pPr>
            <a:endParaRPr lang="en-US" sz="2200" dirty="0" smtClean="0">
              <a:solidFill>
                <a:schemeClr val="tx1">
                  <a:lumMod val="85000"/>
                  <a:lumOff val="15000"/>
                </a:schemeClr>
              </a:solidFill>
              <a:latin typeface="Calibri" pitchFamily="34" charset="0"/>
            </a:endParaRPr>
          </a:p>
          <a:p>
            <a:pPr>
              <a:spcBef>
                <a:spcPts val="400"/>
              </a:spcBef>
              <a:buFontTx/>
              <a:buNone/>
              <a:defRPr/>
            </a:pPr>
            <a:endParaRPr lang="en-US" sz="2200" dirty="0" smtClean="0">
              <a:solidFill>
                <a:schemeClr val="tx1">
                  <a:lumMod val="85000"/>
                  <a:lumOff val="15000"/>
                </a:schemeClr>
              </a:solidFill>
              <a:latin typeface="Calibri" pitchFamily="34" charset="0"/>
            </a:endParaRPr>
          </a:p>
          <a:p>
            <a:pPr>
              <a:spcBef>
                <a:spcPts val="400"/>
              </a:spcBef>
              <a:defRPr/>
            </a:pPr>
            <a:endParaRPr lang="en-US" sz="1800" dirty="0" smtClean="0">
              <a:solidFill>
                <a:schemeClr val="tx1">
                  <a:lumMod val="85000"/>
                  <a:lumOff val="15000"/>
                </a:schemeClr>
              </a:solidFill>
              <a:latin typeface="Calibri" pitchFamily="34" charset="0"/>
            </a:endParaRPr>
          </a:p>
          <a:p>
            <a:pPr>
              <a:spcBef>
                <a:spcPts val="400"/>
              </a:spcBef>
              <a:defRPr/>
            </a:pPr>
            <a:endParaRPr lang="en-US" sz="1800" dirty="0">
              <a:solidFill>
                <a:schemeClr val="tx1">
                  <a:lumMod val="85000"/>
                  <a:lumOff val="15000"/>
                </a:schemeClr>
              </a:solidFill>
              <a:latin typeface="Calibri" pitchFamily="34" charset="0"/>
            </a:endParaRPr>
          </a:p>
        </p:txBody>
      </p:sp>
      <p:pic>
        <p:nvPicPr>
          <p:cNvPr id="17" name="Picture 1"/>
          <p:cNvPicPr>
            <a:picLocks noChangeAspect="1" noChangeArrowheads="1"/>
          </p:cNvPicPr>
          <p:nvPr/>
        </p:nvPicPr>
        <p:blipFill>
          <a:blip r:embed="rId11" cstate="print"/>
          <a:srcRect/>
          <a:stretch>
            <a:fillRect/>
          </a:stretch>
        </p:blipFill>
        <p:spPr bwMode="auto">
          <a:xfrm>
            <a:off x="2743200" y="2438400"/>
            <a:ext cx="6096000" cy="441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8"/>
          <p:cNvSpPr>
            <a:spLocks noChangeArrowheads="1"/>
          </p:cNvSpPr>
          <p:nvPr/>
        </p:nvSpPr>
        <p:spPr bwMode="auto">
          <a:xfrm>
            <a:off x="838200" y="1219200"/>
            <a:ext cx="7848600" cy="1477963"/>
          </a:xfrm>
          <a:prstGeom prst="rect">
            <a:avLst/>
          </a:prstGeom>
          <a:noFill/>
          <a:ln w="9525">
            <a:noFill/>
            <a:miter lim="800000"/>
            <a:headEnd/>
            <a:tailEnd/>
          </a:ln>
        </p:spPr>
        <p:txBody>
          <a:bodyPr>
            <a:spAutoFit/>
          </a:bodyPr>
          <a:lstStyle/>
          <a:p>
            <a:r>
              <a:rPr lang="en-GB"/>
              <a:t>The benefits and risks of any REDD+ intervention will depend upon: </a:t>
            </a:r>
            <a:br>
              <a:rPr lang="en-GB"/>
            </a:br>
            <a:endParaRPr lang="en-GB"/>
          </a:p>
          <a:p>
            <a:pPr>
              <a:buFontTx/>
              <a:buChar char="-"/>
            </a:pPr>
            <a:r>
              <a:rPr lang="en-GB"/>
              <a:t> the </a:t>
            </a:r>
            <a:r>
              <a:rPr lang="en-GB" b="1">
                <a:solidFill>
                  <a:srgbClr val="496121"/>
                </a:solidFill>
              </a:rPr>
              <a:t>type</a:t>
            </a:r>
            <a:r>
              <a:rPr lang="en-GB"/>
              <a:t> of REDD+ activity being undertaken, </a:t>
            </a:r>
          </a:p>
          <a:p>
            <a:pPr>
              <a:buFontTx/>
              <a:buChar char="-"/>
            </a:pPr>
            <a:r>
              <a:rPr lang="en-GB"/>
              <a:t> the </a:t>
            </a:r>
            <a:r>
              <a:rPr lang="en-GB" b="1">
                <a:solidFill>
                  <a:srgbClr val="496121"/>
                </a:solidFill>
              </a:rPr>
              <a:t>approach</a:t>
            </a:r>
            <a:r>
              <a:rPr lang="en-GB"/>
              <a:t> to its implementation</a:t>
            </a:r>
          </a:p>
          <a:p>
            <a:pPr>
              <a:buFontTx/>
              <a:buChar char="-"/>
            </a:pPr>
            <a:r>
              <a:rPr lang="en-GB"/>
              <a:t> the type and condition of </a:t>
            </a:r>
            <a:r>
              <a:rPr lang="en-GB" b="1">
                <a:solidFill>
                  <a:srgbClr val="496121"/>
                </a:solidFill>
              </a:rPr>
              <a:t>forests involved</a:t>
            </a:r>
          </a:p>
        </p:txBody>
      </p:sp>
      <p:grpSp>
        <p:nvGrpSpPr>
          <p:cNvPr id="29699" name="Group 13"/>
          <p:cNvGrpSpPr>
            <a:grpSpLocks/>
          </p:cNvGrpSpPr>
          <p:nvPr/>
        </p:nvGrpSpPr>
        <p:grpSpPr bwMode="auto">
          <a:xfrm>
            <a:off x="609600" y="2743200"/>
            <a:ext cx="8229600" cy="3657600"/>
            <a:chOff x="457200" y="2362200"/>
            <a:chExt cx="8229600" cy="3657600"/>
          </a:xfrm>
        </p:grpSpPr>
        <p:sp>
          <p:nvSpPr>
            <p:cNvPr id="4" name="Rounded Rectangle 3"/>
            <p:cNvSpPr/>
            <p:nvPr/>
          </p:nvSpPr>
          <p:spPr>
            <a:xfrm>
              <a:off x="3505200" y="3352800"/>
              <a:ext cx="1905000" cy="1143000"/>
            </a:xfrm>
            <a:prstGeom prst="roundRect">
              <a:avLst/>
            </a:prstGeom>
            <a:solidFill>
              <a:srgbClr val="8ABE34"/>
            </a:solidFill>
            <a:ln>
              <a:solidFill>
                <a:srgbClr val="4961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Reduced deforestation</a:t>
              </a:r>
            </a:p>
          </p:txBody>
        </p:sp>
        <p:sp>
          <p:nvSpPr>
            <p:cNvPr id="5" name="Rounded Rectangle 4"/>
            <p:cNvSpPr/>
            <p:nvPr/>
          </p:nvSpPr>
          <p:spPr>
            <a:xfrm>
              <a:off x="457200" y="3352800"/>
              <a:ext cx="2438400" cy="2286000"/>
            </a:xfrm>
            <a:prstGeom prst="roundRect">
              <a:avLst/>
            </a:prstGeom>
            <a:solidFill>
              <a:srgbClr val="8ABE34"/>
            </a:solidFill>
            <a:ln>
              <a:solidFill>
                <a:srgbClr val="4961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t>Displacement of land-use change to non-forest or</a:t>
              </a:r>
            </a:p>
            <a:p>
              <a:pPr>
                <a:defRPr/>
              </a:pPr>
              <a:r>
                <a:rPr lang="en-GB" dirty="0"/>
                <a:t>low-carbon ecosystems</a:t>
              </a:r>
            </a:p>
          </p:txBody>
        </p:sp>
        <p:sp>
          <p:nvSpPr>
            <p:cNvPr id="6" name="Rounded Rectangle 5"/>
            <p:cNvSpPr/>
            <p:nvPr/>
          </p:nvSpPr>
          <p:spPr>
            <a:xfrm>
              <a:off x="6248400" y="3352800"/>
              <a:ext cx="2438400" cy="1219200"/>
            </a:xfrm>
            <a:prstGeom prst="roundRect">
              <a:avLst/>
            </a:prstGeom>
            <a:solidFill>
              <a:srgbClr val="8ABE34"/>
            </a:solidFill>
            <a:ln>
              <a:solidFill>
                <a:srgbClr val="4961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t>Spatial planning</a:t>
              </a:r>
            </a:p>
            <a:p>
              <a:pPr>
                <a:defRPr/>
              </a:pPr>
              <a:r>
                <a:rPr lang="en-GB" dirty="0"/>
                <a:t>for biodiversity</a:t>
              </a:r>
            </a:p>
          </p:txBody>
        </p:sp>
        <p:sp>
          <p:nvSpPr>
            <p:cNvPr id="29703" name="TextBox 7"/>
            <p:cNvSpPr txBox="1">
              <a:spLocks noChangeArrowheads="1"/>
            </p:cNvSpPr>
            <p:nvPr/>
          </p:nvSpPr>
          <p:spPr bwMode="auto">
            <a:xfrm>
              <a:off x="609600" y="2667000"/>
              <a:ext cx="2362200" cy="646331"/>
            </a:xfrm>
            <a:prstGeom prst="rect">
              <a:avLst/>
            </a:prstGeom>
            <a:noFill/>
            <a:ln w="9525">
              <a:noFill/>
              <a:miter lim="800000"/>
              <a:headEnd/>
              <a:tailEnd/>
            </a:ln>
          </p:spPr>
          <p:txBody>
            <a:bodyPr>
              <a:spAutoFit/>
            </a:bodyPr>
            <a:lstStyle/>
            <a:p>
              <a:r>
                <a:rPr lang="en-GB" b="1">
                  <a:solidFill>
                    <a:srgbClr val="496121"/>
                  </a:solidFill>
                </a:rPr>
                <a:t>Risks to biodiversity</a:t>
              </a:r>
            </a:p>
          </p:txBody>
        </p:sp>
        <p:sp>
          <p:nvSpPr>
            <p:cNvPr id="29704" name="TextBox 9"/>
            <p:cNvSpPr txBox="1">
              <a:spLocks noChangeArrowheads="1"/>
            </p:cNvSpPr>
            <p:nvPr/>
          </p:nvSpPr>
          <p:spPr bwMode="auto">
            <a:xfrm>
              <a:off x="3733800" y="2743200"/>
              <a:ext cx="1676400" cy="646331"/>
            </a:xfrm>
            <a:prstGeom prst="rect">
              <a:avLst/>
            </a:prstGeom>
            <a:noFill/>
            <a:ln w="9525">
              <a:noFill/>
              <a:miter lim="800000"/>
              <a:headEnd/>
              <a:tailEnd/>
            </a:ln>
          </p:spPr>
          <p:txBody>
            <a:bodyPr>
              <a:spAutoFit/>
            </a:bodyPr>
            <a:lstStyle/>
            <a:p>
              <a:r>
                <a:rPr lang="en-GB" b="1">
                  <a:solidFill>
                    <a:srgbClr val="496121"/>
                  </a:solidFill>
                </a:rPr>
                <a:t>REDD+ activity</a:t>
              </a:r>
            </a:p>
          </p:txBody>
        </p:sp>
        <p:sp>
          <p:nvSpPr>
            <p:cNvPr id="29705" name="TextBox 10"/>
            <p:cNvSpPr txBox="1">
              <a:spLocks noChangeArrowheads="1"/>
            </p:cNvSpPr>
            <p:nvPr/>
          </p:nvSpPr>
          <p:spPr bwMode="auto">
            <a:xfrm>
              <a:off x="6324600" y="2362200"/>
              <a:ext cx="2362200" cy="923925"/>
            </a:xfrm>
            <a:prstGeom prst="rect">
              <a:avLst/>
            </a:prstGeom>
            <a:noFill/>
            <a:ln w="9525">
              <a:noFill/>
              <a:miter lim="800000"/>
              <a:headEnd/>
              <a:tailEnd/>
            </a:ln>
          </p:spPr>
          <p:txBody>
            <a:bodyPr>
              <a:spAutoFit/>
            </a:bodyPr>
            <a:lstStyle/>
            <a:p>
              <a:r>
                <a:rPr lang="en-GB" b="1">
                  <a:solidFill>
                    <a:srgbClr val="496121"/>
                  </a:solidFill>
                </a:rPr>
                <a:t>Opportunities for biodiversity conservation</a:t>
              </a:r>
            </a:p>
          </p:txBody>
        </p:sp>
        <p:sp>
          <p:nvSpPr>
            <p:cNvPr id="10" name="Rounded Rectangle 9"/>
            <p:cNvSpPr/>
            <p:nvPr/>
          </p:nvSpPr>
          <p:spPr>
            <a:xfrm>
              <a:off x="6248400" y="4800600"/>
              <a:ext cx="2438400" cy="1219200"/>
            </a:xfrm>
            <a:prstGeom prst="roundRect">
              <a:avLst/>
            </a:prstGeom>
            <a:solidFill>
              <a:srgbClr val="8ABE34"/>
            </a:solidFill>
            <a:ln>
              <a:solidFill>
                <a:srgbClr val="4961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t>Slowed habitat loss and fragmentation</a:t>
              </a:r>
            </a:p>
          </p:txBody>
        </p:sp>
        <p:cxnSp>
          <p:nvCxnSpPr>
            <p:cNvPr id="11" name="Straight Arrow Connector 10"/>
            <p:cNvCxnSpPr>
              <a:stCxn id="4" idx="1"/>
              <a:endCxn id="5" idx="3"/>
            </p:cNvCxnSpPr>
            <p:nvPr/>
          </p:nvCxnSpPr>
          <p:spPr>
            <a:xfrm flipH="1">
              <a:off x="2895600" y="3924300"/>
              <a:ext cx="609600" cy="571500"/>
            </a:xfrm>
            <a:prstGeom prst="straightConnector1">
              <a:avLst/>
            </a:prstGeom>
            <a:ln w="57150">
              <a:solidFill>
                <a:srgbClr val="49612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3"/>
              <a:endCxn id="10" idx="1"/>
            </p:cNvCxnSpPr>
            <p:nvPr/>
          </p:nvCxnSpPr>
          <p:spPr>
            <a:xfrm>
              <a:off x="5410200" y="3924300"/>
              <a:ext cx="838200" cy="1485900"/>
            </a:xfrm>
            <a:prstGeom prst="straightConnector1">
              <a:avLst/>
            </a:prstGeom>
            <a:ln w="57150">
              <a:solidFill>
                <a:srgbClr val="49612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3"/>
              <a:endCxn id="6" idx="1"/>
            </p:cNvCxnSpPr>
            <p:nvPr/>
          </p:nvCxnSpPr>
          <p:spPr>
            <a:xfrm>
              <a:off x="5410200" y="3924300"/>
              <a:ext cx="838200" cy="38100"/>
            </a:xfrm>
            <a:prstGeom prst="straightConnector1">
              <a:avLst/>
            </a:prstGeom>
            <a:ln w="57150">
              <a:solidFill>
                <a:srgbClr val="496121"/>
              </a:solidFill>
              <a:prstDash val="solid"/>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539750" y="1647825"/>
            <a:ext cx="8064500" cy="4608513"/>
          </a:xfrm>
          <a:prstGeom prst="rect">
            <a:avLst/>
          </a:prstGeom>
        </p:spPr>
        <p:txBody>
          <a:bodyPr>
            <a:normAutofit/>
          </a:bodyPr>
          <a:lstStyle/>
          <a:p>
            <a:pPr>
              <a:spcAft>
                <a:spcPts val="300"/>
              </a:spcAft>
              <a:defRPr/>
            </a:pPr>
            <a:r>
              <a:rPr lang="en-GB" sz="2400" dirty="0" smtClean="0">
                <a:solidFill>
                  <a:schemeClr val="tx2"/>
                </a:solidFill>
              </a:rPr>
              <a:t>(</a:t>
            </a:r>
            <a:r>
              <a:rPr lang="en-GB" sz="2400" b="1" dirty="0" smtClean="0">
                <a:solidFill>
                  <a:schemeClr val="tx2"/>
                </a:solidFill>
              </a:rPr>
              <a:t>Decision 1/CP.16</a:t>
            </a:r>
            <a:r>
              <a:rPr lang="en-GB" sz="2400" dirty="0" smtClean="0">
                <a:solidFill>
                  <a:schemeClr val="tx2"/>
                </a:solidFill>
              </a:rPr>
              <a:t>):</a:t>
            </a:r>
          </a:p>
          <a:p>
            <a:pPr>
              <a:defRPr/>
            </a:pPr>
            <a:r>
              <a:rPr lang="en-GB" sz="2400" dirty="0" smtClean="0"/>
              <a:t>Negotiations at the UNFCCC Climate Change Conference in Cancun in 2010 resulted in an agreement that certain safeguards  for REDD+ should be promoted and supported, including: </a:t>
            </a:r>
          </a:p>
          <a:p>
            <a:pPr>
              <a:defRPr/>
            </a:pPr>
            <a:endParaRPr lang="en-US" sz="2800" dirty="0" smtClean="0">
              <a:solidFill>
                <a:schemeClr val="accent5"/>
              </a:solidFill>
            </a:endParaRPr>
          </a:p>
        </p:txBody>
      </p:sp>
      <p:sp>
        <p:nvSpPr>
          <p:cNvPr id="30723" name="Date Placeholder 3"/>
          <p:cNvSpPr>
            <a:spLocks noGrp="1"/>
          </p:cNvSpPr>
          <p:nvPr>
            <p:ph type="dt" sz="quarter" idx="10"/>
          </p:nvPr>
        </p:nvSpPr>
        <p:spPr>
          <a:xfrm>
            <a:off x="7092950" y="6492875"/>
            <a:ext cx="1223963" cy="365125"/>
          </a:xfrm>
          <a:noFill/>
        </p:spPr>
        <p:txBody>
          <a:bodyPr/>
          <a:lstStyle/>
          <a:p>
            <a:fld id="{35A96114-65DC-4BEF-94E9-536183696B4F}" type="datetime5">
              <a:rPr lang="en-GB" smtClean="0"/>
              <a:pPr/>
              <a:t>31-Oct-13</a:t>
            </a:fld>
            <a:endParaRPr lang="en-GB" smtClean="0"/>
          </a:p>
        </p:txBody>
      </p:sp>
      <p:pic>
        <p:nvPicPr>
          <p:cNvPr id="30724" name="Picture 2" descr="http://www.reasonablespread.com/SpreaderFiles/3406/files/upload/COP16Flyer.jpg"/>
          <p:cNvPicPr>
            <a:picLocks noChangeAspect="1" noChangeArrowheads="1"/>
          </p:cNvPicPr>
          <p:nvPr/>
        </p:nvPicPr>
        <p:blipFill>
          <a:blip r:embed="rId3" cstate="print"/>
          <a:srcRect/>
          <a:stretch>
            <a:fillRect/>
          </a:stretch>
        </p:blipFill>
        <p:spPr bwMode="auto">
          <a:xfrm>
            <a:off x="3851275" y="3838575"/>
            <a:ext cx="1993900" cy="1563688"/>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rot="600482">
            <a:off x="5751513" y="4164013"/>
            <a:ext cx="2922587" cy="3062287"/>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30726" name="Text Placeholder 2"/>
          <p:cNvSpPr txBox="1">
            <a:spLocks/>
          </p:cNvSpPr>
          <p:nvPr/>
        </p:nvSpPr>
        <p:spPr bwMode="auto">
          <a:xfrm>
            <a:off x="838200" y="457200"/>
            <a:ext cx="7239000" cy="1295400"/>
          </a:xfrm>
          <a:prstGeom prst="rect">
            <a:avLst/>
          </a:prstGeom>
          <a:noFill/>
          <a:ln w="9525">
            <a:noFill/>
            <a:miter lim="800000"/>
            <a:headEnd/>
            <a:tailEnd/>
          </a:ln>
        </p:spPr>
        <p:txBody>
          <a:bodyPr/>
          <a:lstStyle/>
          <a:p>
            <a:pPr eaLnBrk="0" hangingPunct="0">
              <a:spcBef>
                <a:spcPct val="20000"/>
              </a:spcBef>
            </a:pPr>
            <a:r>
              <a:rPr lang="en-US" sz="3200">
                <a:solidFill>
                  <a:srgbClr val="496121"/>
                </a:solidFill>
                <a:latin typeface="WWF" pitchFamily="50" charset="0"/>
              </a:rPr>
              <a:t>3. REDD+ safeguards</a:t>
            </a:r>
            <a:endParaRPr lang="en-US" sz="2400">
              <a:solidFill>
                <a:srgbClr val="496121"/>
              </a:solidFill>
              <a:latin typeface="WWF" pitchFamily="50" charset="0"/>
            </a:endParaRPr>
          </a:p>
        </p:txBody>
      </p:sp>
      <p:cxnSp>
        <p:nvCxnSpPr>
          <p:cNvPr id="14" name="Straight Connector 13"/>
          <p:cNvCxnSpPr/>
          <p:nvPr/>
        </p:nvCxnSpPr>
        <p:spPr>
          <a:xfrm>
            <a:off x="838200" y="1066800"/>
            <a:ext cx="8153400" cy="0"/>
          </a:xfrm>
          <a:prstGeom prst="line">
            <a:avLst/>
          </a:prstGeom>
          <a:ln w="12700">
            <a:solidFill>
              <a:srgbClr val="8ABE34"/>
            </a:solidFill>
          </a:ln>
        </p:spPr>
        <p:style>
          <a:lnRef idx="1">
            <a:schemeClr val="accent1"/>
          </a:lnRef>
          <a:fillRef idx="0">
            <a:schemeClr val="accent1"/>
          </a:fillRef>
          <a:effectRef idx="0">
            <a:schemeClr val="accent1"/>
          </a:effectRef>
          <a:fontRef idx="minor">
            <a:schemeClr val="tx1"/>
          </a:fontRef>
        </p:style>
      </p:cxnSp>
      <p:pic>
        <p:nvPicPr>
          <p:cNvPr id="30728" name="Picture 8" descr="Jungle-sm-gr.jpg"/>
          <p:cNvPicPr>
            <a:picLocks noChangeAspect="1"/>
          </p:cNvPicPr>
          <p:nvPr/>
        </p:nvPicPr>
        <p:blipFill>
          <a:blip r:embed="rId5" cstate="print"/>
          <a:srcRect/>
          <a:stretch>
            <a:fillRect/>
          </a:stretch>
        </p:blipFill>
        <p:spPr bwMode="auto">
          <a:xfrm>
            <a:off x="7010400" y="58738"/>
            <a:ext cx="1752600" cy="1009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773238"/>
            <a:ext cx="8229600" cy="3140075"/>
          </a:xfrm>
          <a:prstGeom prst="rect">
            <a:avLst/>
          </a:prstGeom>
        </p:spPr>
        <p:txBody>
          <a:bodyPr>
            <a:spAutoFit/>
          </a:bodyPr>
          <a:lstStyle/>
          <a:p>
            <a:pPr marL="342900" indent="-342900">
              <a:buFontTx/>
              <a:buAutoNum type="alphaLcParenBoth"/>
              <a:defRPr/>
            </a:pPr>
            <a:r>
              <a:rPr lang="en-GB" dirty="0"/>
              <a:t>That actions complement or are consistent with the objectives of </a:t>
            </a:r>
            <a:r>
              <a:rPr lang="en-GB" dirty="0">
                <a:solidFill>
                  <a:srgbClr val="8ABE34"/>
                </a:solidFill>
              </a:rPr>
              <a:t>national forest programmes</a:t>
            </a:r>
            <a:r>
              <a:rPr lang="en-GB" dirty="0">
                <a:solidFill>
                  <a:schemeClr val="accent1">
                    <a:lumMod val="50000"/>
                  </a:schemeClr>
                </a:solidFill>
              </a:rPr>
              <a:t> </a:t>
            </a:r>
            <a:r>
              <a:rPr lang="en-GB" dirty="0"/>
              <a:t>and </a:t>
            </a:r>
            <a:r>
              <a:rPr lang="en-GB" dirty="0">
                <a:solidFill>
                  <a:srgbClr val="8ABE34"/>
                </a:solidFill>
              </a:rPr>
              <a:t>relevant international conventions and agreements</a:t>
            </a:r>
            <a:r>
              <a:rPr lang="en-GB" dirty="0"/>
              <a:t>;</a:t>
            </a:r>
          </a:p>
          <a:p>
            <a:pPr marL="342900" indent="-342900">
              <a:defRPr/>
            </a:pPr>
            <a:endParaRPr lang="en-GB" dirty="0"/>
          </a:p>
          <a:p>
            <a:pPr marL="273050" indent="-273050">
              <a:defRPr/>
            </a:pPr>
            <a:r>
              <a:rPr lang="en-GB" dirty="0"/>
              <a:t>(b) Transparent and effective </a:t>
            </a:r>
            <a:r>
              <a:rPr lang="en-GB" dirty="0">
                <a:solidFill>
                  <a:srgbClr val="8ABE34"/>
                </a:solidFill>
              </a:rPr>
              <a:t>national forest governance structures</a:t>
            </a:r>
            <a:r>
              <a:rPr lang="en-GB" dirty="0"/>
              <a:t>, taking into account national legislation and sovereignty;</a:t>
            </a:r>
          </a:p>
          <a:p>
            <a:pPr marL="273050" indent="-273050">
              <a:defRPr/>
            </a:pPr>
            <a:endParaRPr lang="en-GB" dirty="0"/>
          </a:p>
          <a:p>
            <a:pPr marL="273050" indent="-273050">
              <a:defRPr/>
            </a:pPr>
            <a:r>
              <a:rPr lang="en-GB" dirty="0"/>
              <a:t>(c) Respect for the </a:t>
            </a:r>
            <a:r>
              <a:rPr lang="en-GB" dirty="0">
                <a:solidFill>
                  <a:srgbClr val="8ABE34"/>
                </a:solidFill>
              </a:rPr>
              <a:t>knowledge and rights of indigenous peoples and members of local communities</a:t>
            </a:r>
            <a:r>
              <a:rPr lang="en-GB" dirty="0"/>
              <a:t>, by taking into account relevant international obligations, national circumstances and laws, and noting that the United Nations General Assembly has adopted the United Nations Declaration on the Rights of Indigenous Peoples;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3657600"/>
          </a:xfrm>
        </p:spPr>
        <p:txBody>
          <a:bodyPr>
            <a:normAutofit fontScale="70000" lnSpcReduction="20000"/>
          </a:bodyPr>
          <a:lstStyle/>
          <a:p>
            <a:pPr marL="273050" indent="-273050">
              <a:buFontTx/>
              <a:buNone/>
              <a:defRPr/>
            </a:pPr>
            <a:r>
              <a:rPr lang="en-GB" sz="2600" dirty="0" smtClean="0"/>
              <a:t>(d) </a:t>
            </a:r>
            <a:r>
              <a:rPr lang="en-GB" sz="2600" dirty="0" smtClean="0">
                <a:solidFill>
                  <a:srgbClr val="8ABE34"/>
                </a:solidFill>
              </a:rPr>
              <a:t>The full and effective participation </a:t>
            </a:r>
            <a:r>
              <a:rPr lang="en-GB" sz="2600" dirty="0" smtClean="0"/>
              <a:t>of relevant stakeholders, in particular indigenous peoples and local communities, in the actions referred to in paragraphs 70 and 72 of this decision;</a:t>
            </a:r>
          </a:p>
          <a:p>
            <a:pPr marL="273050" indent="-273050">
              <a:buFontTx/>
              <a:buNone/>
              <a:defRPr/>
            </a:pPr>
            <a:endParaRPr lang="en-GB" sz="2600" dirty="0" smtClean="0"/>
          </a:p>
          <a:p>
            <a:pPr marL="273050" indent="-273050">
              <a:buFontTx/>
              <a:buNone/>
              <a:defRPr/>
            </a:pPr>
            <a:r>
              <a:rPr lang="en-GB" sz="2600" dirty="0" smtClean="0"/>
              <a:t>(e) That actions are consistent with </a:t>
            </a:r>
            <a:r>
              <a:rPr lang="en-GB" sz="2600" dirty="0" smtClean="0">
                <a:solidFill>
                  <a:srgbClr val="8ABE34"/>
                </a:solidFill>
              </a:rPr>
              <a:t>the conservation of natural forests and biological diversity</a:t>
            </a:r>
            <a:r>
              <a:rPr lang="en-GB" sz="2600" dirty="0" smtClean="0"/>
              <a:t>, ensuring that the actions referred to in paragraph 70 of this decision are </a:t>
            </a:r>
            <a:r>
              <a:rPr lang="en-GB" sz="2600" dirty="0" smtClean="0">
                <a:solidFill>
                  <a:srgbClr val="8ABE34"/>
                </a:solidFill>
              </a:rPr>
              <a:t>not used for the conversion of natural forests</a:t>
            </a:r>
            <a:r>
              <a:rPr lang="en-GB" sz="2600" dirty="0" smtClean="0"/>
              <a:t>, but are instead used to incentivize the protection and conservation of natural forests and their ecosystem services, and to </a:t>
            </a:r>
            <a:r>
              <a:rPr lang="en-GB" sz="2600" dirty="0" smtClean="0">
                <a:solidFill>
                  <a:srgbClr val="8ABE34"/>
                </a:solidFill>
              </a:rPr>
              <a:t>enhance other social and environmental benefits</a:t>
            </a:r>
            <a:r>
              <a:rPr lang="en-GB" sz="2600" dirty="0" smtClean="0"/>
              <a:t>;</a:t>
            </a:r>
          </a:p>
          <a:p>
            <a:pPr marL="273050" indent="-273050">
              <a:buFontTx/>
              <a:buNone/>
              <a:defRPr/>
            </a:pPr>
            <a:endParaRPr lang="en-GB" sz="2600" dirty="0" smtClean="0"/>
          </a:p>
          <a:p>
            <a:pPr marL="273050" indent="-273050">
              <a:buFontTx/>
              <a:buNone/>
              <a:defRPr/>
            </a:pPr>
            <a:r>
              <a:rPr lang="en-GB" sz="2600" dirty="0" smtClean="0"/>
              <a:t>(f) Actions to address the</a:t>
            </a:r>
            <a:r>
              <a:rPr lang="en-GB" sz="2600" dirty="0" smtClean="0">
                <a:solidFill>
                  <a:schemeClr val="accent1">
                    <a:lumMod val="50000"/>
                  </a:schemeClr>
                </a:solidFill>
              </a:rPr>
              <a:t> </a:t>
            </a:r>
            <a:r>
              <a:rPr lang="en-GB" sz="2600" dirty="0" smtClean="0">
                <a:solidFill>
                  <a:srgbClr val="8ABE34"/>
                </a:solidFill>
              </a:rPr>
              <a:t>risks of reversals</a:t>
            </a:r>
            <a:r>
              <a:rPr lang="en-GB" sz="2600" dirty="0" smtClean="0"/>
              <a:t>;</a:t>
            </a:r>
          </a:p>
          <a:p>
            <a:pPr marL="273050" indent="-273050">
              <a:buFontTx/>
              <a:buNone/>
              <a:defRPr/>
            </a:pPr>
            <a:endParaRPr lang="en-GB" sz="2600" dirty="0" smtClean="0"/>
          </a:p>
          <a:p>
            <a:pPr marL="273050" indent="-273050">
              <a:buFontTx/>
              <a:buNone/>
              <a:defRPr/>
            </a:pPr>
            <a:r>
              <a:rPr lang="en-GB" sz="2600" dirty="0" smtClean="0"/>
              <a:t>(g) Actions to reduce </a:t>
            </a:r>
            <a:r>
              <a:rPr lang="en-GB" sz="2600" dirty="0" smtClean="0">
                <a:solidFill>
                  <a:srgbClr val="8ABE34"/>
                </a:solidFill>
              </a:rPr>
              <a:t>displacement of emissions</a:t>
            </a:r>
          </a:p>
          <a:p>
            <a:pPr>
              <a:defRPr/>
            </a:pP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4294967295"/>
          </p:nvPr>
        </p:nvSpPr>
        <p:spPr bwMode="auto">
          <a:xfrm>
            <a:off x="7524750" y="6453188"/>
            <a:ext cx="1439863" cy="288925"/>
          </a:xfrm>
          <a:prstGeom prst="rect">
            <a:avLst/>
          </a:prstGeom>
          <a:noFill/>
          <a:ln>
            <a:miter lim="800000"/>
            <a:headEnd/>
            <a:tailEnd/>
          </a:ln>
        </p:spPr>
        <p:txBody>
          <a:bodyPr bIns="0" anchor="b"/>
          <a:lstStyle/>
          <a:p>
            <a:pPr algn="r"/>
            <a:fld id="{34F7E646-B296-422D-B833-D0E2A244E9D7}" type="slidenum">
              <a:rPr lang="en-US" sz="800"/>
              <a:pPr algn="r"/>
              <a:t>15</a:t>
            </a:fld>
            <a:r>
              <a:rPr lang="en-US" sz="800"/>
              <a:t> </a:t>
            </a:r>
            <a:r>
              <a:rPr lang="en-GB" sz="800"/>
              <a:t> </a:t>
            </a:r>
          </a:p>
        </p:txBody>
      </p:sp>
      <p:sp>
        <p:nvSpPr>
          <p:cNvPr id="4" name="Content Placeholder 3"/>
          <p:cNvSpPr>
            <a:spLocks noGrp="1"/>
          </p:cNvSpPr>
          <p:nvPr>
            <p:ph sz="half" idx="4294967295"/>
          </p:nvPr>
        </p:nvSpPr>
        <p:spPr>
          <a:xfrm>
            <a:off x="800100" y="1595438"/>
            <a:ext cx="7810500" cy="3128962"/>
          </a:xfrm>
          <a:prstGeom prst="rect">
            <a:avLst/>
          </a:prstGeom>
        </p:spPr>
        <p:txBody>
          <a:bodyPr>
            <a:normAutofit fontScale="92500" lnSpcReduction="10000"/>
          </a:bodyPr>
          <a:lstStyle/>
          <a:p>
            <a:pPr>
              <a:spcBef>
                <a:spcPts val="300"/>
              </a:spcBef>
              <a:defRPr/>
            </a:pPr>
            <a:r>
              <a:rPr lang="en-GB" sz="1900" dirty="0" smtClean="0"/>
              <a:t>United Nations collaborative initiative on Reducing Emissions from Deforestation and forest Degradation in </a:t>
            </a:r>
            <a:r>
              <a:rPr lang="en-GB" sz="1900" u="sng" dirty="0" smtClean="0"/>
              <a:t>developing countries</a:t>
            </a:r>
          </a:p>
          <a:p>
            <a:pPr>
              <a:spcBef>
                <a:spcPts val="300"/>
              </a:spcBef>
              <a:buFontTx/>
              <a:buNone/>
              <a:defRPr/>
            </a:pPr>
            <a:r>
              <a:rPr lang="en-GB" sz="1900" u="sng" dirty="0" smtClean="0"/>
              <a:t> </a:t>
            </a:r>
          </a:p>
          <a:p>
            <a:pPr>
              <a:spcBef>
                <a:spcPts val="300"/>
              </a:spcBef>
              <a:defRPr/>
            </a:pPr>
            <a:r>
              <a:rPr lang="en-GB" sz="1900" dirty="0" smtClean="0"/>
              <a:t>UNDP, UNEP, FAO</a:t>
            </a:r>
          </a:p>
          <a:p>
            <a:pPr>
              <a:spcBef>
                <a:spcPts val="300"/>
              </a:spcBef>
              <a:buFontTx/>
              <a:buNone/>
              <a:defRPr/>
            </a:pPr>
            <a:endParaRPr lang="en-GB" sz="1900" dirty="0" smtClean="0"/>
          </a:p>
          <a:p>
            <a:pPr>
              <a:spcBef>
                <a:spcPts val="300"/>
              </a:spcBef>
              <a:defRPr/>
            </a:pPr>
            <a:r>
              <a:rPr lang="en-GB" sz="1900" dirty="0" smtClean="0"/>
              <a:t>Supports nationally-led REDD+ processes </a:t>
            </a:r>
          </a:p>
          <a:p>
            <a:pPr>
              <a:spcBef>
                <a:spcPts val="300"/>
              </a:spcBef>
              <a:buFontTx/>
              <a:buNone/>
              <a:defRPr/>
            </a:pPr>
            <a:endParaRPr lang="en-GB" sz="1900" dirty="0" smtClean="0"/>
          </a:p>
          <a:p>
            <a:pPr>
              <a:spcBef>
                <a:spcPts val="300"/>
              </a:spcBef>
              <a:defRPr/>
            </a:pPr>
            <a:r>
              <a:rPr lang="en-GB" sz="1900" dirty="0" smtClean="0"/>
              <a:t>48 Partner countries, supported through:</a:t>
            </a:r>
          </a:p>
          <a:p>
            <a:pPr lvl="1">
              <a:spcBef>
                <a:spcPts val="300"/>
              </a:spcBef>
              <a:defRPr/>
            </a:pPr>
            <a:r>
              <a:rPr lang="en-GB" sz="1900" dirty="0" smtClean="0"/>
              <a:t>Direct support to implementation of national programmes</a:t>
            </a:r>
          </a:p>
          <a:p>
            <a:pPr lvl="1">
              <a:spcBef>
                <a:spcPts val="300"/>
              </a:spcBef>
              <a:defRPr/>
            </a:pPr>
            <a:r>
              <a:rPr lang="en-GB" sz="1900" dirty="0" smtClean="0"/>
              <a:t> Developing common approaches, analyses, methodologies, tools, data and best practices </a:t>
            </a:r>
          </a:p>
          <a:p>
            <a:pPr>
              <a:spcBef>
                <a:spcPts val="300"/>
              </a:spcBef>
              <a:defRPr/>
            </a:pPr>
            <a:endParaRPr lang="en-GB" sz="2800" dirty="0" smtClean="0"/>
          </a:p>
        </p:txBody>
      </p:sp>
      <p:sp>
        <p:nvSpPr>
          <p:cNvPr id="33796" name="Text Placeholder 2"/>
          <p:cNvSpPr txBox="1">
            <a:spLocks/>
          </p:cNvSpPr>
          <p:nvPr/>
        </p:nvSpPr>
        <p:spPr bwMode="auto">
          <a:xfrm>
            <a:off x="838200" y="381000"/>
            <a:ext cx="7239000" cy="1295400"/>
          </a:xfrm>
          <a:prstGeom prst="rect">
            <a:avLst/>
          </a:prstGeom>
          <a:noFill/>
          <a:ln w="9525">
            <a:noFill/>
            <a:miter lim="800000"/>
            <a:headEnd/>
            <a:tailEnd/>
          </a:ln>
        </p:spPr>
        <p:txBody>
          <a:bodyPr/>
          <a:lstStyle/>
          <a:p>
            <a:pPr eaLnBrk="0" hangingPunct="0">
              <a:spcBef>
                <a:spcPct val="20000"/>
              </a:spcBef>
            </a:pPr>
            <a:r>
              <a:rPr lang="en-US" sz="3200">
                <a:solidFill>
                  <a:srgbClr val="496121"/>
                </a:solidFill>
                <a:latin typeface="WWF" pitchFamily="50" charset="0"/>
              </a:rPr>
              <a:t>4. The UN-REDD Programme</a:t>
            </a:r>
            <a:endParaRPr lang="en-US" sz="2400">
              <a:solidFill>
                <a:srgbClr val="496121"/>
              </a:solidFill>
              <a:latin typeface="WWF" pitchFamily="50" charset="0"/>
            </a:endParaRPr>
          </a:p>
        </p:txBody>
      </p:sp>
      <p:pic>
        <p:nvPicPr>
          <p:cNvPr id="33797" name="Picture 2" descr="P:\PROJECTS\2600s\2650E UN-REDD 2011-13\templates\UN-REDD_full_logo_EN (2).png"/>
          <p:cNvPicPr>
            <a:picLocks noChangeAspect="1" noChangeArrowheads="1"/>
          </p:cNvPicPr>
          <p:nvPr/>
        </p:nvPicPr>
        <p:blipFill>
          <a:blip r:embed="rId3" cstate="print"/>
          <a:srcRect/>
          <a:stretch>
            <a:fillRect/>
          </a:stretch>
        </p:blipFill>
        <p:spPr bwMode="auto">
          <a:xfrm>
            <a:off x="6172200" y="4724400"/>
            <a:ext cx="2209800" cy="1663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0" y="5867400"/>
            <a:ext cx="9144000" cy="99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34819" name="Picture 3" descr="website-map---updated-November-2012-3.jpg"/>
          <p:cNvPicPr>
            <a:picLocks noChangeAspect="1"/>
          </p:cNvPicPr>
          <p:nvPr/>
        </p:nvPicPr>
        <p:blipFill>
          <a:blip r:embed="rId3" cstate="print"/>
          <a:srcRect/>
          <a:stretch>
            <a:fillRect/>
          </a:stretch>
        </p:blipFill>
        <p:spPr bwMode="auto">
          <a:xfrm>
            <a:off x="1371600" y="1447800"/>
            <a:ext cx="6834188" cy="38115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bwMode="auto">
          <a:xfrm>
            <a:off x="876300" y="1622425"/>
            <a:ext cx="7391400" cy="4495800"/>
          </a:xfrm>
          <a:noFill/>
          <a:ln>
            <a:miter lim="800000"/>
            <a:headEnd/>
            <a:tailEnd/>
          </a:ln>
        </p:spPr>
        <p:txBody>
          <a:bodyPr vert="horz" wrap="square" lIns="91440" tIns="45720" rIns="91440" bIns="45720" numCol="1" anchor="t" anchorCtr="0" compatLnSpc="1">
            <a:prstTxWarp prst="textNoShape">
              <a:avLst/>
            </a:prstTxWarp>
          </a:bodyPr>
          <a:lstStyle/>
          <a:p>
            <a:pPr lvl="1" indent="-742950">
              <a:spcBef>
                <a:spcPct val="0"/>
              </a:spcBef>
              <a:buFontTx/>
              <a:buNone/>
            </a:pPr>
            <a:r>
              <a:rPr lang="en-GB" sz="1800" smtClean="0">
                <a:ea typeface="Arial" pitchFamily="34" charset="0"/>
              </a:rPr>
              <a:t>Global work on common approaches, analyses, methodologies,</a:t>
            </a:r>
          </a:p>
          <a:p>
            <a:pPr lvl="1" indent="-742950">
              <a:spcBef>
                <a:spcPct val="0"/>
              </a:spcBef>
              <a:buFontTx/>
              <a:buNone/>
            </a:pPr>
            <a:r>
              <a:rPr lang="en-GB" sz="1800" smtClean="0">
                <a:ea typeface="Arial" pitchFamily="34" charset="0"/>
              </a:rPr>
              <a:t>tools, data and best practices:</a:t>
            </a:r>
          </a:p>
          <a:p>
            <a:r>
              <a:rPr lang="en-GB" sz="1800" smtClean="0"/>
              <a:t>MRV and monitoring</a:t>
            </a:r>
          </a:p>
          <a:p>
            <a:r>
              <a:rPr lang="en-GB" sz="1800" smtClean="0"/>
              <a:t>National governance systems</a:t>
            </a:r>
          </a:p>
          <a:p>
            <a:r>
              <a:rPr lang="en-GB" sz="1800" smtClean="0"/>
              <a:t>Accountable management of REDD+ funding</a:t>
            </a:r>
          </a:p>
          <a:p>
            <a:r>
              <a:rPr lang="en-GB" sz="1800" smtClean="0"/>
              <a:t>Participatory decision making, strategy development and implementation</a:t>
            </a:r>
          </a:p>
          <a:p>
            <a:r>
              <a:rPr lang="en-GB" sz="1800" b="1" smtClean="0"/>
              <a:t>Safeguards</a:t>
            </a:r>
            <a:r>
              <a:rPr lang="en-GB" sz="1800" smtClean="0"/>
              <a:t> and multiple benefits</a:t>
            </a:r>
          </a:p>
          <a:p>
            <a:r>
              <a:rPr lang="en-GB" sz="1800" smtClean="0"/>
              <a:t>Green economy and REDD+</a:t>
            </a:r>
          </a:p>
          <a:p>
            <a:r>
              <a:rPr lang="en-GB" sz="1800" smtClean="0"/>
              <a:t>Knowledge management</a:t>
            </a:r>
          </a:p>
        </p:txBody>
      </p:sp>
      <p:sp>
        <p:nvSpPr>
          <p:cNvPr id="35843" name="Text Placeholder 2"/>
          <p:cNvSpPr txBox="1">
            <a:spLocks/>
          </p:cNvSpPr>
          <p:nvPr/>
        </p:nvSpPr>
        <p:spPr bwMode="auto">
          <a:xfrm>
            <a:off x="838200" y="381000"/>
            <a:ext cx="7239000" cy="1295400"/>
          </a:xfrm>
          <a:prstGeom prst="rect">
            <a:avLst/>
          </a:prstGeom>
          <a:noFill/>
          <a:ln w="9525">
            <a:noFill/>
            <a:miter lim="800000"/>
            <a:headEnd/>
            <a:tailEnd/>
          </a:ln>
        </p:spPr>
        <p:txBody>
          <a:bodyPr/>
          <a:lstStyle/>
          <a:p>
            <a:pPr eaLnBrk="0" hangingPunct="0">
              <a:spcBef>
                <a:spcPct val="20000"/>
              </a:spcBef>
            </a:pPr>
            <a:r>
              <a:rPr lang="en-US" sz="3200">
                <a:solidFill>
                  <a:srgbClr val="496121"/>
                </a:solidFill>
                <a:latin typeface="WWF" pitchFamily="50" charset="0"/>
              </a:rPr>
              <a:t>UN-REDD Programme Global Work Areas</a:t>
            </a:r>
            <a:endParaRPr lang="en-US" sz="2400">
              <a:solidFill>
                <a:srgbClr val="496121"/>
              </a:solidFill>
              <a:latin typeface="WWF" pitchFamily="50"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752600"/>
            <a:ext cx="8229600" cy="4373563"/>
          </a:xfrm>
        </p:spPr>
        <p:txBody>
          <a:bodyPr vert="horz" wrap="square" lIns="91440" tIns="45720" rIns="91440" bIns="45720" numCol="1" anchor="t" anchorCtr="0" compatLnSpc="1">
            <a:prstTxWarp prst="textNoShape">
              <a:avLst/>
            </a:prstTxWarp>
            <a:normAutofit/>
          </a:bodyPr>
          <a:lstStyle/>
          <a:p>
            <a:pPr>
              <a:buFontTx/>
              <a:buNone/>
            </a:pPr>
            <a:endParaRPr lang="en-US" sz="2800" smtClean="0"/>
          </a:p>
          <a:p>
            <a:pPr>
              <a:buFontTx/>
              <a:buAutoNum type="arabicPeriod"/>
            </a:pPr>
            <a:r>
              <a:rPr lang="en-GB" sz="1800" smtClean="0"/>
              <a:t>To address social and environmental issues in UN-REDD National Programmes and other UN-REDD funded activities</a:t>
            </a:r>
          </a:p>
          <a:p>
            <a:pPr>
              <a:buFontTx/>
              <a:buAutoNum type="arabicPeriod"/>
            </a:pPr>
            <a:r>
              <a:rPr lang="en-GB" sz="1800" smtClean="0"/>
              <a:t>To support countries in developing country approaches to safeguards in line with the UNFCCC</a:t>
            </a:r>
          </a:p>
        </p:txBody>
      </p:sp>
      <p:sp>
        <p:nvSpPr>
          <p:cNvPr id="36867" name="Text Placeholder 2"/>
          <p:cNvSpPr txBox="1">
            <a:spLocks/>
          </p:cNvSpPr>
          <p:nvPr/>
        </p:nvSpPr>
        <p:spPr bwMode="auto">
          <a:xfrm>
            <a:off x="838200" y="381000"/>
            <a:ext cx="7239000" cy="1295400"/>
          </a:xfrm>
          <a:prstGeom prst="rect">
            <a:avLst/>
          </a:prstGeom>
          <a:noFill/>
          <a:ln w="9525">
            <a:noFill/>
            <a:miter lim="800000"/>
            <a:headEnd/>
            <a:tailEnd/>
          </a:ln>
        </p:spPr>
        <p:txBody>
          <a:bodyPr/>
          <a:lstStyle/>
          <a:p>
            <a:pPr eaLnBrk="0" hangingPunct="0">
              <a:spcBef>
                <a:spcPct val="20000"/>
              </a:spcBef>
            </a:pPr>
            <a:r>
              <a:rPr lang="en-US" sz="3200">
                <a:solidFill>
                  <a:srgbClr val="496121"/>
                </a:solidFill>
                <a:latin typeface="WWF" pitchFamily="50" charset="0"/>
              </a:rPr>
              <a:t>Objectives of UN-REDD work on safeguards</a:t>
            </a:r>
            <a:endParaRPr lang="en-US" sz="2400">
              <a:solidFill>
                <a:srgbClr val="496121"/>
              </a:solidFill>
              <a:latin typeface="WWF" pitchFamily="50"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bwMode="auto">
          <a:xfrm>
            <a:off x="457200" y="1981200"/>
            <a:ext cx="5562600" cy="36115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1800" smtClean="0">
                <a:cs typeface="Calibri" pitchFamily="34" charset="0"/>
              </a:rPr>
              <a:t>No fixed, linear path</a:t>
            </a:r>
          </a:p>
          <a:p>
            <a:pPr eaLnBrk="1" hangingPunct="1"/>
            <a:r>
              <a:rPr lang="en-US" sz="1800" smtClean="0">
                <a:cs typeface="Calibri" pitchFamily="34" charset="0"/>
              </a:rPr>
              <a:t>Steps to take will depend on:</a:t>
            </a:r>
          </a:p>
          <a:p>
            <a:pPr lvl="1" eaLnBrk="1" hangingPunct="1"/>
            <a:r>
              <a:rPr lang="en-US" sz="1800" smtClean="0">
                <a:ea typeface="Arial" pitchFamily="34" charset="0"/>
                <a:cs typeface="Calibri" pitchFamily="34" charset="0"/>
              </a:rPr>
              <a:t> what is in place </a:t>
            </a:r>
          </a:p>
          <a:p>
            <a:pPr lvl="1" eaLnBrk="1" hangingPunct="1"/>
            <a:r>
              <a:rPr lang="en-US" sz="1800" smtClean="0">
                <a:ea typeface="Arial" pitchFamily="34" charset="0"/>
                <a:cs typeface="Calibri" pitchFamily="34" charset="0"/>
              </a:rPr>
              <a:t> objectives defined by the country</a:t>
            </a:r>
          </a:p>
          <a:p>
            <a:pPr eaLnBrk="1" hangingPunct="1"/>
            <a:r>
              <a:rPr lang="en-US" sz="1800" smtClean="0">
                <a:cs typeface="Calibri" pitchFamily="34" charset="0"/>
              </a:rPr>
              <a:t>Throughout the process, effective participation will be essential</a:t>
            </a:r>
          </a:p>
          <a:p>
            <a:endParaRPr lang="en-GB" sz="2400" smtClean="0"/>
          </a:p>
        </p:txBody>
      </p:sp>
      <p:pic>
        <p:nvPicPr>
          <p:cNvPr id="37891" name="Picture 2" descr="http://s1.hubimg.com/u/371248_f520.jpg"/>
          <p:cNvPicPr>
            <a:picLocks noChangeAspect="1" noChangeArrowheads="1"/>
          </p:cNvPicPr>
          <p:nvPr/>
        </p:nvPicPr>
        <p:blipFill>
          <a:blip r:embed="rId3" cstate="print"/>
          <a:srcRect l="6699" r="10683"/>
          <a:stretch>
            <a:fillRect/>
          </a:stretch>
        </p:blipFill>
        <p:spPr bwMode="auto">
          <a:xfrm>
            <a:off x="6096000" y="1905000"/>
            <a:ext cx="2667000" cy="4287838"/>
          </a:xfrm>
          <a:prstGeom prst="rect">
            <a:avLst/>
          </a:prstGeom>
          <a:noFill/>
          <a:ln w="9525">
            <a:noFill/>
            <a:miter lim="800000"/>
            <a:headEnd/>
            <a:tailEnd/>
          </a:ln>
        </p:spPr>
      </p:pic>
      <p:sp>
        <p:nvSpPr>
          <p:cNvPr id="37892" name="Text Placeholder 2"/>
          <p:cNvSpPr txBox="1">
            <a:spLocks/>
          </p:cNvSpPr>
          <p:nvPr/>
        </p:nvSpPr>
        <p:spPr bwMode="auto">
          <a:xfrm>
            <a:off x="914400" y="228600"/>
            <a:ext cx="7239000" cy="1295400"/>
          </a:xfrm>
          <a:prstGeom prst="rect">
            <a:avLst/>
          </a:prstGeom>
          <a:noFill/>
          <a:ln w="9525">
            <a:noFill/>
            <a:miter lim="800000"/>
            <a:headEnd/>
            <a:tailEnd/>
          </a:ln>
        </p:spPr>
        <p:txBody>
          <a:bodyPr/>
          <a:lstStyle/>
          <a:p>
            <a:pPr eaLnBrk="0" hangingPunct="0">
              <a:spcBef>
                <a:spcPct val="20000"/>
              </a:spcBef>
            </a:pPr>
            <a:r>
              <a:rPr lang="en-US" sz="3200">
                <a:solidFill>
                  <a:srgbClr val="496121"/>
                </a:solidFill>
                <a:latin typeface="WWF" pitchFamily="50" charset="0"/>
              </a:rPr>
              <a:t>Development of a country approach to safeguards</a:t>
            </a:r>
            <a:endParaRPr lang="en-US" sz="2400">
              <a:solidFill>
                <a:srgbClr val="496121"/>
              </a:solidFill>
              <a:latin typeface="WWF" pitchFamily="50"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3" descr="master panda.jpg"/>
          <p:cNvPicPr>
            <a:picLocks noChangeAspect="1"/>
          </p:cNvPicPr>
          <p:nvPr/>
        </p:nvPicPr>
        <p:blipFill>
          <a:blip r:embed="rId3" cstate="print">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
        <p:nvSpPr>
          <p:cNvPr id="20483" name="Rectangle 14"/>
          <p:cNvSpPr>
            <a:spLocks noChangeArrowheads="1"/>
          </p:cNvSpPr>
          <p:nvPr/>
        </p:nvSpPr>
        <p:spPr bwMode="auto">
          <a:xfrm flipH="1">
            <a:off x="0" y="0"/>
            <a:ext cx="111125" cy="6858000"/>
          </a:xfrm>
          <a:prstGeom prst="rect">
            <a:avLst/>
          </a:prstGeom>
          <a:solidFill>
            <a:srgbClr val="8ABE34"/>
          </a:solidFill>
          <a:ln w="9525">
            <a:noFill/>
            <a:miter lim="800000"/>
            <a:headEnd/>
            <a:tailEnd/>
          </a:ln>
        </p:spPr>
        <p:txBody>
          <a:bodyPr anchor="ctr"/>
          <a:lstStyle/>
          <a:p>
            <a:pPr algn="ctr" defTabSz="457200"/>
            <a:endParaRPr lang="en-GB">
              <a:solidFill>
                <a:srgbClr val="FFFFFF"/>
              </a:solidFill>
            </a:endParaRPr>
          </a:p>
        </p:txBody>
      </p:sp>
      <p:sp>
        <p:nvSpPr>
          <p:cNvPr id="20484" name="Text Placeholder 2"/>
          <p:cNvSpPr>
            <a:spLocks noGrp="1"/>
          </p:cNvSpPr>
          <p:nvPr>
            <p:ph type="body" sz="quarter" idx="4294967295"/>
          </p:nvPr>
        </p:nvSpPr>
        <p:spPr bwMode="auto">
          <a:xfrm>
            <a:off x="-1295400" y="381000"/>
            <a:ext cx="8915400" cy="720725"/>
          </a:xfrm>
          <a:prstGeom prst="rect">
            <a:avLst/>
          </a:prstGeom>
          <a:noFill/>
          <a:ln>
            <a:miter lim="800000"/>
            <a:headEnd/>
            <a:tailEnd/>
          </a:ln>
        </p:spPr>
        <p:txBody>
          <a:bodyPr/>
          <a:lstStyle/>
          <a:p>
            <a:pPr marL="0" indent="0" algn="ctr">
              <a:buFontTx/>
              <a:buNone/>
            </a:pPr>
            <a:r>
              <a:rPr lang="en-US" sz="3600" smtClean="0">
                <a:solidFill>
                  <a:srgbClr val="496121"/>
                </a:solidFill>
                <a:latin typeface="WWF" pitchFamily="50" charset="0"/>
              </a:rPr>
              <a:t>WWF REDD+ Learning Session</a:t>
            </a:r>
          </a:p>
        </p:txBody>
      </p:sp>
      <p:sp>
        <p:nvSpPr>
          <p:cNvPr id="20485" name="Slide Number Placeholder 1"/>
          <p:cNvSpPr txBox="1">
            <a:spLocks noGrp="1"/>
          </p:cNvSpPr>
          <p:nvPr/>
        </p:nvSpPr>
        <p:spPr bwMode="auto">
          <a:xfrm>
            <a:off x="6248400" y="6400800"/>
            <a:ext cx="2647950" cy="269875"/>
          </a:xfrm>
          <a:prstGeom prst="rect">
            <a:avLst/>
          </a:prstGeom>
          <a:noFill/>
          <a:ln w="9525">
            <a:noFill/>
            <a:miter lim="800000"/>
            <a:headEnd/>
            <a:tailEnd/>
          </a:ln>
        </p:spPr>
        <p:txBody>
          <a:bodyPr anchor="b"/>
          <a:lstStyle/>
          <a:p>
            <a:pPr algn="r"/>
            <a:r>
              <a:rPr lang="en-IE" sz="900" b="1"/>
              <a:t>WWF-Forest and Climate Initiative</a:t>
            </a:r>
            <a:r>
              <a:rPr lang="en-IE" sz="900"/>
              <a:t>   |   </a:t>
            </a:r>
            <a:fld id="{FACCF055-C2C5-4015-BB93-115B9734A078}" type="slidenum">
              <a:rPr lang="en-IE" sz="900"/>
              <a:pPr algn="r"/>
              <a:t>2</a:t>
            </a:fld>
            <a:endParaRPr lang="en-IE" sz="900"/>
          </a:p>
        </p:txBody>
      </p:sp>
      <p:sp>
        <p:nvSpPr>
          <p:cNvPr id="2" name="Rectangle 1"/>
          <p:cNvSpPr/>
          <p:nvPr/>
        </p:nvSpPr>
        <p:spPr>
          <a:xfrm>
            <a:off x="838200" y="1535113"/>
            <a:ext cx="5943600" cy="739775"/>
          </a:xfrm>
          <a:prstGeom prst="rect">
            <a:avLst/>
          </a:prstGeom>
        </p:spPr>
        <p:txBody>
          <a:bodyPr>
            <a:spAutoFit/>
          </a:bodyPr>
          <a:lstStyle/>
          <a:p>
            <a:pPr>
              <a:defRPr/>
            </a:pPr>
            <a:r>
              <a:rPr lang="en-US" sz="2400" b="1" dirty="0">
                <a:solidFill>
                  <a:schemeClr val="tx1">
                    <a:lumMod val="85000"/>
                    <a:lumOff val="15000"/>
                  </a:schemeClr>
                </a:solidFill>
                <a:ea typeface="Geneva"/>
                <a:cs typeface="Geneva"/>
              </a:rPr>
              <a:t>Welcome</a:t>
            </a:r>
            <a:r>
              <a:rPr lang="en-US" b="1" dirty="0">
                <a:solidFill>
                  <a:schemeClr val="tx1">
                    <a:lumMod val="85000"/>
                    <a:lumOff val="15000"/>
                  </a:schemeClr>
                </a:solidFill>
                <a:ea typeface="Geneva"/>
                <a:cs typeface="Geneva"/>
              </a:rPr>
              <a:t>, </a:t>
            </a:r>
            <a:r>
              <a:rPr lang="en-US" dirty="0">
                <a:solidFill>
                  <a:schemeClr val="tx1">
                    <a:lumMod val="85000"/>
                    <a:lumOff val="15000"/>
                  </a:schemeClr>
                </a:solidFill>
                <a:ea typeface="Geneva"/>
                <a:cs typeface="Geneva"/>
              </a:rPr>
              <a:t>and thank you for joining this Learning Session:</a:t>
            </a:r>
          </a:p>
        </p:txBody>
      </p:sp>
      <p:sp>
        <p:nvSpPr>
          <p:cNvPr id="8" name="Rectangle 7"/>
          <p:cNvSpPr/>
          <p:nvPr/>
        </p:nvSpPr>
        <p:spPr>
          <a:xfrm>
            <a:off x="838200" y="2971800"/>
            <a:ext cx="6096000" cy="3140075"/>
          </a:xfrm>
          <a:prstGeom prst="rect">
            <a:avLst/>
          </a:prstGeom>
        </p:spPr>
        <p:txBody>
          <a:bodyPr>
            <a:spAutoFit/>
          </a:bodyPr>
          <a:lstStyle/>
          <a:p>
            <a:pPr marL="342900" indent="-342900">
              <a:buFont typeface="Wingdings" pitchFamily="2" charset="2"/>
              <a:buChar char="ü"/>
              <a:defRPr/>
            </a:pPr>
            <a:r>
              <a:rPr lang="en-US" b="1" dirty="0">
                <a:solidFill>
                  <a:srgbClr val="496121"/>
                </a:solidFill>
                <a:latin typeface="Arial" charset="0"/>
                <a:ea typeface="ＭＳ Ｐゴシック" charset="0"/>
                <a:cs typeface="Geneva" charset="0"/>
              </a:rPr>
              <a:t>Mute your microphone </a:t>
            </a:r>
            <a:r>
              <a:rPr lang="en-US" dirty="0">
                <a:solidFill>
                  <a:schemeClr val="tx1">
                    <a:lumMod val="85000"/>
                    <a:lumOff val="15000"/>
                  </a:schemeClr>
                </a:solidFill>
                <a:latin typeface="Arial" charset="0"/>
                <a:ea typeface="ＭＳ Ｐゴシック" charset="0"/>
                <a:cs typeface="Geneva" charset="0"/>
              </a:rPr>
              <a:t>(at the right of your name) for background noise reduction.</a:t>
            </a:r>
          </a:p>
          <a:p>
            <a:pPr marL="342900" indent="-342900">
              <a:buFont typeface="Wingdings" pitchFamily="2" charset="2"/>
              <a:buChar char="ü"/>
              <a:defRPr/>
            </a:pPr>
            <a:endParaRPr lang="en-US" dirty="0">
              <a:solidFill>
                <a:schemeClr val="bg2">
                  <a:lumMod val="50000"/>
                </a:schemeClr>
              </a:solidFill>
              <a:latin typeface="Arial" charset="0"/>
              <a:ea typeface="ＭＳ Ｐゴシック" charset="0"/>
              <a:cs typeface="Geneva" charset="0"/>
            </a:endParaRPr>
          </a:p>
          <a:p>
            <a:pPr marL="342900" indent="-342900">
              <a:buFont typeface="Wingdings" pitchFamily="2" charset="2"/>
              <a:buChar char="ü"/>
              <a:defRPr/>
            </a:pPr>
            <a:r>
              <a:rPr lang="en-US" b="1" dirty="0">
                <a:solidFill>
                  <a:srgbClr val="496121"/>
                </a:solidFill>
                <a:latin typeface="Arial" charset="0"/>
                <a:ea typeface="ＭＳ Ｐゴシック" charset="0"/>
                <a:cs typeface="Geneva" charset="0"/>
              </a:rPr>
              <a:t>Use and watch your chat window</a:t>
            </a:r>
            <a:r>
              <a:rPr lang="en-US" dirty="0">
                <a:solidFill>
                  <a:srgbClr val="496121"/>
                </a:solidFill>
                <a:latin typeface="Arial" charset="0"/>
                <a:ea typeface="ＭＳ Ｐゴシック" charset="0"/>
                <a:cs typeface="Geneva" charset="0"/>
              </a:rPr>
              <a:t>, </a:t>
            </a:r>
            <a:r>
              <a:rPr lang="en-US" dirty="0">
                <a:solidFill>
                  <a:schemeClr val="tx1">
                    <a:lumMod val="85000"/>
                    <a:lumOff val="15000"/>
                  </a:schemeClr>
                </a:solidFill>
                <a:latin typeface="Arial" charset="0"/>
                <a:ea typeface="ＭＳ Ｐゴシック" charset="0"/>
                <a:cs typeface="Geneva" charset="0"/>
              </a:rPr>
              <a:t>this is where you can connect with the host for troubleshooting. If you are having difficulties, send a chat message to </a:t>
            </a:r>
            <a:r>
              <a:rPr lang="en-US" b="1" dirty="0">
                <a:solidFill>
                  <a:schemeClr val="tx1">
                    <a:lumMod val="85000"/>
                    <a:lumOff val="15000"/>
                  </a:schemeClr>
                </a:solidFill>
                <a:latin typeface="Arial" charset="0"/>
                <a:ea typeface="ＭＳ Ｐゴシック" charset="0"/>
                <a:cs typeface="Geneva" charset="0"/>
              </a:rPr>
              <a:t>Breen Byrnes.</a:t>
            </a:r>
          </a:p>
          <a:p>
            <a:pPr marL="342900" indent="-342900">
              <a:buFont typeface="Wingdings" pitchFamily="2" charset="2"/>
              <a:buChar char="ü"/>
              <a:defRPr/>
            </a:pPr>
            <a:endParaRPr lang="en-US" dirty="0">
              <a:solidFill>
                <a:schemeClr val="bg2">
                  <a:lumMod val="50000"/>
                </a:schemeClr>
              </a:solidFill>
              <a:latin typeface="Arial" charset="0"/>
              <a:ea typeface="ＭＳ Ｐゴシック" charset="0"/>
              <a:cs typeface="Geneva" charset="0"/>
            </a:endParaRPr>
          </a:p>
          <a:p>
            <a:pPr marL="342900" indent="-342900">
              <a:buFont typeface="Wingdings" pitchFamily="2" charset="2"/>
              <a:buChar char="ü"/>
              <a:defRPr/>
            </a:pPr>
            <a:r>
              <a:rPr lang="en-US" b="1" dirty="0">
                <a:solidFill>
                  <a:srgbClr val="496121"/>
                </a:solidFill>
                <a:latin typeface="Arial" charset="0"/>
                <a:ea typeface="ＭＳ Ｐゴシック" charset="0"/>
                <a:cs typeface="Geneva" charset="0"/>
              </a:rPr>
              <a:t>Leave questions for the end of the session</a:t>
            </a:r>
            <a:r>
              <a:rPr lang="en-US" dirty="0">
                <a:solidFill>
                  <a:schemeClr val="tx1">
                    <a:lumMod val="85000"/>
                    <a:lumOff val="15000"/>
                  </a:schemeClr>
                </a:solidFill>
                <a:latin typeface="Arial" charset="0"/>
                <a:ea typeface="ＭＳ Ｐゴシック" charset="0"/>
                <a:cs typeface="Geneva" charset="0"/>
              </a:rPr>
              <a:t>, please put them in the appropriate section.</a:t>
            </a:r>
          </a:p>
          <a:p>
            <a:pPr>
              <a:defRPr/>
            </a:pPr>
            <a:endParaRPr lang="en-US" dirty="0">
              <a:solidFill>
                <a:schemeClr val="bg2">
                  <a:lumMod val="50000"/>
                </a:schemeClr>
              </a:solidFill>
              <a:latin typeface="Arial" charset="0"/>
              <a:ea typeface="ＭＳ Ｐゴシック" charset="0"/>
              <a:cs typeface="Geneva" charset="0"/>
            </a:endParaRPr>
          </a:p>
        </p:txBody>
      </p:sp>
      <p:sp>
        <p:nvSpPr>
          <p:cNvPr id="20488" name="TextBox 2"/>
          <p:cNvSpPr txBox="1">
            <a:spLocks noChangeArrowheads="1"/>
          </p:cNvSpPr>
          <p:nvPr/>
        </p:nvSpPr>
        <p:spPr bwMode="auto">
          <a:xfrm>
            <a:off x="838200" y="2438400"/>
            <a:ext cx="1492250" cy="461963"/>
          </a:xfrm>
          <a:prstGeom prst="rect">
            <a:avLst/>
          </a:prstGeom>
          <a:noFill/>
          <a:ln w="9525">
            <a:noFill/>
            <a:miter lim="800000"/>
            <a:headEnd/>
            <a:tailEnd/>
          </a:ln>
        </p:spPr>
        <p:txBody>
          <a:bodyPr>
            <a:spAutoFit/>
          </a:bodyPr>
          <a:lstStyle/>
          <a:p>
            <a:r>
              <a:rPr lang="en-US" sz="2400" b="1">
                <a:solidFill>
                  <a:srgbClr val="496121"/>
                </a:solidFill>
              </a:rPr>
              <a:t>Please:</a:t>
            </a:r>
          </a:p>
        </p:txBody>
      </p:sp>
      <p:cxnSp>
        <p:nvCxnSpPr>
          <p:cNvPr id="11" name="Straight Connector 10"/>
          <p:cNvCxnSpPr/>
          <p:nvPr/>
        </p:nvCxnSpPr>
        <p:spPr>
          <a:xfrm>
            <a:off x="1219200" y="1066800"/>
            <a:ext cx="7924800" cy="0"/>
          </a:xfrm>
          <a:prstGeom prst="line">
            <a:avLst/>
          </a:prstGeom>
          <a:ln w="12700">
            <a:solidFill>
              <a:srgbClr val="8ABE34"/>
            </a:solidFill>
          </a:ln>
        </p:spPr>
        <p:style>
          <a:lnRef idx="1">
            <a:schemeClr val="accent1"/>
          </a:lnRef>
          <a:fillRef idx="0">
            <a:schemeClr val="accent1"/>
          </a:fillRef>
          <a:effectRef idx="0">
            <a:schemeClr val="accent1"/>
          </a:effectRef>
          <a:fontRef idx="minor">
            <a:schemeClr val="tx1"/>
          </a:fontRef>
        </p:style>
      </p:cxnSp>
      <p:sp>
        <p:nvSpPr>
          <p:cNvPr id="20490" name="Date Placeholder 13"/>
          <p:cNvSpPr>
            <a:spLocks noGrp="1"/>
          </p:cNvSpPr>
          <p:nvPr>
            <p:ph type="dt" sz="quarter" idx="10"/>
          </p:nvPr>
        </p:nvSpPr>
        <p:spPr>
          <a:noFill/>
        </p:spPr>
        <p:txBody>
          <a:bodyPr/>
          <a:lstStyle/>
          <a:p>
            <a:fld id="{DA13F8B5-AB47-4738-8C48-7A12DDA05A97}" type="datetime3">
              <a:rPr lang="en-IE" smtClean="0"/>
              <a:pPr/>
              <a:t>31 October 2013</a:t>
            </a:fld>
            <a:r>
              <a:rPr lang="en-IE" smtClean="0"/>
              <a:t> - </a:t>
            </a:r>
            <a:fld id="{22E82821-D3EB-444D-9EC0-75ECD12081AC}" type="slidenum">
              <a:rPr lang="en-IE" smtClean="0"/>
              <a:pPr/>
              <a:t>2</a:t>
            </a:fld>
            <a:endParaRPr lang="en-IE" smtClean="0"/>
          </a:p>
        </p:txBody>
      </p:sp>
      <p:pic>
        <p:nvPicPr>
          <p:cNvPr id="20491" name="Picture 14" descr="Jungle-sm-gr.jpg"/>
          <p:cNvPicPr>
            <a:picLocks noChangeAspect="1"/>
          </p:cNvPicPr>
          <p:nvPr/>
        </p:nvPicPr>
        <p:blipFill>
          <a:blip r:embed="rId4" cstate="print"/>
          <a:srcRect/>
          <a:stretch>
            <a:fillRect/>
          </a:stretch>
        </p:blipFill>
        <p:spPr bwMode="auto">
          <a:xfrm>
            <a:off x="7010400" y="58738"/>
            <a:ext cx="1752600" cy="1009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1"/>
          <p:cNvSpPr>
            <a:spLocks noGrp="1"/>
          </p:cNvSpPr>
          <p:nvPr>
            <p:ph idx="1"/>
          </p:nvPr>
        </p:nvSpPr>
        <p:spPr>
          <a:xfrm>
            <a:off x="249238" y="1905000"/>
            <a:ext cx="8669337" cy="4038600"/>
          </a:xfrm>
        </p:spPr>
        <p:style>
          <a:lnRef idx="2">
            <a:schemeClr val="dk1"/>
          </a:lnRef>
          <a:fillRef idx="1">
            <a:schemeClr val="lt1"/>
          </a:fillRef>
          <a:effectRef idx="0">
            <a:schemeClr val="dk1"/>
          </a:effectRef>
          <a:fontRef idx="minor">
            <a:schemeClr val="dk1"/>
          </a:fontRef>
        </p:style>
        <p:txBody>
          <a:bodyPr>
            <a:normAutofit/>
          </a:bodyPr>
          <a:lstStyle/>
          <a:p>
            <a:pPr marL="0" algn="ctr" eaLnBrk="1" hangingPunct="1">
              <a:lnSpc>
                <a:spcPct val="115000"/>
              </a:lnSpc>
              <a:spcBef>
                <a:spcPts val="0"/>
              </a:spcBef>
              <a:spcAft>
                <a:spcPts val="1000"/>
              </a:spcAft>
              <a:buFont typeface="Arial" pitchFamily="34" charset="0"/>
              <a:buNone/>
              <a:defRPr/>
            </a:pPr>
            <a:r>
              <a:rPr lang="en-US" dirty="0" smtClean="0">
                <a:ea typeface="Calibri"/>
                <a:cs typeface="Times New Roman"/>
              </a:rPr>
              <a:t>Institutions</a:t>
            </a:r>
          </a:p>
          <a:p>
            <a:pPr marL="0" algn="ctr" eaLnBrk="1" hangingPunct="1">
              <a:lnSpc>
                <a:spcPct val="115000"/>
              </a:lnSpc>
              <a:spcBef>
                <a:spcPts val="0"/>
              </a:spcBef>
              <a:spcAft>
                <a:spcPts val="1000"/>
              </a:spcAft>
              <a:buFont typeface="Arial" pitchFamily="34" charset="0"/>
              <a:buNone/>
              <a:defRPr/>
            </a:pPr>
            <a:endParaRPr lang="en-US" dirty="0" smtClean="0">
              <a:ea typeface="Calibri"/>
              <a:cs typeface="Times New Roman"/>
            </a:endParaRPr>
          </a:p>
          <a:p>
            <a:pPr marL="0" algn="ctr" eaLnBrk="1" hangingPunct="1">
              <a:lnSpc>
                <a:spcPct val="115000"/>
              </a:lnSpc>
              <a:spcBef>
                <a:spcPts val="0"/>
              </a:spcBef>
              <a:spcAft>
                <a:spcPts val="1000"/>
              </a:spcAft>
              <a:buFont typeface="Arial" pitchFamily="34" charset="0"/>
              <a:buNone/>
              <a:defRPr/>
            </a:pPr>
            <a:endParaRPr lang="en-US" dirty="0" smtClean="0">
              <a:ea typeface="Calibri"/>
              <a:cs typeface="Times New Roman"/>
            </a:endParaRPr>
          </a:p>
          <a:p>
            <a:pPr marL="0" algn="ctr" eaLnBrk="1" hangingPunct="1">
              <a:lnSpc>
                <a:spcPct val="115000"/>
              </a:lnSpc>
              <a:spcBef>
                <a:spcPts val="0"/>
              </a:spcBef>
              <a:spcAft>
                <a:spcPts val="1000"/>
              </a:spcAft>
              <a:buFont typeface="Arial" pitchFamily="34" charset="0"/>
              <a:buNone/>
              <a:defRPr/>
            </a:pPr>
            <a:endParaRPr lang="en-US" sz="2800" dirty="0" smtClean="0">
              <a:ea typeface="Calibri"/>
              <a:cs typeface="Times New Roman"/>
            </a:endParaRPr>
          </a:p>
          <a:p>
            <a:pPr marL="0" algn="ctr" eaLnBrk="1" hangingPunct="1">
              <a:lnSpc>
                <a:spcPct val="115000"/>
              </a:lnSpc>
              <a:spcBef>
                <a:spcPts val="0"/>
              </a:spcBef>
              <a:spcAft>
                <a:spcPts val="1000"/>
              </a:spcAft>
              <a:buFont typeface="Arial" pitchFamily="34" charset="0"/>
              <a:buNone/>
              <a:defRPr/>
            </a:pPr>
            <a:endParaRPr lang="en-GB" sz="900" dirty="0" smtClean="0">
              <a:ea typeface="Calibri"/>
              <a:cs typeface="Times New Roman"/>
            </a:endParaRPr>
          </a:p>
          <a:p>
            <a:pPr marL="0" algn="ctr" eaLnBrk="1" hangingPunct="1">
              <a:lnSpc>
                <a:spcPct val="115000"/>
              </a:lnSpc>
              <a:spcBef>
                <a:spcPts val="0"/>
              </a:spcBef>
              <a:spcAft>
                <a:spcPts val="1000"/>
              </a:spcAft>
              <a:buFont typeface="Arial" pitchFamily="34" charset="0"/>
              <a:buNone/>
              <a:defRPr/>
            </a:pPr>
            <a:endParaRPr lang="en-US" sz="900" dirty="0" smtClean="0">
              <a:ea typeface="Calibri"/>
              <a:cs typeface="Times New Roman"/>
            </a:endParaRPr>
          </a:p>
          <a:p>
            <a:pPr marL="0" algn="ctr" eaLnBrk="1" hangingPunct="1">
              <a:lnSpc>
                <a:spcPct val="115000"/>
              </a:lnSpc>
              <a:spcBef>
                <a:spcPts val="0"/>
              </a:spcBef>
              <a:spcAft>
                <a:spcPts val="1000"/>
              </a:spcAft>
              <a:buFont typeface="Arial" pitchFamily="34" charset="0"/>
              <a:buNone/>
              <a:defRPr/>
            </a:pPr>
            <a:r>
              <a:rPr lang="en-US" dirty="0" smtClean="0">
                <a:ea typeface="Calibri"/>
                <a:cs typeface="Times New Roman"/>
              </a:rPr>
              <a:t>Processes and Procedures</a:t>
            </a:r>
          </a:p>
          <a:p>
            <a:pPr marL="0" algn="ctr" eaLnBrk="1" hangingPunct="1">
              <a:lnSpc>
                <a:spcPct val="115000"/>
              </a:lnSpc>
              <a:spcBef>
                <a:spcPts val="0"/>
              </a:spcBef>
              <a:spcAft>
                <a:spcPts val="1000"/>
              </a:spcAft>
              <a:buFont typeface="Arial" pitchFamily="34" charset="0"/>
              <a:buNone/>
              <a:defRPr/>
            </a:pPr>
            <a:endParaRPr lang="en-US" dirty="0" smtClean="0">
              <a:ea typeface="Calibri"/>
              <a:cs typeface="Times New Roman"/>
            </a:endParaRPr>
          </a:p>
        </p:txBody>
      </p:sp>
      <p:sp>
        <p:nvSpPr>
          <p:cNvPr id="6" name="Rectangle 5"/>
          <p:cNvSpPr/>
          <p:nvPr/>
        </p:nvSpPr>
        <p:spPr>
          <a:xfrm>
            <a:off x="5497513" y="2819400"/>
            <a:ext cx="2732087" cy="196056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rPr>
              <a:t>2. </a:t>
            </a:r>
            <a:r>
              <a:rPr lang="en-US" sz="1600" b="1" dirty="0">
                <a:solidFill>
                  <a:schemeClr val="tx1"/>
                </a:solidFill>
                <a:cs typeface="Calibri" pitchFamily="34" charset="0"/>
              </a:rPr>
              <a:t>Safeguard Information System (SIS):</a:t>
            </a:r>
          </a:p>
          <a:p>
            <a:pPr algn="ctr">
              <a:defRPr/>
            </a:pPr>
            <a:r>
              <a:rPr lang="en-US" sz="1600" dirty="0">
                <a:solidFill>
                  <a:schemeClr val="tx1"/>
                </a:solidFill>
                <a:cs typeface="Calibri" pitchFamily="34" charset="0"/>
              </a:rPr>
              <a:t> Existing or new indicators, methodologies for collecting information, and framework for provision of information</a:t>
            </a:r>
          </a:p>
          <a:p>
            <a:pPr algn="ctr">
              <a:defRPr/>
            </a:pPr>
            <a:endParaRPr lang="en-US" sz="1600" dirty="0">
              <a:solidFill>
                <a:schemeClr val="tx1"/>
              </a:solidFill>
            </a:endParaRPr>
          </a:p>
        </p:txBody>
      </p:sp>
      <p:sp>
        <p:nvSpPr>
          <p:cNvPr id="7" name="Rectangle 6"/>
          <p:cNvSpPr/>
          <p:nvPr/>
        </p:nvSpPr>
        <p:spPr>
          <a:xfrm>
            <a:off x="838200" y="2590800"/>
            <a:ext cx="2630488" cy="2514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cs typeface="Calibri" pitchFamily="34" charset="0"/>
              </a:rPr>
              <a:t>1.Identification/ development of relevant safeguards to be addressed and respected</a:t>
            </a:r>
            <a:r>
              <a:rPr lang="en-US" sz="1600" dirty="0">
                <a:solidFill>
                  <a:schemeClr val="tx1"/>
                </a:solidFill>
                <a:cs typeface="Calibri" pitchFamily="34" charset="0"/>
              </a:rPr>
              <a:t>:</a:t>
            </a:r>
          </a:p>
          <a:p>
            <a:pPr algn="ctr">
              <a:defRPr/>
            </a:pPr>
            <a:r>
              <a:rPr lang="en-US" sz="1600" dirty="0">
                <a:solidFill>
                  <a:schemeClr val="tx1"/>
                </a:solidFill>
                <a:cs typeface="Calibri" pitchFamily="34" charset="0"/>
              </a:rPr>
              <a:t> Policies, laws and regulations (PLRs), either existing or those created for REDD+ </a:t>
            </a:r>
          </a:p>
          <a:p>
            <a:pPr algn="ctr">
              <a:defRPr/>
            </a:pPr>
            <a:endParaRPr lang="en-US" sz="1600" dirty="0">
              <a:solidFill>
                <a:schemeClr val="tx1"/>
              </a:solidFill>
            </a:endParaRPr>
          </a:p>
        </p:txBody>
      </p:sp>
      <p:sp>
        <p:nvSpPr>
          <p:cNvPr id="8" name="Right Arrow 7"/>
          <p:cNvSpPr/>
          <p:nvPr/>
        </p:nvSpPr>
        <p:spPr>
          <a:xfrm>
            <a:off x="4057650" y="3254375"/>
            <a:ext cx="979488" cy="404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Left Arrow 8"/>
          <p:cNvSpPr/>
          <p:nvPr/>
        </p:nvSpPr>
        <p:spPr>
          <a:xfrm>
            <a:off x="4030663" y="3979863"/>
            <a:ext cx="977900" cy="4048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919" name="Text Placeholder 2"/>
          <p:cNvSpPr txBox="1">
            <a:spLocks/>
          </p:cNvSpPr>
          <p:nvPr/>
        </p:nvSpPr>
        <p:spPr bwMode="auto">
          <a:xfrm>
            <a:off x="1066800" y="304800"/>
            <a:ext cx="7239000" cy="1295400"/>
          </a:xfrm>
          <a:prstGeom prst="rect">
            <a:avLst/>
          </a:prstGeom>
          <a:noFill/>
          <a:ln w="9525">
            <a:noFill/>
            <a:miter lim="800000"/>
            <a:headEnd/>
            <a:tailEnd/>
          </a:ln>
        </p:spPr>
        <p:txBody>
          <a:bodyPr/>
          <a:lstStyle/>
          <a:p>
            <a:pPr eaLnBrk="0" hangingPunct="0">
              <a:spcBef>
                <a:spcPct val="20000"/>
              </a:spcBef>
            </a:pPr>
            <a:r>
              <a:rPr lang="en-US" sz="3200">
                <a:solidFill>
                  <a:srgbClr val="496121"/>
                </a:solidFill>
                <a:latin typeface="WWF" pitchFamily="50" charset="0"/>
              </a:rPr>
              <a:t>Core elements of a country approach to safeguards</a:t>
            </a:r>
            <a:endParaRPr lang="en-US" sz="2400">
              <a:solidFill>
                <a:srgbClr val="496121"/>
              </a:solidFill>
              <a:latin typeface="WWF" pitchFamily="50"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0" y="5867400"/>
            <a:ext cx="9144000" cy="99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39939" name="Group 31"/>
          <p:cNvGrpSpPr>
            <a:grpSpLocks/>
          </p:cNvGrpSpPr>
          <p:nvPr/>
        </p:nvGrpSpPr>
        <p:grpSpPr bwMode="auto">
          <a:xfrm>
            <a:off x="304800" y="2071688"/>
            <a:ext cx="8534400" cy="4413250"/>
            <a:chOff x="304800" y="1836168"/>
            <a:chExt cx="8534400" cy="4412232"/>
          </a:xfrm>
        </p:grpSpPr>
        <p:grpSp>
          <p:nvGrpSpPr>
            <p:cNvPr id="39941" name="Group 27"/>
            <p:cNvGrpSpPr>
              <a:grpSpLocks/>
            </p:cNvGrpSpPr>
            <p:nvPr/>
          </p:nvGrpSpPr>
          <p:grpSpPr bwMode="auto">
            <a:xfrm>
              <a:off x="7380328" y="1927695"/>
              <a:ext cx="1458872" cy="4320705"/>
              <a:chOff x="7380328" y="1927695"/>
              <a:chExt cx="1458872" cy="4320705"/>
            </a:xfrm>
          </p:grpSpPr>
          <p:sp>
            <p:nvSpPr>
              <p:cNvPr id="41" name="Rectangle 40"/>
              <p:cNvSpPr>
                <a:spLocks noChangeArrowheads="1"/>
              </p:cNvSpPr>
              <p:nvPr/>
            </p:nvSpPr>
            <p:spPr bwMode="auto">
              <a:xfrm>
                <a:off x="7380288" y="1928222"/>
                <a:ext cx="1458912" cy="4320178"/>
              </a:xfrm>
              <a:prstGeom prst="rect">
                <a:avLst/>
              </a:prstGeom>
              <a:solidFill>
                <a:srgbClr val="C6D9F1"/>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a:defRPr/>
                </a:pPr>
                <a:endParaRPr lang="en-US" sz="1600">
                  <a:solidFill>
                    <a:srgbClr val="FFFFFF"/>
                  </a:solidFill>
                  <a:ea typeface="ＭＳ Ｐゴシック" charset="0"/>
                </a:endParaRPr>
              </a:p>
            </p:txBody>
          </p:sp>
          <p:sp>
            <p:nvSpPr>
              <p:cNvPr id="48" name="Rectangle 47"/>
              <p:cNvSpPr/>
              <p:nvPr/>
            </p:nvSpPr>
            <p:spPr bwMode="auto">
              <a:xfrm>
                <a:off x="7458075" y="5280248"/>
                <a:ext cx="1258888" cy="86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lstStyle/>
              <a:p>
                <a:pPr>
                  <a:defRPr/>
                </a:pPr>
                <a:endParaRPr lang="en-US" sz="1600">
                  <a:solidFill>
                    <a:prstClr val="black"/>
                  </a:solidFill>
                </a:endParaRPr>
              </a:p>
            </p:txBody>
          </p:sp>
          <p:sp>
            <p:nvSpPr>
              <p:cNvPr id="49" name="Rectangle 48"/>
              <p:cNvSpPr/>
              <p:nvPr/>
            </p:nvSpPr>
            <p:spPr bwMode="auto">
              <a:xfrm>
                <a:off x="7458075" y="3966102"/>
                <a:ext cx="1304925" cy="796741"/>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lstStyle/>
              <a:p>
                <a:pPr>
                  <a:defRPr/>
                </a:pPr>
                <a:r>
                  <a:rPr lang="en-US" sz="1400" b="1" dirty="0">
                    <a:solidFill>
                      <a:srgbClr val="FFFFFF"/>
                    </a:solidFill>
                  </a:rPr>
                  <a:t>Policies, Laws and Regulations </a:t>
                </a:r>
                <a:endParaRPr lang="en-US" sz="1400" dirty="0">
                  <a:solidFill>
                    <a:srgbClr val="FFFFFF"/>
                  </a:solidFill>
                </a:endParaRPr>
              </a:p>
            </p:txBody>
          </p:sp>
          <p:sp>
            <p:nvSpPr>
              <p:cNvPr id="50" name="Rectangle 49"/>
              <p:cNvSpPr/>
              <p:nvPr/>
            </p:nvSpPr>
            <p:spPr bwMode="auto">
              <a:xfrm>
                <a:off x="7458075" y="2980491"/>
                <a:ext cx="1303338" cy="761824"/>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lstStyle/>
              <a:p>
                <a:pPr>
                  <a:defRPr/>
                </a:pPr>
                <a:r>
                  <a:rPr lang="en-US" sz="1400" b="1" dirty="0">
                    <a:solidFill>
                      <a:srgbClr val="FFFFFF"/>
                    </a:solidFill>
                  </a:rPr>
                  <a:t>Safeguards Information System</a:t>
                </a:r>
                <a:endParaRPr lang="en-US" sz="1400" dirty="0">
                  <a:solidFill>
                    <a:srgbClr val="FFFFFF"/>
                  </a:solidFill>
                </a:endParaRPr>
              </a:p>
            </p:txBody>
          </p:sp>
          <p:sp>
            <p:nvSpPr>
              <p:cNvPr id="54" name="Rectangle 53"/>
              <p:cNvSpPr/>
              <p:nvPr/>
            </p:nvSpPr>
            <p:spPr bwMode="auto">
              <a:xfrm>
                <a:off x="7453313" y="2059953"/>
                <a:ext cx="1304925" cy="763412"/>
              </a:xfrm>
              <a:prstGeom prst="rect">
                <a:avLst/>
              </a:prstGeom>
              <a:solidFill>
                <a:schemeClr val="tx2">
                  <a:lumMod val="40000"/>
                  <a:lumOff val="60000"/>
                </a:schemeClr>
              </a:solidFill>
              <a:ln>
                <a:solidFill>
                  <a:schemeClr val="tx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defRPr/>
                </a:pPr>
                <a:r>
                  <a:rPr lang="en-US" sz="1600" b="1" dirty="0">
                    <a:solidFill>
                      <a:srgbClr val="FFFFFF"/>
                    </a:solidFill>
                  </a:rPr>
                  <a:t>Institutions</a:t>
                </a:r>
                <a:endParaRPr lang="en-US" sz="1600" dirty="0">
                  <a:solidFill>
                    <a:srgbClr val="FFFFFF"/>
                  </a:solidFill>
                </a:endParaRPr>
              </a:p>
            </p:txBody>
          </p:sp>
          <p:sp>
            <p:nvSpPr>
              <p:cNvPr id="56" name="Rectangle 55"/>
              <p:cNvSpPr/>
              <p:nvPr/>
            </p:nvSpPr>
            <p:spPr bwMode="auto">
              <a:xfrm>
                <a:off x="7453313" y="4908859"/>
                <a:ext cx="1304925" cy="761824"/>
              </a:xfrm>
              <a:prstGeom prst="rect">
                <a:avLst/>
              </a:prstGeom>
              <a:solidFill>
                <a:schemeClr val="tx2">
                  <a:lumMod val="40000"/>
                  <a:lumOff val="60000"/>
                </a:schemeClr>
              </a:solidFill>
              <a:ln>
                <a:solidFill>
                  <a:schemeClr val="tx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defRPr/>
                </a:pPr>
                <a:r>
                  <a:rPr lang="en-US" sz="1400" b="1" dirty="0">
                    <a:solidFill>
                      <a:srgbClr val="FFFFFF"/>
                    </a:solidFill>
                  </a:rPr>
                  <a:t>Processes and procedures</a:t>
                </a:r>
                <a:endParaRPr lang="en-US" sz="1400" dirty="0">
                  <a:solidFill>
                    <a:srgbClr val="FFFFFF"/>
                  </a:solidFill>
                </a:endParaRPr>
              </a:p>
            </p:txBody>
          </p:sp>
        </p:grpSp>
        <p:grpSp>
          <p:nvGrpSpPr>
            <p:cNvPr id="39942" name="Group 29"/>
            <p:cNvGrpSpPr>
              <a:grpSpLocks/>
            </p:cNvGrpSpPr>
            <p:nvPr/>
          </p:nvGrpSpPr>
          <p:grpSpPr bwMode="auto">
            <a:xfrm>
              <a:off x="304800" y="1836168"/>
              <a:ext cx="7075528" cy="4239144"/>
              <a:chOff x="304800" y="1836168"/>
              <a:chExt cx="7075528" cy="4239144"/>
            </a:xfrm>
          </p:grpSpPr>
          <p:sp>
            <p:nvSpPr>
              <p:cNvPr id="13" name="Rectangle 12"/>
              <p:cNvSpPr/>
              <p:nvPr/>
            </p:nvSpPr>
            <p:spPr>
              <a:xfrm>
                <a:off x="2492375" y="1836168"/>
                <a:ext cx="1314450" cy="1850598"/>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600" dirty="0">
                    <a:solidFill>
                      <a:srgbClr val="FFFFFF"/>
                    </a:solidFill>
                  </a:rPr>
                  <a:t>1.Gap analysis of existing systems</a:t>
                </a:r>
              </a:p>
              <a:p>
                <a:pPr>
                  <a:defRPr/>
                </a:pPr>
                <a:endParaRPr lang="en-US" sz="1400" dirty="0">
                  <a:solidFill>
                    <a:srgbClr val="FFFFFF"/>
                  </a:solidFill>
                </a:endParaRPr>
              </a:p>
            </p:txBody>
          </p:sp>
          <p:sp>
            <p:nvSpPr>
              <p:cNvPr id="15" name="Rectangle 14"/>
              <p:cNvSpPr/>
              <p:nvPr/>
            </p:nvSpPr>
            <p:spPr>
              <a:xfrm>
                <a:off x="4024313" y="1836168"/>
                <a:ext cx="1604962" cy="1850598"/>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600" dirty="0">
                    <a:solidFill>
                      <a:srgbClr val="FFFFFF"/>
                    </a:solidFill>
                  </a:rPr>
                  <a:t>2.Development of indicators</a:t>
                </a:r>
              </a:p>
              <a:p>
                <a:pPr>
                  <a:defRPr/>
                </a:pPr>
                <a:endParaRPr lang="en-US" sz="1400" dirty="0">
                  <a:solidFill>
                    <a:srgbClr val="FFFFFF"/>
                  </a:solidFill>
                </a:endParaRPr>
              </a:p>
              <a:p>
                <a:pPr>
                  <a:defRPr/>
                </a:pPr>
                <a:endParaRPr lang="en-US" sz="1200" dirty="0">
                  <a:solidFill>
                    <a:srgbClr val="FFFFFF"/>
                  </a:solidFill>
                </a:endParaRPr>
              </a:p>
            </p:txBody>
          </p:sp>
          <p:sp>
            <p:nvSpPr>
              <p:cNvPr id="29" name="Rectangle 28"/>
              <p:cNvSpPr/>
              <p:nvPr/>
            </p:nvSpPr>
            <p:spPr>
              <a:xfrm>
                <a:off x="5848350" y="1836168"/>
                <a:ext cx="1312863" cy="1850598"/>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600" dirty="0">
                    <a:solidFill>
                      <a:srgbClr val="FFFFFF"/>
                    </a:solidFill>
                  </a:rPr>
                  <a:t>3.Data collection/ information provision approaches</a:t>
                </a:r>
              </a:p>
              <a:p>
                <a:pPr>
                  <a:defRPr/>
                </a:pPr>
                <a:endParaRPr lang="en-US" sz="1400" dirty="0">
                  <a:solidFill>
                    <a:srgbClr val="FFFFFF"/>
                  </a:solidFill>
                </a:endParaRPr>
              </a:p>
              <a:p>
                <a:pPr>
                  <a:defRPr/>
                </a:pPr>
                <a:endParaRPr lang="en-US" sz="1200" dirty="0">
                  <a:solidFill>
                    <a:srgbClr val="FFFFFF"/>
                  </a:solidFill>
                </a:endParaRPr>
              </a:p>
            </p:txBody>
          </p:sp>
          <p:sp>
            <p:nvSpPr>
              <p:cNvPr id="31" name="Rectangle 30"/>
              <p:cNvSpPr/>
              <p:nvPr/>
            </p:nvSpPr>
            <p:spPr>
              <a:xfrm>
                <a:off x="4608513" y="3994670"/>
                <a:ext cx="1385887" cy="2080732"/>
              </a:xfrm>
              <a:prstGeom prst="rect">
                <a:avLst/>
              </a:prstGeom>
              <a:solidFill>
                <a:schemeClr val="accent3">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600" dirty="0">
                    <a:solidFill>
                      <a:prstClr val="white"/>
                    </a:solidFill>
                  </a:rPr>
                  <a:t>3. Creation of new PLRs and procedures (if necessary)</a:t>
                </a:r>
              </a:p>
            </p:txBody>
          </p:sp>
          <p:sp>
            <p:nvSpPr>
              <p:cNvPr id="10" name="Rectangle 9"/>
              <p:cNvSpPr/>
              <p:nvPr/>
            </p:nvSpPr>
            <p:spPr>
              <a:xfrm>
                <a:off x="304800" y="3994670"/>
                <a:ext cx="1531938" cy="2080732"/>
              </a:xfrm>
              <a:prstGeom prst="rect">
                <a:avLst/>
              </a:prstGeom>
              <a:solidFill>
                <a:srgbClr val="C000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600" dirty="0">
                    <a:solidFill>
                      <a:prstClr val="white"/>
                    </a:solidFill>
                  </a:rPr>
                  <a:t>1. </a:t>
                </a:r>
                <a:r>
                  <a:rPr lang="en-GB" sz="1600" dirty="0">
                    <a:solidFill>
                      <a:prstClr val="white"/>
                    </a:solidFill>
                  </a:rPr>
                  <a:t>Defining the goals of the safeguards approach</a:t>
                </a:r>
              </a:p>
              <a:p>
                <a:pPr>
                  <a:defRPr/>
                </a:pPr>
                <a:endParaRPr lang="en-US" dirty="0">
                  <a:solidFill>
                    <a:prstClr val="white"/>
                  </a:solidFill>
                </a:endParaRPr>
              </a:p>
            </p:txBody>
          </p:sp>
          <p:sp>
            <p:nvSpPr>
              <p:cNvPr id="11" name="Rectangle 10"/>
              <p:cNvSpPr/>
              <p:nvPr/>
            </p:nvSpPr>
            <p:spPr>
              <a:xfrm>
                <a:off x="2565400" y="3994670"/>
                <a:ext cx="1604963" cy="2080732"/>
              </a:xfrm>
              <a:prstGeom prst="rect">
                <a:avLst/>
              </a:prstGeom>
              <a:solidFill>
                <a:schemeClr val="accent3">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600" dirty="0">
                    <a:solidFill>
                      <a:srgbClr val="FFFFFF"/>
                    </a:solidFill>
                  </a:rPr>
                  <a:t>2. Gap analysis of existing social/ environmental PLRs and procedures</a:t>
                </a:r>
              </a:p>
              <a:p>
                <a:pPr>
                  <a:defRPr/>
                </a:pPr>
                <a:endParaRPr lang="en-US" sz="1400" dirty="0">
                  <a:solidFill>
                    <a:srgbClr val="FFFFFF"/>
                  </a:solidFill>
                </a:endParaRPr>
              </a:p>
            </p:txBody>
          </p:sp>
          <p:sp>
            <p:nvSpPr>
              <p:cNvPr id="3" name="Bent-Up Arrow 2"/>
              <p:cNvSpPr>
                <a:spLocks/>
              </p:cNvSpPr>
              <p:nvPr/>
            </p:nvSpPr>
            <p:spPr bwMode="auto">
              <a:xfrm rot="16200000" flipV="1">
                <a:off x="700266" y="2048607"/>
                <a:ext cx="1542694" cy="2041525"/>
              </a:xfrm>
              <a:custGeom>
                <a:avLst/>
                <a:gdLst>
                  <a:gd name="T0" fmla="*/ 1143000 w 1524000"/>
                  <a:gd name="T1" fmla="*/ 0 h 2514600"/>
                  <a:gd name="T2" fmla="*/ 762000 w 1524000"/>
                  <a:gd name="T3" fmla="*/ 381000 h 2514600"/>
                  <a:gd name="T4" fmla="*/ 0 w 1524000"/>
                  <a:gd name="T5" fmla="*/ 2324099 h 2514600"/>
                  <a:gd name="T6" fmla="*/ 666750 w 1524000"/>
                  <a:gd name="T7" fmla="*/ 2514600 h 2514600"/>
                  <a:gd name="T8" fmla="*/ 1333500 w 1524000"/>
                  <a:gd name="T9" fmla="*/ 1447799 h 2514600"/>
                  <a:gd name="T10" fmla="*/ 1524000 w 1524000"/>
                  <a:gd name="T11" fmla="*/ 381000 h 2514600"/>
                  <a:gd name="T12" fmla="*/ 17694720 60000 65536"/>
                  <a:gd name="T13" fmla="*/ 11796480 60000 65536"/>
                  <a:gd name="T14" fmla="*/ 11796480 60000 65536"/>
                  <a:gd name="T15" fmla="*/ 5898240 60000 65536"/>
                  <a:gd name="T16" fmla="*/ 0 60000 65536"/>
                  <a:gd name="T17" fmla="*/ 0 60000 65536"/>
                  <a:gd name="T18" fmla="*/ 0 w 1524000"/>
                  <a:gd name="T19" fmla="*/ 2133600 h 2514600"/>
                  <a:gd name="T20" fmla="*/ 1333500 w 1524000"/>
                  <a:gd name="T21" fmla="*/ 2514600 h 2514600"/>
                </a:gdLst>
                <a:ahLst/>
                <a:cxnLst>
                  <a:cxn ang="T12">
                    <a:pos x="T0" y="T1"/>
                  </a:cxn>
                  <a:cxn ang="T13">
                    <a:pos x="T2" y="T3"/>
                  </a:cxn>
                  <a:cxn ang="T14">
                    <a:pos x="T4" y="T5"/>
                  </a:cxn>
                  <a:cxn ang="T15">
                    <a:pos x="T6" y="T7"/>
                  </a:cxn>
                  <a:cxn ang="T16">
                    <a:pos x="T8" y="T9"/>
                  </a:cxn>
                  <a:cxn ang="T17">
                    <a:pos x="T10" y="T11"/>
                  </a:cxn>
                </a:cxnLst>
                <a:rect l="T18" t="T19" r="T20" b="T21"/>
                <a:pathLst>
                  <a:path w="1524000" h="2514600">
                    <a:moveTo>
                      <a:pt x="0" y="2133600"/>
                    </a:moveTo>
                    <a:lnTo>
                      <a:pt x="952500" y="2133600"/>
                    </a:lnTo>
                    <a:lnTo>
                      <a:pt x="952500" y="381000"/>
                    </a:lnTo>
                    <a:lnTo>
                      <a:pt x="762000" y="381000"/>
                    </a:lnTo>
                    <a:lnTo>
                      <a:pt x="1143000" y="0"/>
                    </a:lnTo>
                    <a:lnTo>
                      <a:pt x="1524000" y="381000"/>
                    </a:lnTo>
                    <a:lnTo>
                      <a:pt x="1333500" y="381000"/>
                    </a:lnTo>
                    <a:lnTo>
                      <a:pt x="1333500" y="2514600"/>
                    </a:lnTo>
                    <a:lnTo>
                      <a:pt x="0" y="2514600"/>
                    </a:lnTo>
                    <a:close/>
                  </a:path>
                </a:pathLst>
              </a:custGeom>
              <a:solidFill>
                <a:srgbClr val="B3A2C7"/>
              </a:solidFill>
              <a:ln w="9525" cap="flat" cmpd="sng">
                <a:solidFill>
                  <a:srgbClr val="4A7EBB"/>
                </a:solidFill>
                <a:prstDash val="dash"/>
                <a:round/>
                <a:headEnd/>
                <a:tailEnd/>
              </a:ln>
              <a:effectLst>
                <a:outerShdw blurRad="63500" dist="23000" dir="5400000" rotWithShape="0">
                  <a:srgbClr val="000000">
                    <a:alpha val="34999"/>
                  </a:srgbClr>
                </a:outerShdw>
              </a:effectLst>
            </p:spPr>
            <p:txBody>
              <a:bodyPr anchor="ctr"/>
              <a:lstStyle/>
              <a:p>
                <a:pPr>
                  <a:defRPr/>
                </a:pPr>
                <a:endParaRPr lang="en-US">
                  <a:solidFill>
                    <a:prstClr val="black"/>
                  </a:solidFill>
                  <a:latin typeface="Arial" charset="0"/>
                  <a:ea typeface="ＭＳ Ｐゴシック" charset="0"/>
                </a:endParaRPr>
              </a:p>
            </p:txBody>
          </p:sp>
          <p:sp>
            <p:nvSpPr>
              <p:cNvPr id="34" name="Right Arrow 33"/>
              <p:cNvSpPr>
                <a:spLocks noChangeArrowheads="1"/>
              </p:cNvSpPr>
              <p:nvPr/>
            </p:nvSpPr>
            <p:spPr bwMode="auto">
              <a:xfrm>
                <a:off x="5629275" y="3301092"/>
                <a:ext cx="219075" cy="461856"/>
              </a:xfrm>
              <a:prstGeom prst="rightArrow">
                <a:avLst>
                  <a:gd name="adj1" fmla="val 50000"/>
                  <a:gd name="adj2" fmla="val 50000"/>
                </a:avLst>
              </a:prstGeom>
              <a:solidFill>
                <a:srgbClr val="B3A2C7"/>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rgbClr val="FFFFFF"/>
                  </a:solidFill>
                  <a:ea typeface="ＭＳ Ｐゴシック" charset="0"/>
                </a:endParaRPr>
              </a:p>
            </p:txBody>
          </p:sp>
          <p:sp>
            <p:nvSpPr>
              <p:cNvPr id="35" name="Right Arrow 34"/>
              <p:cNvSpPr>
                <a:spLocks noChangeArrowheads="1"/>
              </p:cNvSpPr>
              <p:nvPr/>
            </p:nvSpPr>
            <p:spPr bwMode="auto">
              <a:xfrm>
                <a:off x="5994400" y="4764429"/>
                <a:ext cx="1385888" cy="617396"/>
              </a:xfrm>
              <a:prstGeom prst="rightArrow">
                <a:avLst>
                  <a:gd name="adj1" fmla="val 50000"/>
                  <a:gd name="adj2" fmla="val 49996"/>
                </a:avLst>
              </a:prstGeom>
              <a:solidFill>
                <a:srgbClr val="77933C"/>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rgbClr val="FFFFFF"/>
                  </a:solidFill>
                  <a:ea typeface="ＭＳ Ｐゴシック" charset="0"/>
                </a:endParaRPr>
              </a:p>
            </p:txBody>
          </p:sp>
          <p:sp>
            <p:nvSpPr>
              <p:cNvPr id="37" name="Right Arrow 36"/>
              <p:cNvSpPr>
                <a:spLocks noChangeArrowheads="1"/>
              </p:cNvSpPr>
              <p:nvPr/>
            </p:nvSpPr>
            <p:spPr bwMode="auto">
              <a:xfrm rot="16200000" flipV="1">
                <a:off x="2995648" y="3621644"/>
                <a:ext cx="307904" cy="438150"/>
              </a:xfrm>
              <a:prstGeom prst="rightArrow">
                <a:avLst>
                  <a:gd name="adj1" fmla="val 50000"/>
                  <a:gd name="adj2" fmla="val 50000"/>
                </a:avLst>
              </a:prstGeom>
              <a:solidFill>
                <a:srgbClr val="77933C"/>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rgbClr val="FFFFFF"/>
                  </a:solidFill>
                  <a:ea typeface="ＭＳ Ｐゴシック" charset="0"/>
                </a:endParaRPr>
              </a:p>
            </p:txBody>
          </p:sp>
          <p:sp>
            <p:nvSpPr>
              <p:cNvPr id="46" name="Right Arrow 45"/>
              <p:cNvSpPr>
                <a:spLocks noChangeArrowheads="1"/>
              </p:cNvSpPr>
              <p:nvPr/>
            </p:nvSpPr>
            <p:spPr bwMode="auto">
              <a:xfrm>
                <a:off x="7161213" y="3301092"/>
                <a:ext cx="219075" cy="461856"/>
              </a:xfrm>
              <a:prstGeom prst="rightArrow">
                <a:avLst>
                  <a:gd name="adj1" fmla="val 50000"/>
                  <a:gd name="adj2" fmla="val 50000"/>
                </a:avLst>
              </a:prstGeom>
              <a:solidFill>
                <a:srgbClr val="B3A2C7"/>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rgbClr val="FFFFFF"/>
                  </a:solidFill>
                  <a:ea typeface="ＭＳ Ｐゴシック" charset="0"/>
                </a:endParaRPr>
              </a:p>
            </p:txBody>
          </p:sp>
          <p:sp>
            <p:nvSpPr>
              <p:cNvPr id="63" name="Right Arrow 62"/>
              <p:cNvSpPr>
                <a:spLocks noChangeArrowheads="1"/>
              </p:cNvSpPr>
              <p:nvPr/>
            </p:nvSpPr>
            <p:spPr bwMode="auto">
              <a:xfrm>
                <a:off x="4170363" y="4842199"/>
                <a:ext cx="438150" cy="461855"/>
              </a:xfrm>
              <a:prstGeom prst="rightArrow">
                <a:avLst>
                  <a:gd name="adj1" fmla="val 50000"/>
                  <a:gd name="adj2" fmla="val 50000"/>
                </a:avLst>
              </a:prstGeom>
              <a:solidFill>
                <a:srgbClr val="77933C"/>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rgbClr val="FFFFFF"/>
                  </a:solidFill>
                  <a:ea typeface="ＭＳ Ｐゴシック" charset="0"/>
                </a:endParaRPr>
              </a:p>
            </p:txBody>
          </p:sp>
          <p:sp>
            <p:nvSpPr>
              <p:cNvPr id="60" name="Right Arrow 59"/>
              <p:cNvSpPr>
                <a:spLocks noChangeArrowheads="1"/>
              </p:cNvSpPr>
              <p:nvPr/>
            </p:nvSpPr>
            <p:spPr bwMode="auto">
              <a:xfrm>
                <a:off x="1836738" y="4919969"/>
                <a:ext cx="728662" cy="461856"/>
              </a:xfrm>
              <a:prstGeom prst="rightArrow">
                <a:avLst>
                  <a:gd name="adj1" fmla="val 50000"/>
                  <a:gd name="adj2" fmla="val 50000"/>
                </a:avLst>
              </a:prstGeom>
              <a:solidFill>
                <a:srgbClr val="C00000"/>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rgbClr val="FFFFFF"/>
                  </a:solidFill>
                  <a:ea typeface="ＭＳ Ｐゴシック" charset="0"/>
                </a:endParaRPr>
              </a:p>
            </p:txBody>
          </p:sp>
          <p:sp>
            <p:nvSpPr>
              <p:cNvPr id="27" name="Right Arrow 26"/>
              <p:cNvSpPr>
                <a:spLocks noChangeArrowheads="1"/>
              </p:cNvSpPr>
              <p:nvPr/>
            </p:nvSpPr>
            <p:spPr bwMode="auto">
              <a:xfrm>
                <a:off x="3806825" y="3301092"/>
                <a:ext cx="217488" cy="461856"/>
              </a:xfrm>
              <a:prstGeom prst="rightArrow">
                <a:avLst>
                  <a:gd name="adj1" fmla="val 50000"/>
                  <a:gd name="adj2" fmla="val 50000"/>
                </a:avLst>
              </a:prstGeom>
              <a:solidFill>
                <a:srgbClr val="B3A2C7"/>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rgbClr val="FFFFFF"/>
                  </a:solidFill>
                  <a:ea typeface="ＭＳ Ｐゴシック" charset="0"/>
                </a:endParaRPr>
              </a:p>
            </p:txBody>
          </p:sp>
        </p:grpSp>
      </p:grpSp>
      <p:sp>
        <p:nvSpPr>
          <p:cNvPr id="39940" name="Text Placeholder 2"/>
          <p:cNvSpPr txBox="1">
            <a:spLocks/>
          </p:cNvSpPr>
          <p:nvPr/>
        </p:nvSpPr>
        <p:spPr bwMode="auto">
          <a:xfrm>
            <a:off x="1066800" y="381000"/>
            <a:ext cx="7239000" cy="1295400"/>
          </a:xfrm>
          <a:prstGeom prst="rect">
            <a:avLst/>
          </a:prstGeom>
          <a:noFill/>
          <a:ln w="9525">
            <a:noFill/>
            <a:miter lim="800000"/>
            <a:headEnd/>
            <a:tailEnd/>
          </a:ln>
        </p:spPr>
        <p:txBody>
          <a:bodyPr/>
          <a:lstStyle/>
          <a:p>
            <a:pPr eaLnBrk="0" hangingPunct="0">
              <a:spcBef>
                <a:spcPct val="20000"/>
              </a:spcBef>
            </a:pPr>
            <a:r>
              <a:rPr lang="en-US" sz="3200">
                <a:solidFill>
                  <a:srgbClr val="496121"/>
                </a:solidFill>
                <a:latin typeface="WWF" pitchFamily="50" charset="0"/>
              </a:rPr>
              <a:t>Core elements of a country approach to safeguards</a:t>
            </a:r>
            <a:endParaRPr lang="en-US" sz="2400">
              <a:solidFill>
                <a:srgbClr val="496121"/>
              </a:solidFill>
              <a:latin typeface="WWF" pitchFamily="50"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2"/>
          <p:cNvSpPr txBox="1">
            <a:spLocks noChangeArrowheads="1"/>
          </p:cNvSpPr>
          <p:nvPr/>
        </p:nvSpPr>
        <p:spPr bwMode="auto">
          <a:xfrm>
            <a:off x="609600" y="2297113"/>
            <a:ext cx="3962400" cy="369887"/>
          </a:xfrm>
          <a:prstGeom prst="rect">
            <a:avLst/>
          </a:prstGeom>
          <a:noFill/>
          <a:ln w="9525">
            <a:noFill/>
            <a:miter lim="800000"/>
            <a:headEnd/>
            <a:tailEnd/>
          </a:ln>
        </p:spPr>
        <p:txBody>
          <a:bodyPr>
            <a:spAutoFit/>
          </a:bodyPr>
          <a:lstStyle/>
          <a:p>
            <a:r>
              <a:rPr lang="en-GB" b="1"/>
              <a:t>Why are maps useful?</a:t>
            </a:r>
          </a:p>
        </p:txBody>
      </p:sp>
      <p:sp>
        <p:nvSpPr>
          <p:cNvPr id="40963" name="Text Placeholder 2"/>
          <p:cNvSpPr txBox="1">
            <a:spLocks/>
          </p:cNvSpPr>
          <p:nvPr/>
        </p:nvSpPr>
        <p:spPr bwMode="auto">
          <a:xfrm>
            <a:off x="838200" y="457200"/>
            <a:ext cx="6172200" cy="1295400"/>
          </a:xfrm>
          <a:prstGeom prst="rect">
            <a:avLst/>
          </a:prstGeom>
          <a:noFill/>
          <a:ln w="9525">
            <a:noFill/>
            <a:miter lim="800000"/>
            <a:headEnd/>
            <a:tailEnd/>
          </a:ln>
        </p:spPr>
        <p:txBody>
          <a:bodyPr/>
          <a:lstStyle/>
          <a:p>
            <a:pPr eaLnBrk="0" hangingPunct="0">
              <a:spcBef>
                <a:spcPct val="20000"/>
              </a:spcBef>
            </a:pPr>
            <a:r>
              <a:rPr lang="en-US" sz="3200">
                <a:solidFill>
                  <a:srgbClr val="496121"/>
                </a:solidFill>
                <a:latin typeface="WWF" pitchFamily="50" charset="0"/>
              </a:rPr>
              <a:t>5. Spatial planning for REDD+ and multiple benefits </a:t>
            </a:r>
            <a:endParaRPr lang="en-US" sz="2400">
              <a:solidFill>
                <a:srgbClr val="496121"/>
              </a:solidFill>
              <a:latin typeface="WWF" pitchFamily="50" charset="0"/>
            </a:endParaRPr>
          </a:p>
        </p:txBody>
      </p:sp>
      <p:cxnSp>
        <p:nvCxnSpPr>
          <p:cNvPr id="8" name="Straight Connector 7"/>
          <p:cNvCxnSpPr/>
          <p:nvPr/>
        </p:nvCxnSpPr>
        <p:spPr>
          <a:xfrm>
            <a:off x="838200" y="1066800"/>
            <a:ext cx="8153400" cy="0"/>
          </a:xfrm>
          <a:prstGeom prst="line">
            <a:avLst/>
          </a:prstGeom>
          <a:ln w="12700">
            <a:solidFill>
              <a:srgbClr val="8ABE34"/>
            </a:solidFill>
          </a:ln>
        </p:spPr>
        <p:style>
          <a:lnRef idx="1">
            <a:schemeClr val="accent1"/>
          </a:lnRef>
          <a:fillRef idx="0">
            <a:schemeClr val="accent1"/>
          </a:fillRef>
          <a:effectRef idx="0">
            <a:schemeClr val="accent1"/>
          </a:effectRef>
          <a:fontRef idx="minor">
            <a:schemeClr val="tx1"/>
          </a:fontRef>
        </p:style>
      </p:cxnSp>
      <p:pic>
        <p:nvPicPr>
          <p:cNvPr id="40965" name="Picture 8" descr="Jungle-sm-gr.jpg"/>
          <p:cNvPicPr>
            <a:picLocks noChangeAspect="1"/>
          </p:cNvPicPr>
          <p:nvPr/>
        </p:nvPicPr>
        <p:blipFill>
          <a:blip r:embed="rId3" cstate="print"/>
          <a:srcRect/>
          <a:stretch>
            <a:fillRect/>
          </a:stretch>
        </p:blipFill>
        <p:spPr bwMode="auto">
          <a:xfrm>
            <a:off x="7010400" y="58738"/>
            <a:ext cx="1752600" cy="1009650"/>
          </a:xfrm>
          <a:prstGeom prst="rect">
            <a:avLst/>
          </a:prstGeom>
          <a:noFill/>
          <a:ln w="9525">
            <a:noFill/>
            <a:miter lim="800000"/>
            <a:headEnd/>
            <a:tailEnd/>
          </a:ln>
        </p:spPr>
      </p:pic>
      <p:sp>
        <p:nvSpPr>
          <p:cNvPr id="10" name="TextBox 9"/>
          <p:cNvSpPr txBox="1"/>
          <p:nvPr/>
        </p:nvSpPr>
        <p:spPr>
          <a:xfrm>
            <a:off x="609600" y="2873375"/>
            <a:ext cx="4114800" cy="2308225"/>
          </a:xfrm>
          <a:prstGeom prst="rect">
            <a:avLst/>
          </a:prstGeom>
          <a:noFill/>
          <a:ln>
            <a:noFill/>
          </a:ln>
        </p:spPr>
        <p:txBody>
          <a:bodyPr>
            <a:spAutoFit/>
          </a:bodyPr>
          <a:lstStyle/>
          <a:p>
            <a:pPr marL="269875" indent="-269875">
              <a:defRPr/>
            </a:pPr>
            <a:r>
              <a:rPr lang="en-US" dirty="0">
                <a:solidFill>
                  <a:srgbClr val="0D0D0D"/>
                </a:solidFill>
              </a:rPr>
              <a:t>Maps as tools can be:</a:t>
            </a:r>
          </a:p>
          <a:p>
            <a:pPr marL="269875" indent="-269875">
              <a:buFont typeface="Arial" pitchFamily="34" charset="0"/>
              <a:buChar char="•"/>
              <a:defRPr/>
            </a:pPr>
            <a:r>
              <a:rPr lang="en-US" dirty="0">
                <a:solidFill>
                  <a:srgbClr val="0D0D0D"/>
                </a:solidFill>
              </a:rPr>
              <a:t>rapid</a:t>
            </a:r>
          </a:p>
          <a:p>
            <a:pPr marL="269875" indent="-269875">
              <a:buFont typeface="Arial" pitchFamily="34" charset="0"/>
              <a:buChar char="•"/>
              <a:defRPr/>
            </a:pPr>
            <a:r>
              <a:rPr lang="en-US" dirty="0">
                <a:solidFill>
                  <a:srgbClr val="0D0D0D"/>
                </a:solidFill>
              </a:rPr>
              <a:t>cost-effective</a:t>
            </a:r>
          </a:p>
          <a:p>
            <a:pPr marL="269875" indent="-269875">
              <a:buFont typeface="Arial" pitchFamily="34" charset="0"/>
              <a:buChar char="•"/>
              <a:defRPr/>
            </a:pPr>
            <a:r>
              <a:rPr lang="en-US" dirty="0">
                <a:solidFill>
                  <a:srgbClr val="0D0D0D"/>
                </a:solidFill>
              </a:rPr>
              <a:t>easily customizable</a:t>
            </a:r>
          </a:p>
          <a:p>
            <a:pPr marL="269875" indent="-269875">
              <a:buFont typeface="Arial" pitchFamily="34" charset="0"/>
              <a:buChar char="•"/>
              <a:defRPr/>
            </a:pPr>
            <a:r>
              <a:rPr lang="en-US" dirty="0">
                <a:solidFill>
                  <a:srgbClr val="0D0D0D"/>
                </a:solidFill>
              </a:rPr>
              <a:t>easily communicated</a:t>
            </a:r>
          </a:p>
          <a:p>
            <a:pPr marL="360363" indent="-360363">
              <a:defRPr/>
            </a:pPr>
            <a:endParaRPr lang="en-US" dirty="0">
              <a:solidFill>
                <a:srgbClr val="0D0D0D"/>
              </a:solidFill>
            </a:endParaRPr>
          </a:p>
          <a:p>
            <a:pPr marL="360363" indent="-360363">
              <a:buFont typeface="Wingdings" pitchFamily="2" charset="2"/>
              <a:buChar char="Ø"/>
              <a:defRPr/>
            </a:pPr>
            <a:r>
              <a:rPr lang="en-US" dirty="0">
                <a:solidFill>
                  <a:srgbClr val="0D0D0D"/>
                </a:solidFill>
              </a:rPr>
              <a:t>Can e.g. inform</a:t>
            </a:r>
            <a:r>
              <a:rPr lang="en-US" dirty="0">
                <a:solidFill>
                  <a:srgbClr val="FF0000"/>
                </a:solidFill>
              </a:rPr>
              <a:t> </a:t>
            </a:r>
            <a:r>
              <a:rPr lang="en-US" dirty="0">
                <a:solidFill>
                  <a:sysClr val="windowText" lastClr="000000"/>
                </a:solidFill>
              </a:rPr>
              <a:t>REDD+ planning in participatory planning processes</a:t>
            </a:r>
          </a:p>
        </p:txBody>
      </p:sp>
      <p:pic>
        <p:nvPicPr>
          <p:cNvPr id="40967" name="Picture 5" descr="P:\PROJECTS\2600s\2650D UN-REDD Phase 2\Work in progress\DRC\Draftoutputs\summary report\brochure_maps_french\final_fr\map 04_fr.tif"/>
          <p:cNvPicPr>
            <a:picLocks noChangeAspect="1" noChangeArrowheads="1"/>
          </p:cNvPicPr>
          <p:nvPr/>
        </p:nvPicPr>
        <p:blipFill>
          <a:blip r:embed="rId4" cstate="print"/>
          <a:srcRect/>
          <a:stretch>
            <a:fillRect/>
          </a:stretch>
        </p:blipFill>
        <p:spPr bwMode="auto">
          <a:xfrm>
            <a:off x="4800600" y="1905000"/>
            <a:ext cx="4013200" cy="4419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1"/>
          <p:cNvSpPr>
            <a:spLocks noGrp="1"/>
          </p:cNvSpPr>
          <p:nvPr>
            <p:ph type="dt" sz="quarter" idx="10"/>
          </p:nvPr>
        </p:nvSpPr>
        <p:spPr>
          <a:noFill/>
        </p:spPr>
        <p:txBody>
          <a:bodyPr/>
          <a:lstStyle/>
          <a:p>
            <a:fld id="{67F6B9A0-5A4D-41DD-B284-5C8229E1EC52}" type="datetime3">
              <a:rPr lang="en-IE" smtClean="0"/>
              <a:pPr/>
              <a:t>31 October 2013</a:t>
            </a:fld>
            <a:r>
              <a:rPr lang="en-IE" smtClean="0"/>
              <a:t> - </a:t>
            </a:r>
            <a:fld id="{A165A19B-A39F-4D47-90CE-578E20E1C0E4}" type="slidenum">
              <a:rPr lang="en-IE" smtClean="0"/>
              <a:pPr/>
              <a:t>23</a:t>
            </a:fld>
            <a:endParaRPr lang="en-IE" smtClean="0"/>
          </a:p>
        </p:txBody>
      </p:sp>
      <p:sp>
        <p:nvSpPr>
          <p:cNvPr id="3" name="TextBox 2"/>
          <p:cNvSpPr txBox="1"/>
          <p:nvPr/>
        </p:nvSpPr>
        <p:spPr>
          <a:xfrm>
            <a:off x="609600" y="2057400"/>
            <a:ext cx="3581400" cy="2892425"/>
          </a:xfrm>
          <a:prstGeom prst="rect">
            <a:avLst/>
          </a:prstGeom>
          <a:noFill/>
          <a:ln>
            <a:noFill/>
          </a:ln>
        </p:spPr>
        <p:txBody>
          <a:bodyPr>
            <a:spAutoFit/>
          </a:bodyPr>
          <a:lstStyle/>
          <a:p>
            <a:pPr>
              <a:spcAft>
                <a:spcPts val="1200"/>
              </a:spcAft>
              <a:defRPr/>
            </a:pPr>
            <a:r>
              <a:rPr lang="en-GB" dirty="0"/>
              <a:t>Can serve the REDD+ planning process to identify areas of both:</a:t>
            </a:r>
          </a:p>
          <a:p>
            <a:pPr marL="179388" indent="-179388">
              <a:spcAft>
                <a:spcPts val="1200"/>
              </a:spcAft>
              <a:buFont typeface="Arial" pitchFamily="34" charset="0"/>
              <a:buChar char="•"/>
              <a:tabLst>
                <a:tab pos="179388" algn="l"/>
              </a:tabLst>
              <a:defRPr/>
            </a:pPr>
            <a:r>
              <a:rPr lang="en-GB" dirty="0"/>
              <a:t> High </a:t>
            </a:r>
            <a:r>
              <a:rPr lang="en-GB" b="1" dirty="0">
                <a:solidFill>
                  <a:srgbClr val="496121"/>
                </a:solidFill>
              </a:rPr>
              <a:t>opportunity</a:t>
            </a:r>
            <a:r>
              <a:rPr lang="en-GB" dirty="0"/>
              <a:t/>
            </a:r>
            <a:br>
              <a:rPr lang="en-GB" dirty="0"/>
            </a:br>
            <a:r>
              <a:rPr lang="en-GB" dirty="0"/>
              <a:t>(e.g. where carbon and biodiversity values are both high) </a:t>
            </a:r>
          </a:p>
          <a:p>
            <a:pPr marL="179388" indent="-179388">
              <a:spcAft>
                <a:spcPts val="1200"/>
              </a:spcAft>
              <a:buFont typeface="Arial" pitchFamily="34" charset="0"/>
              <a:buChar char="•"/>
              <a:tabLst>
                <a:tab pos="179388" algn="l"/>
              </a:tabLst>
              <a:defRPr/>
            </a:pPr>
            <a:r>
              <a:rPr lang="en-GB" dirty="0"/>
              <a:t>High</a:t>
            </a:r>
            <a:r>
              <a:rPr lang="en-GB" b="1" dirty="0">
                <a:solidFill>
                  <a:srgbClr val="496121"/>
                </a:solidFill>
              </a:rPr>
              <a:t> risk </a:t>
            </a:r>
            <a:r>
              <a:rPr lang="en-GB" dirty="0"/>
              <a:t>(e.g. low in carbon but high in biodiversity and no protection)</a:t>
            </a:r>
            <a:endParaRPr lang="en-GB" dirty="0">
              <a:solidFill>
                <a:srgbClr val="FF0000"/>
              </a:solidFill>
            </a:endParaRPr>
          </a:p>
        </p:txBody>
      </p:sp>
      <p:sp>
        <p:nvSpPr>
          <p:cNvPr id="41988" name="TextBox 3"/>
          <p:cNvSpPr txBox="1">
            <a:spLocks noChangeArrowheads="1"/>
          </p:cNvSpPr>
          <p:nvPr/>
        </p:nvSpPr>
        <p:spPr bwMode="auto">
          <a:xfrm>
            <a:off x="609600" y="1371600"/>
            <a:ext cx="3276600" cy="369888"/>
          </a:xfrm>
          <a:prstGeom prst="rect">
            <a:avLst/>
          </a:prstGeom>
          <a:noFill/>
          <a:ln w="9525">
            <a:noFill/>
            <a:miter lim="800000"/>
            <a:headEnd/>
            <a:tailEnd/>
          </a:ln>
        </p:spPr>
        <p:txBody>
          <a:bodyPr>
            <a:spAutoFit/>
          </a:bodyPr>
          <a:lstStyle/>
          <a:p>
            <a:r>
              <a:rPr lang="en-GB" b="1"/>
              <a:t>Why map multiple benefits?</a:t>
            </a:r>
          </a:p>
        </p:txBody>
      </p:sp>
      <p:pic>
        <p:nvPicPr>
          <p:cNvPr id="41989" name="Picture 2" descr="C:\Users\Lisen\Dropbox\_WCMC\6258 Tanzania (old 2793)\Mission 6 - June Tanzania\D_QGIS_FinalOutputs\IUCN_Richness\abm_all_biomass.tif"/>
          <p:cNvPicPr>
            <a:picLocks noChangeAspect="1" noChangeArrowheads="1"/>
          </p:cNvPicPr>
          <p:nvPr/>
        </p:nvPicPr>
        <p:blipFill>
          <a:blip r:embed="rId2" cstate="print"/>
          <a:srcRect/>
          <a:stretch>
            <a:fillRect/>
          </a:stretch>
        </p:blipFill>
        <p:spPr bwMode="auto">
          <a:xfrm>
            <a:off x="4640263" y="1600200"/>
            <a:ext cx="4122737" cy="4110038"/>
          </a:xfrm>
          <a:prstGeom prst="rect">
            <a:avLst/>
          </a:prstGeom>
          <a:noFill/>
          <a:ln w="9525">
            <a:noFill/>
            <a:miter lim="800000"/>
            <a:headEnd/>
            <a:tailEnd/>
          </a:ln>
        </p:spPr>
      </p:pic>
      <p:sp>
        <p:nvSpPr>
          <p:cNvPr id="41990" name="CustomShape 6"/>
          <p:cNvSpPr>
            <a:spLocks noChangeArrowheads="1"/>
          </p:cNvSpPr>
          <p:nvPr/>
        </p:nvSpPr>
        <p:spPr bwMode="auto">
          <a:xfrm>
            <a:off x="4572000" y="5715000"/>
            <a:ext cx="4267200" cy="381000"/>
          </a:xfrm>
          <a:prstGeom prst="rect">
            <a:avLst/>
          </a:prstGeom>
          <a:noFill/>
          <a:ln w="9525">
            <a:noFill/>
            <a:miter lim="800000"/>
            <a:headEnd/>
            <a:tailEnd/>
          </a:ln>
        </p:spPr>
        <p:txBody>
          <a:bodyPr lIns="90000" tIns="45000" rIns="90000" bIns="45000"/>
          <a:lstStyle/>
          <a:p>
            <a:r>
              <a:rPr lang="en-US" sz="1000" b="1">
                <a:solidFill>
                  <a:srgbClr val="000000"/>
                </a:solidFill>
                <a:latin typeface="Calibri" pitchFamily="34" charset="0"/>
              </a:rPr>
              <a:t>Map sources: Biomass: </a:t>
            </a:r>
            <a:r>
              <a:rPr lang="en-US" sz="1000">
                <a:solidFill>
                  <a:srgbClr val="000000"/>
                </a:solidFill>
                <a:latin typeface="Calibri" pitchFamily="34" charset="0"/>
              </a:rPr>
              <a:t>NAFORMA woody biomass only. 5km preliminary dataset base on field data only</a:t>
            </a:r>
            <a:r>
              <a:rPr lang="en-US" sz="1000" b="1">
                <a:solidFill>
                  <a:srgbClr val="000000"/>
                </a:solidFill>
                <a:latin typeface="Calibri" pitchFamily="34" charset="0"/>
              </a:rPr>
              <a:t>. Threatened vertebrates:</a:t>
            </a:r>
            <a:r>
              <a:rPr lang="en-US" sz="1000">
                <a:solidFill>
                  <a:srgbClr val="000000"/>
                </a:solidFill>
                <a:latin typeface="Calibri" pitchFamily="34" charset="0"/>
              </a:rPr>
              <a:t> IUCN 2013. The IUCN Red List of Threatened Species. Version 2012.2. &lt;http://www.iucnredlist.org&gt;. Downloaded March 2013. Spatial data from IUCN, 2013.</a:t>
            </a:r>
            <a:endParaRPr lang="en-US" sz="10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43011" name="Content Placeholder 2"/>
          <p:cNvSpPr>
            <a:spLocks noGrp="1"/>
          </p:cNvSpPr>
          <p:nvPr>
            <p:ph idx="1"/>
          </p:nvPr>
        </p:nvSpPr>
        <p:spPr bwMode="auto">
          <a:xfrm>
            <a:off x="609600" y="1905000"/>
            <a:ext cx="8229600" cy="3733800"/>
          </a:xfrm>
          <a:noFill/>
          <a:ln>
            <a:miter lim="800000"/>
            <a:headEnd/>
            <a:tailEnd/>
          </a:ln>
        </p:spPr>
        <p:txBody>
          <a:bodyPr vert="horz" wrap="square" lIns="91440" tIns="45720" rIns="91440" bIns="45720" numCol="1" anchor="t" anchorCtr="0" compatLnSpc="1">
            <a:prstTxWarp prst="textNoShape">
              <a:avLst/>
            </a:prstTxWarp>
          </a:bodyPr>
          <a:lstStyle/>
          <a:p>
            <a:r>
              <a:rPr lang="en-GB" sz="1800" smtClean="0"/>
              <a:t>What areas are of importance for </a:t>
            </a:r>
            <a:r>
              <a:rPr lang="en-GB" sz="1800" b="1" smtClean="0">
                <a:solidFill>
                  <a:srgbClr val="8ABE34"/>
                </a:solidFill>
              </a:rPr>
              <a:t>biodiversity, ecosystems and ecosystem services,</a:t>
            </a:r>
            <a:r>
              <a:rPr lang="en-GB" sz="1800" smtClean="0">
                <a:solidFill>
                  <a:srgbClr val="8ABE34"/>
                </a:solidFill>
              </a:rPr>
              <a:t> </a:t>
            </a:r>
            <a:r>
              <a:rPr lang="en-GB" sz="1800" smtClean="0"/>
              <a:t>and how do they correspond with high carbon values? Including:</a:t>
            </a:r>
          </a:p>
          <a:p>
            <a:pPr lvl="2"/>
            <a:r>
              <a:rPr lang="en-GB" sz="1600" smtClean="0">
                <a:ea typeface="Arial" pitchFamily="34" charset="0"/>
              </a:rPr>
              <a:t>What is the distribution of </a:t>
            </a:r>
            <a:r>
              <a:rPr lang="en-GB" sz="1600" b="1" smtClean="0">
                <a:solidFill>
                  <a:srgbClr val="8ABE34"/>
                </a:solidFill>
                <a:ea typeface="Arial" pitchFamily="34" charset="0"/>
              </a:rPr>
              <a:t>natural forest</a:t>
            </a:r>
            <a:r>
              <a:rPr lang="en-GB" sz="1600" smtClean="0">
                <a:ea typeface="Arial" pitchFamily="34" charset="0"/>
              </a:rPr>
              <a:t>? </a:t>
            </a:r>
          </a:p>
          <a:p>
            <a:pPr lvl="2"/>
            <a:r>
              <a:rPr lang="en-GB" sz="1600" smtClean="0">
                <a:ea typeface="Arial" pitchFamily="34" charset="0"/>
              </a:rPr>
              <a:t>Which areas have simultaneously high </a:t>
            </a:r>
            <a:r>
              <a:rPr lang="en-GB" sz="1600" b="1" smtClean="0">
                <a:solidFill>
                  <a:srgbClr val="8ABE34"/>
                </a:solidFill>
                <a:ea typeface="Arial" pitchFamily="34" charset="0"/>
              </a:rPr>
              <a:t>species richness </a:t>
            </a:r>
            <a:r>
              <a:rPr lang="en-GB" sz="1600" smtClean="0">
                <a:ea typeface="Arial" pitchFamily="34" charset="0"/>
              </a:rPr>
              <a:t>and high </a:t>
            </a:r>
            <a:r>
              <a:rPr lang="en-GB" sz="1600" b="1" smtClean="0">
                <a:solidFill>
                  <a:srgbClr val="8ABE34"/>
                </a:solidFill>
                <a:ea typeface="Arial" pitchFamily="34" charset="0"/>
              </a:rPr>
              <a:t>biomass</a:t>
            </a:r>
            <a:r>
              <a:rPr lang="en-GB" sz="1600" smtClean="0">
                <a:ea typeface="Arial" pitchFamily="34" charset="0"/>
              </a:rPr>
              <a:t>?</a:t>
            </a:r>
          </a:p>
          <a:p>
            <a:pPr lvl="2"/>
            <a:r>
              <a:rPr lang="en-GB" sz="1600" smtClean="0">
                <a:ea typeface="Arial" pitchFamily="34" charset="0"/>
              </a:rPr>
              <a:t>What is the distribution of </a:t>
            </a:r>
            <a:r>
              <a:rPr lang="en-GB" sz="1600" b="1" smtClean="0">
                <a:solidFill>
                  <a:srgbClr val="8ABE34"/>
                </a:solidFill>
                <a:ea typeface="Arial" pitchFamily="34" charset="0"/>
              </a:rPr>
              <a:t>NTFP harvesting practices</a:t>
            </a:r>
            <a:r>
              <a:rPr lang="en-GB" sz="1600" smtClean="0">
                <a:ea typeface="Arial" pitchFamily="34" charset="0"/>
              </a:rPr>
              <a:t>? </a:t>
            </a:r>
          </a:p>
          <a:p>
            <a:r>
              <a:rPr lang="en-GB" sz="1800" smtClean="0"/>
              <a:t>What are important</a:t>
            </a:r>
            <a:r>
              <a:rPr lang="en-GB" sz="1800" b="1" smtClean="0"/>
              <a:t> </a:t>
            </a:r>
            <a:r>
              <a:rPr lang="en-GB" sz="1800" b="1" smtClean="0">
                <a:solidFill>
                  <a:srgbClr val="8ABE34"/>
                </a:solidFill>
              </a:rPr>
              <a:t>pressures</a:t>
            </a:r>
            <a:r>
              <a:rPr lang="en-GB" sz="1800" b="1" smtClean="0"/>
              <a:t> </a:t>
            </a:r>
            <a:r>
              <a:rPr lang="en-GB" sz="1800" smtClean="0"/>
              <a:t>that these values may be vulnerable to? Where are these pressures especially high?</a:t>
            </a:r>
          </a:p>
          <a:p>
            <a:r>
              <a:rPr lang="en-GB" sz="1800" smtClean="0"/>
              <a:t>What forest areas are currently managed for </a:t>
            </a:r>
            <a:r>
              <a:rPr lang="en-GB" sz="1800" b="1" smtClean="0">
                <a:solidFill>
                  <a:srgbClr val="8ABE34"/>
                </a:solidFill>
              </a:rPr>
              <a:t>protection versus production</a:t>
            </a:r>
            <a:r>
              <a:rPr lang="en-GB" sz="1800" smtClean="0"/>
              <a:t>?</a:t>
            </a:r>
          </a:p>
          <a:p>
            <a:endParaRPr lang="en-GB" smtClean="0"/>
          </a:p>
          <a:p>
            <a:endParaRPr lang="en-GB" smtClean="0"/>
          </a:p>
          <a:p>
            <a:endParaRPr lang="en-GB" smtClean="0"/>
          </a:p>
          <a:p>
            <a:endParaRPr lang="en-GB" smtClean="0"/>
          </a:p>
        </p:txBody>
      </p:sp>
      <p:sp>
        <p:nvSpPr>
          <p:cNvPr id="43012" name="TextBox 6"/>
          <p:cNvSpPr txBox="1">
            <a:spLocks noChangeArrowheads="1"/>
          </p:cNvSpPr>
          <p:nvPr/>
        </p:nvSpPr>
        <p:spPr bwMode="auto">
          <a:xfrm>
            <a:off x="609600" y="1371600"/>
            <a:ext cx="5562600" cy="369888"/>
          </a:xfrm>
          <a:prstGeom prst="rect">
            <a:avLst/>
          </a:prstGeom>
          <a:noFill/>
          <a:ln w="9525">
            <a:noFill/>
            <a:miter lim="800000"/>
            <a:headEnd/>
            <a:tailEnd/>
          </a:ln>
        </p:spPr>
        <p:txBody>
          <a:bodyPr>
            <a:spAutoFit/>
          </a:bodyPr>
          <a:lstStyle/>
          <a:p>
            <a:r>
              <a:rPr lang="en-GB" b="1"/>
              <a:t>Examples of relevant spatially explicit questions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bwMode="auto">
          <a:xfrm>
            <a:off x="457200" y="23622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GB" sz="3200" b="1" smtClean="0">
                <a:solidFill>
                  <a:srgbClr val="8ABE34"/>
                </a:solidFill>
              </a:rPr>
              <a:t>Country case study 1:</a:t>
            </a:r>
            <a:br>
              <a:rPr lang="en-GB" sz="3200" b="1" smtClean="0">
                <a:solidFill>
                  <a:srgbClr val="8ABE34"/>
                </a:solidFill>
              </a:rPr>
            </a:br>
            <a:r>
              <a:rPr lang="en-GB" sz="3200" b="1" smtClean="0">
                <a:solidFill>
                  <a:srgbClr val="8ABE34"/>
                </a:solidFill>
              </a:rPr>
              <a:t/>
            </a:r>
            <a:br>
              <a:rPr lang="en-GB" sz="3200" b="1" smtClean="0">
                <a:solidFill>
                  <a:srgbClr val="8ABE34"/>
                </a:solidFill>
              </a:rPr>
            </a:br>
            <a:r>
              <a:rPr lang="en-GB" sz="3200" b="1" smtClean="0">
                <a:solidFill>
                  <a:srgbClr val="8ABE34"/>
                </a:solidFill>
              </a:rPr>
              <a:t>United Republic of Tanzania</a:t>
            </a:r>
          </a:p>
        </p:txBody>
      </p:sp>
      <p:sp>
        <p:nvSpPr>
          <p:cNvPr id="44035" name="Date Placeholder 2"/>
          <p:cNvSpPr>
            <a:spLocks noGrp="1"/>
          </p:cNvSpPr>
          <p:nvPr>
            <p:ph type="dt" sz="quarter" idx="10"/>
          </p:nvPr>
        </p:nvSpPr>
        <p:spPr>
          <a:noFill/>
        </p:spPr>
        <p:txBody>
          <a:bodyPr/>
          <a:lstStyle/>
          <a:p>
            <a:fld id="{63A93002-31DC-4C8D-B3CD-3D40FD2766B4}" type="datetime3">
              <a:rPr lang="en-IE" smtClean="0"/>
              <a:pPr/>
              <a:t>31 October 2013</a:t>
            </a:fld>
            <a:r>
              <a:rPr lang="en-IE" smtClean="0"/>
              <a:t> - </a:t>
            </a:r>
            <a:fld id="{A8C9AFD5-CC0B-4C8A-A2E7-39FC1044937B}" type="slidenum">
              <a:rPr lang="en-IE" smtClean="0"/>
              <a:pPr/>
              <a:t>25</a:t>
            </a:fld>
            <a:endParaRPr lang="en-IE"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bwMode="auto">
          <a:xfrm>
            <a:off x="457200" y="1219200"/>
            <a:ext cx="5715000" cy="5029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200" smtClean="0"/>
              <a:t>Linkages between the national forest inventory and the development of spatial analyses to inform REDD+ environmental safeguards and development of an Safeguard Information System (SIS) </a:t>
            </a:r>
          </a:p>
          <a:p>
            <a:pPr eaLnBrk="1" hangingPunct="1"/>
            <a:r>
              <a:rPr lang="en-GB" sz="2200" smtClean="0"/>
              <a:t>Activities include: </a:t>
            </a:r>
          </a:p>
          <a:p>
            <a:pPr lvl="1" eaLnBrk="1" hangingPunct="1"/>
            <a:r>
              <a:rPr lang="en-GB" sz="2000" smtClean="0">
                <a:ea typeface="Arial" pitchFamily="34" charset="0"/>
              </a:rPr>
              <a:t>Analysis of current forest inventory methodology to identify how the information collected </a:t>
            </a:r>
            <a:r>
              <a:rPr lang="en-US" sz="2000" smtClean="0">
                <a:ea typeface="Arial" pitchFamily="34" charset="0"/>
              </a:rPr>
              <a:t>can feed into an SIS</a:t>
            </a:r>
            <a:endParaRPr lang="en-GB" sz="2000" smtClean="0">
              <a:ea typeface="Arial" pitchFamily="34" charset="0"/>
            </a:endParaRPr>
          </a:p>
          <a:p>
            <a:pPr lvl="1" eaLnBrk="1" hangingPunct="1"/>
            <a:r>
              <a:rPr lang="en-GB" sz="2000" smtClean="0">
                <a:ea typeface="Arial" pitchFamily="34" charset="0"/>
              </a:rPr>
              <a:t>Analysis of existing forest inventory data to derive spatial information on the potential for environmental benefits from REDD+</a:t>
            </a:r>
          </a:p>
        </p:txBody>
      </p:sp>
      <p:sp>
        <p:nvSpPr>
          <p:cNvPr id="45059" name="Title 1"/>
          <p:cNvSpPr>
            <a:spLocks noGrp="1"/>
          </p:cNvSpPr>
          <p:nvPr>
            <p:ph type="title"/>
          </p:nvPr>
        </p:nvSpPr>
        <p:spPr bwMode="auto">
          <a:xfrm>
            <a:off x="493713" y="3937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GB" sz="2800" b="1" smtClean="0">
                <a:solidFill>
                  <a:srgbClr val="8ABE34"/>
                </a:solidFill>
              </a:rPr>
              <a:t>Tanzania National Programme</a:t>
            </a:r>
          </a:p>
        </p:txBody>
      </p:sp>
      <p:pic>
        <p:nvPicPr>
          <p:cNvPr id="45060" name="Picture 2" descr="P:\PROGRAMMES\CCB\Resources (Data, Development resources, Tools, Pictures, Logos)\Picture library\workshop photos\2013_Tanzania_Workshop_Corinna\Publication_Photos\trees and plants\RIMG0149.JPG"/>
          <p:cNvPicPr>
            <a:picLocks noChangeAspect="1" noChangeArrowheads="1"/>
          </p:cNvPicPr>
          <p:nvPr/>
        </p:nvPicPr>
        <p:blipFill>
          <a:blip r:embed="rId2" cstate="print"/>
          <a:srcRect/>
          <a:stretch>
            <a:fillRect/>
          </a:stretch>
        </p:blipFill>
        <p:spPr bwMode="auto">
          <a:xfrm>
            <a:off x="6375400" y="1371600"/>
            <a:ext cx="2540000" cy="1905000"/>
          </a:xfrm>
          <a:prstGeom prst="rect">
            <a:avLst/>
          </a:prstGeom>
          <a:noFill/>
          <a:ln w="9525">
            <a:noFill/>
            <a:miter lim="800000"/>
            <a:headEnd/>
            <a:tailEnd/>
          </a:ln>
        </p:spPr>
      </p:pic>
      <p:pic>
        <p:nvPicPr>
          <p:cNvPr id="45061" name="Picture 3" descr="P:\PROGRAMMES\CCB\Resources (Data, Development resources, Tools, Pictures, Logos)\Picture library\workshop photos\2013_Tanzania_Workshop_Corinna\Publication_Photos\Animals\RIMG0014.JPG"/>
          <p:cNvPicPr>
            <a:picLocks noChangeAspect="1" noChangeArrowheads="1"/>
          </p:cNvPicPr>
          <p:nvPr/>
        </p:nvPicPr>
        <p:blipFill>
          <a:blip r:embed="rId3" cstate="print"/>
          <a:srcRect/>
          <a:stretch>
            <a:fillRect/>
          </a:stretch>
        </p:blipFill>
        <p:spPr bwMode="auto">
          <a:xfrm>
            <a:off x="6400800" y="3505200"/>
            <a:ext cx="2514600" cy="18859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46083" name="Title 1"/>
          <p:cNvSpPr>
            <a:spLocks noGrp="1"/>
          </p:cNvSpPr>
          <p:nvPr>
            <p:ph type="title"/>
          </p:nvPr>
        </p:nvSpPr>
        <p:spPr bwMode="auto">
          <a:xfrm>
            <a:off x="493713" y="3937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GB" sz="2800" b="1" smtClean="0">
                <a:solidFill>
                  <a:srgbClr val="8ABE34"/>
                </a:solidFill>
              </a:rPr>
              <a:t>Natural forest in </a:t>
            </a:r>
            <a:br>
              <a:rPr lang="en-GB" sz="2800" b="1" smtClean="0">
                <a:solidFill>
                  <a:srgbClr val="8ABE34"/>
                </a:solidFill>
              </a:rPr>
            </a:br>
            <a:r>
              <a:rPr lang="en-GB" sz="2800" b="1" smtClean="0">
                <a:solidFill>
                  <a:srgbClr val="8ABE34"/>
                </a:solidFill>
              </a:rPr>
              <a:t>REDD+ safeguards</a:t>
            </a:r>
          </a:p>
        </p:txBody>
      </p:sp>
      <p:sp>
        <p:nvSpPr>
          <p:cNvPr id="46084" name="Content Placeholder 2"/>
          <p:cNvSpPr>
            <a:spLocks noGrp="1"/>
          </p:cNvSpPr>
          <p:nvPr>
            <p:ph idx="1"/>
          </p:nvPr>
        </p:nvSpPr>
        <p:spPr bwMode="auto">
          <a:xfrm>
            <a:off x="457200" y="1905000"/>
            <a:ext cx="8229600" cy="4038600"/>
          </a:xfrm>
          <a:noFill/>
          <a:ln>
            <a:miter lim="800000"/>
            <a:headEnd/>
            <a:tailEnd/>
          </a:ln>
        </p:spPr>
        <p:txBody>
          <a:bodyPr vert="horz" wrap="square" lIns="91440" tIns="45720" rIns="91440" bIns="45720" numCol="1" anchor="t" anchorCtr="0" compatLnSpc="1">
            <a:prstTxWarp prst="textNoShape">
              <a:avLst/>
            </a:prstTxWarp>
          </a:bodyPr>
          <a:lstStyle/>
          <a:p>
            <a:pPr>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smtClean="0">
                <a:solidFill>
                  <a:srgbClr val="000000"/>
                </a:solidFill>
              </a:rPr>
              <a:t>Cancun safeguards (2010):</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smtClean="0">
                <a:solidFill>
                  <a:srgbClr val="000000"/>
                </a:solidFill>
              </a:rPr>
              <a:t>“[REDD+] Actions are consistent with the </a:t>
            </a:r>
            <a:r>
              <a:rPr lang="en-GB" sz="2000" smtClean="0"/>
              <a:t>conservation of </a:t>
            </a:r>
            <a:r>
              <a:rPr lang="en-GB" sz="2000" smtClean="0">
                <a:solidFill>
                  <a:srgbClr val="8ABE34"/>
                </a:solidFill>
              </a:rPr>
              <a:t>natural forests </a:t>
            </a:r>
            <a:r>
              <a:rPr lang="en-GB" sz="2000" smtClean="0"/>
              <a:t>and biological diversity, ensuring that actions referred </a:t>
            </a:r>
            <a:r>
              <a:rPr lang="en-GB" sz="2000" smtClean="0">
                <a:solidFill>
                  <a:srgbClr val="000000"/>
                </a:solidFill>
              </a:rPr>
              <a:t>to in paragraph 70 of this decision are </a:t>
            </a:r>
            <a:r>
              <a:rPr lang="en-GB" sz="2000" smtClean="0"/>
              <a:t>not used for the conversion of </a:t>
            </a:r>
            <a:r>
              <a:rPr lang="en-GB" sz="2000" smtClean="0">
                <a:solidFill>
                  <a:srgbClr val="8ABE34"/>
                </a:solidFill>
              </a:rPr>
              <a:t>natural forests</a:t>
            </a:r>
            <a:r>
              <a:rPr lang="en-GB" sz="2000" smtClean="0">
                <a:solidFill>
                  <a:srgbClr val="000000"/>
                </a:solidFill>
              </a:rPr>
              <a:t>, but are instead used to </a:t>
            </a:r>
            <a:r>
              <a:rPr lang="en-GB" sz="2000" smtClean="0"/>
              <a:t>incentivize the protection and conservation of </a:t>
            </a:r>
            <a:r>
              <a:rPr lang="en-GB" sz="2000" smtClean="0">
                <a:solidFill>
                  <a:srgbClr val="8ABE34"/>
                </a:solidFill>
              </a:rPr>
              <a:t>natural forests </a:t>
            </a:r>
            <a:r>
              <a:rPr lang="en-GB" sz="2000" smtClean="0"/>
              <a:t>and their ecosystem services, and to enhance other social and environmental benefits”</a:t>
            </a:r>
          </a:p>
          <a:p>
            <a:pPr>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800" smtClean="0">
              <a:solidFill>
                <a:srgbClr val="000000"/>
              </a:solidFill>
              <a:cs typeface="Times New Roman" pitchFamily="18" charset="0"/>
            </a:endParaRPr>
          </a:p>
          <a:p>
            <a:pPr>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smtClean="0">
                <a:solidFill>
                  <a:srgbClr val="000000"/>
                </a:solidFill>
                <a:cs typeface="Times New Roman" pitchFamily="18" charset="0"/>
              </a:rPr>
              <a:t>Cancun Agreement: FCCC/CP/2010/7/Add.1 Appendix I</a:t>
            </a:r>
            <a:endParaRPr lang="en-GB" sz="2400" smtClean="0">
              <a:solidFill>
                <a:srgbClr val="000000"/>
              </a:solidFill>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pic>
        <p:nvPicPr>
          <p:cNvPr id="47107" name="Picture 2"/>
          <p:cNvPicPr>
            <a:picLocks noChangeAspect="1" noChangeArrowheads="1"/>
          </p:cNvPicPr>
          <p:nvPr/>
        </p:nvPicPr>
        <p:blipFill>
          <a:blip r:embed="rId2" cstate="print"/>
          <a:srcRect/>
          <a:stretch>
            <a:fillRect/>
          </a:stretch>
        </p:blipFill>
        <p:spPr bwMode="auto">
          <a:xfrm>
            <a:off x="457200" y="3124200"/>
            <a:ext cx="8175625" cy="1304925"/>
          </a:xfrm>
          <a:prstGeom prst="rect">
            <a:avLst/>
          </a:prstGeom>
          <a:noFill/>
          <a:ln w="9525">
            <a:noFill/>
            <a:miter lim="800000"/>
            <a:headEnd/>
            <a:tailEnd/>
          </a:ln>
        </p:spPr>
      </p:pic>
      <p:sp>
        <p:nvSpPr>
          <p:cNvPr id="5" name="Title 1"/>
          <p:cNvSpPr txBox="1">
            <a:spLocks/>
          </p:cNvSpPr>
          <p:nvPr/>
        </p:nvSpPr>
        <p:spPr bwMode="auto">
          <a:xfrm>
            <a:off x="493713" y="393700"/>
            <a:ext cx="8229600" cy="1143000"/>
          </a:xfrm>
          <a:prstGeom prst="rect">
            <a:avLst/>
          </a:prstGeom>
          <a:ln>
            <a:miter lim="800000"/>
            <a:headEnd/>
            <a:tailEnd/>
          </a:ln>
        </p:spPr>
        <p:txBody>
          <a:bodyPr/>
          <a:lstStyle/>
          <a:p>
            <a:pPr algn="ctr" eaLnBrk="0" hangingPunct="0">
              <a:defRPr/>
            </a:pPr>
            <a:r>
              <a:rPr lang="en-GB" sz="2800" b="1" kern="0" dirty="0">
                <a:solidFill>
                  <a:srgbClr val="8ABE34"/>
                </a:solidFill>
                <a:latin typeface="+mj-lt"/>
                <a:cs typeface="+mj-cs"/>
              </a:rPr>
              <a:t>Definition of natural forest </a:t>
            </a:r>
          </a:p>
          <a:p>
            <a:pPr algn="ctr" eaLnBrk="0" hangingPunct="0">
              <a:defRPr/>
            </a:pPr>
            <a:r>
              <a:rPr lang="en-GB" sz="2800" b="1" kern="0" dirty="0">
                <a:solidFill>
                  <a:srgbClr val="8ABE34"/>
                </a:solidFill>
                <a:latin typeface="+mj-lt"/>
                <a:cs typeface="+mj-cs"/>
              </a:rPr>
              <a:t>in REDD+ Strategy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1506" name="Title 1"/>
          <p:cNvSpPr>
            <a:spLocks noGrp="1"/>
          </p:cNvSpPr>
          <p:nvPr>
            <p:ph type="title"/>
          </p:nvPr>
        </p:nvSpPr>
        <p:spPr bwMode="auto">
          <a:xfrm>
            <a:off x="457200" y="1295400"/>
            <a:ext cx="8229600" cy="838200"/>
          </a:xfrm>
          <a:ln>
            <a:miter lim="800000"/>
            <a:headEnd/>
            <a:tailEnd/>
          </a:ln>
        </p:spPr>
        <p:txBody>
          <a:bodyPr vert="horz" wrap="square" lIns="91440" tIns="45720" rIns="91440" bIns="45720" numCol="1" anchor="t" anchorCtr="0" compatLnSpc="1">
            <a:prstTxWarp prst="textNoShape">
              <a:avLst/>
            </a:prstTxWarp>
            <a:normAutofit fontScale="90000"/>
          </a:bodyPr>
          <a:lstStyle/>
          <a:p>
            <a:pPr>
              <a:defRPr/>
            </a:pPr>
            <a:r>
              <a:rPr lang="en-GB" smtClean="0"/>
              <a:t>Definition of forest</a:t>
            </a:r>
            <a:br>
              <a:rPr lang="en-GB" smtClean="0"/>
            </a:br>
            <a:r>
              <a:rPr lang="en-GB" smtClean="0"/>
              <a:t/>
            </a:r>
            <a:br>
              <a:rPr lang="en-GB" smtClean="0"/>
            </a:br>
            <a:r>
              <a:rPr lang="en-GB" sz="2400" smtClean="0">
                <a:hlinkClick r:id="rId2"/>
              </a:rPr>
              <a:t>https://cdm.unfccc.int/DNA/bak/ARDNA.html?CID=211</a:t>
            </a:r>
            <a:endParaRPr lang="en-GB" smtClean="0"/>
          </a:p>
        </p:txBody>
      </p:sp>
      <p:pic>
        <p:nvPicPr>
          <p:cNvPr id="48132" name="Picture 8"/>
          <p:cNvPicPr>
            <a:picLocks noChangeAspect="1" noChangeArrowheads="1"/>
          </p:cNvPicPr>
          <p:nvPr/>
        </p:nvPicPr>
        <p:blipFill>
          <a:blip r:embed="rId3" cstate="print"/>
          <a:srcRect/>
          <a:stretch>
            <a:fillRect/>
          </a:stretch>
        </p:blipFill>
        <p:spPr bwMode="auto">
          <a:xfrm>
            <a:off x="107950" y="3252788"/>
            <a:ext cx="8959850" cy="3605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1"/>
          <p:cNvSpPr>
            <a:spLocks noGrp="1"/>
          </p:cNvSpPr>
          <p:nvPr>
            <p:ph type="dt" sz="quarter" idx="10"/>
          </p:nvPr>
        </p:nvSpPr>
        <p:spPr>
          <a:xfrm>
            <a:off x="7704138" y="6453188"/>
            <a:ext cx="1439862" cy="288925"/>
          </a:xfrm>
          <a:noFill/>
        </p:spPr>
        <p:txBody>
          <a:bodyPr/>
          <a:lstStyle/>
          <a:p>
            <a:fld id="{87686257-372E-4456-B190-FA699BC1CAB0}" type="datetime3">
              <a:rPr lang="en-IE" smtClean="0"/>
              <a:pPr/>
              <a:t>31 October 2013</a:t>
            </a:fld>
            <a:r>
              <a:rPr lang="en-IE" smtClean="0"/>
              <a:t> - </a:t>
            </a:r>
            <a:fld id="{9EECE0D0-D300-475F-9648-43908CC2DC24}" type="slidenum">
              <a:rPr lang="en-IE" smtClean="0"/>
              <a:pPr/>
              <a:t>3</a:t>
            </a:fld>
            <a:endParaRPr lang="en-IE" smtClean="0"/>
          </a:p>
        </p:txBody>
      </p:sp>
      <p:sp>
        <p:nvSpPr>
          <p:cNvPr id="21507" name="Text Placeholder 2"/>
          <p:cNvSpPr txBox="1">
            <a:spLocks/>
          </p:cNvSpPr>
          <p:nvPr/>
        </p:nvSpPr>
        <p:spPr bwMode="auto">
          <a:xfrm>
            <a:off x="914400" y="304800"/>
            <a:ext cx="6553200" cy="1600200"/>
          </a:xfrm>
          <a:prstGeom prst="rect">
            <a:avLst/>
          </a:prstGeom>
          <a:noFill/>
          <a:ln w="9525">
            <a:noFill/>
            <a:miter lim="800000"/>
            <a:headEnd/>
            <a:tailEnd/>
          </a:ln>
        </p:spPr>
        <p:txBody>
          <a:bodyPr/>
          <a:lstStyle/>
          <a:p>
            <a:pPr eaLnBrk="0" hangingPunct="0">
              <a:spcBef>
                <a:spcPct val="20000"/>
              </a:spcBef>
            </a:pPr>
            <a:r>
              <a:rPr lang="en-US" sz="3600">
                <a:solidFill>
                  <a:srgbClr val="496121"/>
                </a:solidFill>
                <a:latin typeface="WWF" pitchFamily="50" charset="0"/>
              </a:rPr>
              <a:t>REDD+ and Biodiversity Conservation</a:t>
            </a:r>
          </a:p>
        </p:txBody>
      </p:sp>
      <p:sp>
        <p:nvSpPr>
          <p:cNvPr id="7" name="TextBox 6"/>
          <p:cNvSpPr txBox="1"/>
          <p:nvPr/>
        </p:nvSpPr>
        <p:spPr>
          <a:xfrm>
            <a:off x="1219200" y="1600200"/>
            <a:ext cx="7467600" cy="4400550"/>
          </a:xfrm>
          <a:prstGeom prst="rect">
            <a:avLst/>
          </a:prstGeom>
          <a:noFill/>
        </p:spPr>
        <p:txBody>
          <a:bodyPr>
            <a:spAutoFit/>
          </a:bodyPr>
          <a:lstStyle/>
          <a:p>
            <a:pPr>
              <a:defRPr/>
            </a:pPr>
            <a:endParaRPr lang="en-US" sz="2000" dirty="0">
              <a:solidFill>
                <a:schemeClr val="bg2">
                  <a:lumMod val="50000"/>
                </a:schemeClr>
              </a:solidFill>
              <a:latin typeface="Arial" charset="0"/>
              <a:ea typeface="ＭＳ Ｐゴシック" charset="0"/>
              <a:cs typeface="Geneva" charset="0"/>
            </a:endParaRPr>
          </a:p>
          <a:p>
            <a:pPr>
              <a:defRPr/>
            </a:pPr>
            <a:r>
              <a:rPr lang="en-US" sz="2000" b="1" dirty="0">
                <a:solidFill>
                  <a:srgbClr val="496121"/>
                </a:solidFill>
                <a:latin typeface="Arial" charset="0"/>
                <a:ea typeface="ＭＳ Ｐゴシック" charset="0"/>
                <a:cs typeface="Geneva" charset="0"/>
              </a:rPr>
              <a:t>Topics:</a:t>
            </a:r>
            <a:endParaRPr lang="en-US" sz="2000" dirty="0">
              <a:solidFill>
                <a:schemeClr val="bg2">
                  <a:lumMod val="50000"/>
                </a:schemeClr>
              </a:solidFill>
              <a:latin typeface="Arial" charset="0"/>
              <a:ea typeface="ＭＳ Ｐゴシック" charset="0"/>
              <a:cs typeface="Geneva" charset="0"/>
            </a:endParaRPr>
          </a:p>
          <a:p>
            <a:pPr marL="914400" lvl="1" indent="-457200">
              <a:spcAft>
                <a:spcPts val="600"/>
              </a:spcAft>
              <a:defRPr/>
            </a:pPr>
            <a:r>
              <a:rPr lang="en-US" sz="2000" b="1" dirty="0">
                <a:solidFill>
                  <a:schemeClr val="tx1">
                    <a:lumMod val="85000"/>
                    <a:lumOff val="15000"/>
                  </a:schemeClr>
                </a:solidFill>
                <a:latin typeface="Arial" charset="0"/>
                <a:ea typeface="ＭＳ Ｐゴシック" charset="0"/>
                <a:cs typeface="Geneva" charset="0"/>
              </a:rPr>
              <a:t>1. REDD+: An introduction</a:t>
            </a:r>
          </a:p>
          <a:p>
            <a:pPr marL="914400" lvl="1" indent="-457200">
              <a:spcAft>
                <a:spcPts val="600"/>
              </a:spcAft>
              <a:defRPr/>
            </a:pPr>
            <a:r>
              <a:rPr lang="en-US" sz="2000" b="1" dirty="0">
                <a:solidFill>
                  <a:schemeClr val="tx1">
                    <a:lumMod val="85000"/>
                    <a:lumOff val="15000"/>
                  </a:schemeClr>
                </a:solidFill>
                <a:latin typeface="Arial" charset="0"/>
                <a:ea typeface="ＭＳ Ｐゴシック" charset="0"/>
                <a:cs typeface="Geneva" charset="0"/>
              </a:rPr>
              <a:t>2. The multiple benefits of REDD+</a:t>
            </a:r>
          </a:p>
          <a:p>
            <a:pPr marL="914400" lvl="1" indent="-457200">
              <a:spcAft>
                <a:spcPts val="600"/>
              </a:spcAft>
              <a:defRPr/>
            </a:pPr>
            <a:r>
              <a:rPr lang="en-US" sz="2000" b="1" dirty="0">
                <a:solidFill>
                  <a:schemeClr val="tx1">
                    <a:lumMod val="85000"/>
                    <a:lumOff val="15000"/>
                  </a:schemeClr>
                </a:solidFill>
                <a:latin typeface="Arial" charset="0"/>
                <a:ea typeface="ＭＳ Ｐゴシック" charset="0"/>
                <a:cs typeface="Geneva" charset="0"/>
              </a:rPr>
              <a:t>3. REDD+ safeguards </a:t>
            </a:r>
          </a:p>
          <a:p>
            <a:pPr marL="914400" lvl="1" indent="-457200">
              <a:spcAft>
                <a:spcPts val="600"/>
              </a:spcAft>
              <a:defRPr/>
            </a:pPr>
            <a:r>
              <a:rPr lang="en-US" sz="2000" b="1" dirty="0">
                <a:solidFill>
                  <a:schemeClr val="tx1">
                    <a:lumMod val="85000"/>
                    <a:lumOff val="15000"/>
                  </a:schemeClr>
                </a:solidFill>
                <a:latin typeface="Arial" charset="0"/>
                <a:ea typeface="ＭＳ Ｐゴシック" charset="0"/>
                <a:cs typeface="Geneva" charset="0"/>
              </a:rPr>
              <a:t>4</a:t>
            </a:r>
            <a:r>
              <a:rPr lang="en-US" sz="2000" b="1" dirty="0">
                <a:solidFill>
                  <a:schemeClr val="tx1">
                    <a:lumMod val="85000"/>
                    <a:lumOff val="15000"/>
                  </a:schemeClr>
                </a:solidFill>
                <a:latin typeface="Arial" charset="0"/>
                <a:ea typeface="ＭＳ Ｐゴシック" charset="0"/>
                <a:cs typeface="Geneva" charset="0"/>
              </a:rPr>
              <a:t>. The UN-REDD Programme  </a:t>
            </a:r>
          </a:p>
          <a:p>
            <a:pPr marL="914400" lvl="1" indent="-457200">
              <a:spcAft>
                <a:spcPts val="600"/>
              </a:spcAft>
              <a:defRPr/>
            </a:pPr>
            <a:r>
              <a:rPr lang="en-US" sz="2000" b="1" dirty="0">
                <a:solidFill>
                  <a:schemeClr val="tx1">
                    <a:lumMod val="85000"/>
                    <a:lumOff val="15000"/>
                  </a:schemeClr>
                </a:solidFill>
                <a:latin typeface="Arial" charset="0"/>
                <a:ea typeface="ＭＳ Ｐゴシック" charset="0"/>
                <a:cs typeface="Geneva" charset="0"/>
              </a:rPr>
              <a:t>5. Spatial </a:t>
            </a:r>
            <a:r>
              <a:rPr lang="en-US" sz="2000" b="1" dirty="0">
                <a:solidFill>
                  <a:schemeClr val="tx1">
                    <a:lumMod val="85000"/>
                    <a:lumOff val="15000"/>
                  </a:schemeClr>
                </a:solidFill>
                <a:latin typeface="Arial" charset="0"/>
                <a:ea typeface="ＭＳ Ｐゴシック" charset="0"/>
                <a:cs typeface="Geneva" charset="0"/>
              </a:rPr>
              <a:t>planning for REDD+ and multiple benefits</a:t>
            </a:r>
          </a:p>
          <a:p>
            <a:pPr marL="914400" lvl="1" indent="-457200">
              <a:spcAft>
                <a:spcPts val="600"/>
              </a:spcAft>
              <a:defRPr/>
            </a:pPr>
            <a:r>
              <a:rPr lang="en-US" sz="2000" b="1" dirty="0">
                <a:solidFill>
                  <a:schemeClr val="tx1">
                    <a:lumMod val="85000"/>
                    <a:lumOff val="15000"/>
                  </a:schemeClr>
                </a:solidFill>
                <a:latin typeface="Arial" charset="0"/>
                <a:ea typeface="ＭＳ Ｐゴシック" charset="0"/>
                <a:cs typeface="Geneva" charset="0"/>
              </a:rPr>
              <a:t>5. Conclusions</a:t>
            </a:r>
          </a:p>
          <a:p>
            <a:pPr marL="914400" lvl="1" indent="-457200">
              <a:spcAft>
                <a:spcPts val="600"/>
              </a:spcAft>
              <a:defRPr/>
            </a:pPr>
            <a:endParaRPr lang="en-US" sz="2000" dirty="0">
              <a:solidFill>
                <a:schemeClr val="bg2">
                  <a:lumMod val="50000"/>
                </a:schemeClr>
              </a:solidFill>
              <a:latin typeface="Arial" charset="0"/>
              <a:ea typeface="ＭＳ Ｐゴシック" charset="0"/>
              <a:cs typeface="Geneva" charset="0"/>
            </a:endParaRPr>
          </a:p>
          <a:p>
            <a:pPr>
              <a:defRPr/>
            </a:pPr>
            <a:r>
              <a:rPr lang="en-US" sz="2000" b="1" dirty="0">
                <a:solidFill>
                  <a:srgbClr val="496121"/>
                </a:solidFill>
                <a:latin typeface="Arial" charset="0"/>
                <a:ea typeface="ＭＳ Ｐゴシック" charset="0"/>
                <a:cs typeface="Geneva" charset="0"/>
              </a:rPr>
              <a:t>Facilitator:</a:t>
            </a:r>
            <a:r>
              <a:rPr lang="en-US" sz="2000" dirty="0">
                <a:solidFill>
                  <a:schemeClr val="bg2">
                    <a:lumMod val="50000"/>
                  </a:schemeClr>
                </a:solidFill>
                <a:latin typeface="Arial" charset="0"/>
                <a:ea typeface="ＭＳ Ｐゴシック" charset="0"/>
                <a:cs typeface="Geneva" charset="0"/>
              </a:rPr>
              <a:t> </a:t>
            </a:r>
            <a:r>
              <a:rPr lang="en-US" sz="2000" dirty="0">
                <a:solidFill>
                  <a:schemeClr val="tx1">
                    <a:lumMod val="85000"/>
                    <a:lumOff val="15000"/>
                  </a:schemeClr>
                </a:solidFill>
                <a:latin typeface="Arial" charset="0"/>
                <a:ea typeface="ＭＳ Ｐゴシック" charset="0"/>
                <a:cs typeface="Geneva" charset="0"/>
              </a:rPr>
              <a:t>Breen Byrnes</a:t>
            </a:r>
          </a:p>
          <a:p>
            <a:pPr marL="457200" indent="-457200">
              <a:spcAft>
                <a:spcPts val="600"/>
              </a:spcAft>
              <a:defRPr/>
            </a:pPr>
            <a:endParaRPr lang="en-US" sz="2000" dirty="0">
              <a:solidFill>
                <a:schemeClr val="bg2">
                  <a:lumMod val="50000"/>
                </a:schemeClr>
              </a:solidFill>
              <a:latin typeface="Arial" charset="0"/>
              <a:ea typeface="ＭＳ Ｐゴシック" charset="0"/>
              <a:cs typeface="Geneva" charset="0"/>
            </a:endParaRPr>
          </a:p>
          <a:p>
            <a:pPr lvl="1">
              <a:spcAft>
                <a:spcPts val="600"/>
              </a:spcAft>
              <a:defRPr/>
            </a:pPr>
            <a:endParaRPr lang="en-US" sz="2000" dirty="0">
              <a:solidFill>
                <a:schemeClr val="bg2">
                  <a:lumMod val="50000"/>
                </a:schemeClr>
              </a:solidFill>
              <a:latin typeface="Arial" charset="0"/>
              <a:ea typeface="ＭＳ Ｐゴシック" charset="0"/>
              <a:cs typeface="Geneva" charset="0"/>
            </a:endParaRPr>
          </a:p>
        </p:txBody>
      </p:sp>
      <p:cxnSp>
        <p:nvCxnSpPr>
          <p:cNvPr id="10" name="Straight Connector 9"/>
          <p:cNvCxnSpPr/>
          <p:nvPr/>
        </p:nvCxnSpPr>
        <p:spPr>
          <a:xfrm>
            <a:off x="1219200" y="1676400"/>
            <a:ext cx="7924800" cy="0"/>
          </a:xfrm>
          <a:prstGeom prst="line">
            <a:avLst/>
          </a:prstGeom>
          <a:ln w="12700">
            <a:solidFill>
              <a:srgbClr val="8ABE3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Title 1"/>
          <p:cNvSpPr>
            <a:spLocks noGrp="1"/>
          </p:cNvSpPr>
          <p:nvPr>
            <p:ph type="title"/>
          </p:nvPr>
        </p:nvSpPr>
        <p:spPr>
          <a:xfrm>
            <a:off x="457200" y="762000"/>
            <a:ext cx="8229600" cy="960438"/>
          </a:xfrm>
        </p:spPr>
        <p:txBody>
          <a:bodyPr>
            <a:normAutofit fontScale="90000"/>
          </a:bodyPr>
          <a:lstStyle/>
          <a:p>
            <a:pPr>
              <a:defRPr/>
            </a:pPr>
            <a:r>
              <a:rPr lang="en-GB" dirty="0" smtClean="0"/>
              <a:t>Natural forest</a:t>
            </a:r>
            <a:br>
              <a:rPr lang="en-GB" dirty="0" smtClean="0"/>
            </a:br>
            <a:r>
              <a:rPr lang="en-GB" dirty="0" smtClean="0"/>
              <a:t>estimation</a:t>
            </a:r>
            <a:endParaRPr lang="en-GB" dirty="0"/>
          </a:p>
        </p:txBody>
      </p:sp>
      <p:sp>
        <p:nvSpPr>
          <p:cNvPr id="49157" name="TextBox 6"/>
          <p:cNvSpPr txBox="1">
            <a:spLocks noChangeArrowheads="1"/>
          </p:cNvSpPr>
          <p:nvPr/>
        </p:nvSpPr>
        <p:spPr bwMode="auto">
          <a:xfrm>
            <a:off x="533400" y="1828800"/>
            <a:ext cx="1828800" cy="369888"/>
          </a:xfrm>
          <a:prstGeom prst="rect">
            <a:avLst/>
          </a:prstGeom>
          <a:noFill/>
          <a:ln w="9525">
            <a:noFill/>
            <a:miter lim="800000"/>
            <a:headEnd/>
            <a:tailEnd/>
          </a:ln>
        </p:spPr>
        <p:txBody>
          <a:bodyPr>
            <a:spAutoFit/>
          </a:bodyPr>
          <a:lstStyle/>
          <a:p>
            <a:endParaRPr lang="en-GB"/>
          </a:p>
        </p:txBody>
      </p:sp>
      <p:sp>
        <p:nvSpPr>
          <p:cNvPr id="49158" name="TextBox 7"/>
          <p:cNvSpPr txBox="1">
            <a:spLocks noChangeArrowheads="1"/>
          </p:cNvSpPr>
          <p:nvPr/>
        </p:nvSpPr>
        <p:spPr bwMode="auto">
          <a:xfrm>
            <a:off x="3657600" y="1981200"/>
            <a:ext cx="1447800" cy="369888"/>
          </a:xfrm>
          <a:prstGeom prst="rect">
            <a:avLst/>
          </a:prstGeom>
          <a:noFill/>
          <a:ln w="9525">
            <a:noFill/>
            <a:miter lim="800000"/>
            <a:headEnd/>
            <a:tailEnd/>
          </a:ln>
        </p:spPr>
        <p:txBody>
          <a:bodyPr>
            <a:spAutoFit/>
          </a:bodyPr>
          <a:lstStyle/>
          <a:p>
            <a:endParaRPr lang="en-GB"/>
          </a:p>
        </p:txBody>
      </p:sp>
      <p:sp>
        <p:nvSpPr>
          <p:cNvPr id="49159" name="TextBox 9"/>
          <p:cNvSpPr txBox="1">
            <a:spLocks noChangeArrowheads="1"/>
          </p:cNvSpPr>
          <p:nvPr/>
        </p:nvSpPr>
        <p:spPr bwMode="auto">
          <a:xfrm>
            <a:off x="6248400" y="228600"/>
            <a:ext cx="2895600" cy="2032000"/>
          </a:xfrm>
          <a:prstGeom prst="rect">
            <a:avLst/>
          </a:prstGeom>
          <a:noFill/>
          <a:ln w="9525">
            <a:noFill/>
            <a:miter lim="800000"/>
            <a:headEnd/>
            <a:tailEnd/>
          </a:ln>
        </p:spPr>
        <p:txBody>
          <a:bodyPr>
            <a:spAutoFit/>
          </a:bodyPr>
          <a:lstStyle/>
          <a:p>
            <a:r>
              <a:rPr lang="en-US" b="1"/>
              <a:t>National dfn of forest-TZ</a:t>
            </a:r>
          </a:p>
          <a:p>
            <a:r>
              <a:rPr lang="en-US" b="1"/>
              <a:t>(10% canopy c +</a:t>
            </a:r>
            <a:r>
              <a:rPr lang="en-US" b="1">
                <a:solidFill>
                  <a:srgbClr val="FF0000"/>
                </a:solidFill>
              </a:rPr>
              <a:t> 2 </a:t>
            </a:r>
            <a:r>
              <a:rPr lang="en-US" b="1"/>
              <a:t>m height)</a:t>
            </a:r>
          </a:p>
          <a:p>
            <a:pPr>
              <a:buFont typeface="Arial" pitchFamily="34" charset="0"/>
              <a:buChar char="•"/>
            </a:pPr>
            <a:r>
              <a:rPr lang="en-US"/>
              <a:t>Montane &amp; lowland forest</a:t>
            </a:r>
          </a:p>
          <a:p>
            <a:pPr>
              <a:buFont typeface="Arial" pitchFamily="34" charset="0"/>
              <a:buChar char="•"/>
            </a:pPr>
            <a:r>
              <a:rPr lang="en-US"/>
              <a:t>Woodland</a:t>
            </a:r>
          </a:p>
          <a:p>
            <a:pPr>
              <a:buFont typeface="Arial" pitchFamily="34" charset="0"/>
              <a:buChar char="•"/>
            </a:pPr>
            <a:r>
              <a:rPr lang="en-US"/>
              <a:t>Mangrove</a:t>
            </a:r>
          </a:p>
          <a:p>
            <a:pPr>
              <a:buFont typeface="Arial" pitchFamily="34" charset="0"/>
              <a:buChar char="•"/>
            </a:pPr>
            <a:r>
              <a:rPr lang="en-US"/>
              <a:t>Bushland  (&gt;2m)</a:t>
            </a:r>
          </a:p>
          <a:p>
            <a:pPr>
              <a:buFont typeface="Arial" pitchFamily="34" charset="0"/>
              <a:buChar char="•"/>
            </a:pPr>
            <a:r>
              <a:rPr lang="en-US"/>
              <a:t>Thickets (&gt;2m)</a:t>
            </a:r>
            <a:endParaRPr lang="en-GB"/>
          </a:p>
        </p:txBody>
      </p:sp>
      <p:sp>
        <p:nvSpPr>
          <p:cNvPr id="49160" name="TextBox 10"/>
          <p:cNvSpPr txBox="1">
            <a:spLocks noChangeArrowheads="1"/>
          </p:cNvSpPr>
          <p:nvPr/>
        </p:nvSpPr>
        <p:spPr bwMode="auto">
          <a:xfrm>
            <a:off x="304800" y="274638"/>
            <a:ext cx="2895600" cy="1477962"/>
          </a:xfrm>
          <a:prstGeom prst="rect">
            <a:avLst/>
          </a:prstGeom>
          <a:noFill/>
          <a:ln w="9525">
            <a:noFill/>
            <a:miter lim="800000"/>
            <a:headEnd/>
            <a:tailEnd/>
          </a:ln>
        </p:spPr>
        <p:txBody>
          <a:bodyPr>
            <a:spAutoFit/>
          </a:bodyPr>
          <a:lstStyle/>
          <a:p>
            <a:r>
              <a:rPr lang="en-US" b="1"/>
              <a:t>FAO FRA</a:t>
            </a:r>
          </a:p>
          <a:p>
            <a:r>
              <a:rPr lang="en-US" b="1"/>
              <a:t>(10% canopy c + </a:t>
            </a:r>
            <a:r>
              <a:rPr lang="en-US" b="1">
                <a:solidFill>
                  <a:srgbClr val="FF0000"/>
                </a:solidFill>
              </a:rPr>
              <a:t>5</a:t>
            </a:r>
            <a:r>
              <a:rPr lang="en-US" b="1"/>
              <a:t> m height)</a:t>
            </a:r>
          </a:p>
          <a:p>
            <a:pPr>
              <a:buFont typeface="Arial" pitchFamily="34" charset="0"/>
              <a:buChar char="•"/>
            </a:pPr>
            <a:r>
              <a:rPr lang="en-US"/>
              <a:t>Montane &amp; lowland forest</a:t>
            </a:r>
          </a:p>
          <a:p>
            <a:pPr>
              <a:buFont typeface="Arial" pitchFamily="34" charset="0"/>
              <a:buChar char="•"/>
            </a:pPr>
            <a:r>
              <a:rPr lang="en-US"/>
              <a:t>Woodland</a:t>
            </a:r>
          </a:p>
          <a:p>
            <a:pPr>
              <a:buFont typeface="Arial" pitchFamily="34" charset="0"/>
              <a:buChar char="•"/>
            </a:pPr>
            <a:r>
              <a:rPr lang="en-US"/>
              <a:t>Mangrove</a:t>
            </a:r>
          </a:p>
        </p:txBody>
      </p:sp>
      <p:pic>
        <p:nvPicPr>
          <p:cNvPr id="49161" name="Picture 3" descr="D:\Natural forest2.jpeg"/>
          <p:cNvPicPr>
            <a:picLocks noChangeAspect="1" noChangeArrowheads="1"/>
          </p:cNvPicPr>
          <p:nvPr/>
        </p:nvPicPr>
        <p:blipFill>
          <a:blip r:embed="rId3" cstate="print"/>
          <a:srcRect/>
          <a:stretch>
            <a:fillRect/>
          </a:stretch>
        </p:blipFill>
        <p:spPr bwMode="auto">
          <a:xfrm>
            <a:off x="4572000" y="2225675"/>
            <a:ext cx="4462463" cy="4438650"/>
          </a:xfrm>
          <a:prstGeom prst="rect">
            <a:avLst/>
          </a:prstGeom>
          <a:noFill/>
          <a:ln w="9525">
            <a:noFill/>
            <a:miter lim="800000"/>
            <a:headEnd/>
            <a:tailEnd/>
          </a:ln>
        </p:spPr>
      </p:pic>
      <p:pic>
        <p:nvPicPr>
          <p:cNvPr id="49162" name="Picture 4" descr="D:\Natural forest3.jpeg"/>
          <p:cNvPicPr>
            <a:picLocks noChangeAspect="1" noChangeArrowheads="1"/>
          </p:cNvPicPr>
          <p:nvPr/>
        </p:nvPicPr>
        <p:blipFill>
          <a:blip r:embed="rId4" cstate="print"/>
          <a:srcRect/>
          <a:stretch>
            <a:fillRect/>
          </a:stretch>
        </p:blipFill>
        <p:spPr bwMode="auto">
          <a:xfrm>
            <a:off x="100013" y="2209800"/>
            <a:ext cx="4448175" cy="4454525"/>
          </a:xfrm>
          <a:prstGeom prst="rect">
            <a:avLst/>
          </a:prstGeom>
          <a:noFill/>
          <a:ln w="9525">
            <a:noFill/>
            <a:miter lim="800000"/>
            <a:headEnd/>
            <a:tailEnd/>
          </a:ln>
        </p:spPr>
      </p:pic>
      <p:sp>
        <p:nvSpPr>
          <p:cNvPr id="49163" name="TextShape 7"/>
          <p:cNvSpPr txBox="1">
            <a:spLocks noChangeArrowheads="1"/>
          </p:cNvSpPr>
          <p:nvPr/>
        </p:nvSpPr>
        <p:spPr bwMode="auto">
          <a:xfrm>
            <a:off x="152400" y="6629400"/>
            <a:ext cx="3581400" cy="457200"/>
          </a:xfrm>
          <a:prstGeom prst="rect">
            <a:avLst/>
          </a:prstGeom>
          <a:noFill/>
          <a:ln w="9525">
            <a:noFill/>
            <a:miter lim="800000"/>
            <a:headEnd/>
            <a:tailEnd/>
          </a:ln>
        </p:spPr>
        <p:txBody>
          <a:bodyPr wrap="none" lIns="90000" tIns="45000" rIns="90000" bIns="45000"/>
          <a:lstStyle/>
          <a:p>
            <a:r>
              <a:rPr lang="en-US" sz="1000" b="1"/>
              <a:t>Map source: Derived form landcover classes in </a:t>
            </a:r>
            <a:r>
              <a:rPr lang="en-US" sz="1000"/>
              <a:t>NAFORMA landuse landcover map 2010.</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50179" name="TextBox 6"/>
          <p:cNvSpPr txBox="1">
            <a:spLocks noChangeArrowheads="1"/>
          </p:cNvSpPr>
          <p:nvPr/>
        </p:nvSpPr>
        <p:spPr bwMode="auto">
          <a:xfrm>
            <a:off x="533400" y="1828800"/>
            <a:ext cx="1828800" cy="369888"/>
          </a:xfrm>
          <a:prstGeom prst="rect">
            <a:avLst/>
          </a:prstGeom>
          <a:noFill/>
          <a:ln w="9525">
            <a:noFill/>
            <a:miter lim="800000"/>
            <a:headEnd/>
            <a:tailEnd/>
          </a:ln>
        </p:spPr>
        <p:txBody>
          <a:bodyPr>
            <a:spAutoFit/>
          </a:bodyPr>
          <a:lstStyle/>
          <a:p>
            <a:endParaRPr lang="en-GB"/>
          </a:p>
        </p:txBody>
      </p:sp>
      <p:sp>
        <p:nvSpPr>
          <p:cNvPr id="50180" name="TextBox 7"/>
          <p:cNvSpPr txBox="1">
            <a:spLocks noChangeArrowheads="1"/>
          </p:cNvSpPr>
          <p:nvPr/>
        </p:nvSpPr>
        <p:spPr bwMode="auto">
          <a:xfrm>
            <a:off x="3657600" y="1981200"/>
            <a:ext cx="1447800" cy="369888"/>
          </a:xfrm>
          <a:prstGeom prst="rect">
            <a:avLst/>
          </a:prstGeom>
          <a:noFill/>
          <a:ln w="9525">
            <a:noFill/>
            <a:miter lim="800000"/>
            <a:headEnd/>
            <a:tailEnd/>
          </a:ln>
        </p:spPr>
        <p:txBody>
          <a:bodyPr>
            <a:spAutoFit/>
          </a:bodyPr>
          <a:lstStyle/>
          <a:p>
            <a:endParaRPr lang="en-GB"/>
          </a:p>
        </p:txBody>
      </p:sp>
      <p:sp>
        <p:nvSpPr>
          <p:cNvPr id="12" name="Rectangle 1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0182" name="TextBox 8"/>
          <p:cNvSpPr txBox="1">
            <a:spLocks noChangeArrowheads="1"/>
          </p:cNvSpPr>
          <p:nvPr/>
        </p:nvSpPr>
        <p:spPr bwMode="auto">
          <a:xfrm>
            <a:off x="304800" y="152400"/>
            <a:ext cx="8382000" cy="1200150"/>
          </a:xfrm>
          <a:prstGeom prst="rect">
            <a:avLst/>
          </a:prstGeom>
          <a:noFill/>
          <a:ln w="9525">
            <a:noFill/>
            <a:miter lim="800000"/>
            <a:headEnd/>
            <a:tailEnd/>
          </a:ln>
        </p:spPr>
        <p:txBody>
          <a:bodyPr>
            <a:spAutoFit/>
          </a:bodyPr>
          <a:lstStyle/>
          <a:p>
            <a:pPr algn="ctr"/>
            <a:r>
              <a:rPr lang="en-GB" sz="3600"/>
              <a:t>Where are high carbon values in the natural forest, and which parts are protected?</a:t>
            </a:r>
          </a:p>
        </p:txBody>
      </p:sp>
      <p:pic>
        <p:nvPicPr>
          <p:cNvPr id="50183" name="Picture 15" descr="nf_pa.tif"/>
          <p:cNvPicPr>
            <a:picLocks noChangeAspect="1"/>
          </p:cNvPicPr>
          <p:nvPr/>
        </p:nvPicPr>
        <p:blipFill>
          <a:blip r:embed="rId3" cstate="print"/>
          <a:srcRect/>
          <a:stretch>
            <a:fillRect/>
          </a:stretch>
        </p:blipFill>
        <p:spPr bwMode="auto">
          <a:xfrm>
            <a:off x="4724400" y="1811338"/>
            <a:ext cx="4214813" cy="4168775"/>
          </a:xfrm>
          <a:prstGeom prst="rect">
            <a:avLst/>
          </a:prstGeom>
          <a:noFill/>
          <a:ln w="9525">
            <a:noFill/>
            <a:miter lim="800000"/>
            <a:headEnd/>
            <a:tailEnd/>
          </a:ln>
        </p:spPr>
      </p:pic>
      <p:pic>
        <p:nvPicPr>
          <p:cNvPr id="50184" name="Picture 16" descr="nf_pa_def2.tif"/>
          <p:cNvPicPr>
            <a:picLocks noChangeAspect="1"/>
          </p:cNvPicPr>
          <p:nvPr/>
        </p:nvPicPr>
        <p:blipFill>
          <a:blip r:embed="rId4" cstate="print"/>
          <a:srcRect/>
          <a:stretch>
            <a:fillRect/>
          </a:stretch>
        </p:blipFill>
        <p:spPr bwMode="auto">
          <a:xfrm>
            <a:off x="381000" y="1792288"/>
            <a:ext cx="4232275" cy="4224337"/>
          </a:xfrm>
          <a:prstGeom prst="rect">
            <a:avLst/>
          </a:prstGeom>
          <a:noFill/>
          <a:ln w="9525">
            <a:noFill/>
            <a:miter lim="800000"/>
            <a:headEnd/>
            <a:tailEnd/>
          </a:ln>
        </p:spPr>
      </p:pic>
      <p:sp>
        <p:nvSpPr>
          <p:cNvPr id="50185" name="TextShape 5"/>
          <p:cNvSpPr txBox="1">
            <a:spLocks noChangeArrowheads="1"/>
          </p:cNvSpPr>
          <p:nvPr/>
        </p:nvSpPr>
        <p:spPr bwMode="auto">
          <a:xfrm>
            <a:off x="381000" y="6007100"/>
            <a:ext cx="6765925" cy="850900"/>
          </a:xfrm>
          <a:prstGeom prst="rect">
            <a:avLst/>
          </a:prstGeom>
          <a:noFill/>
          <a:ln w="9525">
            <a:noFill/>
            <a:miter lim="800000"/>
            <a:headEnd/>
            <a:tailEnd/>
          </a:ln>
        </p:spPr>
        <p:txBody>
          <a:bodyPr wrap="none" lIns="90000" tIns="45000" rIns="90000" bIns="45000"/>
          <a:lstStyle/>
          <a:p>
            <a:r>
              <a:rPr lang="en-US" sz="1000" b="1"/>
              <a:t>Map sources:</a:t>
            </a:r>
            <a:endParaRPr lang="en-US"/>
          </a:p>
          <a:p>
            <a:r>
              <a:rPr lang="en-US" sz="1000" b="1"/>
              <a:t>Natural forest:</a:t>
            </a:r>
            <a:r>
              <a:rPr lang="en-US" sz="1000"/>
              <a:t> NAFORMA landuse landcover map 2010.</a:t>
            </a:r>
            <a:endParaRPr lang="en-US"/>
          </a:p>
          <a:p>
            <a:r>
              <a:rPr lang="en-US" sz="1000" b="1">
                <a:solidFill>
                  <a:srgbClr val="000000"/>
                </a:solidFill>
                <a:latin typeface="Calibri" pitchFamily="34" charset="0"/>
              </a:rPr>
              <a:t>Biomass: </a:t>
            </a:r>
            <a:r>
              <a:rPr lang="en-US" sz="1000">
                <a:solidFill>
                  <a:srgbClr val="000000"/>
                </a:solidFill>
                <a:latin typeface="Calibri" pitchFamily="34" charset="0"/>
              </a:rPr>
              <a:t>NAFORMA woody biomass only. 5km preliminary dataset base on field data only</a:t>
            </a:r>
            <a:r>
              <a:rPr lang="en-US" sz="1000" b="1">
                <a:solidFill>
                  <a:srgbClr val="000000"/>
                </a:solidFill>
                <a:latin typeface="Calibri" pitchFamily="34" charset="0"/>
              </a:rPr>
              <a:t>.</a:t>
            </a:r>
            <a:endParaRPr lang="en-US"/>
          </a:p>
          <a:p>
            <a:r>
              <a:rPr lang="en-US" sz="1000" b="1"/>
              <a:t>Protected Areas and Forest Reserves</a:t>
            </a:r>
            <a:r>
              <a:rPr lang="en-US" sz="1000"/>
              <a:t>: TFS and WDPA 2013.</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xfrm>
            <a:off x="457200" y="23622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GB" sz="3200" b="1" smtClean="0">
                <a:solidFill>
                  <a:srgbClr val="8ABE34"/>
                </a:solidFill>
              </a:rPr>
              <a:t>Country case study 2:</a:t>
            </a:r>
            <a:br>
              <a:rPr lang="en-GB" sz="3200" b="1" smtClean="0">
                <a:solidFill>
                  <a:srgbClr val="8ABE34"/>
                </a:solidFill>
              </a:rPr>
            </a:br>
            <a:r>
              <a:rPr lang="en-GB" sz="3200" b="1" smtClean="0">
                <a:solidFill>
                  <a:srgbClr val="8ABE34"/>
                </a:solidFill>
              </a:rPr>
              <a:t/>
            </a:r>
            <a:br>
              <a:rPr lang="en-GB" sz="3200" b="1" smtClean="0">
                <a:solidFill>
                  <a:srgbClr val="8ABE34"/>
                </a:solidFill>
              </a:rPr>
            </a:br>
            <a:r>
              <a:rPr lang="en-GB" sz="3200" b="1" smtClean="0">
                <a:solidFill>
                  <a:srgbClr val="8ABE34"/>
                </a:solidFill>
              </a:rPr>
              <a:t>Democratic Republic of the Congo (DRC)</a:t>
            </a:r>
          </a:p>
        </p:txBody>
      </p:sp>
      <p:sp>
        <p:nvSpPr>
          <p:cNvPr id="51203" name="Date Placeholder 2"/>
          <p:cNvSpPr>
            <a:spLocks noGrp="1"/>
          </p:cNvSpPr>
          <p:nvPr>
            <p:ph type="dt" sz="quarter" idx="10"/>
          </p:nvPr>
        </p:nvSpPr>
        <p:spPr>
          <a:noFill/>
        </p:spPr>
        <p:txBody>
          <a:bodyPr/>
          <a:lstStyle/>
          <a:p>
            <a:fld id="{58D25486-CA99-44D7-A052-900BF3FBCE76}" type="datetime3">
              <a:rPr lang="en-IE" smtClean="0"/>
              <a:pPr/>
              <a:t>31 October 2013</a:t>
            </a:fld>
            <a:r>
              <a:rPr lang="en-IE" smtClean="0"/>
              <a:t> - </a:t>
            </a:r>
            <a:fld id="{E8E27A49-6718-4B57-B37C-407DD7CC5E03}" type="slidenum">
              <a:rPr lang="en-IE" smtClean="0"/>
              <a:pPr/>
              <a:t>32</a:t>
            </a:fld>
            <a:endParaRPr lang="en-IE"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457200" y="457200"/>
            <a:ext cx="8153400" cy="960438"/>
          </a:xfrm>
          <a:noFill/>
          <a:ln>
            <a:miter lim="800000"/>
            <a:headEnd/>
            <a:tailEnd/>
          </a:ln>
        </p:spPr>
        <p:txBody>
          <a:bodyPr vert="horz" wrap="square" lIns="91440" tIns="45720" rIns="91440" bIns="45720" numCol="1" anchor="t" anchorCtr="0" compatLnSpc="1">
            <a:prstTxWarp prst="textNoShape">
              <a:avLst/>
            </a:prstTxWarp>
          </a:bodyPr>
          <a:lstStyle/>
          <a:p>
            <a:r>
              <a:rPr lang="en-GB" sz="3200" b="1" smtClean="0">
                <a:solidFill>
                  <a:srgbClr val="8ABE34"/>
                </a:solidFill>
              </a:rPr>
              <a:t>The DRC National Joint Programme</a:t>
            </a:r>
          </a:p>
        </p:txBody>
      </p:sp>
      <p:sp>
        <p:nvSpPr>
          <p:cNvPr id="52227" name="Content Placeholder 2"/>
          <p:cNvSpPr>
            <a:spLocks noGrp="1"/>
          </p:cNvSpPr>
          <p:nvPr>
            <p:ph idx="4294967295"/>
          </p:nvPr>
        </p:nvSpPr>
        <p:spPr bwMode="auto">
          <a:xfrm>
            <a:off x="228600" y="1752600"/>
            <a:ext cx="6858000" cy="3840163"/>
          </a:xfrm>
          <a:prstGeom prst="rect">
            <a:avLst/>
          </a:prstGeom>
          <a:noFill/>
          <a:ln>
            <a:miter lim="800000"/>
            <a:headEnd/>
            <a:tailEnd/>
          </a:ln>
        </p:spPr>
        <p:txBody>
          <a:bodyPr/>
          <a:lstStyle/>
          <a:p>
            <a:pPr>
              <a:lnSpc>
                <a:spcPct val="120000"/>
              </a:lnSpc>
              <a:spcBef>
                <a:spcPts val="1800"/>
              </a:spcBef>
            </a:pPr>
            <a:r>
              <a:rPr lang="en-GB" sz="2000" smtClean="0"/>
              <a:t>Supported by the UN-REDD Programme and the FCPF, DRC’s preparation plan for REDD+ was validated in March 2010 </a:t>
            </a:r>
          </a:p>
          <a:p>
            <a:pPr>
              <a:lnSpc>
                <a:spcPct val="120000"/>
              </a:lnSpc>
              <a:spcBef>
                <a:spcPts val="1800"/>
              </a:spcBef>
            </a:pPr>
            <a:r>
              <a:rPr lang="en-GB" sz="2000" smtClean="0"/>
              <a:t>The DRC has committed to delivering “co-benefits” as part of this National Joint Programme, specifically through component 4(b) on multiple benefits of REDD+ and component 2(d) on social and environmental safeguards</a:t>
            </a:r>
          </a:p>
        </p:txBody>
      </p:sp>
      <p:pic>
        <p:nvPicPr>
          <p:cNvPr id="10" name="Picture 12" descr="http://2.bp.blogspot.com/-Ysm5zB85W9Y/T6hWqUarqTI/AAAAAAAAAIw/-DJ4E2cMAmg/s1600/Baby-Gorilla.jpg"/>
          <p:cNvPicPr>
            <a:picLocks noChangeAspect="1" noChangeArrowheads="1"/>
          </p:cNvPicPr>
          <p:nvPr/>
        </p:nvPicPr>
        <p:blipFill>
          <a:blip r:embed="rId2" cstate="print">
            <a:lum contrast="10000"/>
          </a:blip>
          <a:srcRect/>
          <a:stretch>
            <a:fillRect/>
          </a:stretch>
        </p:blipFill>
        <p:spPr bwMode="auto">
          <a:xfrm>
            <a:off x="7416800" y="2971800"/>
            <a:ext cx="1727200" cy="1104900"/>
          </a:xfrm>
          <a:prstGeom prst="rect">
            <a:avLst/>
          </a:prstGeom>
          <a:noFill/>
          <a:ln>
            <a:noFill/>
          </a:ln>
          <a:effectLst>
            <a:outerShdw blurRad="50800" dist="38100" dir="8100000" algn="tr" rotWithShape="0">
              <a:prstClr val="black">
                <a:alpha val="40000"/>
              </a:prstClr>
            </a:outerShdw>
          </a:effectLst>
        </p:spPr>
      </p:pic>
      <p:pic>
        <p:nvPicPr>
          <p:cNvPr id="11" name="Picture 4" descr="File:Kinshasa Congo.jpg"/>
          <p:cNvPicPr>
            <a:picLocks noChangeAspect="1" noChangeArrowheads="1"/>
          </p:cNvPicPr>
          <p:nvPr/>
        </p:nvPicPr>
        <p:blipFill>
          <a:blip r:embed="rId3" cstate="print">
            <a:lum bright="10000" contrast="10000"/>
          </a:blip>
          <a:srcRect/>
          <a:stretch>
            <a:fillRect/>
          </a:stretch>
        </p:blipFill>
        <p:spPr bwMode="auto">
          <a:xfrm>
            <a:off x="6934200" y="5257800"/>
            <a:ext cx="2463800" cy="1219200"/>
          </a:xfrm>
          <a:prstGeom prst="rect">
            <a:avLst/>
          </a:prstGeom>
          <a:noFill/>
          <a:ln>
            <a:noFill/>
          </a:ln>
          <a:effectLst>
            <a:outerShdw blurRad="50800" dist="38100" dir="8100000" algn="tr" rotWithShape="0">
              <a:prstClr val="black">
                <a:alpha val="40000"/>
              </a:prstClr>
            </a:outerShdw>
          </a:effectLst>
        </p:spPr>
      </p:pic>
      <p:pic>
        <p:nvPicPr>
          <p:cNvPr id="12" name="Picture 2" descr="http://www.redd.cd/fr/sites/default/files/imagecache/lightbox/images/media/image/strategie_national_v3.jpg"/>
          <p:cNvPicPr>
            <a:picLocks noChangeAspect="1" noChangeArrowheads="1"/>
          </p:cNvPicPr>
          <p:nvPr/>
        </p:nvPicPr>
        <p:blipFill>
          <a:blip r:embed="rId4" cstate="print"/>
          <a:srcRect/>
          <a:stretch>
            <a:fillRect/>
          </a:stretch>
        </p:blipFill>
        <p:spPr bwMode="auto">
          <a:xfrm>
            <a:off x="7699375" y="1524000"/>
            <a:ext cx="1520825" cy="1524000"/>
          </a:xfrm>
          <a:prstGeom prst="rect">
            <a:avLst/>
          </a:prstGeom>
          <a:ln>
            <a:noFill/>
          </a:ln>
          <a:effectLst>
            <a:outerShdw blurRad="50800" dist="38100" dir="8100000" algn="tr" rotWithShape="0">
              <a:prstClr val="black">
                <a:alpha val="40000"/>
              </a:prstClr>
            </a:outerShdw>
          </a:effectLst>
        </p:spPr>
      </p:pic>
      <p:pic>
        <p:nvPicPr>
          <p:cNvPr id="13" name="Picture 2" descr="http://i3.squidoocdn.com/resize/squidoo_images/-1/lens19512601_1338241293-a--aaa-----aa---aaa-aa-a"/>
          <p:cNvPicPr>
            <a:picLocks noChangeAspect="1" noChangeArrowheads="1"/>
          </p:cNvPicPr>
          <p:nvPr/>
        </p:nvPicPr>
        <p:blipFill>
          <a:blip r:embed="rId5" cstate="print"/>
          <a:srcRect/>
          <a:stretch>
            <a:fillRect/>
          </a:stretch>
        </p:blipFill>
        <p:spPr bwMode="auto">
          <a:xfrm>
            <a:off x="7620000" y="3962400"/>
            <a:ext cx="1624013" cy="1355725"/>
          </a:xfrm>
          <a:prstGeom prst="rect">
            <a:avLst/>
          </a:prstGeom>
          <a:noFill/>
          <a:ln>
            <a:noFill/>
          </a:ln>
          <a:effectLst>
            <a:outerShdw blurRad="50800" dist="381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sz="half" idx="4294967295"/>
          </p:nvPr>
        </p:nvSpPr>
        <p:spPr bwMode="auto">
          <a:xfrm>
            <a:off x="533400" y="1828800"/>
            <a:ext cx="6019800" cy="4525963"/>
          </a:xfrm>
          <a:prstGeom prst="rect">
            <a:avLst/>
          </a:prstGeom>
          <a:noFill/>
          <a:ln>
            <a:miter lim="800000"/>
            <a:headEnd/>
            <a:tailEnd/>
          </a:ln>
        </p:spPr>
        <p:txBody>
          <a:bodyPr/>
          <a:lstStyle/>
          <a:p>
            <a:pPr>
              <a:spcAft>
                <a:spcPts val="600"/>
              </a:spcAft>
            </a:pPr>
            <a:r>
              <a:rPr lang="en-GB" sz="2000" smtClean="0"/>
              <a:t>National context and priorities are important for identifying priority benefits that the DRC can enhance from REDD+</a:t>
            </a:r>
          </a:p>
          <a:p>
            <a:pPr>
              <a:spcAft>
                <a:spcPts val="600"/>
              </a:spcAft>
            </a:pPr>
            <a:r>
              <a:rPr lang="en-GB" sz="2000" smtClean="0"/>
              <a:t>Legally protected species indicate conservation priorities for the DRC</a:t>
            </a:r>
          </a:p>
          <a:p>
            <a:pPr>
              <a:spcAft>
                <a:spcPts val="600"/>
              </a:spcAft>
            </a:pPr>
            <a:r>
              <a:rPr lang="en-GB" sz="2000" smtClean="0"/>
              <a:t>UNEP-WCMC produced a map that highlights where the ranges of species overlap, and therefore where priority areas might be for REDD+ actions that conserve biodiversity.</a:t>
            </a:r>
          </a:p>
          <a:p>
            <a:endParaRPr lang="en-GB" smtClean="0"/>
          </a:p>
        </p:txBody>
      </p:sp>
      <p:pic>
        <p:nvPicPr>
          <p:cNvPr id="5" name="Picture 6" descr="http://www.newswise.com/images/uploads/2013/03/13/Grauers_gorilla_Kahuzi_Biega_National_Park__ICCN.JPG"/>
          <p:cNvPicPr>
            <a:picLocks noChangeAspect="1" noChangeArrowheads="1"/>
          </p:cNvPicPr>
          <p:nvPr/>
        </p:nvPicPr>
        <p:blipFill>
          <a:blip r:embed="rId2" cstate="print"/>
          <a:srcRect/>
          <a:stretch>
            <a:fillRect/>
          </a:stretch>
        </p:blipFill>
        <p:spPr bwMode="auto">
          <a:xfrm>
            <a:off x="6629400" y="1600200"/>
            <a:ext cx="1371600" cy="2124075"/>
          </a:xfrm>
          <a:prstGeom prst="rect">
            <a:avLst/>
          </a:prstGeom>
          <a:noFill/>
          <a:ln>
            <a:solidFill>
              <a:schemeClr val="bg1">
                <a:lumMod val="85000"/>
              </a:schemeClr>
            </a:solidFill>
          </a:ln>
          <a:effectLst>
            <a:outerShdw blurRad="50800" dist="38100" algn="l" rotWithShape="0">
              <a:prstClr val="black">
                <a:alpha val="40000"/>
              </a:prstClr>
            </a:outerShdw>
          </a:effectLst>
        </p:spPr>
      </p:pic>
      <p:pic>
        <p:nvPicPr>
          <p:cNvPr id="6" name="Picture 8" descr="http://upload.wikimedia.org/wikipedia/commons/thumb/b/b6/Okapia_johnstoni_-Marwell_Wildlife,_Hampshire,_England-8a.jpg/220px-Okapia_johnstoni_-Marwell_Wildlife,_Hampshire,_England-8a.jpg"/>
          <p:cNvPicPr>
            <a:picLocks noChangeAspect="1" noChangeArrowheads="1"/>
          </p:cNvPicPr>
          <p:nvPr/>
        </p:nvPicPr>
        <p:blipFill>
          <a:blip r:embed="rId3" cstate="print">
            <a:lum bright="-10000" contrast="10000"/>
          </a:blip>
          <a:srcRect/>
          <a:stretch>
            <a:fillRect/>
          </a:stretch>
        </p:blipFill>
        <p:spPr bwMode="auto">
          <a:xfrm>
            <a:off x="7620000" y="3048000"/>
            <a:ext cx="1365250" cy="2135188"/>
          </a:xfrm>
          <a:prstGeom prst="rect">
            <a:avLst/>
          </a:prstGeom>
          <a:noFill/>
          <a:ln>
            <a:solidFill>
              <a:schemeClr val="bg1">
                <a:lumMod val="85000"/>
              </a:schemeClr>
            </a:solidFill>
          </a:ln>
          <a:effectLst>
            <a:outerShdw blurRad="50800" dist="38100" algn="l" rotWithShape="0">
              <a:prstClr val="black">
                <a:alpha val="40000"/>
              </a:prstClr>
            </a:outerShdw>
          </a:effectLst>
        </p:spPr>
      </p:pic>
      <p:pic>
        <p:nvPicPr>
          <p:cNvPr id="10" name="Picture 10" descr="African green broadbill perched"/>
          <p:cNvPicPr>
            <a:picLocks noChangeAspect="1" noChangeArrowheads="1"/>
          </p:cNvPicPr>
          <p:nvPr/>
        </p:nvPicPr>
        <p:blipFill>
          <a:blip r:embed="rId4" cstate="print">
            <a:lum contrast="10000"/>
          </a:blip>
          <a:srcRect/>
          <a:stretch>
            <a:fillRect/>
          </a:stretch>
        </p:blipFill>
        <p:spPr bwMode="auto">
          <a:xfrm>
            <a:off x="6629400" y="4495800"/>
            <a:ext cx="1363663" cy="2108200"/>
          </a:xfrm>
          <a:prstGeom prst="rect">
            <a:avLst/>
          </a:prstGeom>
          <a:noFill/>
          <a:ln>
            <a:solidFill>
              <a:schemeClr val="bg1">
                <a:lumMod val="85000"/>
              </a:schemeClr>
            </a:solidFill>
          </a:ln>
          <a:effectLst>
            <a:outerShdw blurRad="50800" dist="38100" algn="l" rotWithShape="0">
              <a:prstClr val="black">
                <a:alpha val="40000"/>
              </a:prstClr>
            </a:outerShdw>
          </a:effectLst>
        </p:spPr>
      </p:pic>
      <p:sp>
        <p:nvSpPr>
          <p:cNvPr id="7" name="Title 1"/>
          <p:cNvSpPr txBox="1">
            <a:spLocks/>
          </p:cNvSpPr>
          <p:nvPr/>
        </p:nvSpPr>
        <p:spPr bwMode="auto">
          <a:xfrm>
            <a:off x="493713" y="393700"/>
            <a:ext cx="8229600" cy="1143000"/>
          </a:xfrm>
          <a:prstGeom prst="rect">
            <a:avLst/>
          </a:prstGeom>
          <a:ln>
            <a:miter lim="800000"/>
            <a:headEnd/>
            <a:tailEnd/>
          </a:ln>
        </p:spPr>
        <p:txBody>
          <a:bodyPr/>
          <a:lstStyle/>
          <a:p>
            <a:pPr algn="ctr" eaLnBrk="0" hangingPunct="0">
              <a:defRPr/>
            </a:pPr>
            <a:r>
              <a:rPr lang="en-GB" sz="2800" b="1" kern="0" dirty="0">
                <a:solidFill>
                  <a:srgbClr val="8ABE34"/>
                </a:solidFill>
                <a:latin typeface="+mj-lt"/>
                <a:cs typeface="+mj-cs"/>
              </a:rPr>
              <a:t>Biodiversity: legally protected species in the DRC</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bwMode="auto">
          <a:xfrm>
            <a:off x="4114800" y="228600"/>
            <a:ext cx="3733800" cy="1371600"/>
          </a:xfrm>
          <a:noFill/>
          <a:ln>
            <a:miter lim="800000"/>
            <a:headEnd/>
            <a:tailEnd/>
          </a:ln>
        </p:spPr>
        <p:txBody>
          <a:bodyPr vert="horz" wrap="square" lIns="91440" tIns="45720" rIns="91440" bIns="45720" numCol="1" anchor="t" anchorCtr="0" compatLnSpc="1">
            <a:prstTxWarp prst="textNoShape">
              <a:avLst/>
            </a:prstTxWarp>
          </a:bodyPr>
          <a:lstStyle/>
          <a:p>
            <a:pPr algn="l"/>
            <a:r>
              <a:rPr lang="fr-CH" sz="2400" b="1" smtClean="0">
                <a:solidFill>
                  <a:srgbClr val="8ABE34"/>
                </a:solidFill>
              </a:rPr>
              <a:t>Biodiversity</a:t>
            </a:r>
            <a:r>
              <a:rPr lang="fr-CH" sz="2400" smtClean="0"/>
              <a:t> – Map of potential richness in fully</a:t>
            </a:r>
            <a:br>
              <a:rPr lang="fr-CH" sz="2400" smtClean="0"/>
            </a:br>
            <a:r>
              <a:rPr lang="fr-CH" sz="2400" smtClean="0"/>
              <a:t>protected species</a:t>
            </a:r>
            <a:endParaRPr lang="en-GB" sz="2400" smtClean="0"/>
          </a:p>
        </p:txBody>
      </p:sp>
      <p:pic>
        <p:nvPicPr>
          <p:cNvPr id="5" name="Content Placeholder 4" descr="C:\Users\blaiseb\Desktop\Speciesrichnesslegalprotection_1308271_9.png"/>
          <p:cNvPicPr>
            <a:picLocks noGrp="1"/>
          </p:cNvPicPr>
          <p:nvPr>
            <p:ph sz="half" idx="4294967295"/>
          </p:nvPr>
        </p:nvPicPr>
        <p:blipFill>
          <a:blip r:embed="rId3" cstate="print"/>
          <a:srcRect/>
          <a:stretch>
            <a:fillRect/>
          </a:stretch>
        </p:blipFill>
        <p:spPr bwMode="auto">
          <a:xfrm>
            <a:off x="4191000" y="1676400"/>
            <a:ext cx="4724400" cy="5029200"/>
          </a:xfrm>
          <a:prstGeom prst="rect">
            <a:avLst/>
          </a:prstGeom>
          <a:ln>
            <a:solidFill>
              <a:schemeClr val="tx1">
                <a:lumMod val="50000"/>
                <a:lumOff val="50000"/>
              </a:schemeClr>
            </a:solidFill>
            <a:miter lim="800000"/>
            <a:headEnd/>
            <a:tailEnd/>
          </a:ln>
          <a:effectLst>
            <a:outerShdw blurRad="50800" dist="38100" dir="8100000" algn="tr" rotWithShape="0">
              <a:prstClr val="black">
                <a:alpha val="40000"/>
              </a:prstClr>
            </a:outerShdw>
          </a:effectLst>
        </p:spPr>
      </p:pic>
      <p:pic>
        <p:nvPicPr>
          <p:cNvPr id="6" name="Content Placeholder 4" descr="C:\Users\blaiseb\Desktop\Speciesrichnesslegalprotection_1308271_9.png"/>
          <p:cNvPicPr>
            <a:picLocks/>
          </p:cNvPicPr>
          <p:nvPr/>
        </p:nvPicPr>
        <p:blipFill>
          <a:blip r:embed="rId4" cstate="print"/>
          <a:srcRect/>
          <a:stretch>
            <a:fillRect/>
          </a:stretch>
        </p:blipFill>
        <p:spPr bwMode="auto">
          <a:xfrm>
            <a:off x="4343400" y="5257800"/>
            <a:ext cx="1416050" cy="1246188"/>
          </a:xfrm>
          <a:prstGeom prst="rect">
            <a:avLst/>
          </a:prstGeom>
          <a:noFill/>
          <a:ln w="6350">
            <a:solidFill>
              <a:schemeClr val="tx1"/>
            </a:solidFill>
            <a:miter lim="800000"/>
            <a:headEnd/>
            <a:tailEnd/>
          </a:ln>
        </p:spPr>
      </p:pic>
      <p:grpSp>
        <p:nvGrpSpPr>
          <p:cNvPr id="2" name="Group 19"/>
          <p:cNvGrpSpPr>
            <a:grpSpLocks/>
          </p:cNvGrpSpPr>
          <p:nvPr/>
        </p:nvGrpSpPr>
        <p:grpSpPr bwMode="auto">
          <a:xfrm>
            <a:off x="1446213" y="252413"/>
            <a:ext cx="2012950" cy="6519862"/>
            <a:chOff x="1445825" y="252350"/>
            <a:chExt cx="2013527" cy="6519306"/>
          </a:xfrm>
        </p:grpSpPr>
        <p:pic>
          <p:nvPicPr>
            <p:cNvPr id="54290" name="Picture 2"/>
            <p:cNvPicPr>
              <a:picLocks noChangeAspect="1" noChangeArrowheads="1"/>
            </p:cNvPicPr>
            <p:nvPr/>
          </p:nvPicPr>
          <p:blipFill>
            <a:blip r:embed="rId5" cstate="print"/>
            <a:srcRect/>
            <a:stretch>
              <a:fillRect/>
            </a:stretch>
          </p:blipFill>
          <p:spPr bwMode="auto">
            <a:xfrm>
              <a:off x="1445825" y="252350"/>
              <a:ext cx="2013527" cy="2133600"/>
            </a:xfrm>
            <a:prstGeom prst="rect">
              <a:avLst/>
            </a:prstGeom>
            <a:noFill/>
            <a:ln w="9525">
              <a:noFill/>
              <a:miter lim="800000"/>
              <a:headEnd/>
              <a:tailEnd/>
            </a:ln>
          </p:spPr>
        </p:pic>
        <p:pic>
          <p:nvPicPr>
            <p:cNvPr id="54291" name="Picture 3"/>
            <p:cNvPicPr>
              <a:picLocks noChangeAspect="1" noChangeArrowheads="1"/>
            </p:cNvPicPr>
            <p:nvPr/>
          </p:nvPicPr>
          <p:blipFill>
            <a:blip r:embed="rId6" cstate="print"/>
            <a:srcRect/>
            <a:stretch>
              <a:fillRect/>
            </a:stretch>
          </p:blipFill>
          <p:spPr bwMode="auto">
            <a:xfrm>
              <a:off x="1445825" y="2462150"/>
              <a:ext cx="2013354" cy="2133600"/>
            </a:xfrm>
            <a:prstGeom prst="rect">
              <a:avLst/>
            </a:prstGeom>
            <a:noFill/>
            <a:ln w="9525">
              <a:noFill/>
              <a:miter lim="800000"/>
              <a:headEnd/>
              <a:tailEnd/>
            </a:ln>
          </p:spPr>
        </p:pic>
        <p:pic>
          <p:nvPicPr>
            <p:cNvPr id="54292" name="Picture 4"/>
            <p:cNvPicPr>
              <a:picLocks noChangeAspect="1" noChangeArrowheads="1"/>
            </p:cNvPicPr>
            <p:nvPr/>
          </p:nvPicPr>
          <p:blipFill>
            <a:blip r:embed="rId7" cstate="print"/>
            <a:srcRect/>
            <a:stretch>
              <a:fillRect/>
            </a:stretch>
          </p:blipFill>
          <p:spPr bwMode="auto">
            <a:xfrm>
              <a:off x="1462574" y="4671949"/>
              <a:ext cx="1981200" cy="2099707"/>
            </a:xfrm>
            <a:prstGeom prst="rect">
              <a:avLst/>
            </a:prstGeom>
            <a:noFill/>
            <a:ln w="9525">
              <a:noFill/>
              <a:miter lim="800000"/>
              <a:headEnd/>
              <a:tailEnd/>
            </a:ln>
          </p:spPr>
        </p:pic>
      </p:grpSp>
      <p:pic>
        <p:nvPicPr>
          <p:cNvPr id="1034" name="Picture 10" descr="African green broadbill perched"/>
          <p:cNvPicPr>
            <a:picLocks noChangeAspect="1" noChangeArrowheads="1"/>
          </p:cNvPicPr>
          <p:nvPr/>
        </p:nvPicPr>
        <p:blipFill>
          <a:blip r:embed="rId8" cstate="print">
            <a:lum contrast="10000"/>
          </a:blip>
          <a:srcRect/>
          <a:stretch>
            <a:fillRect/>
          </a:stretch>
        </p:blipFill>
        <p:spPr bwMode="auto">
          <a:xfrm>
            <a:off x="65088" y="4649788"/>
            <a:ext cx="1363662" cy="2108200"/>
          </a:xfrm>
          <a:prstGeom prst="rect">
            <a:avLst/>
          </a:prstGeom>
          <a:noFill/>
          <a:ln>
            <a:solidFill>
              <a:schemeClr val="bg1">
                <a:lumMod val="85000"/>
              </a:schemeClr>
            </a:solidFill>
          </a:ln>
          <a:effectLst>
            <a:outerShdw blurRad="50800" dist="38100" algn="l" rotWithShape="0">
              <a:prstClr val="black">
                <a:alpha val="40000"/>
              </a:prstClr>
            </a:outerShdw>
          </a:effectLst>
        </p:spPr>
      </p:pic>
      <p:grpSp>
        <p:nvGrpSpPr>
          <p:cNvPr id="54279" name="Group 17"/>
          <p:cNvGrpSpPr>
            <a:grpSpLocks/>
          </p:cNvGrpSpPr>
          <p:nvPr/>
        </p:nvGrpSpPr>
        <p:grpSpPr bwMode="auto">
          <a:xfrm>
            <a:off x="52388" y="255588"/>
            <a:ext cx="1471612" cy="5222875"/>
            <a:chOff x="52450" y="255650"/>
            <a:chExt cx="1471550" cy="5223547"/>
          </a:xfrm>
        </p:grpSpPr>
        <p:pic>
          <p:nvPicPr>
            <p:cNvPr id="1030" name="Picture 6" descr="http://www.newswise.com/images/uploads/2013/03/13/Grauers_gorilla_Kahuzi_Biega_National_Park__ICCN.JPG"/>
            <p:cNvPicPr>
              <a:picLocks noChangeAspect="1" noChangeArrowheads="1"/>
            </p:cNvPicPr>
            <p:nvPr/>
          </p:nvPicPr>
          <p:blipFill>
            <a:blip r:embed="rId9" cstate="print"/>
            <a:srcRect/>
            <a:stretch>
              <a:fillRect/>
            </a:stretch>
          </p:blipFill>
          <p:spPr bwMode="auto">
            <a:xfrm>
              <a:off x="52450" y="255650"/>
              <a:ext cx="1371542" cy="2124348"/>
            </a:xfrm>
            <a:prstGeom prst="rect">
              <a:avLst/>
            </a:prstGeom>
            <a:noFill/>
            <a:ln>
              <a:solidFill>
                <a:schemeClr val="bg1">
                  <a:lumMod val="85000"/>
                </a:schemeClr>
              </a:solidFill>
            </a:ln>
            <a:effectLst>
              <a:outerShdw blurRad="50800" dist="38100" algn="l" rotWithShape="0">
                <a:prstClr val="black">
                  <a:alpha val="40000"/>
                </a:prstClr>
              </a:outerShdw>
            </a:effectLst>
          </p:spPr>
        </p:pic>
        <p:pic>
          <p:nvPicPr>
            <p:cNvPr id="1032" name="Picture 8" descr="http://upload.wikimedia.org/wikipedia/commons/thumb/b/b6/Okapia_johnstoni_-Marwell_Wildlife,_Hampshire,_England-8a.jpg/220px-Okapia_johnstoni_-Marwell_Wildlife,_Hampshire,_England-8a.jpg"/>
            <p:cNvPicPr>
              <a:picLocks noChangeAspect="1" noChangeArrowheads="1"/>
            </p:cNvPicPr>
            <p:nvPr/>
          </p:nvPicPr>
          <p:blipFill>
            <a:blip r:embed="rId10" cstate="print">
              <a:lum bright="-10000" contrast="10000"/>
            </a:blip>
            <a:srcRect/>
            <a:stretch>
              <a:fillRect/>
            </a:stretch>
          </p:blipFill>
          <p:spPr bwMode="auto">
            <a:xfrm>
              <a:off x="58800" y="2465734"/>
              <a:ext cx="1365192" cy="2133875"/>
            </a:xfrm>
            <a:prstGeom prst="rect">
              <a:avLst/>
            </a:prstGeom>
            <a:noFill/>
            <a:ln>
              <a:solidFill>
                <a:schemeClr val="bg1">
                  <a:lumMod val="85000"/>
                </a:schemeClr>
              </a:solidFill>
            </a:ln>
            <a:effectLst>
              <a:outerShdw blurRad="50800" dist="38100" algn="l" rotWithShape="0">
                <a:prstClr val="black">
                  <a:alpha val="40000"/>
                </a:prstClr>
              </a:outerShdw>
            </a:effectLst>
          </p:spPr>
        </p:pic>
        <p:sp>
          <p:nvSpPr>
            <p:cNvPr id="54287" name="TextBox 10"/>
            <p:cNvSpPr txBox="1">
              <a:spLocks noChangeArrowheads="1"/>
            </p:cNvSpPr>
            <p:nvPr/>
          </p:nvSpPr>
          <p:spPr bwMode="auto">
            <a:xfrm>
              <a:off x="76200" y="1784404"/>
              <a:ext cx="1447800" cy="584775"/>
            </a:xfrm>
            <a:prstGeom prst="rect">
              <a:avLst/>
            </a:prstGeom>
            <a:noFill/>
            <a:ln w="9525">
              <a:noFill/>
              <a:miter lim="800000"/>
              <a:headEnd/>
              <a:tailEnd/>
            </a:ln>
          </p:spPr>
          <p:txBody>
            <a:bodyPr>
              <a:spAutoFit/>
            </a:bodyPr>
            <a:lstStyle/>
            <a:p>
              <a:r>
                <a:rPr lang="fr-CH" sz="1600" b="1" i="1">
                  <a:solidFill>
                    <a:schemeClr val="bg1"/>
                  </a:solidFill>
                </a:rPr>
                <a:t>Gorilla beringei</a:t>
              </a:r>
              <a:endParaRPr lang="en-GB" sz="1600" b="1" i="1">
                <a:solidFill>
                  <a:schemeClr val="bg1"/>
                </a:solidFill>
              </a:endParaRPr>
            </a:p>
          </p:txBody>
        </p:sp>
        <p:sp>
          <p:nvSpPr>
            <p:cNvPr id="54288" name="TextBox 11"/>
            <p:cNvSpPr txBox="1">
              <a:spLocks noChangeArrowheads="1"/>
            </p:cNvSpPr>
            <p:nvPr/>
          </p:nvSpPr>
          <p:spPr bwMode="auto">
            <a:xfrm>
              <a:off x="76200" y="3994488"/>
              <a:ext cx="1447800" cy="584775"/>
            </a:xfrm>
            <a:prstGeom prst="rect">
              <a:avLst/>
            </a:prstGeom>
            <a:noFill/>
            <a:ln w="9525">
              <a:noFill/>
              <a:miter lim="800000"/>
              <a:headEnd/>
              <a:tailEnd/>
            </a:ln>
          </p:spPr>
          <p:txBody>
            <a:bodyPr>
              <a:spAutoFit/>
            </a:bodyPr>
            <a:lstStyle/>
            <a:p>
              <a:r>
                <a:rPr lang="en-GB" sz="1600" b="1" i="1">
                  <a:solidFill>
                    <a:schemeClr val="bg1"/>
                  </a:solidFill>
                </a:rPr>
                <a:t>Okapia johnstoni</a:t>
              </a:r>
            </a:p>
          </p:txBody>
        </p:sp>
        <p:sp>
          <p:nvSpPr>
            <p:cNvPr id="54289" name="Rectangle 12"/>
            <p:cNvSpPr>
              <a:spLocks noChangeArrowheads="1"/>
            </p:cNvSpPr>
            <p:nvPr/>
          </p:nvSpPr>
          <p:spPr bwMode="auto">
            <a:xfrm>
              <a:off x="76200" y="4648200"/>
              <a:ext cx="1371600" cy="830997"/>
            </a:xfrm>
            <a:prstGeom prst="rect">
              <a:avLst/>
            </a:prstGeom>
            <a:noFill/>
            <a:ln w="9525">
              <a:noFill/>
              <a:miter lim="800000"/>
              <a:headEnd/>
              <a:tailEnd/>
            </a:ln>
          </p:spPr>
          <p:txBody>
            <a:bodyPr>
              <a:spAutoFit/>
            </a:bodyPr>
            <a:lstStyle/>
            <a:p>
              <a:r>
                <a:rPr lang="en-GB" sz="1600" b="1" i="1">
                  <a:solidFill>
                    <a:schemeClr val="bg1"/>
                  </a:solidFill>
                </a:rPr>
                <a:t>Pseudocalyptomena graueri</a:t>
              </a:r>
              <a:endParaRPr lang="en-GB" sz="1600" b="1">
                <a:solidFill>
                  <a:schemeClr val="bg1"/>
                </a:solidFill>
              </a:endParaRPr>
            </a:p>
          </p:txBody>
        </p:sp>
      </p:grpSp>
      <p:sp>
        <p:nvSpPr>
          <p:cNvPr id="14" name="Right Brace 13"/>
          <p:cNvSpPr/>
          <p:nvPr/>
        </p:nvSpPr>
        <p:spPr>
          <a:xfrm>
            <a:off x="3505200" y="914400"/>
            <a:ext cx="533400" cy="5410200"/>
          </a:xfrm>
          <a:prstGeom prst="rightBrac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nvGrpSpPr>
          <p:cNvPr id="4" name="Group 18"/>
          <p:cNvGrpSpPr>
            <a:grpSpLocks/>
          </p:cNvGrpSpPr>
          <p:nvPr/>
        </p:nvGrpSpPr>
        <p:grpSpPr bwMode="auto">
          <a:xfrm>
            <a:off x="785813" y="1257300"/>
            <a:ext cx="1501775" cy="4995863"/>
            <a:chOff x="785730" y="1257954"/>
            <a:chExt cx="1502431" cy="4995262"/>
          </a:xfrm>
        </p:grpSpPr>
        <p:sp>
          <p:nvSpPr>
            <p:cNvPr id="15" name="Rectangle 14"/>
            <p:cNvSpPr/>
            <p:nvPr/>
          </p:nvSpPr>
          <p:spPr>
            <a:xfrm rot="19640393">
              <a:off x="831031" y="1257954"/>
              <a:ext cx="1457130" cy="646331"/>
            </a:xfrm>
            <a:prstGeom prst="rect">
              <a:avLst/>
            </a:prstGeom>
            <a:noFill/>
          </p:spPr>
          <p:txBody>
            <a:bodyPr wrap="none">
              <a:spAutoFit/>
            </a:bodyPr>
            <a:lstStyle/>
            <a:p>
              <a:pPr algn="ctr">
                <a:defRPr/>
              </a:pPr>
              <a:r>
                <a:rPr lang="en-US" dirty="0" err="1">
                  <a:ln w="3175" cmpd="sng">
                    <a:solidFill>
                      <a:schemeClr val="tx1">
                        <a:lumMod val="50000"/>
                        <a:lumOff val="50000"/>
                      </a:schemeClr>
                    </a:solidFill>
                    <a:prstDash val="solid"/>
                  </a:ln>
                  <a:solidFill>
                    <a:schemeClr val="bg1"/>
                  </a:solidFill>
                  <a:effectLst>
                    <a:outerShdw blurRad="63500" dir="3600000" algn="tl" rotWithShape="0">
                      <a:srgbClr val="000000">
                        <a:alpha val="70000"/>
                      </a:srgbClr>
                    </a:outerShdw>
                  </a:effectLst>
                  <a:latin typeface="Stencil Std" pitchFamily="82" charset="0"/>
                </a:rPr>
                <a:t>Espece</a:t>
              </a:r>
              <a:r>
                <a:rPr lang="en-US" dirty="0">
                  <a:ln w="3175" cmpd="sng">
                    <a:solidFill>
                      <a:schemeClr val="tx1">
                        <a:lumMod val="50000"/>
                        <a:lumOff val="50000"/>
                      </a:schemeClr>
                    </a:solidFill>
                    <a:prstDash val="solid"/>
                  </a:ln>
                  <a:solidFill>
                    <a:schemeClr val="bg1"/>
                  </a:solidFill>
                  <a:effectLst>
                    <a:outerShdw blurRad="63500" dir="3600000" algn="tl" rotWithShape="0">
                      <a:srgbClr val="000000">
                        <a:alpha val="70000"/>
                      </a:srgbClr>
                    </a:outerShdw>
                  </a:effectLst>
                  <a:latin typeface="Stencil Std" pitchFamily="82" charset="0"/>
                </a:rPr>
                <a:t/>
              </a:r>
              <a:br>
                <a:rPr lang="en-US" dirty="0">
                  <a:ln w="3175" cmpd="sng">
                    <a:solidFill>
                      <a:schemeClr val="tx1">
                        <a:lumMod val="50000"/>
                        <a:lumOff val="50000"/>
                      </a:schemeClr>
                    </a:solidFill>
                    <a:prstDash val="solid"/>
                  </a:ln>
                  <a:solidFill>
                    <a:schemeClr val="bg1"/>
                  </a:solidFill>
                  <a:effectLst>
                    <a:outerShdw blurRad="63500" dir="3600000" algn="tl" rotWithShape="0">
                      <a:srgbClr val="000000">
                        <a:alpha val="70000"/>
                      </a:srgbClr>
                    </a:outerShdw>
                  </a:effectLst>
                  <a:latin typeface="Stencil Std" pitchFamily="82" charset="0"/>
                </a:rPr>
              </a:br>
              <a:r>
                <a:rPr lang="en-US" dirty="0" err="1">
                  <a:ln w="3175" cmpd="sng">
                    <a:solidFill>
                      <a:schemeClr val="tx1">
                        <a:lumMod val="50000"/>
                        <a:lumOff val="50000"/>
                      </a:schemeClr>
                    </a:solidFill>
                    <a:prstDash val="solid"/>
                  </a:ln>
                  <a:solidFill>
                    <a:schemeClr val="bg1"/>
                  </a:solidFill>
                  <a:effectLst>
                    <a:outerShdw blurRad="63500" dir="3600000" algn="tl" rotWithShape="0">
                      <a:srgbClr val="000000">
                        <a:alpha val="70000"/>
                      </a:srgbClr>
                    </a:outerShdw>
                  </a:effectLst>
                  <a:latin typeface="Stencil Std" pitchFamily="82" charset="0"/>
                </a:rPr>
                <a:t>Protegee</a:t>
              </a:r>
              <a:endParaRPr lang="en-US" dirty="0">
                <a:ln w="3175" cmpd="sng">
                  <a:solidFill>
                    <a:schemeClr val="tx1">
                      <a:lumMod val="50000"/>
                      <a:lumOff val="50000"/>
                    </a:schemeClr>
                  </a:solidFill>
                  <a:prstDash val="solid"/>
                </a:ln>
                <a:solidFill>
                  <a:schemeClr val="bg1"/>
                </a:solidFill>
                <a:effectLst>
                  <a:outerShdw blurRad="63500" dir="3600000" algn="tl" rotWithShape="0">
                    <a:srgbClr val="000000">
                      <a:alpha val="70000"/>
                    </a:srgbClr>
                  </a:outerShdw>
                </a:effectLst>
                <a:latin typeface="Stencil Std" pitchFamily="82" charset="0"/>
              </a:endParaRPr>
            </a:p>
          </p:txBody>
        </p:sp>
        <p:sp>
          <p:nvSpPr>
            <p:cNvPr id="16" name="Rectangle 15"/>
            <p:cNvSpPr/>
            <p:nvPr/>
          </p:nvSpPr>
          <p:spPr>
            <a:xfrm rot="19640393">
              <a:off x="831031" y="3391555"/>
              <a:ext cx="1457130" cy="646331"/>
            </a:xfrm>
            <a:prstGeom prst="rect">
              <a:avLst/>
            </a:prstGeom>
            <a:noFill/>
          </p:spPr>
          <p:txBody>
            <a:bodyPr wrap="none">
              <a:spAutoFit/>
            </a:bodyPr>
            <a:lstStyle/>
            <a:p>
              <a:pPr algn="ctr">
                <a:defRPr/>
              </a:pPr>
              <a:r>
                <a:rPr lang="en-US" dirty="0" err="1">
                  <a:ln w="3175" cmpd="sng">
                    <a:solidFill>
                      <a:schemeClr val="tx1">
                        <a:lumMod val="50000"/>
                        <a:lumOff val="50000"/>
                      </a:schemeClr>
                    </a:solidFill>
                    <a:prstDash val="solid"/>
                  </a:ln>
                  <a:solidFill>
                    <a:schemeClr val="bg1">
                      <a:lumMod val="95000"/>
                    </a:schemeClr>
                  </a:solidFill>
                  <a:effectLst>
                    <a:outerShdw blurRad="63500" dir="3600000" algn="tl" rotWithShape="0">
                      <a:srgbClr val="000000">
                        <a:alpha val="70000"/>
                      </a:srgbClr>
                    </a:outerShdw>
                  </a:effectLst>
                  <a:latin typeface="Stencil Std" pitchFamily="82" charset="0"/>
                </a:rPr>
                <a:t>Espece</a:t>
              </a:r>
              <a:r>
                <a:rPr lang="en-US" dirty="0">
                  <a:ln w="3175" cmpd="sng">
                    <a:solidFill>
                      <a:schemeClr val="tx1">
                        <a:lumMod val="50000"/>
                        <a:lumOff val="50000"/>
                      </a:schemeClr>
                    </a:solidFill>
                    <a:prstDash val="solid"/>
                  </a:ln>
                  <a:solidFill>
                    <a:schemeClr val="bg1">
                      <a:lumMod val="95000"/>
                    </a:schemeClr>
                  </a:solidFill>
                  <a:effectLst>
                    <a:outerShdw blurRad="63500" dir="3600000" algn="tl" rotWithShape="0">
                      <a:srgbClr val="000000">
                        <a:alpha val="70000"/>
                      </a:srgbClr>
                    </a:outerShdw>
                  </a:effectLst>
                  <a:latin typeface="Stencil Std" pitchFamily="82" charset="0"/>
                </a:rPr>
                <a:t/>
              </a:r>
              <a:br>
                <a:rPr lang="en-US" dirty="0">
                  <a:ln w="3175" cmpd="sng">
                    <a:solidFill>
                      <a:schemeClr val="tx1">
                        <a:lumMod val="50000"/>
                        <a:lumOff val="50000"/>
                      </a:schemeClr>
                    </a:solidFill>
                    <a:prstDash val="solid"/>
                  </a:ln>
                  <a:solidFill>
                    <a:schemeClr val="bg1">
                      <a:lumMod val="95000"/>
                    </a:schemeClr>
                  </a:solidFill>
                  <a:effectLst>
                    <a:outerShdw blurRad="63500" dir="3600000" algn="tl" rotWithShape="0">
                      <a:srgbClr val="000000">
                        <a:alpha val="70000"/>
                      </a:srgbClr>
                    </a:outerShdw>
                  </a:effectLst>
                  <a:latin typeface="Stencil Std" pitchFamily="82" charset="0"/>
                </a:rPr>
              </a:br>
              <a:r>
                <a:rPr lang="en-US" dirty="0" err="1">
                  <a:ln w="3175" cmpd="sng">
                    <a:solidFill>
                      <a:schemeClr val="tx1">
                        <a:lumMod val="50000"/>
                        <a:lumOff val="50000"/>
                      </a:schemeClr>
                    </a:solidFill>
                    <a:prstDash val="solid"/>
                  </a:ln>
                  <a:solidFill>
                    <a:schemeClr val="bg1">
                      <a:lumMod val="95000"/>
                    </a:schemeClr>
                  </a:solidFill>
                  <a:effectLst>
                    <a:outerShdw blurRad="63500" dir="3600000" algn="tl" rotWithShape="0">
                      <a:srgbClr val="000000">
                        <a:alpha val="70000"/>
                      </a:srgbClr>
                    </a:outerShdw>
                  </a:effectLst>
                  <a:latin typeface="Stencil Std" pitchFamily="82" charset="0"/>
                </a:rPr>
                <a:t>Protegee</a:t>
              </a:r>
              <a:endParaRPr lang="en-US" dirty="0">
                <a:ln w="3175" cmpd="sng">
                  <a:solidFill>
                    <a:schemeClr val="tx1">
                      <a:lumMod val="50000"/>
                      <a:lumOff val="50000"/>
                    </a:schemeClr>
                  </a:solidFill>
                  <a:prstDash val="solid"/>
                </a:ln>
                <a:solidFill>
                  <a:schemeClr val="bg1">
                    <a:lumMod val="95000"/>
                  </a:schemeClr>
                </a:solidFill>
                <a:effectLst>
                  <a:outerShdw blurRad="63500" dir="3600000" algn="tl" rotWithShape="0">
                    <a:srgbClr val="000000">
                      <a:alpha val="70000"/>
                    </a:srgbClr>
                  </a:outerShdw>
                </a:effectLst>
                <a:latin typeface="Stencil Std" pitchFamily="82" charset="0"/>
              </a:endParaRPr>
            </a:p>
          </p:txBody>
        </p:sp>
        <p:sp>
          <p:nvSpPr>
            <p:cNvPr id="17" name="Rectangle 16"/>
            <p:cNvSpPr/>
            <p:nvPr/>
          </p:nvSpPr>
          <p:spPr>
            <a:xfrm rot="19640393">
              <a:off x="785730" y="5606885"/>
              <a:ext cx="1457130" cy="646331"/>
            </a:xfrm>
            <a:prstGeom prst="rect">
              <a:avLst/>
            </a:prstGeom>
            <a:noFill/>
          </p:spPr>
          <p:txBody>
            <a:bodyPr wrap="none">
              <a:spAutoFit/>
            </a:bodyPr>
            <a:lstStyle/>
            <a:p>
              <a:pPr algn="ctr">
                <a:defRPr/>
              </a:pPr>
              <a:r>
                <a:rPr lang="en-US" dirty="0" err="1">
                  <a:ln w="3175" cmpd="sng">
                    <a:solidFill>
                      <a:schemeClr val="tx1">
                        <a:lumMod val="50000"/>
                        <a:lumOff val="50000"/>
                      </a:schemeClr>
                    </a:solidFill>
                    <a:prstDash val="solid"/>
                  </a:ln>
                  <a:solidFill>
                    <a:schemeClr val="bg1">
                      <a:lumMod val="95000"/>
                    </a:schemeClr>
                  </a:solidFill>
                  <a:effectLst>
                    <a:outerShdw blurRad="63500" dir="3600000" algn="tl" rotWithShape="0">
                      <a:srgbClr val="000000">
                        <a:alpha val="70000"/>
                      </a:srgbClr>
                    </a:outerShdw>
                  </a:effectLst>
                  <a:latin typeface="Stencil Std" pitchFamily="82" charset="0"/>
                </a:rPr>
                <a:t>Espece</a:t>
              </a:r>
              <a:r>
                <a:rPr lang="en-US" dirty="0">
                  <a:ln w="3175" cmpd="sng">
                    <a:solidFill>
                      <a:schemeClr val="tx1">
                        <a:lumMod val="50000"/>
                        <a:lumOff val="50000"/>
                      </a:schemeClr>
                    </a:solidFill>
                    <a:prstDash val="solid"/>
                  </a:ln>
                  <a:solidFill>
                    <a:schemeClr val="bg1">
                      <a:lumMod val="95000"/>
                    </a:schemeClr>
                  </a:solidFill>
                  <a:effectLst>
                    <a:outerShdw blurRad="63500" dir="3600000" algn="tl" rotWithShape="0">
                      <a:srgbClr val="000000">
                        <a:alpha val="70000"/>
                      </a:srgbClr>
                    </a:outerShdw>
                  </a:effectLst>
                  <a:latin typeface="Stencil Std" pitchFamily="82" charset="0"/>
                </a:rPr>
                <a:t/>
              </a:r>
              <a:br>
                <a:rPr lang="en-US" dirty="0">
                  <a:ln w="3175" cmpd="sng">
                    <a:solidFill>
                      <a:schemeClr val="tx1">
                        <a:lumMod val="50000"/>
                        <a:lumOff val="50000"/>
                      </a:schemeClr>
                    </a:solidFill>
                    <a:prstDash val="solid"/>
                  </a:ln>
                  <a:solidFill>
                    <a:schemeClr val="bg1">
                      <a:lumMod val="95000"/>
                    </a:schemeClr>
                  </a:solidFill>
                  <a:effectLst>
                    <a:outerShdw blurRad="63500" dir="3600000" algn="tl" rotWithShape="0">
                      <a:srgbClr val="000000">
                        <a:alpha val="70000"/>
                      </a:srgbClr>
                    </a:outerShdw>
                  </a:effectLst>
                  <a:latin typeface="Stencil Std" pitchFamily="82" charset="0"/>
                </a:rPr>
              </a:br>
              <a:r>
                <a:rPr lang="en-US" dirty="0" err="1">
                  <a:ln w="3175" cmpd="sng">
                    <a:solidFill>
                      <a:schemeClr val="tx1">
                        <a:lumMod val="50000"/>
                        <a:lumOff val="50000"/>
                      </a:schemeClr>
                    </a:solidFill>
                    <a:prstDash val="solid"/>
                  </a:ln>
                  <a:solidFill>
                    <a:schemeClr val="bg1">
                      <a:lumMod val="95000"/>
                    </a:schemeClr>
                  </a:solidFill>
                  <a:effectLst>
                    <a:outerShdw blurRad="63500" dir="3600000" algn="tl" rotWithShape="0">
                      <a:srgbClr val="000000">
                        <a:alpha val="70000"/>
                      </a:srgbClr>
                    </a:outerShdw>
                  </a:effectLst>
                  <a:latin typeface="Stencil Std" pitchFamily="82" charset="0"/>
                </a:rPr>
                <a:t>Protegee</a:t>
              </a:r>
              <a:endParaRPr lang="en-US" dirty="0">
                <a:ln w="3175" cmpd="sng">
                  <a:solidFill>
                    <a:schemeClr val="tx1">
                      <a:lumMod val="50000"/>
                      <a:lumOff val="50000"/>
                    </a:schemeClr>
                  </a:solidFill>
                  <a:prstDash val="solid"/>
                </a:ln>
                <a:solidFill>
                  <a:schemeClr val="bg1">
                    <a:lumMod val="95000"/>
                  </a:schemeClr>
                </a:solidFill>
                <a:effectLst>
                  <a:outerShdw blurRad="63500" dir="3600000" algn="tl" rotWithShape="0">
                    <a:srgbClr val="000000">
                      <a:alpha val="70000"/>
                    </a:srgbClr>
                  </a:outerShdw>
                </a:effectLst>
                <a:latin typeface="Stencil Std" pitchFamily="8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9"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2"/>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ppt_x</p:attrName>
                                        </p:attrNameLst>
                                      </p:cBhvr>
                                      <p:tavLst>
                                        <p:tav tm="0">
                                          <p:val>
                                            <p:strVal val="#ppt_x-.2"/>
                                          </p:val>
                                        </p:tav>
                                        <p:tav tm="100000">
                                          <p:val>
                                            <p:strVal val="#ppt_x"/>
                                          </p:val>
                                        </p:tav>
                                      </p:tavLst>
                                    </p:anim>
                                    <p:anim calcmode="lin" valueType="num">
                                      <p:cBhvr>
                                        <p:cTn id="19" dur="5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p:cNvPicPr>
            <a:picLocks noChangeAspect="1" noChangeArrowheads="1"/>
          </p:cNvPicPr>
          <p:nvPr/>
        </p:nvPicPr>
        <p:blipFill>
          <a:blip r:embed="rId2" cstate="print"/>
          <a:srcRect/>
          <a:stretch>
            <a:fillRect/>
          </a:stretch>
        </p:blipFill>
        <p:spPr bwMode="auto">
          <a:xfrm>
            <a:off x="-152400" y="1584325"/>
            <a:ext cx="9447213" cy="4892675"/>
          </a:xfrm>
          <a:prstGeom prst="rect">
            <a:avLst/>
          </a:prstGeom>
          <a:noFill/>
          <a:ln w="9525">
            <a:noFill/>
            <a:miter lim="800000"/>
            <a:headEnd/>
            <a:tailEnd/>
          </a:ln>
        </p:spPr>
      </p:pic>
      <p:sp>
        <p:nvSpPr>
          <p:cNvPr id="16" name="Rectangle 15"/>
          <p:cNvSpPr/>
          <p:nvPr/>
        </p:nvSpPr>
        <p:spPr>
          <a:xfrm>
            <a:off x="-381000" y="1524000"/>
            <a:ext cx="9906000" cy="495300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4" name="Picture 3" descr="SoilErosion_meth_TechReport_130903.png"/>
          <p:cNvPicPr>
            <a:picLocks noChangeAspect="1"/>
          </p:cNvPicPr>
          <p:nvPr/>
        </p:nvPicPr>
        <p:blipFill>
          <a:blip r:embed="rId3" cstate="print"/>
          <a:srcRect/>
          <a:stretch>
            <a:fillRect/>
          </a:stretch>
        </p:blipFill>
        <p:spPr>
          <a:xfrm>
            <a:off x="76200" y="1752600"/>
            <a:ext cx="2395538" cy="2498725"/>
          </a:xfrm>
          <a:prstGeom prst="rect">
            <a:avLst/>
          </a:prstGeom>
          <a:effectLst>
            <a:outerShdw blurRad="50800" dist="38100" dir="8100000" algn="tr" rotWithShape="0">
              <a:prstClr val="black">
                <a:alpha val="40000"/>
              </a:prstClr>
            </a:outerShdw>
          </a:effectLst>
        </p:spPr>
      </p:pic>
      <p:pic>
        <p:nvPicPr>
          <p:cNvPr id="5" name="Picture 4" descr="SoilErosion_meth_TechReport_130903.png"/>
          <p:cNvPicPr>
            <a:picLocks noChangeAspect="1"/>
          </p:cNvPicPr>
          <p:nvPr/>
        </p:nvPicPr>
        <p:blipFill>
          <a:blip r:embed="rId4" cstate="print"/>
          <a:srcRect/>
          <a:stretch>
            <a:fillRect/>
          </a:stretch>
        </p:blipFill>
        <p:spPr>
          <a:xfrm>
            <a:off x="76200" y="1752600"/>
            <a:ext cx="2395538" cy="2498725"/>
          </a:xfrm>
          <a:prstGeom prst="rect">
            <a:avLst/>
          </a:prstGeom>
          <a:effectLst>
            <a:outerShdw blurRad="50800" dist="38100" dir="8100000" algn="tr" rotWithShape="0">
              <a:prstClr val="black">
                <a:alpha val="40000"/>
              </a:prstClr>
            </a:outerShdw>
          </a:effectLst>
        </p:spPr>
      </p:pic>
      <p:pic>
        <p:nvPicPr>
          <p:cNvPr id="7" name="Picture 6" descr="SoilErosion_meth_TechReport_130903.png"/>
          <p:cNvPicPr>
            <a:picLocks noChangeAspect="1"/>
          </p:cNvPicPr>
          <p:nvPr/>
        </p:nvPicPr>
        <p:blipFill>
          <a:blip r:embed="rId5" cstate="print"/>
          <a:srcRect/>
          <a:stretch>
            <a:fillRect/>
          </a:stretch>
        </p:blipFill>
        <p:spPr>
          <a:xfrm>
            <a:off x="1001713" y="2743200"/>
            <a:ext cx="2424112" cy="2498725"/>
          </a:xfrm>
          <a:prstGeom prst="rect">
            <a:avLst/>
          </a:prstGeom>
          <a:effectLst>
            <a:outerShdw blurRad="50800" dist="38100" dir="8100000" algn="tr" rotWithShape="0">
              <a:prstClr val="black">
                <a:alpha val="40000"/>
              </a:prstClr>
            </a:outerShdw>
          </a:effectLst>
        </p:spPr>
      </p:pic>
      <p:pic>
        <p:nvPicPr>
          <p:cNvPr id="8" name="Picture 7" descr="SoilErosion_meth_TechReport_130903.png"/>
          <p:cNvPicPr>
            <a:picLocks noChangeAspect="1"/>
          </p:cNvPicPr>
          <p:nvPr/>
        </p:nvPicPr>
        <p:blipFill>
          <a:blip r:embed="rId6" cstate="print"/>
          <a:srcRect/>
          <a:stretch>
            <a:fillRect/>
          </a:stretch>
        </p:blipFill>
        <p:spPr>
          <a:xfrm>
            <a:off x="990600" y="2759075"/>
            <a:ext cx="2424113" cy="2498725"/>
          </a:xfrm>
          <a:prstGeom prst="rect">
            <a:avLst/>
          </a:prstGeom>
          <a:effectLst>
            <a:outerShdw blurRad="50800" dist="38100" dir="8100000" algn="tr" rotWithShape="0">
              <a:prstClr val="black">
                <a:alpha val="40000"/>
              </a:prstClr>
            </a:outerShdw>
          </a:effectLst>
        </p:spPr>
      </p:pic>
      <p:pic>
        <p:nvPicPr>
          <p:cNvPr id="9" name="Picture 8" descr="SoilErosion_meth_TechReport_130903.png"/>
          <p:cNvPicPr>
            <a:picLocks noChangeAspect="1"/>
          </p:cNvPicPr>
          <p:nvPr/>
        </p:nvPicPr>
        <p:blipFill>
          <a:blip r:embed="rId7" cstate="print"/>
          <a:srcRect/>
          <a:stretch>
            <a:fillRect/>
          </a:stretch>
        </p:blipFill>
        <p:spPr>
          <a:xfrm>
            <a:off x="2144713" y="3821113"/>
            <a:ext cx="2336800" cy="2498725"/>
          </a:xfrm>
          <a:prstGeom prst="rect">
            <a:avLst/>
          </a:prstGeom>
          <a:effectLst>
            <a:outerShdw blurRad="50800" dist="38100" dir="8100000" algn="tr" rotWithShape="0">
              <a:prstClr val="black">
                <a:alpha val="40000"/>
              </a:prstClr>
            </a:outerShdw>
          </a:effectLst>
        </p:spPr>
      </p:pic>
      <p:pic>
        <p:nvPicPr>
          <p:cNvPr id="10" name="Picture 9" descr="SoilErosion_meth_TechReport_130903.png"/>
          <p:cNvPicPr>
            <a:picLocks noChangeAspect="1"/>
          </p:cNvPicPr>
          <p:nvPr/>
        </p:nvPicPr>
        <p:blipFill>
          <a:blip r:embed="rId8" cstate="print"/>
          <a:srcRect/>
          <a:stretch>
            <a:fillRect/>
          </a:stretch>
        </p:blipFill>
        <p:spPr>
          <a:xfrm>
            <a:off x="2133600" y="3825875"/>
            <a:ext cx="2379663" cy="2498725"/>
          </a:xfrm>
          <a:prstGeom prst="rect">
            <a:avLst/>
          </a:prstGeom>
          <a:effectLst>
            <a:outerShdw blurRad="50800" dist="38100" dir="8100000" algn="tr" rotWithShape="0">
              <a:prstClr val="black">
                <a:alpha val="40000"/>
              </a:prstClr>
            </a:outerShdw>
          </a:effectLst>
        </p:spPr>
      </p:pic>
      <p:grpSp>
        <p:nvGrpSpPr>
          <p:cNvPr id="2" name="Group 12"/>
          <p:cNvGrpSpPr/>
          <p:nvPr/>
        </p:nvGrpSpPr>
        <p:grpSpPr>
          <a:xfrm>
            <a:off x="4800600" y="1752600"/>
            <a:ext cx="4191000" cy="4534525"/>
            <a:chOff x="3505200" y="1371600"/>
            <a:chExt cx="4648200" cy="5029200"/>
          </a:xfrm>
          <a:effectLst>
            <a:outerShdw blurRad="50800" dist="38100" dir="8100000" algn="tr" rotWithShape="0">
              <a:prstClr val="black">
                <a:alpha val="40000"/>
              </a:prstClr>
            </a:outerShdw>
          </a:effectLst>
        </p:grpSpPr>
        <p:pic>
          <p:nvPicPr>
            <p:cNvPr id="11" name="Content Placeholder 5" descr="SoilErosion_130904.png"/>
            <p:cNvPicPr>
              <a:picLocks noChangeAspect="1"/>
            </p:cNvPicPr>
            <p:nvPr/>
          </p:nvPicPr>
          <p:blipFill>
            <a:blip r:embed="rId9" cstate="email"/>
            <a:srcRect/>
            <a:stretch>
              <a:fillRect/>
            </a:stretch>
          </p:blipFill>
          <p:spPr>
            <a:xfrm>
              <a:off x="3505200" y="1371600"/>
              <a:ext cx="4648200" cy="5029200"/>
            </a:xfrm>
            <a:prstGeom prst="rect">
              <a:avLst/>
            </a:prstGeom>
            <a:ln>
              <a:solidFill>
                <a:schemeClr val="tx1">
                  <a:lumMod val="75000"/>
                  <a:lumOff val="25000"/>
                </a:schemeClr>
              </a:solidFill>
            </a:ln>
          </p:spPr>
        </p:pic>
        <p:pic>
          <p:nvPicPr>
            <p:cNvPr id="12" name="Content Placeholder 5" descr="SoilErosion_130904.png"/>
            <p:cNvPicPr>
              <a:picLocks noChangeAspect="1"/>
            </p:cNvPicPr>
            <p:nvPr/>
          </p:nvPicPr>
          <p:blipFill>
            <a:blip r:embed="rId10" cstate="email"/>
            <a:srcRect/>
            <a:stretch>
              <a:fillRect/>
            </a:stretch>
          </p:blipFill>
          <p:spPr>
            <a:xfrm>
              <a:off x="3598164" y="4718304"/>
              <a:ext cx="958646" cy="1485900"/>
            </a:xfrm>
            <a:prstGeom prst="rect">
              <a:avLst/>
            </a:prstGeom>
            <a:ln w="6350">
              <a:solidFill>
                <a:schemeClr val="tx1"/>
              </a:solidFill>
            </a:ln>
          </p:spPr>
        </p:pic>
      </p:grpSp>
      <p:sp>
        <p:nvSpPr>
          <p:cNvPr id="14" name="Right Arrow 13"/>
          <p:cNvSpPr/>
          <p:nvPr/>
        </p:nvSpPr>
        <p:spPr>
          <a:xfrm>
            <a:off x="3733800" y="2971800"/>
            <a:ext cx="838200" cy="685800"/>
          </a:xfrm>
          <a:prstGeom prst="rightArrow">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Title 1"/>
          <p:cNvSpPr txBox="1">
            <a:spLocks/>
          </p:cNvSpPr>
          <p:nvPr/>
        </p:nvSpPr>
        <p:spPr bwMode="auto">
          <a:xfrm>
            <a:off x="762000" y="304800"/>
            <a:ext cx="8229600" cy="1143000"/>
          </a:xfrm>
          <a:prstGeom prst="rect">
            <a:avLst/>
          </a:prstGeom>
          <a:ln>
            <a:miter lim="800000"/>
            <a:headEnd/>
            <a:tailEnd/>
          </a:ln>
        </p:spPr>
        <p:txBody>
          <a:bodyPr/>
          <a:lstStyle/>
          <a:p>
            <a:pPr algn="ctr" eaLnBrk="0" hangingPunct="0">
              <a:defRPr/>
            </a:pPr>
            <a:r>
              <a:rPr lang="en-GB" sz="2800" b="1" kern="0" dirty="0">
                <a:solidFill>
                  <a:srgbClr val="8ABE34"/>
                </a:solidFill>
                <a:latin typeface="+mj-lt"/>
                <a:cs typeface="+mj-cs"/>
              </a:rPr>
              <a:t>Ecosystem services: </a:t>
            </a:r>
            <a:r>
              <a:rPr lang="en-GB" sz="2800" b="1" dirty="0">
                <a:solidFill>
                  <a:srgbClr val="8ABE34"/>
                </a:solidFill>
              </a:rPr>
              <a:t>Importance of forest for reducing risk of soil erosion impacts on hydroelectric dams</a:t>
            </a:r>
            <a:endParaRPr lang="en-GB" sz="2800" b="1" kern="0" dirty="0">
              <a:solidFill>
                <a:srgbClr val="8ABE34"/>
              </a:solidFill>
              <a:latin typeface="+mj-lt"/>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9"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ppt_x</p:attrName>
                                        </p:attrNameLst>
                                      </p:cBhvr>
                                      <p:tavLst>
                                        <p:tav tm="0">
                                          <p:val>
                                            <p:strVal val="#ppt_x-.2"/>
                                          </p:val>
                                        </p:tav>
                                        <p:tav tm="100000">
                                          <p:val>
                                            <p:strVal val="#ppt_x"/>
                                          </p:val>
                                        </p:tav>
                                      </p:tavLst>
                                    </p:anim>
                                    <p:anim calcmode="lin" valueType="num">
                                      <p:cBhvr>
                                        <p:cTn id="38" dur="5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9" presetClass="entr" presetSubtype="0"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p:cTn id="44" dur="500" fill="hold"/>
                                        <p:tgtEl>
                                          <p:spTgt spid="2"/>
                                        </p:tgtEl>
                                        <p:attrNameLst>
                                          <p:attrName>ppt_x</p:attrName>
                                        </p:attrNameLst>
                                      </p:cBhvr>
                                      <p:tavLst>
                                        <p:tav tm="0">
                                          <p:val>
                                            <p:strVal val="#ppt_x-.2"/>
                                          </p:val>
                                        </p:tav>
                                        <p:tav tm="100000">
                                          <p:val>
                                            <p:strVal val="#ppt_x"/>
                                          </p:val>
                                        </p:tav>
                                      </p:tavLst>
                                    </p:anim>
                                    <p:anim calcmode="lin" valueType="num">
                                      <p:cBhvr>
                                        <p:cTn id="45"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4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bwMode="auto">
          <a:xfrm>
            <a:off x="457200" y="639763"/>
            <a:ext cx="6477000" cy="960437"/>
          </a:xfrm>
          <a:noFill/>
          <a:ln>
            <a:miter lim="800000"/>
            <a:headEnd/>
            <a:tailEnd/>
          </a:ln>
        </p:spPr>
        <p:txBody>
          <a:bodyPr vert="horz" wrap="square" lIns="91440" tIns="45720" rIns="91440" bIns="45720" numCol="1" anchor="t" anchorCtr="0" compatLnSpc="1">
            <a:prstTxWarp prst="textNoShape">
              <a:avLst/>
            </a:prstTxWarp>
          </a:bodyPr>
          <a:lstStyle/>
          <a:p>
            <a:pPr algn="l"/>
            <a:r>
              <a:rPr lang="fr-CH" sz="2800" b="1" smtClean="0">
                <a:solidFill>
                  <a:srgbClr val="8ABE34"/>
                </a:solidFill>
              </a:rPr>
              <a:t>Importance of soil erosion control services for national development priorities</a:t>
            </a:r>
            <a:endParaRPr lang="en-GB" sz="2800" b="1" smtClean="0">
              <a:solidFill>
                <a:srgbClr val="8ABE34"/>
              </a:solidFill>
            </a:endParaRPr>
          </a:p>
        </p:txBody>
      </p:sp>
      <p:pic>
        <p:nvPicPr>
          <p:cNvPr id="3" name="Picture 2"/>
          <p:cNvPicPr>
            <a:picLocks noChangeAspect="1" noChangeArrowheads="1"/>
          </p:cNvPicPr>
          <p:nvPr/>
        </p:nvPicPr>
        <p:blipFill>
          <a:blip r:embed="rId2" cstate="print"/>
          <a:srcRect/>
          <a:stretch>
            <a:fillRect/>
          </a:stretch>
        </p:blipFill>
        <p:spPr bwMode="auto">
          <a:xfrm rot="550804">
            <a:off x="5403850" y="3271838"/>
            <a:ext cx="3205163" cy="3957637"/>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4" name="Picture 3"/>
          <p:cNvPicPr>
            <a:picLocks noChangeAspect="1" noChangeArrowheads="1"/>
          </p:cNvPicPr>
          <p:nvPr/>
        </p:nvPicPr>
        <p:blipFill>
          <a:blip r:embed="rId3" cstate="print"/>
          <a:srcRect/>
          <a:stretch>
            <a:fillRect/>
          </a:stretch>
        </p:blipFill>
        <p:spPr bwMode="auto">
          <a:xfrm rot="537065">
            <a:off x="5829300" y="2579688"/>
            <a:ext cx="3022600" cy="654050"/>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5" name="Picture 4"/>
          <p:cNvPicPr>
            <a:picLocks noChangeAspect="1" noChangeArrowheads="1"/>
          </p:cNvPicPr>
          <p:nvPr/>
        </p:nvPicPr>
        <p:blipFill>
          <a:blip r:embed="rId4" cstate="print"/>
          <a:srcRect/>
          <a:stretch>
            <a:fillRect/>
          </a:stretch>
        </p:blipFill>
        <p:spPr bwMode="auto">
          <a:xfrm rot="20615283">
            <a:off x="1309688" y="4030663"/>
            <a:ext cx="3273425" cy="4354512"/>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7" name="Picture 7"/>
          <p:cNvPicPr>
            <a:picLocks noChangeAspect="1" noChangeArrowheads="1"/>
          </p:cNvPicPr>
          <p:nvPr/>
        </p:nvPicPr>
        <p:blipFill>
          <a:blip r:embed="rId5" cstate="print"/>
          <a:srcRect/>
          <a:stretch>
            <a:fillRect/>
          </a:stretch>
        </p:blipFill>
        <p:spPr bwMode="auto">
          <a:xfrm>
            <a:off x="3635375" y="4581525"/>
            <a:ext cx="4776788" cy="2603500"/>
          </a:xfrm>
          <a:prstGeom prst="rect">
            <a:avLst/>
          </a:prstGeom>
          <a:noFill/>
          <a:ln w="9525">
            <a:solidFill>
              <a:schemeClr val="bg1">
                <a:lumMod val="65000"/>
              </a:schemeClr>
            </a:solidFill>
            <a:miter lim="800000"/>
            <a:headEnd/>
            <a:tailEnd/>
          </a:ln>
          <a:effectLst>
            <a:outerShdw blurRad="50800" dist="38100" dir="8100000" algn="tr" rotWithShape="0">
              <a:prstClr val="black">
                <a:alpha val="40000"/>
              </a:prstClr>
            </a:outerShdw>
          </a:effectLst>
        </p:spPr>
      </p:pic>
      <p:sp>
        <p:nvSpPr>
          <p:cNvPr id="56327" name="Rectangle 7"/>
          <p:cNvSpPr>
            <a:spLocks noChangeArrowheads="1"/>
          </p:cNvSpPr>
          <p:nvPr/>
        </p:nvSpPr>
        <p:spPr bwMode="auto">
          <a:xfrm>
            <a:off x="533400" y="2133600"/>
            <a:ext cx="5334000" cy="1754188"/>
          </a:xfrm>
          <a:prstGeom prst="rect">
            <a:avLst/>
          </a:prstGeom>
          <a:noFill/>
          <a:ln w="9525">
            <a:noFill/>
            <a:miter lim="800000"/>
            <a:headEnd/>
            <a:tailEnd/>
          </a:ln>
        </p:spPr>
        <p:txBody>
          <a:bodyPr>
            <a:spAutoFit/>
          </a:bodyPr>
          <a:lstStyle/>
          <a:p>
            <a:r>
              <a:rPr lang="fr-FR" i="1"/>
              <a:t>« le Gouvernement compte lancer des mégaprojets d’Inga III et Grand Inga ainsi que d’autres projets d’aménagement des 213 sites hydroélectriques déjà identifiés. »</a:t>
            </a:r>
            <a:endParaRPr lang="en-GB"/>
          </a:p>
          <a:p>
            <a:r>
              <a:rPr lang="fr-FR" b="1"/>
              <a:t>Document de la Stratégie de Croissance et de Réduction de la Pauvreté</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ate Placeholder 1"/>
          <p:cNvSpPr>
            <a:spLocks noGrp="1"/>
          </p:cNvSpPr>
          <p:nvPr>
            <p:ph type="dt" sz="quarter" idx="10"/>
          </p:nvPr>
        </p:nvSpPr>
        <p:spPr>
          <a:noFill/>
        </p:spPr>
        <p:txBody>
          <a:bodyPr/>
          <a:lstStyle/>
          <a:p>
            <a:fld id="{935F03D3-75B5-43F2-A0A4-6996FCCD36AA}" type="datetime3">
              <a:rPr lang="en-IE" smtClean="0"/>
              <a:pPr/>
              <a:t>31 October 2013</a:t>
            </a:fld>
            <a:r>
              <a:rPr lang="en-IE" smtClean="0"/>
              <a:t> - </a:t>
            </a:r>
            <a:fld id="{35555B43-81AF-4C42-B777-C91F08E21BD9}" type="slidenum">
              <a:rPr lang="en-IE" smtClean="0"/>
              <a:pPr/>
              <a:t>38</a:t>
            </a:fld>
            <a:endParaRPr lang="en-IE" smtClean="0"/>
          </a:p>
        </p:txBody>
      </p:sp>
      <p:sp>
        <p:nvSpPr>
          <p:cNvPr id="118787" name="TextBox 4"/>
          <p:cNvSpPr txBox="1">
            <a:spLocks noChangeArrowheads="1"/>
          </p:cNvSpPr>
          <p:nvPr/>
        </p:nvSpPr>
        <p:spPr bwMode="auto">
          <a:xfrm>
            <a:off x="685800" y="1295400"/>
            <a:ext cx="8077200" cy="2586038"/>
          </a:xfrm>
          <a:prstGeom prst="rect">
            <a:avLst/>
          </a:prstGeom>
          <a:noFill/>
          <a:ln w="9525">
            <a:noFill/>
            <a:miter lim="800000"/>
            <a:headEnd/>
            <a:tailEnd/>
          </a:ln>
        </p:spPr>
        <p:txBody>
          <a:bodyPr>
            <a:spAutoFit/>
          </a:bodyPr>
          <a:lstStyle/>
          <a:p>
            <a:pPr>
              <a:defRPr/>
            </a:pPr>
            <a:endParaRPr lang="en-US" dirty="0">
              <a:solidFill>
                <a:schemeClr val="tx1">
                  <a:lumMod val="75000"/>
                  <a:lumOff val="25000"/>
                </a:schemeClr>
              </a:solidFill>
            </a:endParaRPr>
          </a:p>
          <a:p>
            <a:pPr>
              <a:defRPr/>
            </a:pPr>
            <a:endParaRPr lang="en-US" b="1" dirty="0">
              <a:solidFill>
                <a:srgbClr val="496121"/>
              </a:solidFill>
            </a:endParaRPr>
          </a:p>
          <a:p>
            <a:pPr>
              <a:defRPr/>
            </a:pPr>
            <a:endParaRPr lang="en-US" b="1" dirty="0">
              <a:solidFill>
                <a:srgbClr val="496121"/>
              </a:solidFill>
            </a:endParaRPr>
          </a:p>
          <a:p>
            <a:pPr>
              <a:defRPr/>
            </a:pPr>
            <a:endParaRPr lang="en-US" b="1" dirty="0">
              <a:solidFill>
                <a:srgbClr val="496121"/>
              </a:solidFill>
            </a:endParaRPr>
          </a:p>
          <a:p>
            <a:pPr>
              <a:defRPr/>
            </a:pPr>
            <a:endParaRPr lang="en-US" dirty="0">
              <a:solidFill>
                <a:srgbClr val="496121"/>
              </a:solidFill>
            </a:endParaRPr>
          </a:p>
          <a:p>
            <a:pPr>
              <a:defRPr/>
            </a:pPr>
            <a:endParaRPr lang="en-US" dirty="0">
              <a:solidFill>
                <a:schemeClr val="tx1">
                  <a:lumMod val="75000"/>
                  <a:lumOff val="25000"/>
                </a:schemeClr>
              </a:solidFill>
            </a:endParaRPr>
          </a:p>
          <a:p>
            <a:pPr>
              <a:defRPr/>
            </a:pPr>
            <a:endParaRPr lang="en-US" dirty="0">
              <a:solidFill>
                <a:schemeClr val="tx1">
                  <a:lumMod val="75000"/>
                  <a:lumOff val="25000"/>
                </a:schemeClr>
              </a:solidFill>
            </a:endParaRPr>
          </a:p>
          <a:p>
            <a:pPr>
              <a:defRPr/>
            </a:pPr>
            <a:endParaRPr lang="en-US" dirty="0">
              <a:solidFill>
                <a:schemeClr val="tx1">
                  <a:lumMod val="75000"/>
                  <a:lumOff val="25000"/>
                </a:schemeClr>
              </a:solidFill>
            </a:endParaRPr>
          </a:p>
          <a:p>
            <a:pPr>
              <a:defRPr/>
            </a:pPr>
            <a:endParaRPr lang="en-US" dirty="0">
              <a:solidFill>
                <a:schemeClr val="tx1">
                  <a:lumMod val="75000"/>
                  <a:lumOff val="25000"/>
                </a:schemeClr>
              </a:solidFill>
            </a:endParaRPr>
          </a:p>
        </p:txBody>
      </p:sp>
      <p:sp>
        <p:nvSpPr>
          <p:cNvPr id="57348" name="Text Placeholder 2"/>
          <p:cNvSpPr txBox="1">
            <a:spLocks/>
          </p:cNvSpPr>
          <p:nvPr/>
        </p:nvSpPr>
        <p:spPr bwMode="auto">
          <a:xfrm>
            <a:off x="838200" y="457200"/>
            <a:ext cx="7239000" cy="1295400"/>
          </a:xfrm>
          <a:prstGeom prst="rect">
            <a:avLst/>
          </a:prstGeom>
          <a:noFill/>
          <a:ln w="9525">
            <a:noFill/>
            <a:miter lim="800000"/>
            <a:headEnd/>
            <a:tailEnd/>
          </a:ln>
        </p:spPr>
        <p:txBody>
          <a:bodyPr/>
          <a:lstStyle/>
          <a:p>
            <a:pPr eaLnBrk="0" hangingPunct="0">
              <a:spcBef>
                <a:spcPct val="20000"/>
              </a:spcBef>
            </a:pPr>
            <a:r>
              <a:rPr lang="en-US" sz="3200">
                <a:solidFill>
                  <a:srgbClr val="496121"/>
                </a:solidFill>
                <a:latin typeface="WWF" pitchFamily="50" charset="0"/>
              </a:rPr>
              <a:t>6. Conclusions</a:t>
            </a:r>
            <a:endParaRPr lang="en-US" sz="2400">
              <a:solidFill>
                <a:srgbClr val="496121"/>
              </a:solidFill>
              <a:latin typeface="WWF" pitchFamily="50" charset="0"/>
            </a:endParaRPr>
          </a:p>
        </p:txBody>
      </p:sp>
      <p:cxnSp>
        <p:nvCxnSpPr>
          <p:cNvPr id="7" name="Straight Connector 6"/>
          <p:cNvCxnSpPr/>
          <p:nvPr/>
        </p:nvCxnSpPr>
        <p:spPr>
          <a:xfrm>
            <a:off x="838200" y="1066800"/>
            <a:ext cx="8153400" cy="0"/>
          </a:xfrm>
          <a:prstGeom prst="line">
            <a:avLst/>
          </a:prstGeom>
          <a:ln w="12700">
            <a:solidFill>
              <a:srgbClr val="8ABE34"/>
            </a:solidFill>
          </a:ln>
        </p:spPr>
        <p:style>
          <a:lnRef idx="1">
            <a:schemeClr val="accent1"/>
          </a:lnRef>
          <a:fillRef idx="0">
            <a:schemeClr val="accent1"/>
          </a:fillRef>
          <a:effectRef idx="0">
            <a:schemeClr val="accent1"/>
          </a:effectRef>
          <a:fontRef idx="minor">
            <a:schemeClr val="tx1"/>
          </a:fontRef>
        </p:style>
      </p:cxnSp>
      <p:pic>
        <p:nvPicPr>
          <p:cNvPr id="57350" name="Picture 8" descr="Jungle-sm-gr.jpg"/>
          <p:cNvPicPr>
            <a:picLocks noChangeAspect="1"/>
          </p:cNvPicPr>
          <p:nvPr/>
        </p:nvPicPr>
        <p:blipFill>
          <a:blip r:embed="rId2" cstate="print"/>
          <a:srcRect/>
          <a:stretch>
            <a:fillRect/>
          </a:stretch>
        </p:blipFill>
        <p:spPr bwMode="auto">
          <a:xfrm>
            <a:off x="7010400" y="58738"/>
            <a:ext cx="1752600" cy="1009650"/>
          </a:xfrm>
          <a:prstGeom prst="rect">
            <a:avLst/>
          </a:prstGeom>
          <a:noFill/>
          <a:ln w="9525">
            <a:noFill/>
            <a:miter lim="800000"/>
            <a:headEnd/>
            <a:tailEnd/>
          </a:ln>
        </p:spPr>
      </p:pic>
      <p:pic>
        <p:nvPicPr>
          <p:cNvPr id="57351" name="Picture 2"/>
          <p:cNvPicPr>
            <a:picLocks noChangeAspect="1" noChangeArrowheads="1"/>
          </p:cNvPicPr>
          <p:nvPr/>
        </p:nvPicPr>
        <p:blipFill>
          <a:blip r:embed="rId3" cstate="print"/>
          <a:srcRect/>
          <a:stretch>
            <a:fillRect/>
          </a:stretch>
        </p:blipFill>
        <p:spPr bwMode="auto">
          <a:xfrm>
            <a:off x="0" y="4589463"/>
            <a:ext cx="9144000" cy="2268537"/>
          </a:xfrm>
          <a:prstGeom prst="rect">
            <a:avLst/>
          </a:prstGeom>
          <a:noFill/>
          <a:ln w="9525">
            <a:noFill/>
            <a:miter lim="800000"/>
            <a:headEnd/>
            <a:tailEnd/>
          </a:ln>
        </p:spPr>
      </p:pic>
      <p:sp>
        <p:nvSpPr>
          <p:cNvPr id="57352" name="TextBox 13"/>
          <p:cNvSpPr txBox="1">
            <a:spLocks noChangeArrowheads="1"/>
          </p:cNvSpPr>
          <p:nvPr/>
        </p:nvSpPr>
        <p:spPr bwMode="auto">
          <a:xfrm>
            <a:off x="762000" y="1219200"/>
            <a:ext cx="8001000" cy="3600450"/>
          </a:xfrm>
          <a:prstGeom prst="rect">
            <a:avLst/>
          </a:prstGeom>
          <a:noFill/>
          <a:ln w="9525">
            <a:noFill/>
            <a:miter lim="800000"/>
            <a:headEnd/>
            <a:tailEnd/>
          </a:ln>
        </p:spPr>
        <p:txBody>
          <a:bodyPr>
            <a:spAutoFit/>
          </a:bodyPr>
          <a:lstStyle/>
          <a:p>
            <a:pPr>
              <a:spcBef>
                <a:spcPts val="600"/>
              </a:spcBef>
              <a:buFont typeface="Arial" pitchFamily="34" charset="0"/>
              <a:buChar char="•"/>
            </a:pPr>
            <a:r>
              <a:rPr lang="en-GB"/>
              <a:t> REDD+ has the potential to result in multiple benefits beyond carbon </a:t>
            </a:r>
          </a:p>
          <a:p>
            <a:pPr>
              <a:spcBef>
                <a:spcPts val="600"/>
              </a:spcBef>
            </a:pPr>
            <a:endParaRPr lang="en-GB"/>
          </a:p>
          <a:p>
            <a:pPr>
              <a:spcBef>
                <a:spcPts val="600"/>
              </a:spcBef>
              <a:buFont typeface="Arial" pitchFamily="34" charset="0"/>
              <a:buChar char="•"/>
            </a:pPr>
            <a:r>
              <a:rPr lang="en-GB">
                <a:sym typeface="Wingdings" pitchFamily="2" charset="2"/>
              </a:rPr>
              <a:t> </a:t>
            </a:r>
            <a:r>
              <a:rPr lang="en-GB"/>
              <a:t>Multiple benefits are not a guaranteed outcome (depends on how implemented)  – there is also a risk of negative impacts</a:t>
            </a:r>
            <a:endParaRPr lang="en-GB">
              <a:sym typeface="Wingdings" pitchFamily="2" charset="2"/>
            </a:endParaRPr>
          </a:p>
          <a:p>
            <a:pPr>
              <a:spcBef>
                <a:spcPts val="600"/>
              </a:spcBef>
            </a:pPr>
            <a:endParaRPr lang="en-GB">
              <a:sym typeface="Wingdings" pitchFamily="2" charset="2"/>
            </a:endParaRPr>
          </a:p>
          <a:p>
            <a:pPr>
              <a:spcBef>
                <a:spcPts val="600"/>
              </a:spcBef>
              <a:buFont typeface="Arial" pitchFamily="34" charset="0"/>
              <a:buChar char="•"/>
            </a:pPr>
            <a:r>
              <a:rPr lang="en-GB"/>
              <a:t> Safeguards require (or encourage) enhancing the benefits and protecting against risks associated with REDD+</a:t>
            </a:r>
          </a:p>
          <a:p>
            <a:pPr>
              <a:spcBef>
                <a:spcPts val="600"/>
              </a:spcBef>
            </a:pPr>
            <a:endParaRPr lang="en-GB"/>
          </a:p>
          <a:p>
            <a:pPr>
              <a:spcBef>
                <a:spcPts val="600"/>
              </a:spcBef>
              <a:buFont typeface="Arial" pitchFamily="34" charset="0"/>
              <a:buChar char="•"/>
            </a:pPr>
            <a:r>
              <a:rPr lang="en-GB"/>
              <a:t>Mapping can be an effective tool for countries’ REDD+ planning, and can help to identify areas of both high opportunity and high risk for biodiversity conservation and other benefits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ate Placeholder 1"/>
          <p:cNvSpPr>
            <a:spLocks noGrp="1"/>
          </p:cNvSpPr>
          <p:nvPr>
            <p:ph type="dt" sz="quarter" idx="10"/>
          </p:nvPr>
        </p:nvSpPr>
        <p:spPr>
          <a:noFill/>
        </p:spPr>
        <p:txBody>
          <a:bodyPr/>
          <a:lstStyle/>
          <a:p>
            <a:fld id="{6ECB1FA3-1EDA-41EF-9629-97CD85CD9CC4}" type="datetime3">
              <a:rPr lang="en-IE" smtClean="0"/>
              <a:pPr/>
              <a:t>31 October 2013</a:t>
            </a:fld>
            <a:r>
              <a:rPr lang="en-IE" smtClean="0"/>
              <a:t> - </a:t>
            </a:r>
            <a:fld id="{C699A311-FFE7-4988-AF0B-3F48AB5924E1}" type="slidenum">
              <a:rPr lang="en-IE" smtClean="0"/>
              <a:pPr/>
              <a:t>39</a:t>
            </a:fld>
            <a:endParaRPr lang="en-IE" smtClean="0"/>
          </a:p>
        </p:txBody>
      </p:sp>
      <p:sp>
        <p:nvSpPr>
          <p:cNvPr id="58371" name="Text Placeholder 2"/>
          <p:cNvSpPr txBox="1">
            <a:spLocks/>
          </p:cNvSpPr>
          <p:nvPr/>
        </p:nvSpPr>
        <p:spPr bwMode="auto">
          <a:xfrm>
            <a:off x="1066800" y="457200"/>
            <a:ext cx="7620000" cy="720725"/>
          </a:xfrm>
          <a:prstGeom prst="rect">
            <a:avLst/>
          </a:prstGeom>
          <a:noFill/>
          <a:ln w="9525">
            <a:noFill/>
            <a:miter lim="800000"/>
            <a:headEnd/>
            <a:tailEnd/>
          </a:ln>
        </p:spPr>
        <p:txBody>
          <a:bodyPr/>
          <a:lstStyle/>
          <a:p>
            <a:pPr eaLnBrk="0" hangingPunct="0">
              <a:spcBef>
                <a:spcPct val="20000"/>
              </a:spcBef>
            </a:pPr>
            <a:r>
              <a:rPr lang="en-US" sz="3600">
                <a:solidFill>
                  <a:srgbClr val="496121"/>
                </a:solidFill>
                <a:latin typeface="WWF" pitchFamily="50" charset="0"/>
              </a:rPr>
              <a:t>REDD+ and biodiversity</a:t>
            </a:r>
            <a:endParaRPr lang="en-US" sz="2800">
              <a:solidFill>
                <a:srgbClr val="496121"/>
              </a:solidFill>
              <a:latin typeface="WWF" pitchFamily="50" charset="0"/>
            </a:endParaRPr>
          </a:p>
        </p:txBody>
      </p:sp>
      <p:cxnSp>
        <p:nvCxnSpPr>
          <p:cNvPr id="9" name="Straight Connector 8"/>
          <p:cNvCxnSpPr/>
          <p:nvPr/>
        </p:nvCxnSpPr>
        <p:spPr>
          <a:xfrm>
            <a:off x="1066800" y="1066800"/>
            <a:ext cx="8077200" cy="0"/>
          </a:xfrm>
          <a:prstGeom prst="line">
            <a:avLst/>
          </a:prstGeom>
          <a:ln w="12700">
            <a:solidFill>
              <a:srgbClr val="8ABE34"/>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828800" y="1524000"/>
            <a:ext cx="5410200" cy="1477963"/>
          </a:xfrm>
          <a:prstGeom prst="rect">
            <a:avLst/>
          </a:prstGeom>
          <a:noFill/>
        </p:spPr>
        <p:txBody>
          <a:bodyPr>
            <a:spAutoFit/>
          </a:bodyPr>
          <a:lstStyle/>
          <a:p>
            <a:pPr algn="ctr">
              <a:defRPr/>
            </a:pPr>
            <a:r>
              <a:rPr lang="en-US" sz="5400" dirty="0">
                <a:solidFill>
                  <a:srgbClr val="8ABE34"/>
                </a:solidFill>
                <a:effectLst>
                  <a:outerShdw blurRad="38100" dist="38100" dir="2700000" algn="tl">
                    <a:srgbClr val="000000">
                      <a:alpha val="43137"/>
                    </a:srgbClr>
                  </a:outerShdw>
                </a:effectLst>
                <a:latin typeface="WWF" pitchFamily="50" charset="0"/>
              </a:rPr>
              <a:t>Questions?</a:t>
            </a:r>
          </a:p>
          <a:p>
            <a:pPr algn="ctr">
              <a:defRPr/>
            </a:pPr>
            <a:endParaRPr lang="en-US" dirty="0"/>
          </a:p>
          <a:p>
            <a:pPr algn="ctr">
              <a:defRPr/>
            </a:pPr>
            <a:r>
              <a:rPr lang="en-US" dirty="0">
                <a:solidFill>
                  <a:schemeClr val="tx1">
                    <a:lumMod val="85000"/>
                    <a:lumOff val="15000"/>
                  </a:schemeClr>
                </a:solidFill>
              </a:rPr>
              <a:t>Please submit them on the panel to the right.</a:t>
            </a:r>
          </a:p>
        </p:txBody>
      </p:sp>
      <p:pic>
        <p:nvPicPr>
          <p:cNvPr id="58374" name="Picture 10" descr="page 14.4.jpg"/>
          <p:cNvPicPr>
            <a:picLocks noChangeAspect="1"/>
          </p:cNvPicPr>
          <p:nvPr/>
        </p:nvPicPr>
        <p:blipFill>
          <a:blip r:embed="rId2" cstate="print"/>
          <a:srcRect l="19595" b="18542"/>
          <a:stretch>
            <a:fillRect/>
          </a:stretch>
        </p:blipFill>
        <p:spPr bwMode="auto">
          <a:xfrm>
            <a:off x="3048000" y="3306763"/>
            <a:ext cx="30226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1"/>
          <p:cNvSpPr>
            <a:spLocks noGrp="1"/>
          </p:cNvSpPr>
          <p:nvPr>
            <p:ph type="dt" sz="quarter" idx="10"/>
          </p:nvPr>
        </p:nvSpPr>
        <p:spPr>
          <a:noFill/>
        </p:spPr>
        <p:txBody>
          <a:bodyPr/>
          <a:lstStyle/>
          <a:p>
            <a:fld id="{8809131F-38F7-4BB2-9E87-51753213ABEB}" type="datetime3">
              <a:rPr lang="en-IE" smtClean="0"/>
              <a:pPr/>
              <a:t>31 October 2013</a:t>
            </a:fld>
            <a:r>
              <a:rPr lang="en-IE" smtClean="0"/>
              <a:t> - </a:t>
            </a:r>
            <a:fld id="{E27A4026-DD57-432A-B5EB-B59AEDB84D1D}" type="slidenum">
              <a:rPr lang="en-IE" smtClean="0"/>
              <a:pPr/>
              <a:t>4</a:t>
            </a:fld>
            <a:endParaRPr lang="en-IE" smtClean="0"/>
          </a:p>
        </p:txBody>
      </p:sp>
      <p:sp>
        <p:nvSpPr>
          <p:cNvPr id="118787" name="TextBox 4"/>
          <p:cNvSpPr txBox="1">
            <a:spLocks noChangeArrowheads="1"/>
          </p:cNvSpPr>
          <p:nvPr/>
        </p:nvSpPr>
        <p:spPr bwMode="auto">
          <a:xfrm>
            <a:off x="685800" y="1295400"/>
            <a:ext cx="8077200" cy="2586038"/>
          </a:xfrm>
          <a:prstGeom prst="rect">
            <a:avLst/>
          </a:prstGeom>
          <a:noFill/>
          <a:ln w="9525">
            <a:noFill/>
            <a:miter lim="800000"/>
            <a:headEnd/>
            <a:tailEnd/>
          </a:ln>
        </p:spPr>
        <p:txBody>
          <a:bodyPr>
            <a:spAutoFit/>
          </a:bodyPr>
          <a:lstStyle/>
          <a:p>
            <a:pPr>
              <a:defRPr/>
            </a:pPr>
            <a:endParaRPr lang="en-US" dirty="0">
              <a:solidFill>
                <a:schemeClr val="tx1">
                  <a:lumMod val="75000"/>
                  <a:lumOff val="25000"/>
                </a:schemeClr>
              </a:solidFill>
            </a:endParaRPr>
          </a:p>
          <a:p>
            <a:pPr>
              <a:defRPr/>
            </a:pPr>
            <a:endParaRPr lang="en-US" b="1" dirty="0">
              <a:solidFill>
                <a:srgbClr val="496121"/>
              </a:solidFill>
            </a:endParaRPr>
          </a:p>
          <a:p>
            <a:pPr>
              <a:defRPr/>
            </a:pPr>
            <a:endParaRPr lang="en-US" b="1" dirty="0">
              <a:solidFill>
                <a:srgbClr val="496121"/>
              </a:solidFill>
            </a:endParaRPr>
          </a:p>
          <a:p>
            <a:pPr>
              <a:defRPr/>
            </a:pPr>
            <a:endParaRPr lang="en-US" b="1" dirty="0">
              <a:solidFill>
                <a:srgbClr val="496121"/>
              </a:solidFill>
            </a:endParaRPr>
          </a:p>
          <a:p>
            <a:pPr>
              <a:defRPr/>
            </a:pPr>
            <a:endParaRPr lang="en-US" dirty="0">
              <a:solidFill>
                <a:srgbClr val="496121"/>
              </a:solidFill>
            </a:endParaRPr>
          </a:p>
          <a:p>
            <a:pPr>
              <a:defRPr/>
            </a:pPr>
            <a:endParaRPr lang="en-US" dirty="0">
              <a:solidFill>
                <a:schemeClr val="tx1">
                  <a:lumMod val="75000"/>
                  <a:lumOff val="25000"/>
                </a:schemeClr>
              </a:solidFill>
            </a:endParaRPr>
          </a:p>
          <a:p>
            <a:pPr>
              <a:defRPr/>
            </a:pPr>
            <a:endParaRPr lang="en-US" dirty="0">
              <a:solidFill>
                <a:schemeClr val="tx1">
                  <a:lumMod val="75000"/>
                  <a:lumOff val="25000"/>
                </a:schemeClr>
              </a:solidFill>
            </a:endParaRPr>
          </a:p>
          <a:p>
            <a:pPr>
              <a:defRPr/>
            </a:pPr>
            <a:endParaRPr lang="en-US" dirty="0">
              <a:solidFill>
                <a:schemeClr val="tx1">
                  <a:lumMod val="75000"/>
                  <a:lumOff val="25000"/>
                </a:schemeClr>
              </a:solidFill>
            </a:endParaRPr>
          </a:p>
          <a:p>
            <a:pPr>
              <a:defRPr/>
            </a:pPr>
            <a:endParaRPr lang="en-US" dirty="0">
              <a:solidFill>
                <a:schemeClr val="tx1">
                  <a:lumMod val="75000"/>
                  <a:lumOff val="25000"/>
                </a:schemeClr>
              </a:solidFill>
            </a:endParaRPr>
          </a:p>
        </p:txBody>
      </p:sp>
      <p:sp>
        <p:nvSpPr>
          <p:cNvPr id="22532" name="Text Placeholder 2"/>
          <p:cNvSpPr txBox="1">
            <a:spLocks/>
          </p:cNvSpPr>
          <p:nvPr/>
        </p:nvSpPr>
        <p:spPr bwMode="auto">
          <a:xfrm>
            <a:off x="838200" y="457200"/>
            <a:ext cx="7239000" cy="1295400"/>
          </a:xfrm>
          <a:prstGeom prst="rect">
            <a:avLst/>
          </a:prstGeom>
          <a:noFill/>
          <a:ln w="9525">
            <a:noFill/>
            <a:miter lim="800000"/>
            <a:headEnd/>
            <a:tailEnd/>
          </a:ln>
        </p:spPr>
        <p:txBody>
          <a:bodyPr/>
          <a:lstStyle/>
          <a:p>
            <a:pPr eaLnBrk="0" hangingPunct="0">
              <a:spcBef>
                <a:spcPct val="20000"/>
              </a:spcBef>
            </a:pPr>
            <a:r>
              <a:rPr lang="en-US" sz="3200">
                <a:solidFill>
                  <a:srgbClr val="496121"/>
                </a:solidFill>
                <a:latin typeface="WWF" pitchFamily="50" charset="0"/>
              </a:rPr>
              <a:t>1. REDD+: An introduction</a:t>
            </a:r>
            <a:endParaRPr lang="en-US" sz="2400">
              <a:solidFill>
                <a:srgbClr val="496121"/>
              </a:solidFill>
              <a:latin typeface="WWF" pitchFamily="50" charset="0"/>
            </a:endParaRPr>
          </a:p>
        </p:txBody>
      </p:sp>
      <p:cxnSp>
        <p:nvCxnSpPr>
          <p:cNvPr id="7" name="Straight Connector 6"/>
          <p:cNvCxnSpPr/>
          <p:nvPr/>
        </p:nvCxnSpPr>
        <p:spPr>
          <a:xfrm>
            <a:off x="838200" y="1066800"/>
            <a:ext cx="8153400" cy="0"/>
          </a:xfrm>
          <a:prstGeom prst="line">
            <a:avLst/>
          </a:prstGeom>
          <a:ln w="12700">
            <a:solidFill>
              <a:srgbClr val="8ABE34"/>
            </a:solidFill>
          </a:ln>
        </p:spPr>
        <p:style>
          <a:lnRef idx="1">
            <a:schemeClr val="accent1"/>
          </a:lnRef>
          <a:fillRef idx="0">
            <a:schemeClr val="accent1"/>
          </a:fillRef>
          <a:effectRef idx="0">
            <a:schemeClr val="accent1"/>
          </a:effectRef>
          <a:fontRef idx="minor">
            <a:schemeClr val="tx1"/>
          </a:fontRef>
        </p:style>
      </p:cxnSp>
      <p:pic>
        <p:nvPicPr>
          <p:cNvPr id="22534" name="Picture 8" descr="Jungle-sm-gr.jpg"/>
          <p:cNvPicPr>
            <a:picLocks noChangeAspect="1"/>
          </p:cNvPicPr>
          <p:nvPr/>
        </p:nvPicPr>
        <p:blipFill>
          <a:blip r:embed="rId2" cstate="print"/>
          <a:srcRect/>
          <a:stretch>
            <a:fillRect/>
          </a:stretch>
        </p:blipFill>
        <p:spPr bwMode="auto">
          <a:xfrm>
            <a:off x="7010400" y="58738"/>
            <a:ext cx="1752600" cy="1009650"/>
          </a:xfrm>
          <a:prstGeom prst="rect">
            <a:avLst/>
          </a:prstGeom>
          <a:noFill/>
          <a:ln w="9525">
            <a:noFill/>
            <a:miter lim="800000"/>
            <a:headEnd/>
            <a:tailEnd/>
          </a:ln>
        </p:spPr>
      </p:pic>
      <p:pic>
        <p:nvPicPr>
          <p:cNvPr id="22535" name="Picture 2"/>
          <p:cNvPicPr>
            <a:picLocks noChangeAspect="1" noChangeArrowheads="1"/>
          </p:cNvPicPr>
          <p:nvPr/>
        </p:nvPicPr>
        <p:blipFill>
          <a:blip r:embed="rId3" cstate="print"/>
          <a:srcRect/>
          <a:stretch>
            <a:fillRect/>
          </a:stretch>
        </p:blipFill>
        <p:spPr bwMode="auto">
          <a:xfrm>
            <a:off x="0" y="4589463"/>
            <a:ext cx="9144000" cy="2268537"/>
          </a:xfrm>
          <a:prstGeom prst="rect">
            <a:avLst/>
          </a:prstGeom>
          <a:noFill/>
          <a:ln w="9525">
            <a:noFill/>
            <a:miter lim="800000"/>
            <a:headEnd/>
            <a:tailEnd/>
          </a:ln>
        </p:spPr>
      </p:pic>
      <p:sp>
        <p:nvSpPr>
          <p:cNvPr id="22536" name="TextBox 13"/>
          <p:cNvSpPr txBox="1">
            <a:spLocks noChangeArrowheads="1"/>
          </p:cNvSpPr>
          <p:nvPr/>
        </p:nvSpPr>
        <p:spPr bwMode="auto">
          <a:xfrm>
            <a:off x="762000" y="1600200"/>
            <a:ext cx="8001000" cy="2862263"/>
          </a:xfrm>
          <a:prstGeom prst="rect">
            <a:avLst/>
          </a:prstGeom>
          <a:noFill/>
          <a:ln w="9525">
            <a:noFill/>
            <a:miter lim="800000"/>
            <a:headEnd/>
            <a:tailEnd/>
          </a:ln>
        </p:spPr>
        <p:txBody>
          <a:bodyPr>
            <a:spAutoFit/>
          </a:bodyPr>
          <a:lstStyle/>
          <a:p>
            <a:r>
              <a:rPr lang="en-GB"/>
              <a:t>Forests in developing countries cover more than 2 billion ha of the Earth’s surface</a:t>
            </a:r>
          </a:p>
          <a:p>
            <a:endParaRPr lang="en-GB"/>
          </a:p>
          <a:p>
            <a:r>
              <a:rPr lang="en-GB"/>
              <a:t>They are high in biodiversity, and provide society with important ecosystem services</a:t>
            </a:r>
          </a:p>
          <a:p>
            <a:endParaRPr lang="en-GB"/>
          </a:p>
          <a:p>
            <a:r>
              <a:rPr lang="en-GB"/>
              <a:t>In recent decades, increasing pressure on forests, mainly through activities related to land-use change, have resulted in forests becoming a major source of greenhouse gas emissions</a:t>
            </a:r>
          </a:p>
          <a:p>
            <a:endParaRPr lang="en-GB"/>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ate Placeholder 1"/>
          <p:cNvSpPr>
            <a:spLocks noGrp="1"/>
          </p:cNvSpPr>
          <p:nvPr>
            <p:ph type="dt" sz="quarter" idx="10"/>
          </p:nvPr>
        </p:nvSpPr>
        <p:spPr>
          <a:xfrm>
            <a:off x="7704138" y="6453188"/>
            <a:ext cx="1439862" cy="288925"/>
          </a:xfrm>
          <a:noFill/>
        </p:spPr>
        <p:txBody>
          <a:bodyPr/>
          <a:lstStyle/>
          <a:p>
            <a:fld id="{5B577B1C-CC2F-47C4-ABA4-B09742A46A99}" type="datetime3">
              <a:rPr lang="en-IE" smtClean="0"/>
              <a:pPr/>
              <a:t>31 October 2013</a:t>
            </a:fld>
            <a:r>
              <a:rPr lang="en-IE" smtClean="0"/>
              <a:t> - </a:t>
            </a:r>
            <a:fld id="{FA745CF1-1DA0-40AA-8DDA-96EC47DEA3DF}" type="slidenum">
              <a:rPr lang="en-IE" smtClean="0"/>
              <a:pPr/>
              <a:t>40</a:t>
            </a:fld>
            <a:endParaRPr lang="en-IE" smtClean="0"/>
          </a:p>
        </p:txBody>
      </p:sp>
      <p:sp>
        <p:nvSpPr>
          <p:cNvPr id="59395" name="Text Placeholder 2"/>
          <p:cNvSpPr txBox="1">
            <a:spLocks/>
          </p:cNvSpPr>
          <p:nvPr/>
        </p:nvSpPr>
        <p:spPr bwMode="auto">
          <a:xfrm>
            <a:off x="1219200" y="457200"/>
            <a:ext cx="6781800" cy="720725"/>
          </a:xfrm>
          <a:prstGeom prst="rect">
            <a:avLst/>
          </a:prstGeom>
          <a:noFill/>
          <a:ln w="9525">
            <a:noFill/>
            <a:miter lim="800000"/>
            <a:headEnd/>
            <a:tailEnd/>
          </a:ln>
        </p:spPr>
        <p:txBody>
          <a:bodyPr/>
          <a:lstStyle/>
          <a:p>
            <a:pPr eaLnBrk="0" hangingPunct="0">
              <a:spcBef>
                <a:spcPct val="20000"/>
              </a:spcBef>
            </a:pPr>
            <a:r>
              <a:rPr lang="en-US" sz="3600">
                <a:solidFill>
                  <a:srgbClr val="496121"/>
                </a:solidFill>
                <a:latin typeface="WWF" pitchFamily="50" charset="0"/>
              </a:rPr>
              <a:t>Additional WWF REDD+ Resources</a:t>
            </a:r>
          </a:p>
        </p:txBody>
      </p:sp>
      <p:sp>
        <p:nvSpPr>
          <p:cNvPr id="4" name="Rectangle 3"/>
          <p:cNvSpPr/>
          <p:nvPr/>
        </p:nvSpPr>
        <p:spPr>
          <a:xfrm>
            <a:off x="914400" y="990600"/>
            <a:ext cx="7620000" cy="4554538"/>
          </a:xfrm>
          <a:prstGeom prst="rect">
            <a:avLst/>
          </a:prstGeom>
        </p:spPr>
        <p:txBody>
          <a:bodyPr>
            <a:spAutoFit/>
          </a:bodyPr>
          <a:lstStyle/>
          <a:p>
            <a:pPr algn="ctr">
              <a:defRPr/>
            </a:pPr>
            <a:endParaRPr lang="en-US" sz="2000" dirty="0">
              <a:ea typeface="Geneva"/>
              <a:cs typeface="Geneva"/>
            </a:endParaRPr>
          </a:p>
          <a:p>
            <a:pPr marL="236538" indent="-236538">
              <a:buFont typeface="Arial" pitchFamily="34" charset="0"/>
              <a:buChar char="•"/>
              <a:defRPr/>
            </a:pPr>
            <a:r>
              <a:rPr lang="en-US" b="1" dirty="0">
                <a:solidFill>
                  <a:schemeClr val="tx1">
                    <a:lumMod val="85000"/>
                    <a:lumOff val="15000"/>
                  </a:schemeClr>
                </a:solidFill>
                <a:latin typeface="+mn-lt"/>
                <a:ea typeface="Geneva"/>
                <a:cs typeface="Geneva"/>
              </a:rPr>
              <a:t>WWF REDD+ Learning Sessions </a:t>
            </a:r>
            <a:r>
              <a:rPr lang="en-US" dirty="0">
                <a:solidFill>
                  <a:schemeClr val="tx1">
                    <a:lumMod val="85000"/>
                    <a:lumOff val="15000"/>
                  </a:schemeClr>
                </a:solidFill>
                <a:latin typeface="+mn-lt"/>
                <a:ea typeface="Geneva"/>
                <a:cs typeface="Geneva"/>
              </a:rPr>
              <a:t>– Archive of this and other sessions: </a:t>
            </a:r>
            <a:r>
              <a:rPr lang="en-US" dirty="0">
                <a:latin typeface="+mn-lt"/>
                <a:ea typeface="Geneva"/>
                <a:cs typeface="Geneva"/>
                <a:hlinkClick r:id="rId2"/>
              </a:rPr>
              <a:t>bit.ly/REDDlearning</a:t>
            </a:r>
            <a:endParaRPr lang="en-US" dirty="0">
              <a:latin typeface="+mn-lt"/>
              <a:ea typeface="Geneva"/>
              <a:cs typeface="Geneva"/>
            </a:endParaRPr>
          </a:p>
          <a:p>
            <a:pPr marL="236538" indent="-236538">
              <a:buFont typeface="Arial" pitchFamily="34" charset="0"/>
              <a:buChar char="•"/>
              <a:defRPr/>
            </a:pPr>
            <a:endParaRPr lang="en-US" dirty="0">
              <a:latin typeface="+mn-lt"/>
              <a:ea typeface="Geneva"/>
              <a:cs typeface="Geneva"/>
            </a:endParaRPr>
          </a:p>
          <a:p>
            <a:pPr marL="236538" indent="-236538">
              <a:buFont typeface="Arial" pitchFamily="34" charset="0"/>
              <a:buChar char="•"/>
              <a:defRPr/>
            </a:pPr>
            <a:r>
              <a:rPr lang="en-US" b="1" dirty="0">
                <a:solidFill>
                  <a:schemeClr val="tx1">
                    <a:lumMod val="85000"/>
                    <a:lumOff val="15000"/>
                  </a:schemeClr>
                </a:solidFill>
                <a:latin typeface="+mn-lt"/>
                <a:ea typeface="Geneva"/>
                <a:cs typeface="Geneva"/>
              </a:rPr>
              <a:t>REDD+ Resource Digest </a:t>
            </a:r>
            <a:r>
              <a:rPr lang="en-US" dirty="0">
                <a:solidFill>
                  <a:schemeClr val="tx1">
                    <a:lumMod val="85000"/>
                    <a:lumOff val="15000"/>
                  </a:schemeClr>
                </a:solidFill>
                <a:latin typeface="+mn-lt"/>
                <a:ea typeface="Geneva"/>
                <a:cs typeface="Geneva"/>
              </a:rPr>
              <a:t>– Free, weekly email round-up up international REDD+ news and information from varying sources and perspectives around the globe. Subscribe at: </a:t>
            </a:r>
            <a:r>
              <a:rPr lang="en-US" dirty="0">
                <a:latin typeface="+mn-lt"/>
                <a:ea typeface="Geneva"/>
                <a:cs typeface="Geneva"/>
                <a:hlinkClick r:id="rId3"/>
              </a:rPr>
              <a:t>bit.ly/REDDinfo</a:t>
            </a:r>
            <a:r>
              <a:rPr lang="en-US" dirty="0">
                <a:latin typeface="+mn-lt"/>
                <a:ea typeface="Geneva"/>
                <a:cs typeface="Geneva"/>
              </a:rPr>
              <a:t> </a:t>
            </a:r>
          </a:p>
          <a:p>
            <a:pPr marL="236538" indent="-236538">
              <a:buFont typeface="Arial" pitchFamily="34" charset="0"/>
              <a:buChar char="•"/>
              <a:defRPr/>
            </a:pPr>
            <a:endParaRPr lang="en-US" dirty="0">
              <a:solidFill>
                <a:srgbClr val="496121"/>
              </a:solidFill>
              <a:latin typeface="+mn-lt"/>
            </a:endParaRPr>
          </a:p>
          <a:p>
            <a:pPr marL="236538" indent="-236538">
              <a:buFont typeface="Arial" pitchFamily="34" charset="0"/>
              <a:buChar char="•"/>
              <a:defRPr/>
            </a:pPr>
            <a:r>
              <a:rPr lang="en-US" b="1" dirty="0">
                <a:solidFill>
                  <a:schemeClr val="tx1">
                    <a:lumMod val="85000"/>
                    <a:lumOff val="15000"/>
                  </a:schemeClr>
                </a:solidFill>
                <a:latin typeface="+mn-lt"/>
                <a:ea typeface="Geneva"/>
                <a:cs typeface="Geneva"/>
              </a:rPr>
              <a:t>CANOPY </a:t>
            </a:r>
            <a:r>
              <a:rPr lang="en-US" dirty="0">
                <a:solidFill>
                  <a:schemeClr val="tx1">
                    <a:lumMod val="85000"/>
                    <a:lumOff val="15000"/>
                  </a:schemeClr>
                </a:solidFill>
                <a:latin typeface="+mn-lt"/>
                <a:ea typeface="Geneva"/>
                <a:cs typeface="Geneva"/>
              </a:rPr>
              <a:t>– Free, quarterly e-newsletter from WWF's global Forest and Climate Initiative, keeps you up to date on WWF REDD+  news and information. Subscribe at: </a:t>
            </a:r>
            <a:r>
              <a:rPr lang="en-US" dirty="0">
                <a:latin typeface="+mn-lt"/>
                <a:ea typeface="Geneva"/>
                <a:cs typeface="Geneva"/>
                <a:hlinkClick r:id="rId3"/>
              </a:rPr>
              <a:t>bit.ly/REDDinfo</a:t>
            </a:r>
            <a:r>
              <a:rPr lang="en-US" dirty="0">
                <a:latin typeface="+mn-lt"/>
                <a:ea typeface="Geneva"/>
                <a:cs typeface="Geneva"/>
              </a:rPr>
              <a:t> </a:t>
            </a:r>
          </a:p>
          <a:p>
            <a:pPr>
              <a:defRPr/>
            </a:pPr>
            <a:endParaRPr lang="en-US" dirty="0">
              <a:solidFill>
                <a:schemeClr val="tx1">
                  <a:lumMod val="75000"/>
                  <a:lumOff val="25000"/>
                </a:schemeClr>
              </a:solidFill>
              <a:latin typeface="+mn-lt"/>
              <a:ea typeface="Geneva"/>
              <a:cs typeface="Geneva"/>
            </a:endParaRPr>
          </a:p>
          <a:p>
            <a:pPr marL="236538" indent="-236538">
              <a:buFont typeface="Arial" pitchFamily="34" charset="0"/>
              <a:buChar char="•"/>
              <a:defRPr/>
            </a:pPr>
            <a:r>
              <a:rPr lang="en-US" b="1" dirty="0">
                <a:solidFill>
                  <a:schemeClr val="tx1">
                    <a:lumMod val="85000"/>
                    <a:lumOff val="15000"/>
                  </a:schemeClr>
                </a:solidFill>
                <a:latin typeface="+mn-lt"/>
                <a:ea typeface="Geneva"/>
                <a:cs typeface="Geneva"/>
              </a:rPr>
              <a:t>REDD+ Five Guiding Principles </a:t>
            </a:r>
            <a:r>
              <a:rPr lang="en-US" dirty="0">
                <a:solidFill>
                  <a:schemeClr val="tx1">
                    <a:lumMod val="85000"/>
                    <a:lumOff val="15000"/>
                  </a:schemeClr>
                </a:solidFill>
                <a:latin typeface="+mn-lt"/>
                <a:ea typeface="Geneva"/>
                <a:cs typeface="Geneva"/>
              </a:rPr>
              <a:t>– Available at: </a:t>
            </a:r>
            <a:r>
              <a:rPr lang="en-US" dirty="0">
                <a:solidFill>
                  <a:schemeClr val="tx1">
                    <a:lumMod val="75000"/>
                    <a:lumOff val="25000"/>
                  </a:schemeClr>
                </a:solidFill>
                <a:latin typeface="+mn-lt"/>
                <a:ea typeface="Geneva"/>
                <a:cs typeface="Geneva"/>
                <a:hlinkClick r:id="rId4"/>
              </a:rPr>
              <a:t>bit.ly/REDDFIVE</a:t>
            </a:r>
            <a:r>
              <a:rPr lang="en-US" dirty="0">
                <a:solidFill>
                  <a:schemeClr val="tx1">
                    <a:lumMod val="75000"/>
                    <a:lumOff val="25000"/>
                  </a:schemeClr>
                </a:solidFill>
                <a:latin typeface="+mn-lt"/>
                <a:ea typeface="Geneva"/>
                <a:cs typeface="Geneva"/>
              </a:rPr>
              <a:t> </a:t>
            </a:r>
          </a:p>
          <a:p>
            <a:pPr marL="236538" indent="-236538">
              <a:defRPr/>
            </a:pPr>
            <a:r>
              <a:rPr lang="en-US" dirty="0">
                <a:latin typeface="+mn-lt"/>
                <a:ea typeface="Geneva"/>
                <a:cs typeface="Geneva"/>
              </a:rPr>
              <a:t> </a:t>
            </a:r>
            <a:endParaRPr lang="en-US" b="1" dirty="0">
              <a:solidFill>
                <a:schemeClr val="tx1">
                  <a:lumMod val="75000"/>
                  <a:lumOff val="25000"/>
                </a:schemeClr>
              </a:solidFill>
              <a:latin typeface="+mn-lt"/>
              <a:ea typeface="Geneva"/>
              <a:cs typeface="Geneva"/>
            </a:endParaRPr>
          </a:p>
          <a:p>
            <a:pPr marL="236538" indent="-236538">
              <a:buFont typeface="Arial" pitchFamily="34" charset="0"/>
              <a:buChar char="•"/>
              <a:defRPr/>
            </a:pPr>
            <a:r>
              <a:rPr lang="en-US" b="1" dirty="0">
                <a:solidFill>
                  <a:schemeClr val="tx1">
                    <a:lumMod val="85000"/>
                    <a:lumOff val="15000"/>
                  </a:schemeClr>
                </a:solidFill>
                <a:latin typeface="+mn-lt"/>
                <a:ea typeface="Geneva"/>
                <a:cs typeface="Geneva"/>
              </a:rPr>
              <a:t>WWF REDD+  </a:t>
            </a:r>
            <a:r>
              <a:rPr lang="en-US" dirty="0">
                <a:solidFill>
                  <a:schemeClr val="tx1">
                    <a:lumMod val="85000"/>
                    <a:lumOff val="15000"/>
                  </a:schemeClr>
                </a:solidFill>
                <a:latin typeface="+mn-lt"/>
                <a:ea typeface="Geneva"/>
                <a:cs typeface="Geneva"/>
              </a:rPr>
              <a:t>– More info at: </a:t>
            </a:r>
            <a:r>
              <a:rPr lang="en-US" dirty="0">
                <a:latin typeface="+mn-lt"/>
                <a:ea typeface="Geneva"/>
                <a:cs typeface="Geneva"/>
                <a:hlinkClick r:id="rId5"/>
              </a:rPr>
              <a:t>www.panda.org/forestclimate</a:t>
            </a:r>
            <a:endParaRPr lang="en-US" dirty="0">
              <a:solidFill>
                <a:schemeClr val="tx1">
                  <a:lumMod val="75000"/>
                  <a:lumOff val="25000"/>
                </a:schemeClr>
              </a:solidFill>
              <a:latin typeface="+mn-lt"/>
              <a:ea typeface="Geneva"/>
              <a:cs typeface="Geneva"/>
            </a:endParaRPr>
          </a:p>
          <a:p>
            <a:pPr marL="236538" indent="-236538">
              <a:defRPr/>
            </a:pPr>
            <a:r>
              <a:rPr lang="en-US" dirty="0">
                <a:ea typeface="Geneva"/>
                <a:cs typeface="Geneva"/>
              </a:rPr>
              <a:t> </a:t>
            </a:r>
          </a:p>
        </p:txBody>
      </p:sp>
      <p:cxnSp>
        <p:nvCxnSpPr>
          <p:cNvPr id="5" name="Straight Connector 4"/>
          <p:cNvCxnSpPr/>
          <p:nvPr/>
        </p:nvCxnSpPr>
        <p:spPr>
          <a:xfrm>
            <a:off x="1219200" y="1066800"/>
            <a:ext cx="7924800" cy="0"/>
          </a:xfrm>
          <a:prstGeom prst="line">
            <a:avLst/>
          </a:prstGeom>
          <a:ln w="12700">
            <a:solidFill>
              <a:srgbClr val="8ABE34"/>
            </a:solidFill>
          </a:ln>
        </p:spPr>
        <p:style>
          <a:lnRef idx="1">
            <a:schemeClr val="accent1"/>
          </a:lnRef>
          <a:fillRef idx="0">
            <a:schemeClr val="accent1"/>
          </a:fillRef>
          <a:effectRef idx="0">
            <a:schemeClr val="accent1"/>
          </a:effectRef>
          <a:fontRef idx="minor">
            <a:schemeClr val="tx1"/>
          </a:fontRef>
        </p:style>
      </p:cxnSp>
      <p:pic>
        <p:nvPicPr>
          <p:cNvPr id="59398" name="Picture 5" descr="Jungle-sm-gr.jpg"/>
          <p:cNvPicPr>
            <a:picLocks noChangeAspect="1"/>
          </p:cNvPicPr>
          <p:nvPr/>
        </p:nvPicPr>
        <p:blipFill>
          <a:blip r:embed="rId6" cstate="print"/>
          <a:srcRect/>
          <a:stretch>
            <a:fillRect/>
          </a:stretch>
        </p:blipFill>
        <p:spPr bwMode="auto">
          <a:xfrm>
            <a:off x="6781800" y="58738"/>
            <a:ext cx="1752600" cy="1009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ate Placeholder 1"/>
          <p:cNvSpPr>
            <a:spLocks noGrp="1"/>
          </p:cNvSpPr>
          <p:nvPr>
            <p:ph type="dt" sz="quarter" idx="10"/>
          </p:nvPr>
        </p:nvSpPr>
        <p:spPr>
          <a:xfrm>
            <a:off x="7704138" y="6453188"/>
            <a:ext cx="1439862" cy="288925"/>
          </a:xfrm>
          <a:noFill/>
        </p:spPr>
        <p:txBody>
          <a:bodyPr/>
          <a:lstStyle/>
          <a:p>
            <a:fld id="{FC201A2F-12C2-4FF0-A211-736627B5A544}" type="datetime3">
              <a:rPr lang="en-IE" smtClean="0"/>
              <a:pPr/>
              <a:t>31 October 2013</a:t>
            </a:fld>
            <a:r>
              <a:rPr lang="en-IE" smtClean="0"/>
              <a:t> - </a:t>
            </a:r>
            <a:fld id="{58DD39DA-D715-4611-AA1B-B1B199C4331E}" type="slidenum">
              <a:rPr lang="en-IE" smtClean="0"/>
              <a:pPr/>
              <a:t>41</a:t>
            </a:fld>
            <a:endParaRPr lang="en-IE" smtClean="0"/>
          </a:p>
        </p:txBody>
      </p:sp>
      <p:sp>
        <p:nvSpPr>
          <p:cNvPr id="4" name="Rectangle 3"/>
          <p:cNvSpPr/>
          <p:nvPr/>
        </p:nvSpPr>
        <p:spPr>
          <a:xfrm>
            <a:off x="762000" y="1600200"/>
            <a:ext cx="7162800" cy="1908175"/>
          </a:xfrm>
          <a:prstGeom prst="rect">
            <a:avLst/>
          </a:prstGeom>
        </p:spPr>
        <p:txBody>
          <a:bodyPr>
            <a:spAutoFit/>
          </a:bodyPr>
          <a:lstStyle/>
          <a:p>
            <a:pPr algn="ctr">
              <a:defRPr/>
            </a:pPr>
            <a:r>
              <a:rPr lang="en-US" sz="2000" b="1" dirty="0">
                <a:solidFill>
                  <a:schemeClr val="tx1">
                    <a:lumMod val="85000"/>
                    <a:lumOff val="15000"/>
                  </a:schemeClr>
                </a:solidFill>
                <a:ea typeface="Geneva"/>
                <a:cs typeface="Geneva"/>
              </a:rPr>
              <a:t>Twitter</a:t>
            </a:r>
            <a:r>
              <a:rPr lang="en-US" sz="2000" dirty="0">
                <a:solidFill>
                  <a:schemeClr val="tx1">
                    <a:lumMod val="85000"/>
                    <a:lumOff val="15000"/>
                  </a:schemeClr>
                </a:solidFill>
                <a:ea typeface="Geneva"/>
                <a:cs typeface="Geneva"/>
              </a:rPr>
              <a:t> - @WWFforestcarbon</a:t>
            </a:r>
          </a:p>
          <a:p>
            <a:pPr algn="ctr">
              <a:defRPr/>
            </a:pPr>
            <a:r>
              <a:rPr lang="en-US" sz="2000" dirty="0">
                <a:solidFill>
                  <a:schemeClr val="tx1">
                    <a:lumMod val="85000"/>
                    <a:lumOff val="15000"/>
                  </a:schemeClr>
                </a:solidFill>
                <a:ea typeface="Geneva"/>
                <a:cs typeface="Geneva"/>
              </a:rPr>
              <a:t> </a:t>
            </a:r>
          </a:p>
          <a:p>
            <a:pPr algn="ctr">
              <a:defRPr/>
            </a:pPr>
            <a:r>
              <a:rPr lang="en-US" sz="2000" b="1" dirty="0">
                <a:solidFill>
                  <a:schemeClr val="tx1">
                    <a:lumMod val="85000"/>
                    <a:lumOff val="15000"/>
                  </a:schemeClr>
                </a:solidFill>
                <a:ea typeface="Geneva"/>
                <a:cs typeface="Geneva"/>
              </a:rPr>
              <a:t>Web</a:t>
            </a:r>
            <a:r>
              <a:rPr lang="en-US" sz="2000" dirty="0">
                <a:solidFill>
                  <a:schemeClr val="tx1">
                    <a:lumMod val="85000"/>
                    <a:lumOff val="15000"/>
                  </a:schemeClr>
                </a:solidFill>
                <a:ea typeface="Geneva"/>
                <a:cs typeface="Geneva"/>
              </a:rPr>
              <a:t> - www.panda.org/forestclimate</a:t>
            </a:r>
          </a:p>
          <a:p>
            <a:pPr algn="ctr">
              <a:defRPr/>
            </a:pPr>
            <a:r>
              <a:rPr lang="en-US" sz="2000" dirty="0">
                <a:solidFill>
                  <a:schemeClr val="tx1">
                    <a:lumMod val="85000"/>
                    <a:lumOff val="15000"/>
                  </a:schemeClr>
                </a:solidFill>
                <a:ea typeface="Geneva"/>
                <a:cs typeface="Geneva"/>
              </a:rPr>
              <a:t> </a:t>
            </a:r>
          </a:p>
          <a:p>
            <a:pPr algn="ctr">
              <a:defRPr/>
            </a:pPr>
            <a:r>
              <a:rPr lang="en-US" sz="2000" b="1" dirty="0">
                <a:solidFill>
                  <a:schemeClr val="tx1">
                    <a:lumMod val="85000"/>
                    <a:lumOff val="15000"/>
                  </a:schemeClr>
                </a:solidFill>
                <a:ea typeface="Geneva"/>
                <a:cs typeface="Geneva"/>
              </a:rPr>
              <a:t>Email contact</a:t>
            </a:r>
            <a:r>
              <a:rPr lang="en-US" sz="2000" dirty="0">
                <a:solidFill>
                  <a:schemeClr val="tx1">
                    <a:lumMod val="85000"/>
                    <a:lumOff val="15000"/>
                  </a:schemeClr>
                </a:solidFill>
                <a:ea typeface="Geneva"/>
                <a:cs typeface="Geneva"/>
              </a:rPr>
              <a:t> - </a:t>
            </a:r>
            <a:r>
              <a:rPr lang="en-US" sz="2000" u="sng" dirty="0">
                <a:solidFill>
                  <a:schemeClr val="tx1">
                    <a:lumMod val="85000"/>
                    <a:lumOff val="15000"/>
                  </a:schemeClr>
                </a:solidFill>
                <a:ea typeface="Geneva"/>
                <a:cs typeface="Geneva"/>
              </a:rPr>
              <a:t>forestclimate@wwf.panda.org</a:t>
            </a:r>
          </a:p>
          <a:p>
            <a:pPr algn="ctr">
              <a:defRPr/>
            </a:pPr>
            <a:r>
              <a:rPr lang="en-US" dirty="0">
                <a:solidFill>
                  <a:schemeClr val="tx1">
                    <a:lumMod val="85000"/>
                    <a:lumOff val="15000"/>
                  </a:schemeClr>
                </a:solidFill>
                <a:ea typeface="Geneva"/>
                <a:cs typeface="Geneva"/>
              </a:rPr>
              <a:t> </a:t>
            </a:r>
          </a:p>
        </p:txBody>
      </p:sp>
      <p:sp>
        <p:nvSpPr>
          <p:cNvPr id="60420" name="Text Placeholder 2"/>
          <p:cNvSpPr txBox="1">
            <a:spLocks/>
          </p:cNvSpPr>
          <p:nvPr/>
        </p:nvSpPr>
        <p:spPr bwMode="auto">
          <a:xfrm>
            <a:off x="1219200" y="457200"/>
            <a:ext cx="6781800" cy="720725"/>
          </a:xfrm>
          <a:prstGeom prst="rect">
            <a:avLst/>
          </a:prstGeom>
          <a:noFill/>
          <a:ln w="9525">
            <a:noFill/>
            <a:miter lim="800000"/>
            <a:headEnd/>
            <a:tailEnd/>
          </a:ln>
        </p:spPr>
        <p:txBody>
          <a:bodyPr/>
          <a:lstStyle/>
          <a:p>
            <a:pPr eaLnBrk="0" hangingPunct="0">
              <a:spcBef>
                <a:spcPct val="20000"/>
              </a:spcBef>
            </a:pPr>
            <a:r>
              <a:rPr lang="en-US" sz="3600">
                <a:solidFill>
                  <a:srgbClr val="496121"/>
                </a:solidFill>
                <a:latin typeface="WWF" pitchFamily="50" charset="0"/>
              </a:rPr>
              <a:t>Stay Connected…</a:t>
            </a:r>
          </a:p>
        </p:txBody>
      </p:sp>
      <p:cxnSp>
        <p:nvCxnSpPr>
          <p:cNvPr id="6" name="Straight Connector 5"/>
          <p:cNvCxnSpPr/>
          <p:nvPr/>
        </p:nvCxnSpPr>
        <p:spPr>
          <a:xfrm>
            <a:off x="1219200" y="1066800"/>
            <a:ext cx="7924800" cy="0"/>
          </a:xfrm>
          <a:prstGeom prst="line">
            <a:avLst/>
          </a:prstGeom>
          <a:ln w="12700">
            <a:solidFill>
              <a:srgbClr val="8ABE34"/>
            </a:solidFill>
          </a:ln>
        </p:spPr>
        <p:style>
          <a:lnRef idx="1">
            <a:schemeClr val="accent1"/>
          </a:lnRef>
          <a:fillRef idx="0">
            <a:schemeClr val="accent1"/>
          </a:fillRef>
          <a:effectRef idx="0">
            <a:schemeClr val="accent1"/>
          </a:effectRef>
          <a:fontRef idx="minor">
            <a:schemeClr val="tx1"/>
          </a:fontRef>
        </p:style>
      </p:cxnSp>
      <p:pic>
        <p:nvPicPr>
          <p:cNvPr id="60422" name="Picture 6" descr="Jungle-sm-gr.jpg"/>
          <p:cNvPicPr>
            <a:picLocks noChangeAspect="1"/>
          </p:cNvPicPr>
          <p:nvPr/>
        </p:nvPicPr>
        <p:blipFill>
          <a:blip r:embed="rId2" cstate="print"/>
          <a:srcRect/>
          <a:stretch>
            <a:fillRect/>
          </a:stretch>
        </p:blipFill>
        <p:spPr bwMode="auto">
          <a:xfrm>
            <a:off x="2209800" y="3763963"/>
            <a:ext cx="4648200" cy="267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descr="MM6664_0054"/>
          <p:cNvPicPr>
            <a:picLocks noChangeAspect="1" noChangeArrowheads="1"/>
          </p:cNvPicPr>
          <p:nvPr/>
        </p:nvPicPr>
        <p:blipFill>
          <a:blip r:embed="rId2" cstate="print"/>
          <a:srcRect/>
          <a:stretch>
            <a:fillRect/>
          </a:stretch>
        </p:blipFill>
        <p:spPr bwMode="auto">
          <a:xfrm>
            <a:off x="914400" y="152400"/>
            <a:ext cx="8077200" cy="6324600"/>
          </a:xfrm>
          <a:prstGeom prst="rect">
            <a:avLst/>
          </a:prstGeom>
          <a:noFill/>
          <a:ln w="9525">
            <a:noFill/>
            <a:miter lim="800000"/>
            <a:headEnd/>
            <a:tailEnd/>
          </a:ln>
        </p:spPr>
      </p:pic>
      <p:sp>
        <p:nvSpPr>
          <p:cNvPr id="61443" name="Title 1"/>
          <p:cNvSpPr txBox="1">
            <a:spLocks/>
          </p:cNvSpPr>
          <p:nvPr/>
        </p:nvSpPr>
        <p:spPr bwMode="auto">
          <a:xfrm>
            <a:off x="1676400" y="2209800"/>
            <a:ext cx="3616325" cy="1470025"/>
          </a:xfrm>
          <a:prstGeom prst="rect">
            <a:avLst/>
          </a:prstGeom>
          <a:noFill/>
          <a:ln w="9525">
            <a:noFill/>
            <a:miter lim="800000"/>
            <a:headEnd/>
            <a:tailEnd/>
          </a:ln>
        </p:spPr>
        <p:txBody>
          <a:bodyPr anchor="ctr"/>
          <a:lstStyle/>
          <a:p>
            <a:pPr defTabSz="457200">
              <a:lnSpc>
                <a:spcPct val="90000"/>
              </a:lnSpc>
            </a:pPr>
            <a:endParaRPr lang="en-GB" sz="4000" b="1">
              <a:solidFill>
                <a:schemeClr val="bg1"/>
              </a:solidFill>
            </a:endParaRPr>
          </a:p>
          <a:p>
            <a:pPr defTabSz="457200">
              <a:lnSpc>
                <a:spcPct val="90000"/>
              </a:lnSpc>
            </a:pPr>
            <a:r>
              <a:rPr lang="en-GB" sz="4800">
                <a:solidFill>
                  <a:schemeClr val="bg1"/>
                </a:solidFill>
                <a:latin typeface="WWF" pitchFamily="50" charset="0"/>
              </a:rPr>
              <a:t>Thank you</a:t>
            </a:r>
            <a:endParaRPr lang="en-US" sz="4800">
              <a:solidFill>
                <a:schemeClr val="bg1"/>
              </a:solidFill>
              <a:latin typeface="WWF" pitchFamily="50" charset="0"/>
            </a:endParaRPr>
          </a:p>
        </p:txBody>
      </p:sp>
      <p:sp>
        <p:nvSpPr>
          <p:cNvPr id="12" name="Subtitle 2"/>
          <p:cNvSpPr txBox="1">
            <a:spLocks/>
          </p:cNvSpPr>
          <p:nvPr/>
        </p:nvSpPr>
        <p:spPr bwMode="auto">
          <a:xfrm>
            <a:off x="5502275" y="4699000"/>
            <a:ext cx="3641725" cy="965200"/>
          </a:xfrm>
          <a:prstGeom prst="rect">
            <a:avLst/>
          </a:prstGeom>
          <a:noFill/>
          <a:ln w="9525">
            <a:noFill/>
            <a:miter lim="800000"/>
            <a:headEnd/>
            <a:tailEnd/>
          </a:ln>
        </p:spPr>
        <p:txBody>
          <a:bodyPr/>
          <a:lstStyle/>
          <a:p>
            <a:pPr defTabSz="457200">
              <a:defRPr/>
            </a:pPr>
            <a:endParaRPr lang="en-US" dirty="0">
              <a:solidFill>
                <a:schemeClr val="accent3"/>
              </a:solidFill>
              <a:latin typeface="Arial" charset="0"/>
              <a:ea typeface="Geneva"/>
            </a:endParaRPr>
          </a:p>
        </p:txBody>
      </p:sp>
      <p:sp>
        <p:nvSpPr>
          <p:cNvPr id="61445" name="Text Placeholder 12"/>
          <p:cNvSpPr txBox="1">
            <a:spLocks/>
          </p:cNvSpPr>
          <p:nvPr/>
        </p:nvSpPr>
        <p:spPr bwMode="auto">
          <a:xfrm>
            <a:off x="4191000" y="5334000"/>
            <a:ext cx="4100513" cy="817563"/>
          </a:xfrm>
          <a:prstGeom prst="rect">
            <a:avLst/>
          </a:prstGeom>
          <a:noFill/>
          <a:ln w="9525">
            <a:noFill/>
            <a:miter lim="800000"/>
            <a:headEnd/>
            <a:tailEnd/>
          </a:ln>
        </p:spPr>
        <p:txBody>
          <a:bodyPr/>
          <a:lstStyle/>
          <a:p>
            <a:pPr marL="342900" indent="-342900" algn="r" defTabSz="457200">
              <a:spcBef>
                <a:spcPct val="20000"/>
              </a:spcBef>
              <a:buFont typeface="Arial" pitchFamily="34" charset="0"/>
              <a:buNone/>
            </a:pPr>
            <a:r>
              <a:rPr lang="en-US" sz="2400">
                <a:solidFill>
                  <a:schemeClr val="bg1"/>
                </a:solidFill>
                <a:latin typeface="WWF" pitchFamily="50" charset="0"/>
              </a:rPr>
              <a:t>panda.org/forestclimate</a:t>
            </a:r>
          </a:p>
        </p:txBody>
      </p:sp>
      <p:sp>
        <p:nvSpPr>
          <p:cNvPr id="14" name="Rectangle 11"/>
          <p:cNvSpPr/>
          <p:nvPr/>
        </p:nvSpPr>
        <p:spPr>
          <a:xfrm>
            <a:off x="0" y="0"/>
            <a:ext cx="107950" cy="6858000"/>
          </a:xfrm>
          <a:prstGeom prst="rect">
            <a:avLst/>
          </a:prstGeom>
          <a:solidFill>
            <a:srgbClr val="8ABE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p>
        </p:txBody>
      </p:sp>
      <p:sp>
        <p:nvSpPr>
          <p:cNvPr id="61447" name="Date Placeholder 7"/>
          <p:cNvSpPr>
            <a:spLocks noGrp="1"/>
          </p:cNvSpPr>
          <p:nvPr>
            <p:ph type="dt" sz="quarter" idx="10"/>
          </p:nvPr>
        </p:nvSpPr>
        <p:spPr>
          <a:noFill/>
        </p:spPr>
        <p:txBody>
          <a:bodyPr/>
          <a:lstStyle/>
          <a:p>
            <a:fld id="{810F0E94-F236-457C-8675-4945FB540871}" type="datetime3">
              <a:rPr lang="en-IE" smtClean="0"/>
              <a:pPr/>
              <a:t>31 October 2013</a:t>
            </a:fld>
            <a:r>
              <a:rPr lang="en-IE" smtClean="0"/>
              <a:t> - </a:t>
            </a:r>
            <a:fld id="{124D63C5-7D05-4B6D-ABE9-A92AECCF82D1}" type="slidenum">
              <a:rPr lang="en-IE" smtClean="0"/>
              <a:pPr/>
              <a:t>42</a:t>
            </a:fld>
            <a:endParaRPr lang="en-IE"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1"/>
          <p:cNvSpPr>
            <a:spLocks noGrp="1"/>
          </p:cNvSpPr>
          <p:nvPr>
            <p:ph type="dt" sz="quarter" idx="10"/>
          </p:nvPr>
        </p:nvSpPr>
        <p:spPr>
          <a:noFill/>
        </p:spPr>
        <p:txBody>
          <a:bodyPr/>
          <a:lstStyle/>
          <a:p>
            <a:fld id="{C472196B-C2E6-4ACA-94E2-AC0500DFB052}" type="datetime3">
              <a:rPr lang="en-IE" smtClean="0"/>
              <a:pPr/>
              <a:t>31 October 2013</a:t>
            </a:fld>
            <a:r>
              <a:rPr lang="en-IE" smtClean="0"/>
              <a:t> - </a:t>
            </a:r>
            <a:fld id="{677E93D8-4BAF-40B7-93D2-4FD9FB03ACA2}" type="slidenum">
              <a:rPr lang="en-IE" smtClean="0"/>
              <a:pPr/>
              <a:t>5</a:t>
            </a:fld>
            <a:endParaRPr lang="en-IE" smtClean="0"/>
          </a:p>
        </p:txBody>
      </p:sp>
      <p:sp>
        <p:nvSpPr>
          <p:cNvPr id="118787" name="TextBox 4"/>
          <p:cNvSpPr txBox="1">
            <a:spLocks noChangeArrowheads="1"/>
          </p:cNvSpPr>
          <p:nvPr/>
        </p:nvSpPr>
        <p:spPr bwMode="auto">
          <a:xfrm>
            <a:off x="685800" y="1295400"/>
            <a:ext cx="8077200" cy="2586038"/>
          </a:xfrm>
          <a:prstGeom prst="rect">
            <a:avLst/>
          </a:prstGeom>
          <a:noFill/>
          <a:ln w="9525">
            <a:noFill/>
            <a:miter lim="800000"/>
            <a:headEnd/>
            <a:tailEnd/>
          </a:ln>
        </p:spPr>
        <p:txBody>
          <a:bodyPr>
            <a:spAutoFit/>
          </a:bodyPr>
          <a:lstStyle/>
          <a:p>
            <a:pPr>
              <a:defRPr/>
            </a:pPr>
            <a:endParaRPr lang="en-US" dirty="0">
              <a:solidFill>
                <a:schemeClr val="tx1">
                  <a:lumMod val="75000"/>
                  <a:lumOff val="25000"/>
                </a:schemeClr>
              </a:solidFill>
            </a:endParaRPr>
          </a:p>
          <a:p>
            <a:pPr>
              <a:defRPr/>
            </a:pPr>
            <a:endParaRPr lang="en-US" b="1" dirty="0">
              <a:solidFill>
                <a:srgbClr val="496121"/>
              </a:solidFill>
            </a:endParaRPr>
          </a:p>
          <a:p>
            <a:pPr>
              <a:defRPr/>
            </a:pPr>
            <a:endParaRPr lang="en-US" b="1" dirty="0">
              <a:solidFill>
                <a:srgbClr val="496121"/>
              </a:solidFill>
            </a:endParaRPr>
          </a:p>
          <a:p>
            <a:pPr>
              <a:defRPr/>
            </a:pPr>
            <a:endParaRPr lang="en-US" b="1" dirty="0">
              <a:solidFill>
                <a:srgbClr val="496121"/>
              </a:solidFill>
            </a:endParaRPr>
          </a:p>
          <a:p>
            <a:pPr>
              <a:defRPr/>
            </a:pPr>
            <a:endParaRPr lang="en-US" dirty="0">
              <a:solidFill>
                <a:srgbClr val="496121"/>
              </a:solidFill>
            </a:endParaRPr>
          </a:p>
          <a:p>
            <a:pPr>
              <a:defRPr/>
            </a:pPr>
            <a:endParaRPr lang="en-US" dirty="0">
              <a:solidFill>
                <a:schemeClr val="tx1">
                  <a:lumMod val="75000"/>
                  <a:lumOff val="25000"/>
                </a:schemeClr>
              </a:solidFill>
            </a:endParaRPr>
          </a:p>
          <a:p>
            <a:pPr>
              <a:defRPr/>
            </a:pPr>
            <a:endParaRPr lang="en-US" dirty="0">
              <a:solidFill>
                <a:schemeClr val="tx1">
                  <a:lumMod val="75000"/>
                  <a:lumOff val="25000"/>
                </a:schemeClr>
              </a:solidFill>
            </a:endParaRPr>
          </a:p>
          <a:p>
            <a:pPr>
              <a:defRPr/>
            </a:pPr>
            <a:endParaRPr lang="en-US" dirty="0">
              <a:solidFill>
                <a:schemeClr val="tx1">
                  <a:lumMod val="75000"/>
                  <a:lumOff val="25000"/>
                </a:schemeClr>
              </a:solidFill>
            </a:endParaRPr>
          </a:p>
          <a:p>
            <a:pPr>
              <a:defRPr/>
            </a:pPr>
            <a:endParaRPr lang="en-US" dirty="0">
              <a:solidFill>
                <a:schemeClr val="tx1">
                  <a:lumMod val="75000"/>
                  <a:lumOff val="25000"/>
                </a:schemeClr>
              </a:solidFill>
            </a:endParaRPr>
          </a:p>
        </p:txBody>
      </p:sp>
      <p:sp>
        <p:nvSpPr>
          <p:cNvPr id="8" name="TextBox 7"/>
          <p:cNvSpPr txBox="1">
            <a:spLocks noChangeArrowheads="1"/>
          </p:cNvSpPr>
          <p:nvPr/>
        </p:nvSpPr>
        <p:spPr bwMode="auto">
          <a:xfrm>
            <a:off x="1143000" y="3505200"/>
            <a:ext cx="2209800" cy="838200"/>
          </a:xfrm>
          <a:prstGeom prst="rect">
            <a:avLst/>
          </a:prstGeom>
          <a:noFill/>
          <a:ln w="9525">
            <a:noFill/>
            <a:miter lim="800000"/>
            <a:headEnd/>
            <a:tailEnd/>
          </a:ln>
        </p:spPr>
        <p:txBody>
          <a:bodyPr>
            <a:spAutoFit/>
          </a:bodyPr>
          <a:lstStyle/>
          <a:p>
            <a:r>
              <a:rPr lang="en-GB" sz="4800" b="1"/>
              <a:t>REDD</a:t>
            </a:r>
          </a:p>
        </p:txBody>
      </p:sp>
      <p:sp>
        <p:nvSpPr>
          <p:cNvPr id="9" name="TextBox 8"/>
          <p:cNvSpPr txBox="1">
            <a:spLocks noChangeArrowheads="1"/>
          </p:cNvSpPr>
          <p:nvPr/>
        </p:nvSpPr>
        <p:spPr bwMode="auto">
          <a:xfrm>
            <a:off x="2971800" y="3505200"/>
            <a:ext cx="533400" cy="838200"/>
          </a:xfrm>
          <a:prstGeom prst="rect">
            <a:avLst/>
          </a:prstGeom>
          <a:noFill/>
          <a:ln w="9525">
            <a:noFill/>
            <a:miter lim="800000"/>
            <a:headEnd/>
            <a:tailEnd/>
          </a:ln>
        </p:spPr>
        <p:txBody>
          <a:bodyPr>
            <a:spAutoFit/>
          </a:bodyPr>
          <a:lstStyle/>
          <a:p>
            <a:r>
              <a:rPr lang="en-GB" sz="4800" b="1">
                <a:solidFill>
                  <a:srgbClr val="FF0000"/>
                </a:solidFill>
              </a:rPr>
              <a:t>+</a:t>
            </a:r>
          </a:p>
        </p:txBody>
      </p:sp>
      <p:sp>
        <p:nvSpPr>
          <p:cNvPr id="10" name="TextBox 9"/>
          <p:cNvSpPr txBox="1">
            <a:spLocks noChangeArrowheads="1"/>
          </p:cNvSpPr>
          <p:nvPr/>
        </p:nvSpPr>
        <p:spPr bwMode="auto">
          <a:xfrm>
            <a:off x="4419600" y="3621088"/>
            <a:ext cx="4495800" cy="922337"/>
          </a:xfrm>
          <a:prstGeom prst="rect">
            <a:avLst/>
          </a:prstGeom>
          <a:noFill/>
          <a:ln w="9525">
            <a:noFill/>
            <a:miter lim="800000"/>
            <a:headEnd/>
            <a:tailEnd/>
          </a:ln>
        </p:spPr>
        <p:txBody>
          <a:bodyPr>
            <a:spAutoFit/>
          </a:bodyPr>
          <a:lstStyle/>
          <a:p>
            <a:r>
              <a:rPr lang="en-GB"/>
              <a:t>Reducing Emissions from Deforestation and forest Degradation in developing countries</a:t>
            </a:r>
          </a:p>
        </p:txBody>
      </p:sp>
      <p:pic>
        <p:nvPicPr>
          <p:cNvPr id="23559" name="Picture 2" descr="http://unfccc.int/files/inc/graphics/image/png/2011_logo.png"/>
          <p:cNvPicPr>
            <a:picLocks noChangeAspect="1" noChangeArrowheads="1"/>
          </p:cNvPicPr>
          <p:nvPr/>
        </p:nvPicPr>
        <p:blipFill>
          <a:blip r:embed="rId2" cstate="print"/>
          <a:srcRect/>
          <a:stretch>
            <a:fillRect/>
          </a:stretch>
        </p:blipFill>
        <p:spPr bwMode="auto">
          <a:xfrm>
            <a:off x="1722438" y="1219200"/>
            <a:ext cx="5699125" cy="1676400"/>
          </a:xfrm>
          <a:prstGeom prst="rect">
            <a:avLst/>
          </a:prstGeom>
          <a:noFill/>
          <a:ln w="9525">
            <a:noFill/>
            <a:miter lim="800000"/>
            <a:headEnd/>
            <a:tailEnd/>
          </a:ln>
        </p:spPr>
      </p:pic>
      <p:sp>
        <p:nvSpPr>
          <p:cNvPr id="12" name="TextBox 11"/>
          <p:cNvSpPr txBox="1">
            <a:spLocks noChangeArrowheads="1"/>
          </p:cNvSpPr>
          <p:nvPr/>
        </p:nvSpPr>
        <p:spPr bwMode="auto">
          <a:xfrm>
            <a:off x="4419600" y="4648200"/>
            <a:ext cx="4724400" cy="923925"/>
          </a:xfrm>
          <a:prstGeom prst="rect">
            <a:avLst/>
          </a:prstGeom>
          <a:noFill/>
          <a:ln w="9525">
            <a:noFill/>
            <a:miter lim="800000"/>
            <a:headEnd/>
            <a:tailEnd/>
          </a:ln>
        </p:spPr>
        <p:txBody>
          <a:bodyPr>
            <a:spAutoFit/>
          </a:bodyPr>
          <a:lstStyle/>
          <a:p>
            <a:r>
              <a:rPr lang="en-GB">
                <a:solidFill>
                  <a:srgbClr val="FF0000"/>
                </a:solidFill>
              </a:rPr>
              <a:t>Conservation of forest carbon stocks</a:t>
            </a:r>
          </a:p>
          <a:p>
            <a:r>
              <a:rPr lang="en-GB">
                <a:solidFill>
                  <a:srgbClr val="FF0000"/>
                </a:solidFill>
              </a:rPr>
              <a:t>Sustainable management of forests</a:t>
            </a:r>
          </a:p>
          <a:p>
            <a:r>
              <a:rPr lang="en-GB">
                <a:solidFill>
                  <a:srgbClr val="FF0000"/>
                </a:solidFill>
              </a:rPr>
              <a:t>Enhancement of forest carbon stocks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20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2000"/>
                                        <p:tgtEl>
                                          <p:spTgt spid="9">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fade">
                                      <p:cBhvr>
                                        <p:cTn id="18" dur="2000"/>
                                        <p:tgtEl>
                                          <p:spTgt spid="12">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animEffect transition="in" filter="fade">
                                      <p:cBhvr>
                                        <p:cTn id="21" dur="2000"/>
                                        <p:tgtEl>
                                          <p:spTgt spid="12">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animEffect transition="in" filter="fade">
                                      <p:cBhvr>
                                        <p:cTn id="24" dur="2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P spid="10" grpId="0" build="allAtOnce"/>
      <p:bldP spid="12"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noChangeArrowheads="1"/>
          </p:cNvPicPr>
          <p:nvPr/>
        </p:nvPicPr>
        <p:blipFill>
          <a:blip r:embed="rId3" cstate="print"/>
          <a:srcRect l="11127" t="28893" r="12738" b="25000"/>
          <a:stretch>
            <a:fillRect/>
          </a:stretch>
        </p:blipFill>
        <p:spPr bwMode="auto">
          <a:xfrm>
            <a:off x="333375" y="1752600"/>
            <a:ext cx="8582025" cy="2922588"/>
          </a:xfrm>
          <a:prstGeom prst="rect">
            <a:avLst/>
          </a:prstGeom>
          <a:noFill/>
          <a:ln w="9525">
            <a:noFill/>
            <a:miter lim="800000"/>
            <a:headEnd/>
            <a:tailEnd/>
          </a:ln>
        </p:spPr>
      </p:pic>
      <p:sp>
        <p:nvSpPr>
          <p:cNvPr id="24579" name="TextBox 5"/>
          <p:cNvSpPr txBox="1">
            <a:spLocks noChangeArrowheads="1"/>
          </p:cNvSpPr>
          <p:nvPr/>
        </p:nvSpPr>
        <p:spPr bwMode="auto">
          <a:xfrm>
            <a:off x="2781300" y="4724400"/>
            <a:ext cx="3581400" cy="1108075"/>
          </a:xfrm>
          <a:prstGeom prst="rect">
            <a:avLst/>
          </a:prstGeom>
          <a:noFill/>
          <a:ln w="9525">
            <a:noFill/>
            <a:miter lim="800000"/>
            <a:headEnd/>
            <a:tailEnd/>
          </a:ln>
        </p:spPr>
        <p:txBody>
          <a:bodyPr>
            <a:spAutoFit/>
          </a:bodyPr>
          <a:lstStyle/>
          <a:p>
            <a:pPr algn="ctr"/>
            <a:r>
              <a:rPr lang="en-GB" sz="3200" b="1">
                <a:solidFill>
                  <a:srgbClr val="496121"/>
                </a:solidFill>
              </a:rPr>
              <a:t>US$ 4.5 billion </a:t>
            </a:r>
          </a:p>
          <a:p>
            <a:pPr algn="ctr"/>
            <a:r>
              <a:rPr lang="en-GB" sz="1600" b="1">
                <a:solidFill>
                  <a:srgbClr val="496121"/>
                </a:solidFill>
              </a:rPr>
              <a:t>(2006-2013)</a:t>
            </a:r>
            <a:endParaRPr lang="en-GB" sz="3200" b="1">
              <a:solidFill>
                <a:srgbClr val="496121"/>
              </a:solidFill>
            </a:endParaRPr>
          </a:p>
          <a:p>
            <a:r>
              <a:rPr lang="en-GB"/>
              <a:t> </a:t>
            </a:r>
          </a:p>
        </p:txBody>
      </p:sp>
      <p:sp>
        <p:nvSpPr>
          <p:cNvPr id="24580" name="TextBox 8"/>
          <p:cNvSpPr txBox="1">
            <a:spLocks noChangeArrowheads="1"/>
          </p:cNvSpPr>
          <p:nvPr/>
        </p:nvSpPr>
        <p:spPr bwMode="auto">
          <a:xfrm>
            <a:off x="2019300" y="5711825"/>
            <a:ext cx="5105400" cy="307975"/>
          </a:xfrm>
          <a:prstGeom prst="rect">
            <a:avLst/>
          </a:prstGeom>
          <a:noFill/>
          <a:ln w="9525">
            <a:noFill/>
            <a:miter lim="800000"/>
            <a:headEnd/>
            <a:tailEnd/>
          </a:ln>
        </p:spPr>
        <p:txBody>
          <a:bodyPr>
            <a:spAutoFit/>
          </a:bodyPr>
          <a:lstStyle/>
          <a:p>
            <a:pPr algn="ctr"/>
            <a:r>
              <a:rPr lang="en-GB" sz="1400"/>
              <a:t>Source: Voluntary REDD+ Database (</a:t>
            </a:r>
            <a:r>
              <a:rPr lang="en-GB" sz="1400">
                <a:hlinkClick r:id="rId4"/>
              </a:rPr>
              <a:t>http://reddplusdatabase.org/</a:t>
            </a:r>
            <a:r>
              <a:rPr lang="en-GB" sz="1400"/>
              <a:t>)</a:t>
            </a:r>
          </a:p>
        </p:txBody>
      </p:sp>
      <p:sp>
        <p:nvSpPr>
          <p:cNvPr id="24581" name="Text Placeholder 2"/>
          <p:cNvSpPr txBox="1">
            <a:spLocks/>
          </p:cNvSpPr>
          <p:nvPr/>
        </p:nvSpPr>
        <p:spPr bwMode="auto">
          <a:xfrm>
            <a:off x="1066800" y="381000"/>
            <a:ext cx="7239000" cy="1295400"/>
          </a:xfrm>
          <a:prstGeom prst="rect">
            <a:avLst/>
          </a:prstGeom>
          <a:noFill/>
          <a:ln w="9525">
            <a:noFill/>
            <a:miter lim="800000"/>
            <a:headEnd/>
            <a:tailEnd/>
          </a:ln>
        </p:spPr>
        <p:txBody>
          <a:bodyPr/>
          <a:lstStyle/>
          <a:p>
            <a:pPr eaLnBrk="0" hangingPunct="0">
              <a:spcBef>
                <a:spcPct val="20000"/>
              </a:spcBef>
            </a:pPr>
            <a:r>
              <a:rPr lang="en-US" sz="2800">
                <a:solidFill>
                  <a:srgbClr val="496121"/>
                </a:solidFill>
                <a:latin typeface="WWF" pitchFamily="50" charset="0"/>
              </a:rPr>
              <a:t>Support for REDD+</a:t>
            </a:r>
            <a:endParaRPr lang="en-US" sz="2000">
              <a:solidFill>
                <a:srgbClr val="496121"/>
              </a:solidFill>
              <a:latin typeface="WWF" pitchFamily="50" charset="0"/>
            </a:endParaRPr>
          </a:p>
        </p:txBody>
      </p:sp>
      <p:cxnSp>
        <p:nvCxnSpPr>
          <p:cNvPr id="11" name="Straight Connector 10"/>
          <p:cNvCxnSpPr/>
          <p:nvPr/>
        </p:nvCxnSpPr>
        <p:spPr>
          <a:xfrm>
            <a:off x="838200" y="1066800"/>
            <a:ext cx="8153400" cy="0"/>
          </a:xfrm>
          <a:prstGeom prst="line">
            <a:avLst/>
          </a:prstGeom>
          <a:ln w="12700">
            <a:solidFill>
              <a:srgbClr val="8ABE34"/>
            </a:solidFill>
          </a:ln>
        </p:spPr>
        <p:style>
          <a:lnRef idx="1">
            <a:schemeClr val="accent1"/>
          </a:lnRef>
          <a:fillRef idx="0">
            <a:schemeClr val="accent1"/>
          </a:fillRef>
          <a:effectRef idx="0">
            <a:schemeClr val="accent1"/>
          </a:effectRef>
          <a:fontRef idx="minor">
            <a:schemeClr val="tx1"/>
          </a:fontRef>
        </p:style>
      </p:cxnSp>
      <p:pic>
        <p:nvPicPr>
          <p:cNvPr id="24583" name="Picture 8" descr="Jungle-sm-gr.jpg"/>
          <p:cNvPicPr>
            <a:picLocks noChangeAspect="1"/>
          </p:cNvPicPr>
          <p:nvPr/>
        </p:nvPicPr>
        <p:blipFill>
          <a:blip r:embed="rId5" cstate="print"/>
          <a:srcRect/>
          <a:stretch>
            <a:fillRect/>
          </a:stretch>
        </p:blipFill>
        <p:spPr bwMode="auto">
          <a:xfrm>
            <a:off x="7010400" y="58738"/>
            <a:ext cx="1752600" cy="1009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1"/>
          <p:cNvSpPr>
            <a:spLocks noGrp="1"/>
          </p:cNvSpPr>
          <p:nvPr>
            <p:ph type="dt" sz="quarter" idx="10"/>
          </p:nvPr>
        </p:nvSpPr>
        <p:spPr>
          <a:noFill/>
        </p:spPr>
        <p:txBody>
          <a:bodyPr/>
          <a:lstStyle/>
          <a:p>
            <a:fld id="{8F83C111-54C5-46B0-AD0A-5556A2A1DDFD}" type="datetime3">
              <a:rPr lang="en-IE" smtClean="0"/>
              <a:pPr/>
              <a:t>31 October 2013</a:t>
            </a:fld>
            <a:r>
              <a:rPr lang="en-IE" smtClean="0"/>
              <a:t> - </a:t>
            </a:r>
            <a:fld id="{F7FCB829-6D1C-4B6D-8897-9547E20B5788}" type="slidenum">
              <a:rPr lang="en-IE" smtClean="0"/>
              <a:pPr/>
              <a:t>7</a:t>
            </a:fld>
            <a:endParaRPr lang="en-IE" smtClean="0"/>
          </a:p>
        </p:txBody>
      </p:sp>
      <p:sp>
        <p:nvSpPr>
          <p:cNvPr id="118787" name="TextBox 4"/>
          <p:cNvSpPr txBox="1">
            <a:spLocks noChangeArrowheads="1"/>
          </p:cNvSpPr>
          <p:nvPr/>
        </p:nvSpPr>
        <p:spPr bwMode="auto">
          <a:xfrm>
            <a:off x="685800" y="1295400"/>
            <a:ext cx="8077200" cy="2586038"/>
          </a:xfrm>
          <a:prstGeom prst="rect">
            <a:avLst/>
          </a:prstGeom>
          <a:noFill/>
          <a:ln w="9525">
            <a:noFill/>
            <a:miter lim="800000"/>
            <a:headEnd/>
            <a:tailEnd/>
          </a:ln>
        </p:spPr>
        <p:txBody>
          <a:bodyPr>
            <a:spAutoFit/>
          </a:bodyPr>
          <a:lstStyle/>
          <a:p>
            <a:pPr>
              <a:defRPr/>
            </a:pPr>
            <a:endParaRPr lang="en-US" dirty="0">
              <a:solidFill>
                <a:schemeClr val="tx1">
                  <a:lumMod val="75000"/>
                  <a:lumOff val="25000"/>
                </a:schemeClr>
              </a:solidFill>
            </a:endParaRPr>
          </a:p>
          <a:p>
            <a:pPr>
              <a:defRPr/>
            </a:pPr>
            <a:endParaRPr lang="en-US" b="1" dirty="0">
              <a:solidFill>
                <a:srgbClr val="496121"/>
              </a:solidFill>
            </a:endParaRPr>
          </a:p>
          <a:p>
            <a:pPr>
              <a:defRPr/>
            </a:pPr>
            <a:endParaRPr lang="en-US" b="1" dirty="0">
              <a:solidFill>
                <a:srgbClr val="496121"/>
              </a:solidFill>
            </a:endParaRPr>
          </a:p>
          <a:p>
            <a:pPr>
              <a:defRPr/>
            </a:pPr>
            <a:endParaRPr lang="en-US" b="1" dirty="0">
              <a:solidFill>
                <a:srgbClr val="496121"/>
              </a:solidFill>
            </a:endParaRPr>
          </a:p>
          <a:p>
            <a:pPr>
              <a:defRPr/>
            </a:pPr>
            <a:endParaRPr lang="en-US" dirty="0">
              <a:solidFill>
                <a:srgbClr val="496121"/>
              </a:solidFill>
            </a:endParaRPr>
          </a:p>
          <a:p>
            <a:pPr>
              <a:defRPr/>
            </a:pPr>
            <a:endParaRPr lang="en-US" dirty="0">
              <a:solidFill>
                <a:schemeClr val="tx1">
                  <a:lumMod val="75000"/>
                  <a:lumOff val="25000"/>
                </a:schemeClr>
              </a:solidFill>
            </a:endParaRPr>
          </a:p>
          <a:p>
            <a:pPr>
              <a:defRPr/>
            </a:pPr>
            <a:endParaRPr lang="en-US" dirty="0">
              <a:solidFill>
                <a:schemeClr val="tx1">
                  <a:lumMod val="75000"/>
                  <a:lumOff val="25000"/>
                </a:schemeClr>
              </a:solidFill>
            </a:endParaRPr>
          </a:p>
          <a:p>
            <a:pPr>
              <a:defRPr/>
            </a:pPr>
            <a:endParaRPr lang="en-US" dirty="0">
              <a:solidFill>
                <a:schemeClr val="tx1">
                  <a:lumMod val="75000"/>
                  <a:lumOff val="25000"/>
                </a:schemeClr>
              </a:solidFill>
            </a:endParaRPr>
          </a:p>
          <a:p>
            <a:pPr>
              <a:defRPr/>
            </a:pPr>
            <a:endParaRPr lang="en-US" dirty="0">
              <a:solidFill>
                <a:schemeClr val="tx1">
                  <a:lumMod val="75000"/>
                  <a:lumOff val="25000"/>
                </a:schemeClr>
              </a:solidFill>
            </a:endParaRPr>
          </a:p>
        </p:txBody>
      </p:sp>
      <p:sp>
        <p:nvSpPr>
          <p:cNvPr id="25604" name="Text Placeholder 2"/>
          <p:cNvSpPr txBox="1">
            <a:spLocks/>
          </p:cNvSpPr>
          <p:nvPr/>
        </p:nvSpPr>
        <p:spPr bwMode="auto">
          <a:xfrm>
            <a:off x="838200" y="457200"/>
            <a:ext cx="7239000" cy="533400"/>
          </a:xfrm>
          <a:prstGeom prst="rect">
            <a:avLst/>
          </a:prstGeom>
          <a:noFill/>
          <a:ln w="9525">
            <a:noFill/>
            <a:miter lim="800000"/>
            <a:headEnd/>
            <a:tailEnd/>
          </a:ln>
        </p:spPr>
        <p:txBody>
          <a:bodyPr/>
          <a:lstStyle/>
          <a:p>
            <a:pPr eaLnBrk="0" hangingPunct="0">
              <a:spcBef>
                <a:spcPct val="20000"/>
              </a:spcBef>
            </a:pPr>
            <a:r>
              <a:rPr lang="en-US" sz="2400">
                <a:solidFill>
                  <a:srgbClr val="496121"/>
                </a:solidFill>
                <a:latin typeface="WWF" pitchFamily="50" charset="0"/>
              </a:rPr>
              <a:t>2. The multiple benefits of REDD+</a:t>
            </a:r>
            <a:endParaRPr lang="en-US">
              <a:solidFill>
                <a:srgbClr val="496121"/>
              </a:solidFill>
              <a:latin typeface="WWF" pitchFamily="50" charset="0"/>
            </a:endParaRPr>
          </a:p>
        </p:txBody>
      </p:sp>
      <p:cxnSp>
        <p:nvCxnSpPr>
          <p:cNvPr id="7" name="Straight Connector 6"/>
          <p:cNvCxnSpPr/>
          <p:nvPr/>
        </p:nvCxnSpPr>
        <p:spPr>
          <a:xfrm>
            <a:off x="838200" y="1066800"/>
            <a:ext cx="8153400" cy="0"/>
          </a:xfrm>
          <a:prstGeom prst="line">
            <a:avLst/>
          </a:prstGeom>
          <a:ln w="12700">
            <a:solidFill>
              <a:srgbClr val="8ABE34"/>
            </a:solidFill>
          </a:ln>
        </p:spPr>
        <p:style>
          <a:lnRef idx="1">
            <a:schemeClr val="accent1"/>
          </a:lnRef>
          <a:fillRef idx="0">
            <a:schemeClr val="accent1"/>
          </a:fillRef>
          <a:effectRef idx="0">
            <a:schemeClr val="accent1"/>
          </a:effectRef>
          <a:fontRef idx="minor">
            <a:schemeClr val="tx1"/>
          </a:fontRef>
        </p:style>
      </p:cxnSp>
      <p:pic>
        <p:nvPicPr>
          <p:cNvPr id="25606" name="Picture 8" descr="Jungle-sm-gr.jpg"/>
          <p:cNvPicPr>
            <a:picLocks noChangeAspect="1"/>
          </p:cNvPicPr>
          <p:nvPr/>
        </p:nvPicPr>
        <p:blipFill>
          <a:blip r:embed="rId2" cstate="print"/>
          <a:srcRect/>
          <a:stretch>
            <a:fillRect/>
          </a:stretch>
        </p:blipFill>
        <p:spPr bwMode="auto">
          <a:xfrm>
            <a:off x="7010400" y="58738"/>
            <a:ext cx="1752600" cy="1009650"/>
          </a:xfrm>
          <a:prstGeom prst="rect">
            <a:avLst/>
          </a:prstGeom>
          <a:noFill/>
          <a:ln w="9525">
            <a:noFill/>
            <a:miter lim="800000"/>
            <a:headEnd/>
            <a:tailEnd/>
          </a:ln>
        </p:spPr>
      </p:pic>
      <p:sp>
        <p:nvSpPr>
          <p:cNvPr id="8" name="Content Placeholder 2"/>
          <p:cNvSpPr txBox="1">
            <a:spLocks/>
          </p:cNvSpPr>
          <p:nvPr/>
        </p:nvSpPr>
        <p:spPr>
          <a:xfrm>
            <a:off x="381000" y="1600200"/>
            <a:ext cx="7010400" cy="3810000"/>
          </a:xfrm>
          <a:prstGeom prst="rect">
            <a:avLst/>
          </a:prstGeom>
        </p:spPr>
        <p:txBody>
          <a:bodyPr/>
          <a:lstStyle/>
          <a:p>
            <a:pPr marL="342900" indent="-342900" eaLnBrk="0" hangingPunct="0">
              <a:spcBef>
                <a:spcPct val="20000"/>
              </a:spcBef>
              <a:spcAft>
                <a:spcPts val="1200"/>
              </a:spcAft>
              <a:buFontTx/>
              <a:buChar char="•"/>
              <a:defRPr/>
            </a:pPr>
            <a:r>
              <a:rPr lang="en-GB" sz="2200" kern="0" dirty="0">
                <a:latin typeface="+mn-lt"/>
              </a:rPr>
              <a:t>When forests are retained  or restored through REDD+, </a:t>
            </a:r>
            <a:r>
              <a:rPr lang="en-GB" sz="2400" dirty="0"/>
              <a:t>they deliver many benefits (“multiple benefits”) in addition to protecting or enhancing carbon stocks</a:t>
            </a:r>
            <a:endParaRPr lang="en-GB" sz="2200" kern="0" dirty="0">
              <a:latin typeface="+mn-lt"/>
            </a:endParaRPr>
          </a:p>
          <a:p>
            <a:pPr marL="342900" indent="-342900" eaLnBrk="0" hangingPunct="0">
              <a:spcBef>
                <a:spcPct val="20000"/>
              </a:spcBef>
              <a:spcAft>
                <a:spcPts val="1200"/>
              </a:spcAft>
              <a:buFontTx/>
              <a:buChar char="•"/>
              <a:defRPr/>
            </a:pPr>
            <a:r>
              <a:rPr lang="en-GB" sz="2400" dirty="0"/>
              <a:t>The REDD+ </a:t>
            </a:r>
            <a:r>
              <a:rPr lang="en-GB" sz="2400" b="1" dirty="0"/>
              <a:t>safeguards </a:t>
            </a:r>
            <a:r>
              <a:rPr lang="en-GB" sz="2400" dirty="0"/>
              <a:t>agreed at the Cancun Climate conference  emphasise the importance of conservation and enhancement of the multiple benefits of forests.</a:t>
            </a:r>
          </a:p>
          <a:p>
            <a:pPr marL="342900" indent="-342900" eaLnBrk="0" hangingPunct="0">
              <a:spcBef>
                <a:spcPct val="20000"/>
              </a:spcBef>
              <a:spcAft>
                <a:spcPts val="1200"/>
              </a:spcAft>
              <a:buFontTx/>
              <a:buChar char="•"/>
              <a:defRPr/>
            </a:pPr>
            <a:r>
              <a:rPr lang="en-GB" sz="2400" dirty="0"/>
              <a:t>Multiple benefits include:</a:t>
            </a:r>
            <a:endParaRPr lang="en-US" sz="2200" kern="0" dirty="0">
              <a:solidFill>
                <a:schemeClr val="tx1">
                  <a:lumMod val="85000"/>
                  <a:lumOff val="15000"/>
                </a:schemeClr>
              </a:solidFill>
              <a:latin typeface="Calibri" pitchFamily="34" charset="0"/>
            </a:endParaRPr>
          </a:p>
          <a:p>
            <a:pPr marL="742950" lvl="1" indent="-285750" eaLnBrk="0" hangingPunct="0">
              <a:spcBef>
                <a:spcPts val="400"/>
              </a:spcBef>
              <a:buFontTx/>
              <a:buChar char="–"/>
              <a:defRPr/>
            </a:pPr>
            <a:r>
              <a:rPr lang="en-US" sz="2200" kern="0" dirty="0">
                <a:solidFill>
                  <a:schemeClr val="tx1">
                    <a:lumMod val="85000"/>
                    <a:lumOff val="15000"/>
                  </a:schemeClr>
                </a:solidFill>
                <a:latin typeface="Calibri" pitchFamily="34" charset="0"/>
                <a:ea typeface="Arial" charset="0"/>
              </a:rPr>
              <a:t>Biodiversity conservation</a:t>
            </a:r>
          </a:p>
          <a:p>
            <a:pPr marL="742950" lvl="1" indent="-285750" eaLnBrk="0" hangingPunct="0">
              <a:spcBef>
                <a:spcPts val="400"/>
              </a:spcBef>
              <a:buFontTx/>
              <a:buChar char="–"/>
              <a:defRPr/>
            </a:pPr>
            <a:r>
              <a:rPr lang="en-US" sz="2200" kern="0" dirty="0">
                <a:solidFill>
                  <a:schemeClr val="tx1">
                    <a:lumMod val="85000"/>
                    <a:lumOff val="15000"/>
                  </a:schemeClr>
                </a:solidFill>
                <a:latin typeface="Calibri" pitchFamily="34" charset="0"/>
                <a:ea typeface="Arial" charset="0"/>
              </a:rPr>
              <a:t>Ecosystem services</a:t>
            </a:r>
          </a:p>
          <a:p>
            <a:pPr marL="742950" lvl="1" indent="-285750" eaLnBrk="0" hangingPunct="0">
              <a:spcBef>
                <a:spcPts val="400"/>
              </a:spcBef>
              <a:buFontTx/>
              <a:buChar char="–"/>
              <a:defRPr/>
            </a:pPr>
            <a:r>
              <a:rPr lang="en-US" sz="2200" kern="0" dirty="0">
                <a:solidFill>
                  <a:schemeClr val="tx1">
                    <a:lumMod val="85000"/>
                    <a:lumOff val="15000"/>
                  </a:schemeClr>
                </a:solidFill>
                <a:latin typeface="Calibri" pitchFamily="34" charset="0"/>
                <a:ea typeface="Arial" charset="0"/>
              </a:rPr>
              <a:t>Livelihoods and social well-being</a:t>
            </a:r>
          </a:p>
        </p:txBody>
      </p:sp>
      <p:pic>
        <p:nvPicPr>
          <p:cNvPr id="9" name="Picture 12" descr="http://2.bp.blogspot.com/-Ysm5zB85W9Y/T6hWqUarqTI/AAAAAAAAAIw/-DJ4E2cMAmg/s1600/Baby-Gorilla.jpg"/>
          <p:cNvPicPr>
            <a:picLocks noChangeAspect="1" noChangeArrowheads="1"/>
          </p:cNvPicPr>
          <p:nvPr/>
        </p:nvPicPr>
        <p:blipFill>
          <a:blip r:embed="rId3" cstate="print">
            <a:lum contrast="10000"/>
          </a:blip>
          <a:srcRect/>
          <a:stretch>
            <a:fillRect/>
          </a:stretch>
        </p:blipFill>
        <p:spPr bwMode="auto">
          <a:xfrm>
            <a:off x="7416800" y="2971800"/>
            <a:ext cx="1727200" cy="1104900"/>
          </a:xfrm>
          <a:prstGeom prst="rect">
            <a:avLst/>
          </a:prstGeom>
          <a:noFill/>
          <a:ln>
            <a:noFill/>
          </a:ln>
          <a:effectLst>
            <a:outerShdw blurRad="50800" dist="38100" dir="8100000" algn="tr" rotWithShape="0">
              <a:prstClr val="black">
                <a:alpha val="40000"/>
              </a:prstClr>
            </a:outerShdw>
          </a:effectLst>
        </p:spPr>
      </p:pic>
      <p:pic>
        <p:nvPicPr>
          <p:cNvPr id="10" name="Picture 2" descr="http://www.redd.cd/fr/sites/default/files/imagecache/lightbox/images/media/image/strategie_national_v3.jpg"/>
          <p:cNvPicPr>
            <a:picLocks noChangeAspect="1" noChangeArrowheads="1"/>
          </p:cNvPicPr>
          <p:nvPr/>
        </p:nvPicPr>
        <p:blipFill>
          <a:blip r:embed="rId4" cstate="print"/>
          <a:srcRect/>
          <a:stretch>
            <a:fillRect/>
          </a:stretch>
        </p:blipFill>
        <p:spPr bwMode="auto">
          <a:xfrm>
            <a:off x="7699375" y="1524000"/>
            <a:ext cx="1520825" cy="1524000"/>
          </a:xfrm>
          <a:prstGeom prst="rect">
            <a:avLst/>
          </a:prstGeom>
          <a:ln>
            <a:noFill/>
          </a:ln>
          <a:effectLst>
            <a:outerShdw blurRad="50800" dist="38100" dir="8100000" algn="tr" rotWithShape="0">
              <a:prstClr val="black">
                <a:alpha val="40000"/>
              </a:prstClr>
            </a:outerShdw>
          </a:effectLst>
        </p:spPr>
      </p:pic>
      <p:pic>
        <p:nvPicPr>
          <p:cNvPr id="25610" name="Picture 2" descr="http://www.reasonablespread.com/SpreaderFiles/3406/files/upload/COP16Flyer.jpg"/>
          <p:cNvPicPr>
            <a:picLocks noChangeAspect="1" noChangeArrowheads="1"/>
          </p:cNvPicPr>
          <p:nvPr/>
        </p:nvPicPr>
        <p:blipFill>
          <a:blip r:embed="rId5" cstate="print"/>
          <a:srcRect/>
          <a:stretch>
            <a:fillRect/>
          </a:stretch>
        </p:blipFill>
        <p:spPr bwMode="auto">
          <a:xfrm>
            <a:off x="5486400" y="4343400"/>
            <a:ext cx="1652588" cy="1295400"/>
          </a:xfrm>
          <a:prstGeom prst="rect">
            <a:avLst/>
          </a:prstGeom>
          <a:noFill/>
          <a:ln w="9525">
            <a:noFill/>
            <a:miter lim="800000"/>
            <a:headEnd/>
            <a:tailEnd/>
          </a:ln>
        </p:spPr>
      </p:pic>
      <p:pic>
        <p:nvPicPr>
          <p:cNvPr id="12" name="Picture 3"/>
          <p:cNvPicPr>
            <a:picLocks noChangeAspect="1" noChangeArrowheads="1"/>
          </p:cNvPicPr>
          <p:nvPr/>
        </p:nvPicPr>
        <p:blipFill>
          <a:blip r:embed="rId6" cstate="print"/>
          <a:srcRect/>
          <a:stretch>
            <a:fillRect/>
          </a:stretch>
        </p:blipFill>
        <p:spPr bwMode="auto">
          <a:xfrm rot="600482">
            <a:off x="6972300" y="4589463"/>
            <a:ext cx="2420938" cy="2538412"/>
          </a:xfrm>
          <a:prstGeom prst="rect">
            <a:avLst/>
          </a:prstGeom>
          <a:noFill/>
          <a:ln w="9525">
            <a:noFill/>
            <a:miter lim="800000"/>
            <a:headEnd/>
            <a:tailEnd/>
          </a:ln>
          <a:effectLst>
            <a:outerShdw blurRad="50800" dist="38100" dir="10800000" algn="r" rotWithShape="0">
              <a:prstClr val="black">
                <a:alpha val="40000"/>
              </a:prst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P:\PROJECTS\2600s\2650D UN-REDD Phase 2\Work in progress\DRC\Draftoutputs\summary report\brochure_maps_french\final_fr\map 04_fr.tif"/>
          <p:cNvPicPr>
            <a:picLocks noChangeAspect="1" noChangeArrowheads="1"/>
          </p:cNvPicPr>
          <p:nvPr/>
        </p:nvPicPr>
        <p:blipFill>
          <a:blip r:embed="rId3" cstate="print"/>
          <a:srcRect/>
          <a:stretch>
            <a:fillRect/>
          </a:stretch>
        </p:blipFill>
        <p:spPr bwMode="auto">
          <a:xfrm>
            <a:off x="4495800" y="3489325"/>
            <a:ext cx="3033713" cy="3341688"/>
          </a:xfrm>
          <a:prstGeom prst="rect">
            <a:avLst/>
          </a:prstGeom>
          <a:noFill/>
          <a:ln w="9525">
            <a:noFill/>
            <a:miter lim="800000"/>
            <a:headEnd/>
            <a:tailEnd/>
          </a:ln>
        </p:spPr>
      </p:pic>
      <p:pic>
        <p:nvPicPr>
          <p:cNvPr id="26627" name="Picture 5" descr="http://s3.amazonaws.com/mongabay/panama/600/panama_0003.jpg"/>
          <p:cNvPicPr>
            <a:picLocks noChangeAspect="1" noChangeArrowheads="1"/>
          </p:cNvPicPr>
          <p:nvPr/>
        </p:nvPicPr>
        <p:blipFill>
          <a:blip r:embed="rId4" cstate="print"/>
          <a:srcRect/>
          <a:stretch>
            <a:fillRect/>
          </a:stretch>
        </p:blipFill>
        <p:spPr bwMode="auto">
          <a:xfrm>
            <a:off x="304800" y="3733800"/>
            <a:ext cx="2913063" cy="1941513"/>
          </a:xfrm>
          <a:prstGeom prst="rect">
            <a:avLst/>
          </a:prstGeom>
          <a:noFill/>
          <a:ln w="9525">
            <a:noFill/>
            <a:miter lim="800000"/>
            <a:headEnd/>
            <a:tailEnd/>
          </a:ln>
        </p:spPr>
      </p:pic>
      <p:pic>
        <p:nvPicPr>
          <p:cNvPr id="26628" name="Picture 7" descr="http://farm2.staticflickr.com/1040/1434319054_b6095848f0.jpg"/>
          <p:cNvPicPr>
            <a:picLocks noChangeAspect="1" noChangeArrowheads="1"/>
          </p:cNvPicPr>
          <p:nvPr/>
        </p:nvPicPr>
        <p:blipFill>
          <a:blip r:embed="rId5" cstate="print"/>
          <a:srcRect/>
          <a:stretch>
            <a:fillRect/>
          </a:stretch>
        </p:blipFill>
        <p:spPr bwMode="auto">
          <a:xfrm>
            <a:off x="3048000" y="1219200"/>
            <a:ext cx="3276600" cy="1938338"/>
          </a:xfrm>
          <a:prstGeom prst="rect">
            <a:avLst/>
          </a:prstGeom>
          <a:noFill/>
          <a:ln w="9525">
            <a:noFill/>
            <a:miter lim="800000"/>
            <a:headEnd/>
            <a:tailEnd/>
          </a:ln>
        </p:spPr>
      </p:pic>
      <p:pic>
        <p:nvPicPr>
          <p:cNvPr id="6" name="Picture 2" descr="http://images.nationalgeographic.com/wpf/media-live/photos/000/007/cache/young-chimp_763_600x450.jpg"/>
          <p:cNvPicPr>
            <a:picLocks noChangeAspect="1" noChangeArrowheads="1"/>
          </p:cNvPicPr>
          <p:nvPr/>
        </p:nvPicPr>
        <p:blipFill>
          <a:blip r:embed="rId6" cstate="print"/>
          <a:srcRect/>
          <a:stretch>
            <a:fillRect/>
          </a:stretch>
        </p:blipFill>
        <p:spPr bwMode="auto">
          <a:xfrm>
            <a:off x="6629400" y="1219200"/>
            <a:ext cx="2133600" cy="1600200"/>
          </a:xfrm>
          <a:prstGeom prst="rect">
            <a:avLst/>
          </a:prstGeom>
          <a:noFill/>
          <a:effectLst>
            <a:outerShdw blurRad="50800" dist="38100" dir="10800000" algn="r" rotWithShape="0">
              <a:prstClr val="black">
                <a:alpha val="40000"/>
              </a:prstClr>
            </a:outerShdw>
          </a:effectLst>
        </p:spPr>
      </p:pic>
      <p:sp>
        <p:nvSpPr>
          <p:cNvPr id="8" name="Down Arrow 7"/>
          <p:cNvSpPr/>
          <p:nvPr/>
        </p:nvSpPr>
        <p:spPr>
          <a:xfrm rot="16200000">
            <a:off x="3771900" y="4152900"/>
            <a:ext cx="762000" cy="2057400"/>
          </a:xfrm>
          <a:prstGeom prst="downArrow">
            <a:avLst/>
          </a:prstGeom>
          <a:solidFill>
            <a:schemeClr val="accent3">
              <a:lumMod val="20000"/>
              <a:lumOff val="80000"/>
              <a:alpha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GB" dirty="0">
                <a:solidFill>
                  <a:schemeClr val="tx1"/>
                </a:solidFill>
              </a:rPr>
              <a:t>plantation</a:t>
            </a:r>
          </a:p>
        </p:txBody>
      </p:sp>
      <p:sp>
        <p:nvSpPr>
          <p:cNvPr id="9" name="Down Arrow 8"/>
          <p:cNvSpPr/>
          <p:nvPr/>
        </p:nvSpPr>
        <p:spPr>
          <a:xfrm rot="19207449">
            <a:off x="4594225" y="2609850"/>
            <a:ext cx="1066800" cy="2119313"/>
          </a:xfrm>
          <a:prstGeom prst="downArrow">
            <a:avLst/>
          </a:prstGeom>
          <a:solidFill>
            <a:schemeClr val="accent3">
              <a:lumMod val="20000"/>
              <a:lumOff val="80000"/>
              <a:alpha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GB" dirty="0">
                <a:solidFill>
                  <a:schemeClr val="tx1"/>
                </a:solidFill>
              </a:rPr>
              <a:t>Forest patrolling</a:t>
            </a:r>
          </a:p>
        </p:txBody>
      </p:sp>
      <p:sp>
        <p:nvSpPr>
          <p:cNvPr id="10" name="Down Arrow 9"/>
          <p:cNvSpPr/>
          <p:nvPr/>
        </p:nvSpPr>
        <p:spPr>
          <a:xfrm>
            <a:off x="6705600" y="2514600"/>
            <a:ext cx="1066800" cy="1641475"/>
          </a:xfrm>
          <a:prstGeom prst="downArrow">
            <a:avLst/>
          </a:prstGeom>
          <a:solidFill>
            <a:schemeClr val="accent3">
              <a:lumMod val="20000"/>
              <a:lumOff val="80000"/>
              <a:alpha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GB" dirty="0">
                <a:solidFill>
                  <a:schemeClr val="tx1"/>
                </a:solidFill>
              </a:rPr>
              <a:t>Ecotourism</a:t>
            </a:r>
          </a:p>
        </p:txBody>
      </p:sp>
      <p:sp>
        <p:nvSpPr>
          <p:cNvPr id="11" name="Content Placeholder 2"/>
          <p:cNvSpPr>
            <a:spLocks noGrp="1"/>
          </p:cNvSpPr>
          <p:nvPr>
            <p:ph idx="4294967295"/>
          </p:nvPr>
        </p:nvSpPr>
        <p:spPr>
          <a:xfrm>
            <a:off x="0" y="1524000"/>
            <a:ext cx="2514600" cy="1676400"/>
          </a:xfrm>
          <a:prstGeom prst="rect">
            <a:avLst/>
          </a:prstGeom>
        </p:spPr>
        <p:txBody>
          <a:bodyPr>
            <a:normAutofit fontScale="77500" lnSpcReduction="20000"/>
          </a:bodyPr>
          <a:lstStyle/>
          <a:p>
            <a:pPr>
              <a:buFontTx/>
              <a:buNone/>
              <a:defRPr/>
            </a:pPr>
            <a:r>
              <a:rPr lang="en-GB" sz="2000" b="1" dirty="0" smtClean="0">
                <a:solidFill>
                  <a:srgbClr val="496121"/>
                </a:solidFill>
              </a:rPr>
              <a:t>      </a:t>
            </a:r>
            <a:r>
              <a:rPr lang="en-GB" sz="2400" b="1" dirty="0" smtClean="0">
                <a:solidFill>
                  <a:srgbClr val="496121"/>
                </a:solidFill>
              </a:rPr>
              <a:t>Different REDD+ interventions may be implemented in different regions</a:t>
            </a:r>
          </a:p>
          <a:p>
            <a:pPr>
              <a:spcBef>
                <a:spcPts val="400"/>
              </a:spcBef>
              <a:buFontTx/>
              <a:buNone/>
              <a:defRPr/>
            </a:pPr>
            <a:endParaRPr lang="en-US" sz="2200" dirty="0" smtClean="0">
              <a:solidFill>
                <a:schemeClr val="tx1">
                  <a:lumMod val="85000"/>
                  <a:lumOff val="15000"/>
                </a:schemeClr>
              </a:solidFill>
              <a:latin typeface="Calibri" pitchFamily="34" charset="0"/>
            </a:endParaRPr>
          </a:p>
          <a:p>
            <a:pPr>
              <a:spcBef>
                <a:spcPts val="400"/>
              </a:spcBef>
              <a:buFontTx/>
              <a:buNone/>
              <a:defRPr/>
            </a:pPr>
            <a:endParaRPr lang="en-US" sz="2200" dirty="0" smtClean="0">
              <a:solidFill>
                <a:schemeClr val="tx1">
                  <a:lumMod val="85000"/>
                  <a:lumOff val="15000"/>
                </a:schemeClr>
              </a:solidFill>
              <a:latin typeface="Calibri" pitchFamily="34" charset="0"/>
            </a:endParaRPr>
          </a:p>
          <a:p>
            <a:pPr>
              <a:spcBef>
                <a:spcPts val="400"/>
              </a:spcBef>
              <a:defRPr/>
            </a:pPr>
            <a:endParaRPr lang="en-US" sz="1800" dirty="0" smtClean="0">
              <a:solidFill>
                <a:schemeClr val="tx1">
                  <a:lumMod val="85000"/>
                  <a:lumOff val="15000"/>
                </a:schemeClr>
              </a:solidFill>
              <a:latin typeface="Calibri" pitchFamily="34" charset="0"/>
            </a:endParaRPr>
          </a:p>
          <a:p>
            <a:pPr>
              <a:spcBef>
                <a:spcPts val="400"/>
              </a:spcBef>
              <a:defRPr/>
            </a:pPr>
            <a:endParaRPr lang="en-US" sz="1800" dirty="0">
              <a:solidFill>
                <a:schemeClr val="tx1">
                  <a:lumMod val="85000"/>
                  <a:lumOff val="15000"/>
                </a:schemeClr>
              </a:solidFill>
              <a:latin typeface="Calibri" pitchFamily="34" charset="0"/>
            </a:endParaRPr>
          </a:p>
        </p:txBody>
      </p:sp>
      <p:sp>
        <p:nvSpPr>
          <p:cNvPr id="13" name="Content Placeholder 2"/>
          <p:cNvSpPr txBox="1">
            <a:spLocks/>
          </p:cNvSpPr>
          <p:nvPr/>
        </p:nvSpPr>
        <p:spPr>
          <a:xfrm>
            <a:off x="533400" y="76200"/>
            <a:ext cx="6934200" cy="3581400"/>
          </a:xfrm>
          <a:prstGeom prst="rect">
            <a:avLst/>
          </a:prstGeom>
        </p:spPr>
        <p:txBody>
          <a:bodyPr>
            <a:normAutofit/>
          </a:bodyPr>
          <a:lstStyle/>
          <a:p>
            <a:pPr marL="342900" indent="-342900" fontAlgn="auto">
              <a:spcBef>
                <a:spcPts val="400"/>
              </a:spcBef>
              <a:spcAft>
                <a:spcPts val="0"/>
              </a:spcAft>
              <a:buFont typeface="Arial" pitchFamily="34" charset="0"/>
              <a:buNone/>
              <a:defRPr/>
            </a:pPr>
            <a:r>
              <a:rPr lang="en-US" sz="2800" dirty="0">
                <a:solidFill>
                  <a:schemeClr val="tx1">
                    <a:lumMod val="85000"/>
                    <a:lumOff val="15000"/>
                  </a:schemeClr>
                </a:solidFill>
                <a:latin typeface="Calibri" pitchFamily="34" charset="0"/>
                <a:ea typeface="+mn-ea"/>
              </a:rPr>
              <a:t>	</a:t>
            </a:r>
            <a:r>
              <a:rPr lang="en-GB" sz="3200" dirty="0">
                <a:solidFill>
                  <a:srgbClr val="8ABE34"/>
                </a:solidFill>
                <a:latin typeface="+mn-lt"/>
                <a:ea typeface="+mn-ea"/>
              </a:rPr>
              <a:t>Multiple benefits are unevenly distributed in space</a:t>
            </a:r>
          </a:p>
          <a:p>
            <a:pPr marL="342900" indent="-342900" fontAlgn="auto">
              <a:spcBef>
                <a:spcPts val="400"/>
              </a:spcBef>
              <a:spcAft>
                <a:spcPts val="0"/>
              </a:spcAft>
              <a:buFont typeface="Arial" pitchFamily="34" charset="0"/>
              <a:buNone/>
              <a:defRPr/>
            </a:pPr>
            <a:endParaRPr lang="en-US" sz="2400" dirty="0">
              <a:solidFill>
                <a:srgbClr val="8ABE34"/>
              </a:solidFill>
              <a:latin typeface="Calibri" pitchFamily="34" charset="0"/>
              <a:ea typeface="+mn-ea"/>
            </a:endParaRPr>
          </a:p>
          <a:p>
            <a:pPr marL="342900" indent="-342900" fontAlgn="auto">
              <a:spcBef>
                <a:spcPts val="400"/>
              </a:spcBef>
              <a:spcAft>
                <a:spcPts val="0"/>
              </a:spcAft>
              <a:buFont typeface="Arial" pitchFamily="34" charset="0"/>
              <a:buNone/>
              <a:defRPr/>
            </a:pPr>
            <a:endParaRPr lang="en-US" sz="2400" dirty="0">
              <a:solidFill>
                <a:srgbClr val="8ABE34"/>
              </a:solidFill>
              <a:latin typeface="Calibri" pitchFamily="34" charset="0"/>
              <a:ea typeface="+mn-ea"/>
            </a:endParaRPr>
          </a:p>
          <a:p>
            <a:pPr marL="342900" indent="-342900" fontAlgn="auto">
              <a:spcBef>
                <a:spcPts val="400"/>
              </a:spcBef>
              <a:spcAft>
                <a:spcPts val="0"/>
              </a:spcAft>
              <a:buFont typeface="Arial" pitchFamily="34" charset="0"/>
              <a:buChar char="•"/>
              <a:defRPr/>
            </a:pPr>
            <a:endParaRPr lang="en-US" sz="2000" dirty="0">
              <a:solidFill>
                <a:srgbClr val="8ABE34"/>
              </a:solidFill>
              <a:latin typeface="Calibri" pitchFamily="34" charset="0"/>
              <a:ea typeface="+mn-ea"/>
            </a:endParaRPr>
          </a:p>
          <a:p>
            <a:pPr marL="342900" indent="-342900" fontAlgn="auto">
              <a:spcBef>
                <a:spcPts val="400"/>
              </a:spcBef>
              <a:spcAft>
                <a:spcPts val="0"/>
              </a:spcAft>
              <a:buFont typeface="Arial" pitchFamily="34" charset="0"/>
              <a:buChar char="•"/>
              <a:defRPr/>
            </a:pPr>
            <a:endParaRPr lang="en-US" sz="2000" dirty="0">
              <a:solidFill>
                <a:schemeClr val="tx1">
                  <a:lumMod val="85000"/>
                  <a:lumOff val="15000"/>
                </a:schemeClr>
              </a:solidFill>
              <a:latin typeface="Calibri" pitchFamily="34" charset="0"/>
              <a:ea typeface="+mn-e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P:\PROJECTS\2600s\2650D UN-REDD Phase 2\Work in progress\DRC\Draftoutputs\summary report\brochure_maps_french\final_fr\map 04_fr.tif"/>
          <p:cNvPicPr>
            <a:picLocks noChangeAspect="1" noChangeArrowheads="1"/>
          </p:cNvPicPr>
          <p:nvPr/>
        </p:nvPicPr>
        <p:blipFill>
          <a:blip r:embed="rId3" cstate="print"/>
          <a:srcRect/>
          <a:stretch>
            <a:fillRect/>
          </a:stretch>
        </p:blipFill>
        <p:spPr bwMode="auto">
          <a:xfrm>
            <a:off x="4495800" y="3489325"/>
            <a:ext cx="3033713" cy="3341688"/>
          </a:xfrm>
          <a:prstGeom prst="rect">
            <a:avLst/>
          </a:prstGeom>
          <a:noFill/>
          <a:ln w="9525">
            <a:noFill/>
            <a:miter lim="800000"/>
            <a:headEnd/>
            <a:tailEnd/>
          </a:ln>
        </p:spPr>
      </p:pic>
      <p:pic>
        <p:nvPicPr>
          <p:cNvPr id="4" name="Picture 5" descr="http://s3.amazonaws.com/mongabay/panama/600/panama_0003.jpg"/>
          <p:cNvPicPr>
            <a:picLocks noChangeAspect="1" noChangeArrowheads="1"/>
          </p:cNvPicPr>
          <p:nvPr/>
        </p:nvPicPr>
        <p:blipFill>
          <a:blip r:embed="rId4" cstate="email">
            <a:duotone>
              <a:schemeClr val="bg2">
                <a:shade val="45000"/>
                <a:satMod val="135000"/>
              </a:schemeClr>
              <a:prstClr val="white"/>
            </a:duotone>
          </a:blip>
          <a:srcRect/>
          <a:stretch>
            <a:fillRect/>
          </a:stretch>
        </p:blipFill>
        <p:spPr bwMode="auto">
          <a:xfrm>
            <a:off x="304800" y="3733800"/>
            <a:ext cx="2912399" cy="1941600"/>
          </a:xfrm>
          <a:prstGeom prst="rect">
            <a:avLst/>
          </a:prstGeom>
          <a:noFill/>
        </p:spPr>
      </p:pic>
      <p:pic>
        <p:nvPicPr>
          <p:cNvPr id="5" name="Picture 7" descr="http://farm2.staticflickr.com/1040/1434319054_b6095848f0.jpg"/>
          <p:cNvPicPr>
            <a:picLocks noChangeAspect="1" noChangeArrowheads="1"/>
          </p:cNvPicPr>
          <p:nvPr/>
        </p:nvPicPr>
        <p:blipFill>
          <a:blip r:embed="rId5" cstate="email">
            <a:duotone>
              <a:schemeClr val="bg2">
                <a:shade val="45000"/>
                <a:satMod val="135000"/>
              </a:schemeClr>
              <a:prstClr val="white"/>
            </a:duotone>
          </a:blip>
          <a:srcRect/>
          <a:stretch>
            <a:fillRect/>
          </a:stretch>
        </p:blipFill>
        <p:spPr bwMode="auto">
          <a:xfrm>
            <a:off x="3048000" y="1219200"/>
            <a:ext cx="3276600" cy="1938040"/>
          </a:xfrm>
          <a:prstGeom prst="rect">
            <a:avLst/>
          </a:prstGeom>
          <a:noFill/>
        </p:spPr>
      </p:pic>
      <p:pic>
        <p:nvPicPr>
          <p:cNvPr id="6" name="Picture 2" descr="http://images.nationalgeographic.com/wpf/media-live/photos/000/007/cache/young-chimp_763_600x450.jpg"/>
          <p:cNvPicPr>
            <a:picLocks noChangeAspect="1" noChangeArrowheads="1"/>
          </p:cNvPicPr>
          <p:nvPr/>
        </p:nvPicPr>
        <p:blipFill>
          <a:blip r:embed="rId6" cstate="email">
            <a:duotone>
              <a:schemeClr val="bg2">
                <a:shade val="45000"/>
                <a:satMod val="135000"/>
              </a:schemeClr>
              <a:prstClr val="white"/>
            </a:duotone>
          </a:blip>
          <a:srcRect/>
          <a:stretch>
            <a:fillRect/>
          </a:stretch>
        </p:blipFill>
        <p:spPr bwMode="auto">
          <a:xfrm>
            <a:off x="6629400" y="1219200"/>
            <a:ext cx="2133600" cy="1600200"/>
          </a:xfrm>
          <a:prstGeom prst="rect">
            <a:avLst/>
          </a:prstGeom>
          <a:noFill/>
          <a:effectLst>
            <a:outerShdw blurRad="50800" dist="38100" dir="10800000" algn="r" rotWithShape="0">
              <a:prstClr val="black">
                <a:alpha val="40000"/>
              </a:prstClr>
            </a:outerShdw>
          </a:effectLst>
        </p:spPr>
      </p:pic>
      <p:sp>
        <p:nvSpPr>
          <p:cNvPr id="8" name="Down Arrow 7"/>
          <p:cNvSpPr/>
          <p:nvPr/>
        </p:nvSpPr>
        <p:spPr>
          <a:xfrm rot="16200000">
            <a:off x="3771900" y="4152900"/>
            <a:ext cx="762000" cy="2057400"/>
          </a:xfrm>
          <a:prstGeom prst="downArrow">
            <a:avLst/>
          </a:prstGeom>
          <a:solidFill>
            <a:schemeClr val="accent3">
              <a:lumMod val="20000"/>
              <a:lumOff val="80000"/>
              <a:alpha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GB" dirty="0">
                <a:solidFill>
                  <a:schemeClr val="tx1"/>
                </a:solidFill>
              </a:rPr>
              <a:t>plantation</a:t>
            </a:r>
          </a:p>
        </p:txBody>
      </p:sp>
      <p:sp>
        <p:nvSpPr>
          <p:cNvPr id="9" name="Down Arrow 8"/>
          <p:cNvSpPr/>
          <p:nvPr/>
        </p:nvSpPr>
        <p:spPr>
          <a:xfrm rot="19207449">
            <a:off x="4594225" y="2609850"/>
            <a:ext cx="1066800" cy="2119313"/>
          </a:xfrm>
          <a:prstGeom prst="downArrow">
            <a:avLst/>
          </a:prstGeom>
          <a:solidFill>
            <a:schemeClr val="accent3">
              <a:lumMod val="20000"/>
              <a:lumOff val="80000"/>
              <a:alpha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GB" dirty="0">
                <a:solidFill>
                  <a:schemeClr val="tx1"/>
                </a:solidFill>
              </a:rPr>
              <a:t>Forest patrolling</a:t>
            </a:r>
          </a:p>
        </p:txBody>
      </p:sp>
      <p:sp>
        <p:nvSpPr>
          <p:cNvPr id="10" name="Down Arrow 9"/>
          <p:cNvSpPr/>
          <p:nvPr/>
        </p:nvSpPr>
        <p:spPr>
          <a:xfrm>
            <a:off x="6705600" y="2514600"/>
            <a:ext cx="1066800" cy="1641475"/>
          </a:xfrm>
          <a:prstGeom prst="downArrow">
            <a:avLst/>
          </a:prstGeom>
          <a:solidFill>
            <a:schemeClr val="accent3">
              <a:lumMod val="20000"/>
              <a:lumOff val="80000"/>
              <a:alpha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GB" dirty="0">
                <a:solidFill>
                  <a:schemeClr val="tx1"/>
                </a:solidFill>
              </a:rPr>
              <a:t>Ecotourism</a:t>
            </a:r>
          </a:p>
        </p:txBody>
      </p:sp>
      <p:pic>
        <p:nvPicPr>
          <p:cNvPr id="27657" name="Picture 2" descr="C:\Users\alanaw\Desktop\DRC\MBplantation1.jpg"/>
          <p:cNvPicPr>
            <a:picLocks noChangeAspect="1" noChangeArrowheads="1"/>
          </p:cNvPicPr>
          <p:nvPr/>
        </p:nvPicPr>
        <p:blipFill>
          <a:blip r:embed="rId7" cstate="print"/>
          <a:srcRect/>
          <a:stretch>
            <a:fillRect/>
          </a:stretch>
        </p:blipFill>
        <p:spPr bwMode="auto">
          <a:xfrm>
            <a:off x="762000" y="3352800"/>
            <a:ext cx="2066925" cy="2755900"/>
          </a:xfrm>
          <a:prstGeom prst="rect">
            <a:avLst/>
          </a:prstGeom>
          <a:noFill/>
          <a:ln w="9525">
            <a:noFill/>
            <a:miter lim="800000"/>
            <a:headEnd/>
            <a:tailEnd/>
          </a:ln>
        </p:spPr>
      </p:pic>
      <p:pic>
        <p:nvPicPr>
          <p:cNvPr id="27658" name="Picture 3" descr="C:\Users\alanaw\Desktop\DRC\ecotourismMB.JPG"/>
          <p:cNvPicPr>
            <a:picLocks noChangeAspect="1" noChangeArrowheads="1"/>
          </p:cNvPicPr>
          <p:nvPr/>
        </p:nvPicPr>
        <p:blipFill>
          <a:blip r:embed="rId8" cstate="print"/>
          <a:srcRect/>
          <a:stretch>
            <a:fillRect/>
          </a:stretch>
        </p:blipFill>
        <p:spPr bwMode="auto">
          <a:xfrm>
            <a:off x="6629400" y="1066800"/>
            <a:ext cx="1984375" cy="1489075"/>
          </a:xfrm>
          <a:prstGeom prst="rect">
            <a:avLst/>
          </a:prstGeom>
          <a:noFill/>
          <a:ln w="9525">
            <a:noFill/>
            <a:miter lim="800000"/>
            <a:headEnd/>
            <a:tailEnd/>
          </a:ln>
        </p:spPr>
      </p:pic>
      <p:pic>
        <p:nvPicPr>
          <p:cNvPr id="27659" name="Picture 4" descr="C:\Users\alanaw\Desktop\DRC\frog.jpg"/>
          <p:cNvPicPr>
            <a:picLocks noChangeAspect="1" noChangeArrowheads="1"/>
          </p:cNvPicPr>
          <p:nvPr/>
        </p:nvPicPr>
        <p:blipFill>
          <a:blip r:embed="rId9" cstate="print"/>
          <a:srcRect/>
          <a:stretch>
            <a:fillRect/>
          </a:stretch>
        </p:blipFill>
        <p:spPr bwMode="auto">
          <a:xfrm>
            <a:off x="3429000" y="762000"/>
            <a:ext cx="2471738" cy="1854200"/>
          </a:xfrm>
          <a:prstGeom prst="rect">
            <a:avLst/>
          </a:prstGeom>
          <a:noFill/>
          <a:ln w="9525">
            <a:noFill/>
            <a:miter lim="800000"/>
            <a:headEnd/>
            <a:tailEnd/>
          </a:ln>
        </p:spPr>
      </p:pic>
      <p:sp>
        <p:nvSpPr>
          <p:cNvPr id="13" name="Content Placeholder 2"/>
          <p:cNvSpPr txBox="1">
            <a:spLocks/>
          </p:cNvSpPr>
          <p:nvPr/>
        </p:nvSpPr>
        <p:spPr>
          <a:xfrm>
            <a:off x="228600" y="1066800"/>
            <a:ext cx="2971800" cy="2209800"/>
          </a:xfrm>
          <a:prstGeom prst="rect">
            <a:avLst/>
          </a:prstGeom>
        </p:spPr>
        <p:txBody>
          <a:bodyPr>
            <a:normAutofit fontScale="62500" lnSpcReduction="20000"/>
          </a:bodyPr>
          <a:lstStyle/>
          <a:p>
            <a:pPr marL="342900" indent="-342900" fontAlgn="auto">
              <a:spcBef>
                <a:spcPct val="20000"/>
              </a:spcBef>
              <a:spcAft>
                <a:spcPts val="0"/>
              </a:spcAft>
              <a:buFont typeface="Arial" pitchFamily="34" charset="0"/>
              <a:buNone/>
              <a:defRPr/>
            </a:pPr>
            <a:r>
              <a:rPr lang="en-GB" sz="3400" b="1" dirty="0">
                <a:latin typeface="+mn-lt"/>
                <a:ea typeface="+mn-ea"/>
              </a:rPr>
              <a:t>     </a:t>
            </a:r>
            <a:r>
              <a:rPr lang="en-GB" sz="3400" b="1" dirty="0">
                <a:solidFill>
                  <a:srgbClr val="496121"/>
                </a:solidFill>
                <a:latin typeface="+mn-lt"/>
                <a:ea typeface="+mn-ea"/>
              </a:rPr>
              <a:t>Where REDD+ actions are implemented will have variable impacts </a:t>
            </a:r>
            <a:r>
              <a:rPr lang="en-GB" sz="3400" b="1" dirty="0">
                <a:solidFill>
                  <a:srgbClr val="496121"/>
                </a:solidFill>
              </a:rPr>
              <a:t>on how </a:t>
            </a:r>
            <a:r>
              <a:rPr lang="en-GB" sz="3400" b="1" dirty="0">
                <a:solidFill>
                  <a:srgbClr val="496121"/>
                </a:solidFill>
                <a:latin typeface="+mn-lt"/>
                <a:ea typeface="+mn-ea"/>
              </a:rPr>
              <a:t>multiple benefits are delivered</a:t>
            </a:r>
          </a:p>
          <a:p>
            <a:pPr marL="342900" indent="-342900" fontAlgn="auto">
              <a:spcBef>
                <a:spcPct val="20000"/>
              </a:spcBef>
              <a:spcAft>
                <a:spcPts val="0"/>
              </a:spcAft>
              <a:buFont typeface="Arial" pitchFamily="34" charset="0"/>
              <a:buNone/>
              <a:defRPr/>
            </a:pPr>
            <a:endParaRPr lang="en-GB" sz="2400" b="1" dirty="0">
              <a:latin typeface="+mn-lt"/>
              <a:ea typeface="+mn-ea"/>
            </a:endParaRPr>
          </a:p>
          <a:p>
            <a:pPr marL="342900" indent="-342900" fontAlgn="auto">
              <a:spcBef>
                <a:spcPts val="400"/>
              </a:spcBef>
              <a:spcAft>
                <a:spcPts val="0"/>
              </a:spcAft>
              <a:buFont typeface="Arial" pitchFamily="34" charset="0"/>
              <a:buNone/>
              <a:defRPr/>
            </a:pPr>
            <a:endParaRPr lang="en-US" sz="2200" dirty="0">
              <a:solidFill>
                <a:schemeClr val="tx1">
                  <a:lumMod val="85000"/>
                  <a:lumOff val="15000"/>
                </a:schemeClr>
              </a:solidFill>
              <a:latin typeface="Calibri" pitchFamily="34" charset="0"/>
              <a:ea typeface="+mn-ea"/>
            </a:endParaRPr>
          </a:p>
          <a:p>
            <a:pPr marL="342900" indent="-342900" fontAlgn="auto">
              <a:spcBef>
                <a:spcPts val="400"/>
              </a:spcBef>
              <a:spcAft>
                <a:spcPts val="0"/>
              </a:spcAft>
              <a:buFont typeface="Arial" pitchFamily="34" charset="0"/>
              <a:buNone/>
              <a:defRPr/>
            </a:pPr>
            <a:endParaRPr lang="en-US" sz="2200" dirty="0">
              <a:solidFill>
                <a:schemeClr val="tx1">
                  <a:lumMod val="85000"/>
                  <a:lumOff val="15000"/>
                </a:schemeClr>
              </a:solidFill>
              <a:latin typeface="Calibri" pitchFamily="34" charset="0"/>
              <a:ea typeface="+mn-ea"/>
            </a:endParaRPr>
          </a:p>
          <a:p>
            <a:pPr marL="342900" indent="-342900" fontAlgn="auto">
              <a:spcBef>
                <a:spcPts val="400"/>
              </a:spcBef>
              <a:spcAft>
                <a:spcPts val="0"/>
              </a:spcAft>
              <a:buFont typeface="Arial" pitchFamily="34" charset="0"/>
              <a:buChar char="•"/>
              <a:defRPr/>
            </a:pPr>
            <a:endParaRPr lang="en-US" dirty="0">
              <a:solidFill>
                <a:schemeClr val="tx1">
                  <a:lumMod val="85000"/>
                  <a:lumOff val="15000"/>
                </a:schemeClr>
              </a:solidFill>
              <a:latin typeface="Calibri" pitchFamily="34" charset="0"/>
              <a:ea typeface="+mn-ea"/>
            </a:endParaRPr>
          </a:p>
          <a:p>
            <a:pPr marL="342900" indent="-342900" fontAlgn="auto">
              <a:spcBef>
                <a:spcPts val="400"/>
              </a:spcBef>
              <a:spcAft>
                <a:spcPts val="0"/>
              </a:spcAft>
              <a:buFont typeface="Arial" pitchFamily="34" charset="0"/>
              <a:buChar char="•"/>
              <a:defRPr/>
            </a:pPr>
            <a:endParaRPr lang="en-US" dirty="0">
              <a:solidFill>
                <a:schemeClr val="tx1">
                  <a:lumMod val="85000"/>
                  <a:lumOff val="15000"/>
                </a:schemeClr>
              </a:solidFill>
              <a:latin typeface="Calibri" pitchFamily="34" charset="0"/>
              <a:ea typeface="+mn-ea"/>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02 green theme with master">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02 green theme with master">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02 green theme with master</Template>
  <TotalTime>6926</TotalTime>
  <Words>1983</Words>
  <Application>Microsoft Office PowerPoint</Application>
  <PresentationFormat>On-screen Show (4:3)</PresentationFormat>
  <Paragraphs>339</Paragraphs>
  <Slides>42</Slides>
  <Notes>21</Notes>
  <HiddenSlides>2</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42</vt:i4>
      </vt:variant>
    </vt:vector>
  </HeadingPairs>
  <TitlesOfParts>
    <vt:vector size="58" baseType="lpstr">
      <vt:lpstr>Arial</vt:lpstr>
      <vt:lpstr>MS PGothic</vt:lpstr>
      <vt:lpstr>Geneva</vt:lpstr>
      <vt:lpstr>WWF</vt:lpstr>
      <vt:lpstr>Wingdings</vt:lpstr>
      <vt:lpstr>Calibri</vt:lpstr>
      <vt:lpstr>Times New Roman</vt:lpstr>
      <vt:lpstr>02 green theme with master</vt:lpstr>
      <vt:lpstr>1_Custom Design</vt:lpstr>
      <vt:lpstr>2_Custom Design</vt:lpstr>
      <vt:lpstr>3_Custom Design</vt:lpstr>
      <vt:lpstr>4_Custom Design</vt:lpstr>
      <vt:lpstr>5_Custom Design</vt:lpstr>
      <vt:lpstr>6_Custom Design</vt:lpstr>
      <vt:lpstr>1_02 green theme with master</vt:lpstr>
      <vt:lpstr>7_Custom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Country case study 1:  United Republic of Tanzania</vt:lpstr>
      <vt:lpstr>Tanzania National Programme</vt:lpstr>
      <vt:lpstr>Natural forest in  REDD+ safeguards</vt:lpstr>
      <vt:lpstr>Slide 28</vt:lpstr>
      <vt:lpstr>Definition of forest  https://cdm.unfccc.int/DNA/bak/ARDNA.html?CID=211</vt:lpstr>
      <vt:lpstr>Natural forest estimation</vt:lpstr>
      <vt:lpstr>Slide 31</vt:lpstr>
      <vt:lpstr>Country case study 2:  Democratic Republic of the Congo (DRC)</vt:lpstr>
      <vt:lpstr>The DRC National Joint Programme</vt:lpstr>
      <vt:lpstr>Slide 34</vt:lpstr>
      <vt:lpstr>Biodiversity – Map of potential richness in fully protected species</vt:lpstr>
      <vt:lpstr>Slide 36</vt:lpstr>
      <vt:lpstr>Importance of soil erosion control services for national development priorities</vt:lpstr>
      <vt:lpstr>Slide 38</vt:lpstr>
      <vt:lpstr>Slide 39</vt:lpstr>
      <vt:lpstr>Slide 40</vt:lpstr>
      <vt:lpstr>Slide 41</vt:lpstr>
      <vt:lpstr>Slide 42</vt:lpstr>
    </vt:vector>
  </TitlesOfParts>
  <Company>Brunswick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Problem</dc:title>
  <dc:creator>GGul3736</dc:creator>
  <cp:lastModifiedBy>Matea Osti</cp:lastModifiedBy>
  <cp:revision>622</cp:revision>
  <dcterms:created xsi:type="dcterms:W3CDTF">2009-11-23T15:29:53Z</dcterms:created>
  <dcterms:modified xsi:type="dcterms:W3CDTF">2013-10-31T11:25:20Z</dcterms:modified>
</cp:coreProperties>
</file>