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1" r:id="rId2"/>
    <p:sldMasterId id="2147483795" r:id="rId3"/>
    <p:sldMasterId id="2147483783" r:id="rId4"/>
    <p:sldMasterId id="2147483819" r:id="rId5"/>
    <p:sldMasterId id="2147483831" r:id="rId6"/>
    <p:sldMasterId id="2147483807" r:id="rId7"/>
    <p:sldMasterId id="2147483735" r:id="rId8"/>
    <p:sldMasterId id="2147483698" r:id="rId9"/>
    <p:sldMasterId id="2147483660" r:id="rId10"/>
  </p:sldMasterIdLst>
  <p:notesMasterIdLst>
    <p:notesMasterId r:id="rId19"/>
  </p:notesMasterIdLst>
  <p:sldIdLst>
    <p:sldId id="256" r:id="rId11"/>
    <p:sldId id="276" r:id="rId12"/>
    <p:sldId id="273" r:id="rId13"/>
    <p:sldId id="271" r:id="rId14"/>
    <p:sldId id="274" r:id="rId15"/>
    <p:sldId id="275" r:id="rId16"/>
    <p:sldId id="268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31B01C2D-F2FB-467E-B3A4-D32C2786F360}">
          <p14:sldIdLst>
            <p14:sldId id="256"/>
            <p14:sldId id="268"/>
            <p14:sldId id="269"/>
            <p14:sldId id="270"/>
            <p14:sldId id="273"/>
            <p14:sldId id="271"/>
            <p14:sldId id="274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8401" autoAdjust="0"/>
  </p:normalViewPr>
  <p:slideViewPr>
    <p:cSldViewPr showGuides="1">
      <p:cViewPr>
        <p:scale>
          <a:sx n="50" d="100"/>
          <a:sy n="50" d="100"/>
        </p:scale>
        <p:origin x="-522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6A8FC8-E3CB-43FE-9F6A-F847288BD77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613411A-6CC7-48A5-9E5F-D2106FA23FDA}">
      <dgm:prSet phldrT="[Text]"/>
      <dgm:spPr/>
      <dgm:t>
        <a:bodyPr/>
        <a:lstStyle/>
        <a:p>
          <a:r>
            <a:rPr lang="en-GB" dirty="0" smtClean="0"/>
            <a:t>Reference Emission Level </a:t>
          </a:r>
          <a:endParaRPr lang="en-GB" dirty="0"/>
        </a:p>
      </dgm:t>
    </dgm:pt>
    <dgm:pt modelId="{959014CF-1650-4673-87F2-8693F803237B}" type="parTrans" cxnId="{2D0AC55F-6825-47C9-B55E-5D02680E1B8E}">
      <dgm:prSet/>
      <dgm:spPr/>
      <dgm:t>
        <a:bodyPr/>
        <a:lstStyle/>
        <a:p>
          <a:endParaRPr lang="en-GB"/>
        </a:p>
      </dgm:t>
    </dgm:pt>
    <dgm:pt modelId="{F399819D-AAAC-4B1F-A1DC-1BD8CE1A7342}" type="sibTrans" cxnId="{2D0AC55F-6825-47C9-B55E-5D02680E1B8E}">
      <dgm:prSet/>
      <dgm:spPr/>
      <dgm:t>
        <a:bodyPr/>
        <a:lstStyle/>
        <a:p>
          <a:endParaRPr lang="en-GB"/>
        </a:p>
      </dgm:t>
    </dgm:pt>
    <dgm:pt modelId="{0B185392-7CF0-4577-8427-D4051815BA45}">
      <dgm:prSet phldrT="[Text]"/>
      <dgm:spPr/>
      <dgm:t>
        <a:bodyPr/>
        <a:lstStyle/>
        <a:p>
          <a:r>
            <a:rPr lang="en-GB" dirty="0" err="1" smtClean="0"/>
            <a:t>REDD</a:t>
          </a:r>
          <a:r>
            <a:rPr lang="en-GB" dirty="0" smtClean="0"/>
            <a:t>+ Activities </a:t>
          </a:r>
          <a:endParaRPr lang="en-GB" dirty="0"/>
        </a:p>
      </dgm:t>
    </dgm:pt>
    <dgm:pt modelId="{4661F12F-26EC-468D-913A-F38362357075}" type="parTrans" cxnId="{F5463F19-EED3-4327-8DAB-59B3F97DD3EB}">
      <dgm:prSet/>
      <dgm:spPr/>
      <dgm:t>
        <a:bodyPr/>
        <a:lstStyle/>
        <a:p>
          <a:endParaRPr lang="en-GB"/>
        </a:p>
      </dgm:t>
    </dgm:pt>
    <dgm:pt modelId="{906244C5-2874-4616-ADF5-83EA569EF1C9}" type="sibTrans" cxnId="{F5463F19-EED3-4327-8DAB-59B3F97DD3EB}">
      <dgm:prSet/>
      <dgm:spPr/>
      <dgm:t>
        <a:bodyPr/>
        <a:lstStyle/>
        <a:p>
          <a:endParaRPr lang="en-GB"/>
        </a:p>
      </dgm:t>
    </dgm:pt>
    <dgm:pt modelId="{B1FC4474-AB44-450F-AF92-4E482A305669}">
      <dgm:prSet phldrT="[Text]"/>
      <dgm:spPr/>
      <dgm:t>
        <a:bodyPr/>
        <a:lstStyle/>
        <a:p>
          <a:r>
            <a:rPr lang="en-GB" dirty="0" err="1" smtClean="0"/>
            <a:t>MRV</a:t>
          </a:r>
          <a:endParaRPr lang="en-GB" dirty="0"/>
        </a:p>
      </dgm:t>
    </dgm:pt>
    <dgm:pt modelId="{7DADBE59-B942-4051-982C-F7A827DC97F4}" type="parTrans" cxnId="{08E6C5FE-57E0-47EC-9E61-646BD6469006}">
      <dgm:prSet/>
      <dgm:spPr/>
      <dgm:t>
        <a:bodyPr/>
        <a:lstStyle/>
        <a:p>
          <a:endParaRPr lang="en-GB"/>
        </a:p>
      </dgm:t>
    </dgm:pt>
    <dgm:pt modelId="{D78E9FC4-C147-4B43-B799-6EB60141B43B}" type="sibTrans" cxnId="{08E6C5FE-57E0-47EC-9E61-646BD6469006}">
      <dgm:prSet/>
      <dgm:spPr/>
      <dgm:t>
        <a:bodyPr/>
        <a:lstStyle/>
        <a:p>
          <a:endParaRPr lang="en-GB"/>
        </a:p>
      </dgm:t>
    </dgm:pt>
    <dgm:pt modelId="{F9EBB543-DDCF-427C-8A3D-03FFE4043131}">
      <dgm:prSet/>
      <dgm:spPr/>
      <dgm:t>
        <a:bodyPr/>
        <a:lstStyle/>
        <a:p>
          <a:r>
            <a:rPr lang="en-GB" dirty="0" smtClean="0"/>
            <a:t>Positive Incentives</a:t>
          </a:r>
          <a:endParaRPr lang="en-GB" dirty="0"/>
        </a:p>
      </dgm:t>
    </dgm:pt>
    <dgm:pt modelId="{CA8FD3B1-C719-4481-B112-B14D73D37311}" type="parTrans" cxnId="{6CE33DDF-6AD0-44FD-A19E-E83208CF830F}">
      <dgm:prSet/>
      <dgm:spPr/>
      <dgm:t>
        <a:bodyPr/>
        <a:lstStyle/>
        <a:p>
          <a:endParaRPr lang="en-GB"/>
        </a:p>
      </dgm:t>
    </dgm:pt>
    <dgm:pt modelId="{67242A89-7E8C-4ECB-9203-78F5C637B049}" type="sibTrans" cxnId="{6CE33DDF-6AD0-44FD-A19E-E83208CF830F}">
      <dgm:prSet/>
      <dgm:spPr/>
      <dgm:t>
        <a:bodyPr/>
        <a:lstStyle/>
        <a:p>
          <a:endParaRPr lang="en-GB"/>
        </a:p>
      </dgm:t>
    </dgm:pt>
    <dgm:pt modelId="{46626CFF-F4E1-49DD-8560-800A85F476A8}" type="pres">
      <dgm:prSet presAssocID="{D46A8FC8-E3CB-43FE-9F6A-F847288BD774}" presName="Name0" presStyleCnt="0">
        <dgm:presLayoutVars>
          <dgm:dir/>
          <dgm:animLvl val="lvl"/>
          <dgm:resizeHandles val="exact"/>
        </dgm:presLayoutVars>
      </dgm:prSet>
      <dgm:spPr/>
    </dgm:pt>
    <dgm:pt modelId="{CCD05D6B-5346-4236-B82A-754CA6A216BC}" type="pres">
      <dgm:prSet presAssocID="{2613411A-6CC7-48A5-9E5F-D2106FA23FDA}" presName="parTxOnly" presStyleLbl="node1" presStyleIdx="0" presStyleCnt="4" custScaleX="596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A78DCE-0E20-42F7-8E61-E7FEB2D2AF1B}" type="pres">
      <dgm:prSet presAssocID="{F399819D-AAAC-4B1F-A1DC-1BD8CE1A7342}" presName="parTxOnlySpace" presStyleCnt="0"/>
      <dgm:spPr/>
    </dgm:pt>
    <dgm:pt modelId="{57382BA6-97CC-4FB1-A483-F0AD87BF97BC}" type="pres">
      <dgm:prSet presAssocID="{0B185392-7CF0-4577-8427-D4051815BA4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AAB102-304A-461F-8C77-2F0BA8DAB623}" type="pres">
      <dgm:prSet presAssocID="{906244C5-2874-4616-ADF5-83EA569EF1C9}" presName="parTxOnlySpace" presStyleCnt="0"/>
      <dgm:spPr/>
    </dgm:pt>
    <dgm:pt modelId="{C951EC92-8A57-4143-AD20-7734EDAA2151}" type="pres">
      <dgm:prSet presAssocID="{B1FC4474-AB44-450F-AF92-4E482A305669}" presName="parTxOnly" presStyleLbl="node1" presStyleIdx="2" presStyleCnt="4" custScaleX="522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03ADB9-8BCA-4ADF-AC76-5A5B6D2B1E67}" type="pres">
      <dgm:prSet presAssocID="{D78E9FC4-C147-4B43-B799-6EB60141B43B}" presName="parTxOnlySpace" presStyleCnt="0"/>
      <dgm:spPr/>
    </dgm:pt>
    <dgm:pt modelId="{8AB5D46E-E65D-4246-9554-F04B8022AF99}" type="pres">
      <dgm:prSet presAssocID="{F9EBB543-DDCF-427C-8A3D-03FFE404313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8E6C5FE-57E0-47EC-9E61-646BD6469006}" srcId="{D46A8FC8-E3CB-43FE-9F6A-F847288BD774}" destId="{B1FC4474-AB44-450F-AF92-4E482A305669}" srcOrd="2" destOrd="0" parTransId="{7DADBE59-B942-4051-982C-F7A827DC97F4}" sibTransId="{D78E9FC4-C147-4B43-B799-6EB60141B43B}"/>
    <dgm:cxn modelId="{6CE33DDF-6AD0-44FD-A19E-E83208CF830F}" srcId="{D46A8FC8-E3CB-43FE-9F6A-F847288BD774}" destId="{F9EBB543-DDCF-427C-8A3D-03FFE4043131}" srcOrd="3" destOrd="0" parTransId="{CA8FD3B1-C719-4481-B112-B14D73D37311}" sibTransId="{67242A89-7E8C-4ECB-9203-78F5C637B049}"/>
    <dgm:cxn modelId="{7B709A72-3DE5-4FB0-AC33-797834CD0062}" type="presOf" srcId="{B1FC4474-AB44-450F-AF92-4E482A305669}" destId="{C951EC92-8A57-4143-AD20-7734EDAA2151}" srcOrd="0" destOrd="0" presId="urn:microsoft.com/office/officeart/2005/8/layout/chevron1"/>
    <dgm:cxn modelId="{F5463F19-EED3-4327-8DAB-59B3F97DD3EB}" srcId="{D46A8FC8-E3CB-43FE-9F6A-F847288BD774}" destId="{0B185392-7CF0-4577-8427-D4051815BA45}" srcOrd="1" destOrd="0" parTransId="{4661F12F-26EC-468D-913A-F38362357075}" sibTransId="{906244C5-2874-4616-ADF5-83EA569EF1C9}"/>
    <dgm:cxn modelId="{FE24EAAE-57DA-47E8-943F-285754ADED2F}" type="presOf" srcId="{0B185392-7CF0-4577-8427-D4051815BA45}" destId="{57382BA6-97CC-4FB1-A483-F0AD87BF97BC}" srcOrd="0" destOrd="0" presId="urn:microsoft.com/office/officeart/2005/8/layout/chevron1"/>
    <dgm:cxn modelId="{C37FCB66-C5D3-43AB-A060-80C17E53DB69}" type="presOf" srcId="{F9EBB543-DDCF-427C-8A3D-03FFE4043131}" destId="{8AB5D46E-E65D-4246-9554-F04B8022AF99}" srcOrd="0" destOrd="0" presId="urn:microsoft.com/office/officeart/2005/8/layout/chevron1"/>
    <dgm:cxn modelId="{2D0AC55F-6825-47C9-B55E-5D02680E1B8E}" srcId="{D46A8FC8-E3CB-43FE-9F6A-F847288BD774}" destId="{2613411A-6CC7-48A5-9E5F-D2106FA23FDA}" srcOrd="0" destOrd="0" parTransId="{959014CF-1650-4673-87F2-8693F803237B}" sibTransId="{F399819D-AAAC-4B1F-A1DC-1BD8CE1A7342}"/>
    <dgm:cxn modelId="{44035B9D-1584-40AC-96DF-AD5508996FC3}" type="presOf" srcId="{2613411A-6CC7-48A5-9E5F-D2106FA23FDA}" destId="{CCD05D6B-5346-4236-B82A-754CA6A216BC}" srcOrd="0" destOrd="0" presId="urn:microsoft.com/office/officeart/2005/8/layout/chevron1"/>
    <dgm:cxn modelId="{2269DCEA-A2B9-45A6-9009-EF3C6314D6E3}" type="presOf" srcId="{D46A8FC8-E3CB-43FE-9F6A-F847288BD774}" destId="{46626CFF-F4E1-49DD-8560-800A85F476A8}" srcOrd="0" destOrd="0" presId="urn:microsoft.com/office/officeart/2005/8/layout/chevron1"/>
    <dgm:cxn modelId="{3F761CA7-6E4C-43A4-9A06-BD7A5E73636C}" type="presParOf" srcId="{46626CFF-F4E1-49DD-8560-800A85F476A8}" destId="{CCD05D6B-5346-4236-B82A-754CA6A216BC}" srcOrd="0" destOrd="0" presId="urn:microsoft.com/office/officeart/2005/8/layout/chevron1"/>
    <dgm:cxn modelId="{0AB634D6-3B95-4967-9A52-0A2A500D75F5}" type="presParOf" srcId="{46626CFF-F4E1-49DD-8560-800A85F476A8}" destId="{6FA78DCE-0E20-42F7-8E61-E7FEB2D2AF1B}" srcOrd="1" destOrd="0" presId="urn:microsoft.com/office/officeart/2005/8/layout/chevron1"/>
    <dgm:cxn modelId="{2A729A27-1D8E-4765-9689-3A295014A303}" type="presParOf" srcId="{46626CFF-F4E1-49DD-8560-800A85F476A8}" destId="{57382BA6-97CC-4FB1-A483-F0AD87BF97BC}" srcOrd="2" destOrd="0" presId="urn:microsoft.com/office/officeart/2005/8/layout/chevron1"/>
    <dgm:cxn modelId="{05B0492E-5654-41FF-BEF6-F0D26C5F6904}" type="presParOf" srcId="{46626CFF-F4E1-49DD-8560-800A85F476A8}" destId="{8FAAB102-304A-461F-8C77-2F0BA8DAB623}" srcOrd="3" destOrd="0" presId="urn:microsoft.com/office/officeart/2005/8/layout/chevron1"/>
    <dgm:cxn modelId="{CA6BF770-18D9-4FC3-8ED2-498A5E49EDEF}" type="presParOf" srcId="{46626CFF-F4E1-49DD-8560-800A85F476A8}" destId="{C951EC92-8A57-4143-AD20-7734EDAA2151}" srcOrd="4" destOrd="0" presId="urn:microsoft.com/office/officeart/2005/8/layout/chevron1"/>
    <dgm:cxn modelId="{39C66662-7895-45FF-8EE2-C371F5C252E2}" type="presParOf" srcId="{46626CFF-F4E1-49DD-8560-800A85F476A8}" destId="{0503ADB9-8BCA-4ADF-AC76-5A5B6D2B1E67}" srcOrd="5" destOrd="0" presId="urn:microsoft.com/office/officeart/2005/8/layout/chevron1"/>
    <dgm:cxn modelId="{7B1A7D92-98EF-44DA-A231-675CA9555DE8}" type="presParOf" srcId="{46626CFF-F4E1-49DD-8560-800A85F476A8}" destId="{8AB5D46E-E65D-4246-9554-F04B8022AF9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D05D6B-5346-4236-B82A-754CA6A216BC}">
      <dsp:nvSpPr>
        <dsp:cNvPr id="0" name=""/>
        <dsp:cNvSpPr/>
      </dsp:nvSpPr>
      <dsp:spPr>
        <a:xfrm>
          <a:off x="2783" y="0"/>
          <a:ext cx="1789424" cy="660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Reference Emission Level </a:t>
          </a:r>
          <a:endParaRPr lang="en-GB" sz="1400" kern="1200" dirty="0"/>
        </a:p>
      </dsp:txBody>
      <dsp:txXfrm>
        <a:off x="2783" y="0"/>
        <a:ext cx="1789424" cy="660400"/>
      </dsp:txXfrm>
    </dsp:sp>
    <dsp:sp modelId="{57382BA6-97CC-4FB1-A483-F0AD87BF97BC}">
      <dsp:nvSpPr>
        <dsp:cNvPr id="0" name=""/>
        <dsp:cNvSpPr/>
      </dsp:nvSpPr>
      <dsp:spPr>
        <a:xfrm>
          <a:off x="1492371" y="0"/>
          <a:ext cx="2998365" cy="660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REDD</a:t>
          </a:r>
          <a:r>
            <a:rPr lang="en-GB" sz="1400" kern="1200" dirty="0" smtClean="0"/>
            <a:t>+ Activities </a:t>
          </a:r>
          <a:endParaRPr lang="en-GB" sz="1400" kern="1200" dirty="0"/>
        </a:p>
      </dsp:txBody>
      <dsp:txXfrm>
        <a:off x="1492371" y="0"/>
        <a:ext cx="2998365" cy="660400"/>
      </dsp:txXfrm>
    </dsp:sp>
    <dsp:sp modelId="{C951EC92-8A57-4143-AD20-7734EDAA2151}">
      <dsp:nvSpPr>
        <dsp:cNvPr id="0" name=""/>
        <dsp:cNvSpPr/>
      </dsp:nvSpPr>
      <dsp:spPr>
        <a:xfrm>
          <a:off x="4190900" y="0"/>
          <a:ext cx="1565986" cy="660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MRV</a:t>
          </a:r>
          <a:endParaRPr lang="en-GB" sz="1400" kern="1200" dirty="0"/>
        </a:p>
      </dsp:txBody>
      <dsp:txXfrm>
        <a:off x="4190900" y="0"/>
        <a:ext cx="1565986" cy="660400"/>
      </dsp:txXfrm>
    </dsp:sp>
    <dsp:sp modelId="{8AB5D46E-E65D-4246-9554-F04B8022AF99}">
      <dsp:nvSpPr>
        <dsp:cNvPr id="0" name=""/>
        <dsp:cNvSpPr/>
      </dsp:nvSpPr>
      <dsp:spPr>
        <a:xfrm>
          <a:off x="5457050" y="0"/>
          <a:ext cx="2998365" cy="660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Positive Incentives</a:t>
          </a:r>
          <a:endParaRPr lang="en-GB" sz="1400" kern="1200" dirty="0"/>
        </a:p>
      </dsp:txBody>
      <dsp:txXfrm>
        <a:off x="5457050" y="0"/>
        <a:ext cx="2998365" cy="66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C8206-9D4A-43B2-BE2F-BD0592C65A2C}" type="datetimeFigureOut">
              <a:rPr lang="en-GB" smtClean="0"/>
              <a:pPr/>
              <a:t>08/10/2013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38A55-D881-44A5-8DC7-B598B80BB5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3727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8A55-D881-44A5-8DC7-B598B80BB59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8190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GB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Five activities </a:t>
            </a:r>
            <a:r>
              <a:rPr lang="en-GB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are eligible </a:t>
            </a: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the </a:t>
            </a:r>
            <a:r>
              <a:rPr lang="en-GB" sz="2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REDD</a:t>
            </a: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in </a:t>
            </a:r>
            <a:r>
              <a: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developing countries</a:t>
            </a: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GB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eaLnBrk="0" hangingPunct="0">
              <a:spcBef>
                <a:spcPts val="600"/>
              </a:spcBef>
              <a:buClr>
                <a:srgbClr val="C00000"/>
              </a:buClr>
              <a:buFont typeface="+mj-lt"/>
              <a:buNone/>
              <a:defRPr/>
            </a:pPr>
            <a:endParaRPr lang="en-US" sz="2000" dirty="0" smtClean="0">
              <a:latin typeface="+mn-lt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Countries can focus on activity/</a:t>
            </a:r>
            <a:r>
              <a:rPr lang="en-US" sz="2000" dirty="0" err="1" smtClean="0">
                <a:latin typeface="+mn-lt"/>
              </a:rPr>
              <a:t>ies</a:t>
            </a:r>
            <a:r>
              <a:rPr lang="en-US" sz="2000" dirty="0" smtClean="0">
                <a:latin typeface="+mn-lt"/>
              </a:rPr>
              <a:t> most relevant to their </a:t>
            </a:r>
            <a:r>
              <a:rPr lang="en-US" sz="2000" b="1" dirty="0" smtClean="0">
                <a:latin typeface="+mn-lt"/>
              </a:rPr>
              <a:t>national circumstances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+mn-lt"/>
              </a:rPr>
              <a:t>National</a:t>
            </a:r>
            <a:r>
              <a:rPr lang="en-US" sz="2000" dirty="0" smtClean="0">
                <a:latin typeface="+mn-lt"/>
              </a:rPr>
              <a:t> level (sub-national only as a temporary measure)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8A55-D881-44A5-8DC7-B598B80BB59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2810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724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43374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66635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18439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00959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20032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24015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17814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02755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8832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43724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638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63386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134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601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8566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063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669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829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3730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9712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004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719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0521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922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039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857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1098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4339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3311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9093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3426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03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003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5246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8599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5622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780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236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7200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0393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0246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63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206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4140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787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6397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7478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689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15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36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05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215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505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918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1334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8283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1464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944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195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3233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50638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372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31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9172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160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8400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6138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12758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4340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60579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9783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18054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598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54835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0248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610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54606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10131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34827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9594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06383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81009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0052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72030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28578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00466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632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26254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82446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18869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32447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58412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1336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16640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95906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1493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87964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281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40827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13607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78794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33790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58748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06295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0700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17798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67255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33852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182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7F6A-2867-439C-9A4D-2FD0E495E445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8636"/>
            <a:ext cx="1864785" cy="54864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flipV="1">
            <a:off x="-10885" y="2"/>
            <a:ext cx="9154886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57200" y="1286256"/>
            <a:ext cx="8229600" cy="9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3BA1-FF78-46FC-A915-64682599062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37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95656"/>
            <a:ext cx="693724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flipV="1">
            <a:off x="0" y="2"/>
            <a:ext cx="69342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47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304800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887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052" r="1"/>
          <a:stretch/>
        </p:blipFill>
        <p:spPr>
          <a:xfrm>
            <a:off x="2130714" y="5357885"/>
            <a:ext cx="7013285" cy="2414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699516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5"/>
            <a:ext cx="699516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302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91440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4"/>
            <a:ext cx="914399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6106" y="259079"/>
            <a:ext cx="8230694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172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200" y="295656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630"/>
          <a:stretch/>
        </p:blipFill>
        <p:spPr>
          <a:xfrm>
            <a:off x="2214792" y="5562600"/>
            <a:ext cx="7157808" cy="246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386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2533-F3EB-4779-8E9C-0548A39DD9A7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642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36D5-437A-4D6D-BBCA-089DE220AC13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594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0.jpeg"/><Relationship Id="rId12" Type="http://schemas.openxmlformats.org/officeDocument/2006/relationships/image" Target="../media/image2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9.jpeg"/><Relationship Id="rId11" Type="http://schemas.openxmlformats.org/officeDocument/2006/relationships/image" Target="../media/image23.png"/><Relationship Id="rId5" Type="http://schemas.microsoft.com/office/2007/relationships/hdphoto" Target="../media/hdphoto2.wdp"/><Relationship Id="rId10" Type="http://schemas.openxmlformats.org/officeDocument/2006/relationships/image" Target="../media/image22.jpeg"/><Relationship Id="rId4" Type="http://schemas.openxmlformats.org/officeDocument/2006/relationships/image" Target="../media/image18.jpe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mailto:Akihito.kono@undp.org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un-redd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86124"/>
            <a:ext cx="9144000" cy="2200276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UN-REDD Targeted Support to Nepal </a:t>
            </a:r>
          </a:p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</a:b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Kathmandu, Nepal </a:t>
            </a:r>
          </a:p>
          <a:p>
            <a:endPara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Date: 8 October 2013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5039903"/>
            <a:ext cx="3200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Estelle Fach</a:t>
            </a:r>
          </a:p>
          <a:p>
            <a:pPr algn="ctr"/>
            <a:r>
              <a:rPr lang="en-GB" sz="2400" dirty="0" smtClean="0"/>
              <a:t>Global Advisor, Governance and Accountability</a:t>
            </a:r>
          </a:p>
          <a:p>
            <a:pPr algn="ctr"/>
            <a:r>
              <a:rPr lang="en-GB" sz="2400" dirty="0" smtClean="0"/>
              <a:t>UN-REDD/UNDP</a:t>
            </a:r>
          </a:p>
          <a:p>
            <a:pPr algn="ctr"/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2" y="1362075"/>
            <a:ext cx="23526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40316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419600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3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GB" sz="2200" dirty="0">
                <a:solidFill>
                  <a:srgbClr val="0D0D0D"/>
                </a:solidFill>
              </a:rPr>
              <a:t>Established in 2008 by the </a:t>
            </a:r>
            <a:r>
              <a:rPr lang="en-GB" sz="2200" dirty="0" err="1">
                <a:solidFill>
                  <a:srgbClr val="0D0D0D"/>
                </a:solidFill>
              </a:rPr>
              <a:t>FAO</a:t>
            </a:r>
            <a:r>
              <a:rPr lang="en-GB" sz="2200" dirty="0">
                <a:solidFill>
                  <a:srgbClr val="0D0D0D"/>
                </a:solidFill>
              </a:rPr>
              <a:t>, UNDP and </a:t>
            </a:r>
            <a:r>
              <a:rPr lang="en-GB" sz="2200" dirty="0" err="1">
                <a:solidFill>
                  <a:srgbClr val="0D0D0D"/>
                </a:solidFill>
              </a:rPr>
              <a:t>UNEP</a:t>
            </a:r>
            <a:r>
              <a:rPr lang="en-GB" sz="2200" dirty="0">
                <a:solidFill>
                  <a:srgbClr val="0D0D0D"/>
                </a:solidFill>
              </a:rPr>
              <a:t> </a:t>
            </a:r>
          </a:p>
          <a:p>
            <a:pPr marL="742950" lvl="2" indent="-342900">
              <a:spcBef>
                <a:spcPts val="300"/>
              </a:spcBef>
              <a:spcAft>
                <a:spcPts val="500"/>
              </a:spcAft>
              <a:buFontTx/>
              <a:buChar char="-"/>
            </a:pPr>
            <a:r>
              <a:rPr lang="en-GB" sz="2200" dirty="0" smtClean="0">
                <a:solidFill>
                  <a:srgbClr val="0D0D0D"/>
                </a:solidFill>
              </a:rPr>
              <a:t>A </a:t>
            </a:r>
            <a:r>
              <a:rPr lang="en-GB" sz="2200" dirty="0">
                <a:solidFill>
                  <a:srgbClr val="0D0D0D"/>
                </a:solidFill>
              </a:rPr>
              <a:t>response to Bali Action Plan call for </a:t>
            </a:r>
            <a:r>
              <a:rPr lang="en-GB" sz="2200" dirty="0" err="1">
                <a:solidFill>
                  <a:srgbClr val="0D0D0D"/>
                </a:solidFill>
              </a:rPr>
              <a:t>REDD</a:t>
            </a:r>
            <a:r>
              <a:rPr lang="en-GB" sz="2200" dirty="0">
                <a:solidFill>
                  <a:srgbClr val="0D0D0D"/>
                </a:solidFill>
              </a:rPr>
              <a:t>+ instrument in post-2012 climate change </a:t>
            </a:r>
            <a:r>
              <a:rPr lang="en-GB" sz="2200" dirty="0" smtClean="0">
                <a:solidFill>
                  <a:srgbClr val="0D0D0D"/>
                </a:solidFill>
              </a:rPr>
              <a:t>agreement</a:t>
            </a:r>
          </a:p>
          <a:p>
            <a:pPr marL="342900" lvl="1" indent="-342900">
              <a:spcBef>
                <a:spcPts val="3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0D0D0D"/>
                </a:solidFill>
                <a:ea typeface="MS PGothic" pitchFamily="34" charset="-128"/>
              </a:rPr>
              <a:t>Supports </a:t>
            </a:r>
            <a:r>
              <a:rPr lang="en-GB" sz="2200" dirty="0">
                <a:solidFill>
                  <a:srgbClr val="0D0D0D"/>
                </a:solidFill>
                <a:ea typeface="MS PGothic" pitchFamily="34" charset="-128"/>
              </a:rPr>
              <a:t>development and implementation of country-led </a:t>
            </a:r>
            <a:r>
              <a:rPr lang="en-GB" sz="2200" dirty="0" err="1">
                <a:solidFill>
                  <a:srgbClr val="0D0D0D"/>
                </a:solidFill>
                <a:ea typeface="MS PGothic" pitchFamily="34" charset="-128"/>
              </a:rPr>
              <a:t>REDD</a:t>
            </a:r>
            <a:r>
              <a:rPr lang="en-GB" sz="2200" dirty="0">
                <a:solidFill>
                  <a:srgbClr val="0D0D0D"/>
                </a:solidFill>
                <a:ea typeface="MS PGothic" pitchFamily="34" charset="-128"/>
              </a:rPr>
              <a:t>+ strategies</a:t>
            </a:r>
          </a:p>
          <a:p>
            <a:pPr marL="342900" lvl="1" indent="-342900">
              <a:spcBef>
                <a:spcPts val="3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D0D0D"/>
                </a:solidFill>
                <a:ea typeface="ＭＳ Ｐゴシック" pitchFamily="34" charset="-128"/>
              </a:rPr>
              <a:t>49 </a:t>
            </a:r>
            <a:r>
              <a:rPr lang="en-US" sz="2200" dirty="0">
                <a:solidFill>
                  <a:srgbClr val="0D0D0D"/>
                </a:solidFill>
                <a:ea typeface="ＭＳ Ｐゴシック" pitchFamily="34" charset="-128"/>
              </a:rPr>
              <a:t>partner countries across Africa, </a:t>
            </a:r>
            <a:r>
              <a:rPr lang="en-US" sz="2200" dirty="0" smtClean="0">
                <a:solidFill>
                  <a:srgbClr val="0D0D0D"/>
                </a:solidFill>
                <a:ea typeface="ＭＳ Ｐゴシック" pitchFamily="34" charset="-128"/>
              </a:rPr>
              <a:t>Arab, Asia-Pacific </a:t>
            </a:r>
            <a:r>
              <a:rPr lang="en-US" sz="2200" dirty="0">
                <a:solidFill>
                  <a:srgbClr val="0D0D0D"/>
                </a:solidFill>
                <a:ea typeface="ＭＳ Ｐゴシック" pitchFamily="34" charset="-128"/>
              </a:rPr>
              <a:t>and Latin America and the </a:t>
            </a:r>
            <a:r>
              <a:rPr lang="en-US" sz="2200" dirty="0" smtClean="0">
                <a:solidFill>
                  <a:srgbClr val="0D0D0D"/>
                </a:solidFill>
                <a:ea typeface="ＭＳ Ｐゴシック" pitchFamily="34" charset="-128"/>
              </a:rPr>
              <a:t>Caribbean regions</a:t>
            </a:r>
            <a:endParaRPr lang="en-US" sz="2200" dirty="0">
              <a:solidFill>
                <a:srgbClr val="0D0D0D"/>
              </a:solidFill>
              <a:ea typeface="ＭＳ Ｐゴシック" pitchFamily="34" charset="-128"/>
            </a:endParaRPr>
          </a:p>
          <a:p>
            <a:pPr marL="742950" lvl="2" indent="-342900">
              <a:spcBef>
                <a:spcPts val="300"/>
              </a:spcBef>
              <a:spcAft>
                <a:spcPts val="500"/>
              </a:spcAft>
              <a:buFontTx/>
              <a:buChar char="-"/>
            </a:pPr>
            <a:r>
              <a:rPr lang="en-US" sz="2200" dirty="0" smtClean="0">
                <a:solidFill>
                  <a:srgbClr val="0D0D0D"/>
                </a:solidFill>
              </a:rPr>
              <a:t>16 </a:t>
            </a:r>
            <a:r>
              <a:rPr lang="en-US" sz="2200" dirty="0">
                <a:solidFill>
                  <a:srgbClr val="0D0D0D"/>
                </a:solidFill>
              </a:rPr>
              <a:t>partner countries allocated resources for National </a:t>
            </a:r>
            <a:r>
              <a:rPr lang="en-US" sz="2200" dirty="0" err="1" smtClean="0">
                <a:solidFill>
                  <a:srgbClr val="0D0D0D"/>
                </a:solidFill>
              </a:rPr>
              <a:t>Programmes</a:t>
            </a:r>
            <a:endParaRPr lang="en-US" sz="2200" dirty="0" smtClean="0">
              <a:solidFill>
                <a:srgbClr val="0D0D0D"/>
              </a:solidFill>
            </a:endParaRPr>
          </a:p>
          <a:p>
            <a:pPr marL="342900" lvl="1" indent="-342900">
              <a:spcBef>
                <a:spcPts val="3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D0D0D"/>
                </a:solidFill>
                <a:ea typeface="ＭＳ Ｐゴシック" pitchFamily="34" charset="-128"/>
              </a:rPr>
              <a:t>Covers </a:t>
            </a:r>
            <a:r>
              <a:rPr lang="en-US" sz="2200" dirty="0">
                <a:solidFill>
                  <a:srgbClr val="0D0D0D"/>
                </a:solidFill>
                <a:ea typeface="ＭＳ Ｐゴシック" pitchFamily="34" charset="-128"/>
              </a:rPr>
              <a:t>34% of the World</a:t>
            </a:r>
            <a:r>
              <a:rPr lang="ja-JP" altLang="en-US" sz="2200" dirty="0">
                <a:solidFill>
                  <a:srgbClr val="0D0D0D"/>
                </a:solidFill>
              </a:rPr>
              <a:t>’</a:t>
            </a:r>
            <a:r>
              <a:rPr lang="en-US" altLang="ja-JP" sz="2200" dirty="0">
                <a:solidFill>
                  <a:srgbClr val="0D0D0D"/>
                </a:solidFill>
              </a:rPr>
              <a:t>s forest and 56% of the World tropical forest</a:t>
            </a:r>
          </a:p>
          <a:p>
            <a:pPr marL="342900" lvl="1" indent="-342900">
              <a:spcBef>
                <a:spcPts val="3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fr-CH" sz="2200" dirty="0">
                <a:solidFill>
                  <a:srgbClr val="0D0D0D"/>
                </a:solidFill>
              </a:rPr>
              <a:t>US$</a:t>
            </a:r>
            <a:r>
              <a:rPr lang="en-US" sz="2200" dirty="0" smtClean="0"/>
              <a:t>167  </a:t>
            </a:r>
            <a:r>
              <a:rPr lang="fr-CH" sz="2200" dirty="0">
                <a:solidFill>
                  <a:srgbClr val="0D0D0D"/>
                </a:solidFill>
              </a:rPr>
              <a:t>million: </a:t>
            </a:r>
            <a:r>
              <a:rPr lang="en-GB" sz="2200" dirty="0">
                <a:solidFill>
                  <a:prstClr val="black"/>
                </a:solidFill>
              </a:rPr>
              <a:t>Norway, Denmark, </a:t>
            </a:r>
            <a:r>
              <a:rPr lang="en-GB" sz="2200" dirty="0" smtClean="0">
                <a:solidFill>
                  <a:prstClr val="black"/>
                </a:solidFill>
              </a:rPr>
              <a:t>Spain, </a:t>
            </a:r>
            <a:r>
              <a:rPr lang="en-GB" sz="2200" dirty="0">
                <a:solidFill>
                  <a:prstClr val="black"/>
                </a:solidFill>
              </a:rPr>
              <a:t>Japan</a:t>
            </a:r>
            <a:r>
              <a:rPr lang="en-GB" sz="2200" dirty="0" smtClean="0">
                <a:solidFill>
                  <a:prstClr val="black"/>
                </a:solidFill>
              </a:rPr>
              <a:t>, EU and Luxemburg </a:t>
            </a:r>
          </a:p>
          <a:p>
            <a:pPr marL="342900" lvl="1" indent="-342900">
              <a:spcBef>
                <a:spcPts val="3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GB" sz="2200" dirty="0" smtClean="0">
                <a:solidFill>
                  <a:prstClr val="black"/>
                </a:solidFill>
              </a:rPr>
              <a:t>UN-REDD coordinates with </a:t>
            </a:r>
            <a:r>
              <a:rPr lang="en-GB" sz="2200" dirty="0" err="1" smtClean="0">
                <a:solidFill>
                  <a:prstClr val="black"/>
                </a:solidFill>
              </a:rPr>
              <a:t>FCPF</a:t>
            </a:r>
            <a:r>
              <a:rPr lang="en-GB" sz="2200" dirty="0" smtClean="0">
                <a:solidFill>
                  <a:prstClr val="black"/>
                </a:solidFill>
              </a:rPr>
              <a:t> (harmonized approaches) and others including </a:t>
            </a:r>
            <a:r>
              <a:rPr lang="en-GB" sz="2200" dirty="0" err="1" smtClean="0">
                <a:solidFill>
                  <a:prstClr val="black"/>
                </a:solidFill>
              </a:rPr>
              <a:t>REDD</a:t>
            </a:r>
            <a:r>
              <a:rPr lang="en-GB" sz="2200" dirty="0" smtClean="0">
                <a:solidFill>
                  <a:prstClr val="black"/>
                </a:solidFill>
              </a:rPr>
              <a:t>+ SES (safeguards)</a:t>
            </a:r>
            <a:endParaRPr lang="en-GB" sz="22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What is the UN-REDD </a:t>
            </a:r>
            <a:r>
              <a:rPr lang="en-US" sz="3200" b="1" dirty="0" err="1" smtClean="0"/>
              <a:t>Programme</a:t>
            </a:r>
            <a:r>
              <a:rPr lang="en-US" sz="3200" b="1" dirty="0" smtClean="0"/>
              <a:t>? 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41718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457200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How does UN-REDD support countries?</a:t>
            </a:r>
            <a:endParaRPr lang="en-GB" sz="32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" y="1371600"/>
            <a:ext cx="9029700" cy="54864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4200" b="1" dirty="0" smtClean="0"/>
          </a:p>
          <a:p>
            <a:pPr marL="0" indent="0">
              <a:buNone/>
            </a:pPr>
            <a:r>
              <a:rPr lang="en-US" sz="4500" b="1" dirty="0" smtClean="0"/>
              <a:t>Two modalities  of support </a:t>
            </a:r>
            <a:r>
              <a:rPr lang="en-US" sz="4500" b="1" dirty="0"/>
              <a:t> </a:t>
            </a:r>
            <a:r>
              <a:rPr lang="en-US" sz="4500" b="1" dirty="0" smtClean="0"/>
              <a:t>by  UN-REDD:</a:t>
            </a:r>
            <a:endParaRPr lang="en-US" sz="4000" dirty="0" smtClean="0"/>
          </a:p>
          <a:p>
            <a:r>
              <a:rPr lang="en-US" sz="4500" dirty="0" smtClean="0"/>
              <a:t>National </a:t>
            </a:r>
            <a:r>
              <a:rPr lang="en-US" sz="4500" dirty="0" err="1"/>
              <a:t>Programmes</a:t>
            </a:r>
            <a:r>
              <a:rPr lang="en-US" sz="4500" dirty="0"/>
              <a:t> </a:t>
            </a:r>
            <a:r>
              <a:rPr lang="en-US" sz="4500" dirty="0" smtClean="0"/>
              <a:t> - through </a:t>
            </a:r>
            <a:r>
              <a:rPr lang="en-US" sz="4500" dirty="0"/>
              <a:t>which </a:t>
            </a:r>
            <a:r>
              <a:rPr lang="en-US" sz="4500" dirty="0" smtClean="0"/>
              <a:t>UN-REDD supports countries</a:t>
            </a:r>
            <a:r>
              <a:rPr lang="en-US" sz="4500" dirty="0"/>
              <a:t>’ efforts to prepare and implement </a:t>
            </a:r>
            <a:r>
              <a:rPr lang="en-US" sz="4500" dirty="0" smtClean="0"/>
              <a:t>comprehensive national </a:t>
            </a:r>
            <a:r>
              <a:rPr lang="en-US" sz="4500" dirty="0" err="1" smtClean="0"/>
              <a:t>REDD</a:t>
            </a:r>
            <a:r>
              <a:rPr lang="en-US" sz="4500" dirty="0" smtClean="0"/>
              <a:t>+ strategies</a:t>
            </a:r>
          </a:p>
          <a:p>
            <a:pPr marL="0" indent="0">
              <a:buNone/>
            </a:pPr>
            <a:endParaRPr lang="en-US" sz="4500" dirty="0" smtClean="0"/>
          </a:p>
          <a:p>
            <a:r>
              <a:rPr lang="en-US" sz="4500" b="1" dirty="0" smtClean="0"/>
              <a:t>Targeted Support (TS)  - </a:t>
            </a:r>
            <a:r>
              <a:rPr lang="en-US" sz="4500" dirty="0" smtClean="0"/>
              <a:t>through which specific </a:t>
            </a:r>
            <a:r>
              <a:rPr lang="en-US" sz="4500" b="1" dirty="0" smtClean="0"/>
              <a:t>small-scale</a:t>
            </a:r>
            <a:r>
              <a:rPr lang="en-US" sz="4500" dirty="0" smtClean="0"/>
              <a:t> and technical </a:t>
            </a:r>
            <a:r>
              <a:rPr lang="en-US" sz="4500" dirty="0"/>
              <a:t>support is provided </a:t>
            </a:r>
            <a:r>
              <a:rPr lang="en-US" sz="4500" dirty="0" smtClean="0"/>
              <a:t>on :   </a:t>
            </a:r>
          </a:p>
          <a:p>
            <a:pPr marL="0" indent="0">
              <a:buNone/>
            </a:pPr>
            <a:endParaRPr lang="en-US" sz="4200" dirty="0" smtClean="0"/>
          </a:p>
          <a:p>
            <a:pPr marL="1371600">
              <a:buFont typeface="+mj-lt"/>
              <a:buAutoNum type="arabicPeriod"/>
            </a:pPr>
            <a:r>
              <a:rPr lang="en-US" sz="5000" dirty="0" smtClean="0"/>
              <a:t>Measurement, reporting and verification (</a:t>
            </a:r>
            <a:r>
              <a:rPr lang="en-US" sz="5000" dirty="0" err="1" smtClean="0"/>
              <a:t>MRV</a:t>
            </a:r>
            <a:r>
              <a:rPr lang="en-US" sz="5000" dirty="0" smtClean="0"/>
              <a:t>) and monitoring</a:t>
            </a:r>
          </a:p>
          <a:p>
            <a:pPr marL="1371600">
              <a:buFont typeface="+mj-lt"/>
              <a:buAutoNum type="arabicPeriod"/>
            </a:pPr>
            <a:r>
              <a:rPr lang="en-US" sz="5000" dirty="0" smtClean="0"/>
              <a:t>Engagement </a:t>
            </a:r>
            <a:r>
              <a:rPr lang="en-US" sz="5000" dirty="0"/>
              <a:t>of Indigenous Peoples, civil society and other stakeholders</a:t>
            </a:r>
          </a:p>
          <a:p>
            <a:pPr marL="1371600">
              <a:buFont typeface="+mj-lt"/>
              <a:buAutoNum type="arabicPeriod"/>
            </a:pPr>
            <a:r>
              <a:rPr lang="en-US" sz="5000" dirty="0" smtClean="0"/>
              <a:t>National </a:t>
            </a:r>
            <a:r>
              <a:rPr lang="en-US" sz="5000" dirty="0"/>
              <a:t>REDD+ </a:t>
            </a:r>
            <a:r>
              <a:rPr lang="en-US" sz="5000" dirty="0" smtClean="0"/>
              <a:t>governance (participatory assessments, land tenure, anti-corruption, gender, etc)</a:t>
            </a:r>
            <a:endParaRPr lang="en-US" sz="5000" dirty="0"/>
          </a:p>
          <a:p>
            <a:pPr marL="1371600">
              <a:buFont typeface="+mj-lt"/>
              <a:buAutoNum type="arabicPeriod"/>
            </a:pPr>
            <a:r>
              <a:rPr lang="en-US" sz="5000" dirty="0" smtClean="0"/>
              <a:t>National Fund management systems and equitable benefit sharing systems</a:t>
            </a:r>
          </a:p>
          <a:p>
            <a:pPr marL="1371600">
              <a:buFont typeface="+mj-lt"/>
              <a:buAutoNum type="arabicPeriod"/>
            </a:pPr>
            <a:r>
              <a:rPr lang="en-US" sz="5000" dirty="0" smtClean="0"/>
              <a:t>Safeguards and Multiple benefits</a:t>
            </a:r>
          </a:p>
          <a:p>
            <a:pPr marL="1371600">
              <a:buFont typeface="+mj-lt"/>
              <a:buAutoNum type="arabicPeriod"/>
            </a:pPr>
            <a:r>
              <a:rPr lang="en-US" sz="5000" dirty="0" err="1" smtClean="0"/>
              <a:t>Sectoral</a:t>
            </a:r>
            <a:r>
              <a:rPr lang="en-US" sz="5000" dirty="0" smtClean="0"/>
              <a:t> transformation</a:t>
            </a:r>
          </a:p>
          <a:p>
            <a:pPr marL="1028700" indent="0">
              <a:buNone/>
            </a:pPr>
            <a:endParaRPr lang="en-US" sz="3400" dirty="0"/>
          </a:p>
          <a:p>
            <a:pPr>
              <a:buNone/>
            </a:pPr>
            <a:r>
              <a:rPr lang="en-US" sz="5000" dirty="0" smtClean="0"/>
              <a:t>     TS </a:t>
            </a:r>
            <a:r>
              <a:rPr lang="en-US" sz="5000" dirty="0"/>
              <a:t>is </a:t>
            </a:r>
            <a:r>
              <a:rPr lang="en-US" sz="5000" dirty="0" smtClean="0"/>
              <a:t>demand-driven and requested </a:t>
            </a:r>
            <a:r>
              <a:rPr lang="en-US" sz="5000" dirty="0"/>
              <a:t>by </a:t>
            </a:r>
            <a:r>
              <a:rPr lang="en-US" sz="5000" dirty="0" smtClean="0"/>
              <a:t>UN-REDD partner countries, and should  represent </a:t>
            </a:r>
            <a:r>
              <a:rPr lang="en-US" sz="5000" dirty="0"/>
              <a:t>additional and specific contribution to national REDD+ efforts with a view to </a:t>
            </a:r>
            <a:r>
              <a:rPr lang="en-US" sz="5000" b="1" dirty="0"/>
              <a:t>fill gaps or to leverage other activities</a:t>
            </a:r>
            <a:r>
              <a:rPr lang="en-US" sz="5000" dirty="0"/>
              <a:t>.</a:t>
            </a:r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endParaRPr lang="en-US" sz="8000" dirty="0" smtClean="0"/>
          </a:p>
          <a:p>
            <a:endParaRPr lang="en-US" sz="8000" dirty="0" smtClean="0"/>
          </a:p>
          <a:p>
            <a:endParaRPr lang="en-US" sz="8000" dirty="0"/>
          </a:p>
          <a:p>
            <a:endParaRPr lang="en-US" sz="8000" dirty="0" smtClean="0"/>
          </a:p>
          <a:p>
            <a:endParaRPr lang="en-US" sz="8000" dirty="0"/>
          </a:p>
        </p:txBody>
      </p:sp>
      <p:sp>
        <p:nvSpPr>
          <p:cNvPr id="6" name="Right Arrow 5"/>
          <p:cNvSpPr/>
          <p:nvPr/>
        </p:nvSpPr>
        <p:spPr>
          <a:xfrm>
            <a:off x="0" y="60960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303362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75" y="914400"/>
            <a:ext cx="9144000" cy="503238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Support to Nepal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1054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Discussions initiated with REDD+ Cell in March 2012 </a:t>
            </a:r>
          </a:p>
          <a:p>
            <a:pPr>
              <a:tabLst>
                <a:tab pos="747713" algn="l"/>
              </a:tabLst>
            </a:pPr>
            <a:r>
              <a:rPr lang="en-GB" sz="2000" dirty="0" smtClean="0"/>
              <a:t>Scoping missing by UN-REDD in August 2012</a:t>
            </a:r>
          </a:p>
          <a:p>
            <a:pPr marL="0" indent="0">
              <a:buNone/>
              <a:tabLst>
                <a:tab pos="747713" algn="l"/>
              </a:tabLst>
            </a:pPr>
            <a:r>
              <a:rPr lang="en-GB" sz="2000" dirty="0"/>
              <a:t> </a:t>
            </a:r>
            <a:r>
              <a:rPr lang="en-GB" sz="2000" dirty="0" smtClean="0"/>
              <a:t>                        - Assessment of </a:t>
            </a:r>
            <a:r>
              <a:rPr lang="en-GB" sz="2000" dirty="0" err="1" smtClean="0"/>
              <a:t>FCPF</a:t>
            </a:r>
            <a:r>
              <a:rPr lang="en-GB" sz="2000" dirty="0" smtClean="0"/>
              <a:t> and other partners plans and activities</a:t>
            </a:r>
          </a:p>
          <a:p>
            <a:pPr marL="0" indent="0">
              <a:buNone/>
              <a:tabLst>
                <a:tab pos="747713" algn="l"/>
              </a:tabLst>
            </a:pPr>
            <a:r>
              <a:rPr lang="en-GB" sz="2000" dirty="0"/>
              <a:t> </a:t>
            </a:r>
            <a:r>
              <a:rPr lang="en-GB" sz="2000" dirty="0" smtClean="0"/>
              <a:t>                        - Discussions with REDD+ stakeholders relevant for the requested areas</a:t>
            </a:r>
          </a:p>
          <a:p>
            <a:pPr>
              <a:tabLst>
                <a:tab pos="747713" algn="l"/>
              </a:tabLst>
            </a:pPr>
            <a:r>
              <a:rPr lang="en-GB" sz="2000" dirty="0" smtClean="0"/>
              <a:t>REDD Cell and UN-REDD agreed on two focused objectives of the Targeted Support:</a:t>
            </a:r>
          </a:p>
          <a:p>
            <a:pPr marL="860425" lvl="0" indent="-349250">
              <a:buFont typeface="+mj-lt"/>
              <a:buAutoNum type="arabicPeriod"/>
            </a:pPr>
            <a:r>
              <a:rPr lang="en-GB" sz="2000" b="1" dirty="0"/>
              <a:t>Increased effectiveness of the National </a:t>
            </a:r>
            <a:r>
              <a:rPr lang="en-GB" sz="2000" b="1" dirty="0" err="1"/>
              <a:t>REDD</a:t>
            </a:r>
            <a:r>
              <a:rPr lang="en-GB" sz="2000" b="1" dirty="0"/>
              <a:t>+ Strategy in addressing drivers and causes of deforestation and forest degradation; and </a:t>
            </a:r>
          </a:p>
          <a:p>
            <a:pPr marL="860425" lvl="0" indent="-349250">
              <a:buFont typeface="+mj-lt"/>
              <a:buAutoNum type="arabicPeriod"/>
            </a:pPr>
            <a:r>
              <a:rPr lang="en-GB" sz="2000" b="1" dirty="0"/>
              <a:t>Increased understanding by the Government of Nepal of potential options for effective, equitable and transparent management of </a:t>
            </a:r>
            <a:r>
              <a:rPr lang="en-GB" sz="2000" b="1" dirty="0" err="1"/>
              <a:t>REDD</a:t>
            </a:r>
            <a:r>
              <a:rPr lang="en-GB" sz="2000" b="1" dirty="0"/>
              <a:t>+ finance</a:t>
            </a:r>
            <a:r>
              <a:rPr lang="en-GB" sz="2000" b="1" dirty="0" smtClean="0"/>
              <a:t>.</a:t>
            </a:r>
            <a:endParaRPr lang="en-GB" sz="2000" b="1" dirty="0"/>
          </a:p>
          <a:p>
            <a:pPr>
              <a:tabLst>
                <a:tab pos="747713" algn="l"/>
              </a:tabLst>
            </a:pPr>
            <a:r>
              <a:rPr lang="en-GB" sz="2000" dirty="0" smtClean="0"/>
              <a:t>Forest Action was selected through a competitive process to help deliver them</a:t>
            </a:r>
          </a:p>
          <a:p>
            <a:pPr>
              <a:tabLst>
                <a:tab pos="747713" algn="l"/>
              </a:tabLst>
            </a:pPr>
            <a:r>
              <a:rPr lang="en-GB" sz="2000" dirty="0" smtClean="0"/>
              <a:t>Inception workshop in March 2013</a:t>
            </a:r>
          </a:p>
          <a:p>
            <a:pPr marL="0" indent="0">
              <a:buNone/>
              <a:tabLst>
                <a:tab pos="747713" algn="l"/>
              </a:tabLst>
            </a:pPr>
            <a:endParaRPr lang="en-GB" sz="20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772150"/>
            <a:ext cx="92964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06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>
          <a:xfrm>
            <a:off x="-1" y="5779530"/>
            <a:ext cx="9144001" cy="1078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ight Arrow 122"/>
          <p:cNvSpPr/>
          <p:nvPr/>
        </p:nvSpPr>
        <p:spPr>
          <a:xfrm>
            <a:off x="5782755" y="3696735"/>
            <a:ext cx="1343350" cy="11579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r>
              <a:rPr lang="en-GB" sz="1400" b="1" dirty="0" smtClean="0"/>
              <a:t>Results Rewarded</a:t>
            </a:r>
            <a:endParaRPr lang="en-GB" sz="1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503238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How do these studies contribute to Nepal’s REDD+ Process? </a:t>
            </a:r>
            <a:endParaRPr lang="en-GB" sz="2800" b="1" dirty="0"/>
          </a:p>
        </p:txBody>
      </p:sp>
      <p:sp>
        <p:nvSpPr>
          <p:cNvPr id="8" name="Rounded Rectangle 7"/>
          <p:cNvSpPr/>
          <p:nvPr/>
        </p:nvSpPr>
        <p:spPr>
          <a:xfrm rot="16200000">
            <a:off x="-423686" y="3919272"/>
            <a:ext cx="2743202" cy="92392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Assess past, present and future trends in forest cover and land use change 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 rot="10800000">
            <a:off x="219070" y="2285996"/>
            <a:ext cx="419105" cy="3927656"/>
          </a:xfrm>
          <a:prstGeom prst="rightBrace">
            <a:avLst>
              <a:gd name="adj1" fmla="val 0"/>
              <a:gd name="adj2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3842849" y="2754869"/>
            <a:ext cx="1000125" cy="3024661"/>
            <a:chOff x="3571875" y="2514601"/>
            <a:chExt cx="1000125" cy="2362199"/>
          </a:xfrm>
        </p:grpSpPr>
        <p:sp>
          <p:nvSpPr>
            <p:cNvPr id="19" name="Rectangle 18"/>
            <p:cNvSpPr/>
            <p:nvPr/>
          </p:nvSpPr>
          <p:spPr>
            <a:xfrm>
              <a:off x="3581400" y="2514601"/>
              <a:ext cx="990600" cy="381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schemeClr val="bg1"/>
                  </a:solidFill>
                </a:rPr>
                <a:t>Reduce Deforestation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571875" y="2971800"/>
              <a:ext cx="990600" cy="457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schemeClr val="bg1"/>
                  </a:solidFill>
                </a:rPr>
                <a:t>Reduce Forest</a:t>
              </a:r>
            </a:p>
            <a:p>
              <a:pPr algn="ctr"/>
              <a:r>
                <a:rPr lang="en-GB" sz="1100" b="1" dirty="0" smtClean="0">
                  <a:solidFill>
                    <a:schemeClr val="bg1"/>
                  </a:solidFill>
                </a:rPr>
                <a:t>Degradation 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571875" y="3505200"/>
              <a:ext cx="9906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schemeClr val="bg1"/>
                  </a:solidFill>
                </a:rPr>
                <a:t>Conserve Forests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1875" y="3962400"/>
              <a:ext cx="990600" cy="457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schemeClr val="bg1"/>
                  </a:solidFill>
                </a:rPr>
                <a:t>Sustainably Manage Forests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71875" y="4495800"/>
              <a:ext cx="9906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schemeClr val="bg1"/>
                  </a:solidFill>
                </a:rPr>
                <a:t>Enhance Forests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Right Arrow 27"/>
          <p:cNvSpPr/>
          <p:nvPr/>
        </p:nvSpPr>
        <p:spPr>
          <a:xfrm>
            <a:off x="1405118" y="3747852"/>
            <a:ext cx="1211965" cy="13335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Policies &amp; Measures </a:t>
            </a:r>
            <a:endParaRPr lang="en-GB" sz="1400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3628686463"/>
              </p:ext>
            </p:extLst>
          </p:nvPr>
        </p:nvGraphicFramePr>
        <p:xfrm>
          <a:off x="638175" y="1716547"/>
          <a:ext cx="8458200" cy="66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entagon 8"/>
          <p:cNvSpPr/>
          <p:nvPr/>
        </p:nvSpPr>
        <p:spPr>
          <a:xfrm>
            <a:off x="638175" y="2326147"/>
            <a:ext cx="8458200" cy="304799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Social and Environmental Safeguards </a:t>
            </a:r>
            <a:endParaRPr lang="en-GB" dirty="0"/>
          </a:p>
        </p:txBody>
      </p:sp>
      <p:sp>
        <p:nvSpPr>
          <p:cNvPr id="29" name="Pentagon 28"/>
          <p:cNvSpPr/>
          <p:nvPr/>
        </p:nvSpPr>
        <p:spPr>
          <a:xfrm>
            <a:off x="590550" y="6025201"/>
            <a:ext cx="8458200" cy="304799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National Coordination and Institutional Arrangements (</a:t>
            </a:r>
            <a:r>
              <a:rPr lang="en-GB" b="1" dirty="0" err="1" smtClean="0">
                <a:solidFill>
                  <a:schemeClr val="tx1"/>
                </a:solidFill>
              </a:rPr>
              <a:t>REDD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smtClean="0">
                <a:solidFill>
                  <a:schemeClr val="tx1"/>
                </a:solidFill>
              </a:rPr>
              <a:t>Cell)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-996435" y="4071507"/>
            <a:ext cx="23622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Nat’l </a:t>
            </a:r>
            <a:r>
              <a:rPr lang="en-GB" b="1" dirty="0" err="1" smtClean="0"/>
              <a:t>REDD</a:t>
            </a:r>
            <a:r>
              <a:rPr lang="en-GB" b="1" dirty="0" smtClean="0"/>
              <a:t>+ Strategy</a:t>
            </a:r>
            <a:endParaRPr lang="en-GB" b="1" dirty="0"/>
          </a:p>
        </p:txBody>
      </p:sp>
      <p:grpSp>
        <p:nvGrpSpPr>
          <p:cNvPr id="2057" name="Group 2056"/>
          <p:cNvGrpSpPr/>
          <p:nvPr/>
        </p:nvGrpSpPr>
        <p:grpSpPr>
          <a:xfrm>
            <a:off x="3486082" y="2977679"/>
            <a:ext cx="372385" cy="2636183"/>
            <a:chOff x="3804782" y="3073584"/>
            <a:chExt cx="372385" cy="1787701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3804782" y="3073584"/>
              <a:ext cx="316969" cy="37928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3804782" y="3587084"/>
              <a:ext cx="342900" cy="11215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3804782" y="3963781"/>
              <a:ext cx="372385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3821607" y="4193777"/>
              <a:ext cx="326075" cy="13994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821607" y="4470759"/>
              <a:ext cx="326075" cy="39052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4713897" y="2852673"/>
            <a:ext cx="713261" cy="2807000"/>
            <a:chOff x="5143500" y="2806862"/>
            <a:chExt cx="713261" cy="2437977"/>
          </a:xfrm>
        </p:grpSpPr>
        <p:sp>
          <p:nvSpPr>
            <p:cNvPr id="2059" name="Oval 2058"/>
            <p:cNvSpPr/>
            <p:nvPr/>
          </p:nvSpPr>
          <p:spPr>
            <a:xfrm>
              <a:off x="5170961" y="2806862"/>
              <a:ext cx="685800" cy="37355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+/-</a:t>
              </a:r>
              <a:endParaRPr lang="en-GB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5161436" y="3353182"/>
              <a:ext cx="685800" cy="37355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+/-</a:t>
              </a:r>
              <a:endParaRPr lang="en-GB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5143500" y="3878310"/>
              <a:ext cx="685800" cy="37355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+/-</a:t>
              </a:r>
              <a:endParaRPr lang="en-GB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5157367" y="4428928"/>
              <a:ext cx="685800" cy="37355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+/-</a:t>
              </a:r>
              <a:endParaRPr lang="en-GB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5143500" y="4948033"/>
              <a:ext cx="342900" cy="29680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+</a:t>
              </a:r>
              <a:endParaRPr lang="en-GB" dirty="0"/>
            </a:p>
          </p:txBody>
        </p:sp>
      </p:grpSp>
      <p:sp>
        <p:nvSpPr>
          <p:cNvPr id="2062" name="Rectangle 2061"/>
          <p:cNvSpPr/>
          <p:nvPr/>
        </p:nvSpPr>
        <p:spPr>
          <a:xfrm rot="16200000">
            <a:off x="4426656" y="3995028"/>
            <a:ext cx="2712198" cy="2488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bg1"/>
                </a:solidFill>
              </a:rPr>
              <a:t>UNFCCC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070664" y="3230345"/>
            <a:ext cx="564513" cy="2269022"/>
            <a:chOff x="5032328" y="3219785"/>
            <a:chExt cx="1005200" cy="2269022"/>
          </a:xfrm>
        </p:grpSpPr>
        <p:cxnSp>
          <p:nvCxnSpPr>
            <p:cNvPr id="2066" name="Straight Arrow Connector 2065"/>
            <p:cNvCxnSpPr>
              <a:stCxn id="2059" idx="5"/>
            </p:cNvCxnSpPr>
            <p:nvPr/>
          </p:nvCxnSpPr>
          <p:spPr>
            <a:xfrm>
              <a:off x="5302256" y="3219785"/>
              <a:ext cx="336549" cy="16567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5784269" y="3672213"/>
              <a:ext cx="192404" cy="10190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5784269" y="4256172"/>
              <a:ext cx="253259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5748132" y="4686003"/>
              <a:ext cx="225798" cy="16458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1" idx="6"/>
            </p:cNvCxnSpPr>
            <p:nvPr/>
          </p:nvCxnSpPr>
          <p:spPr>
            <a:xfrm flipV="1">
              <a:off x="5032328" y="5209600"/>
              <a:ext cx="524931" cy="27920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Circular Arrow 96"/>
          <p:cNvSpPr/>
          <p:nvPr/>
        </p:nvSpPr>
        <p:spPr>
          <a:xfrm rot="9400504">
            <a:off x="5061588" y="5206662"/>
            <a:ext cx="862722" cy="656168"/>
          </a:xfrm>
          <a:prstGeom prst="circular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1298461" y="2584538"/>
            <a:ext cx="2356820" cy="3462566"/>
            <a:chOff x="1432369" y="2584538"/>
            <a:chExt cx="2356820" cy="356545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3449" y="3718251"/>
              <a:ext cx="1188786" cy="8904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369" y="2584538"/>
              <a:ext cx="1256208" cy="9376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857" y="4331054"/>
              <a:ext cx="1252332" cy="8333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573" y="3090580"/>
              <a:ext cx="1245195" cy="93269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" name="Picture 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369" y="5253402"/>
              <a:ext cx="1352228" cy="89658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" name="Picture 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492" y="4809973"/>
              <a:ext cx="1286210" cy="96341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4" name="Rectangle 123"/>
          <p:cNvSpPr/>
          <p:nvPr/>
        </p:nvSpPr>
        <p:spPr>
          <a:xfrm>
            <a:off x="6796323" y="3830489"/>
            <a:ext cx="838200" cy="8904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Nat’l</a:t>
            </a:r>
          </a:p>
          <a:p>
            <a:pPr algn="ctr"/>
            <a:r>
              <a:rPr lang="en-GB" sz="1400" b="1" dirty="0" smtClean="0"/>
              <a:t>Manage </a:t>
            </a:r>
            <a:r>
              <a:rPr lang="en-GB" sz="1400" b="1" dirty="0" err="1" smtClean="0"/>
              <a:t>REDD</a:t>
            </a:r>
            <a:r>
              <a:rPr lang="en-GB" sz="1400" b="1" dirty="0" smtClean="0"/>
              <a:t>+ Finance </a:t>
            </a:r>
            <a:endParaRPr lang="en-GB" sz="1400" b="1" dirty="0"/>
          </a:p>
        </p:txBody>
      </p:sp>
      <p:pic>
        <p:nvPicPr>
          <p:cNvPr id="126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561029"/>
            <a:ext cx="2359025" cy="343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0" name="Group 159"/>
          <p:cNvGrpSpPr/>
          <p:nvPr/>
        </p:nvGrpSpPr>
        <p:grpSpPr>
          <a:xfrm>
            <a:off x="7634523" y="3448358"/>
            <a:ext cx="236165" cy="1636529"/>
            <a:chOff x="3804782" y="3073584"/>
            <a:chExt cx="372385" cy="1787701"/>
          </a:xfrm>
        </p:grpSpPr>
        <p:cxnSp>
          <p:nvCxnSpPr>
            <p:cNvPr id="161" name="Straight Arrow Connector 160"/>
            <p:cNvCxnSpPr/>
            <p:nvPr/>
          </p:nvCxnSpPr>
          <p:spPr>
            <a:xfrm flipV="1">
              <a:off x="3804782" y="3073584"/>
              <a:ext cx="316969" cy="37928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flipV="1">
              <a:off x="3804782" y="3587084"/>
              <a:ext cx="342900" cy="11215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>
              <a:off x="3804782" y="3963781"/>
              <a:ext cx="372385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>
              <a:off x="3821607" y="4193777"/>
              <a:ext cx="326075" cy="13994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>
              <a:off x="3821607" y="4470759"/>
              <a:ext cx="326075" cy="39052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Oval 52"/>
          <p:cNvSpPr/>
          <p:nvPr/>
        </p:nvSpPr>
        <p:spPr>
          <a:xfrm>
            <a:off x="457200" y="2667000"/>
            <a:ext cx="4572000" cy="3657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392397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8" grpId="0" animBg="1"/>
      <p:bldP spid="11" grpId="0" animBg="1"/>
      <p:bldP spid="28" grpId="0" animBg="1"/>
      <p:bldGraphic spid="7" grpId="0">
        <p:bldAsOne/>
      </p:bldGraphic>
      <p:bldP spid="9" grpId="0" animBg="1"/>
      <p:bldP spid="29" grpId="0" animBg="1"/>
      <p:bldP spid="31" grpId="0" animBg="1"/>
      <p:bldP spid="2062" grpId="0" animBg="1"/>
      <p:bldP spid="97" grpId="0" animBg="1"/>
      <p:bldP spid="124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764308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6"/>
          <p:cNvGrpSpPr/>
          <p:nvPr/>
        </p:nvGrpSpPr>
        <p:grpSpPr>
          <a:xfrm>
            <a:off x="1551016" y="6397704"/>
            <a:ext cx="6297584" cy="384096"/>
            <a:chOff x="-1944333" y="4641909"/>
            <a:chExt cx="5304843" cy="234602"/>
          </a:xfrm>
        </p:grpSpPr>
        <p:sp>
          <p:nvSpPr>
            <p:cNvPr id="8" name="Rectangle 7"/>
            <p:cNvSpPr/>
            <p:nvPr/>
          </p:nvSpPr>
          <p:spPr>
            <a:xfrm>
              <a:off x="2369910" y="4641909"/>
              <a:ext cx="990600" cy="23460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schemeClr val="bg1"/>
                  </a:solidFill>
                </a:rPr>
                <a:t>Reduce Deforestation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300810" y="4641910"/>
              <a:ext cx="990600" cy="23460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schemeClr val="bg1"/>
                  </a:solidFill>
                </a:rPr>
                <a:t>Reduce Forest</a:t>
              </a:r>
            </a:p>
            <a:p>
              <a:pPr algn="ctr"/>
              <a:r>
                <a:rPr lang="en-GB" sz="1100" b="1" dirty="0" smtClean="0">
                  <a:solidFill>
                    <a:schemeClr val="bg1"/>
                  </a:solidFill>
                </a:rPr>
                <a:t>Degradation 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1286" y="4645110"/>
              <a:ext cx="990600" cy="231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schemeClr val="bg1"/>
                  </a:solidFill>
                </a:rPr>
                <a:t>Conserve Forests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856461" y="4641909"/>
              <a:ext cx="990600" cy="234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schemeClr val="bg1"/>
                  </a:solidFill>
                </a:rPr>
                <a:t>Sustainably Manage Forests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1944333" y="4641909"/>
              <a:ext cx="990600" cy="1905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schemeClr val="bg1"/>
                  </a:solidFill>
                </a:rPr>
                <a:t>Enhance Forests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2"/>
          <p:cNvGrpSpPr/>
          <p:nvPr/>
        </p:nvGrpSpPr>
        <p:grpSpPr>
          <a:xfrm rot="5400000">
            <a:off x="4445790" y="3488336"/>
            <a:ext cx="248593" cy="5482573"/>
            <a:chOff x="3804782" y="3073583"/>
            <a:chExt cx="372385" cy="1787702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3804782" y="3073584"/>
              <a:ext cx="316969" cy="37928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3804782" y="3587084"/>
              <a:ext cx="342900" cy="11215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804782" y="3963781"/>
              <a:ext cx="372385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821607" y="4193777"/>
              <a:ext cx="326075" cy="13994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821607" y="4470759"/>
              <a:ext cx="326075" cy="39052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7696200" y="1905000"/>
            <a:ext cx="12700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Priority Deforestation Drivers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(impact*extent</a:t>
            </a:r>
            <a:r>
              <a:rPr lang="en-US" sz="1200" dirty="0">
                <a:solidFill>
                  <a:srgbClr val="FF0000"/>
                </a:solidFill>
              </a:rPr>
              <a:t>)</a:t>
            </a:r>
            <a:endParaRPr lang="en-GB" sz="1200" dirty="0">
              <a:solidFill>
                <a:srgbClr val="FF0000"/>
              </a:solidFill>
            </a:endParaRPr>
          </a:p>
          <a:p>
            <a:endParaRPr lang="en-GB" sz="1400" b="1" dirty="0"/>
          </a:p>
        </p:txBody>
      </p:sp>
      <p:grpSp>
        <p:nvGrpSpPr>
          <p:cNvPr id="6" name="Group 19"/>
          <p:cNvGrpSpPr/>
          <p:nvPr/>
        </p:nvGrpSpPr>
        <p:grpSpPr>
          <a:xfrm>
            <a:off x="1447800" y="990600"/>
            <a:ext cx="6826901" cy="2714290"/>
            <a:chOff x="3133165" y="1101088"/>
            <a:chExt cx="6826901" cy="2714290"/>
          </a:xfrm>
        </p:grpSpPr>
        <p:grpSp>
          <p:nvGrpSpPr>
            <p:cNvPr id="7" name="Group 20"/>
            <p:cNvGrpSpPr/>
            <p:nvPr/>
          </p:nvGrpSpPr>
          <p:grpSpPr>
            <a:xfrm rot="5400000">
              <a:off x="5763153" y="-1250754"/>
              <a:ext cx="1799970" cy="6503654"/>
              <a:chOff x="-80585" y="1624974"/>
              <a:chExt cx="1799970" cy="5297771"/>
            </a:xfrm>
          </p:grpSpPr>
          <p:grpSp>
            <p:nvGrpSpPr>
              <p:cNvPr id="13" name="Group 32"/>
              <p:cNvGrpSpPr/>
              <p:nvPr/>
            </p:nvGrpSpPr>
            <p:grpSpPr>
              <a:xfrm>
                <a:off x="-72028" y="3747221"/>
                <a:ext cx="1791413" cy="3175524"/>
                <a:chOff x="2384727" y="1908808"/>
                <a:chExt cx="2303245" cy="4606076"/>
              </a:xfrm>
            </p:grpSpPr>
            <p:pic>
              <p:nvPicPr>
                <p:cNvPr id="39" name="Picture 5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="" xmlns:a14="http://schemas.microsoft.com/office/drawing/2010/main">
                        <a14:imgLayer r:embed="rId3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3409887" y="2165810"/>
                  <a:ext cx="1535087" cy="1021083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0" name="Picture 16" descr="http://cdn.theguardian.tv/brightcove/poster/2012/8/20/20082012SpainFire2_6565166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="" xmlns:a14="http://schemas.microsoft.com/office/drawing/2010/main">
                        <a14:imgLayer r:embed="rId5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2866046" y="4670256"/>
                  <a:ext cx="1260231" cy="972833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18" descr="http://www.daff.gov.au/__data/assets/image/0006/2117949/scarab-beetle.jpg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3416635" y="3742167"/>
                  <a:ext cx="1115716" cy="1162113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22" descr="https://encrypted-tbn0.gstatic.com/images?q=tbn:ANd9GcRRGuRja2P6zLv5tLiyFnsI2pM_jWG5_ikcVoh3A7sd6L1fETwsx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3565129" y="3291049"/>
                  <a:ext cx="1224603" cy="715040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24" descr="https://encrypted-tbn3.gstatic.com/images?q=tbn:ANd9GcSi5a8lnj5p-91NnY63X29VqFe-mjoYQRu4s-SO6O5530Swli27d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="" xmlns:a14="http://schemas.microsoft.com/office/drawing/2010/main">
                        <a14:imgLayer r:embed="rId9">
                          <a14:imgEffect>
                            <a14:brightnessContrast brigh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2187636" y="5328032"/>
                  <a:ext cx="1383943" cy="989761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0" name="Group 33"/>
              <p:cNvGrpSpPr/>
              <p:nvPr/>
            </p:nvGrpSpPr>
            <p:grpSpPr>
              <a:xfrm>
                <a:off x="-80585" y="1624974"/>
                <a:ext cx="1660915" cy="2409442"/>
                <a:chOff x="209314" y="478948"/>
                <a:chExt cx="2202641" cy="3264891"/>
              </a:xfrm>
            </p:grpSpPr>
            <p:pic>
              <p:nvPicPr>
                <p:cNvPr id="35" name="Picture 4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1349399" y="2681284"/>
                  <a:ext cx="1112913" cy="1012198"/>
                </a:xfrm>
                <a:prstGeom prst="ellipse">
                  <a:avLst/>
                </a:prstGeom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softEdge rad="112500"/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6" name="Picture 6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1070673" y="1903868"/>
                  <a:ext cx="1112912" cy="1015796"/>
                </a:xfrm>
                <a:prstGeom prst="ellipse">
                  <a:avLst/>
                </a:prstGeom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softEdge rad="112500"/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7" name="Picture 6" descr="http://fc05.deviantart.net/fs22/f/2007/338/5/7/Fairlawn_tea_estate__update_by_farcry77.jpg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screen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 l="17238" t="12420" r="2826" b="19550"/>
                <a:stretch/>
              </p:blipFill>
              <p:spPr bwMode="auto">
                <a:xfrm rot="16200000">
                  <a:off x="122173" y="566089"/>
                  <a:ext cx="1166484" cy="992201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  <a:effectLst>
                  <a:softEdge rad="112500"/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25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655336" y="1112269"/>
                  <a:ext cx="1192635" cy="1092476"/>
                </a:xfrm>
                <a:prstGeom prst="ellipse">
                  <a:avLst/>
                </a:prstGeom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softEdge rad="112500"/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22" name="Right Brace 21"/>
            <p:cNvSpPr/>
            <p:nvPr/>
          </p:nvSpPr>
          <p:spPr>
            <a:xfrm rot="6887633">
              <a:off x="4540832" y="886153"/>
              <a:ext cx="467219" cy="3138016"/>
            </a:xfrm>
            <a:prstGeom prst="rightBrace">
              <a:avLst>
                <a:gd name="adj1" fmla="val 108166"/>
                <a:gd name="adj2" fmla="val 38122"/>
              </a:avLst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ight Brace 22"/>
            <p:cNvSpPr/>
            <p:nvPr/>
          </p:nvSpPr>
          <p:spPr>
            <a:xfrm rot="14691754" flipH="1">
              <a:off x="8244740" y="948244"/>
              <a:ext cx="385170" cy="3045482"/>
            </a:xfrm>
            <a:prstGeom prst="rightBrace">
              <a:avLst>
                <a:gd name="adj1" fmla="val 108166"/>
                <a:gd name="adj2" fmla="val 44649"/>
              </a:avLst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entagon 23"/>
            <p:cNvSpPr/>
            <p:nvPr/>
          </p:nvSpPr>
          <p:spPr>
            <a:xfrm rot="5400000">
              <a:off x="6214561" y="-598506"/>
              <a:ext cx="876195" cy="4292506"/>
            </a:xfrm>
            <a:prstGeom prst="homePlate">
              <a:avLst>
                <a:gd name="adj" fmla="val 51601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Assess </a:t>
              </a:r>
              <a:r>
                <a:rPr lang="en-US" b="1" dirty="0">
                  <a:solidFill>
                    <a:srgbClr val="FF0000"/>
                  </a:solidFill>
                </a:rPr>
                <a:t>drivers at policy, institutional and local levels </a:t>
              </a:r>
              <a:endParaRPr lang="en-GB" b="1" dirty="0">
                <a:solidFill>
                  <a:srgbClr val="FF0000"/>
                </a:solidFill>
              </a:endParaRPr>
            </a:p>
            <a:p>
              <a:pPr algn="ctr"/>
              <a:endParaRPr lang="en-GB" dirty="0">
                <a:solidFill>
                  <a:srgbClr val="FFC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33165" y="1966181"/>
              <a:ext cx="12700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Priority F. Degradation Drivers </a:t>
              </a:r>
              <a:r>
                <a:rPr lang="en-US" sz="1200" dirty="0" smtClean="0">
                  <a:solidFill>
                    <a:srgbClr val="FF0000"/>
                  </a:solidFill>
                </a:rPr>
                <a:t>(impact*extent)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4803" y="2893793"/>
              <a:ext cx="1225762" cy="872644"/>
            </a:xfrm>
            <a:prstGeom prst="ellipse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2587" y="2884745"/>
              <a:ext cx="1222296" cy="873305"/>
            </a:xfrm>
            <a:prstGeom prst="ellipse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3298" y="2939148"/>
              <a:ext cx="1154360" cy="818902"/>
            </a:xfrm>
            <a:prstGeom prst="ellipse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18" descr="http://www.daff.gov.au/__data/assets/image/0006/2117949/scarab-beetle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924389" y="2816425"/>
              <a:ext cx="763419" cy="1062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784" y="2912333"/>
              <a:ext cx="1326190" cy="75969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Right Brace 30"/>
            <p:cNvSpPr/>
            <p:nvPr/>
          </p:nvSpPr>
          <p:spPr>
            <a:xfrm rot="5400000">
              <a:off x="4506598" y="2741573"/>
              <a:ext cx="233772" cy="1913838"/>
            </a:xfrm>
            <a:prstGeom prst="rightBrac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ight Brace 31"/>
            <p:cNvSpPr/>
            <p:nvPr/>
          </p:nvSpPr>
          <p:spPr>
            <a:xfrm rot="5400000">
              <a:off x="8208556" y="2320091"/>
              <a:ext cx="228897" cy="2761676"/>
            </a:xfrm>
            <a:prstGeom prst="rightBrace">
              <a:avLst>
                <a:gd name="adj1" fmla="val 0"/>
                <a:gd name="adj2" fmla="val 50000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Rectangle 43"/>
          <p:cNvSpPr/>
          <p:nvPr/>
        </p:nvSpPr>
        <p:spPr>
          <a:xfrm rot="5400000">
            <a:off x="4331260" y="1039007"/>
            <a:ext cx="365346" cy="60597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dirty="0" smtClean="0"/>
              <a:t>Analyze causes/barriers </a:t>
            </a:r>
          </a:p>
          <a:p>
            <a:pPr algn="ctr"/>
            <a:r>
              <a:rPr lang="en-US" sz="1400" b="1" dirty="0" smtClean="0"/>
              <a:t>(systemic , institutional ,individual, economic and political) </a:t>
            </a:r>
            <a:endParaRPr lang="en-GB" sz="1400" b="1" dirty="0"/>
          </a:p>
        </p:txBody>
      </p:sp>
      <p:sp>
        <p:nvSpPr>
          <p:cNvPr id="45" name="Rectangle 44"/>
          <p:cNvSpPr/>
          <p:nvPr/>
        </p:nvSpPr>
        <p:spPr>
          <a:xfrm rot="5400000">
            <a:off x="4363190" y="1504211"/>
            <a:ext cx="228599" cy="60593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dirty="0" smtClean="0"/>
              <a:t>Identify priority reforms and interventions  </a:t>
            </a:r>
            <a:endParaRPr lang="en-GB" sz="1400" b="1" dirty="0"/>
          </a:p>
        </p:txBody>
      </p:sp>
      <p:sp>
        <p:nvSpPr>
          <p:cNvPr id="46" name="Rectangle 45"/>
          <p:cNvSpPr/>
          <p:nvPr/>
        </p:nvSpPr>
        <p:spPr>
          <a:xfrm rot="5400000">
            <a:off x="4226234" y="1976856"/>
            <a:ext cx="502511" cy="60593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dirty="0" smtClean="0"/>
              <a:t>Identify key stakeholders  and assess interest and influence levels for supporting or blocking such reforms and interventions </a:t>
            </a:r>
            <a:endParaRPr lang="en-GB" sz="1400" b="1" dirty="0"/>
          </a:p>
        </p:txBody>
      </p:sp>
      <p:sp>
        <p:nvSpPr>
          <p:cNvPr id="47" name="Rectangle 46"/>
          <p:cNvSpPr/>
          <p:nvPr/>
        </p:nvSpPr>
        <p:spPr>
          <a:xfrm>
            <a:off x="4419600" y="5349429"/>
            <a:ext cx="3104242" cy="6146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Establish and implement REDD+ Polices and Measures (select REDD+ activities) </a:t>
            </a:r>
            <a:endParaRPr lang="en-GB" sz="1400" b="1" dirty="0"/>
          </a:p>
        </p:txBody>
      </p:sp>
      <p:sp>
        <p:nvSpPr>
          <p:cNvPr id="48" name="Rectangle 47"/>
          <p:cNvSpPr/>
          <p:nvPr/>
        </p:nvSpPr>
        <p:spPr>
          <a:xfrm>
            <a:off x="1447800" y="5347435"/>
            <a:ext cx="2920664" cy="6284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Identify capacity needs and develop &amp; implement capacity development programs </a:t>
            </a:r>
            <a:endParaRPr lang="en-GB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17142" y="-76200"/>
            <a:ext cx="8550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Understanding key drivers and underlying causes and selecting REDD+ Activities </a:t>
            </a:r>
            <a:endParaRPr lang="en-US" sz="2000" dirty="0"/>
          </a:p>
        </p:txBody>
      </p:sp>
      <p:sp>
        <p:nvSpPr>
          <p:cNvPr id="49" name="Right Arrow 48"/>
          <p:cNvSpPr/>
          <p:nvPr/>
        </p:nvSpPr>
        <p:spPr>
          <a:xfrm>
            <a:off x="0" y="3962400"/>
            <a:ext cx="1295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0" name="Right Arrow 49"/>
          <p:cNvSpPr/>
          <p:nvPr/>
        </p:nvSpPr>
        <p:spPr>
          <a:xfrm>
            <a:off x="0" y="1828800"/>
            <a:ext cx="1295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11471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6246" y="1828800"/>
            <a:ext cx="5867400" cy="3859924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400"/>
              </a:spcBef>
              <a:buNone/>
            </a:pP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Wingdings" pitchFamily="2" charset="2"/>
              <a:buChar char="q"/>
            </a:pPr>
            <a:r>
              <a:rPr lang="en-GB" sz="2400" b="1" dirty="0" smtClean="0"/>
              <a:t>D&amp;D study :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Governance issues, including transparency and accountability, as facilitating or allowing certain drivers  </a:t>
            </a:r>
          </a:p>
          <a:p>
            <a:pPr>
              <a:spcBef>
                <a:spcPts val="400"/>
              </a:spcBef>
              <a:buNone/>
            </a:pP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Wingdings" pitchFamily="2" charset="2"/>
              <a:buChar char="q"/>
            </a:pPr>
            <a:r>
              <a:rPr lang="en-GB" sz="2400" b="1" dirty="0" smtClean="0"/>
              <a:t>REDD+ financing study : 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corruption, &amp; mismanagement  risks ; and transparency, equity and integrity opportunities used as criteria in examining different fund management options </a:t>
            </a:r>
          </a:p>
          <a:p>
            <a:pPr marL="0" indent="0">
              <a:spcBef>
                <a:spcPts val="400"/>
              </a:spcBef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634425"/>
            <a:ext cx="60881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Integrity  Risks and Opportunities  </a:t>
            </a:r>
            <a:endParaRPr lang="en-US" sz="3200" b="1" dirty="0"/>
          </a:p>
        </p:txBody>
      </p:sp>
      <p:pic>
        <p:nvPicPr>
          <p:cNvPr id="1026" name="Picture 2" descr="C:\Users\akihito.kono\Pictures\Nepal Trekking 2011\Nepal Trekking 2011 2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229" r="4229"/>
          <a:stretch/>
        </p:blipFill>
        <p:spPr bwMode="auto">
          <a:xfrm>
            <a:off x="0" y="1508234"/>
            <a:ext cx="3055893" cy="4359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9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sz="half" idx="1"/>
          </p:nvPr>
        </p:nvSpPr>
        <p:spPr>
          <a:xfrm>
            <a:off x="-76200" y="1371600"/>
            <a:ext cx="3276600" cy="2590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Helvetica" pitchFamily="34" charset="0"/>
              </a:rPr>
              <a:t>Estelle Fach</a:t>
            </a:r>
          </a:p>
          <a:p>
            <a:pPr>
              <a:buNone/>
            </a:pPr>
            <a:r>
              <a:rPr lang="en-US" sz="1800" dirty="0" smtClean="0">
                <a:latin typeface="Helvetica" pitchFamily="34" charset="0"/>
              </a:rPr>
              <a:t>Global Advisor, Governance and accountability</a:t>
            </a:r>
          </a:p>
          <a:p>
            <a:pPr>
              <a:buNone/>
            </a:pPr>
            <a:r>
              <a:rPr lang="en-US" sz="1800" dirty="0" smtClean="0">
                <a:latin typeface="Helvetica" pitchFamily="34" charset="0"/>
              </a:rPr>
              <a:t>UN-REDD</a:t>
            </a:r>
          </a:p>
          <a:p>
            <a:pPr>
              <a:buNone/>
            </a:pPr>
            <a:endParaRPr lang="en-US" sz="2400" dirty="0" smtClean="0">
              <a:latin typeface="Helvetica" pitchFamily="34" charset="0"/>
            </a:endParaRPr>
          </a:p>
          <a:p>
            <a:pPr>
              <a:buNone/>
            </a:pPr>
            <a:r>
              <a:rPr lang="en-US" sz="1700" dirty="0" smtClean="0">
                <a:latin typeface="Helvetica" pitchFamily="34" charset="0"/>
                <a:hlinkClick r:id="rId2"/>
              </a:rPr>
              <a:t>estelle.fach@undp.org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 </a:t>
            </a:r>
            <a:endParaRPr lang="en-US" sz="1800" dirty="0" smtClean="0">
              <a:solidFill>
                <a:schemeClr val="tx1"/>
              </a:solidFill>
              <a:latin typeface="Helvetica" pitchFamily="34" charset="0"/>
            </a:endParaRPr>
          </a:p>
          <a:p>
            <a:pPr>
              <a:buNone/>
            </a:pPr>
            <a:endParaRPr lang="en-US" sz="1800" b="1" dirty="0" smtClean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971800" y="1371600"/>
            <a:ext cx="4038600" cy="3124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Helvetica" pitchFamily="34" charset="0"/>
              </a:rPr>
              <a:t>Aki Kono</a:t>
            </a:r>
          </a:p>
          <a:p>
            <a:pPr>
              <a:buNone/>
            </a:pPr>
            <a:r>
              <a:rPr lang="en-US" sz="1900" dirty="0" smtClean="0">
                <a:latin typeface="Helvetica" pitchFamily="34" charset="0"/>
              </a:rPr>
              <a:t>Regional Technical Advisor</a:t>
            </a:r>
          </a:p>
          <a:p>
            <a:pPr>
              <a:buNone/>
            </a:pPr>
            <a:r>
              <a:rPr lang="en-US" sz="1900" dirty="0" smtClean="0">
                <a:latin typeface="Helvetica" pitchFamily="34" charset="0"/>
              </a:rPr>
              <a:t>UN-REDD</a:t>
            </a:r>
          </a:p>
          <a:p>
            <a:pPr>
              <a:buNone/>
            </a:pPr>
            <a:endParaRPr lang="en-US" sz="1800" dirty="0" smtClean="0">
              <a:latin typeface="Helvetica" pitchFamily="34" charset="0"/>
            </a:endParaRPr>
          </a:p>
          <a:p>
            <a:pPr>
              <a:buNone/>
            </a:pPr>
            <a:endParaRPr lang="en-US" sz="1700" dirty="0" smtClean="0">
              <a:latin typeface="Helvetica" pitchFamily="34" charset="0"/>
              <a:hlinkClick r:id="rId2"/>
            </a:endParaRPr>
          </a:p>
          <a:p>
            <a:pPr>
              <a:buNone/>
            </a:pPr>
            <a:r>
              <a:rPr lang="en-US" sz="1700" dirty="0" smtClean="0">
                <a:latin typeface="Helvetica" pitchFamily="34" charset="0"/>
                <a:hlinkClick r:id="rId2"/>
              </a:rPr>
              <a:t>Akihito.kono@undp.org</a:t>
            </a:r>
            <a:endParaRPr lang="fr-CH" sz="1700" dirty="0" smtClean="0">
              <a:latin typeface="Helvetica" pitchFamily="34" charset="0"/>
            </a:endParaRPr>
          </a:p>
        </p:txBody>
      </p:sp>
      <p:pic>
        <p:nvPicPr>
          <p:cNvPr id="4098" name="Picture 2" descr="C:\Users\akihito.kono\Pictures\Nepal Trekking 2011\Nepal Trekking 2011 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726" r="18" b="28137"/>
          <a:stretch/>
        </p:blipFill>
        <p:spPr bwMode="auto">
          <a:xfrm>
            <a:off x="-78675" y="5143500"/>
            <a:ext cx="9301349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0" y="4419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latin typeface="Helvetica" pitchFamily="34" charset="0"/>
              </a:rPr>
              <a:t>THANK YOU</a:t>
            </a:r>
          </a:p>
          <a:p>
            <a:pPr algn="ctr">
              <a:buNone/>
            </a:pPr>
            <a:r>
              <a:rPr lang="en-US" dirty="0" smtClean="0">
                <a:latin typeface="Helvetica" pitchFamily="34" charset="0"/>
              </a:rPr>
              <a:t>Website: </a:t>
            </a:r>
            <a:r>
              <a:rPr lang="en-US" dirty="0" smtClean="0">
                <a:latin typeface="Helvetica" pitchFamily="34" charset="0"/>
                <a:hlinkClick r:id="rId4"/>
              </a:rPr>
              <a:t>http://www.un-redd.org</a:t>
            </a:r>
            <a:endParaRPr lang="en-US" dirty="0" smtClean="0">
              <a:latin typeface="Helvetica" pitchFamily="34" charset="0"/>
            </a:endParaRPr>
          </a:p>
          <a:p>
            <a:pPr algn="ctr"/>
            <a:endParaRPr lang="fr-CH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096000" y="1371600"/>
            <a:ext cx="4038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200" b="1" dirty="0" smtClean="0">
                <a:latin typeface="Helvetica" pitchFamily="34" charset="0"/>
              </a:rPr>
              <a:t>Berta Pesti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Global Advisor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National Fund Management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UN-REDD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dirty="0" smtClean="0">
              <a:latin typeface="Helvetica" pitchFamily="34" charset="0"/>
              <a:hlinkClick r:id="rId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err="1" smtClean="0">
                <a:latin typeface="Helvetica" pitchFamily="34" charset="0"/>
                <a:hlinkClick r:id="rId2"/>
              </a:rPr>
              <a:t>Berta.pesti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  <a:hlinkClick r:id="rId2"/>
              </a:rPr>
              <a:t>@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  <a:hlinkClick r:id="rId2"/>
              </a:rPr>
              <a:t>undp.org</a:t>
            </a:r>
            <a:endParaRPr kumimoji="0" lang="fr-CH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02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16159</TotalTime>
  <Words>681</Words>
  <Application>Microsoft Office PowerPoint</Application>
  <PresentationFormat>On-screen Show (4:3)</PresentationFormat>
  <Paragraphs>120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Office Theme</vt:lpstr>
      <vt:lpstr>2_Custom Design</vt:lpstr>
      <vt:lpstr>8_Custom Design</vt:lpstr>
      <vt:lpstr>7_Custom Design</vt:lpstr>
      <vt:lpstr>10_Custom Design</vt:lpstr>
      <vt:lpstr>11_Custom Design</vt:lpstr>
      <vt:lpstr>9_Custom Design</vt:lpstr>
      <vt:lpstr>6_Custom Design</vt:lpstr>
      <vt:lpstr>3_Custom Design</vt:lpstr>
      <vt:lpstr>Custom Design</vt:lpstr>
      <vt:lpstr>Slide 1</vt:lpstr>
      <vt:lpstr>Slide 2</vt:lpstr>
      <vt:lpstr>How does UN-REDD support countries?</vt:lpstr>
      <vt:lpstr>Support to Nepal</vt:lpstr>
      <vt:lpstr>How do these studies contribute to Nepal’s REDD+ Process? 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bipin.pokharel</cp:lastModifiedBy>
  <cp:revision>153</cp:revision>
  <dcterms:created xsi:type="dcterms:W3CDTF">2012-09-11T07:20:24Z</dcterms:created>
  <dcterms:modified xsi:type="dcterms:W3CDTF">2013-10-08T02:16:56Z</dcterms:modified>
</cp:coreProperties>
</file>