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350" r:id="rId2"/>
    <p:sldId id="349" r:id="rId3"/>
    <p:sldId id="351" r:id="rId4"/>
    <p:sldId id="323" r:id="rId5"/>
    <p:sldId id="353" r:id="rId6"/>
    <p:sldId id="354" r:id="rId7"/>
    <p:sldId id="338" r:id="rId8"/>
    <p:sldId id="321" r:id="rId9"/>
    <p:sldId id="322" r:id="rId10"/>
    <p:sldId id="356" r:id="rId11"/>
  </p:sldIdLst>
  <p:sldSz cx="9144000" cy="6858000" type="screen4x3"/>
  <p:notesSz cx="7315200" cy="9601200"/>
  <p:defaultTextStyle>
    <a:defPPr>
      <a:defRPr lang="en-US"/>
    </a:defPPr>
    <a:lvl1pPr algn="l" rtl="0" eaLnBrk="0" fontAlgn="base" hangingPunct="0">
      <a:spcBef>
        <a:spcPct val="0"/>
      </a:spcBef>
      <a:spcAft>
        <a:spcPct val="0"/>
      </a:spcAft>
      <a:defRPr sz="4000" kern="1200">
        <a:solidFill>
          <a:schemeClr val="tx2"/>
        </a:solidFill>
        <a:latin typeface="Arial" pitchFamily="34" charset="0"/>
        <a:ea typeface="+mn-ea"/>
        <a:cs typeface="+mn-cs"/>
      </a:defRPr>
    </a:lvl1pPr>
    <a:lvl2pPr marL="457200" algn="l" rtl="0" eaLnBrk="0" fontAlgn="base" hangingPunct="0">
      <a:spcBef>
        <a:spcPct val="0"/>
      </a:spcBef>
      <a:spcAft>
        <a:spcPct val="0"/>
      </a:spcAft>
      <a:defRPr sz="4000" kern="1200">
        <a:solidFill>
          <a:schemeClr val="tx2"/>
        </a:solidFill>
        <a:latin typeface="Arial" pitchFamily="34" charset="0"/>
        <a:ea typeface="+mn-ea"/>
        <a:cs typeface="+mn-cs"/>
      </a:defRPr>
    </a:lvl2pPr>
    <a:lvl3pPr marL="914400" algn="l" rtl="0" eaLnBrk="0" fontAlgn="base" hangingPunct="0">
      <a:spcBef>
        <a:spcPct val="0"/>
      </a:spcBef>
      <a:spcAft>
        <a:spcPct val="0"/>
      </a:spcAft>
      <a:defRPr sz="4000" kern="1200">
        <a:solidFill>
          <a:schemeClr val="tx2"/>
        </a:solidFill>
        <a:latin typeface="Arial" pitchFamily="34" charset="0"/>
        <a:ea typeface="+mn-ea"/>
        <a:cs typeface="+mn-cs"/>
      </a:defRPr>
    </a:lvl3pPr>
    <a:lvl4pPr marL="1371600" algn="l" rtl="0" eaLnBrk="0" fontAlgn="base" hangingPunct="0">
      <a:spcBef>
        <a:spcPct val="0"/>
      </a:spcBef>
      <a:spcAft>
        <a:spcPct val="0"/>
      </a:spcAft>
      <a:defRPr sz="4000" kern="1200">
        <a:solidFill>
          <a:schemeClr val="tx2"/>
        </a:solidFill>
        <a:latin typeface="Arial" pitchFamily="34" charset="0"/>
        <a:ea typeface="+mn-ea"/>
        <a:cs typeface="+mn-cs"/>
      </a:defRPr>
    </a:lvl4pPr>
    <a:lvl5pPr marL="1828800" algn="l" rtl="0" eaLnBrk="0" fontAlgn="base" hangingPunct="0">
      <a:spcBef>
        <a:spcPct val="0"/>
      </a:spcBef>
      <a:spcAft>
        <a:spcPct val="0"/>
      </a:spcAft>
      <a:defRPr sz="4000" kern="1200">
        <a:solidFill>
          <a:schemeClr val="tx2"/>
        </a:solidFill>
        <a:latin typeface="Arial" pitchFamily="34" charset="0"/>
        <a:ea typeface="+mn-ea"/>
        <a:cs typeface="+mn-cs"/>
      </a:defRPr>
    </a:lvl5pPr>
    <a:lvl6pPr marL="2286000" algn="l" defTabSz="914400" rtl="0" eaLnBrk="1" latinLnBrk="0" hangingPunct="1">
      <a:defRPr sz="4000" kern="1200">
        <a:solidFill>
          <a:schemeClr val="tx2"/>
        </a:solidFill>
        <a:latin typeface="Arial" pitchFamily="34" charset="0"/>
        <a:ea typeface="+mn-ea"/>
        <a:cs typeface="+mn-cs"/>
      </a:defRPr>
    </a:lvl6pPr>
    <a:lvl7pPr marL="2743200" algn="l" defTabSz="914400" rtl="0" eaLnBrk="1" latinLnBrk="0" hangingPunct="1">
      <a:defRPr sz="4000" kern="1200">
        <a:solidFill>
          <a:schemeClr val="tx2"/>
        </a:solidFill>
        <a:latin typeface="Arial" pitchFamily="34" charset="0"/>
        <a:ea typeface="+mn-ea"/>
        <a:cs typeface="+mn-cs"/>
      </a:defRPr>
    </a:lvl7pPr>
    <a:lvl8pPr marL="3200400" algn="l" defTabSz="914400" rtl="0" eaLnBrk="1" latinLnBrk="0" hangingPunct="1">
      <a:defRPr sz="4000" kern="1200">
        <a:solidFill>
          <a:schemeClr val="tx2"/>
        </a:solidFill>
        <a:latin typeface="Arial" pitchFamily="34" charset="0"/>
        <a:ea typeface="+mn-ea"/>
        <a:cs typeface="+mn-cs"/>
      </a:defRPr>
    </a:lvl8pPr>
    <a:lvl9pPr marL="3657600" algn="l" defTabSz="914400" rtl="0" eaLnBrk="1" latinLnBrk="0" hangingPunct="1">
      <a:defRPr sz="4000"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66FF99"/>
    <a:srgbClr val="FFFF66"/>
    <a:srgbClr val="66FFFF"/>
    <a:srgbClr val="FFCCFF"/>
    <a:srgbClr val="CCCCFF"/>
    <a:srgbClr val="C0C0C0"/>
    <a:srgbClr val="F7DC97"/>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6661" autoAdjust="0"/>
  </p:normalViewPr>
  <p:slideViewPr>
    <p:cSldViewPr>
      <p:cViewPr varScale="1">
        <p:scale>
          <a:sx n="76" d="100"/>
          <a:sy n="76" d="100"/>
        </p:scale>
        <p:origin x="-990" y="-9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78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698" cy="480226"/>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defTabSz="967254" eaLnBrk="1" hangingPunct="1">
              <a:defRPr sz="1300">
                <a:solidFill>
                  <a:schemeClr val="tx1"/>
                </a:solidFill>
              </a:defRPr>
            </a:lvl1pPr>
          </a:lstStyle>
          <a:p>
            <a:endParaRPr lang="en-US"/>
          </a:p>
        </p:txBody>
      </p:sp>
      <p:sp>
        <p:nvSpPr>
          <p:cNvPr id="80899" name="Rectangle 3"/>
          <p:cNvSpPr>
            <a:spLocks noGrp="1" noChangeArrowheads="1"/>
          </p:cNvSpPr>
          <p:nvPr>
            <p:ph type="dt" sz="quarter" idx="1"/>
          </p:nvPr>
        </p:nvSpPr>
        <p:spPr bwMode="auto">
          <a:xfrm>
            <a:off x="4143832" y="0"/>
            <a:ext cx="3169698" cy="480226"/>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algn="r" defTabSz="967254" eaLnBrk="1" hangingPunct="1">
              <a:defRPr sz="1300">
                <a:solidFill>
                  <a:schemeClr val="tx1"/>
                </a:solidFill>
              </a:defRPr>
            </a:lvl1pPr>
          </a:lstStyle>
          <a:p>
            <a:endParaRPr lang="en-US"/>
          </a:p>
        </p:txBody>
      </p:sp>
      <p:sp>
        <p:nvSpPr>
          <p:cNvPr id="80900" name="Rectangle 4"/>
          <p:cNvSpPr>
            <a:spLocks noGrp="1" noChangeArrowheads="1"/>
          </p:cNvSpPr>
          <p:nvPr>
            <p:ph type="ftr" sz="quarter" idx="2"/>
          </p:nvPr>
        </p:nvSpPr>
        <p:spPr bwMode="auto">
          <a:xfrm>
            <a:off x="0" y="9119325"/>
            <a:ext cx="3169698" cy="480226"/>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defTabSz="967254" eaLnBrk="1" hangingPunct="1">
              <a:defRPr sz="1300">
                <a:solidFill>
                  <a:schemeClr val="tx1"/>
                </a:solidFill>
              </a:defRPr>
            </a:lvl1pPr>
          </a:lstStyle>
          <a:p>
            <a:endParaRPr lang="en-US"/>
          </a:p>
        </p:txBody>
      </p:sp>
      <p:sp>
        <p:nvSpPr>
          <p:cNvPr id="80901" name="Rectangle 5"/>
          <p:cNvSpPr>
            <a:spLocks noGrp="1" noChangeArrowheads="1"/>
          </p:cNvSpPr>
          <p:nvPr>
            <p:ph type="sldNum" sz="quarter" idx="3"/>
          </p:nvPr>
        </p:nvSpPr>
        <p:spPr bwMode="auto">
          <a:xfrm>
            <a:off x="4143832" y="9119325"/>
            <a:ext cx="3169698" cy="480226"/>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algn="r" defTabSz="967254" eaLnBrk="1" hangingPunct="1">
              <a:defRPr sz="1300">
                <a:solidFill>
                  <a:schemeClr val="tx1"/>
                </a:solidFill>
              </a:defRPr>
            </a:lvl1pPr>
          </a:lstStyle>
          <a:p>
            <a:fld id="{89FC48AE-A48D-428C-A35E-963B71D6D6F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698" cy="480226"/>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defTabSz="967254" eaLnBrk="1" hangingPunct="1">
              <a:defRPr sz="1300">
                <a:solidFill>
                  <a:schemeClr val="tx1"/>
                </a:solidFill>
              </a:defRPr>
            </a:lvl1pPr>
          </a:lstStyle>
          <a:p>
            <a:endParaRPr lang="en-US"/>
          </a:p>
        </p:txBody>
      </p:sp>
      <p:sp>
        <p:nvSpPr>
          <p:cNvPr id="3075" name="Rectangle 3"/>
          <p:cNvSpPr>
            <a:spLocks noGrp="1" noChangeArrowheads="1"/>
          </p:cNvSpPr>
          <p:nvPr>
            <p:ph type="dt" idx="1"/>
          </p:nvPr>
        </p:nvSpPr>
        <p:spPr bwMode="auto">
          <a:xfrm>
            <a:off x="4143832" y="0"/>
            <a:ext cx="3169698" cy="480226"/>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algn="r" defTabSz="967254" eaLnBrk="1" hangingPunct="1">
              <a:defRPr sz="13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55" y="4561313"/>
            <a:ext cx="5851492" cy="4320375"/>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19325"/>
            <a:ext cx="3169698" cy="480226"/>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defTabSz="967254" eaLnBrk="1" hangingPunct="1">
              <a:defRPr sz="13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4143832" y="9119325"/>
            <a:ext cx="3169698" cy="480226"/>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algn="r" defTabSz="967254" eaLnBrk="1" hangingPunct="1">
              <a:defRPr sz="1300">
                <a:solidFill>
                  <a:schemeClr val="tx1"/>
                </a:solidFill>
              </a:defRPr>
            </a:lvl1pPr>
          </a:lstStyle>
          <a:p>
            <a:fld id="{89EAFF95-4103-45F0-A6AE-46CA48C17B0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65197"/>
            <a:fld id="{93FC6B4B-B480-45A3-A047-5425F0AFE7A3}" type="slidenum">
              <a:rPr lang="en-US" smtClean="0">
                <a:latin typeface="Arial" charset="0"/>
              </a:rPr>
              <a:pPr defTabSz="965197"/>
              <a:t>1</a:t>
            </a:fld>
            <a:endParaRPr lang="en-US" dirty="0"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6</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9</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8BB4-B2DF-4B1B-AB5C-EF2CA168D6FE}" type="slidenum">
              <a:rPr lang="en-US"/>
              <a:pPr/>
              <a:t>10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6350" y="20638"/>
            <a:ext cx="9144000" cy="6858000"/>
            <a:chOff x="0" y="0"/>
            <a:chExt cx="5760" cy="4320"/>
          </a:xfrm>
        </p:grpSpPr>
        <p:sp>
          <p:nvSpPr>
            <p:cNvPr id="81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sp>
          <p:nvSpPr>
            <p:cNvPr id="81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GB"/>
            </a:p>
          </p:txBody>
        </p:sp>
      </p:grpSp>
      <p:sp>
        <p:nvSpPr>
          <p:cNvPr id="819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GB"/>
          </a:p>
        </p:txBody>
      </p:sp>
      <p:grpSp>
        <p:nvGrpSpPr>
          <p:cNvPr id="8198" name="Group 6"/>
          <p:cNvGrpSpPr>
            <a:grpSpLocks/>
          </p:cNvGrpSpPr>
          <p:nvPr/>
        </p:nvGrpSpPr>
        <p:grpSpPr bwMode="auto">
          <a:xfrm>
            <a:off x="-1588" y="6034088"/>
            <a:ext cx="7845426" cy="850900"/>
            <a:chOff x="0" y="3792"/>
            <a:chExt cx="4942" cy="536"/>
          </a:xfrm>
        </p:grpSpPr>
        <p:sp>
          <p:nvSpPr>
            <p:cNvPr id="81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GB"/>
            </a:p>
          </p:txBody>
        </p:sp>
        <p:grpSp>
          <p:nvGrpSpPr>
            <p:cNvPr id="8200" name="Group 8"/>
            <p:cNvGrpSpPr>
              <a:grpSpLocks/>
            </p:cNvGrpSpPr>
            <p:nvPr userDrawn="1"/>
          </p:nvGrpSpPr>
          <p:grpSpPr bwMode="auto">
            <a:xfrm>
              <a:off x="2486" y="3792"/>
              <a:ext cx="2456" cy="536"/>
              <a:chOff x="2486" y="3792"/>
              <a:chExt cx="2456" cy="536"/>
            </a:xfrm>
          </p:grpSpPr>
          <p:sp>
            <p:nvSpPr>
              <p:cNvPr id="8201"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GB"/>
              </a:p>
            </p:txBody>
          </p:sp>
          <p:sp>
            <p:nvSpPr>
              <p:cNvPr id="82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GB"/>
              </a:p>
            </p:txBody>
          </p:sp>
          <p:sp>
            <p:nvSpPr>
              <p:cNvPr id="82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GB"/>
              </a:p>
            </p:txBody>
          </p:sp>
          <p:sp>
            <p:nvSpPr>
              <p:cNvPr id="82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GB"/>
              </a:p>
            </p:txBody>
          </p:sp>
          <p:sp>
            <p:nvSpPr>
              <p:cNvPr id="82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GB"/>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GB"/>
            </a:p>
          </p:txBody>
        </p:sp>
      </p:grpSp>
      <p:grpSp>
        <p:nvGrpSpPr>
          <p:cNvPr id="8207" name="Group 15"/>
          <p:cNvGrpSpPr>
            <a:grpSpLocks/>
          </p:cNvGrpSpPr>
          <p:nvPr/>
        </p:nvGrpSpPr>
        <p:grpSpPr bwMode="auto">
          <a:xfrm>
            <a:off x="627063" y="6021388"/>
            <a:ext cx="5684837" cy="849312"/>
            <a:chOff x="395" y="3793"/>
            <a:chExt cx="3581" cy="535"/>
          </a:xfrm>
        </p:grpSpPr>
        <p:sp>
          <p:nvSpPr>
            <p:cNvPr id="820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GB"/>
            </a:p>
          </p:txBody>
        </p:sp>
        <p:sp>
          <p:nvSpPr>
            <p:cNvPr id="820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GB"/>
            </a:p>
          </p:txBody>
        </p:sp>
        <p:sp>
          <p:nvSpPr>
            <p:cNvPr id="821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GB"/>
            </a:p>
          </p:txBody>
        </p:sp>
        <p:sp>
          <p:nvSpPr>
            <p:cNvPr id="821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GB"/>
            </a:p>
          </p:txBody>
        </p:sp>
        <p:sp>
          <p:nvSpPr>
            <p:cNvPr id="821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GB"/>
            </a:p>
          </p:txBody>
        </p:sp>
        <p:sp>
          <p:nvSpPr>
            <p:cNvPr id="821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GB"/>
            </a:p>
          </p:txBody>
        </p:sp>
      </p:grpSp>
      <p:sp>
        <p:nvSpPr>
          <p:cNvPr id="821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821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66225"/>
                  </a:outerShdw>
                </a:effectLst>
              </a:defRPr>
            </a:lvl1pPr>
          </a:lstStyle>
          <a:p>
            <a:r>
              <a:rPr lang="en-US"/>
              <a:t>Click to edit Master subtitle style</a:t>
            </a:r>
          </a:p>
        </p:txBody>
      </p:sp>
      <p:sp>
        <p:nvSpPr>
          <p:cNvPr id="8216" name="Rectangle 24"/>
          <p:cNvSpPr>
            <a:spLocks noGrp="1" noChangeArrowheads="1"/>
          </p:cNvSpPr>
          <p:nvPr>
            <p:ph type="dt" sz="quarter" idx="2"/>
          </p:nvPr>
        </p:nvSpPr>
        <p:spPr/>
        <p:txBody>
          <a:bodyPr/>
          <a:lstStyle>
            <a:lvl1pPr>
              <a:defRPr/>
            </a:lvl1pPr>
          </a:lstStyle>
          <a:p>
            <a:endParaRPr lang="en-US"/>
          </a:p>
        </p:txBody>
      </p:sp>
      <p:sp>
        <p:nvSpPr>
          <p:cNvPr id="8217" name="Rectangle 25"/>
          <p:cNvSpPr>
            <a:spLocks noGrp="1" noChangeArrowheads="1"/>
          </p:cNvSpPr>
          <p:nvPr>
            <p:ph type="sldNum" sz="quarter" idx="4"/>
          </p:nvPr>
        </p:nvSpPr>
        <p:spPr/>
        <p:txBody>
          <a:bodyPr/>
          <a:lstStyle>
            <a:lvl1pPr>
              <a:defRPr/>
            </a:lvl1pPr>
          </a:lstStyle>
          <a:p>
            <a:fld id="{224E0B74-6D57-4F9D-AD19-09531067F496}" type="slidenum">
              <a:rPr lang="en-US"/>
              <a:pPr/>
              <a:t>‹#›</a:t>
            </a:fld>
            <a:endParaRPr lang="en-US"/>
          </a:p>
        </p:txBody>
      </p:sp>
      <p:sp>
        <p:nvSpPr>
          <p:cNvPr id="8218"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D3383C-0358-41B0-8BD3-E6B9D39205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0BC5FB-A3DE-4622-8BF8-B27D0A767AD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EEF13DA-43D7-4C32-B699-A7545C2AFD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1D05C50-ACE2-483B-AC1B-11EA9AE3E23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6E7059B5-8527-4E3D-BFF7-F608C163D2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ACD8FF-8D68-49C7-BB01-948042BE7E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58034B-3FB9-4E34-A149-E4EFD6C4DC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CC0C82-3B23-4B93-A6C8-69797357D2F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F6385DE-6B1A-4056-9AB0-D97E1621796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1EFAEE-5BCA-4670-B45C-C2CCD81B47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77070D-4EFB-4201-9622-8D39DE132E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B1E2EB-869B-4BF5-9CCB-0B586CB245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6DBB7-F1C6-4B76-A20D-20D5873C81F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sp>
          <p:nvSpPr>
            <p:cNvPr id="717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sp>
          <p:nvSpPr>
            <p:cNvPr id="717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GB"/>
            </a:p>
          </p:txBody>
        </p:sp>
      </p:grpSp>
      <p:sp>
        <p:nvSpPr>
          <p:cNvPr id="717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GB"/>
          </a:p>
        </p:txBody>
      </p:sp>
      <p:grpSp>
        <p:nvGrpSpPr>
          <p:cNvPr id="7174" name="Group 6"/>
          <p:cNvGrpSpPr>
            <a:grpSpLocks/>
          </p:cNvGrpSpPr>
          <p:nvPr/>
        </p:nvGrpSpPr>
        <p:grpSpPr bwMode="auto">
          <a:xfrm>
            <a:off x="0" y="6019800"/>
            <a:ext cx="7848600" cy="857250"/>
            <a:chOff x="0" y="3792"/>
            <a:chExt cx="4944" cy="540"/>
          </a:xfrm>
        </p:grpSpPr>
        <p:sp>
          <p:nvSpPr>
            <p:cNvPr id="717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GB"/>
            </a:p>
          </p:txBody>
        </p:sp>
        <p:grpSp>
          <p:nvGrpSpPr>
            <p:cNvPr id="7176" name="Group 8"/>
            <p:cNvGrpSpPr>
              <a:grpSpLocks/>
            </p:cNvGrpSpPr>
            <p:nvPr userDrawn="1"/>
          </p:nvGrpSpPr>
          <p:grpSpPr bwMode="auto">
            <a:xfrm>
              <a:off x="2486" y="3792"/>
              <a:ext cx="2458" cy="540"/>
              <a:chOff x="2486" y="3792"/>
              <a:chExt cx="2458" cy="540"/>
            </a:xfrm>
          </p:grpSpPr>
          <p:sp>
            <p:nvSpPr>
              <p:cNvPr id="717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GB"/>
              </a:p>
            </p:txBody>
          </p:sp>
          <p:sp>
            <p:nvSpPr>
              <p:cNvPr id="717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GB"/>
              </a:p>
            </p:txBody>
          </p:sp>
          <p:sp>
            <p:nvSpPr>
              <p:cNvPr id="717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GB"/>
              </a:p>
            </p:txBody>
          </p:sp>
          <p:sp>
            <p:nvSpPr>
              <p:cNvPr id="718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GB"/>
              </a:p>
            </p:txBody>
          </p:sp>
          <p:sp>
            <p:nvSpPr>
              <p:cNvPr id="718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GB"/>
              </a:p>
            </p:txBody>
          </p:sp>
        </p:grpSp>
        <p:sp>
          <p:nvSpPr>
            <p:cNvPr id="718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GB"/>
            </a:p>
          </p:txBody>
        </p:sp>
      </p:grpSp>
      <p:grpSp>
        <p:nvGrpSpPr>
          <p:cNvPr id="7183" name="Group 15"/>
          <p:cNvGrpSpPr>
            <a:grpSpLocks/>
          </p:cNvGrpSpPr>
          <p:nvPr/>
        </p:nvGrpSpPr>
        <p:grpSpPr bwMode="auto">
          <a:xfrm>
            <a:off x="627063" y="6021388"/>
            <a:ext cx="5684837" cy="849312"/>
            <a:chOff x="395" y="3793"/>
            <a:chExt cx="3581" cy="535"/>
          </a:xfrm>
        </p:grpSpPr>
        <p:sp>
          <p:nvSpPr>
            <p:cNvPr id="718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GB"/>
            </a:p>
          </p:txBody>
        </p:sp>
        <p:sp>
          <p:nvSpPr>
            <p:cNvPr id="718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GB"/>
            </a:p>
          </p:txBody>
        </p:sp>
        <p:sp>
          <p:nvSpPr>
            <p:cNvPr id="718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GB"/>
            </a:p>
          </p:txBody>
        </p:sp>
        <p:sp>
          <p:nvSpPr>
            <p:cNvPr id="718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GB"/>
            </a:p>
          </p:txBody>
        </p:sp>
        <p:sp>
          <p:nvSpPr>
            <p:cNvPr id="718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GB"/>
            </a:p>
          </p:txBody>
        </p:sp>
        <p:sp>
          <p:nvSpPr>
            <p:cNvPr id="718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GB"/>
            </a:p>
          </p:txBody>
        </p:sp>
      </p:grpSp>
      <p:sp>
        <p:nvSpPr>
          <p:cNvPr id="719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9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9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66225"/>
                  </a:outerShdw>
                </a:effectLst>
              </a:defRPr>
            </a:lvl1pPr>
          </a:lstStyle>
          <a:p>
            <a:endParaRPr lang="en-US"/>
          </a:p>
        </p:txBody>
      </p:sp>
      <p:sp>
        <p:nvSpPr>
          <p:cNvPr id="719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66225"/>
                  </a:outerShdw>
                </a:effectLst>
              </a:defRPr>
            </a:lvl1pPr>
          </a:lstStyle>
          <a:p>
            <a:endParaRPr lang="en-US"/>
          </a:p>
        </p:txBody>
      </p:sp>
      <p:sp>
        <p:nvSpPr>
          <p:cNvPr id="719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66225"/>
                  </a:outerShdw>
                </a:effectLst>
              </a:defRPr>
            </a:lvl1pPr>
          </a:lstStyle>
          <a:p>
            <a:fld id="{4F7E83EB-E295-4B74-85D5-E0E06A6FDAF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304800"/>
            <a:ext cx="8229600" cy="1143000"/>
          </a:xfrm>
        </p:spPr>
        <p:txBody>
          <a:bodyPr>
            <a:normAutofit fontScale="90000"/>
          </a:bodyPr>
          <a:lstStyle/>
          <a:p>
            <a:pPr eaLnBrk="1" hangingPunct="1">
              <a:defRPr/>
            </a:pPr>
            <a:r>
              <a:rPr lang="en-GB" sz="3200" dirty="0" smtClean="0"/>
              <a:t/>
            </a:r>
            <a:br>
              <a:rPr lang="en-GB" sz="3200" dirty="0" smtClean="0"/>
            </a:br>
            <a:r>
              <a:rPr lang="en-GB" sz="3100" b="1" dirty="0" smtClean="0">
                <a:effectLst/>
              </a:rPr>
              <a:t> </a:t>
            </a:r>
            <a:r>
              <a:rPr lang="en-GB" sz="2700" b="1" dirty="0" smtClean="0">
                <a:solidFill>
                  <a:schemeClr val="bg2">
                    <a:lumMod val="60000"/>
                    <a:lumOff val="40000"/>
                  </a:schemeClr>
                </a:solidFill>
                <a:effectLst/>
              </a:rPr>
              <a:t>Social Safeguards: Protecting the Rights and Interests of Indigenous Peoples and Forest-Dependent Communities in REDD+</a:t>
            </a:r>
            <a:r>
              <a:rPr lang="en-US" sz="3600" dirty="0" smtClean="0">
                <a:effectLst/>
              </a:rPr>
              <a:t/>
            </a:r>
            <a:br>
              <a:rPr lang="en-US" sz="3600" dirty="0" smtClean="0">
                <a:effectLst/>
              </a:rPr>
            </a:br>
            <a:endParaRPr lang="en-US" sz="3600" dirty="0">
              <a:effectLst/>
            </a:endParaRPr>
          </a:p>
        </p:txBody>
      </p:sp>
      <p:sp>
        <p:nvSpPr>
          <p:cNvPr id="3075" name="Rectangle 3"/>
          <p:cNvSpPr>
            <a:spLocks noGrp="1" noChangeArrowheads="1"/>
          </p:cNvSpPr>
          <p:nvPr>
            <p:ph type="body" sz="half" idx="1"/>
          </p:nvPr>
        </p:nvSpPr>
        <p:spPr>
          <a:xfrm>
            <a:off x="228600" y="2057400"/>
            <a:ext cx="5029200" cy="3429000"/>
          </a:xfrm>
        </p:spPr>
        <p:txBody>
          <a:bodyPr/>
          <a:lstStyle/>
          <a:p>
            <a:pPr algn="ctr" eaLnBrk="1" hangingPunct="1">
              <a:lnSpc>
                <a:spcPct val="90000"/>
              </a:lnSpc>
              <a:buFontTx/>
              <a:buNone/>
            </a:pPr>
            <a:r>
              <a:rPr lang="en-US" sz="2400" i="1" dirty="0" smtClean="0">
                <a:solidFill>
                  <a:srgbClr val="33CCFF"/>
                </a:solidFill>
              </a:rPr>
              <a:t>Introductory remarks</a:t>
            </a:r>
          </a:p>
          <a:p>
            <a:pPr algn="ctr" eaLnBrk="1" hangingPunct="1">
              <a:lnSpc>
                <a:spcPct val="90000"/>
              </a:lnSpc>
              <a:buFontTx/>
              <a:buNone/>
            </a:pPr>
            <a:endParaRPr lang="en-US" sz="2400" dirty="0" smtClean="0">
              <a:solidFill>
                <a:srgbClr val="FFFF66"/>
              </a:solidFill>
            </a:endParaRPr>
          </a:p>
          <a:p>
            <a:pPr algn="ctr" eaLnBrk="1" hangingPunct="1">
              <a:lnSpc>
                <a:spcPct val="90000"/>
              </a:lnSpc>
              <a:buFontTx/>
              <a:buNone/>
            </a:pPr>
            <a:endParaRPr lang="en-US" sz="2400" dirty="0" smtClean="0">
              <a:solidFill>
                <a:srgbClr val="FFFF66"/>
              </a:solidFill>
            </a:endParaRPr>
          </a:p>
          <a:p>
            <a:pPr algn="ctr" eaLnBrk="1" hangingPunct="1">
              <a:lnSpc>
                <a:spcPct val="90000"/>
              </a:lnSpc>
              <a:buFontTx/>
              <a:buNone/>
            </a:pPr>
            <a:r>
              <a:rPr lang="en-US" sz="2400" dirty="0" smtClean="0">
                <a:solidFill>
                  <a:srgbClr val="FFFF99"/>
                </a:solidFill>
              </a:rPr>
              <a:t>Dr. John </a:t>
            </a:r>
            <a:r>
              <a:rPr lang="en-US" sz="2400" dirty="0" smtClean="0">
                <a:solidFill>
                  <a:srgbClr val="FFFF99"/>
                </a:solidFill>
              </a:rPr>
              <a:t>Parrotta</a:t>
            </a:r>
            <a:endParaRPr lang="en-US" sz="500" dirty="0" smtClean="0"/>
          </a:p>
          <a:p>
            <a:pPr algn="ctr" eaLnBrk="1" hangingPunct="1">
              <a:lnSpc>
                <a:spcPct val="90000"/>
              </a:lnSpc>
              <a:buFontTx/>
              <a:buNone/>
            </a:pPr>
            <a:endParaRPr lang="en-US" sz="1800" i="1" dirty="0" smtClean="0">
              <a:solidFill>
                <a:srgbClr val="FFFF99"/>
              </a:solidFill>
            </a:endParaRPr>
          </a:p>
          <a:p>
            <a:pPr algn="ctr" eaLnBrk="1" hangingPunct="1">
              <a:lnSpc>
                <a:spcPct val="90000"/>
              </a:lnSpc>
              <a:buFontTx/>
              <a:buNone/>
            </a:pPr>
            <a:r>
              <a:rPr lang="en-US" sz="1600" i="1" dirty="0" smtClean="0"/>
              <a:t>Coordinator, Task Force on Traditional Forest Knowledge, </a:t>
            </a:r>
            <a:r>
              <a:rPr lang="en-US" sz="1600" dirty="0" smtClean="0"/>
              <a:t>International Union of Forest Research </a:t>
            </a:r>
            <a:r>
              <a:rPr lang="en-US" sz="1600" dirty="0" smtClean="0"/>
              <a:t>Organizations</a:t>
            </a:r>
          </a:p>
          <a:p>
            <a:pPr algn="ctr" eaLnBrk="1" hangingPunct="1">
              <a:lnSpc>
                <a:spcPct val="90000"/>
              </a:lnSpc>
              <a:buFontTx/>
              <a:buNone/>
            </a:pPr>
            <a:endParaRPr lang="en-US" sz="1600" dirty="0" smtClean="0"/>
          </a:p>
          <a:p>
            <a:pPr algn="ctr">
              <a:lnSpc>
                <a:spcPct val="90000"/>
              </a:lnSpc>
              <a:buNone/>
            </a:pPr>
            <a:r>
              <a:rPr lang="en-US" sz="1600" dirty="0" smtClean="0"/>
              <a:t>U.S. Forest Service ~ Washington DC (USA)</a:t>
            </a:r>
          </a:p>
          <a:p>
            <a:pPr algn="ctr" eaLnBrk="1" hangingPunct="1">
              <a:lnSpc>
                <a:spcPct val="90000"/>
              </a:lnSpc>
              <a:buFontTx/>
              <a:buNone/>
            </a:pPr>
            <a:r>
              <a:rPr lang="en-US" sz="1600" dirty="0" smtClean="0"/>
              <a:t>jparrotta@fs.fed.us</a:t>
            </a:r>
            <a:endParaRPr lang="en-US" sz="1600" dirty="0" smtClean="0"/>
          </a:p>
          <a:p>
            <a:pPr algn="ctr" eaLnBrk="1" hangingPunct="1">
              <a:lnSpc>
                <a:spcPct val="90000"/>
              </a:lnSpc>
              <a:buFontTx/>
              <a:buNone/>
            </a:pPr>
            <a:endParaRPr lang="en-US" sz="2000" dirty="0" smtClean="0"/>
          </a:p>
        </p:txBody>
      </p:sp>
      <p:pic>
        <p:nvPicPr>
          <p:cNvPr id="3076" name="Picture 14" descr="Img0028"/>
          <p:cNvPicPr>
            <a:picLocks noGrp="1" noChangeAspect="1" noChangeArrowheads="1"/>
          </p:cNvPicPr>
          <p:nvPr>
            <p:ph sz="quarter" idx="2"/>
          </p:nvPr>
        </p:nvPicPr>
        <p:blipFill>
          <a:blip r:embed="rId3" cstate="print"/>
          <a:srcRect/>
          <a:stretch>
            <a:fillRect/>
          </a:stretch>
        </p:blipFill>
        <p:spPr>
          <a:xfrm>
            <a:off x="5562600" y="1600200"/>
            <a:ext cx="3124200" cy="421803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914400"/>
          </a:xfrm>
        </p:spPr>
        <p:txBody>
          <a:bodyPr/>
          <a:lstStyle/>
          <a:p>
            <a:r>
              <a:rPr lang="en-US" sz="3200" dirty="0" smtClean="0">
                <a:solidFill>
                  <a:schemeClr val="bg2">
                    <a:lumMod val="60000"/>
                    <a:lumOff val="40000"/>
                  </a:schemeClr>
                </a:solidFill>
                <a:effectLst/>
              </a:rPr>
              <a:t>Thank you !</a:t>
            </a:r>
            <a:endParaRPr lang="en-US" sz="2800" i="1" dirty="0">
              <a:solidFill>
                <a:schemeClr val="bg2">
                  <a:lumMod val="60000"/>
                  <a:lumOff val="40000"/>
                </a:schemeClr>
              </a:solidFill>
              <a:effectLst/>
            </a:endParaRPr>
          </a:p>
        </p:txBody>
      </p:sp>
      <p:pic>
        <p:nvPicPr>
          <p:cNvPr id="5" name="Picture 4" descr="biosphere-650x487.jpg"/>
          <p:cNvPicPr>
            <a:picLocks noChangeAspect="1"/>
          </p:cNvPicPr>
          <p:nvPr/>
        </p:nvPicPr>
        <p:blipFill>
          <a:blip r:embed="rId3" cstate="print"/>
          <a:stretch>
            <a:fillRect/>
          </a:stretch>
        </p:blipFill>
        <p:spPr>
          <a:xfrm>
            <a:off x="2209800" y="1219200"/>
            <a:ext cx="4572000" cy="342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066800"/>
            <a:ext cx="8229600" cy="4572000"/>
          </a:xfrm>
        </p:spPr>
        <p:txBody>
          <a:bodyPr/>
          <a:lstStyle/>
          <a:p>
            <a:pPr fontAlgn="ctr">
              <a:buNone/>
              <a:defRPr/>
            </a:pPr>
            <a:r>
              <a:rPr lang="en-US" sz="2000" b="1" i="1" dirty="0" smtClean="0">
                <a:solidFill>
                  <a:srgbClr val="FFFF66"/>
                </a:solidFill>
              </a:rPr>
              <a:t>Principal topics explored:</a:t>
            </a:r>
          </a:p>
          <a:p>
            <a:pPr fontAlgn="ctr">
              <a:buNone/>
              <a:defRPr/>
            </a:pPr>
            <a:endParaRPr lang="en-US" sz="2000" b="1" i="1" dirty="0">
              <a:solidFill>
                <a:srgbClr val="FFFF66"/>
              </a:solidFill>
            </a:endParaRPr>
          </a:p>
          <a:p>
            <a:pPr fontAlgn="ctr">
              <a:defRPr/>
            </a:pPr>
            <a:r>
              <a:rPr lang="en-US" sz="2000" dirty="0" smtClean="0">
                <a:latin typeface="Arial" pitchFamily="34" charset="0"/>
                <a:cs typeface="Arial" pitchFamily="34" charset="0"/>
              </a:rPr>
              <a:t>What is traditional forest-related knowledge: common features and variations across regions and cultures</a:t>
            </a:r>
          </a:p>
          <a:p>
            <a:pPr fontAlgn="ctr">
              <a:defRPr/>
            </a:pPr>
            <a:r>
              <a:rPr lang="en-US" sz="2000" dirty="0" smtClean="0">
                <a:latin typeface="Arial" pitchFamily="34" charset="0"/>
                <a:cs typeface="Arial" pitchFamily="34" charset="0"/>
              </a:rPr>
              <a:t>Importance to culture, livelihoods, biodiversity conservation &amp; food security</a:t>
            </a:r>
          </a:p>
          <a:p>
            <a:pPr fontAlgn="ctr">
              <a:defRPr/>
            </a:pPr>
            <a:r>
              <a:rPr lang="en-US" sz="2000" dirty="0" smtClean="0">
                <a:latin typeface="Arial" pitchFamily="34" charset="0"/>
                <a:cs typeface="Arial" pitchFamily="34" charset="0"/>
              </a:rPr>
              <a:t>History of its interaction with external influences, including forest science and management</a:t>
            </a:r>
          </a:p>
          <a:p>
            <a:pPr fontAlgn="ctr">
              <a:defRPr/>
            </a:pPr>
            <a:r>
              <a:rPr lang="en-US" sz="2000" dirty="0" smtClean="0">
                <a:latin typeface="Arial" pitchFamily="34" charset="0"/>
                <a:cs typeface="Arial" pitchFamily="34" charset="0"/>
              </a:rPr>
              <a:t>Threats to preservation of  </a:t>
            </a:r>
            <a:r>
              <a:rPr lang="en-US" sz="2000" dirty="0" smtClean="0">
                <a:latin typeface="Arial" pitchFamily="34" charset="0"/>
                <a:cs typeface="Arial" pitchFamily="34" charset="0"/>
              </a:rPr>
              <a:t>traditional knowledge</a:t>
            </a:r>
            <a:endParaRPr lang="en-US" sz="2000" dirty="0" smtClean="0">
              <a:latin typeface="Arial" pitchFamily="34" charset="0"/>
              <a:cs typeface="Arial" pitchFamily="34" charset="0"/>
            </a:endParaRPr>
          </a:p>
          <a:p>
            <a:pPr fontAlgn="ctr">
              <a:defRPr/>
            </a:pPr>
            <a:r>
              <a:rPr lang="en-US" sz="2000" dirty="0" smtClean="0">
                <a:latin typeface="Arial" pitchFamily="34" charset="0"/>
                <a:cs typeface="Arial" pitchFamily="34" charset="0"/>
              </a:rPr>
              <a:t>Opportunities for mutually beneficial interactions between </a:t>
            </a:r>
            <a:r>
              <a:rPr lang="en-US" sz="2000" dirty="0" smtClean="0">
                <a:latin typeface="Arial" pitchFamily="34" charset="0"/>
                <a:cs typeface="Arial" pitchFamily="34" charset="0"/>
              </a:rPr>
              <a:t>TK and forest </a:t>
            </a:r>
            <a:r>
              <a:rPr lang="en-US" sz="2000" dirty="0" smtClean="0">
                <a:latin typeface="Arial" pitchFamily="34" charset="0"/>
                <a:cs typeface="Arial" pitchFamily="34" charset="0"/>
              </a:rPr>
              <a:t>science</a:t>
            </a:r>
          </a:p>
          <a:p>
            <a:pPr fontAlgn="ctr">
              <a:defRPr/>
            </a:pPr>
            <a:r>
              <a:rPr lang="en-US" sz="2000" dirty="0" smtClean="0">
                <a:latin typeface="Arial" pitchFamily="34" charset="0"/>
                <a:cs typeface="Arial" pitchFamily="34" charset="0"/>
              </a:rPr>
              <a:t>Relevance to current forest and related environmental policy discourses</a:t>
            </a:r>
          </a:p>
          <a:p>
            <a:pPr fontAlgn="ctr">
              <a:defRPr/>
            </a:pPr>
            <a:endParaRPr lang="en-US" sz="2400" i="1" dirty="0" smtClean="0">
              <a:solidFill>
                <a:srgbClr val="66FF99"/>
              </a:solidFill>
              <a:latin typeface="Arial" pitchFamily="34" charset="0"/>
              <a:cs typeface="Arial" pitchFamily="34" charset="0"/>
            </a:endParaRPr>
          </a:p>
          <a:p>
            <a:pPr fontAlgn="ctr">
              <a:buNone/>
              <a:defRPr/>
            </a:pPr>
            <a:endParaRPr lang="en-US" sz="1600" b="1" i="1" dirty="0">
              <a:solidFill>
                <a:schemeClr val="bg2">
                  <a:lumMod val="60000"/>
                  <a:lumOff val="40000"/>
                </a:schemeClr>
              </a:solidFill>
            </a:endParaRPr>
          </a:p>
          <a:p>
            <a:pPr>
              <a:buNone/>
            </a:pPr>
            <a:r>
              <a:rPr lang="en-US" sz="2000" dirty="0" smtClean="0">
                <a:solidFill>
                  <a:srgbClr val="66FFFF"/>
                </a:solidFill>
              </a:rPr>
              <a:t>http://www.iufro.org/science/task-forces/traditional-forest-knowledge</a:t>
            </a:r>
            <a:endParaRPr lang="en-GB" sz="2000" dirty="0"/>
          </a:p>
        </p:txBody>
      </p:sp>
      <p:sp>
        <p:nvSpPr>
          <p:cNvPr id="7" name="Title 4"/>
          <p:cNvSpPr>
            <a:spLocks noGrp="1"/>
          </p:cNvSpPr>
          <p:nvPr>
            <p:ph type="title"/>
          </p:nvPr>
        </p:nvSpPr>
        <p:spPr>
          <a:xfrm>
            <a:off x="304800" y="228600"/>
            <a:ext cx="8610600" cy="914400"/>
          </a:xfrm>
        </p:spPr>
        <p:txBody>
          <a:bodyPr/>
          <a:lstStyle/>
          <a:p>
            <a:r>
              <a:rPr lang="en-US" sz="2400" dirty="0" smtClean="0">
                <a:effectLst/>
              </a:rPr>
              <a:t>IUFRO Task Force on Traditional Forest Knowledge</a:t>
            </a:r>
            <a:r>
              <a:rPr lang="en-US" sz="2800" dirty="0" smtClean="0">
                <a:effectLst/>
              </a:rPr>
              <a:t/>
            </a:r>
            <a:br>
              <a:rPr lang="en-US" sz="2800" dirty="0" smtClean="0">
                <a:effectLst/>
              </a:rPr>
            </a:br>
            <a:endParaRPr lang="en-GB" sz="1800" dirty="0">
              <a:solidFill>
                <a:srgbClr val="66FFFF"/>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152400" y="228600"/>
            <a:ext cx="8991600" cy="762000"/>
          </a:xfrm>
        </p:spPr>
        <p:txBody>
          <a:bodyPr/>
          <a:lstStyle/>
          <a:p>
            <a:pPr eaLnBrk="1" hangingPunct="1"/>
            <a:r>
              <a:rPr lang="en-US" sz="2400" dirty="0" smtClean="0">
                <a:effectLst/>
              </a:rPr>
              <a:t>IUFRO Task Force on Traditional Forest Knowledge: 2005-2011</a:t>
            </a:r>
            <a:endParaRPr lang="en-GB" sz="3200" dirty="0" smtClean="0">
              <a:effectLst/>
            </a:endParaRPr>
          </a:p>
        </p:txBody>
      </p:sp>
      <p:sp>
        <p:nvSpPr>
          <p:cNvPr id="3" name="Text Placeholder 2"/>
          <p:cNvSpPr>
            <a:spLocks noGrp="1"/>
          </p:cNvSpPr>
          <p:nvPr>
            <p:ph idx="1"/>
          </p:nvPr>
        </p:nvSpPr>
        <p:spPr>
          <a:xfrm>
            <a:off x="2819400" y="990600"/>
            <a:ext cx="5867400" cy="4114800"/>
          </a:xfrm>
        </p:spPr>
        <p:txBody>
          <a:bodyPr/>
          <a:lstStyle/>
          <a:p>
            <a:pPr eaLnBrk="1" fontAlgn="ctr" hangingPunct="1">
              <a:buFontTx/>
              <a:buNone/>
              <a:defRPr/>
            </a:pPr>
            <a:r>
              <a:rPr lang="en-US" sz="2400" i="1" dirty="0" smtClean="0">
                <a:solidFill>
                  <a:srgbClr val="FFFF99"/>
                </a:solidFill>
                <a:cs typeface="Arial" pitchFamily="34" charset="0"/>
              </a:rPr>
              <a:t>Regional Conferences: </a:t>
            </a:r>
          </a:p>
          <a:p>
            <a:pPr lvl="1" eaLnBrk="1" fontAlgn="ctr" hangingPunct="1">
              <a:defRPr/>
            </a:pPr>
            <a:r>
              <a:rPr lang="en-US" sz="2000" dirty="0" smtClean="0">
                <a:cs typeface="Arial" pitchFamily="34" charset="0"/>
              </a:rPr>
              <a:t>Florence, Italy (June 2006)</a:t>
            </a:r>
          </a:p>
          <a:p>
            <a:pPr lvl="1" eaLnBrk="1" fontAlgn="ctr" hangingPunct="1">
              <a:defRPr/>
            </a:pPr>
            <a:r>
              <a:rPr lang="en-US" sz="2000" dirty="0" smtClean="0">
                <a:cs typeface="Arial" pitchFamily="34" charset="0"/>
              </a:rPr>
              <a:t>Green Bay, Wisconsin (June 2007) </a:t>
            </a:r>
          </a:p>
          <a:p>
            <a:pPr lvl="1" eaLnBrk="1" fontAlgn="ctr" hangingPunct="1">
              <a:defRPr/>
            </a:pPr>
            <a:r>
              <a:rPr lang="en-US" sz="2000" dirty="0" smtClean="0">
                <a:cs typeface="Arial" pitchFamily="34" charset="0"/>
              </a:rPr>
              <a:t>Kunming, China (December 2007) </a:t>
            </a:r>
          </a:p>
          <a:p>
            <a:pPr lvl="1" eaLnBrk="1" fontAlgn="ctr" hangingPunct="1">
              <a:defRPr/>
            </a:pPr>
            <a:r>
              <a:rPr lang="en-US" sz="2000" dirty="0" smtClean="0">
                <a:cs typeface="Arial" pitchFamily="34" charset="0"/>
              </a:rPr>
              <a:t>Accra, Ghana (October 2008)</a:t>
            </a:r>
          </a:p>
          <a:p>
            <a:pPr lvl="1" eaLnBrk="1" fontAlgn="ctr" hangingPunct="1">
              <a:defRPr/>
            </a:pPr>
            <a:r>
              <a:rPr lang="en-US" sz="2000" dirty="0" smtClean="0">
                <a:cs typeface="Arial" pitchFamily="34" charset="0"/>
              </a:rPr>
              <a:t>Bishkek, Kyrgyzstan (June 2009)</a:t>
            </a:r>
          </a:p>
          <a:p>
            <a:pPr lvl="1" eaLnBrk="1" fontAlgn="ctr" hangingPunct="1">
              <a:defRPr/>
            </a:pPr>
            <a:r>
              <a:rPr lang="en-US" sz="2000" dirty="0" smtClean="0">
                <a:cs typeface="Arial" pitchFamily="34" charset="0"/>
              </a:rPr>
              <a:t>Seoul, Korea (IUFRO World Congress, August 2010)</a:t>
            </a:r>
          </a:p>
          <a:p>
            <a:pPr eaLnBrk="1" fontAlgn="ctr" hangingPunct="1">
              <a:buFontTx/>
              <a:buNone/>
              <a:defRPr/>
            </a:pPr>
            <a:r>
              <a:rPr lang="en-US" sz="2400" i="1" dirty="0" smtClean="0">
                <a:solidFill>
                  <a:srgbClr val="FFFF99"/>
                </a:solidFill>
                <a:cs typeface="Arial" pitchFamily="34" charset="0"/>
              </a:rPr>
              <a:t>Publications:</a:t>
            </a:r>
          </a:p>
          <a:p>
            <a:pPr lvl="1" eaLnBrk="1" fontAlgn="ctr" hangingPunct="1">
              <a:defRPr/>
            </a:pPr>
            <a:r>
              <a:rPr lang="en-US" sz="2000" dirty="0" smtClean="0">
                <a:cs typeface="Arial" pitchFamily="34" charset="0"/>
              </a:rPr>
              <a:t>Conference proceedings and scientific journal articles </a:t>
            </a:r>
          </a:p>
          <a:p>
            <a:pPr lvl="1" eaLnBrk="1" fontAlgn="ctr" hangingPunct="1">
              <a:defRPr/>
            </a:pPr>
            <a:r>
              <a:rPr lang="en-US" sz="2000" dirty="0" smtClean="0">
                <a:cs typeface="Arial" pitchFamily="34" charset="0"/>
              </a:rPr>
              <a:t>“State-of-knowledge” synthesis publication (with support from the Christensen Fund)</a:t>
            </a:r>
          </a:p>
          <a:p>
            <a:pPr eaLnBrk="1" fontAlgn="ctr" hangingPunct="1">
              <a:defRPr/>
            </a:pPr>
            <a:endParaRPr lang="en-US" sz="2400" dirty="0" smtClean="0">
              <a:cs typeface="Arial" pitchFamily="34" charset="0"/>
            </a:endParaRPr>
          </a:p>
          <a:p>
            <a:pPr eaLnBrk="1" fontAlgn="ctr" hangingPunct="1">
              <a:buFontTx/>
              <a:buNone/>
              <a:defRPr/>
            </a:pPr>
            <a:endParaRPr lang="en-US" sz="2400" i="1" dirty="0" smtClean="0">
              <a:solidFill>
                <a:schemeClr val="bg2">
                  <a:lumMod val="60000"/>
                  <a:lumOff val="40000"/>
                </a:schemeClr>
              </a:solidFill>
              <a:cs typeface="Arial" pitchFamily="34" charset="0"/>
            </a:endParaRPr>
          </a:p>
          <a:p>
            <a:pPr eaLnBrk="1" fontAlgn="ctr" hangingPunct="1">
              <a:buFontTx/>
              <a:buNone/>
              <a:defRPr/>
            </a:pPr>
            <a:endParaRPr lang="en-US" sz="1600" b="1" i="1" dirty="0">
              <a:solidFill>
                <a:schemeClr val="bg2">
                  <a:lumMod val="60000"/>
                  <a:lumOff val="40000"/>
                </a:schemeClr>
              </a:solidFill>
            </a:endParaRPr>
          </a:p>
          <a:p>
            <a:pPr eaLnBrk="1" hangingPunct="1">
              <a:defRPr/>
            </a:pPr>
            <a:endParaRPr lang="en-GB" dirty="0"/>
          </a:p>
        </p:txBody>
      </p:sp>
      <p:pic>
        <p:nvPicPr>
          <p:cNvPr id="5" name="Picture 2" descr="0001345373"/>
          <p:cNvPicPr>
            <a:picLocks noChangeAspect="1" noChangeArrowheads="1"/>
          </p:cNvPicPr>
          <p:nvPr/>
        </p:nvPicPr>
        <p:blipFill>
          <a:blip r:embed="rId2" cstate="print"/>
          <a:srcRect/>
          <a:stretch>
            <a:fillRect/>
          </a:stretch>
        </p:blipFill>
        <p:spPr bwMode="auto">
          <a:xfrm>
            <a:off x="380999" y="1676400"/>
            <a:ext cx="2365551"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457200"/>
          </a:xfrm>
        </p:spPr>
        <p:txBody>
          <a:bodyPr/>
          <a:lstStyle/>
          <a:p>
            <a:pPr>
              <a:lnSpc>
                <a:spcPct val="90000"/>
              </a:lnSpc>
            </a:pPr>
            <a:r>
              <a:rPr lang="en-US" sz="2400" dirty="0" smtClean="0">
                <a:solidFill>
                  <a:schemeClr val="bg2">
                    <a:lumMod val="60000"/>
                    <a:lumOff val="40000"/>
                  </a:schemeClr>
                </a:solidFill>
                <a:effectLst/>
              </a:rPr>
              <a:t>Unique features of traditional forest-related knowledge</a:t>
            </a:r>
          </a:p>
        </p:txBody>
      </p:sp>
      <p:sp>
        <p:nvSpPr>
          <p:cNvPr id="9219" name="Rectangle 3"/>
          <p:cNvSpPr>
            <a:spLocks noGrp="1" noChangeArrowheads="1"/>
          </p:cNvSpPr>
          <p:nvPr>
            <p:ph type="body" sz="half" idx="2"/>
          </p:nvPr>
        </p:nvSpPr>
        <p:spPr>
          <a:xfrm>
            <a:off x="4114800" y="1143000"/>
            <a:ext cx="4800600" cy="5029200"/>
          </a:xfrm>
        </p:spPr>
        <p:txBody>
          <a:bodyPr/>
          <a:lstStyle/>
          <a:p>
            <a:pPr lvl="0"/>
            <a:r>
              <a:rPr lang="en-GB" sz="1900" i="1" dirty="0" smtClean="0">
                <a:solidFill>
                  <a:srgbClr val="FFFF66"/>
                </a:solidFill>
              </a:rPr>
              <a:t>Sustainability</a:t>
            </a:r>
            <a:r>
              <a:rPr lang="en-GB" sz="1900" dirty="0" smtClean="0">
                <a:solidFill>
                  <a:srgbClr val="FFFF66"/>
                </a:solidFill>
              </a:rPr>
              <a:t>:  </a:t>
            </a:r>
            <a:r>
              <a:rPr lang="en-GB" sz="1900" dirty="0" smtClean="0"/>
              <a:t>the goal - maintaining the sustainability of the system.</a:t>
            </a:r>
          </a:p>
          <a:p>
            <a:pPr lvl="0"/>
            <a:r>
              <a:rPr lang="en-GB" sz="1900" i="1" dirty="0" smtClean="0">
                <a:solidFill>
                  <a:srgbClr val="FFFF66"/>
                </a:solidFill>
              </a:rPr>
              <a:t>Relationships</a:t>
            </a:r>
            <a:r>
              <a:rPr lang="en-GB" sz="1900" dirty="0" smtClean="0">
                <a:solidFill>
                  <a:srgbClr val="FFFF66"/>
                </a:solidFill>
              </a:rPr>
              <a:t>:  </a:t>
            </a:r>
            <a:r>
              <a:rPr lang="en-GB" sz="1900" dirty="0" smtClean="0"/>
              <a:t>peoples’ connections among themselves and to their territory are not severed by the use of new knowledge, ideas or techniques. </a:t>
            </a:r>
          </a:p>
          <a:p>
            <a:pPr lvl="0"/>
            <a:r>
              <a:rPr lang="en-GB" sz="1900" i="1" dirty="0" smtClean="0">
                <a:solidFill>
                  <a:srgbClr val="FFFF66"/>
                </a:solidFill>
              </a:rPr>
              <a:t>Identity</a:t>
            </a:r>
            <a:r>
              <a:rPr lang="en-GB" sz="1900" dirty="0" smtClean="0">
                <a:solidFill>
                  <a:srgbClr val="FFFF66"/>
                </a:solidFill>
              </a:rPr>
              <a:t>: </a:t>
            </a:r>
            <a:r>
              <a:rPr lang="en-GB" sz="1900" dirty="0" smtClean="0"/>
              <a:t>people maintain their distinct identities.</a:t>
            </a:r>
          </a:p>
          <a:p>
            <a:pPr lvl="0"/>
            <a:r>
              <a:rPr lang="en-GB" sz="1900" i="1" dirty="0" smtClean="0">
                <a:solidFill>
                  <a:srgbClr val="FFFF66"/>
                </a:solidFill>
              </a:rPr>
              <a:t>Reciprocity:</a:t>
            </a:r>
            <a:r>
              <a:rPr lang="en-GB" sz="1900" dirty="0" smtClean="0">
                <a:solidFill>
                  <a:srgbClr val="FFFF66"/>
                </a:solidFill>
              </a:rPr>
              <a:t> </a:t>
            </a:r>
            <a:r>
              <a:rPr lang="en-GB" sz="1900" dirty="0" smtClean="0"/>
              <a:t>people maintain their system of benefit sharing among themselves, and</a:t>
            </a:r>
          </a:p>
          <a:p>
            <a:pPr lvl="0"/>
            <a:r>
              <a:rPr lang="en-GB" sz="1900" i="1" dirty="0" smtClean="0">
                <a:solidFill>
                  <a:srgbClr val="FFFF66"/>
                </a:solidFill>
              </a:rPr>
              <a:t>Limits on exchange</a:t>
            </a:r>
            <a:r>
              <a:rPr lang="en-GB" sz="1900" dirty="0" smtClean="0">
                <a:solidFill>
                  <a:srgbClr val="FFFF66"/>
                </a:solidFill>
              </a:rPr>
              <a:t>:  </a:t>
            </a:r>
            <a:r>
              <a:rPr lang="en-GB" sz="1900" dirty="0" smtClean="0"/>
              <a:t>while people may engage in market exchange of products from the land, the fundamental productivity of the system itself is not viewed as capital to be exchanged.</a:t>
            </a:r>
          </a:p>
          <a:p>
            <a:pPr>
              <a:lnSpc>
                <a:spcPct val="90000"/>
              </a:lnSpc>
              <a:buFontTx/>
              <a:buNone/>
            </a:pPr>
            <a:endParaRPr lang="en-US" sz="2800" dirty="0" smtClean="0"/>
          </a:p>
          <a:p>
            <a:pPr>
              <a:lnSpc>
                <a:spcPct val="90000"/>
              </a:lnSpc>
              <a:buFontTx/>
              <a:buNone/>
            </a:pPr>
            <a:endParaRPr lang="en-US" sz="2800" dirty="0"/>
          </a:p>
        </p:txBody>
      </p:sp>
      <p:pic>
        <p:nvPicPr>
          <p:cNvPr id="6146" name="Picture 2" descr="C:\Documents and Settings\jparrotta\Desktop\State-of-Knowledge report &amp; related literature\Figures &amp; maps\Chapter 2 figures\Possible photos\Amissa_Ghana.jpg"/>
          <p:cNvPicPr>
            <a:picLocks noChangeAspect="1" noChangeArrowheads="1"/>
          </p:cNvPicPr>
          <p:nvPr/>
        </p:nvPicPr>
        <p:blipFill>
          <a:blip r:embed="rId3" cstate="print"/>
          <a:stretch>
            <a:fillRect/>
          </a:stretch>
        </p:blipFill>
        <p:spPr bwMode="auto">
          <a:xfrm>
            <a:off x="1600200" y="4343400"/>
            <a:ext cx="2514600" cy="1672209"/>
          </a:xfrm>
          <a:prstGeom prst="rect">
            <a:avLst/>
          </a:prstGeom>
          <a:noFill/>
        </p:spPr>
      </p:pic>
      <p:pic>
        <p:nvPicPr>
          <p:cNvPr id="5" name="Picture 2" descr="conservmap"/>
          <p:cNvPicPr>
            <a:picLocks noChangeAspect="1" noChangeArrowheads="1"/>
          </p:cNvPicPr>
          <p:nvPr/>
        </p:nvPicPr>
        <p:blipFill>
          <a:blip r:embed="rId4" cstate="print"/>
          <a:stretch>
            <a:fillRect/>
          </a:stretch>
        </p:blipFill>
        <p:spPr bwMode="auto">
          <a:xfrm>
            <a:off x="152400" y="1066800"/>
            <a:ext cx="2819400" cy="1650674"/>
          </a:xfrm>
          <a:prstGeom prst="rect">
            <a:avLst/>
          </a:prstGeom>
          <a:noFill/>
          <a:ln w="9525">
            <a:noFill/>
            <a:miter lim="800000"/>
            <a:headEnd/>
            <a:tailEnd/>
          </a:ln>
        </p:spPr>
      </p:pic>
      <p:pic>
        <p:nvPicPr>
          <p:cNvPr id="6147" name="Picture 3" descr="C:\Documents and Settings\jparrotta\Desktop\State-of-Knowledge report &amp; related literature\Parrotta_Trosper_TFRK book files_19 April 2011\Figures\Figure 7.4.jpg"/>
          <p:cNvPicPr>
            <a:picLocks noChangeAspect="1" noChangeArrowheads="1"/>
          </p:cNvPicPr>
          <p:nvPr/>
        </p:nvPicPr>
        <p:blipFill>
          <a:blip r:embed="rId5" cstate="print"/>
          <a:srcRect/>
          <a:stretch>
            <a:fillRect/>
          </a:stretch>
        </p:blipFill>
        <p:spPr bwMode="auto">
          <a:xfrm>
            <a:off x="152400" y="3390900"/>
            <a:ext cx="1981200" cy="1485900"/>
          </a:xfrm>
          <a:prstGeom prst="rect">
            <a:avLst/>
          </a:prstGeom>
          <a:noFill/>
        </p:spPr>
      </p:pic>
      <p:pic>
        <p:nvPicPr>
          <p:cNvPr id="6149" name="Picture 5" descr="C:\Documents and Settings\jparrotta\Desktop\IUFRO\Traditional Forest Knowledge TF\copies of photos\03_India.jpg"/>
          <p:cNvPicPr>
            <a:picLocks noChangeAspect="1" noChangeArrowheads="1"/>
          </p:cNvPicPr>
          <p:nvPr/>
        </p:nvPicPr>
        <p:blipFill>
          <a:blip r:embed="rId6" cstate="print"/>
          <a:srcRect/>
          <a:stretch>
            <a:fillRect/>
          </a:stretch>
        </p:blipFill>
        <p:spPr bwMode="auto">
          <a:xfrm>
            <a:off x="1905000" y="2590800"/>
            <a:ext cx="2035175" cy="1362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457200"/>
          </a:xfrm>
        </p:spPr>
        <p:txBody>
          <a:bodyPr/>
          <a:lstStyle/>
          <a:p>
            <a:pPr>
              <a:lnSpc>
                <a:spcPct val="90000"/>
              </a:lnSpc>
            </a:pPr>
            <a:r>
              <a:rPr lang="en-US" sz="2400" dirty="0" smtClean="0">
                <a:solidFill>
                  <a:schemeClr val="bg2">
                    <a:lumMod val="60000"/>
                    <a:lumOff val="40000"/>
                  </a:schemeClr>
                </a:solidFill>
                <a:effectLst/>
              </a:rPr>
              <a:t>Traditional forest knowledge and practices relevant to climate change adaptation and mitigation</a:t>
            </a:r>
          </a:p>
        </p:txBody>
      </p:sp>
      <p:sp>
        <p:nvSpPr>
          <p:cNvPr id="9219" name="Rectangle 3"/>
          <p:cNvSpPr>
            <a:spLocks noGrp="1" noChangeArrowheads="1"/>
          </p:cNvSpPr>
          <p:nvPr>
            <p:ph type="body" sz="half" idx="2"/>
          </p:nvPr>
        </p:nvSpPr>
        <p:spPr>
          <a:xfrm>
            <a:off x="228600" y="1295400"/>
            <a:ext cx="8686800" cy="4800600"/>
          </a:xfrm>
        </p:spPr>
        <p:txBody>
          <a:bodyPr/>
          <a:lstStyle/>
          <a:p>
            <a:pPr>
              <a:lnSpc>
                <a:spcPct val="90000"/>
              </a:lnSpc>
              <a:buNone/>
            </a:pPr>
            <a:r>
              <a:rPr lang="en-US" sz="2100" i="1" dirty="0" smtClean="0">
                <a:solidFill>
                  <a:srgbClr val="FFFF99"/>
                </a:solidFill>
              </a:rPr>
              <a:t>Monitoring environmental change</a:t>
            </a:r>
            <a:r>
              <a:rPr lang="en-GB" sz="2100" i="1" dirty="0" smtClean="0">
                <a:solidFill>
                  <a:srgbClr val="FFFF99"/>
                </a:solidFill>
              </a:rPr>
              <a:t>:  </a:t>
            </a:r>
          </a:p>
          <a:p>
            <a:pPr>
              <a:lnSpc>
                <a:spcPct val="90000"/>
              </a:lnSpc>
            </a:pPr>
            <a:r>
              <a:rPr lang="en-US" sz="1900" dirty="0" smtClean="0"/>
              <a:t>Long-term observations of climate and weather forecasting based on plant and animal species distributions, </a:t>
            </a:r>
            <a:r>
              <a:rPr lang="en-US" sz="1900" dirty="0" err="1" smtClean="0"/>
              <a:t>phenologies</a:t>
            </a:r>
            <a:r>
              <a:rPr lang="en-US" sz="1900" dirty="0" smtClean="0"/>
              <a:t>, migration patterns ….</a:t>
            </a:r>
            <a:endParaRPr lang="en-GB" sz="1900" dirty="0" smtClean="0"/>
          </a:p>
          <a:p>
            <a:pPr>
              <a:buNone/>
            </a:pPr>
            <a:r>
              <a:rPr lang="en-US" sz="2100" i="1" dirty="0" smtClean="0">
                <a:solidFill>
                  <a:srgbClr val="FFFF99"/>
                </a:solidFill>
              </a:rPr>
              <a:t>Traditional agro-forest landscape management: </a:t>
            </a:r>
          </a:p>
          <a:p>
            <a:r>
              <a:rPr lang="en-US" sz="1900" dirty="0" smtClean="0"/>
              <a:t>High energy-use efficiency of many traditional agro-forest management systems relative to high-input agriculture</a:t>
            </a:r>
          </a:p>
          <a:p>
            <a:r>
              <a:rPr lang="en-US" sz="1900" dirty="0" smtClean="0"/>
              <a:t>Adaptation of traditional forest and agriculture management to low and/or uncertain rainfall regimes</a:t>
            </a:r>
          </a:p>
          <a:p>
            <a:pPr lvl="0">
              <a:buNone/>
            </a:pPr>
            <a:r>
              <a:rPr lang="en-US" sz="2100" i="1" dirty="0" smtClean="0">
                <a:solidFill>
                  <a:srgbClr val="FFFF99"/>
                </a:solidFill>
              </a:rPr>
              <a:t>Fire ecology and fire management</a:t>
            </a:r>
          </a:p>
          <a:p>
            <a:r>
              <a:rPr lang="en-US" sz="1900" dirty="0" smtClean="0"/>
              <a:t>Universally used in traditional shifting cultivation systems worldwide</a:t>
            </a:r>
          </a:p>
          <a:p>
            <a:r>
              <a:rPr lang="en-US" sz="1900" dirty="0" smtClean="0"/>
              <a:t>Widely used in forest and woodlands ecosystems to aid hunting, promote growth and quality of desired species, to reduce fuel loads, and increase water yield at springs</a:t>
            </a:r>
          </a:p>
          <a:p>
            <a:pPr lvl="0"/>
            <a:endParaRPr lang="en-US" sz="2800" dirty="0" smtClean="0"/>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nSpc>
                <a:spcPct val="90000"/>
              </a:lnSpc>
            </a:pPr>
            <a:r>
              <a:rPr lang="en-GB" sz="2200" b="1" dirty="0" smtClean="0">
                <a:solidFill>
                  <a:srgbClr val="66FF99"/>
                </a:solidFill>
                <a:effectLst/>
              </a:rPr>
              <a:t>Achieving climate change mitigation and environmental/social co-benefits through REDD/REDD+ </a:t>
            </a:r>
            <a:r>
              <a:rPr lang="en-GB" sz="2000" b="1" dirty="0" smtClean="0">
                <a:solidFill>
                  <a:srgbClr val="66FF99"/>
                </a:solidFill>
                <a:effectLst/>
              </a:rPr>
              <a:t/>
            </a:r>
            <a:br>
              <a:rPr lang="en-GB" sz="2000" b="1" dirty="0" smtClean="0">
                <a:solidFill>
                  <a:srgbClr val="66FF99"/>
                </a:solidFill>
                <a:effectLst/>
              </a:rPr>
            </a:br>
            <a:r>
              <a:rPr lang="en-GB" sz="2000" b="1" dirty="0" smtClean="0">
                <a:effectLst/>
              </a:rPr>
              <a:t/>
            </a:r>
            <a:br>
              <a:rPr lang="en-GB" sz="2000" b="1" dirty="0" smtClean="0">
                <a:effectLst/>
              </a:rPr>
            </a:br>
            <a:r>
              <a:rPr lang="en-GB" sz="2000" b="1" dirty="0" smtClean="0">
                <a:solidFill>
                  <a:srgbClr val="FFFF99"/>
                </a:solidFill>
                <a:effectLst/>
              </a:rPr>
              <a:t>Understanding deforestation and forest degradation</a:t>
            </a:r>
            <a:endParaRPr lang="en-US" sz="2000" dirty="0" smtClean="0">
              <a:solidFill>
                <a:srgbClr val="FFFF99"/>
              </a:solidFill>
              <a:effectLst/>
            </a:endParaRPr>
          </a:p>
        </p:txBody>
      </p:sp>
      <p:sp>
        <p:nvSpPr>
          <p:cNvPr id="8" name="Text Placeholder 7"/>
          <p:cNvSpPr>
            <a:spLocks noGrp="1"/>
          </p:cNvSpPr>
          <p:nvPr>
            <p:ph type="body" sz="half" idx="1"/>
          </p:nvPr>
        </p:nvSpPr>
        <p:spPr>
          <a:xfrm>
            <a:off x="457200" y="3352800"/>
            <a:ext cx="8305800" cy="2590800"/>
          </a:xfrm>
        </p:spPr>
        <p:txBody>
          <a:bodyPr/>
          <a:lstStyle/>
          <a:p>
            <a:pPr lvl="0"/>
            <a:r>
              <a:rPr lang="en-GB" sz="1800" dirty="0" smtClean="0"/>
              <a:t>Will funding promised through REDD programs help to overcome the obstacles that have severely hampered efforts to reduce forest loss and degradation over the past century?  </a:t>
            </a:r>
            <a:r>
              <a:rPr lang="en-GB" sz="1800" i="1" dirty="0" smtClean="0"/>
              <a:t>Is </a:t>
            </a:r>
            <a:r>
              <a:rPr lang="en-GB" sz="1800" i="1" dirty="0" smtClean="0">
                <a:solidFill>
                  <a:schemeClr val="tx2">
                    <a:lumMod val="75000"/>
                  </a:schemeClr>
                </a:solidFill>
              </a:rPr>
              <a:t>money </a:t>
            </a:r>
            <a:r>
              <a:rPr lang="en-GB" sz="1800" i="1" dirty="0" smtClean="0"/>
              <a:t>the limiting factor?</a:t>
            </a:r>
          </a:p>
          <a:p>
            <a:pPr lvl="0"/>
            <a:r>
              <a:rPr lang="en-GB" sz="1800" i="1" dirty="0" smtClean="0">
                <a:solidFill>
                  <a:srgbClr val="FF0000"/>
                </a:solidFill>
              </a:rPr>
              <a:t>Probably not. </a:t>
            </a:r>
            <a:r>
              <a:rPr lang="en-GB" sz="1800" dirty="0" smtClean="0"/>
              <a:t>The underlying causes of deforestation in tropical and subtropical countries have political, economic, environmental and social dimensions that extend well beyond the forest sector: poverty; population growth; scarcity of land and other natural resources; human rights; governance issues; </a:t>
            </a:r>
            <a:r>
              <a:rPr lang="en-GB" sz="1800" dirty="0" err="1" smtClean="0"/>
              <a:t>sectoral</a:t>
            </a:r>
            <a:r>
              <a:rPr lang="en-GB" sz="1800" dirty="0" smtClean="0"/>
              <a:t> policies (finance, energy, transportation, agriculture, etc...). </a:t>
            </a:r>
          </a:p>
          <a:p>
            <a:endParaRPr lang="en-US" sz="2000" dirty="0" smtClean="0"/>
          </a:p>
          <a:p>
            <a:endParaRPr lang="en-US" sz="2000" dirty="0" smtClean="0"/>
          </a:p>
          <a:p>
            <a:endParaRPr lang="en-GB" sz="2000" dirty="0"/>
          </a:p>
        </p:txBody>
      </p:sp>
      <p:pic>
        <p:nvPicPr>
          <p:cNvPr id="17411" name="Picture 3" descr="C:\Documents and Settings\jparrotta\Desktop\State-of-Knowledge report &amp; related literature\Figures &amp; maps\Chapter 13 figues\MEFA_ingl_small.jpg"/>
          <p:cNvPicPr>
            <a:picLocks noChangeAspect="1" noChangeArrowheads="1"/>
          </p:cNvPicPr>
          <p:nvPr/>
        </p:nvPicPr>
        <p:blipFill>
          <a:blip r:embed="rId3" cstate="print"/>
          <a:stretch>
            <a:fillRect/>
          </a:stretch>
        </p:blipFill>
        <p:spPr bwMode="auto">
          <a:xfrm>
            <a:off x="1066800" y="1600200"/>
            <a:ext cx="4307878" cy="1700141"/>
          </a:xfrm>
          <a:prstGeom prst="rect">
            <a:avLst/>
          </a:prstGeom>
          <a:noFill/>
        </p:spPr>
      </p:pic>
      <p:pic>
        <p:nvPicPr>
          <p:cNvPr id="1026" name="Picture 2" descr="C:\Documents and Settings\jparrotta\Desktop\FS_TFRK presentation\Deforestation-fact-1.jpg"/>
          <p:cNvPicPr>
            <a:picLocks noChangeAspect="1" noChangeArrowheads="1"/>
          </p:cNvPicPr>
          <p:nvPr/>
        </p:nvPicPr>
        <p:blipFill>
          <a:blip r:embed="rId4" cstate="print"/>
          <a:srcRect/>
          <a:stretch>
            <a:fillRect/>
          </a:stretch>
        </p:blipFill>
        <p:spPr bwMode="auto">
          <a:xfrm>
            <a:off x="5486400" y="1600200"/>
            <a:ext cx="2526489" cy="1676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nSpc>
                <a:spcPct val="90000"/>
              </a:lnSpc>
            </a:pPr>
            <a:r>
              <a:rPr lang="en-GB" sz="2000" b="1" dirty="0" smtClean="0">
                <a:solidFill>
                  <a:srgbClr val="66FF99"/>
                </a:solidFill>
                <a:effectLst/>
              </a:rPr>
              <a:t>Current REDD/REDD+ concerns of indigenous peoples and local communities are largely substantiated by a critical evaluation of past experiences</a:t>
            </a:r>
            <a:r>
              <a:rPr lang="en-GB" sz="2000" b="1" dirty="0" smtClean="0">
                <a:effectLst/>
              </a:rPr>
              <a:t/>
            </a:r>
            <a:br>
              <a:rPr lang="en-GB" sz="2000" b="1" dirty="0" smtClean="0">
                <a:effectLst/>
              </a:rPr>
            </a:br>
            <a:r>
              <a:rPr lang="en-GB" sz="2000" b="1" dirty="0" smtClean="0">
                <a:effectLst/>
              </a:rPr>
              <a:t/>
            </a:r>
            <a:br>
              <a:rPr lang="en-GB" sz="2000" b="1" dirty="0" smtClean="0">
                <a:effectLst/>
              </a:rPr>
            </a:br>
            <a:endParaRPr lang="en-US" sz="2000" dirty="0" smtClean="0">
              <a:solidFill>
                <a:schemeClr val="tx1"/>
              </a:solidFill>
              <a:effectLst/>
            </a:endParaRPr>
          </a:p>
        </p:txBody>
      </p:sp>
      <p:sp>
        <p:nvSpPr>
          <p:cNvPr id="8" name="Text Placeholder 7"/>
          <p:cNvSpPr>
            <a:spLocks noGrp="1"/>
          </p:cNvSpPr>
          <p:nvPr>
            <p:ph type="body" sz="half" idx="1"/>
          </p:nvPr>
        </p:nvSpPr>
        <p:spPr>
          <a:xfrm>
            <a:off x="304800" y="990600"/>
            <a:ext cx="8458200" cy="4800600"/>
          </a:xfrm>
        </p:spPr>
        <p:txBody>
          <a:bodyPr/>
          <a:lstStyle/>
          <a:p>
            <a:pPr lvl="0"/>
            <a:r>
              <a:rPr lang="en-GB" sz="2000" dirty="0" smtClean="0"/>
              <a:t>Need for clearly defined, well-established and enforced land &amp; property rights (</a:t>
            </a:r>
            <a:r>
              <a:rPr lang="en-GB" sz="2000" dirty="0" smtClean="0">
                <a:solidFill>
                  <a:srgbClr val="FFFF99"/>
                </a:solidFill>
              </a:rPr>
              <a:t>Q2: </a:t>
            </a:r>
            <a:r>
              <a:rPr lang="de-DE" sz="2000" dirty="0" smtClean="0">
                <a:solidFill>
                  <a:srgbClr val="FFFF99"/>
                </a:solidFill>
              </a:rPr>
              <a:t>Forest and Land Tenure</a:t>
            </a:r>
            <a:r>
              <a:rPr lang="de-DE" sz="2000" dirty="0" smtClean="0"/>
              <a:t>)</a:t>
            </a:r>
            <a:endParaRPr lang="en-GB" sz="2000" dirty="0" smtClean="0"/>
          </a:p>
          <a:p>
            <a:pPr lvl="0"/>
            <a:r>
              <a:rPr lang="en-GB" sz="2000" dirty="0" smtClean="0"/>
              <a:t>Recognition of, and respect for, human rights and the role of traditional forest knowledge, management systems, customary law and traditional governance institutions (</a:t>
            </a:r>
            <a:r>
              <a:rPr lang="en-GB" sz="2000" dirty="0" smtClean="0">
                <a:solidFill>
                  <a:srgbClr val="FFFF99"/>
                </a:solidFill>
              </a:rPr>
              <a:t>Q3: Traditional forest management &amp; use</a:t>
            </a:r>
            <a:r>
              <a:rPr lang="en-GB" sz="2000" dirty="0" smtClean="0"/>
              <a:t>).</a:t>
            </a:r>
          </a:p>
          <a:p>
            <a:r>
              <a:rPr lang="en-GB" sz="2000" dirty="0" smtClean="0"/>
              <a:t>Concern that by putting a monetary value on forests, the spiritual, cultural, and values they hold for indigenous peoples and local communities will be neglected (</a:t>
            </a:r>
            <a:r>
              <a:rPr lang="en-GB" sz="2000" dirty="0" smtClean="0">
                <a:solidFill>
                  <a:srgbClr val="FFFF99"/>
                </a:solidFill>
              </a:rPr>
              <a:t>Q4: </a:t>
            </a:r>
            <a:r>
              <a:rPr lang="en-GB" sz="2000" dirty="0" err="1" smtClean="0">
                <a:solidFill>
                  <a:srgbClr val="FFFF99"/>
                </a:solidFill>
              </a:rPr>
              <a:t>Commodification</a:t>
            </a:r>
            <a:r>
              <a:rPr lang="en-GB" sz="2000" dirty="0" smtClean="0">
                <a:solidFill>
                  <a:srgbClr val="FFFF99"/>
                </a:solidFill>
              </a:rPr>
              <a:t> of Nature</a:t>
            </a:r>
            <a:r>
              <a:rPr lang="en-GB" sz="2000" dirty="0" smtClean="0"/>
              <a:t>).</a:t>
            </a:r>
            <a:endParaRPr lang="en-US" sz="2000" dirty="0" smtClean="0"/>
          </a:p>
          <a:p>
            <a:r>
              <a:rPr lang="en-GB" sz="2000" dirty="0" smtClean="0"/>
              <a:t>Full and effective participation of indigenous peoples and forest-dependent communities in the design, implementation, and monitoring of REDD activities.</a:t>
            </a:r>
          </a:p>
          <a:p>
            <a:pPr lvl="0"/>
            <a:r>
              <a:rPr lang="en-GB" sz="2000" dirty="0" smtClean="0"/>
              <a:t>Accountability, particularly under conditions of poor governance, and the fair and equitable distribution of REDD benefits.</a:t>
            </a:r>
          </a:p>
          <a:p>
            <a:endParaRPr lang="en-GB" sz="2000" dirty="0" smtClean="0"/>
          </a:p>
          <a:p>
            <a:pPr lvl="0"/>
            <a:endParaRPr lang="en-GB" sz="2000" dirty="0" smtClean="0"/>
          </a:p>
          <a:p>
            <a:pPr>
              <a:buNone/>
            </a:pPr>
            <a:endParaRPr lang="en-US" sz="2000" dirty="0" smtClean="0"/>
          </a:p>
          <a:p>
            <a:endParaRPr lang="en-GB"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838200"/>
          </a:xfrm>
        </p:spPr>
        <p:txBody>
          <a:bodyPr/>
          <a:lstStyle/>
          <a:p>
            <a:r>
              <a:rPr lang="en-US" sz="3200" dirty="0" smtClean="0">
                <a:solidFill>
                  <a:schemeClr val="bg2">
                    <a:lumMod val="60000"/>
                    <a:lumOff val="40000"/>
                  </a:schemeClr>
                </a:solidFill>
                <a:effectLst/>
              </a:rPr>
              <a:t>Conclusions</a:t>
            </a:r>
            <a:endParaRPr lang="en-US" sz="3200" i="1" dirty="0">
              <a:solidFill>
                <a:schemeClr val="bg2">
                  <a:lumMod val="60000"/>
                  <a:lumOff val="40000"/>
                </a:schemeClr>
              </a:solidFill>
              <a:effectLst/>
            </a:endParaRPr>
          </a:p>
        </p:txBody>
      </p:sp>
      <p:sp>
        <p:nvSpPr>
          <p:cNvPr id="9219" name="Rectangle 3"/>
          <p:cNvSpPr>
            <a:spLocks noGrp="1" noChangeArrowheads="1"/>
          </p:cNvSpPr>
          <p:nvPr>
            <p:ph type="body" sz="half" idx="2"/>
          </p:nvPr>
        </p:nvSpPr>
        <p:spPr>
          <a:xfrm>
            <a:off x="4267200" y="1219200"/>
            <a:ext cx="4648200" cy="3962400"/>
          </a:xfrm>
        </p:spPr>
        <p:txBody>
          <a:bodyPr/>
          <a:lstStyle/>
          <a:p>
            <a:pPr>
              <a:lnSpc>
                <a:spcPct val="90000"/>
              </a:lnSpc>
            </a:pPr>
            <a:r>
              <a:rPr lang="en-US" sz="2000" dirty="0" smtClean="0">
                <a:solidFill>
                  <a:srgbClr val="FFFF99"/>
                </a:solidFill>
              </a:rPr>
              <a:t>Traditional forest-related knowledge and practices have sustained extensive areas of forests, biodiversity, a variety of ecosystem services, and the rich cultures and livelihoods of local and indigenous communities worldwide.</a:t>
            </a:r>
          </a:p>
          <a:p>
            <a:pPr>
              <a:lnSpc>
                <a:spcPct val="90000"/>
              </a:lnSpc>
              <a:buNone/>
            </a:pPr>
            <a:endParaRPr lang="en-US" sz="2000" dirty="0" smtClean="0">
              <a:solidFill>
                <a:srgbClr val="FFFF99"/>
              </a:solidFill>
            </a:endParaRPr>
          </a:p>
          <a:p>
            <a:pPr>
              <a:lnSpc>
                <a:spcPct val="90000"/>
              </a:lnSpc>
            </a:pPr>
            <a:r>
              <a:rPr lang="en-US" sz="2000" dirty="0" smtClean="0">
                <a:solidFill>
                  <a:srgbClr val="FFFF99"/>
                </a:solidFill>
              </a:rPr>
              <a:t>Traditional knowledge and practices and associated social institutions are an important component of the social capital of traditional societies with important applications for forest biodiversity conservation, as well as climate change monitoring, mitigation and adaptation.</a:t>
            </a:r>
            <a:endParaRPr lang="en-US" sz="2400" dirty="0" smtClean="0">
              <a:solidFill>
                <a:srgbClr val="FFFF99"/>
              </a:solidFill>
            </a:endParaRPr>
          </a:p>
          <a:p>
            <a:pPr>
              <a:lnSpc>
                <a:spcPct val="90000"/>
              </a:lnSpc>
              <a:buFontTx/>
              <a:buNone/>
            </a:pPr>
            <a:endParaRPr lang="en-US" sz="2800" dirty="0" smtClean="0"/>
          </a:p>
          <a:p>
            <a:pPr>
              <a:lnSpc>
                <a:spcPct val="90000"/>
              </a:lnSpc>
              <a:buFontTx/>
              <a:buNone/>
            </a:pPr>
            <a:endParaRPr lang="en-US" sz="2800" dirty="0"/>
          </a:p>
        </p:txBody>
      </p:sp>
      <p:pic>
        <p:nvPicPr>
          <p:cNvPr id="4" name="Picture 6" descr="http://t0.gstatic.com/images?q=tbn:ANd9GcRw3y0mfkwyDxbufIWs4-CZoh1wq3R_6v8AzWjTD_LIMY7ueoSw"/>
          <p:cNvPicPr>
            <a:picLocks noChangeAspect="1" noChangeArrowheads="1"/>
          </p:cNvPicPr>
          <p:nvPr/>
        </p:nvPicPr>
        <p:blipFill>
          <a:blip r:embed="rId3" cstate="print"/>
          <a:stretch>
            <a:fillRect/>
          </a:stretch>
        </p:blipFill>
        <p:spPr bwMode="auto">
          <a:xfrm>
            <a:off x="152399" y="3352800"/>
            <a:ext cx="1771649" cy="2362200"/>
          </a:xfrm>
          <a:prstGeom prst="rect">
            <a:avLst/>
          </a:prstGeom>
          <a:noFill/>
        </p:spPr>
      </p:pic>
      <p:pic>
        <p:nvPicPr>
          <p:cNvPr id="13" name="Picture 12" descr="Amissa_Ghana community discussion.jpg"/>
          <p:cNvPicPr>
            <a:picLocks noChangeAspect="1"/>
          </p:cNvPicPr>
          <p:nvPr/>
        </p:nvPicPr>
        <p:blipFill>
          <a:blip r:embed="rId4" cstate="print"/>
          <a:srcRect l="17263" t="2604" r="11768"/>
          <a:stretch>
            <a:fillRect/>
          </a:stretch>
        </p:blipFill>
        <p:spPr>
          <a:xfrm>
            <a:off x="1981200" y="3352800"/>
            <a:ext cx="2290890" cy="2315656"/>
          </a:xfrm>
          <a:prstGeom prst="rect">
            <a:avLst/>
          </a:prstGeom>
        </p:spPr>
      </p:pic>
      <p:pic>
        <p:nvPicPr>
          <p:cNvPr id="14" name="Picture 1" descr="C:\Documents and Settings\jparrotta\Desktop\State-of-Knowledge report &amp; related literature\Figures &amp; maps\Chapter 13 figues\morocco_small.jpg"/>
          <p:cNvPicPr>
            <a:picLocks noGrp="1" noChangeAspect="1" noChangeArrowheads="1"/>
          </p:cNvPicPr>
          <p:nvPr>
            <p:ph sz="quarter" idx="2"/>
          </p:nvPr>
        </p:nvPicPr>
        <p:blipFill>
          <a:blip r:embed="rId5" cstate="print"/>
          <a:stretch>
            <a:fillRect/>
          </a:stretch>
        </p:blipFill>
        <p:spPr>
          <a:xfrm>
            <a:off x="228600" y="1115535"/>
            <a:ext cx="3733800" cy="204577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914400"/>
          </a:xfrm>
        </p:spPr>
        <p:txBody>
          <a:bodyPr/>
          <a:lstStyle/>
          <a:p>
            <a:r>
              <a:rPr lang="en-US" sz="3200" dirty="0" smtClean="0">
                <a:solidFill>
                  <a:schemeClr val="bg2">
                    <a:lumMod val="60000"/>
                    <a:lumOff val="40000"/>
                  </a:schemeClr>
                </a:solidFill>
                <a:effectLst/>
              </a:rPr>
              <a:t>Conclusions</a:t>
            </a:r>
            <a:endParaRPr lang="en-US" sz="2800" i="1" dirty="0">
              <a:solidFill>
                <a:schemeClr val="bg2">
                  <a:lumMod val="60000"/>
                  <a:lumOff val="40000"/>
                </a:schemeClr>
              </a:solidFill>
              <a:effectLst/>
            </a:endParaRPr>
          </a:p>
        </p:txBody>
      </p:sp>
      <p:sp>
        <p:nvSpPr>
          <p:cNvPr id="9219" name="Rectangle 3"/>
          <p:cNvSpPr>
            <a:spLocks noGrp="1" noChangeArrowheads="1"/>
          </p:cNvSpPr>
          <p:nvPr>
            <p:ph type="body" sz="half" idx="2"/>
          </p:nvPr>
        </p:nvSpPr>
        <p:spPr>
          <a:xfrm>
            <a:off x="3733800" y="914400"/>
            <a:ext cx="4876800" cy="5943600"/>
          </a:xfrm>
        </p:spPr>
        <p:txBody>
          <a:bodyPr/>
          <a:lstStyle/>
          <a:p>
            <a:pPr>
              <a:lnSpc>
                <a:spcPct val="80000"/>
              </a:lnSpc>
              <a:buFontTx/>
              <a:buNone/>
            </a:pPr>
            <a:endParaRPr lang="en-US" sz="1100" dirty="0" smtClean="0"/>
          </a:p>
          <a:p>
            <a:pPr>
              <a:lnSpc>
                <a:spcPct val="90000"/>
              </a:lnSpc>
            </a:pPr>
            <a:r>
              <a:rPr lang="en-US" sz="2000" dirty="0" smtClean="0">
                <a:solidFill>
                  <a:srgbClr val="FFFF99"/>
                </a:solidFill>
              </a:rPr>
              <a:t>Persistent failure to address underlying causes of deforestation and forest degradation, and fundamental issues related to the rights and interests of local and (especially) indigenous peoples have hindered past efforts to slow deforestation and forest degradation, and to promote conservation and sustainable use of forest resources.</a:t>
            </a:r>
          </a:p>
          <a:p>
            <a:pPr>
              <a:lnSpc>
                <a:spcPct val="90000"/>
              </a:lnSpc>
              <a:buNone/>
            </a:pPr>
            <a:endParaRPr lang="en-US" sz="2000" dirty="0" smtClean="0">
              <a:solidFill>
                <a:srgbClr val="FFFF99"/>
              </a:solidFill>
            </a:endParaRPr>
          </a:p>
          <a:p>
            <a:pPr>
              <a:lnSpc>
                <a:spcPct val="90000"/>
              </a:lnSpc>
            </a:pPr>
            <a:r>
              <a:rPr lang="en-US" sz="2000" dirty="0" smtClean="0">
                <a:solidFill>
                  <a:srgbClr val="FFFF99"/>
                </a:solidFill>
              </a:rPr>
              <a:t>The sustainability of REDD/REDD+ initiatives – their capacity to deliver climate change mitigation and hoped-for co-benefits - will depend on our ability to address these issues effectively.</a:t>
            </a:r>
          </a:p>
          <a:p>
            <a:pPr>
              <a:lnSpc>
                <a:spcPct val="90000"/>
              </a:lnSpc>
              <a:buFontTx/>
              <a:buNone/>
            </a:pPr>
            <a:endParaRPr lang="en-US" sz="2800" dirty="0" smtClean="0"/>
          </a:p>
          <a:p>
            <a:pPr>
              <a:lnSpc>
                <a:spcPct val="90000"/>
              </a:lnSpc>
              <a:buFontTx/>
              <a:buNone/>
            </a:pPr>
            <a:endParaRPr lang="en-US" sz="2800" dirty="0"/>
          </a:p>
        </p:txBody>
      </p:sp>
      <p:pic>
        <p:nvPicPr>
          <p:cNvPr id="6" name="Picture 5" descr="Jesus_Cancun.jpg"/>
          <p:cNvPicPr>
            <a:picLocks noChangeAspect="1"/>
          </p:cNvPicPr>
          <p:nvPr/>
        </p:nvPicPr>
        <p:blipFill>
          <a:blip r:embed="rId3" cstate="print"/>
          <a:stretch>
            <a:fillRect/>
          </a:stretch>
        </p:blipFill>
        <p:spPr>
          <a:xfrm>
            <a:off x="609600" y="990600"/>
            <a:ext cx="2895600" cy="2163883"/>
          </a:xfrm>
          <a:prstGeom prst="rect">
            <a:avLst/>
          </a:prstGeom>
        </p:spPr>
      </p:pic>
      <p:pic>
        <p:nvPicPr>
          <p:cNvPr id="9" name="Picture 6" descr="http://t0.gstatic.com/images?q=tbn:ANd9GcRw3y0mfkwyDxbufIWs4-CZoh1wq3R_6v8AzWjTD_LIMY7ueoSw"/>
          <p:cNvPicPr>
            <a:picLocks noChangeAspect="1" noChangeArrowheads="1"/>
          </p:cNvPicPr>
          <p:nvPr/>
        </p:nvPicPr>
        <p:blipFill>
          <a:blip r:embed="rId4" cstate="print"/>
          <a:srcRect/>
          <a:stretch>
            <a:fillRect/>
          </a:stretch>
        </p:blipFill>
        <p:spPr bwMode="auto">
          <a:xfrm>
            <a:off x="228599" y="3505200"/>
            <a:ext cx="3554505" cy="2158094"/>
          </a:xfrm>
          <a:prstGeom prst="rect">
            <a:avLst/>
          </a:prstGeom>
          <a:noFill/>
        </p:spPr>
      </p:pic>
    </p:spTree>
  </p:cSld>
  <p:clrMapOvr>
    <a:masterClrMapping/>
  </p:clrMapOvr>
</p:sld>
</file>

<file path=ppt/theme/theme1.xml><?xml version="1.0" encoding="utf-8"?>
<a:theme xmlns:a="http://schemas.openxmlformats.org/drawingml/2006/main" name="Mountain Top">
  <a:themeElements>
    <a:clrScheme name="">
      <a:dk1>
        <a:srgbClr val="066225"/>
      </a:dk1>
      <a:lt1>
        <a:srgbClr val="FFFFFF"/>
      </a:lt1>
      <a:dk2>
        <a:srgbClr val="000000"/>
      </a:dk2>
      <a:lt2>
        <a:srgbClr val="99FF33"/>
      </a:lt2>
      <a:accent1>
        <a:srgbClr val="FF3300"/>
      </a:accent1>
      <a:accent2>
        <a:srgbClr val="9999FF"/>
      </a:accent2>
      <a:accent3>
        <a:srgbClr val="AAAAAA"/>
      </a:accent3>
      <a:accent4>
        <a:srgbClr val="DADADA"/>
      </a:accent4>
      <a:accent5>
        <a:srgbClr val="FFADAA"/>
      </a:accent5>
      <a:accent6>
        <a:srgbClr val="8A8AE7"/>
      </a:accent6>
      <a:hlink>
        <a:srgbClr val="0066CC"/>
      </a:hlink>
      <a:folHlink>
        <a:srgbClr val="F7DC97"/>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
      <a:clrScheme name="Mountain Top 10">
        <a:dk1>
          <a:srgbClr val="4C3A1C"/>
        </a:dk1>
        <a:lt1>
          <a:srgbClr val="FFFFFF"/>
        </a:lt1>
        <a:dk2>
          <a:srgbClr val="000000"/>
        </a:dk2>
        <a:lt2>
          <a:srgbClr val="CCAA00"/>
        </a:lt2>
        <a:accent1>
          <a:srgbClr val="FF3300"/>
        </a:accent1>
        <a:accent2>
          <a:srgbClr val="9E6600"/>
        </a:accent2>
        <a:accent3>
          <a:srgbClr val="AAAA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11">
        <a:dk1>
          <a:srgbClr val="066225"/>
        </a:dk1>
        <a:lt1>
          <a:srgbClr val="FFFFFF"/>
        </a:lt1>
        <a:dk2>
          <a:srgbClr val="000000"/>
        </a:dk2>
        <a:lt2>
          <a:srgbClr val="CCAA00"/>
        </a:lt2>
        <a:accent1>
          <a:srgbClr val="FF3300"/>
        </a:accent1>
        <a:accent2>
          <a:srgbClr val="9E6600"/>
        </a:accent2>
        <a:accent3>
          <a:srgbClr val="AAAA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12">
        <a:dk1>
          <a:srgbClr val="066225"/>
        </a:dk1>
        <a:lt1>
          <a:srgbClr val="FFFFFF"/>
        </a:lt1>
        <a:dk2>
          <a:srgbClr val="000000"/>
        </a:dk2>
        <a:lt2>
          <a:srgbClr val="CCAA00"/>
        </a:lt2>
        <a:accent1>
          <a:srgbClr val="FF3300"/>
        </a:accent1>
        <a:accent2>
          <a:srgbClr val="9E6600"/>
        </a:accent2>
        <a:accent3>
          <a:srgbClr val="AAAAAA"/>
        </a:accent3>
        <a:accent4>
          <a:srgbClr val="DADADA"/>
        </a:accent4>
        <a:accent5>
          <a:srgbClr val="FFADAA"/>
        </a:accent5>
        <a:accent6>
          <a:srgbClr val="8F5C00"/>
        </a:accent6>
        <a:hlink>
          <a:srgbClr val="33CCCC"/>
        </a:hlink>
        <a:folHlink>
          <a:srgbClr val="F7DC97"/>
        </a:folHlink>
      </a:clrScheme>
      <a:clrMap bg1="dk2" tx1="lt1" bg2="dk1" tx2="lt2" accent1="accent1" accent2="accent2" accent3="accent3" accent4="accent4" accent5="accent5" accent6="accent6" hlink="hlink" folHlink="folHlink"/>
    </a:extraClrScheme>
    <a:extraClrScheme>
      <a:clrScheme name="Mountain Top 13">
        <a:dk1>
          <a:srgbClr val="066225"/>
        </a:dk1>
        <a:lt1>
          <a:srgbClr val="FFFFFF"/>
        </a:lt1>
        <a:dk2>
          <a:srgbClr val="000000"/>
        </a:dk2>
        <a:lt2>
          <a:srgbClr val="CCAA00"/>
        </a:lt2>
        <a:accent1>
          <a:srgbClr val="FF3300"/>
        </a:accent1>
        <a:accent2>
          <a:srgbClr val="9E6600"/>
        </a:accent2>
        <a:accent3>
          <a:srgbClr val="AAAAAA"/>
        </a:accent3>
        <a:accent4>
          <a:srgbClr val="DADADA"/>
        </a:accent4>
        <a:accent5>
          <a:srgbClr val="FFADAA"/>
        </a:accent5>
        <a:accent6>
          <a:srgbClr val="8F5C00"/>
        </a:accent6>
        <a:hlink>
          <a:srgbClr val="0066CC"/>
        </a:hlink>
        <a:folHlink>
          <a:srgbClr val="F7DC97"/>
        </a:folHlink>
      </a:clrScheme>
      <a:clrMap bg1="dk2" tx1="lt1" bg2="dk1" tx2="lt2" accent1="accent1" accent2="accent2" accent3="accent3" accent4="accent4" accent5="accent5" accent6="accent6" hlink="hlink" folHlink="folHlink"/>
    </a:extraClrScheme>
    <a:extraClrScheme>
      <a:clrScheme name="Mountain Top 14">
        <a:dk1>
          <a:srgbClr val="066225"/>
        </a:dk1>
        <a:lt1>
          <a:srgbClr val="FFFFFF"/>
        </a:lt1>
        <a:dk2>
          <a:srgbClr val="000000"/>
        </a:dk2>
        <a:lt2>
          <a:srgbClr val="CCAA00"/>
        </a:lt2>
        <a:accent1>
          <a:srgbClr val="FF3300"/>
        </a:accent1>
        <a:accent2>
          <a:srgbClr val="66FFCC"/>
        </a:accent2>
        <a:accent3>
          <a:srgbClr val="AAAAAA"/>
        </a:accent3>
        <a:accent4>
          <a:srgbClr val="DADADA"/>
        </a:accent4>
        <a:accent5>
          <a:srgbClr val="FFADAA"/>
        </a:accent5>
        <a:accent6>
          <a:srgbClr val="5CE7B9"/>
        </a:accent6>
        <a:hlink>
          <a:srgbClr val="0066CC"/>
        </a:hlink>
        <a:folHlink>
          <a:srgbClr val="F7DC97"/>
        </a:folHlink>
      </a:clrScheme>
      <a:clrMap bg1="dk2" tx1="lt1" bg2="dk1" tx2="lt2" accent1="accent1" accent2="accent2" accent3="accent3" accent4="accent4" accent5="accent5" accent6="accent6" hlink="hlink" folHlink="folHlink"/>
    </a:extraClrScheme>
    <a:extraClrScheme>
      <a:clrScheme name="Mountain Top 15">
        <a:dk1>
          <a:srgbClr val="066225"/>
        </a:dk1>
        <a:lt1>
          <a:srgbClr val="FFFFFF"/>
        </a:lt1>
        <a:dk2>
          <a:srgbClr val="000000"/>
        </a:dk2>
        <a:lt2>
          <a:srgbClr val="CCAA00"/>
        </a:lt2>
        <a:accent1>
          <a:srgbClr val="FF3300"/>
        </a:accent1>
        <a:accent2>
          <a:srgbClr val="9999FF"/>
        </a:accent2>
        <a:accent3>
          <a:srgbClr val="AAAAAA"/>
        </a:accent3>
        <a:accent4>
          <a:srgbClr val="DADADA"/>
        </a:accent4>
        <a:accent5>
          <a:srgbClr val="FFADAA"/>
        </a:accent5>
        <a:accent6>
          <a:srgbClr val="8A8AE7"/>
        </a:accent6>
        <a:hlink>
          <a:srgbClr val="0066CC"/>
        </a:hlink>
        <a:folHlink>
          <a:srgbClr val="F7DC97"/>
        </a:folHlink>
      </a:clrScheme>
      <a:clrMap bg1="dk2" tx1="lt1" bg2="dk1" tx2="lt2" accent1="accent1" accent2="accent2" accent3="accent3" accent4="accent4" accent5="accent5" accent6="accent6" hlink="hlink" folHlink="folHlink"/>
    </a:extraClrScheme>
    <a:extraClrScheme>
      <a:clrScheme name="Mountain Top 16">
        <a:dk1>
          <a:srgbClr val="066225"/>
        </a:dk1>
        <a:lt1>
          <a:srgbClr val="FFFFFF"/>
        </a:lt1>
        <a:dk2>
          <a:srgbClr val="000000"/>
        </a:dk2>
        <a:lt2>
          <a:srgbClr val="FFFF00"/>
        </a:lt2>
        <a:accent1>
          <a:srgbClr val="FF3300"/>
        </a:accent1>
        <a:accent2>
          <a:srgbClr val="9999FF"/>
        </a:accent2>
        <a:accent3>
          <a:srgbClr val="AAAAAA"/>
        </a:accent3>
        <a:accent4>
          <a:srgbClr val="DADADA"/>
        </a:accent4>
        <a:accent5>
          <a:srgbClr val="FFADAA"/>
        </a:accent5>
        <a:accent6>
          <a:srgbClr val="8A8AE7"/>
        </a:accent6>
        <a:hlink>
          <a:srgbClr val="0066CC"/>
        </a:hlink>
        <a:folHlink>
          <a:srgbClr val="F7DC9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1737</TotalTime>
  <Words>816</Words>
  <Application>Microsoft Office PowerPoint</Application>
  <PresentationFormat>On-screen Show (4:3)</PresentationFormat>
  <Paragraphs>80</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Mountain Top</vt:lpstr>
      <vt:lpstr>  Social Safeguards: Protecting the Rights and Interests of Indigenous Peoples and Forest-Dependent Communities in REDD+ </vt:lpstr>
      <vt:lpstr>IUFRO Task Force on Traditional Forest Knowledge </vt:lpstr>
      <vt:lpstr>IUFRO Task Force on Traditional Forest Knowledge: 2005-2011</vt:lpstr>
      <vt:lpstr>Unique features of traditional forest-related knowledge</vt:lpstr>
      <vt:lpstr>Traditional forest knowledge and practices relevant to climate change adaptation and mitigation</vt:lpstr>
      <vt:lpstr>Achieving climate change mitigation and environmental/social co-benefits through REDD/REDD+   Understanding deforestation and forest degradation</vt:lpstr>
      <vt:lpstr>Current REDD/REDD+ concerns of indigenous peoples and local communities are largely substantiated by a critical evaluation of past experiences  </vt:lpstr>
      <vt:lpstr>Conclusions</vt:lpstr>
      <vt:lpstr>Conclusions</vt:lpstr>
      <vt:lpstr>Thank you !</vt:lpstr>
    </vt:vector>
  </TitlesOfParts>
  <Company>USDA 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FSDefaultUser</dc:creator>
  <cp:lastModifiedBy>jparrotta</cp:lastModifiedBy>
  <cp:revision>227</cp:revision>
  <dcterms:created xsi:type="dcterms:W3CDTF">2007-05-19T19:58:04Z</dcterms:created>
  <dcterms:modified xsi:type="dcterms:W3CDTF">2011-12-04T04:50:56Z</dcterms:modified>
</cp:coreProperties>
</file>