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6" r:id="rId2"/>
    <p:sldId id="267" r:id="rId3"/>
    <p:sldId id="269" r:id="rId4"/>
    <p:sldId id="273" r:id="rId5"/>
    <p:sldId id="272" r:id="rId6"/>
    <p:sldId id="270" r:id="rId7"/>
    <p:sldId id="266" r:id="rId8"/>
    <p:sldId id="276" r:id="rId9"/>
    <p:sldId id="277" r:id="rId10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BC4325-4F8A-491B-B11C-AC659CBEAAE2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A60C41-BB49-4799-A041-EB98A9936ED3}">
      <dgm:prSet phldrT="[Text]"/>
      <dgm:spPr/>
      <dgm:t>
        <a:bodyPr/>
        <a:lstStyle/>
        <a:p>
          <a:r>
            <a:rPr lang="en-US" dirty="0" smtClean="0"/>
            <a:t>Document Review</a:t>
          </a:r>
          <a:endParaRPr lang="en-US" dirty="0"/>
        </a:p>
      </dgm:t>
    </dgm:pt>
    <dgm:pt modelId="{8F5FCEB1-F5A3-4F35-A5B7-F2BA0EF55710}" type="parTrans" cxnId="{6F72D2A4-56C1-45D0-A9B8-ED409854BB58}">
      <dgm:prSet/>
      <dgm:spPr/>
      <dgm:t>
        <a:bodyPr/>
        <a:lstStyle/>
        <a:p>
          <a:endParaRPr lang="en-US"/>
        </a:p>
      </dgm:t>
    </dgm:pt>
    <dgm:pt modelId="{BB8000EE-061A-449B-8CDA-6C3A8E218203}" type="sibTrans" cxnId="{6F72D2A4-56C1-45D0-A9B8-ED409854BB58}">
      <dgm:prSet/>
      <dgm:spPr/>
      <dgm:t>
        <a:bodyPr/>
        <a:lstStyle/>
        <a:p>
          <a:endParaRPr lang="en-US"/>
        </a:p>
      </dgm:t>
    </dgm:pt>
    <dgm:pt modelId="{D186A381-3963-4282-8632-CF385ADBCFB2}">
      <dgm:prSet phldrT="[Text]" custT="1"/>
      <dgm:spPr/>
      <dgm:t>
        <a:bodyPr/>
        <a:lstStyle/>
        <a:p>
          <a:r>
            <a:rPr lang="en-US" sz="1200" dirty="0" smtClean="0"/>
            <a:t>Key Stakeholder Related Documents </a:t>
          </a:r>
          <a:endParaRPr lang="en-US" sz="1200" dirty="0"/>
        </a:p>
      </dgm:t>
    </dgm:pt>
    <dgm:pt modelId="{894C5B19-F08E-4505-84EC-E2D3A6519F72}" type="parTrans" cxnId="{A32F894A-EF4A-45DE-A294-CF697C30751C}">
      <dgm:prSet/>
      <dgm:spPr/>
      <dgm:t>
        <a:bodyPr/>
        <a:lstStyle/>
        <a:p>
          <a:endParaRPr lang="en-US"/>
        </a:p>
      </dgm:t>
    </dgm:pt>
    <dgm:pt modelId="{5A1D5EAD-330F-43F9-9A29-C57473342A9A}" type="sibTrans" cxnId="{A32F894A-EF4A-45DE-A294-CF697C30751C}">
      <dgm:prSet/>
      <dgm:spPr/>
      <dgm:t>
        <a:bodyPr/>
        <a:lstStyle/>
        <a:p>
          <a:endParaRPr lang="en-US"/>
        </a:p>
      </dgm:t>
    </dgm:pt>
    <dgm:pt modelId="{5303788D-60E3-41EE-9474-4210A13114B5}">
      <dgm:prSet phldrT="[Text]"/>
      <dgm:spPr/>
      <dgm:t>
        <a:bodyPr/>
        <a:lstStyle/>
        <a:p>
          <a:r>
            <a:rPr lang="en-US" dirty="0" smtClean="0"/>
            <a:t>Newspaper </a:t>
          </a:r>
          <a:endParaRPr lang="en-US" dirty="0"/>
        </a:p>
      </dgm:t>
    </dgm:pt>
    <dgm:pt modelId="{FADE59DE-8FFB-4CE3-A925-EF14D03CDDD1}" type="parTrans" cxnId="{29576BBE-A2B4-43DD-8BAB-918FAEF49A3F}">
      <dgm:prSet/>
      <dgm:spPr/>
      <dgm:t>
        <a:bodyPr/>
        <a:lstStyle/>
        <a:p>
          <a:endParaRPr lang="en-US"/>
        </a:p>
      </dgm:t>
    </dgm:pt>
    <dgm:pt modelId="{73E2DF84-33F0-49D2-8495-DEE6D032246B}" type="sibTrans" cxnId="{29576BBE-A2B4-43DD-8BAB-918FAEF49A3F}">
      <dgm:prSet/>
      <dgm:spPr/>
      <dgm:t>
        <a:bodyPr/>
        <a:lstStyle/>
        <a:p>
          <a:endParaRPr lang="en-US"/>
        </a:p>
      </dgm:t>
    </dgm:pt>
    <dgm:pt modelId="{5688293A-7CB3-4686-932F-4B46ABA12FBE}">
      <dgm:prSet phldrT="[Text]"/>
      <dgm:spPr/>
      <dgm:t>
        <a:bodyPr/>
        <a:lstStyle/>
        <a:p>
          <a:r>
            <a:rPr lang="en-US" dirty="0" smtClean="0"/>
            <a:t>Focused Group Discussion (FGD) and In-depth Interviews  </a:t>
          </a:r>
          <a:endParaRPr lang="en-US" dirty="0"/>
        </a:p>
      </dgm:t>
    </dgm:pt>
    <dgm:pt modelId="{D18DDFE7-F9AF-4A16-89C0-4B4162AEC124}" type="parTrans" cxnId="{DF623C00-79C5-436B-BC42-9B210E971527}">
      <dgm:prSet/>
      <dgm:spPr/>
      <dgm:t>
        <a:bodyPr/>
        <a:lstStyle/>
        <a:p>
          <a:endParaRPr lang="en-US"/>
        </a:p>
      </dgm:t>
    </dgm:pt>
    <dgm:pt modelId="{08F7F12E-81DA-4563-B240-84FDCB069DE7}" type="sibTrans" cxnId="{DF623C00-79C5-436B-BC42-9B210E971527}">
      <dgm:prSet/>
      <dgm:spPr/>
      <dgm:t>
        <a:bodyPr/>
        <a:lstStyle/>
        <a:p>
          <a:endParaRPr lang="en-US"/>
        </a:p>
      </dgm:t>
    </dgm:pt>
    <dgm:pt modelId="{3B935A28-32CE-4931-97D5-69DEAC3098D2}">
      <dgm:prSet phldrT="[Text]"/>
      <dgm:spPr/>
      <dgm:t>
        <a:bodyPr/>
        <a:lstStyle/>
        <a:p>
          <a:r>
            <a:rPr lang="en-US" dirty="0" smtClean="0"/>
            <a:t>Local Stakeholders </a:t>
          </a:r>
          <a:endParaRPr lang="en-US" dirty="0"/>
        </a:p>
      </dgm:t>
    </dgm:pt>
    <dgm:pt modelId="{E485A944-7058-4DA3-9657-4E219A71219A}" type="parTrans" cxnId="{9AD82928-DCC3-441F-B80F-090D04BF449D}">
      <dgm:prSet/>
      <dgm:spPr/>
      <dgm:t>
        <a:bodyPr/>
        <a:lstStyle/>
        <a:p>
          <a:endParaRPr lang="en-US"/>
        </a:p>
      </dgm:t>
    </dgm:pt>
    <dgm:pt modelId="{8934FAA2-985C-4543-818E-68EDD653FDB3}" type="sibTrans" cxnId="{9AD82928-DCC3-441F-B80F-090D04BF449D}">
      <dgm:prSet/>
      <dgm:spPr/>
      <dgm:t>
        <a:bodyPr/>
        <a:lstStyle/>
        <a:p>
          <a:endParaRPr lang="en-US"/>
        </a:p>
      </dgm:t>
    </dgm:pt>
    <dgm:pt modelId="{AF62B763-F567-41D3-9C1D-741EE58E0B4B}">
      <dgm:prSet phldrT="[Text]"/>
      <dgm:spPr/>
      <dgm:t>
        <a:bodyPr/>
        <a:lstStyle/>
        <a:p>
          <a:r>
            <a:rPr lang="en-US" dirty="0" smtClean="0"/>
            <a:t>Stakeholders’ Survey </a:t>
          </a:r>
          <a:endParaRPr lang="en-US" dirty="0"/>
        </a:p>
      </dgm:t>
    </dgm:pt>
    <dgm:pt modelId="{3F81B323-26FC-43A7-BA85-1CC99B349A2A}" type="parTrans" cxnId="{98694038-58D4-4524-B8E6-97EEC6685393}">
      <dgm:prSet/>
      <dgm:spPr/>
      <dgm:t>
        <a:bodyPr/>
        <a:lstStyle/>
        <a:p>
          <a:endParaRPr lang="en-US"/>
        </a:p>
      </dgm:t>
    </dgm:pt>
    <dgm:pt modelId="{21F560C7-8E7F-4D8C-8FDD-9E3D1BA519C1}" type="sibTrans" cxnId="{98694038-58D4-4524-B8E6-97EEC6685393}">
      <dgm:prSet/>
      <dgm:spPr/>
      <dgm:t>
        <a:bodyPr/>
        <a:lstStyle/>
        <a:p>
          <a:endParaRPr lang="en-US"/>
        </a:p>
      </dgm:t>
    </dgm:pt>
    <dgm:pt modelId="{3B173F89-9C97-4A99-8F8A-6814640341FB}">
      <dgm:prSet phldrT="[Text]"/>
      <dgm:spPr/>
      <dgm:t>
        <a:bodyPr/>
        <a:lstStyle/>
        <a:p>
          <a:r>
            <a:rPr lang="en-US" dirty="0" smtClean="0"/>
            <a:t>Policy Makers at the State Level </a:t>
          </a:r>
          <a:endParaRPr lang="en-US" dirty="0"/>
        </a:p>
      </dgm:t>
    </dgm:pt>
    <dgm:pt modelId="{C4FBE947-D5D8-4739-AED1-4B7080F93C22}" type="parTrans" cxnId="{D7BAF0D8-0C81-4BEB-BF93-6FD8837E3D87}">
      <dgm:prSet/>
      <dgm:spPr/>
      <dgm:t>
        <a:bodyPr/>
        <a:lstStyle/>
        <a:p>
          <a:endParaRPr lang="en-US"/>
        </a:p>
      </dgm:t>
    </dgm:pt>
    <dgm:pt modelId="{AC3B3F1A-78B3-40E1-8C7A-5A35855EDF26}" type="sibTrans" cxnId="{D7BAF0D8-0C81-4BEB-BF93-6FD8837E3D87}">
      <dgm:prSet/>
      <dgm:spPr/>
      <dgm:t>
        <a:bodyPr/>
        <a:lstStyle/>
        <a:p>
          <a:endParaRPr lang="en-US"/>
        </a:p>
      </dgm:t>
    </dgm:pt>
    <dgm:pt modelId="{A180EF36-CF37-4FB6-849F-5D2207377E32}">
      <dgm:prSet phldrT="[Text]"/>
      <dgm:spPr/>
      <dgm:t>
        <a:bodyPr/>
        <a:lstStyle/>
        <a:p>
          <a:r>
            <a:rPr lang="en-US" dirty="0" smtClean="0"/>
            <a:t>Media Review</a:t>
          </a:r>
          <a:endParaRPr lang="en-US" dirty="0"/>
        </a:p>
      </dgm:t>
    </dgm:pt>
    <dgm:pt modelId="{D766017A-101D-4B61-AC73-933AE2842C42}" type="sibTrans" cxnId="{26F43447-C1E0-4328-B3EB-6B725E6BFEF9}">
      <dgm:prSet/>
      <dgm:spPr/>
      <dgm:t>
        <a:bodyPr/>
        <a:lstStyle/>
        <a:p>
          <a:endParaRPr lang="en-US"/>
        </a:p>
      </dgm:t>
    </dgm:pt>
    <dgm:pt modelId="{84F64758-7AAD-4035-A8DC-5853D59D1BCF}" type="parTrans" cxnId="{26F43447-C1E0-4328-B3EB-6B725E6BFEF9}">
      <dgm:prSet/>
      <dgm:spPr/>
      <dgm:t>
        <a:bodyPr/>
        <a:lstStyle/>
        <a:p>
          <a:endParaRPr lang="en-US"/>
        </a:p>
      </dgm:t>
    </dgm:pt>
    <dgm:pt modelId="{C5A7A74D-D7BC-44CB-8296-249DCC557278}" type="pres">
      <dgm:prSet presAssocID="{C5BC4325-4F8A-491B-B11C-AC659CBEAAE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3C019D-51E4-44FB-A1DA-DB2E83B5622D}" type="pres">
      <dgm:prSet presAssocID="{C5BC4325-4F8A-491B-B11C-AC659CBEAAE2}" presName="children" presStyleCnt="0"/>
      <dgm:spPr/>
    </dgm:pt>
    <dgm:pt modelId="{F8E137CC-919D-4CC8-BD7D-F135BE3FD7E6}" type="pres">
      <dgm:prSet presAssocID="{C5BC4325-4F8A-491B-B11C-AC659CBEAAE2}" presName="child1group" presStyleCnt="0"/>
      <dgm:spPr/>
    </dgm:pt>
    <dgm:pt modelId="{3EC2142F-1600-48E5-BE36-04A8CE1E3EE0}" type="pres">
      <dgm:prSet presAssocID="{C5BC4325-4F8A-491B-B11C-AC659CBEAAE2}" presName="child1" presStyleLbl="bgAcc1" presStyleIdx="0" presStyleCnt="4"/>
      <dgm:spPr/>
      <dgm:t>
        <a:bodyPr/>
        <a:lstStyle/>
        <a:p>
          <a:endParaRPr lang="en-US"/>
        </a:p>
      </dgm:t>
    </dgm:pt>
    <dgm:pt modelId="{90407D6C-B06E-4809-B248-A926792EC7C0}" type="pres">
      <dgm:prSet presAssocID="{C5BC4325-4F8A-491B-B11C-AC659CBEAAE2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5D775-59AE-404C-AD60-8A6269B00921}" type="pres">
      <dgm:prSet presAssocID="{C5BC4325-4F8A-491B-B11C-AC659CBEAAE2}" presName="child2group" presStyleCnt="0"/>
      <dgm:spPr/>
    </dgm:pt>
    <dgm:pt modelId="{E57A014F-07B5-43D0-9CEE-CDE56EBFE190}" type="pres">
      <dgm:prSet presAssocID="{C5BC4325-4F8A-491B-B11C-AC659CBEAAE2}" presName="child2" presStyleLbl="bgAcc1" presStyleIdx="1" presStyleCnt="4"/>
      <dgm:spPr/>
      <dgm:t>
        <a:bodyPr/>
        <a:lstStyle/>
        <a:p>
          <a:endParaRPr lang="en-US"/>
        </a:p>
      </dgm:t>
    </dgm:pt>
    <dgm:pt modelId="{EEE40864-0C5D-4524-AC99-B38D9B346D47}" type="pres">
      <dgm:prSet presAssocID="{C5BC4325-4F8A-491B-B11C-AC659CBEAAE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E55C7-2D8A-46A8-86C5-CE5F306D8002}" type="pres">
      <dgm:prSet presAssocID="{C5BC4325-4F8A-491B-B11C-AC659CBEAAE2}" presName="child3group" presStyleCnt="0"/>
      <dgm:spPr/>
    </dgm:pt>
    <dgm:pt modelId="{475D47D2-599B-4F73-90CD-0665D08D3123}" type="pres">
      <dgm:prSet presAssocID="{C5BC4325-4F8A-491B-B11C-AC659CBEAAE2}" presName="child3" presStyleLbl="bgAcc1" presStyleIdx="2" presStyleCnt="4"/>
      <dgm:spPr/>
      <dgm:t>
        <a:bodyPr/>
        <a:lstStyle/>
        <a:p>
          <a:endParaRPr lang="en-US"/>
        </a:p>
      </dgm:t>
    </dgm:pt>
    <dgm:pt modelId="{B9D84799-6C14-49AB-A3E1-B56CFB5148C5}" type="pres">
      <dgm:prSet presAssocID="{C5BC4325-4F8A-491B-B11C-AC659CBEAAE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4B252-8C93-4892-925B-820C9C6AFB6C}" type="pres">
      <dgm:prSet presAssocID="{C5BC4325-4F8A-491B-B11C-AC659CBEAAE2}" presName="child4group" presStyleCnt="0"/>
      <dgm:spPr/>
    </dgm:pt>
    <dgm:pt modelId="{9652FF03-0730-4450-808E-502FAB54885B}" type="pres">
      <dgm:prSet presAssocID="{C5BC4325-4F8A-491B-B11C-AC659CBEAAE2}" presName="child4" presStyleLbl="bgAcc1" presStyleIdx="3" presStyleCnt="4"/>
      <dgm:spPr/>
      <dgm:t>
        <a:bodyPr/>
        <a:lstStyle/>
        <a:p>
          <a:endParaRPr lang="en-US"/>
        </a:p>
      </dgm:t>
    </dgm:pt>
    <dgm:pt modelId="{44D83CB0-D41E-4111-B64E-0FE7D067A749}" type="pres">
      <dgm:prSet presAssocID="{C5BC4325-4F8A-491B-B11C-AC659CBEAAE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74293-83A9-4661-BB8E-1BEC0E9306D3}" type="pres">
      <dgm:prSet presAssocID="{C5BC4325-4F8A-491B-B11C-AC659CBEAAE2}" presName="childPlaceholder" presStyleCnt="0"/>
      <dgm:spPr/>
    </dgm:pt>
    <dgm:pt modelId="{B1FDDF8D-9EB7-495E-8B0F-332121F7B759}" type="pres">
      <dgm:prSet presAssocID="{C5BC4325-4F8A-491B-B11C-AC659CBEAAE2}" presName="circle" presStyleCnt="0"/>
      <dgm:spPr/>
    </dgm:pt>
    <dgm:pt modelId="{F2FF1F17-91EF-40E6-86D8-A71F76858542}" type="pres">
      <dgm:prSet presAssocID="{C5BC4325-4F8A-491B-B11C-AC659CBEAAE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DC3F1-ED6B-4BAD-9863-EE66C6420AE1}" type="pres">
      <dgm:prSet presAssocID="{C5BC4325-4F8A-491B-B11C-AC659CBEAAE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20FEC-4090-4D42-ABD1-80D195835BEA}" type="pres">
      <dgm:prSet presAssocID="{C5BC4325-4F8A-491B-B11C-AC659CBEAAE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D20EF-98A1-4F85-8702-C9DBB02C49A5}" type="pres">
      <dgm:prSet presAssocID="{C5BC4325-4F8A-491B-B11C-AC659CBEAAE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7526D-B7E9-442D-BF1D-542F7440FCC0}" type="pres">
      <dgm:prSet presAssocID="{C5BC4325-4F8A-491B-B11C-AC659CBEAAE2}" presName="quadrantPlaceholder" presStyleCnt="0"/>
      <dgm:spPr/>
    </dgm:pt>
    <dgm:pt modelId="{27590FD3-F9B9-4C0D-930A-6F12A6F94AAF}" type="pres">
      <dgm:prSet presAssocID="{C5BC4325-4F8A-491B-B11C-AC659CBEAAE2}" presName="center1" presStyleLbl="fgShp" presStyleIdx="0" presStyleCnt="2"/>
      <dgm:spPr/>
    </dgm:pt>
    <dgm:pt modelId="{F02BA61E-EB25-4DA0-85D4-4613457D54B4}" type="pres">
      <dgm:prSet presAssocID="{C5BC4325-4F8A-491B-B11C-AC659CBEAAE2}" presName="center2" presStyleLbl="fgShp" presStyleIdx="1" presStyleCnt="2"/>
      <dgm:spPr/>
    </dgm:pt>
  </dgm:ptLst>
  <dgm:cxnLst>
    <dgm:cxn modelId="{A33E414D-1467-4D01-9608-96895BB439C4}" type="presOf" srcId="{5688293A-7CB3-4686-932F-4B46ABA12FBE}" destId="{05520FEC-4090-4D42-ABD1-80D195835BEA}" srcOrd="0" destOrd="0" presId="urn:microsoft.com/office/officeart/2005/8/layout/cycle4#1"/>
    <dgm:cxn modelId="{B7F86CC3-49E0-4F9C-AEBB-21FD46D17BFD}" type="presOf" srcId="{5303788D-60E3-41EE-9474-4210A13114B5}" destId="{E57A014F-07B5-43D0-9CEE-CDE56EBFE190}" srcOrd="0" destOrd="0" presId="urn:microsoft.com/office/officeart/2005/8/layout/cycle4#1"/>
    <dgm:cxn modelId="{F0DA226B-26B7-4F05-A473-22D1EB0FFB53}" type="presOf" srcId="{86A60C41-BB49-4799-A041-EB98A9936ED3}" destId="{F2FF1F17-91EF-40E6-86D8-A71F76858542}" srcOrd="0" destOrd="0" presId="urn:microsoft.com/office/officeart/2005/8/layout/cycle4#1"/>
    <dgm:cxn modelId="{DF623C00-79C5-436B-BC42-9B210E971527}" srcId="{C5BC4325-4F8A-491B-B11C-AC659CBEAAE2}" destId="{5688293A-7CB3-4686-932F-4B46ABA12FBE}" srcOrd="2" destOrd="0" parTransId="{D18DDFE7-F9AF-4A16-89C0-4B4162AEC124}" sibTransId="{08F7F12E-81DA-4563-B240-84FDCB069DE7}"/>
    <dgm:cxn modelId="{DCF977D4-2E7A-49BE-A7ED-B0D038505B1F}" type="presOf" srcId="{AF62B763-F567-41D3-9C1D-741EE58E0B4B}" destId="{33ED20EF-98A1-4F85-8702-C9DBB02C49A5}" srcOrd="0" destOrd="0" presId="urn:microsoft.com/office/officeart/2005/8/layout/cycle4#1"/>
    <dgm:cxn modelId="{D7BAF0D8-0C81-4BEB-BF93-6FD8837E3D87}" srcId="{AF62B763-F567-41D3-9C1D-741EE58E0B4B}" destId="{3B173F89-9C97-4A99-8F8A-6814640341FB}" srcOrd="0" destOrd="0" parTransId="{C4FBE947-D5D8-4739-AED1-4B7080F93C22}" sibTransId="{AC3B3F1A-78B3-40E1-8C7A-5A35855EDF26}"/>
    <dgm:cxn modelId="{F1A83657-8D8A-43B2-A74C-94C8A2C00E1D}" type="presOf" srcId="{3B935A28-32CE-4931-97D5-69DEAC3098D2}" destId="{475D47D2-599B-4F73-90CD-0665D08D3123}" srcOrd="0" destOrd="0" presId="urn:microsoft.com/office/officeart/2005/8/layout/cycle4#1"/>
    <dgm:cxn modelId="{F3BDCDFA-D4E0-4698-B9D2-7245D7CC0EA7}" type="presOf" srcId="{A180EF36-CF37-4FB6-849F-5D2207377E32}" destId="{99FDC3F1-ED6B-4BAD-9863-EE66C6420AE1}" srcOrd="0" destOrd="0" presId="urn:microsoft.com/office/officeart/2005/8/layout/cycle4#1"/>
    <dgm:cxn modelId="{7556EC48-4914-4BAF-8322-3D6DA6DDF569}" type="presOf" srcId="{D186A381-3963-4282-8632-CF385ADBCFB2}" destId="{3EC2142F-1600-48E5-BE36-04A8CE1E3EE0}" srcOrd="0" destOrd="0" presId="urn:microsoft.com/office/officeart/2005/8/layout/cycle4#1"/>
    <dgm:cxn modelId="{29576BBE-A2B4-43DD-8BAB-918FAEF49A3F}" srcId="{A180EF36-CF37-4FB6-849F-5D2207377E32}" destId="{5303788D-60E3-41EE-9474-4210A13114B5}" srcOrd="0" destOrd="0" parTransId="{FADE59DE-8FFB-4CE3-A925-EF14D03CDDD1}" sibTransId="{73E2DF84-33F0-49D2-8495-DEE6D032246B}"/>
    <dgm:cxn modelId="{A58C33F9-30CF-4FE3-9BA7-B1A3342D910A}" type="presOf" srcId="{5303788D-60E3-41EE-9474-4210A13114B5}" destId="{EEE40864-0C5D-4524-AC99-B38D9B346D47}" srcOrd="1" destOrd="0" presId="urn:microsoft.com/office/officeart/2005/8/layout/cycle4#1"/>
    <dgm:cxn modelId="{38D6BED5-D3C3-4310-AB2C-18AB06DD45AF}" type="presOf" srcId="{C5BC4325-4F8A-491B-B11C-AC659CBEAAE2}" destId="{C5A7A74D-D7BC-44CB-8296-249DCC557278}" srcOrd="0" destOrd="0" presId="urn:microsoft.com/office/officeart/2005/8/layout/cycle4#1"/>
    <dgm:cxn modelId="{9AD82928-DCC3-441F-B80F-090D04BF449D}" srcId="{5688293A-7CB3-4686-932F-4B46ABA12FBE}" destId="{3B935A28-32CE-4931-97D5-69DEAC3098D2}" srcOrd="0" destOrd="0" parTransId="{E485A944-7058-4DA3-9657-4E219A71219A}" sibTransId="{8934FAA2-985C-4543-818E-68EDD653FDB3}"/>
    <dgm:cxn modelId="{A0E2F948-2CFE-4B23-B7A3-37B1C60FCBF2}" type="presOf" srcId="{D186A381-3963-4282-8632-CF385ADBCFB2}" destId="{90407D6C-B06E-4809-B248-A926792EC7C0}" srcOrd="1" destOrd="0" presId="urn:microsoft.com/office/officeart/2005/8/layout/cycle4#1"/>
    <dgm:cxn modelId="{26F43447-C1E0-4328-B3EB-6B725E6BFEF9}" srcId="{C5BC4325-4F8A-491B-B11C-AC659CBEAAE2}" destId="{A180EF36-CF37-4FB6-849F-5D2207377E32}" srcOrd="1" destOrd="0" parTransId="{84F64758-7AAD-4035-A8DC-5853D59D1BCF}" sibTransId="{D766017A-101D-4B61-AC73-933AE2842C42}"/>
    <dgm:cxn modelId="{EEE9B2BB-6255-494C-AB33-8465B1DE8FC2}" type="presOf" srcId="{3B173F89-9C97-4A99-8F8A-6814640341FB}" destId="{44D83CB0-D41E-4111-B64E-0FE7D067A749}" srcOrd="1" destOrd="0" presId="urn:microsoft.com/office/officeart/2005/8/layout/cycle4#1"/>
    <dgm:cxn modelId="{9F31009A-F599-4267-97B1-1F6D008DC170}" type="presOf" srcId="{3B173F89-9C97-4A99-8F8A-6814640341FB}" destId="{9652FF03-0730-4450-808E-502FAB54885B}" srcOrd="0" destOrd="0" presId="urn:microsoft.com/office/officeart/2005/8/layout/cycle4#1"/>
    <dgm:cxn modelId="{ED3C2189-2917-45B5-8445-1772A867C13E}" type="presOf" srcId="{3B935A28-32CE-4931-97D5-69DEAC3098D2}" destId="{B9D84799-6C14-49AB-A3E1-B56CFB5148C5}" srcOrd="1" destOrd="0" presId="urn:microsoft.com/office/officeart/2005/8/layout/cycle4#1"/>
    <dgm:cxn modelId="{6F72D2A4-56C1-45D0-A9B8-ED409854BB58}" srcId="{C5BC4325-4F8A-491B-B11C-AC659CBEAAE2}" destId="{86A60C41-BB49-4799-A041-EB98A9936ED3}" srcOrd="0" destOrd="0" parTransId="{8F5FCEB1-F5A3-4F35-A5B7-F2BA0EF55710}" sibTransId="{BB8000EE-061A-449B-8CDA-6C3A8E218203}"/>
    <dgm:cxn modelId="{98694038-58D4-4524-B8E6-97EEC6685393}" srcId="{C5BC4325-4F8A-491B-B11C-AC659CBEAAE2}" destId="{AF62B763-F567-41D3-9C1D-741EE58E0B4B}" srcOrd="3" destOrd="0" parTransId="{3F81B323-26FC-43A7-BA85-1CC99B349A2A}" sibTransId="{21F560C7-8E7F-4D8C-8FDD-9E3D1BA519C1}"/>
    <dgm:cxn modelId="{A32F894A-EF4A-45DE-A294-CF697C30751C}" srcId="{86A60C41-BB49-4799-A041-EB98A9936ED3}" destId="{D186A381-3963-4282-8632-CF385ADBCFB2}" srcOrd="0" destOrd="0" parTransId="{894C5B19-F08E-4505-84EC-E2D3A6519F72}" sibTransId="{5A1D5EAD-330F-43F9-9A29-C57473342A9A}"/>
    <dgm:cxn modelId="{070635E3-27D6-4562-9B50-0639E1A53620}" type="presParOf" srcId="{C5A7A74D-D7BC-44CB-8296-249DCC557278}" destId="{7F3C019D-51E4-44FB-A1DA-DB2E83B5622D}" srcOrd="0" destOrd="0" presId="urn:microsoft.com/office/officeart/2005/8/layout/cycle4#1"/>
    <dgm:cxn modelId="{970CDB8A-02DB-42E3-8686-7924CB0AD219}" type="presParOf" srcId="{7F3C019D-51E4-44FB-A1DA-DB2E83B5622D}" destId="{F8E137CC-919D-4CC8-BD7D-F135BE3FD7E6}" srcOrd="0" destOrd="0" presId="urn:microsoft.com/office/officeart/2005/8/layout/cycle4#1"/>
    <dgm:cxn modelId="{A088B19F-67FE-4838-8A8D-39EDC6427206}" type="presParOf" srcId="{F8E137CC-919D-4CC8-BD7D-F135BE3FD7E6}" destId="{3EC2142F-1600-48E5-BE36-04A8CE1E3EE0}" srcOrd="0" destOrd="0" presId="urn:microsoft.com/office/officeart/2005/8/layout/cycle4#1"/>
    <dgm:cxn modelId="{AC412102-D6FF-4501-BBE2-4F165C1F3BC1}" type="presParOf" srcId="{F8E137CC-919D-4CC8-BD7D-F135BE3FD7E6}" destId="{90407D6C-B06E-4809-B248-A926792EC7C0}" srcOrd="1" destOrd="0" presId="urn:microsoft.com/office/officeart/2005/8/layout/cycle4#1"/>
    <dgm:cxn modelId="{219E6E48-A3D9-4FCE-BC22-4BD84132CA98}" type="presParOf" srcId="{7F3C019D-51E4-44FB-A1DA-DB2E83B5622D}" destId="{04D5D775-59AE-404C-AD60-8A6269B00921}" srcOrd="1" destOrd="0" presId="urn:microsoft.com/office/officeart/2005/8/layout/cycle4#1"/>
    <dgm:cxn modelId="{5BAC6C9E-8B1C-4E37-BF2E-212E4A269521}" type="presParOf" srcId="{04D5D775-59AE-404C-AD60-8A6269B00921}" destId="{E57A014F-07B5-43D0-9CEE-CDE56EBFE190}" srcOrd="0" destOrd="0" presId="urn:microsoft.com/office/officeart/2005/8/layout/cycle4#1"/>
    <dgm:cxn modelId="{96FE0F9F-FF6D-4781-8B11-37C0C35C30EC}" type="presParOf" srcId="{04D5D775-59AE-404C-AD60-8A6269B00921}" destId="{EEE40864-0C5D-4524-AC99-B38D9B346D47}" srcOrd="1" destOrd="0" presId="urn:microsoft.com/office/officeart/2005/8/layout/cycle4#1"/>
    <dgm:cxn modelId="{66615DB4-98EF-4B9B-8418-1DCA0CB1C4D3}" type="presParOf" srcId="{7F3C019D-51E4-44FB-A1DA-DB2E83B5622D}" destId="{BB8E55C7-2D8A-46A8-86C5-CE5F306D8002}" srcOrd="2" destOrd="0" presId="urn:microsoft.com/office/officeart/2005/8/layout/cycle4#1"/>
    <dgm:cxn modelId="{F6713EA7-C1F1-4CBB-BCF8-69B4263041E6}" type="presParOf" srcId="{BB8E55C7-2D8A-46A8-86C5-CE5F306D8002}" destId="{475D47D2-599B-4F73-90CD-0665D08D3123}" srcOrd="0" destOrd="0" presId="urn:microsoft.com/office/officeart/2005/8/layout/cycle4#1"/>
    <dgm:cxn modelId="{98DB70D1-9BC2-4F28-BDC7-5FDBB42E5443}" type="presParOf" srcId="{BB8E55C7-2D8A-46A8-86C5-CE5F306D8002}" destId="{B9D84799-6C14-49AB-A3E1-B56CFB5148C5}" srcOrd="1" destOrd="0" presId="urn:microsoft.com/office/officeart/2005/8/layout/cycle4#1"/>
    <dgm:cxn modelId="{4D9D6D41-81E1-472C-9548-3447805B15C4}" type="presParOf" srcId="{7F3C019D-51E4-44FB-A1DA-DB2E83B5622D}" destId="{CE14B252-8C93-4892-925B-820C9C6AFB6C}" srcOrd="3" destOrd="0" presId="urn:microsoft.com/office/officeart/2005/8/layout/cycle4#1"/>
    <dgm:cxn modelId="{CA414D8E-6212-4EF8-B8D4-138952A4760D}" type="presParOf" srcId="{CE14B252-8C93-4892-925B-820C9C6AFB6C}" destId="{9652FF03-0730-4450-808E-502FAB54885B}" srcOrd="0" destOrd="0" presId="urn:microsoft.com/office/officeart/2005/8/layout/cycle4#1"/>
    <dgm:cxn modelId="{30136698-518F-4C5A-BF68-358A6B80F32A}" type="presParOf" srcId="{CE14B252-8C93-4892-925B-820C9C6AFB6C}" destId="{44D83CB0-D41E-4111-B64E-0FE7D067A749}" srcOrd="1" destOrd="0" presId="urn:microsoft.com/office/officeart/2005/8/layout/cycle4#1"/>
    <dgm:cxn modelId="{1DBA7BE3-92DA-4F6B-98BA-A64ECF3F4638}" type="presParOf" srcId="{7F3C019D-51E4-44FB-A1DA-DB2E83B5622D}" destId="{CAB74293-83A9-4661-BB8E-1BEC0E9306D3}" srcOrd="4" destOrd="0" presId="urn:microsoft.com/office/officeart/2005/8/layout/cycle4#1"/>
    <dgm:cxn modelId="{268BCA0E-F574-4632-B350-774F26F8B8BB}" type="presParOf" srcId="{C5A7A74D-D7BC-44CB-8296-249DCC557278}" destId="{B1FDDF8D-9EB7-495E-8B0F-332121F7B759}" srcOrd="1" destOrd="0" presId="urn:microsoft.com/office/officeart/2005/8/layout/cycle4#1"/>
    <dgm:cxn modelId="{5CF9D949-E4E5-41D9-B6F9-15D76A80CE18}" type="presParOf" srcId="{B1FDDF8D-9EB7-495E-8B0F-332121F7B759}" destId="{F2FF1F17-91EF-40E6-86D8-A71F76858542}" srcOrd="0" destOrd="0" presId="urn:microsoft.com/office/officeart/2005/8/layout/cycle4#1"/>
    <dgm:cxn modelId="{E618F5E1-E6FC-4FCC-ABC2-AE1CC7FF6C77}" type="presParOf" srcId="{B1FDDF8D-9EB7-495E-8B0F-332121F7B759}" destId="{99FDC3F1-ED6B-4BAD-9863-EE66C6420AE1}" srcOrd="1" destOrd="0" presId="urn:microsoft.com/office/officeart/2005/8/layout/cycle4#1"/>
    <dgm:cxn modelId="{B05409DD-8732-4FD8-BB7F-EDA1D84DC43C}" type="presParOf" srcId="{B1FDDF8D-9EB7-495E-8B0F-332121F7B759}" destId="{05520FEC-4090-4D42-ABD1-80D195835BEA}" srcOrd="2" destOrd="0" presId="urn:microsoft.com/office/officeart/2005/8/layout/cycle4#1"/>
    <dgm:cxn modelId="{D9D48AB8-C9D4-4893-95D2-81E501975980}" type="presParOf" srcId="{B1FDDF8D-9EB7-495E-8B0F-332121F7B759}" destId="{33ED20EF-98A1-4F85-8702-C9DBB02C49A5}" srcOrd="3" destOrd="0" presId="urn:microsoft.com/office/officeart/2005/8/layout/cycle4#1"/>
    <dgm:cxn modelId="{34FB841E-3C6B-4B44-B6CB-5FC3C68436D1}" type="presParOf" srcId="{B1FDDF8D-9EB7-495E-8B0F-332121F7B759}" destId="{A997526D-B7E9-442D-BF1D-542F7440FCC0}" srcOrd="4" destOrd="0" presId="urn:microsoft.com/office/officeart/2005/8/layout/cycle4#1"/>
    <dgm:cxn modelId="{8D6DEA0C-A819-4919-B540-886F0BC50E35}" type="presParOf" srcId="{C5A7A74D-D7BC-44CB-8296-249DCC557278}" destId="{27590FD3-F9B9-4C0D-930A-6F12A6F94AAF}" srcOrd="2" destOrd="0" presId="urn:microsoft.com/office/officeart/2005/8/layout/cycle4#1"/>
    <dgm:cxn modelId="{28A9B781-C0EC-48F9-B900-597AE9338F2C}" type="presParOf" srcId="{C5A7A74D-D7BC-44CB-8296-249DCC557278}" destId="{F02BA61E-EB25-4DA0-85D4-4613457D54B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D47D2-599B-4F73-90CD-0665D08D3123}">
      <dsp:nvSpPr>
        <dsp:cNvPr id="0" name=""/>
        <dsp:cNvSpPr/>
      </dsp:nvSpPr>
      <dsp:spPr>
        <a:xfrm>
          <a:off x="3681984" y="2763519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Local Stakeholders </a:t>
          </a:r>
          <a:endParaRPr lang="en-US" sz="1300" kern="1200" dirty="0"/>
        </a:p>
      </dsp:txBody>
      <dsp:txXfrm>
        <a:off x="4312835" y="3117207"/>
        <a:ext cx="1348197" cy="918226"/>
      </dsp:txXfrm>
    </dsp:sp>
    <dsp:sp modelId="{9652FF03-0730-4450-808E-502FAB54885B}">
      <dsp:nvSpPr>
        <dsp:cNvPr id="0" name=""/>
        <dsp:cNvSpPr/>
      </dsp:nvSpPr>
      <dsp:spPr>
        <a:xfrm>
          <a:off x="406400" y="2763519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Policy Makers at the State Level </a:t>
          </a:r>
          <a:endParaRPr lang="en-US" sz="1300" kern="1200" dirty="0"/>
        </a:p>
      </dsp:txBody>
      <dsp:txXfrm>
        <a:off x="434967" y="3117207"/>
        <a:ext cx="1348197" cy="918226"/>
      </dsp:txXfrm>
    </dsp:sp>
    <dsp:sp modelId="{E57A014F-07B5-43D0-9CEE-CDE56EBFE190}">
      <dsp:nvSpPr>
        <dsp:cNvPr id="0" name=""/>
        <dsp:cNvSpPr/>
      </dsp:nvSpPr>
      <dsp:spPr>
        <a:xfrm>
          <a:off x="3681984" y="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Newspaper </a:t>
          </a:r>
          <a:endParaRPr lang="en-US" sz="1300" kern="1200" dirty="0"/>
        </a:p>
      </dsp:txBody>
      <dsp:txXfrm>
        <a:off x="4312835" y="28567"/>
        <a:ext cx="1348197" cy="918226"/>
      </dsp:txXfrm>
    </dsp:sp>
    <dsp:sp modelId="{3EC2142F-1600-48E5-BE36-04A8CE1E3EE0}">
      <dsp:nvSpPr>
        <dsp:cNvPr id="0" name=""/>
        <dsp:cNvSpPr/>
      </dsp:nvSpPr>
      <dsp:spPr>
        <a:xfrm>
          <a:off x="406400" y="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Key Stakeholder Related Documents </a:t>
          </a:r>
          <a:endParaRPr lang="en-US" sz="1200" kern="1200" dirty="0"/>
        </a:p>
      </dsp:txBody>
      <dsp:txXfrm>
        <a:off x="434967" y="28567"/>
        <a:ext cx="1348197" cy="918226"/>
      </dsp:txXfrm>
    </dsp:sp>
    <dsp:sp modelId="{F2FF1F17-91EF-40E6-86D8-A71F76858542}">
      <dsp:nvSpPr>
        <dsp:cNvPr id="0" name=""/>
        <dsp:cNvSpPr/>
      </dsp:nvSpPr>
      <dsp:spPr>
        <a:xfrm>
          <a:off x="1247648" y="231647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Document Review</a:t>
          </a:r>
          <a:endParaRPr lang="en-US" sz="1200" kern="1200" dirty="0"/>
        </a:p>
      </dsp:txBody>
      <dsp:txXfrm>
        <a:off x="1763056" y="747055"/>
        <a:ext cx="1244304" cy="1244304"/>
      </dsp:txXfrm>
    </dsp:sp>
    <dsp:sp modelId="{99FDC3F1-ED6B-4BAD-9863-EE66C6420AE1}">
      <dsp:nvSpPr>
        <dsp:cNvPr id="0" name=""/>
        <dsp:cNvSpPr/>
      </dsp:nvSpPr>
      <dsp:spPr>
        <a:xfrm rot="5400000">
          <a:off x="3088640" y="231647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Media Review</a:t>
          </a:r>
          <a:endParaRPr lang="en-US" sz="1200" kern="1200" dirty="0"/>
        </a:p>
      </dsp:txBody>
      <dsp:txXfrm rot="-5400000">
        <a:off x="3088640" y="747055"/>
        <a:ext cx="1244304" cy="1244304"/>
      </dsp:txXfrm>
    </dsp:sp>
    <dsp:sp modelId="{05520FEC-4090-4D42-ABD1-80D195835BEA}">
      <dsp:nvSpPr>
        <dsp:cNvPr id="0" name=""/>
        <dsp:cNvSpPr/>
      </dsp:nvSpPr>
      <dsp:spPr>
        <a:xfrm rot="10800000">
          <a:off x="3088640" y="2072640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Focused Group Discussion (FGD) and In-depth Interviews  </a:t>
          </a:r>
          <a:endParaRPr lang="en-US" sz="1200" kern="1200" dirty="0"/>
        </a:p>
      </dsp:txBody>
      <dsp:txXfrm rot="10800000">
        <a:off x="3088640" y="2072640"/>
        <a:ext cx="1244304" cy="1244304"/>
      </dsp:txXfrm>
    </dsp:sp>
    <dsp:sp modelId="{33ED20EF-98A1-4F85-8702-C9DBB02C49A5}">
      <dsp:nvSpPr>
        <dsp:cNvPr id="0" name=""/>
        <dsp:cNvSpPr/>
      </dsp:nvSpPr>
      <dsp:spPr>
        <a:xfrm rot="16200000">
          <a:off x="1247648" y="2072640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Stakeholders’ Survey </a:t>
          </a:r>
          <a:endParaRPr lang="en-US" sz="1200" kern="1200" dirty="0"/>
        </a:p>
      </dsp:txBody>
      <dsp:txXfrm rot="5400000">
        <a:off x="1763056" y="2072640"/>
        <a:ext cx="1244304" cy="1244304"/>
      </dsp:txXfrm>
    </dsp:sp>
    <dsp:sp modelId="{27590FD3-F9B9-4C0D-930A-6F12A6F94AAF}">
      <dsp:nvSpPr>
        <dsp:cNvPr id="0" name=""/>
        <dsp:cNvSpPr/>
      </dsp:nvSpPr>
      <dsp:spPr>
        <a:xfrm>
          <a:off x="2744216" y="1666240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BA61E-EB25-4DA0-85D4-4613457D54B4}">
      <dsp:nvSpPr>
        <dsp:cNvPr id="0" name=""/>
        <dsp:cNvSpPr/>
      </dsp:nvSpPr>
      <dsp:spPr>
        <a:xfrm rot="10800000">
          <a:off x="2744216" y="1869440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9AA37-1CF2-4491-A6C8-F8D719058A13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54BC2-BC4B-42C8-B603-8F90B595D2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71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3F80E0-F042-43EF-B0B6-4A12794270E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b="1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C98-B8C6-41A4-AFB9-BC9889B2A6CF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C9E6-6767-4CC3-83DA-0EC239183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C98-B8C6-41A4-AFB9-BC9889B2A6CF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C9E6-6767-4CC3-83DA-0EC239183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C98-B8C6-41A4-AFB9-BC9889B2A6CF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C9E6-6767-4CC3-83DA-0EC239183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C98-B8C6-41A4-AFB9-BC9889B2A6CF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C9E6-6767-4CC3-83DA-0EC239183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C98-B8C6-41A4-AFB9-BC9889B2A6CF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C9E6-6767-4CC3-83DA-0EC239183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C98-B8C6-41A4-AFB9-BC9889B2A6CF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C9E6-6767-4CC3-83DA-0EC239183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C98-B8C6-41A4-AFB9-BC9889B2A6CF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C9E6-6767-4CC3-83DA-0EC239183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C98-B8C6-41A4-AFB9-BC9889B2A6CF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C9E6-6767-4CC3-83DA-0EC239183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C98-B8C6-41A4-AFB9-BC9889B2A6CF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C9E6-6767-4CC3-83DA-0EC239183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C98-B8C6-41A4-AFB9-BC9889B2A6CF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C9E6-6767-4CC3-83DA-0EC239183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C98-B8C6-41A4-AFB9-BC9889B2A6CF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C9E6-6767-4CC3-83DA-0EC2391834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8AEC6C98-B8C6-41A4-AFB9-BC9889B2A6CF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84C0C9E6-6767-4CC3-83DA-0EC2391834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notesSlide" Target="../notesSlides/notesSlide1.xml"/><Relationship Id="rId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916832"/>
            <a:ext cx="8712968" cy="1470025"/>
          </a:xfrm>
        </p:spPr>
        <p:txBody>
          <a:bodyPr>
            <a:normAutofit/>
          </a:bodyPr>
          <a:lstStyle/>
          <a:p>
            <a:r>
              <a:rPr lang="en-US" sz="4100" dirty="0" smtClean="0"/>
              <a:t>Pilot </a:t>
            </a:r>
            <a:r>
              <a:rPr lang="en-US" sz="4100" i="1" dirty="0" smtClean="0"/>
              <a:t>Participatory Governance Assessment (PGA) </a:t>
            </a:r>
            <a:r>
              <a:rPr lang="en-US" sz="4100" dirty="0" smtClean="0"/>
              <a:t>Methodology </a:t>
            </a:r>
            <a:endParaRPr lang="en-US" sz="4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3130510" cy="1531940"/>
          </a:xfrm>
        </p:spPr>
        <p:txBody>
          <a:bodyPr>
            <a:normAutofit/>
          </a:bodyPr>
          <a:lstStyle/>
          <a:p>
            <a:r>
              <a:rPr lang="en-GB" dirty="0" smtClean="0"/>
              <a:t>Presented by: </a:t>
            </a:r>
            <a:r>
              <a:rPr lang="en-GB" dirty="0" err="1" smtClean="0"/>
              <a:t>Sylvanus</a:t>
            </a:r>
            <a:r>
              <a:rPr lang="en-GB" dirty="0" smtClean="0"/>
              <a:t> </a:t>
            </a:r>
            <a:r>
              <a:rPr lang="en-GB" dirty="0" err="1" smtClean="0"/>
              <a:t>Abua</a:t>
            </a:r>
            <a:endParaRPr lang="en-GB" dirty="0" smtClean="0"/>
          </a:p>
          <a:p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235790" y="364502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/>
              <a:t>The Pilot PGA Team:</a:t>
            </a:r>
          </a:p>
          <a:p>
            <a:endParaRPr lang="en-US" sz="1200" b="1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err="1" smtClean="0"/>
              <a:t>Dr</a:t>
            </a:r>
            <a:r>
              <a:rPr lang="en-US" sz="1200" b="1" dirty="0" smtClean="0"/>
              <a:t> David </a:t>
            </a:r>
            <a:r>
              <a:rPr lang="en-US" sz="1200" b="1" dirty="0" err="1" smtClean="0"/>
              <a:t>Oladipo</a:t>
            </a:r>
            <a:r>
              <a:rPr lang="en-US" sz="1200" b="1" dirty="0" smtClean="0"/>
              <a:t> (Lead Consultant)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err="1" smtClean="0"/>
              <a:t>Odigha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Odigha</a:t>
            </a:r>
            <a:r>
              <a:rPr lang="en-US" sz="1200" b="1" dirty="0" smtClean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/>
              <a:t>Prof F. </a:t>
            </a:r>
            <a:r>
              <a:rPr lang="en-US" sz="1200" b="1" dirty="0" err="1" smtClean="0"/>
              <a:t>Bisong</a:t>
            </a:r>
            <a:r>
              <a:rPr lang="en-US" sz="1200" b="1" dirty="0" smtClean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err="1" smtClean="0"/>
              <a:t>Dr</a:t>
            </a:r>
            <a:r>
              <a:rPr lang="en-US" sz="1200" b="1" dirty="0" smtClean="0"/>
              <a:t> Elizabeth Andrew-</a:t>
            </a:r>
            <a:r>
              <a:rPr lang="en-US" sz="1200" b="1" dirty="0" err="1" smtClean="0"/>
              <a:t>Essien</a:t>
            </a:r>
            <a:r>
              <a:rPr lang="en-US" sz="1200" b="1" dirty="0" smtClean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err="1" smtClean="0"/>
              <a:t>Dr</a:t>
            </a:r>
            <a:r>
              <a:rPr lang="en-US" sz="1200" b="1" dirty="0" smtClean="0"/>
              <a:t> Joy </a:t>
            </a:r>
            <a:r>
              <a:rPr lang="en-US" sz="1200" b="1" dirty="0" err="1" smtClean="0"/>
              <a:t>Atu</a:t>
            </a:r>
            <a:r>
              <a:rPr lang="en-US" sz="1200" b="1" dirty="0" smtClean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err="1" smtClean="0"/>
              <a:t>Dr</a:t>
            </a:r>
            <a:r>
              <a:rPr lang="en-US" sz="1200" b="1" dirty="0" smtClean="0"/>
              <a:t> Pauline </a:t>
            </a:r>
            <a:r>
              <a:rPr lang="en-US" sz="1200" b="1" dirty="0" err="1" smtClean="0"/>
              <a:t>Essoka</a:t>
            </a:r>
            <a:r>
              <a:rPr lang="en-US" sz="1200" b="1" dirty="0" smtClean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err="1" smtClean="0"/>
              <a:t>Omini</a:t>
            </a:r>
            <a:r>
              <a:rPr lang="en-US" sz="1200" b="1" dirty="0" smtClean="0"/>
              <a:t> Oden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/>
              <a:t>Tony </a:t>
            </a:r>
            <a:r>
              <a:rPr lang="en-US" sz="1200" b="1" dirty="0" err="1" smtClean="0"/>
              <a:t>Atah</a:t>
            </a:r>
            <a:r>
              <a:rPr lang="en-US" sz="1200" b="1" dirty="0" smtClean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/>
              <a:t>Richard Ingwe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/>
              <a:t>Lillian </a:t>
            </a:r>
            <a:r>
              <a:rPr lang="en-US" sz="1200" b="1" dirty="0" err="1" smtClean="0"/>
              <a:t>Oyama</a:t>
            </a:r>
            <a:r>
              <a:rPr lang="en-US" sz="1200" b="1" dirty="0" smtClean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err="1" smtClean="0"/>
              <a:t>Asuquo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Edet</a:t>
            </a:r>
            <a:r>
              <a:rPr lang="en-US" sz="1200" b="1" dirty="0" smtClean="0"/>
              <a:t> </a:t>
            </a:r>
          </a:p>
          <a:p>
            <a:r>
              <a:rPr lang="en-US" sz="1200" dirty="0" smtClean="0"/>
              <a:t>    </a:t>
            </a:r>
            <a:endParaRPr lang="en-US" sz="1200" cap="all" dirty="0"/>
          </a:p>
        </p:txBody>
      </p:sp>
    </p:spTree>
    <p:extLst>
      <p:ext uri="{BB962C8B-B14F-4D97-AF65-F5344CB8AC3E}">
        <p14:creationId xmlns:p14="http://schemas.microsoft.com/office/powerpoint/2010/main" val="8544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04665"/>
            <a:ext cx="7125113" cy="720080"/>
          </a:xfrm>
        </p:spPr>
        <p:txBody>
          <a:bodyPr/>
          <a:lstStyle/>
          <a:p>
            <a:r>
              <a:rPr lang="en-US" b="1" i="1" dirty="0" smtClean="0"/>
              <a:t>Team Composition </a:t>
            </a:r>
            <a:br>
              <a:rPr lang="en-US" b="1" i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328592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PGA team had </a:t>
            </a:r>
            <a:r>
              <a:rPr lang="en-US" sz="2400" dirty="0" smtClean="0"/>
              <a:t>members from a </a:t>
            </a:r>
            <a:r>
              <a:rPr lang="en-US" sz="2400" b="1" dirty="0" smtClean="0"/>
              <a:t>wide </a:t>
            </a:r>
            <a:r>
              <a:rPr lang="en-US" sz="2400" b="1" dirty="0"/>
              <a:t>range of </a:t>
            </a:r>
            <a:r>
              <a:rPr lang="en-US" sz="2400" b="1" dirty="0" smtClean="0"/>
              <a:t>backgrounds</a:t>
            </a:r>
            <a:r>
              <a:rPr lang="en-US" sz="2400" dirty="0" smtClean="0"/>
              <a:t> </a:t>
            </a:r>
            <a:r>
              <a:rPr lang="en-US" sz="2400" dirty="0" smtClean="0"/>
              <a:t>covering, education, development, as well the </a:t>
            </a:r>
            <a:r>
              <a:rPr lang="en-US" sz="2400" dirty="0" smtClean="0"/>
              <a:t>social </a:t>
            </a:r>
            <a:r>
              <a:rPr lang="en-US" sz="2400" dirty="0"/>
              <a:t>and environmental sciences. </a:t>
            </a:r>
            <a:endParaRPr lang="en-US" sz="2400" dirty="0" smtClean="0"/>
          </a:p>
          <a:p>
            <a:r>
              <a:rPr lang="en-US" sz="2400" dirty="0" smtClean="0"/>
              <a:t>Team </a:t>
            </a:r>
            <a:r>
              <a:rPr lang="en-US" sz="2400" dirty="0"/>
              <a:t>members </a:t>
            </a:r>
            <a:r>
              <a:rPr lang="en-US" sz="2400" b="1" dirty="0"/>
              <a:t>represent key stakeholders </a:t>
            </a:r>
            <a:r>
              <a:rPr lang="en-US" sz="2400" dirty="0"/>
              <a:t>including the Climate Change Working Group at the University of </a:t>
            </a:r>
            <a:r>
              <a:rPr lang="en-US" sz="2400" dirty="0" err="1"/>
              <a:t>Calabar</a:t>
            </a:r>
            <a:r>
              <a:rPr lang="en-US" sz="2400" dirty="0"/>
              <a:t> and civil society </a:t>
            </a:r>
            <a:r>
              <a:rPr lang="en-US" sz="2400" dirty="0" err="1"/>
              <a:t>organisations</a:t>
            </a:r>
            <a:r>
              <a:rPr lang="en-US" sz="2400" dirty="0"/>
              <a:t> (CSOs).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team was expanded to include </a:t>
            </a:r>
            <a:r>
              <a:rPr lang="en-US" sz="2400" b="1" dirty="0"/>
              <a:t>staff of Cross River State Forestry </a:t>
            </a:r>
            <a:r>
              <a:rPr lang="en-US" sz="2400" b="1" dirty="0" smtClean="0"/>
              <a:t>Commission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team had </a:t>
            </a:r>
            <a:r>
              <a:rPr lang="en-US" sz="2400" b="1" dirty="0"/>
              <a:t>four sub-teams</a:t>
            </a:r>
            <a:r>
              <a:rPr lang="en-US" sz="2400" dirty="0"/>
              <a:t>, </a:t>
            </a:r>
            <a:r>
              <a:rPr lang="en-US" sz="2400" dirty="0" smtClean="0"/>
              <a:t>with a minimum of </a:t>
            </a:r>
            <a:r>
              <a:rPr lang="en-US" sz="2400" dirty="0"/>
              <a:t>two members </a:t>
            </a:r>
            <a:r>
              <a:rPr lang="en-US" sz="2400" dirty="0" smtClean="0"/>
              <a:t>addressing each of the sub-themes. </a:t>
            </a:r>
          </a:p>
          <a:p>
            <a:r>
              <a:rPr lang="en-US" sz="2400" dirty="0" smtClean="0"/>
              <a:t>Pairing </a:t>
            </a:r>
            <a:r>
              <a:rPr lang="en-US" sz="2400" dirty="0"/>
              <a:t>up of team members ensured </a:t>
            </a:r>
            <a:r>
              <a:rPr lang="en-US" sz="2400" b="1" dirty="0"/>
              <a:t>gender balance as well as interest in, and familiarity with the different subject matters. </a:t>
            </a:r>
            <a:endParaRPr lang="en-GB" sz="24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12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064896" cy="924475"/>
          </a:xfrm>
        </p:spPr>
        <p:txBody>
          <a:bodyPr/>
          <a:lstStyle/>
          <a:p>
            <a:r>
              <a:rPr lang="en-GB" b="1" i="1" dirty="0" smtClean="0"/>
              <a:t>Sampling Technique </a:t>
            </a:r>
            <a:endParaRPr lang="en-GB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4662047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Given that the PGA was designed to involve stakeholders from the three pilot communities, </a:t>
            </a:r>
            <a:r>
              <a:rPr lang="en-US" sz="2800" b="1" dirty="0"/>
              <a:t>the study communities were preselected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At the community level, the team </a:t>
            </a:r>
            <a:r>
              <a:rPr lang="en-US" sz="2800" b="1" dirty="0"/>
              <a:t>engaged a wide range of stakeholders</a:t>
            </a:r>
            <a:r>
              <a:rPr lang="en-US" sz="2800" dirty="0"/>
              <a:t>, including village authorities, resource user groups and community groups including men, women and youth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Working with community leaders, </a:t>
            </a:r>
            <a:r>
              <a:rPr lang="en-US" sz="2800" b="1" dirty="0" smtClean="0"/>
              <a:t>the team encouraged interested community members to take part in the PGA exercise voluntarily</a:t>
            </a:r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01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125113" cy="924475"/>
          </a:xfrm>
        </p:spPr>
        <p:txBody>
          <a:bodyPr/>
          <a:lstStyle/>
          <a:p>
            <a:r>
              <a:rPr lang="en-GB" b="1" i="1" dirty="0" smtClean="0"/>
              <a:t>Data Collection Tools </a:t>
            </a:r>
            <a:endParaRPr lang="en-GB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1" cy="4446023"/>
          </a:xfrm>
        </p:spPr>
        <p:txBody>
          <a:bodyPr/>
          <a:lstStyle/>
          <a:p>
            <a:r>
              <a:rPr lang="en-US" sz="2400" dirty="0" smtClean="0"/>
              <a:t>Data </a:t>
            </a:r>
            <a:r>
              <a:rPr lang="en-US" sz="2400" dirty="0"/>
              <a:t>collection was based on </a:t>
            </a:r>
            <a:r>
              <a:rPr lang="en-US" sz="2400" b="1" dirty="0"/>
              <a:t>predesigned templates</a:t>
            </a:r>
            <a:r>
              <a:rPr lang="en-US" sz="2400" dirty="0"/>
              <a:t> covering the following sub-topics: </a:t>
            </a:r>
          </a:p>
          <a:p>
            <a:pPr lvl="1"/>
            <a:r>
              <a:rPr lang="en-US" sz="2400" dirty="0"/>
              <a:t>Governance risks and safeguards </a:t>
            </a:r>
          </a:p>
          <a:p>
            <a:pPr lvl="1"/>
            <a:r>
              <a:rPr lang="en-US" sz="2400" dirty="0"/>
              <a:t>Stakeholders analysis </a:t>
            </a:r>
          </a:p>
          <a:p>
            <a:pPr lvl="1"/>
            <a:r>
              <a:rPr lang="en-US" sz="2400" dirty="0"/>
              <a:t>Private sector-related drivers of deforestation and </a:t>
            </a:r>
          </a:p>
          <a:p>
            <a:pPr lvl="1"/>
            <a:r>
              <a:rPr lang="en-US" sz="2400" dirty="0"/>
              <a:t>Existing communication system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489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04664"/>
            <a:ext cx="7125113" cy="936105"/>
          </a:xfrm>
        </p:spPr>
        <p:txBody>
          <a:bodyPr/>
          <a:lstStyle/>
          <a:p>
            <a:r>
              <a:rPr lang="en-GB" b="1" i="1" dirty="0" smtClean="0"/>
              <a:t>Preparation and Planning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9"/>
            <a:ext cx="8784976" cy="4518030"/>
          </a:xfrm>
        </p:spPr>
        <p:txBody>
          <a:bodyPr/>
          <a:lstStyle/>
          <a:p>
            <a:r>
              <a:rPr lang="en-GB" sz="2400" dirty="0" smtClean="0"/>
              <a:t>A series of </a:t>
            </a:r>
            <a:r>
              <a:rPr lang="en-GB" sz="2400" b="1" dirty="0" smtClean="0"/>
              <a:t>preparatory meetings</a:t>
            </a:r>
            <a:r>
              <a:rPr lang="en-GB" sz="2400" dirty="0" smtClean="0"/>
              <a:t> were held in </a:t>
            </a:r>
            <a:r>
              <a:rPr lang="en-GB" sz="2400" dirty="0" err="1" smtClean="0"/>
              <a:t>Calabar</a:t>
            </a:r>
            <a:r>
              <a:rPr lang="en-GB" sz="2400" dirty="0" smtClean="0"/>
              <a:t> at Forestry Commission Office </a:t>
            </a:r>
          </a:p>
          <a:p>
            <a:r>
              <a:rPr lang="en-US" sz="2400" dirty="0" smtClean="0"/>
              <a:t>Prior </a:t>
            </a:r>
            <a:r>
              <a:rPr lang="en-US" sz="2400" dirty="0"/>
              <a:t>to fieldwork, CRSFC staff conducted </a:t>
            </a:r>
            <a:r>
              <a:rPr lang="en-US" sz="2400" b="1" dirty="0"/>
              <a:t>community </a:t>
            </a:r>
            <a:r>
              <a:rPr lang="en-US" sz="2400" b="1" dirty="0" err="1"/>
              <a:t>sensitisation</a:t>
            </a:r>
            <a:r>
              <a:rPr lang="en-US" sz="2400" b="1" dirty="0"/>
              <a:t> </a:t>
            </a:r>
            <a:r>
              <a:rPr lang="en-US" sz="2400" dirty="0"/>
              <a:t>across the 3 pilot communities for REDD+. </a:t>
            </a:r>
            <a:endParaRPr lang="en-US" sz="2400" dirty="0" smtClean="0"/>
          </a:p>
          <a:p>
            <a:r>
              <a:rPr lang="en-US" sz="2400" dirty="0" smtClean="0"/>
              <a:t>During </a:t>
            </a:r>
            <a:r>
              <a:rPr lang="en-US" sz="2400" dirty="0" err="1"/>
              <a:t>sensitisation</a:t>
            </a:r>
            <a:r>
              <a:rPr lang="en-US" sz="2400" dirty="0"/>
              <a:t>, </a:t>
            </a:r>
            <a:r>
              <a:rPr lang="en-US" sz="2400" dirty="0" smtClean="0"/>
              <a:t>CRSFC staff </a:t>
            </a:r>
            <a:r>
              <a:rPr lang="en-US" sz="2400" b="1" dirty="0"/>
              <a:t>provided information on purpose of the study and agreed schedule of FGD meetings</a:t>
            </a:r>
            <a:r>
              <a:rPr lang="en-US" sz="2400" dirty="0"/>
              <a:t> with community leaders, men, women and youth. 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07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595003" cy="924475"/>
          </a:xfrm>
        </p:spPr>
        <p:txBody>
          <a:bodyPr/>
          <a:lstStyle/>
          <a:p>
            <a:r>
              <a:rPr lang="en-GB" b="1" i="1" dirty="0" smtClean="0"/>
              <a:t>Fieldwork </a:t>
            </a:r>
            <a:endParaRPr lang="en-GB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098479"/>
              </p:ext>
            </p:extLst>
          </p:nvPr>
        </p:nvGraphicFramePr>
        <p:xfrm>
          <a:off x="539552" y="4653136"/>
          <a:ext cx="7823755" cy="1437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288"/>
                <a:gridCol w="1872208"/>
                <a:gridCol w="3359259"/>
              </a:tblGrid>
              <a:tr h="3594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Study community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LGA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Fieldwork Duration 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94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Esuk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Mbah</a:t>
                      </a:r>
                      <a:r>
                        <a:rPr lang="en-US" sz="1800" dirty="0">
                          <a:effectLst/>
                        </a:rPr>
                        <a:t> 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Akpabuyo LGA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r>
                        <a:rPr lang="en-US" sz="1800" baseline="30000">
                          <a:effectLst/>
                        </a:rPr>
                        <a:t>th</a:t>
                      </a:r>
                      <a:r>
                        <a:rPr lang="en-US" sz="1800">
                          <a:effectLst/>
                        </a:rPr>
                        <a:t> to 21</a:t>
                      </a:r>
                      <a:r>
                        <a:rPr lang="en-US" sz="1800" baseline="30000">
                          <a:effectLst/>
                        </a:rPr>
                        <a:t>st</a:t>
                      </a:r>
                      <a:r>
                        <a:rPr lang="en-US" sz="1800">
                          <a:effectLst/>
                        </a:rPr>
                        <a:t> November 2012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94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Iko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Esai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Akamkpa LGA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</a:t>
                      </a:r>
                      <a:r>
                        <a:rPr lang="en-US" sz="1800" baseline="30000">
                          <a:effectLst/>
                        </a:rPr>
                        <a:t>th</a:t>
                      </a:r>
                      <a:r>
                        <a:rPr lang="en-US" sz="1800">
                          <a:effectLst/>
                        </a:rPr>
                        <a:t> to 25</a:t>
                      </a:r>
                      <a:r>
                        <a:rPr lang="en-US" sz="1800" baseline="30000">
                          <a:effectLst/>
                        </a:rPr>
                        <a:t>th</a:t>
                      </a:r>
                      <a:r>
                        <a:rPr lang="en-US" sz="1800">
                          <a:effectLst/>
                        </a:rPr>
                        <a:t> November 2012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94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Baunchor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Boki LGA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28</a:t>
                      </a:r>
                      <a:r>
                        <a:rPr lang="en-US" sz="1800" baseline="30000" dirty="0">
                          <a:effectLst/>
                        </a:rPr>
                        <a:t>th </a:t>
                      </a:r>
                      <a:r>
                        <a:rPr lang="en-US" sz="1800" dirty="0">
                          <a:effectLst/>
                        </a:rPr>
                        <a:t>to 30</a:t>
                      </a:r>
                      <a:r>
                        <a:rPr lang="en-US" sz="1800" baseline="30000" dirty="0">
                          <a:effectLst/>
                        </a:rPr>
                        <a:t>th </a:t>
                      </a:r>
                      <a:r>
                        <a:rPr lang="en-US" sz="1800" dirty="0">
                          <a:effectLst/>
                        </a:rPr>
                        <a:t>November 2012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0172" y="1269302"/>
            <a:ext cx="807026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Data collection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the study communities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spanned a total of 7 days,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with intermittent schedule beginning on 20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November and ending on 30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November 2012.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addition to the field trips, the team spent som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days reviewing the literature and gathering data from state-level stakeholders outside the pilot communities.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Fieldwork was carried out as scheduled below: 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0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8604"/>
            <a:ext cx="642910" cy="2143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3568" y="332656"/>
            <a:ext cx="6625532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3200" i="1" dirty="0" smtClean="0"/>
              <a:t>Specific Methods and Approach</a:t>
            </a:r>
            <a:endParaRPr lang="en-US" sz="3200" i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36147656"/>
              </p:ext>
            </p:extLst>
          </p:nvPr>
        </p:nvGraphicFramePr>
        <p:xfrm>
          <a:off x="1979712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47669" cy="71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3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7"/>
          <p:cNvSpPr>
            <a:spLocks noGrp="1"/>
          </p:cNvSpPr>
          <p:nvPr>
            <p:ph type="ctrTitle"/>
          </p:nvPr>
        </p:nvSpPr>
        <p:spPr>
          <a:xfrm>
            <a:off x="357188" y="188913"/>
            <a:ext cx="6908800" cy="936625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Stakeholder Analysis </a:t>
            </a:r>
            <a:br>
              <a:rPr lang="en-US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endParaRPr lang="en-GB" sz="3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428625" y="1785938"/>
            <a:ext cx="7215188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25000"/>
              <a:buFont typeface="Wingdings" pitchFamily="2" charset="2"/>
              <a:buNone/>
            </a:pPr>
            <a:r>
              <a:rPr lang="en-GB" sz="2800"/>
              <a:t> </a:t>
            </a:r>
            <a:endParaRPr lang="en-GB" sz="1400">
              <a:solidFill>
                <a:srgbClr val="A5002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38275" y="2152650"/>
            <a:ext cx="66389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rgbClr val="A50021"/>
              </a:buClr>
              <a:buSzPct val="150000"/>
              <a:buFont typeface="Wingdings" pitchFamily="2" charset="2"/>
              <a:buNone/>
              <a:defRPr/>
            </a:pPr>
            <a:r>
              <a:rPr lang="en-US" sz="4000" b="1" i="1" kern="0">
                <a:latin typeface="+mn-lt"/>
              </a:rPr>
              <a:t>	</a:t>
            </a:r>
            <a:endParaRPr lang="en-US" sz="3200" kern="0" dirty="0">
              <a:latin typeface="Tahoma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295400" y="2209800"/>
            <a:ext cx="66389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rgbClr val="A50021"/>
              </a:buClr>
              <a:buSzPct val="150000"/>
              <a:buFont typeface="Wingdings" pitchFamily="2" charset="2"/>
              <a:buNone/>
              <a:defRPr/>
            </a:pPr>
            <a:r>
              <a:rPr lang="en-US" sz="4000" b="1" i="1" kern="0">
                <a:latin typeface="+mn-lt"/>
              </a:rPr>
              <a:t>	</a:t>
            </a:r>
            <a:endParaRPr lang="en-US" sz="3200" kern="0" dirty="0">
              <a:latin typeface="Tahoma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00063" y="1785938"/>
            <a:ext cx="66389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rgbClr val="A50021"/>
              </a:buClr>
              <a:buSzPct val="150000"/>
              <a:buFont typeface="Wingdings" pitchFamily="2" charset="2"/>
              <a:buNone/>
              <a:defRPr/>
            </a:pPr>
            <a:r>
              <a:rPr lang="en-US" sz="4000" b="1" i="1" kern="0">
                <a:latin typeface="+mn-lt"/>
              </a:rPr>
              <a:t>	</a:t>
            </a:r>
            <a:endParaRPr lang="en-US" sz="3200" kern="0" dirty="0">
              <a:latin typeface="Tahoma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28600" y="1600200"/>
            <a:ext cx="8072438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25000"/>
              <a:buFont typeface="Arial" pitchFamily="34" charset="0"/>
              <a:buChar char="•"/>
              <a:defRPr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25000"/>
              <a:buFont typeface="Arial" pitchFamily="34" charset="0"/>
              <a:buChar char="•"/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82550" lvl="0" indent="-82550">
              <a:lnSpc>
                <a:spcPct val="80000"/>
              </a:lnSpc>
              <a:buClr>
                <a:srgbClr val="339933"/>
              </a:buClr>
              <a:buSzPct val="150000"/>
              <a:defRPr/>
            </a:pPr>
            <a:endParaRPr lang="en-GB" sz="2400" i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82550" indent="-82550">
              <a:lnSpc>
                <a:spcPct val="80000"/>
              </a:lnSpc>
              <a:buClr>
                <a:srgbClr val="339933"/>
              </a:buClr>
              <a:buSzPct val="150000"/>
              <a:buFont typeface="Arial" pitchFamily="34" charset="0"/>
              <a:buChar char="•"/>
              <a:defRPr/>
            </a:pPr>
            <a:endParaRPr lang="en-GB" sz="2400" i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82550" lvl="0" indent="-82550">
              <a:lnSpc>
                <a:spcPct val="80000"/>
              </a:lnSpc>
              <a:buClr>
                <a:srgbClr val="339933"/>
              </a:buClr>
              <a:buSzPct val="150000"/>
              <a:buFont typeface="Arial" pitchFamily="34" charset="0"/>
              <a:buChar char="•"/>
              <a:defRPr/>
            </a:pPr>
            <a:endParaRPr lang="en-US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Clr>
                <a:srgbClr val="339933"/>
              </a:buClr>
              <a:buSzPct val="150000"/>
              <a:buFontTx/>
              <a:buBlip>
                <a:blip r:embed="rId4"/>
              </a:buBlip>
              <a:defRPr/>
            </a:pPr>
            <a:endParaRPr lang="en-US" sz="2000" dirty="0">
              <a:solidFill>
                <a:srgbClr val="0082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25000"/>
              <a:buFontTx/>
              <a:buBlip>
                <a:blip r:embed="rId5"/>
              </a:buBlip>
              <a:defRPr/>
            </a:pPr>
            <a:endParaRPr lang="en-GB" dirty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726512"/>
              </p:ext>
            </p:extLst>
          </p:nvPr>
        </p:nvGraphicFramePr>
        <p:xfrm>
          <a:off x="409576" y="1146537"/>
          <a:ext cx="7330776" cy="5333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cument" r:id="rId7" imgW="6240801" imgH="4554726" progId="Word.Document.12">
                  <p:embed/>
                </p:oleObj>
              </mc:Choice>
              <mc:Fallback>
                <p:oleObj name="Document" r:id="rId7" imgW="6240801" imgH="455472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6" y="1146537"/>
                        <a:ext cx="7330776" cy="53337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4533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Custom 5">
      <a:dk1>
        <a:srgbClr val="4C6311"/>
      </a:dk1>
      <a:lt1>
        <a:srgbClr val="F0F9DA"/>
      </a:lt1>
      <a:dk2>
        <a:srgbClr val="394A0C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TC102455610[[fn=Autumn]]</Template>
  <TotalTime>749</TotalTime>
  <Words>449</Words>
  <Application>Microsoft Office PowerPoint</Application>
  <PresentationFormat>On-screen Show (4:3)</PresentationFormat>
  <Paragraphs>73</Paragraphs>
  <Slides>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Autumn</vt:lpstr>
      <vt:lpstr>Document</vt:lpstr>
      <vt:lpstr>Pilot Participatory Governance Assessment (PGA) Methodology </vt:lpstr>
      <vt:lpstr>Team Composition  </vt:lpstr>
      <vt:lpstr>Sampling Technique </vt:lpstr>
      <vt:lpstr>Data Collection Tools </vt:lpstr>
      <vt:lpstr>Preparation and Planning </vt:lpstr>
      <vt:lpstr>Fieldwork </vt:lpstr>
      <vt:lpstr>PowerPoint Presentation</vt:lpstr>
      <vt:lpstr>PowerPoint Presentation</vt:lpstr>
      <vt:lpstr>Stakeholder Analysis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data collection instrument for the PGA in Indonesia</dc:title>
  <dc:creator>Kusharianingsih</dc:creator>
  <cp:lastModifiedBy>Mobilization-M&amp;E Mgr</cp:lastModifiedBy>
  <cp:revision>34</cp:revision>
  <cp:lastPrinted>2013-01-16T11:45:48Z</cp:lastPrinted>
  <dcterms:created xsi:type="dcterms:W3CDTF">2012-04-12T14:46:34Z</dcterms:created>
  <dcterms:modified xsi:type="dcterms:W3CDTF">2013-01-16T12:47:39Z</dcterms:modified>
</cp:coreProperties>
</file>