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37"/>
  </p:notesMasterIdLst>
  <p:handoutMasterIdLst>
    <p:handoutMasterId r:id="rId38"/>
  </p:handoutMasterIdLst>
  <p:sldIdLst>
    <p:sldId id="258" r:id="rId2"/>
    <p:sldId id="329" r:id="rId3"/>
    <p:sldId id="364" r:id="rId4"/>
    <p:sldId id="337" r:id="rId5"/>
    <p:sldId id="386" r:id="rId6"/>
    <p:sldId id="380" r:id="rId7"/>
    <p:sldId id="332" r:id="rId8"/>
    <p:sldId id="365" r:id="rId9"/>
    <p:sldId id="381" r:id="rId10"/>
    <p:sldId id="384" r:id="rId11"/>
    <p:sldId id="382" r:id="rId12"/>
    <p:sldId id="370" r:id="rId13"/>
    <p:sldId id="371" r:id="rId14"/>
    <p:sldId id="383" r:id="rId15"/>
    <p:sldId id="374" r:id="rId16"/>
    <p:sldId id="375" r:id="rId17"/>
    <p:sldId id="385" r:id="rId18"/>
    <p:sldId id="377" r:id="rId19"/>
    <p:sldId id="378" r:id="rId20"/>
    <p:sldId id="379" r:id="rId21"/>
    <p:sldId id="308" r:id="rId22"/>
    <p:sldId id="317" r:id="rId23"/>
    <p:sldId id="349" r:id="rId24"/>
    <p:sldId id="322" r:id="rId25"/>
    <p:sldId id="326" r:id="rId26"/>
    <p:sldId id="353" r:id="rId27"/>
    <p:sldId id="354" r:id="rId28"/>
    <p:sldId id="357" r:id="rId29"/>
    <p:sldId id="358" r:id="rId30"/>
    <p:sldId id="359" r:id="rId31"/>
    <p:sldId id="360" r:id="rId32"/>
    <p:sldId id="361" r:id="rId33"/>
    <p:sldId id="362" r:id="rId34"/>
    <p:sldId id="363" r:id="rId35"/>
    <p:sldId id="369"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90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49" autoAdjust="0"/>
    <p:restoredTop sz="85455" autoAdjust="0"/>
  </p:normalViewPr>
  <p:slideViewPr>
    <p:cSldViewPr snapToGrid="0" snapToObjects="1">
      <p:cViewPr>
        <p:scale>
          <a:sx n="64" d="100"/>
          <a:sy n="64" d="100"/>
        </p:scale>
        <p:origin x="-2262" y="-816"/>
      </p:cViewPr>
      <p:guideLst>
        <p:guide orient="horz" pos="2160"/>
        <p:guide pos="2880"/>
      </p:guideLst>
    </p:cSldViewPr>
  </p:slideViewPr>
  <p:outlineViewPr>
    <p:cViewPr>
      <p:scale>
        <a:sx n="33" d="100"/>
        <a:sy n="33" d="100"/>
      </p:scale>
      <p:origin x="54" y="0"/>
    </p:cViewPr>
  </p:outlineViewPr>
  <p:notesTextViewPr>
    <p:cViewPr>
      <p:scale>
        <a:sx n="100" d="100"/>
        <a:sy n="100" d="100"/>
      </p:scale>
      <p:origin x="0" y="0"/>
    </p:cViewPr>
  </p:notesTextViewPr>
  <p:notesViewPr>
    <p:cSldViewPr snapToGrid="0" snapToObjects="1">
      <p:cViewPr varScale="1">
        <p:scale>
          <a:sx n="85" d="100"/>
          <a:sy n="85" d="100"/>
        </p:scale>
        <p:origin x="-3132" y="-78"/>
      </p:cViewPr>
      <p:guideLst>
        <p:guide orient="horz" pos="2928"/>
        <p:guide pos="220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BB7217-7EBE-4929-891B-EB8C9834CBE3}"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5F6AEB82-F287-4019-BFAC-12A21ED1BA59}">
      <dgm:prSet phldrT="[Text]" custT="1"/>
      <dgm:spPr/>
      <dgm:t>
        <a:bodyPr/>
        <a:lstStyle/>
        <a:p>
          <a:r>
            <a:rPr lang="en-US" sz="2400" dirty="0" smtClean="0"/>
            <a:t>Free</a:t>
          </a:r>
          <a:endParaRPr lang="en-US" sz="2400" dirty="0"/>
        </a:p>
      </dgm:t>
    </dgm:pt>
    <dgm:pt modelId="{8B1E0CBD-6CB7-45D6-8DE4-FCFFE9E5F581}" type="parTrans" cxnId="{59100A30-9E57-469B-BB13-9380CECD913F}">
      <dgm:prSet/>
      <dgm:spPr/>
      <dgm:t>
        <a:bodyPr/>
        <a:lstStyle/>
        <a:p>
          <a:endParaRPr lang="en-US"/>
        </a:p>
      </dgm:t>
    </dgm:pt>
    <dgm:pt modelId="{258B454C-B8E7-4456-B14A-CDC779991FF8}" type="sibTrans" cxnId="{59100A30-9E57-469B-BB13-9380CECD913F}">
      <dgm:prSet/>
      <dgm:spPr/>
      <dgm:t>
        <a:bodyPr/>
        <a:lstStyle/>
        <a:p>
          <a:endParaRPr lang="en-US"/>
        </a:p>
      </dgm:t>
    </dgm:pt>
    <dgm:pt modelId="{75D60EC8-AD56-483F-9EEE-90EDFE3CB416}">
      <dgm:prSet phldrT="[Text]" custT="1"/>
      <dgm:spPr/>
      <dgm:t>
        <a:bodyPr/>
        <a:lstStyle/>
        <a:p>
          <a:r>
            <a:rPr lang="en-US" sz="2400" dirty="0" smtClean="0"/>
            <a:t>Prior</a:t>
          </a:r>
          <a:endParaRPr lang="en-US" sz="2400" dirty="0"/>
        </a:p>
      </dgm:t>
    </dgm:pt>
    <dgm:pt modelId="{63B5495A-975C-4870-8DE1-2B27800C3744}" type="parTrans" cxnId="{BF4172C3-E040-4F5D-A91F-0B093F793F81}">
      <dgm:prSet/>
      <dgm:spPr/>
      <dgm:t>
        <a:bodyPr/>
        <a:lstStyle/>
        <a:p>
          <a:endParaRPr lang="en-US"/>
        </a:p>
      </dgm:t>
    </dgm:pt>
    <dgm:pt modelId="{D5E5A176-660D-4AC7-977C-9CEA2DDEF82A}" type="sibTrans" cxnId="{BF4172C3-E040-4F5D-A91F-0B093F793F81}">
      <dgm:prSet/>
      <dgm:spPr/>
      <dgm:t>
        <a:bodyPr/>
        <a:lstStyle/>
        <a:p>
          <a:endParaRPr lang="en-US"/>
        </a:p>
      </dgm:t>
    </dgm:pt>
    <dgm:pt modelId="{13F56FA9-B331-4672-9A9F-C17E0EDC2096}">
      <dgm:prSet phldrT="[Text]" custT="1"/>
      <dgm:spPr/>
      <dgm:t>
        <a:bodyPr/>
        <a:lstStyle/>
        <a:p>
          <a:r>
            <a:rPr lang="en-US" sz="2400" dirty="0" smtClean="0"/>
            <a:t>Informed</a:t>
          </a:r>
          <a:endParaRPr lang="en-US" sz="2400" dirty="0"/>
        </a:p>
      </dgm:t>
    </dgm:pt>
    <dgm:pt modelId="{743F770E-7149-4A6F-987B-084A2E986558}" type="parTrans" cxnId="{29D63AD5-7E60-417B-88EC-94BDA620BED2}">
      <dgm:prSet/>
      <dgm:spPr/>
      <dgm:t>
        <a:bodyPr/>
        <a:lstStyle/>
        <a:p>
          <a:endParaRPr lang="en-US"/>
        </a:p>
      </dgm:t>
    </dgm:pt>
    <dgm:pt modelId="{A1783F91-B3AB-4BF0-96B3-C52CE99705EC}" type="sibTrans" cxnId="{29D63AD5-7E60-417B-88EC-94BDA620BED2}">
      <dgm:prSet/>
      <dgm:spPr/>
      <dgm:t>
        <a:bodyPr/>
        <a:lstStyle/>
        <a:p>
          <a:endParaRPr lang="en-US"/>
        </a:p>
      </dgm:t>
    </dgm:pt>
    <dgm:pt modelId="{1D3AB2C8-FE40-408B-9EBF-EFEA3F7448EE}">
      <dgm:prSet phldrT="[Text]" custT="1"/>
      <dgm:spPr/>
      <dgm:t>
        <a:bodyPr/>
        <a:lstStyle/>
        <a:p>
          <a:r>
            <a:rPr lang="en-US" sz="2400" dirty="0" smtClean="0"/>
            <a:t>Consent</a:t>
          </a:r>
          <a:endParaRPr lang="en-US" sz="2400" dirty="0"/>
        </a:p>
      </dgm:t>
    </dgm:pt>
    <dgm:pt modelId="{3F4F48C6-8BFD-4ED8-89CD-8FF1A9D398E3}" type="parTrans" cxnId="{8CB2ADFD-380A-46CA-B855-D6776213FDBE}">
      <dgm:prSet/>
      <dgm:spPr/>
      <dgm:t>
        <a:bodyPr/>
        <a:lstStyle/>
        <a:p>
          <a:endParaRPr lang="en-US"/>
        </a:p>
      </dgm:t>
    </dgm:pt>
    <dgm:pt modelId="{3789C0A8-DAFD-4E21-B795-7076A789D20A}" type="sibTrans" cxnId="{8CB2ADFD-380A-46CA-B855-D6776213FDBE}">
      <dgm:prSet/>
      <dgm:spPr/>
      <dgm:t>
        <a:bodyPr/>
        <a:lstStyle/>
        <a:p>
          <a:endParaRPr lang="en-US"/>
        </a:p>
      </dgm:t>
    </dgm:pt>
    <dgm:pt modelId="{10944FD9-B58F-4759-B993-F2FB96248AE5}">
      <dgm:prSet phldrT="[Text]" custT="1"/>
      <dgm:spPr/>
      <dgm:t>
        <a:bodyPr/>
        <a:lstStyle/>
        <a:p>
          <a:r>
            <a:rPr lang="en-US" sz="2000" dirty="0" smtClean="0"/>
            <a:t>From coercion, intimidation or manipulation</a:t>
          </a:r>
          <a:endParaRPr lang="en-US" sz="2000" dirty="0"/>
        </a:p>
      </dgm:t>
    </dgm:pt>
    <dgm:pt modelId="{FCECEBBC-FF0F-4DA1-8C7F-93D10AAB9716}" type="parTrans" cxnId="{D334B6DE-80EB-4157-BE16-D7B2F279A70D}">
      <dgm:prSet/>
      <dgm:spPr/>
      <dgm:t>
        <a:bodyPr/>
        <a:lstStyle/>
        <a:p>
          <a:endParaRPr lang="en-US"/>
        </a:p>
      </dgm:t>
    </dgm:pt>
    <dgm:pt modelId="{5D126677-2510-4318-8731-FCCC94D486F2}" type="sibTrans" cxnId="{D334B6DE-80EB-4157-BE16-D7B2F279A70D}">
      <dgm:prSet/>
      <dgm:spPr/>
      <dgm:t>
        <a:bodyPr/>
        <a:lstStyle/>
        <a:p>
          <a:endParaRPr lang="en-US"/>
        </a:p>
      </dgm:t>
    </dgm:pt>
    <dgm:pt modelId="{36DCA4EC-6EBD-482C-B6DB-FBFC5C88CF0B}">
      <dgm:prSet phldrT="[Text]" custT="1"/>
      <dgm:spPr/>
      <dgm:t>
        <a:bodyPr/>
        <a:lstStyle/>
        <a:p>
          <a:r>
            <a:rPr lang="en-US" sz="2000" dirty="0" smtClean="0"/>
            <a:t>Before any authorization or commencement of activities, with time for consideration</a:t>
          </a:r>
          <a:endParaRPr lang="en-US" sz="2000" dirty="0"/>
        </a:p>
      </dgm:t>
    </dgm:pt>
    <dgm:pt modelId="{3DC070F1-6F74-407C-8B67-49AF04B57174}" type="parTrans" cxnId="{EF258D48-10A0-4A14-BC26-282C170F0A7B}">
      <dgm:prSet/>
      <dgm:spPr/>
      <dgm:t>
        <a:bodyPr/>
        <a:lstStyle/>
        <a:p>
          <a:endParaRPr lang="en-US"/>
        </a:p>
      </dgm:t>
    </dgm:pt>
    <dgm:pt modelId="{D10F6B49-F866-4418-8D0C-246A98CD6379}" type="sibTrans" cxnId="{EF258D48-10A0-4A14-BC26-282C170F0A7B}">
      <dgm:prSet/>
      <dgm:spPr/>
      <dgm:t>
        <a:bodyPr/>
        <a:lstStyle/>
        <a:p>
          <a:endParaRPr lang="en-US"/>
        </a:p>
      </dgm:t>
    </dgm:pt>
    <dgm:pt modelId="{E86A587E-B562-46B6-AD11-500C4B912DB4}">
      <dgm:prSet phldrT="[Text]" custT="1"/>
      <dgm:spPr/>
      <dgm:t>
        <a:bodyPr/>
        <a:lstStyle/>
        <a:p>
          <a:r>
            <a:rPr lang="en-US" sz="2000" dirty="0" smtClean="0"/>
            <a:t>All relevant information to make a decision</a:t>
          </a:r>
          <a:endParaRPr lang="en-US" sz="2000" dirty="0"/>
        </a:p>
      </dgm:t>
    </dgm:pt>
    <dgm:pt modelId="{039582D0-D26E-436F-A6A4-AC6619A67055}" type="parTrans" cxnId="{C1B558EC-E290-40B4-A9B9-D996828012C8}">
      <dgm:prSet/>
      <dgm:spPr/>
      <dgm:t>
        <a:bodyPr/>
        <a:lstStyle/>
        <a:p>
          <a:endParaRPr lang="en-US"/>
        </a:p>
      </dgm:t>
    </dgm:pt>
    <dgm:pt modelId="{C0330655-F307-4B81-BCFF-56F3DBA98FC4}" type="sibTrans" cxnId="{C1B558EC-E290-40B4-A9B9-D996828012C8}">
      <dgm:prSet/>
      <dgm:spPr/>
      <dgm:t>
        <a:bodyPr/>
        <a:lstStyle/>
        <a:p>
          <a:endParaRPr lang="en-US"/>
        </a:p>
      </dgm:t>
    </dgm:pt>
    <dgm:pt modelId="{12B4E83D-D588-4B89-8F11-B74717B12138}">
      <dgm:prSet custT="1"/>
      <dgm:spPr/>
      <dgm:t>
        <a:bodyPr/>
        <a:lstStyle/>
        <a:p>
          <a:r>
            <a:rPr lang="en-US" sz="2000" dirty="0" smtClean="0"/>
            <a:t>A collective “Yes” or “No” through a decision-making process of choice</a:t>
          </a:r>
          <a:endParaRPr lang="en-US" sz="2000" dirty="0"/>
        </a:p>
      </dgm:t>
    </dgm:pt>
    <dgm:pt modelId="{2734E53C-88C1-4E92-A8DA-B38575FA3F42}" type="parTrans" cxnId="{E7E96AFF-3A07-4954-947C-F780D5E992E4}">
      <dgm:prSet/>
      <dgm:spPr/>
      <dgm:t>
        <a:bodyPr/>
        <a:lstStyle/>
        <a:p>
          <a:endParaRPr lang="en-US"/>
        </a:p>
      </dgm:t>
    </dgm:pt>
    <dgm:pt modelId="{83646416-78C3-4A3D-953C-15B5B2A37F96}" type="sibTrans" cxnId="{E7E96AFF-3A07-4954-947C-F780D5E992E4}">
      <dgm:prSet/>
      <dgm:spPr/>
      <dgm:t>
        <a:bodyPr/>
        <a:lstStyle/>
        <a:p>
          <a:endParaRPr lang="en-US"/>
        </a:p>
      </dgm:t>
    </dgm:pt>
    <dgm:pt modelId="{F3DB90AE-8A22-410A-91B8-406919A53A55}" type="pres">
      <dgm:prSet presAssocID="{DDBB7217-7EBE-4929-891B-EB8C9834CBE3}" presName="Name0" presStyleCnt="0">
        <dgm:presLayoutVars>
          <dgm:chMax val="7"/>
          <dgm:chPref val="7"/>
          <dgm:dir/>
          <dgm:animLvl val="lvl"/>
        </dgm:presLayoutVars>
      </dgm:prSet>
      <dgm:spPr/>
      <dgm:t>
        <a:bodyPr/>
        <a:lstStyle/>
        <a:p>
          <a:endParaRPr lang="en-US"/>
        </a:p>
      </dgm:t>
    </dgm:pt>
    <dgm:pt modelId="{DB2C2820-F592-4E8B-AD58-7A6907BB2F00}" type="pres">
      <dgm:prSet presAssocID="{5F6AEB82-F287-4019-BFAC-12A21ED1BA59}" presName="Accent1" presStyleCnt="0"/>
      <dgm:spPr/>
    </dgm:pt>
    <dgm:pt modelId="{8BDBD957-5DD3-40F0-B0AB-40AC4E62C14C}" type="pres">
      <dgm:prSet presAssocID="{5F6AEB82-F287-4019-BFAC-12A21ED1BA59}" presName="Accent" presStyleLbl="node1" presStyleIdx="0" presStyleCnt="4"/>
      <dgm:spPr/>
    </dgm:pt>
    <dgm:pt modelId="{61D2386D-E5B6-48A6-AC2B-CD2AA76473FA}" type="pres">
      <dgm:prSet presAssocID="{5F6AEB82-F287-4019-BFAC-12A21ED1BA59}" presName="Child1" presStyleLbl="revTx" presStyleIdx="0" presStyleCnt="8" custScaleX="285519" custLinFactX="16597" custLinFactNeighborX="100000" custLinFactNeighborY="-4948" custRadScaleRad="103570" custRadScaleInc="-35550">
        <dgm:presLayoutVars>
          <dgm:chMax val="0"/>
          <dgm:chPref val="0"/>
          <dgm:bulletEnabled val="1"/>
        </dgm:presLayoutVars>
      </dgm:prSet>
      <dgm:spPr/>
      <dgm:t>
        <a:bodyPr/>
        <a:lstStyle/>
        <a:p>
          <a:endParaRPr lang="en-US"/>
        </a:p>
      </dgm:t>
    </dgm:pt>
    <dgm:pt modelId="{46FA4BDA-5845-40F4-A820-F55843AB168F}" type="pres">
      <dgm:prSet presAssocID="{5F6AEB82-F287-4019-BFAC-12A21ED1BA59}" presName="Parent1" presStyleLbl="revTx" presStyleIdx="1" presStyleCnt="8" custScaleX="121087">
        <dgm:presLayoutVars>
          <dgm:chMax val="1"/>
          <dgm:chPref val="1"/>
          <dgm:bulletEnabled val="1"/>
        </dgm:presLayoutVars>
      </dgm:prSet>
      <dgm:spPr/>
      <dgm:t>
        <a:bodyPr/>
        <a:lstStyle/>
        <a:p>
          <a:endParaRPr lang="en-US"/>
        </a:p>
      </dgm:t>
    </dgm:pt>
    <dgm:pt modelId="{09D0AE25-959F-4DCD-ADE8-DCD628343D4E}" type="pres">
      <dgm:prSet presAssocID="{75D60EC8-AD56-483F-9EEE-90EDFE3CB416}" presName="Accent2" presStyleCnt="0"/>
      <dgm:spPr/>
    </dgm:pt>
    <dgm:pt modelId="{225EC8D2-C8E4-43B6-BECF-310101D1F8E6}" type="pres">
      <dgm:prSet presAssocID="{75D60EC8-AD56-483F-9EEE-90EDFE3CB416}" presName="Accent" presStyleLbl="node1" presStyleIdx="1" presStyleCnt="4"/>
      <dgm:spPr/>
    </dgm:pt>
    <dgm:pt modelId="{E4425BAB-5E94-4F78-A097-655200A14336}" type="pres">
      <dgm:prSet presAssocID="{75D60EC8-AD56-483F-9EEE-90EDFE3CB416}" presName="Child2" presStyleLbl="revTx" presStyleIdx="2" presStyleCnt="8" custScaleX="320920" custLinFactX="82265" custLinFactNeighborX="100000" custLinFactNeighborY="-1894">
        <dgm:presLayoutVars>
          <dgm:chMax val="0"/>
          <dgm:chPref val="0"/>
          <dgm:bulletEnabled val="1"/>
        </dgm:presLayoutVars>
      </dgm:prSet>
      <dgm:spPr/>
      <dgm:t>
        <a:bodyPr/>
        <a:lstStyle/>
        <a:p>
          <a:endParaRPr lang="en-US"/>
        </a:p>
      </dgm:t>
    </dgm:pt>
    <dgm:pt modelId="{08CB333D-1094-49E0-96F6-E7A2B1CE623F}" type="pres">
      <dgm:prSet presAssocID="{75D60EC8-AD56-483F-9EEE-90EDFE3CB416}" presName="Parent2" presStyleLbl="revTx" presStyleIdx="3" presStyleCnt="8" custScaleX="121087">
        <dgm:presLayoutVars>
          <dgm:chMax val="1"/>
          <dgm:chPref val="1"/>
          <dgm:bulletEnabled val="1"/>
        </dgm:presLayoutVars>
      </dgm:prSet>
      <dgm:spPr/>
      <dgm:t>
        <a:bodyPr/>
        <a:lstStyle/>
        <a:p>
          <a:endParaRPr lang="en-US"/>
        </a:p>
      </dgm:t>
    </dgm:pt>
    <dgm:pt modelId="{D3DE1A4D-010D-4B7C-9C0B-088CCF72DDB4}" type="pres">
      <dgm:prSet presAssocID="{13F56FA9-B331-4672-9A9F-C17E0EDC2096}" presName="Accent3" presStyleCnt="0"/>
      <dgm:spPr/>
    </dgm:pt>
    <dgm:pt modelId="{E865202A-389F-4E06-8B8E-95AF7E3E1F78}" type="pres">
      <dgm:prSet presAssocID="{13F56FA9-B331-4672-9A9F-C17E0EDC2096}" presName="Accent" presStyleLbl="node1" presStyleIdx="2" presStyleCnt="4"/>
      <dgm:spPr/>
    </dgm:pt>
    <dgm:pt modelId="{07657789-68A8-49F1-83AF-A12CC0ED8E26}" type="pres">
      <dgm:prSet presAssocID="{13F56FA9-B331-4672-9A9F-C17E0EDC2096}" presName="Child3" presStyleLbl="revTx" presStyleIdx="4" presStyleCnt="8" custScaleX="335448" custLinFactX="43250" custLinFactNeighborX="100000" custLinFactNeighborY="-5858">
        <dgm:presLayoutVars>
          <dgm:chMax val="0"/>
          <dgm:chPref val="0"/>
          <dgm:bulletEnabled val="1"/>
        </dgm:presLayoutVars>
      </dgm:prSet>
      <dgm:spPr/>
      <dgm:t>
        <a:bodyPr/>
        <a:lstStyle/>
        <a:p>
          <a:endParaRPr lang="en-US"/>
        </a:p>
      </dgm:t>
    </dgm:pt>
    <dgm:pt modelId="{3E9CF144-93F3-4580-B492-D57FADC7923C}" type="pres">
      <dgm:prSet presAssocID="{13F56FA9-B331-4672-9A9F-C17E0EDC2096}" presName="Parent3" presStyleLbl="revTx" presStyleIdx="5" presStyleCnt="8" custScaleX="121087">
        <dgm:presLayoutVars>
          <dgm:chMax val="1"/>
          <dgm:chPref val="1"/>
          <dgm:bulletEnabled val="1"/>
        </dgm:presLayoutVars>
      </dgm:prSet>
      <dgm:spPr/>
      <dgm:t>
        <a:bodyPr/>
        <a:lstStyle/>
        <a:p>
          <a:endParaRPr lang="en-US"/>
        </a:p>
      </dgm:t>
    </dgm:pt>
    <dgm:pt modelId="{62A8C791-4295-4C67-B703-F77710DBC399}" type="pres">
      <dgm:prSet presAssocID="{1D3AB2C8-FE40-408B-9EBF-EFEA3F7448EE}" presName="Accent4" presStyleCnt="0"/>
      <dgm:spPr/>
    </dgm:pt>
    <dgm:pt modelId="{9F453717-65C4-4CF2-8FB8-16C9141C71F8}" type="pres">
      <dgm:prSet presAssocID="{1D3AB2C8-FE40-408B-9EBF-EFEA3F7448EE}" presName="Accent" presStyleLbl="node1" presStyleIdx="3" presStyleCnt="4"/>
      <dgm:spPr/>
    </dgm:pt>
    <dgm:pt modelId="{117394E0-109A-416F-A02B-A230715BF680}" type="pres">
      <dgm:prSet presAssocID="{1D3AB2C8-FE40-408B-9EBF-EFEA3F7448EE}" presName="Child4" presStyleLbl="revTx" presStyleIdx="6" presStyleCnt="8" custScaleX="327580" custLinFactX="87422" custLinFactNeighborX="100000" custLinFactNeighborY="-1337">
        <dgm:presLayoutVars>
          <dgm:chMax val="0"/>
          <dgm:chPref val="0"/>
          <dgm:bulletEnabled val="1"/>
        </dgm:presLayoutVars>
      </dgm:prSet>
      <dgm:spPr/>
      <dgm:t>
        <a:bodyPr/>
        <a:lstStyle/>
        <a:p>
          <a:endParaRPr lang="en-US"/>
        </a:p>
      </dgm:t>
    </dgm:pt>
    <dgm:pt modelId="{75273DDA-AAD6-4502-A540-86522BE09A8B}" type="pres">
      <dgm:prSet presAssocID="{1D3AB2C8-FE40-408B-9EBF-EFEA3F7448EE}" presName="Parent4" presStyleLbl="revTx" presStyleIdx="7" presStyleCnt="8" custScaleX="121087">
        <dgm:presLayoutVars>
          <dgm:chMax val="1"/>
          <dgm:chPref val="1"/>
          <dgm:bulletEnabled val="1"/>
        </dgm:presLayoutVars>
      </dgm:prSet>
      <dgm:spPr/>
      <dgm:t>
        <a:bodyPr/>
        <a:lstStyle/>
        <a:p>
          <a:endParaRPr lang="en-US"/>
        </a:p>
      </dgm:t>
    </dgm:pt>
  </dgm:ptLst>
  <dgm:cxnLst>
    <dgm:cxn modelId="{58E5A8A9-7BC3-4DE9-A105-2E866B3E59CA}" type="presOf" srcId="{75D60EC8-AD56-483F-9EEE-90EDFE3CB416}" destId="{08CB333D-1094-49E0-96F6-E7A2B1CE623F}" srcOrd="0" destOrd="0" presId="urn:microsoft.com/office/officeart/2009/layout/CircleArrowProcess"/>
    <dgm:cxn modelId="{29D63AD5-7E60-417B-88EC-94BDA620BED2}" srcId="{DDBB7217-7EBE-4929-891B-EB8C9834CBE3}" destId="{13F56FA9-B331-4672-9A9F-C17E0EDC2096}" srcOrd="2" destOrd="0" parTransId="{743F770E-7149-4A6F-987B-084A2E986558}" sibTransId="{A1783F91-B3AB-4BF0-96B3-C52CE99705EC}"/>
    <dgm:cxn modelId="{C1B558EC-E290-40B4-A9B9-D996828012C8}" srcId="{13F56FA9-B331-4672-9A9F-C17E0EDC2096}" destId="{E86A587E-B562-46B6-AD11-500C4B912DB4}" srcOrd="0" destOrd="0" parTransId="{039582D0-D26E-436F-A6A4-AC6619A67055}" sibTransId="{C0330655-F307-4B81-BCFF-56F3DBA98FC4}"/>
    <dgm:cxn modelId="{59100A30-9E57-469B-BB13-9380CECD913F}" srcId="{DDBB7217-7EBE-4929-891B-EB8C9834CBE3}" destId="{5F6AEB82-F287-4019-BFAC-12A21ED1BA59}" srcOrd="0" destOrd="0" parTransId="{8B1E0CBD-6CB7-45D6-8DE4-FCFFE9E5F581}" sibTransId="{258B454C-B8E7-4456-B14A-CDC779991FF8}"/>
    <dgm:cxn modelId="{D334B6DE-80EB-4157-BE16-D7B2F279A70D}" srcId="{5F6AEB82-F287-4019-BFAC-12A21ED1BA59}" destId="{10944FD9-B58F-4759-B993-F2FB96248AE5}" srcOrd="0" destOrd="0" parTransId="{FCECEBBC-FF0F-4DA1-8C7F-93D10AAB9716}" sibTransId="{5D126677-2510-4318-8731-FCCC94D486F2}"/>
    <dgm:cxn modelId="{BF4172C3-E040-4F5D-A91F-0B093F793F81}" srcId="{DDBB7217-7EBE-4929-891B-EB8C9834CBE3}" destId="{75D60EC8-AD56-483F-9EEE-90EDFE3CB416}" srcOrd="1" destOrd="0" parTransId="{63B5495A-975C-4870-8DE1-2B27800C3744}" sibTransId="{D5E5A176-660D-4AC7-977C-9CEA2DDEF82A}"/>
    <dgm:cxn modelId="{988E1279-2B4F-4FEC-AF28-9B8F3271874E}" type="presOf" srcId="{36DCA4EC-6EBD-482C-B6DB-FBFC5C88CF0B}" destId="{E4425BAB-5E94-4F78-A097-655200A14336}" srcOrd="0" destOrd="0" presId="urn:microsoft.com/office/officeart/2009/layout/CircleArrowProcess"/>
    <dgm:cxn modelId="{E7E96AFF-3A07-4954-947C-F780D5E992E4}" srcId="{1D3AB2C8-FE40-408B-9EBF-EFEA3F7448EE}" destId="{12B4E83D-D588-4B89-8F11-B74717B12138}" srcOrd="0" destOrd="0" parTransId="{2734E53C-88C1-4E92-A8DA-B38575FA3F42}" sibTransId="{83646416-78C3-4A3D-953C-15B5B2A37F96}"/>
    <dgm:cxn modelId="{70F0FE4C-6A64-465A-9D98-238CBEFD7A65}" type="presOf" srcId="{5F6AEB82-F287-4019-BFAC-12A21ED1BA59}" destId="{46FA4BDA-5845-40F4-A820-F55843AB168F}" srcOrd="0" destOrd="0" presId="urn:microsoft.com/office/officeart/2009/layout/CircleArrowProcess"/>
    <dgm:cxn modelId="{EF258D48-10A0-4A14-BC26-282C170F0A7B}" srcId="{75D60EC8-AD56-483F-9EEE-90EDFE3CB416}" destId="{36DCA4EC-6EBD-482C-B6DB-FBFC5C88CF0B}" srcOrd="0" destOrd="0" parTransId="{3DC070F1-6F74-407C-8B67-49AF04B57174}" sibTransId="{D10F6B49-F866-4418-8D0C-246A98CD6379}"/>
    <dgm:cxn modelId="{59728CE6-7F5F-4216-AA48-0F383FCC14D1}" type="presOf" srcId="{1D3AB2C8-FE40-408B-9EBF-EFEA3F7448EE}" destId="{75273DDA-AAD6-4502-A540-86522BE09A8B}" srcOrd="0" destOrd="0" presId="urn:microsoft.com/office/officeart/2009/layout/CircleArrowProcess"/>
    <dgm:cxn modelId="{739DE96E-EC56-4C05-9EEA-F09D3EC5B8EA}" type="presOf" srcId="{DDBB7217-7EBE-4929-891B-EB8C9834CBE3}" destId="{F3DB90AE-8A22-410A-91B8-406919A53A55}" srcOrd="0" destOrd="0" presId="urn:microsoft.com/office/officeart/2009/layout/CircleArrowProcess"/>
    <dgm:cxn modelId="{0383F158-725C-4E68-B81D-C4AA4A898CF7}" type="presOf" srcId="{13F56FA9-B331-4672-9A9F-C17E0EDC2096}" destId="{3E9CF144-93F3-4580-B492-D57FADC7923C}" srcOrd="0" destOrd="0" presId="urn:microsoft.com/office/officeart/2009/layout/CircleArrowProcess"/>
    <dgm:cxn modelId="{05FE36F0-FDFB-4E6D-8190-DEF1DB1E4269}" type="presOf" srcId="{10944FD9-B58F-4759-B993-F2FB96248AE5}" destId="{61D2386D-E5B6-48A6-AC2B-CD2AA76473FA}" srcOrd="0" destOrd="0" presId="urn:microsoft.com/office/officeart/2009/layout/CircleArrowProcess"/>
    <dgm:cxn modelId="{8CB2ADFD-380A-46CA-B855-D6776213FDBE}" srcId="{DDBB7217-7EBE-4929-891B-EB8C9834CBE3}" destId="{1D3AB2C8-FE40-408B-9EBF-EFEA3F7448EE}" srcOrd="3" destOrd="0" parTransId="{3F4F48C6-8BFD-4ED8-89CD-8FF1A9D398E3}" sibTransId="{3789C0A8-DAFD-4E21-B795-7076A789D20A}"/>
    <dgm:cxn modelId="{E2263A72-E0B8-49A8-B500-B796E43676E5}" type="presOf" srcId="{12B4E83D-D588-4B89-8F11-B74717B12138}" destId="{117394E0-109A-416F-A02B-A230715BF680}" srcOrd="0" destOrd="0" presId="urn:microsoft.com/office/officeart/2009/layout/CircleArrowProcess"/>
    <dgm:cxn modelId="{9A5B5551-23DB-41F3-8E7A-217BFD008F95}" type="presOf" srcId="{E86A587E-B562-46B6-AD11-500C4B912DB4}" destId="{07657789-68A8-49F1-83AF-A12CC0ED8E26}" srcOrd="0" destOrd="0" presId="urn:microsoft.com/office/officeart/2009/layout/CircleArrowProcess"/>
    <dgm:cxn modelId="{88E22EB0-B51F-41CB-864F-C4EEC163276F}" type="presParOf" srcId="{F3DB90AE-8A22-410A-91B8-406919A53A55}" destId="{DB2C2820-F592-4E8B-AD58-7A6907BB2F00}" srcOrd="0" destOrd="0" presId="urn:microsoft.com/office/officeart/2009/layout/CircleArrowProcess"/>
    <dgm:cxn modelId="{1ABE8DF4-D4E3-442C-A88C-9A6B99118F9D}" type="presParOf" srcId="{DB2C2820-F592-4E8B-AD58-7A6907BB2F00}" destId="{8BDBD957-5DD3-40F0-B0AB-40AC4E62C14C}" srcOrd="0" destOrd="0" presId="urn:microsoft.com/office/officeart/2009/layout/CircleArrowProcess"/>
    <dgm:cxn modelId="{3A10857B-4DA9-4988-8C34-D76BBCD7D614}" type="presParOf" srcId="{F3DB90AE-8A22-410A-91B8-406919A53A55}" destId="{61D2386D-E5B6-48A6-AC2B-CD2AA76473FA}" srcOrd="1" destOrd="0" presId="urn:microsoft.com/office/officeart/2009/layout/CircleArrowProcess"/>
    <dgm:cxn modelId="{0E345D87-A465-4B75-8CCB-D1D2CC71F017}" type="presParOf" srcId="{F3DB90AE-8A22-410A-91B8-406919A53A55}" destId="{46FA4BDA-5845-40F4-A820-F55843AB168F}" srcOrd="2" destOrd="0" presId="urn:microsoft.com/office/officeart/2009/layout/CircleArrowProcess"/>
    <dgm:cxn modelId="{F3028963-885C-44A4-889D-A9FA586D958A}" type="presParOf" srcId="{F3DB90AE-8A22-410A-91B8-406919A53A55}" destId="{09D0AE25-959F-4DCD-ADE8-DCD628343D4E}" srcOrd="3" destOrd="0" presId="urn:microsoft.com/office/officeart/2009/layout/CircleArrowProcess"/>
    <dgm:cxn modelId="{B31EEBD0-0BEE-44BB-968A-1069B3B1B95F}" type="presParOf" srcId="{09D0AE25-959F-4DCD-ADE8-DCD628343D4E}" destId="{225EC8D2-C8E4-43B6-BECF-310101D1F8E6}" srcOrd="0" destOrd="0" presId="urn:microsoft.com/office/officeart/2009/layout/CircleArrowProcess"/>
    <dgm:cxn modelId="{A2D2C50E-3024-402F-9A3B-0F91CC779686}" type="presParOf" srcId="{F3DB90AE-8A22-410A-91B8-406919A53A55}" destId="{E4425BAB-5E94-4F78-A097-655200A14336}" srcOrd="4" destOrd="0" presId="urn:microsoft.com/office/officeart/2009/layout/CircleArrowProcess"/>
    <dgm:cxn modelId="{9CEBDD5A-DA35-480A-B116-CA6488817888}" type="presParOf" srcId="{F3DB90AE-8A22-410A-91B8-406919A53A55}" destId="{08CB333D-1094-49E0-96F6-E7A2B1CE623F}" srcOrd="5" destOrd="0" presId="urn:microsoft.com/office/officeart/2009/layout/CircleArrowProcess"/>
    <dgm:cxn modelId="{146DB845-B1E1-4209-8CC0-15A42C7A6E02}" type="presParOf" srcId="{F3DB90AE-8A22-410A-91B8-406919A53A55}" destId="{D3DE1A4D-010D-4B7C-9C0B-088CCF72DDB4}" srcOrd="6" destOrd="0" presId="urn:microsoft.com/office/officeart/2009/layout/CircleArrowProcess"/>
    <dgm:cxn modelId="{FAE3DC57-2976-43FD-A011-39C0E3DBB30F}" type="presParOf" srcId="{D3DE1A4D-010D-4B7C-9C0B-088CCF72DDB4}" destId="{E865202A-389F-4E06-8B8E-95AF7E3E1F78}" srcOrd="0" destOrd="0" presId="urn:microsoft.com/office/officeart/2009/layout/CircleArrowProcess"/>
    <dgm:cxn modelId="{54990B17-843C-4250-A1C4-B62079803C9E}" type="presParOf" srcId="{F3DB90AE-8A22-410A-91B8-406919A53A55}" destId="{07657789-68A8-49F1-83AF-A12CC0ED8E26}" srcOrd="7" destOrd="0" presId="urn:microsoft.com/office/officeart/2009/layout/CircleArrowProcess"/>
    <dgm:cxn modelId="{18EB54E1-1CD3-41E6-BAB8-AB25B5D1B0D7}" type="presParOf" srcId="{F3DB90AE-8A22-410A-91B8-406919A53A55}" destId="{3E9CF144-93F3-4580-B492-D57FADC7923C}" srcOrd="8" destOrd="0" presId="urn:microsoft.com/office/officeart/2009/layout/CircleArrowProcess"/>
    <dgm:cxn modelId="{BB6503CE-F630-4C89-8D95-6C64CED17236}" type="presParOf" srcId="{F3DB90AE-8A22-410A-91B8-406919A53A55}" destId="{62A8C791-4295-4C67-B703-F77710DBC399}" srcOrd="9" destOrd="0" presId="urn:microsoft.com/office/officeart/2009/layout/CircleArrowProcess"/>
    <dgm:cxn modelId="{4E786824-2B11-4605-A793-AAF314591FA6}" type="presParOf" srcId="{62A8C791-4295-4C67-B703-F77710DBC399}" destId="{9F453717-65C4-4CF2-8FB8-16C9141C71F8}" srcOrd="0" destOrd="0" presId="urn:microsoft.com/office/officeart/2009/layout/CircleArrowProcess"/>
    <dgm:cxn modelId="{BA8F1562-4506-4A6A-9C34-9F2CACC0A8A9}" type="presParOf" srcId="{F3DB90AE-8A22-410A-91B8-406919A53A55}" destId="{117394E0-109A-416F-A02B-A230715BF680}" srcOrd="10" destOrd="0" presId="urn:microsoft.com/office/officeart/2009/layout/CircleArrowProcess"/>
    <dgm:cxn modelId="{E0BD5595-3BC6-4609-9602-0E6F97A22A76}" type="presParOf" srcId="{F3DB90AE-8A22-410A-91B8-406919A53A55}" destId="{75273DDA-AAD6-4502-A540-86522BE09A8B}" srcOrd="11"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F1AB04-1056-4B26-B0CE-5827A3B4AD2B}"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F0F97F47-9B3A-4A2D-AC9C-DF87EC19723F}">
      <dgm:prSet phldrT="[Text]" custT="1"/>
      <dgm:spPr/>
      <dgm:t>
        <a:bodyPr/>
        <a:lstStyle/>
        <a:p>
          <a:r>
            <a:rPr lang="en-US" sz="2400" dirty="0" smtClean="0"/>
            <a:t>Normative Framework</a:t>
          </a:r>
          <a:endParaRPr lang="en-US" sz="2400" dirty="0"/>
        </a:p>
      </dgm:t>
    </dgm:pt>
    <dgm:pt modelId="{C22E1D58-43E9-4DC6-AA19-EE75EA5AE8A3}" type="parTrans" cxnId="{0CE01F9A-C04C-4801-A56C-B1418FC9E09A}">
      <dgm:prSet/>
      <dgm:spPr/>
      <dgm:t>
        <a:bodyPr/>
        <a:lstStyle/>
        <a:p>
          <a:endParaRPr lang="en-US"/>
        </a:p>
      </dgm:t>
    </dgm:pt>
    <dgm:pt modelId="{D2225335-6D36-41B5-80AE-A28228A71CA8}" type="sibTrans" cxnId="{0CE01F9A-C04C-4801-A56C-B1418FC9E09A}">
      <dgm:prSet/>
      <dgm:spPr/>
      <dgm:t>
        <a:bodyPr/>
        <a:lstStyle/>
        <a:p>
          <a:endParaRPr lang="en-US"/>
        </a:p>
      </dgm:t>
    </dgm:pt>
    <dgm:pt modelId="{7699A26F-BD3E-443E-B963-5DF221821176}">
      <dgm:prSet phldrT="[Text]" custT="1"/>
      <dgm:spPr/>
      <dgm:t>
        <a:bodyPr/>
        <a:lstStyle/>
        <a:p>
          <a:r>
            <a:rPr lang="en-US" sz="2000" dirty="0" smtClean="0"/>
            <a:t>Human rights based approach</a:t>
          </a:r>
          <a:endParaRPr lang="en-US" sz="2000" dirty="0"/>
        </a:p>
      </dgm:t>
    </dgm:pt>
    <dgm:pt modelId="{D57B6F63-F2D1-4AF6-90DF-AD4B7E3B06E7}" type="parTrans" cxnId="{59F0F566-D4DD-47F0-828F-944D388A1D82}">
      <dgm:prSet/>
      <dgm:spPr/>
      <dgm:t>
        <a:bodyPr/>
        <a:lstStyle/>
        <a:p>
          <a:endParaRPr lang="en-US"/>
        </a:p>
      </dgm:t>
    </dgm:pt>
    <dgm:pt modelId="{3ECA2C04-8445-4B73-ACE3-1474608D1914}" type="sibTrans" cxnId="{59F0F566-D4DD-47F0-828F-944D388A1D82}">
      <dgm:prSet/>
      <dgm:spPr/>
      <dgm:t>
        <a:bodyPr/>
        <a:lstStyle/>
        <a:p>
          <a:endParaRPr lang="en-US"/>
        </a:p>
      </dgm:t>
    </dgm:pt>
    <dgm:pt modelId="{3DAD2F06-F35C-483A-8575-25599BF6997F}">
      <dgm:prSet phldrT="[Text]" custT="1"/>
      <dgm:spPr/>
      <dgm:t>
        <a:bodyPr/>
        <a:lstStyle/>
        <a:p>
          <a:r>
            <a:rPr lang="en-US" sz="2400" dirty="0" smtClean="0"/>
            <a:t>Policy Framework</a:t>
          </a:r>
          <a:endParaRPr lang="en-US" sz="2400" dirty="0"/>
        </a:p>
      </dgm:t>
    </dgm:pt>
    <dgm:pt modelId="{8FE73EAB-5485-4352-82FB-5B17707C3E13}" type="parTrans" cxnId="{34737D35-34BC-4508-8D1C-A3B21BD0EA3B}">
      <dgm:prSet/>
      <dgm:spPr/>
      <dgm:t>
        <a:bodyPr/>
        <a:lstStyle/>
        <a:p>
          <a:endParaRPr lang="en-US"/>
        </a:p>
      </dgm:t>
    </dgm:pt>
    <dgm:pt modelId="{7E8FC038-CEC4-42AE-BF29-A99F6E179887}" type="sibTrans" cxnId="{34737D35-34BC-4508-8D1C-A3B21BD0EA3B}">
      <dgm:prSet/>
      <dgm:spPr/>
      <dgm:t>
        <a:bodyPr/>
        <a:lstStyle/>
        <a:p>
          <a:endParaRPr lang="en-US"/>
        </a:p>
      </dgm:t>
    </dgm:pt>
    <dgm:pt modelId="{4A7E073F-BEF6-4D42-914F-A82E6EE107DA}">
      <dgm:prSet phldrT="[Text]" custT="1"/>
      <dgm:spPr/>
      <dgm:t>
        <a:bodyPr/>
        <a:lstStyle/>
        <a:p>
          <a:r>
            <a:rPr lang="en-US" sz="2000" dirty="0" smtClean="0"/>
            <a:t>Partner Country responsibilities; Who; When</a:t>
          </a:r>
          <a:endParaRPr lang="en-US" sz="2000" dirty="0"/>
        </a:p>
      </dgm:t>
    </dgm:pt>
    <dgm:pt modelId="{D83C3D31-38DB-4775-BC30-C9A71F6812C4}" type="parTrans" cxnId="{6B77E9C8-B414-4F59-A97E-E2DA0AF29682}">
      <dgm:prSet/>
      <dgm:spPr/>
      <dgm:t>
        <a:bodyPr/>
        <a:lstStyle/>
        <a:p>
          <a:endParaRPr lang="en-US"/>
        </a:p>
      </dgm:t>
    </dgm:pt>
    <dgm:pt modelId="{89C9496E-038C-41C7-94FC-8C2BA38D89B0}" type="sibTrans" cxnId="{6B77E9C8-B414-4F59-A97E-E2DA0AF29682}">
      <dgm:prSet/>
      <dgm:spPr/>
      <dgm:t>
        <a:bodyPr/>
        <a:lstStyle/>
        <a:p>
          <a:endParaRPr lang="en-US"/>
        </a:p>
      </dgm:t>
    </dgm:pt>
    <dgm:pt modelId="{084117DD-BEC2-4DC7-9628-FDFC3087D9E8}">
      <dgm:prSet phldrT="[Text]" custT="1"/>
      <dgm:spPr/>
      <dgm:t>
        <a:bodyPr/>
        <a:lstStyle/>
        <a:p>
          <a:r>
            <a:rPr lang="en-US" sz="2400" dirty="0" smtClean="0"/>
            <a:t>Operational Framework</a:t>
          </a:r>
          <a:endParaRPr lang="en-US" sz="2400" dirty="0"/>
        </a:p>
      </dgm:t>
    </dgm:pt>
    <dgm:pt modelId="{D422EBCB-F82E-4D5D-8773-A585C0FA49E9}" type="parTrans" cxnId="{08EEE768-FF6E-4D36-8661-D83A7222AB3E}">
      <dgm:prSet/>
      <dgm:spPr/>
      <dgm:t>
        <a:bodyPr/>
        <a:lstStyle/>
        <a:p>
          <a:endParaRPr lang="en-US"/>
        </a:p>
      </dgm:t>
    </dgm:pt>
    <dgm:pt modelId="{CF0DDDCF-3897-49BD-B2F9-0D6104C94465}" type="sibTrans" cxnId="{08EEE768-FF6E-4D36-8661-D83A7222AB3E}">
      <dgm:prSet/>
      <dgm:spPr/>
      <dgm:t>
        <a:bodyPr/>
        <a:lstStyle/>
        <a:p>
          <a:endParaRPr lang="en-US"/>
        </a:p>
      </dgm:t>
    </dgm:pt>
    <dgm:pt modelId="{A77C9595-2800-4623-A64A-FF04E0BCC7CD}">
      <dgm:prSet phldrT="[Text]" custT="1"/>
      <dgm:spPr/>
      <dgm:t>
        <a:bodyPr/>
        <a:lstStyle/>
        <a:p>
          <a:r>
            <a:rPr lang="en-US" sz="2000" dirty="0" smtClean="0"/>
            <a:t>How – at different levels</a:t>
          </a:r>
          <a:endParaRPr lang="en-US" sz="2000" dirty="0"/>
        </a:p>
      </dgm:t>
    </dgm:pt>
    <dgm:pt modelId="{9A9360E0-DBAE-446F-BCCF-E29DB32F6867}" type="parTrans" cxnId="{4CE9046E-3051-478B-BB10-8D41A80E00AB}">
      <dgm:prSet/>
      <dgm:spPr/>
      <dgm:t>
        <a:bodyPr/>
        <a:lstStyle/>
        <a:p>
          <a:endParaRPr lang="en-US"/>
        </a:p>
      </dgm:t>
    </dgm:pt>
    <dgm:pt modelId="{D933A328-EC3F-4917-BBC3-D8C60857555D}" type="sibTrans" cxnId="{4CE9046E-3051-478B-BB10-8D41A80E00AB}">
      <dgm:prSet/>
      <dgm:spPr/>
      <dgm:t>
        <a:bodyPr/>
        <a:lstStyle/>
        <a:p>
          <a:endParaRPr lang="en-US"/>
        </a:p>
      </dgm:t>
    </dgm:pt>
    <dgm:pt modelId="{D1E20FBC-AD29-4D45-8176-AD79772F89A1}" type="pres">
      <dgm:prSet presAssocID="{9EF1AB04-1056-4B26-B0CE-5827A3B4AD2B}" presName="linearFlow" presStyleCnt="0">
        <dgm:presLayoutVars>
          <dgm:dir/>
          <dgm:animLvl val="lvl"/>
          <dgm:resizeHandles val="exact"/>
        </dgm:presLayoutVars>
      </dgm:prSet>
      <dgm:spPr/>
      <dgm:t>
        <a:bodyPr/>
        <a:lstStyle/>
        <a:p>
          <a:endParaRPr lang="en-US"/>
        </a:p>
      </dgm:t>
    </dgm:pt>
    <dgm:pt modelId="{1DF49C43-E504-4323-94E2-860A5C25F451}" type="pres">
      <dgm:prSet presAssocID="{F0F97F47-9B3A-4A2D-AC9C-DF87EC19723F}" presName="composite" presStyleCnt="0"/>
      <dgm:spPr/>
    </dgm:pt>
    <dgm:pt modelId="{132ABFEB-7EFA-4B50-BFB7-62926B2224FC}" type="pres">
      <dgm:prSet presAssocID="{F0F97F47-9B3A-4A2D-AC9C-DF87EC19723F}" presName="parTx" presStyleLbl="node1" presStyleIdx="0" presStyleCnt="3">
        <dgm:presLayoutVars>
          <dgm:chMax val="0"/>
          <dgm:chPref val="0"/>
          <dgm:bulletEnabled val="1"/>
        </dgm:presLayoutVars>
      </dgm:prSet>
      <dgm:spPr/>
      <dgm:t>
        <a:bodyPr/>
        <a:lstStyle/>
        <a:p>
          <a:endParaRPr lang="en-US"/>
        </a:p>
      </dgm:t>
    </dgm:pt>
    <dgm:pt modelId="{496FED92-71B9-4016-B5C4-237AA8F2FC97}" type="pres">
      <dgm:prSet presAssocID="{F0F97F47-9B3A-4A2D-AC9C-DF87EC19723F}" presName="parSh" presStyleLbl="node1" presStyleIdx="0" presStyleCnt="3" custScaleX="119750" custScaleY="164300" custLinFactNeighborX="-498" custLinFactNeighborY="-41121"/>
      <dgm:spPr/>
      <dgm:t>
        <a:bodyPr/>
        <a:lstStyle/>
        <a:p>
          <a:endParaRPr lang="en-US"/>
        </a:p>
      </dgm:t>
    </dgm:pt>
    <dgm:pt modelId="{6AE61333-97BE-4903-92B8-23A11541E31F}" type="pres">
      <dgm:prSet presAssocID="{F0F97F47-9B3A-4A2D-AC9C-DF87EC19723F}" presName="desTx" presStyleLbl="fgAcc1" presStyleIdx="0" presStyleCnt="3" custScaleX="131843" custScaleY="91300" custLinFactNeighborY="6391">
        <dgm:presLayoutVars>
          <dgm:bulletEnabled val="1"/>
        </dgm:presLayoutVars>
      </dgm:prSet>
      <dgm:spPr/>
      <dgm:t>
        <a:bodyPr/>
        <a:lstStyle/>
        <a:p>
          <a:endParaRPr lang="en-US"/>
        </a:p>
      </dgm:t>
    </dgm:pt>
    <dgm:pt modelId="{EEDB5BFC-5DCE-4078-BD8C-414E08FB8B3E}" type="pres">
      <dgm:prSet presAssocID="{D2225335-6D36-41B5-80AE-A28228A71CA8}" presName="sibTrans" presStyleLbl="sibTrans2D1" presStyleIdx="0" presStyleCnt="2"/>
      <dgm:spPr/>
      <dgm:t>
        <a:bodyPr/>
        <a:lstStyle/>
        <a:p>
          <a:endParaRPr lang="en-US"/>
        </a:p>
      </dgm:t>
    </dgm:pt>
    <dgm:pt modelId="{2CD56CE6-00E8-4401-8C07-9D2D880E94AD}" type="pres">
      <dgm:prSet presAssocID="{D2225335-6D36-41B5-80AE-A28228A71CA8}" presName="connTx" presStyleLbl="sibTrans2D1" presStyleIdx="0" presStyleCnt="2"/>
      <dgm:spPr/>
      <dgm:t>
        <a:bodyPr/>
        <a:lstStyle/>
        <a:p>
          <a:endParaRPr lang="en-US"/>
        </a:p>
      </dgm:t>
    </dgm:pt>
    <dgm:pt modelId="{F0F60A63-5C0E-4005-A42E-172843B5937D}" type="pres">
      <dgm:prSet presAssocID="{3DAD2F06-F35C-483A-8575-25599BF6997F}" presName="composite" presStyleCnt="0"/>
      <dgm:spPr/>
    </dgm:pt>
    <dgm:pt modelId="{30641E89-D6A6-441A-8C43-B4A65F111957}" type="pres">
      <dgm:prSet presAssocID="{3DAD2F06-F35C-483A-8575-25599BF6997F}" presName="parTx" presStyleLbl="node1" presStyleIdx="0" presStyleCnt="3">
        <dgm:presLayoutVars>
          <dgm:chMax val="0"/>
          <dgm:chPref val="0"/>
          <dgm:bulletEnabled val="1"/>
        </dgm:presLayoutVars>
      </dgm:prSet>
      <dgm:spPr/>
      <dgm:t>
        <a:bodyPr/>
        <a:lstStyle/>
        <a:p>
          <a:endParaRPr lang="en-US"/>
        </a:p>
      </dgm:t>
    </dgm:pt>
    <dgm:pt modelId="{11594B5A-B18C-440C-BA32-2FF409EB01FB}" type="pres">
      <dgm:prSet presAssocID="{3DAD2F06-F35C-483A-8575-25599BF6997F}" presName="parSh" presStyleLbl="node1" presStyleIdx="1" presStyleCnt="3" custScaleX="125419" custScaleY="168356" custLinFactNeighborX="8514" custLinFactNeighborY="-41222"/>
      <dgm:spPr/>
      <dgm:t>
        <a:bodyPr/>
        <a:lstStyle/>
        <a:p>
          <a:endParaRPr lang="en-US"/>
        </a:p>
      </dgm:t>
    </dgm:pt>
    <dgm:pt modelId="{88667147-F453-41FF-BE9F-10A9070D2D76}" type="pres">
      <dgm:prSet presAssocID="{3DAD2F06-F35C-483A-8575-25599BF6997F}" presName="desTx" presStyleLbl="fgAcc1" presStyleIdx="1" presStyleCnt="3" custScaleX="141946" custScaleY="113630" custLinFactNeighborX="17647" custLinFactNeighborY="15478">
        <dgm:presLayoutVars>
          <dgm:bulletEnabled val="1"/>
        </dgm:presLayoutVars>
      </dgm:prSet>
      <dgm:spPr/>
      <dgm:t>
        <a:bodyPr/>
        <a:lstStyle/>
        <a:p>
          <a:endParaRPr lang="en-US"/>
        </a:p>
      </dgm:t>
    </dgm:pt>
    <dgm:pt modelId="{2B40EACA-88B3-4395-B9CD-6C4A5CE662D7}" type="pres">
      <dgm:prSet presAssocID="{7E8FC038-CEC4-42AE-BF29-A99F6E179887}" presName="sibTrans" presStyleLbl="sibTrans2D1" presStyleIdx="1" presStyleCnt="2"/>
      <dgm:spPr/>
      <dgm:t>
        <a:bodyPr/>
        <a:lstStyle/>
        <a:p>
          <a:endParaRPr lang="en-US"/>
        </a:p>
      </dgm:t>
    </dgm:pt>
    <dgm:pt modelId="{6975ED32-B778-488D-8FDE-43039FC98E25}" type="pres">
      <dgm:prSet presAssocID="{7E8FC038-CEC4-42AE-BF29-A99F6E179887}" presName="connTx" presStyleLbl="sibTrans2D1" presStyleIdx="1" presStyleCnt="2"/>
      <dgm:spPr/>
      <dgm:t>
        <a:bodyPr/>
        <a:lstStyle/>
        <a:p>
          <a:endParaRPr lang="en-US"/>
        </a:p>
      </dgm:t>
    </dgm:pt>
    <dgm:pt modelId="{4CDBF259-A8E7-41D6-9BD4-EF4DF9AD16EF}" type="pres">
      <dgm:prSet presAssocID="{084117DD-BEC2-4DC7-9628-FDFC3087D9E8}" presName="composite" presStyleCnt="0"/>
      <dgm:spPr/>
    </dgm:pt>
    <dgm:pt modelId="{047AA29F-BF37-466D-B2A7-358F41D8AD8C}" type="pres">
      <dgm:prSet presAssocID="{084117DD-BEC2-4DC7-9628-FDFC3087D9E8}" presName="parTx" presStyleLbl="node1" presStyleIdx="1" presStyleCnt="3">
        <dgm:presLayoutVars>
          <dgm:chMax val="0"/>
          <dgm:chPref val="0"/>
          <dgm:bulletEnabled val="1"/>
        </dgm:presLayoutVars>
      </dgm:prSet>
      <dgm:spPr/>
      <dgm:t>
        <a:bodyPr/>
        <a:lstStyle/>
        <a:p>
          <a:endParaRPr lang="en-US"/>
        </a:p>
      </dgm:t>
    </dgm:pt>
    <dgm:pt modelId="{488F709A-88EB-49F6-A868-FFA8D6B6C873}" type="pres">
      <dgm:prSet presAssocID="{084117DD-BEC2-4DC7-9628-FDFC3087D9E8}" presName="parSh" presStyleLbl="node1" presStyleIdx="2" presStyleCnt="3" custScaleX="123856" custScaleY="176500" custLinFactNeighborX="1230" custLinFactNeighborY="-46676"/>
      <dgm:spPr/>
      <dgm:t>
        <a:bodyPr/>
        <a:lstStyle/>
        <a:p>
          <a:endParaRPr lang="en-US"/>
        </a:p>
      </dgm:t>
    </dgm:pt>
    <dgm:pt modelId="{14ED8752-E5ED-4DF4-B39C-DE2E82CB929E}" type="pres">
      <dgm:prSet presAssocID="{084117DD-BEC2-4DC7-9628-FDFC3087D9E8}" presName="desTx" presStyleLbl="fgAcc1" presStyleIdx="2" presStyleCnt="3" custScaleX="111882" custLinFactNeighborX="-150" custLinFactNeighborY="8616">
        <dgm:presLayoutVars>
          <dgm:bulletEnabled val="1"/>
        </dgm:presLayoutVars>
      </dgm:prSet>
      <dgm:spPr/>
      <dgm:t>
        <a:bodyPr/>
        <a:lstStyle/>
        <a:p>
          <a:endParaRPr lang="en-US"/>
        </a:p>
      </dgm:t>
    </dgm:pt>
  </dgm:ptLst>
  <dgm:cxnLst>
    <dgm:cxn modelId="{77B1E713-9F1D-492F-BFB1-FB280BB6CBA6}" type="presOf" srcId="{7E8FC038-CEC4-42AE-BF29-A99F6E179887}" destId="{2B40EACA-88B3-4395-B9CD-6C4A5CE662D7}" srcOrd="0" destOrd="0" presId="urn:microsoft.com/office/officeart/2005/8/layout/process3"/>
    <dgm:cxn modelId="{F805DBB0-2282-4D82-BE50-2E5BF2BE7A31}" type="presOf" srcId="{084117DD-BEC2-4DC7-9628-FDFC3087D9E8}" destId="{047AA29F-BF37-466D-B2A7-358F41D8AD8C}" srcOrd="0" destOrd="0" presId="urn:microsoft.com/office/officeart/2005/8/layout/process3"/>
    <dgm:cxn modelId="{413674CB-4EDB-4345-8BFA-E2ED4C1C72A6}" type="presOf" srcId="{7E8FC038-CEC4-42AE-BF29-A99F6E179887}" destId="{6975ED32-B778-488D-8FDE-43039FC98E25}" srcOrd="1" destOrd="0" presId="urn:microsoft.com/office/officeart/2005/8/layout/process3"/>
    <dgm:cxn modelId="{08EEE768-FF6E-4D36-8661-D83A7222AB3E}" srcId="{9EF1AB04-1056-4B26-B0CE-5827A3B4AD2B}" destId="{084117DD-BEC2-4DC7-9628-FDFC3087D9E8}" srcOrd="2" destOrd="0" parTransId="{D422EBCB-F82E-4D5D-8773-A585C0FA49E9}" sibTransId="{CF0DDDCF-3897-49BD-B2F9-0D6104C94465}"/>
    <dgm:cxn modelId="{1D532015-1A30-4F30-91D0-D2F2F641BF04}" type="presOf" srcId="{3DAD2F06-F35C-483A-8575-25599BF6997F}" destId="{11594B5A-B18C-440C-BA32-2FF409EB01FB}" srcOrd="1" destOrd="0" presId="urn:microsoft.com/office/officeart/2005/8/layout/process3"/>
    <dgm:cxn modelId="{34737D35-34BC-4508-8D1C-A3B21BD0EA3B}" srcId="{9EF1AB04-1056-4B26-B0CE-5827A3B4AD2B}" destId="{3DAD2F06-F35C-483A-8575-25599BF6997F}" srcOrd="1" destOrd="0" parTransId="{8FE73EAB-5485-4352-82FB-5B17707C3E13}" sibTransId="{7E8FC038-CEC4-42AE-BF29-A99F6E179887}"/>
    <dgm:cxn modelId="{97B2330F-CFB3-4237-BD87-D7B492B41E9F}" type="presOf" srcId="{9EF1AB04-1056-4B26-B0CE-5827A3B4AD2B}" destId="{D1E20FBC-AD29-4D45-8176-AD79772F89A1}" srcOrd="0" destOrd="0" presId="urn:microsoft.com/office/officeart/2005/8/layout/process3"/>
    <dgm:cxn modelId="{DC04B6F7-8D07-41D5-985F-F712D30ED8EE}" type="presOf" srcId="{A77C9595-2800-4623-A64A-FF04E0BCC7CD}" destId="{14ED8752-E5ED-4DF4-B39C-DE2E82CB929E}" srcOrd="0" destOrd="0" presId="urn:microsoft.com/office/officeart/2005/8/layout/process3"/>
    <dgm:cxn modelId="{5E9EE0AA-71EA-4389-83B1-AB04C91FB62F}" type="presOf" srcId="{7699A26F-BD3E-443E-B963-5DF221821176}" destId="{6AE61333-97BE-4903-92B8-23A11541E31F}" srcOrd="0" destOrd="0" presId="urn:microsoft.com/office/officeart/2005/8/layout/process3"/>
    <dgm:cxn modelId="{59F0F566-D4DD-47F0-828F-944D388A1D82}" srcId="{F0F97F47-9B3A-4A2D-AC9C-DF87EC19723F}" destId="{7699A26F-BD3E-443E-B963-5DF221821176}" srcOrd="0" destOrd="0" parTransId="{D57B6F63-F2D1-4AF6-90DF-AD4B7E3B06E7}" sibTransId="{3ECA2C04-8445-4B73-ACE3-1474608D1914}"/>
    <dgm:cxn modelId="{0CE01F9A-C04C-4801-A56C-B1418FC9E09A}" srcId="{9EF1AB04-1056-4B26-B0CE-5827A3B4AD2B}" destId="{F0F97F47-9B3A-4A2D-AC9C-DF87EC19723F}" srcOrd="0" destOrd="0" parTransId="{C22E1D58-43E9-4DC6-AA19-EE75EA5AE8A3}" sibTransId="{D2225335-6D36-41B5-80AE-A28228A71CA8}"/>
    <dgm:cxn modelId="{2711E52F-87AB-4619-B20E-89B19D025436}" type="presOf" srcId="{4A7E073F-BEF6-4D42-914F-A82E6EE107DA}" destId="{88667147-F453-41FF-BE9F-10A9070D2D76}" srcOrd="0" destOrd="0" presId="urn:microsoft.com/office/officeart/2005/8/layout/process3"/>
    <dgm:cxn modelId="{DD5628A2-0F18-41F1-88D7-9978BC3BB4C8}" type="presOf" srcId="{F0F97F47-9B3A-4A2D-AC9C-DF87EC19723F}" destId="{132ABFEB-7EFA-4B50-BFB7-62926B2224FC}" srcOrd="0" destOrd="0" presId="urn:microsoft.com/office/officeart/2005/8/layout/process3"/>
    <dgm:cxn modelId="{9AAF6C09-3B21-452B-A424-56BC20C2E819}" type="presOf" srcId="{D2225335-6D36-41B5-80AE-A28228A71CA8}" destId="{2CD56CE6-00E8-4401-8C07-9D2D880E94AD}" srcOrd="1" destOrd="0" presId="urn:microsoft.com/office/officeart/2005/8/layout/process3"/>
    <dgm:cxn modelId="{7FA57E57-065E-4F13-8902-A6C3E678558B}" type="presOf" srcId="{3DAD2F06-F35C-483A-8575-25599BF6997F}" destId="{30641E89-D6A6-441A-8C43-B4A65F111957}" srcOrd="0" destOrd="0" presId="urn:microsoft.com/office/officeart/2005/8/layout/process3"/>
    <dgm:cxn modelId="{4CE9046E-3051-478B-BB10-8D41A80E00AB}" srcId="{084117DD-BEC2-4DC7-9628-FDFC3087D9E8}" destId="{A77C9595-2800-4623-A64A-FF04E0BCC7CD}" srcOrd="0" destOrd="0" parTransId="{9A9360E0-DBAE-446F-BCCF-E29DB32F6867}" sibTransId="{D933A328-EC3F-4917-BBC3-D8C60857555D}"/>
    <dgm:cxn modelId="{8CBC89FD-7642-4543-A32B-8C167EAAA152}" type="presOf" srcId="{D2225335-6D36-41B5-80AE-A28228A71CA8}" destId="{EEDB5BFC-5DCE-4078-BD8C-414E08FB8B3E}" srcOrd="0" destOrd="0" presId="urn:microsoft.com/office/officeart/2005/8/layout/process3"/>
    <dgm:cxn modelId="{D6E28EE6-9572-4657-AECE-21E011F95377}" type="presOf" srcId="{F0F97F47-9B3A-4A2D-AC9C-DF87EC19723F}" destId="{496FED92-71B9-4016-B5C4-237AA8F2FC97}" srcOrd="1" destOrd="0" presId="urn:microsoft.com/office/officeart/2005/8/layout/process3"/>
    <dgm:cxn modelId="{0279873A-3E00-4D94-85EF-A2BC053581E6}" type="presOf" srcId="{084117DD-BEC2-4DC7-9628-FDFC3087D9E8}" destId="{488F709A-88EB-49F6-A868-FFA8D6B6C873}" srcOrd="1" destOrd="0" presId="urn:microsoft.com/office/officeart/2005/8/layout/process3"/>
    <dgm:cxn modelId="{6B77E9C8-B414-4F59-A97E-E2DA0AF29682}" srcId="{3DAD2F06-F35C-483A-8575-25599BF6997F}" destId="{4A7E073F-BEF6-4D42-914F-A82E6EE107DA}" srcOrd="0" destOrd="0" parTransId="{D83C3D31-38DB-4775-BC30-C9A71F6812C4}" sibTransId="{89C9496E-038C-41C7-94FC-8C2BA38D89B0}"/>
    <dgm:cxn modelId="{10345896-EE7E-4180-8E49-7B835F1DDC88}" type="presParOf" srcId="{D1E20FBC-AD29-4D45-8176-AD79772F89A1}" destId="{1DF49C43-E504-4323-94E2-860A5C25F451}" srcOrd="0" destOrd="0" presId="urn:microsoft.com/office/officeart/2005/8/layout/process3"/>
    <dgm:cxn modelId="{E58A3462-1FFB-4485-9BF7-D8D0FD628146}" type="presParOf" srcId="{1DF49C43-E504-4323-94E2-860A5C25F451}" destId="{132ABFEB-7EFA-4B50-BFB7-62926B2224FC}" srcOrd="0" destOrd="0" presId="urn:microsoft.com/office/officeart/2005/8/layout/process3"/>
    <dgm:cxn modelId="{E6645925-6D2F-4839-AADE-50B48B1D0BF8}" type="presParOf" srcId="{1DF49C43-E504-4323-94E2-860A5C25F451}" destId="{496FED92-71B9-4016-B5C4-237AA8F2FC97}" srcOrd="1" destOrd="0" presId="urn:microsoft.com/office/officeart/2005/8/layout/process3"/>
    <dgm:cxn modelId="{9D852BFD-BDC4-46AE-A472-68F72726CAB3}" type="presParOf" srcId="{1DF49C43-E504-4323-94E2-860A5C25F451}" destId="{6AE61333-97BE-4903-92B8-23A11541E31F}" srcOrd="2" destOrd="0" presId="urn:microsoft.com/office/officeart/2005/8/layout/process3"/>
    <dgm:cxn modelId="{93626CB3-B557-48EF-8736-7B0E52A0162D}" type="presParOf" srcId="{D1E20FBC-AD29-4D45-8176-AD79772F89A1}" destId="{EEDB5BFC-5DCE-4078-BD8C-414E08FB8B3E}" srcOrd="1" destOrd="0" presId="urn:microsoft.com/office/officeart/2005/8/layout/process3"/>
    <dgm:cxn modelId="{80B55C98-EEED-450D-990F-CCDC91DA7616}" type="presParOf" srcId="{EEDB5BFC-5DCE-4078-BD8C-414E08FB8B3E}" destId="{2CD56CE6-00E8-4401-8C07-9D2D880E94AD}" srcOrd="0" destOrd="0" presId="urn:microsoft.com/office/officeart/2005/8/layout/process3"/>
    <dgm:cxn modelId="{92F82DA6-1B44-481C-A887-8F164A0482C1}" type="presParOf" srcId="{D1E20FBC-AD29-4D45-8176-AD79772F89A1}" destId="{F0F60A63-5C0E-4005-A42E-172843B5937D}" srcOrd="2" destOrd="0" presId="urn:microsoft.com/office/officeart/2005/8/layout/process3"/>
    <dgm:cxn modelId="{C1DE9950-B1EA-4129-88F7-DFCF9F058827}" type="presParOf" srcId="{F0F60A63-5C0E-4005-A42E-172843B5937D}" destId="{30641E89-D6A6-441A-8C43-B4A65F111957}" srcOrd="0" destOrd="0" presId="urn:microsoft.com/office/officeart/2005/8/layout/process3"/>
    <dgm:cxn modelId="{B7C12276-3A91-4A22-9897-5985BB3CBE82}" type="presParOf" srcId="{F0F60A63-5C0E-4005-A42E-172843B5937D}" destId="{11594B5A-B18C-440C-BA32-2FF409EB01FB}" srcOrd="1" destOrd="0" presId="urn:microsoft.com/office/officeart/2005/8/layout/process3"/>
    <dgm:cxn modelId="{D7E36685-62BB-466D-AB1B-3B2CD1A79B9D}" type="presParOf" srcId="{F0F60A63-5C0E-4005-A42E-172843B5937D}" destId="{88667147-F453-41FF-BE9F-10A9070D2D76}" srcOrd="2" destOrd="0" presId="urn:microsoft.com/office/officeart/2005/8/layout/process3"/>
    <dgm:cxn modelId="{3D65FA56-B1AD-41C0-AF04-FD85F556F175}" type="presParOf" srcId="{D1E20FBC-AD29-4D45-8176-AD79772F89A1}" destId="{2B40EACA-88B3-4395-B9CD-6C4A5CE662D7}" srcOrd="3" destOrd="0" presId="urn:microsoft.com/office/officeart/2005/8/layout/process3"/>
    <dgm:cxn modelId="{8C5D305A-8926-48C6-895C-1138D79BF7B0}" type="presParOf" srcId="{2B40EACA-88B3-4395-B9CD-6C4A5CE662D7}" destId="{6975ED32-B778-488D-8FDE-43039FC98E25}" srcOrd="0" destOrd="0" presId="urn:microsoft.com/office/officeart/2005/8/layout/process3"/>
    <dgm:cxn modelId="{DA8E49B1-A61F-4D36-AA72-7CF0E5CCCDC6}" type="presParOf" srcId="{D1E20FBC-AD29-4D45-8176-AD79772F89A1}" destId="{4CDBF259-A8E7-41D6-9BD4-EF4DF9AD16EF}" srcOrd="4" destOrd="0" presId="urn:microsoft.com/office/officeart/2005/8/layout/process3"/>
    <dgm:cxn modelId="{41B321B2-D673-4085-B2D2-3DCD307619C3}" type="presParOf" srcId="{4CDBF259-A8E7-41D6-9BD4-EF4DF9AD16EF}" destId="{047AA29F-BF37-466D-B2A7-358F41D8AD8C}" srcOrd="0" destOrd="0" presId="urn:microsoft.com/office/officeart/2005/8/layout/process3"/>
    <dgm:cxn modelId="{2212C444-D700-4146-9062-F2CD4F05D8AB}" type="presParOf" srcId="{4CDBF259-A8E7-41D6-9BD4-EF4DF9AD16EF}" destId="{488F709A-88EB-49F6-A868-FFA8D6B6C873}" srcOrd="1" destOrd="0" presId="urn:microsoft.com/office/officeart/2005/8/layout/process3"/>
    <dgm:cxn modelId="{E08006EA-F0AF-427C-AF7E-44B8A9027D92}" type="presParOf" srcId="{4CDBF259-A8E7-41D6-9BD4-EF4DF9AD16EF}" destId="{14ED8752-E5ED-4DF4-B39C-DE2E82CB929E}"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1ED29A-447C-4046-BF79-92CB4B15C1D7}" type="doc">
      <dgm:prSet loTypeId="urn:microsoft.com/office/officeart/2009/3/layout/StepUpProcess" loCatId="process" qsTypeId="urn:microsoft.com/office/officeart/2005/8/quickstyle/simple1" qsCatId="simple" csTypeId="urn:microsoft.com/office/officeart/2005/8/colors/accent1_2" csCatId="accent1" phldr="1"/>
      <dgm:spPr/>
    </dgm:pt>
    <dgm:pt modelId="{3D8BFDF1-F80E-4A7A-9FC2-9E1DEC2CEB96}">
      <dgm:prSet phldrT="[Text]" custT="1"/>
      <dgm:spPr/>
      <dgm:t>
        <a:bodyPr/>
        <a:lstStyle/>
        <a:p>
          <a:r>
            <a:rPr lang="en-US" sz="2600" b="1" dirty="0" smtClean="0"/>
            <a:t>FPIC Scoping</a:t>
          </a:r>
        </a:p>
        <a:p>
          <a:r>
            <a:rPr lang="en-US" sz="1800" dirty="0" smtClean="0">
              <a:solidFill>
                <a:srgbClr val="FFFF00"/>
              </a:solidFill>
            </a:rPr>
            <a:t>(could be done thru SESA)</a:t>
          </a:r>
          <a:endParaRPr lang="en-US" sz="1800" b="1" dirty="0">
            <a:solidFill>
              <a:srgbClr val="FFFF00"/>
            </a:solidFill>
          </a:endParaRPr>
        </a:p>
      </dgm:t>
    </dgm:pt>
    <dgm:pt modelId="{4CA2EF89-6504-44BC-A39C-FB58CC1F56FF}" type="parTrans" cxnId="{792EDA03-59A2-42DB-B868-0BC2BE455686}">
      <dgm:prSet/>
      <dgm:spPr/>
      <dgm:t>
        <a:bodyPr/>
        <a:lstStyle/>
        <a:p>
          <a:endParaRPr lang="en-US"/>
        </a:p>
      </dgm:t>
    </dgm:pt>
    <dgm:pt modelId="{6C3D1432-A33E-43F1-B05A-DBCB32522D1D}" type="sibTrans" cxnId="{792EDA03-59A2-42DB-B868-0BC2BE455686}">
      <dgm:prSet/>
      <dgm:spPr/>
      <dgm:t>
        <a:bodyPr/>
        <a:lstStyle/>
        <a:p>
          <a:endParaRPr lang="en-US"/>
        </a:p>
      </dgm:t>
    </dgm:pt>
    <dgm:pt modelId="{7BDFE265-17B2-436F-BC7F-A2ADB3A66E19}">
      <dgm:prSet phldrT="[Text]" custT="1"/>
      <dgm:spPr/>
      <dgm:t>
        <a:bodyPr/>
        <a:lstStyle/>
        <a:p>
          <a:r>
            <a:rPr lang="en-US" sz="2600" b="1" dirty="0" smtClean="0"/>
            <a:t>FPIC Proposal</a:t>
          </a:r>
          <a:endParaRPr lang="en-US" sz="2600" b="1" dirty="0"/>
        </a:p>
      </dgm:t>
    </dgm:pt>
    <dgm:pt modelId="{A285B236-3CD9-4D63-A1F1-6FFB72280A0D}" type="parTrans" cxnId="{D2406BB1-7CC5-4446-BE4E-E20187D89719}">
      <dgm:prSet/>
      <dgm:spPr/>
      <dgm:t>
        <a:bodyPr/>
        <a:lstStyle/>
        <a:p>
          <a:endParaRPr lang="en-US"/>
        </a:p>
      </dgm:t>
    </dgm:pt>
    <dgm:pt modelId="{CA910100-7E2E-4CDD-BB16-D14EF6CD3EA8}" type="sibTrans" cxnId="{D2406BB1-7CC5-4446-BE4E-E20187D89719}">
      <dgm:prSet/>
      <dgm:spPr/>
      <dgm:t>
        <a:bodyPr/>
        <a:lstStyle/>
        <a:p>
          <a:endParaRPr lang="en-US"/>
        </a:p>
      </dgm:t>
    </dgm:pt>
    <dgm:pt modelId="{0B75BCA0-9106-46E6-B020-3E6185EDF582}">
      <dgm:prSet phldrT="[Text]" custT="1"/>
      <dgm:spPr/>
      <dgm:t>
        <a:bodyPr/>
        <a:lstStyle/>
        <a:p>
          <a:r>
            <a:rPr lang="en-US" sz="2600" b="1" dirty="0" smtClean="0"/>
            <a:t>FPIC Process &amp; Independent Evaluation</a:t>
          </a:r>
          <a:endParaRPr lang="en-US" sz="2600" b="1" dirty="0"/>
        </a:p>
      </dgm:t>
    </dgm:pt>
    <dgm:pt modelId="{ED40AF63-93AE-4E54-9850-E527CE58708A}" type="parTrans" cxnId="{5F148160-C53C-4607-A000-04F2E4BE6F50}">
      <dgm:prSet/>
      <dgm:spPr/>
      <dgm:t>
        <a:bodyPr/>
        <a:lstStyle/>
        <a:p>
          <a:endParaRPr lang="en-US"/>
        </a:p>
      </dgm:t>
    </dgm:pt>
    <dgm:pt modelId="{CA47369F-2561-48A3-8E66-3B18067FCEE6}" type="sibTrans" cxnId="{5F148160-C53C-4607-A000-04F2E4BE6F50}">
      <dgm:prSet/>
      <dgm:spPr/>
      <dgm:t>
        <a:bodyPr/>
        <a:lstStyle/>
        <a:p>
          <a:endParaRPr lang="en-US"/>
        </a:p>
      </dgm:t>
    </dgm:pt>
    <dgm:pt modelId="{B40885A3-1815-4038-A1E0-BC5C69B5FF3E}">
      <dgm:prSet phldrT="[Text]" custT="1"/>
      <dgm:spPr/>
      <dgm:t>
        <a:bodyPr/>
        <a:lstStyle/>
        <a:p>
          <a:r>
            <a:rPr lang="en-US" sz="2000" dirty="0" smtClean="0"/>
            <a:t>Proposed activity + impacts (could be done thru SESA)</a:t>
          </a:r>
          <a:endParaRPr lang="en-US" sz="2000" dirty="0"/>
        </a:p>
      </dgm:t>
    </dgm:pt>
    <dgm:pt modelId="{98432AFC-CEAA-496D-A342-4F8625C3FEAD}" type="parTrans" cxnId="{B8AA6238-8894-419D-B4CC-B3C58BD34E02}">
      <dgm:prSet/>
      <dgm:spPr/>
      <dgm:t>
        <a:bodyPr/>
        <a:lstStyle/>
        <a:p>
          <a:endParaRPr lang="en-US"/>
        </a:p>
      </dgm:t>
    </dgm:pt>
    <dgm:pt modelId="{2DB9BA30-6064-4016-9E11-3399A82A4C3C}" type="sibTrans" cxnId="{B8AA6238-8894-419D-B4CC-B3C58BD34E02}">
      <dgm:prSet/>
      <dgm:spPr/>
      <dgm:t>
        <a:bodyPr/>
        <a:lstStyle/>
        <a:p>
          <a:endParaRPr lang="en-US"/>
        </a:p>
      </dgm:t>
    </dgm:pt>
    <dgm:pt modelId="{D3459148-F1F6-408A-9810-038DC9BE66D9}">
      <dgm:prSet phldrT="[Text]" custT="1"/>
      <dgm:spPr/>
      <dgm:t>
        <a:bodyPr/>
        <a:lstStyle/>
        <a:p>
          <a:r>
            <a:rPr lang="en-US" sz="2000" dirty="0" smtClean="0"/>
            <a:t>Were principles and definitions of FPIC met?</a:t>
          </a:r>
          <a:endParaRPr lang="en-US" sz="2000" dirty="0"/>
        </a:p>
      </dgm:t>
    </dgm:pt>
    <dgm:pt modelId="{EE81AAD1-8783-4164-8F99-7C84791850B1}" type="parTrans" cxnId="{E80B8DAA-E399-4C17-813E-C0BED23556B4}">
      <dgm:prSet/>
      <dgm:spPr/>
      <dgm:t>
        <a:bodyPr/>
        <a:lstStyle/>
        <a:p>
          <a:endParaRPr lang="en-US"/>
        </a:p>
      </dgm:t>
    </dgm:pt>
    <dgm:pt modelId="{6AB34E94-BA73-47D4-B4E0-A3B5E1F0DC33}" type="sibTrans" cxnId="{E80B8DAA-E399-4C17-813E-C0BED23556B4}">
      <dgm:prSet/>
      <dgm:spPr/>
      <dgm:t>
        <a:bodyPr/>
        <a:lstStyle/>
        <a:p>
          <a:endParaRPr lang="en-US"/>
        </a:p>
      </dgm:t>
    </dgm:pt>
    <dgm:pt modelId="{E35B7E90-4412-40B4-9197-2177A571A22A}">
      <dgm:prSet phldrT="[Text]" custT="1"/>
      <dgm:spPr/>
      <dgm:t>
        <a:bodyPr/>
        <a:lstStyle/>
        <a:p>
          <a:r>
            <a:rPr lang="en-US" sz="2000" dirty="0" smtClean="0"/>
            <a:t>Rights holders</a:t>
          </a:r>
          <a:endParaRPr lang="en-US" sz="2000" dirty="0"/>
        </a:p>
      </dgm:t>
    </dgm:pt>
    <dgm:pt modelId="{47309A4C-BE89-47F4-8E58-12EE749CB686}" type="parTrans" cxnId="{39898681-0101-471C-ACDC-7D661B60DC6F}">
      <dgm:prSet/>
      <dgm:spPr/>
      <dgm:t>
        <a:bodyPr/>
        <a:lstStyle/>
        <a:p>
          <a:endParaRPr lang="en-US"/>
        </a:p>
      </dgm:t>
    </dgm:pt>
    <dgm:pt modelId="{BF3DC48E-8787-410B-BC34-4F776EC05DAD}" type="sibTrans" cxnId="{39898681-0101-471C-ACDC-7D661B60DC6F}">
      <dgm:prSet/>
      <dgm:spPr/>
      <dgm:t>
        <a:bodyPr/>
        <a:lstStyle/>
        <a:p>
          <a:endParaRPr lang="en-US"/>
        </a:p>
      </dgm:t>
    </dgm:pt>
    <dgm:pt modelId="{979916B6-6391-4C4D-A7F2-D4AC1F9910B1}">
      <dgm:prSet phldrT="[Text]" custT="1"/>
      <dgm:spPr/>
      <dgm:t>
        <a:bodyPr/>
        <a:lstStyle/>
        <a:p>
          <a:r>
            <a:rPr lang="en-US" sz="2000" dirty="0" smtClean="0"/>
            <a:t>How to engage</a:t>
          </a:r>
          <a:endParaRPr lang="en-US" sz="2000" dirty="0"/>
        </a:p>
      </dgm:t>
    </dgm:pt>
    <dgm:pt modelId="{6D75817D-C07D-4CDD-A31E-AED99D5A0E70}" type="parTrans" cxnId="{A09FFD5F-68EC-4CDD-B5A2-AB55CFD75A4C}">
      <dgm:prSet/>
      <dgm:spPr/>
      <dgm:t>
        <a:bodyPr/>
        <a:lstStyle/>
        <a:p>
          <a:endParaRPr lang="en-US"/>
        </a:p>
      </dgm:t>
    </dgm:pt>
    <dgm:pt modelId="{75A17F30-0ACE-40CA-AC3E-B36711C2A5F5}" type="sibTrans" cxnId="{A09FFD5F-68EC-4CDD-B5A2-AB55CFD75A4C}">
      <dgm:prSet/>
      <dgm:spPr/>
      <dgm:t>
        <a:bodyPr/>
        <a:lstStyle/>
        <a:p>
          <a:endParaRPr lang="en-US"/>
        </a:p>
      </dgm:t>
    </dgm:pt>
    <dgm:pt modelId="{CEE697B7-A2EF-4881-99AA-DE1FC6FA5FDC}">
      <dgm:prSet phldrT="[Text]" custT="1"/>
      <dgm:spPr/>
      <dgm:t>
        <a:bodyPr/>
        <a:lstStyle/>
        <a:p>
          <a:endParaRPr lang="en-US" sz="2000" dirty="0"/>
        </a:p>
      </dgm:t>
    </dgm:pt>
    <dgm:pt modelId="{0F7F7916-F5E7-422A-8868-C9238F8EA7A9}" type="parTrans" cxnId="{372798DB-F993-4451-9F9D-38B662595800}">
      <dgm:prSet/>
      <dgm:spPr/>
      <dgm:t>
        <a:bodyPr/>
        <a:lstStyle/>
        <a:p>
          <a:endParaRPr lang="en-US"/>
        </a:p>
      </dgm:t>
    </dgm:pt>
    <dgm:pt modelId="{50F0F76A-FAD0-42FF-8BB4-EC89A0B23AA6}" type="sibTrans" cxnId="{372798DB-F993-4451-9F9D-38B662595800}">
      <dgm:prSet/>
      <dgm:spPr/>
      <dgm:t>
        <a:bodyPr/>
        <a:lstStyle/>
        <a:p>
          <a:endParaRPr lang="en-US"/>
        </a:p>
      </dgm:t>
    </dgm:pt>
    <dgm:pt modelId="{3BD19E72-D5C9-4580-BA57-79A6C44F1695}">
      <dgm:prSet phldrT="[Text]" custT="1"/>
      <dgm:spPr/>
      <dgm:t>
        <a:bodyPr/>
        <a:lstStyle/>
        <a:p>
          <a:r>
            <a:rPr lang="en-US" sz="2000" dirty="0" smtClean="0"/>
            <a:t>Status of land, territory or resource</a:t>
          </a:r>
          <a:endParaRPr lang="en-US" sz="2000" dirty="0"/>
        </a:p>
      </dgm:t>
    </dgm:pt>
    <dgm:pt modelId="{ACF71F93-1CB1-4220-B53A-746FF4EE7275}" type="parTrans" cxnId="{492FBDF9-23C8-4F16-9895-9CA4B277F9A9}">
      <dgm:prSet/>
      <dgm:spPr/>
      <dgm:t>
        <a:bodyPr/>
        <a:lstStyle/>
        <a:p>
          <a:endParaRPr lang="en-US"/>
        </a:p>
      </dgm:t>
    </dgm:pt>
    <dgm:pt modelId="{2F4F35BC-8385-4ABC-A671-37455FFEF7C2}" type="sibTrans" cxnId="{492FBDF9-23C8-4F16-9895-9CA4B277F9A9}">
      <dgm:prSet/>
      <dgm:spPr/>
      <dgm:t>
        <a:bodyPr/>
        <a:lstStyle/>
        <a:p>
          <a:endParaRPr lang="en-US"/>
        </a:p>
      </dgm:t>
    </dgm:pt>
    <dgm:pt modelId="{154B5615-C764-43DC-86A3-01D3E17FF72D}">
      <dgm:prSet phldrT="[Text]" custT="1"/>
      <dgm:spPr/>
      <dgm:t>
        <a:bodyPr/>
        <a:lstStyle/>
        <a:p>
          <a:r>
            <a:rPr lang="en-US" sz="2000" dirty="0" smtClean="0"/>
            <a:t>Capacity needs</a:t>
          </a:r>
          <a:endParaRPr lang="en-US" sz="2000" dirty="0"/>
        </a:p>
      </dgm:t>
    </dgm:pt>
    <dgm:pt modelId="{D7FAC85F-A641-4D65-9E8E-8E19F114AD4F}" type="sibTrans" cxnId="{199D1AD8-2B53-4B84-8F8C-D9F3CF2DD8B1}">
      <dgm:prSet/>
      <dgm:spPr/>
      <dgm:t>
        <a:bodyPr/>
        <a:lstStyle/>
        <a:p>
          <a:endParaRPr lang="en-US"/>
        </a:p>
      </dgm:t>
    </dgm:pt>
    <dgm:pt modelId="{73C98496-FC63-47C0-9FF8-DE8E4D63C378}" type="parTrans" cxnId="{199D1AD8-2B53-4B84-8F8C-D9F3CF2DD8B1}">
      <dgm:prSet/>
      <dgm:spPr/>
      <dgm:t>
        <a:bodyPr/>
        <a:lstStyle/>
        <a:p>
          <a:endParaRPr lang="en-US"/>
        </a:p>
      </dgm:t>
    </dgm:pt>
    <dgm:pt modelId="{3716D60F-5D93-44E2-84AC-139388FCD2D3}">
      <dgm:prSet phldrT="[Text]" custT="1"/>
      <dgm:spPr/>
      <dgm:t>
        <a:bodyPr/>
        <a:lstStyle/>
        <a:p>
          <a:r>
            <a:rPr lang="en-US" sz="2000" dirty="0" smtClean="0"/>
            <a:t>Facilitation</a:t>
          </a:r>
          <a:endParaRPr lang="en-US" sz="2000" dirty="0"/>
        </a:p>
      </dgm:t>
    </dgm:pt>
    <dgm:pt modelId="{2BCC7F63-61F4-4BA6-8192-239F257CCFD5}" type="parTrans" cxnId="{23E0139B-C9AA-41D2-919F-8E2DE64EAB55}">
      <dgm:prSet/>
      <dgm:spPr/>
      <dgm:t>
        <a:bodyPr/>
        <a:lstStyle/>
        <a:p>
          <a:endParaRPr lang="en-US"/>
        </a:p>
      </dgm:t>
    </dgm:pt>
    <dgm:pt modelId="{D7B5894B-91C0-41B5-82F5-7AE325F30FE1}" type="sibTrans" cxnId="{23E0139B-C9AA-41D2-919F-8E2DE64EAB55}">
      <dgm:prSet/>
      <dgm:spPr/>
      <dgm:t>
        <a:bodyPr/>
        <a:lstStyle/>
        <a:p>
          <a:endParaRPr lang="en-US"/>
        </a:p>
      </dgm:t>
    </dgm:pt>
    <dgm:pt modelId="{DD649B13-9EBF-4BD0-860F-AFB75F37D581}">
      <dgm:prSet phldrT="[Text]" custT="1"/>
      <dgm:spPr/>
      <dgm:t>
        <a:bodyPr/>
        <a:lstStyle/>
        <a:p>
          <a:r>
            <a:rPr lang="en-US" sz="2000" dirty="0" smtClean="0"/>
            <a:t>Timeline</a:t>
          </a:r>
          <a:endParaRPr lang="en-US" sz="2000" dirty="0"/>
        </a:p>
      </dgm:t>
    </dgm:pt>
    <dgm:pt modelId="{55DB83F6-EDBC-4A9B-B22D-323A1E59F4D7}" type="parTrans" cxnId="{91BEE38A-B723-4613-A95B-5A92443DA817}">
      <dgm:prSet/>
      <dgm:spPr/>
      <dgm:t>
        <a:bodyPr/>
        <a:lstStyle/>
        <a:p>
          <a:endParaRPr lang="en-US"/>
        </a:p>
      </dgm:t>
    </dgm:pt>
    <dgm:pt modelId="{5FF2E8EF-E816-48D5-8277-23263BBDF587}" type="sibTrans" cxnId="{91BEE38A-B723-4613-A95B-5A92443DA817}">
      <dgm:prSet/>
      <dgm:spPr/>
      <dgm:t>
        <a:bodyPr/>
        <a:lstStyle/>
        <a:p>
          <a:endParaRPr lang="en-US"/>
        </a:p>
      </dgm:t>
    </dgm:pt>
    <dgm:pt modelId="{8688441C-882F-4F6B-B336-2647FD08EE93}">
      <dgm:prSet phldrT="[Text]" custT="1"/>
      <dgm:spPr/>
      <dgm:t>
        <a:bodyPr/>
        <a:lstStyle/>
        <a:p>
          <a:r>
            <a:rPr lang="en-US" sz="2000" dirty="0" smtClean="0"/>
            <a:t>Language</a:t>
          </a:r>
          <a:endParaRPr lang="en-US" sz="2000" dirty="0"/>
        </a:p>
      </dgm:t>
    </dgm:pt>
    <dgm:pt modelId="{602DFF54-8982-4004-B306-45115A6C6718}" type="parTrans" cxnId="{5C76B79B-714D-43B7-890C-74672B2293F7}">
      <dgm:prSet/>
      <dgm:spPr/>
      <dgm:t>
        <a:bodyPr/>
        <a:lstStyle/>
        <a:p>
          <a:endParaRPr lang="en-US"/>
        </a:p>
      </dgm:t>
    </dgm:pt>
    <dgm:pt modelId="{9D45533F-3F3F-466F-8209-D5AC5922171B}" type="sibTrans" cxnId="{5C76B79B-714D-43B7-890C-74672B2293F7}">
      <dgm:prSet/>
      <dgm:spPr/>
      <dgm:t>
        <a:bodyPr/>
        <a:lstStyle/>
        <a:p>
          <a:endParaRPr lang="en-US"/>
        </a:p>
      </dgm:t>
    </dgm:pt>
    <dgm:pt modelId="{C6403245-07DD-4D42-82BF-4C33FBF18D8C}">
      <dgm:prSet phldrT="[Text]" custT="1"/>
      <dgm:spPr/>
      <dgm:t>
        <a:bodyPr/>
        <a:lstStyle/>
        <a:p>
          <a:r>
            <a:rPr lang="en-US" sz="2000" dirty="0" smtClean="0"/>
            <a:t>Decision making process</a:t>
          </a:r>
          <a:endParaRPr lang="en-US" sz="2000" dirty="0"/>
        </a:p>
      </dgm:t>
    </dgm:pt>
    <dgm:pt modelId="{ED0A6CA6-35BD-4C9C-B1D2-B17676504E5A}" type="parTrans" cxnId="{96282FBD-02CE-4C29-9DEC-7969B0535328}">
      <dgm:prSet/>
      <dgm:spPr/>
      <dgm:t>
        <a:bodyPr/>
        <a:lstStyle/>
        <a:p>
          <a:endParaRPr lang="en-US"/>
        </a:p>
      </dgm:t>
    </dgm:pt>
    <dgm:pt modelId="{14B85F9D-D13B-40CC-BA82-ED9A777B1A09}" type="sibTrans" cxnId="{96282FBD-02CE-4C29-9DEC-7969B0535328}">
      <dgm:prSet/>
      <dgm:spPr/>
      <dgm:t>
        <a:bodyPr/>
        <a:lstStyle/>
        <a:p>
          <a:endParaRPr lang="en-US"/>
        </a:p>
      </dgm:t>
    </dgm:pt>
    <dgm:pt modelId="{4D7746E8-0F65-4ECA-8FB6-8AA6D935307D}">
      <dgm:prSet phldrT="[Text]" custT="1"/>
      <dgm:spPr/>
      <dgm:t>
        <a:bodyPr/>
        <a:lstStyle/>
        <a:p>
          <a:r>
            <a:rPr lang="en-US" sz="2000" dirty="0" smtClean="0"/>
            <a:t>How to address grievances</a:t>
          </a:r>
          <a:endParaRPr lang="en-US" sz="2000" dirty="0"/>
        </a:p>
      </dgm:t>
    </dgm:pt>
    <dgm:pt modelId="{6B15BF6F-12C2-4363-84B3-B25E7FA5F1C1}" type="parTrans" cxnId="{333D94CE-63DF-493B-A36D-E558EA8A6FFF}">
      <dgm:prSet/>
      <dgm:spPr/>
      <dgm:t>
        <a:bodyPr/>
        <a:lstStyle/>
        <a:p>
          <a:endParaRPr lang="en-US"/>
        </a:p>
      </dgm:t>
    </dgm:pt>
    <dgm:pt modelId="{C5511EB2-D30F-4B97-82AC-5DAE81E1C705}" type="sibTrans" cxnId="{333D94CE-63DF-493B-A36D-E558EA8A6FFF}">
      <dgm:prSet/>
      <dgm:spPr/>
      <dgm:t>
        <a:bodyPr/>
        <a:lstStyle/>
        <a:p>
          <a:endParaRPr lang="en-US"/>
        </a:p>
      </dgm:t>
    </dgm:pt>
    <dgm:pt modelId="{6C408E09-AA74-49C4-B36D-9039A3845BAF}">
      <dgm:prSet phldrT="[Text]" custT="1"/>
      <dgm:spPr/>
      <dgm:t>
        <a:bodyPr/>
        <a:lstStyle/>
        <a:p>
          <a:r>
            <a:rPr lang="en-US" sz="2000" dirty="0" smtClean="0"/>
            <a:t>How FPIC is provided</a:t>
          </a:r>
          <a:endParaRPr lang="en-US" sz="2000" dirty="0"/>
        </a:p>
      </dgm:t>
    </dgm:pt>
    <dgm:pt modelId="{F908CD4A-4397-4985-A42C-0D2F717A81BB}" type="parTrans" cxnId="{DFDE0C0E-94DA-4F20-B0D5-0534807C4CD6}">
      <dgm:prSet/>
      <dgm:spPr/>
      <dgm:t>
        <a:bodyPr/>
        <a:lstStyle/>
        <a:p>
          <a:endParaRPr lang="en-US"/>
        </a:p>
      </dgm:t>
    </dgm:pt>
    <dgm:pt modelId="{78B4F618-494A-47AA-BCD2-1150AD42E9E5}" type="sibTrans" cxnId="{DFDE0C0E-94DA-4F20-B0D5-0534807C4CD6}">
      <dgm:prSet/>
      <dgm:spPr/>
      <dgm:t>
        <a:bodyPr/>
        <a:lstStyle/>
        <a:p>
          <a:endParaRPr lang="en-US"/>
        </a:p>
      </dgm:t>
    </dgm:pt>
    <dgm:pt modelId="{92100195-1C51-4F56-A111-EDC3CE390F2D}">
      <dgm:prSet phldrT="[Text]" custT="1"/>
      <dgm:spPr/>
      <dgm:t>
        <a:bodyPr/>
        <a:lstStyle/>
        <a:p>
          <a:r>
            <a:rPr lang="en-US" sz="2000" dirty="0" smtClean="0"/>
            <a:t>Method of verification</a:t>
          </a:r>
          <a:endParaRPr lang="en-US" sz="2000" dirty="0"/>
        </a:p>
      </dgm:t>
    </dgm:pt>
    <dgm:pt modelId="{57FCBAF5-9EAF-4192-9A84-030666BE75C2}" type="parTrans" cxnId="{CB0845FC-E32B-4636-BAEA-8D4AD1991D71}">
      <dgm:prSet/>
      <dgm:spPr/>
      <dgm:t>
        <a:bodyPr/>
        <a:lstStyle/>
        <a:p>
          <a:endParaRPr lang="en-US"/>
        </a:p>
      </dgm:t>
    </dgm:pt>
    <dgm:pt modelId="{8BC0160A-BE38-4FA0-BFDB-B23122A63C52}" type="sibTrans" cxnId="{CB0845FC-E32B-4636-BAEA-8D4AD1991D71}">
      <dgm:prSet/>
      <dgm:spPr/>
      <dgm:t>
        <a:bodyPr/>
        <a:lstStyle/>
        <a:p>
          <a:endParaRPr lang="en-US"/>
        </a:p>
      </dgm:t>
    </dgm:pt>
    <dgm:pt modelId="{8C1E68EA-E6E3-4F0F-8443-6ACC2AF8B543}">
      <dgm:prSet phldrT="[Text]" custT="1"/>
      <dgm:spPr/>
      <dgm:t>
        <a:bodyPr/>
        <a:lstStyle/>
        <a:p>
          <a:endParaRPr lang="en-US" sz="2000" dirty="0"/>
        </a:p>
      </dgm:t>
    </dgm:pt>
    <dgm:pt modelId="{F2D3EE53-90CF-458A-876C-15E775FDAC42}" type="parTrans" cxnId="{10B17478-F0E4-46B7-9C54-CE7ACB40042E}">
      <dgm:prSet/>
      <dgm:spPr/>
      <dgm:t>
        <a:bodyPr/>
        <a:lstStyle/>
        <a:p>
          <a:endParaRPr lang="en-US"/>
        </a:p>
      </dgm:t>
    </dgm:pt>
    <dgm:pt modelId="{F551677F-1347-404B-ADB1-EEC2D78322E1}" type="sibTrans" cxnId="{10B17478-F0E4-46B7-9C54-CE7ACB40042E}">
      <dgm:prSet/>
      <dgm:spPr/>
      <dgm:t>
        <a:bodyPr/>
        <a:lstStyle/>
        <a:p>
          <a:endParaRPr lang="en-US"/>
        </a:p>
      </dgm:t>
    </dgm:pt>
    <dgm:pt modelId="{4456F7D0-76A5-49C5-A557-2BB50BFE4564}" type="pres">
      <dgm:prSet presAssocID="{411ED29A-447C-4046-BF79-92CB4B15C1D7}" presName="rootnode" presStyleCnt="0">
        <dgm:presLayoutVars>
          <dgm:chMax/>
          <dgm:chPref/>
          <dgm:dir/>
          <dgm:animLvl val="lvl"/>
        </dgm:presLayoutVars>
      </dgm:prSet>
      <dgm:spPr/>
    </dgm:pt>
    <dgm:pt modelId="{1B923263-AA14-4C1B-9A75-AC99C68E9CEE}" type="pres">
      <dgm:prSet presAssocID="{3D8BFDF1-F80E-4A7A-9FC2-9E1DEC2CEB96}" presName="composite" presStyleCnt="0"/>
      <dgm:spPr/>
    </dgm:pt>
    <dgm:pt modelId="{DC68AD78-D818-4C79-BD81-063C5E7E1544}" type="pres">
      <dgm:prSet presAssocID="{3D8BFDF1-F80E-4A7A-9FC2-9E1DEC2CEB96}" presName="LShape" presStyleLbl="alignNode1" presStyleIdx="0" presStyleCnt="5"/>
      <dgm:spPr/>
    </dgm:pt>
    <dgm:pt modelId="{AC7E51DB-6449-4E19-A86A-EFF4F19E0696}" type="pres">
      <dgm:prSet presAssocID="{3D8BFDF1-F80E-4A7A-9FC2-9E1DEC2CEB96}" presName="ParentText" presStyleLbl="revTx" presStyleIdx="0" presStyleCnt="3">
        <dgm:presLayoutVars>
          <dgm:chMax val="0"/>
          <dgm:chPref val="0"/>
          <dgm:bulletEnabled val="1"/>
        </dgm:presLayoutVars>
      </dgm:prSet>
      <dgm:spPr/>
      <dgm:t>
        <a:bodyPr/>
        <a:lstStyle/>
        <a:p>
          <a:endParaRPr lang="en-US"/>
        </a:p>
      </dgm:t>
    </dgm:pt>
    <dgm:pt modelId="{BE241382-5CF8-4B7A-BC96-F167556B8CBA}" type="pres">
      <dgm:prSet presAssocID="{3D8BFDF1-F80E-4A7A-9FC2-9E1DEC2CEB96}" presName="Triangle" presStyleLbl="alignNode1" presStyleIdx="1" presStyleCnt="5"/>
      <dgm:spPr/>
    </dgm:pt>
    <dgm:pt modelId="{61721107-C903-46D4-B67D-59904E8FB7A5}" type="pres">
      <dgm:prSet presAssocID="{6C3D1432-A33E-43F1-B05A-DBCB32522D1D}" presName="sibTrans" presStyleCnt="0"/>
      <dgm:spPr/>
    </dgm:pt>
    <dgm:pt modelId="{601C1ADE-7585-492C-9E95-4051A8F1448E}" type="pres">
      <dgm:prSet presAssocID="{6C3D1432-A33E-43F1-B05A-DBCB32522D1D}" presName="space" presStyleCnt="0"/>
      <dgm:spPr/>
    </dgm:pt>
    <dgm:pt modelId="{62D631DE-A8FE-4313-B00E-BB9E8956058F}" type="pres">
      <dgm:prSet presAssocID="{7BDFE265-17B2-436F-BC7F-A2ADB3A66E19}" presName="composite" presStyleCnt="0"/>
      <dgm:spPr/>
    </dgm:pt>
    <dgm:pt modelId="{2A3400A6-4B41-4108-B6B4-2424FF344A4F}" type="pres">
      <dgm:prSet presAssocID="{7BDFE265-17B2-436F-BC7F-A2ADB3A66E19}" presName="LShape" presStyleLbl="alignNode1" presStyleIdx="2" presStyleCnt="5"/>
      <dgm:spPr/>
    </dgm:pt>
    <dgm:pt modelId="{C4FD9F42-70F6-45AB-B8EB-A59B6853280C}" type="pres">
      <dgm:prSet presAssocID="{7BDFE265-17B2-436F-BC7F-A2ADB3A66E19}" presName="ParentText" presStyleLbl="revTx" presStyleIdx="1" presStyleCnt="3" custScaleX="115782" custLinFactNeighborX="7493">
        <dgm:presLayoutVars>
          <dgm:chMax val="0"/>
          <dgm:chPref val="0"/>
          <dgm:bulletEnabled val="1"/>
        </dgm:presLayoutVars>
      </dgm:prSet>
      <dgm:spPr/>
      <dgm:t>
        <a:bodyPr/>
        <a:lstStyle/>
        <a:p>
          <a:endParaRPr lang="en-US"/>
        </a:p>
      </dgm:t>
    </dgm:pt>
    <dgm:pt modelId="{81B3B58F-6AD8-4C2E-B877-8132D44DFFCE}" type="pres">
      <dgm:prSet presAssocID="{7BDFE265-17B2-436F-BC7F-A2ADB3A66E19}" presName="Triangle" presStyleLbl="alignNode1" presStyleIdx="3" presStyleCnt="5"/>
      <dgm:spPr/>
    </dgm:pt>
    <dgm:pt modelId="{05DAB833-600E-4EC1-969C-FE3602E4067B}" type="pres">
      <dgm:prSet presAssocID="{CA910100-7E2E-4CDD-BB16-D14EF6CD3EA8}" presName="sibTrans" presStyleCnt="0"/>
      <dgm:spPr/>
    </dgm:pt>
    <dgm:pt modelId="{862E8595-FA33-49D6-A7F6-7BBF61221BDD}" type="pres">
      <dgm:prSet presAssocID="{CA910100-7E2E-4CDD-BB16-D14EF6CD3EA8}" presName="space" presStyleCnt="0"/>
      <dgm:spPr/>
    </dgm:pt>
    <dgm:pt modelId="{AF261AAC-7B6C-4196-B174-2D6BCA885AD3}" type="pres">
      <dgm:prSet presAssocID="{0B75BCA0-9106-46E6-B020-3E6185EDF582}" presName="composite" presStyleCnt="0"/>
      <dgm:spPr/>
    </dgm:pt>
    <dgm:pt modelId="{D1D09E4F-6E07-4197-AFDA-08DC0DBC2CD8}" type="pres">
      <dgm:prSet presAssocID="{0B75BCA0-9106-46E6-B020-3E6185EDF582}" presName="LShape" presStyleLbl="alignNode1" presStyleIdx="4" presStyleCnt="5"/>
      <dgm:spPr/>
    </dgm:pt>
    <dgm:pt modelId="{BEA0E05D-3289-42A8-8F78-24C52D9BE564}" type="pres">
      <dgm:prSet presAssocID="{0B75BCA0-9106-46E6-B020-3E6185EDF582}" presName="ParentText" presStyleLbl="revTx" presStyleIdx="2" presStyleCnt="3">
        <dgm:presLayoutVars>
          <dgm:chMax val="0"/>
          <dgm:chPref val="0"/>
          <dgm:bulletEnabled val="1"/>
        </dgm:presLayoutVars>
      </dgm:prSet>
      <dgm:spPr/>
      <dgm:t>
        <a:bodyPr/>
        <a:lstStyle/>
        <a:p>
          <a:endParaRPr lang="en-US"/>
        </a:p>
      </dgm:t>
    </dgm:pt>
  </dgm:ptLst>
  <dgm:cxnLst>
    <dgm:cxn modelId="{375B9F8A-AAC5-445F-9851-C8C40B7B1FE0}" type="presOf" srcId="{411ED29A-447C-4046-BF79-92CB4B15C1D7}" destId="{4456F7D0-76A5-49C5-A557-2BB50BFE4564}" srcOrd="0" destOrd="0" presId="urn:microsoft.com/office/officeart/2009/3/layout/StepUpProcess"/>
    <dgm:cxn modelId="{DFDE0C0E-94DA-4F20-B0D5-0534807C4CD6}" srcId="{7BDFE265-17B2-436F-BC7F-A2ADB3A66E19}" destId="{6C408E09-AA74-49C4-B36D-9039A3845BAF}" srcOrd="5" destOrd="0" parTransId="{F908CD4A-4397-4985-A42C-0D2F717A81BB}" sibTransId="{78B4F618-494A-47AA-BCD2-1150AD42E9E5}"/>
    <dgm:cxn modelId="{5C76B79B-714D-43B7-890C-74672B2293F7}" srcId="{7BDFE265-17B2-436F-BC7F-A2ADB3A66E19}" destId="{8688441C-882F-4F6B-B336-2647FD08EE93}" srcOrd="3" destOrd="0" parTransId="{602DFF54-8982-4004-B306-45115A6C6718}" sibTransId="{9D45533F-3F3F-466F-8209-D5AC5922171B}"/>
    <dgm:cxn modelId="{B9DF500D-E2DA-47C8-90F8-41C56938D03A}" type="presOf" srcId="{4D7746E8-0F65-4ECA-8FB6-8AA6D935307D}" destId="{C4FD9F42-70F6-45AB-B8EB-A59B6853280C}" srcOrd="0" destOrd="8" presId="urn:microsoft.com/office/officeart/2009/3/layout/StepUpProcess"/>
    <dgm:cxn modelId="{0CE0BAA7-177D-4B01-91C3-A86D14DE5801}" type="presOf" srcId="{6C408E09-AA74-49C4-B36D-9039A3845BAF}" destId="{C4FD9F42-70F6-45AB-B8EB-A59B6853280C}" srcOrd="0" destOrd="6" presId="urn:microsoft.com/office/officeart/2009/3/layout/StepUpProcess"/>
    <dgm:cxn modelId="{7E777406-EE3C-4ED6-940C-85C77AC5C006}" type="presOf" srcId="{92100195-1C51-4F56-A111-EDC3CE390F2D}" destId="{C4FD9F42-70F6-45AB-B8EB-A59B6853280C}" srcOrd="0" destOrd="7" presId="urn:microsoft.com/office/officeart/2009/3/layout/StepUpProcess"/>
    <dgm:cxn modelId="{39898681-0101-471C-ACDC-7D661B60DC6F}" srcId="{3D8BFDF1-F80E-4A7A-9FC2-9E1DEC2CEB96}" destId="{E35B7E90-4412-40B4-9197-2177A571A22A}" srcOrd="2" destOrd="0" parTransId="{47309A4C-BE89-47F4-8E58-12EE749CB686}" sibTransId="{BF3DC48E-8787-410B-BC34-4F776EC05DAD}"/>
    <dgm:cxn modelId="{A7A3C035-B485-4DB8-935D-09273AC84CF6}" type="presOf" srcId="{DD649B13-9EBF-4BD0-860F-AFB75F37D581}" destId="{C4FD9F42-70F6-45AB-B8EB-A59B6853280C}" srcOrd="0" destOrd="3" presId="urn:microsoft.com/office/officeart/2009/3/layout/StepUpProcess"/>
    <dgm:cxn modelId="{96282FBD-02CE-4C29-9DEC-7969B0535328}" srcId="{7BDFE265-17B2-436F-BC7F-A2ADB3A66E19}" destId="{C6403245-07DD-4D42-82BF-4C33FBF18D8C}" srcOrd="4" destOrd="0" parTransId="{ED0A6CA6-35BD-4C9C-B1D2-B17676504E5A}" sibTransId="{14B85F9D-D13B-40CC-BA82-ED9A777B1A09}"/>
    <dgm:cxn modelId="{006BB323-E96D-4930-B045-542B649ACB84}" type="presOf" srcId="{979916B6-6391-4C4D-A7F2-D4AC1F9910B1}" destId="{AC7E51DB-6449-4E19-A86A-EFF4F19E0696}" srcOrd="0" destOrd="4" presId="urn:microsoft.com/office/officeart/2009/3/layout/StepUpProcess"/>
    <dgm:cxn modelId="{132DCB08-DC3A-4B00-A6BD-47EF30494598}" type="presOf" srcId="{154B5615-C764-43DC-86A3-01D3E17FF72D}" destId="{C4FD9F42-70F6-45AB-B8EB-A59B6853280C}" srcOrd="0" destOrd="1" presId="urn:microsoft.com/office/officeart/2009/3/layout/StepUpProcess"/>
    <dgm:cxn modelId="{10B17478-F0E4-46B7-9C54-CE7ACB40042E}" srcId="{0B75BCA0-9106-46E6-B020-3E6185EDF582}" destId="{8C1E68EA-E6E3-4F0F-8443-6ACC2AF8B543}" srcOrd="1" destOrd="0" parTransId="{F2D3EE53-90CF-458A-876C-15E775FDAC42}" sibTransId="{F551677F-1347-404B-ADB1-EEC2D78322E1}"/>
    <dgm:cxn modelId="{CB0845FC-E32B-4636-BAEA-8D4AD1991D71}" srcId="{7BDFE265-17B2-436F-BC7F-A2ADB3A66E19}" destId="{92100195-1C51-4F56-A111-EDC3CE390F2D}" srcOrd="6" destOrd="0" parTransId="{57FCBAF5-9EAF-4192-9A84-030666BE75C2}" sibTransId="{8BC0160A-BE38-4FA0-BFDB-B23122A63C52}"/>
    <dgm:cxn modelId="{9B7ADF77-0F57-4274-BCF8-52E08BB7713D}" type="presOf" srcId="{0B75BCA0-9106-46E6-B020-3E6185EDF582}" destId="{BEA0E05D-3289-42A8-8F78-24C52D9BE564}" srcOrd="0" destOrd="0" presId="urn:microsoft.com/office/officeart/2009/3/layout/StepUpProcess"/>
    <dgm:cxn modelId="{A2D3D369-9342-4485-AA09-33E8B561DF6D}" type="presOf" srcId="{3716D60F-5D93-44E2-84AC-139388FCD2D3}" destId="{C4FD9F42-70F6-45AB-B8EB-A59B6853280C}" srcOrd="0" destOrd="2" presId="urn:microsoft.com/office/officeart/2009/3/layout/StepUpProcess"/>
    <dgm:cxn modelId="{D2406BB1-7CC5-4446-BE4E-E20187D89719}" srcId="{411ED29A-447C-4046-BF79-92CB4B15C1D7}" destId="{7BDFE265-17B2-436F-BC7F-A2ADB3A66E19}" srcOrd="1" destOrd="0" parTransId="{A285B236-3CD9-4D63-A1F1-6FFB72280A0D}" sibTransId="{CA910100-7E2E-4CDD-BB16-D14EF6CD3EA8}"/>
    <dgm:cxn modelId="{EE6F4694-909C-4B57-8A35-D5DC5D1E5EDF}" type="presOf" srcId="{8688441C-882F-4F6B-B336-2647FD08EE93}" destId="{C4FD9F42-70F6-45AB-B8EB-A59B6853280C}" srcOrd="0" destOrd="4" presId="urn:microsoft.com/office/officeart/2009/3/layout/StepUpProcess"/>
    <dgm:cxn modelId="{492FBDF9-23C8-4F16-9895-9CA4B277F9A9}" srcId="{3D8BFDF1-F80E-4A7A-9FC2-9E1DEC2CEB96}" destId="{3BD19E72-D5C9-4580-BA57-79A6C44F1695}" srcOrd="1" destOrd="0" parTransId="{ACF71F93-1CB1-4220-B53A-746FF4EE7275}" sibTransId="{2F4F35BC-8385-4ABC-A671-37455FFEF7C2}"/>
    <dgm:cxn modelId="{340517D3-D5C9-40E6-9FF0-AD2459F28CF7}" type="presOf" srcId="{7BDFE265-17B2-436F-BC7F-A2ADB3A66E19}" destId="{C4FD9F42-70F6-45AB-B8EB-A59B6853280C}" srcOrd="0" destOrd="0" presId="urn:microsoft.com/office/officeart/2009/3/layout/StepUpProcess"/>
    <dgm:cxn modelId="{B8AA6238-8894-419D-B4CC-B3C58BD34E02}" srcId="{3D8BFDF1-F80E-4A7A-9FC2-9E1DEC2CEB96}" destId="{B40885A3-1815-4038-A1E0-BC5C69B5FF3E}" srcOrd="0" destOrd="0" parTransId="{98432AFC-CEAA-496D-A342-4F8625C3FEAD}" sibTransId="{2DB9BA30-6064-4016-9E11-3399A82A4C3C}"/>
    <dgm:cxn modelId="{17415458-5884-40C2-BF49-5787EC6A4291}" type="presOf" srcId="{3BD19E72-D5C9-4580-BA57-79A6C44F1695}" destId="{AC7E51DB-6449-4E19-A86A-EFF4F19E0696}" srcOrd="0" destOrd="2" presId="urn:microsoft.com/office/officeart/2009/3/layout/StepUpProcess"/>
    <dgm:cxn modelId="{40A4DCE7-D04D-46E2-9C0B-FD12A6CC4AFD}" type="presOf" srcId="{CEE697B7-A2EF-4881-99AA-DE1FC6FA5FDC}" destId="{AC7E51DB-6449-4E19-A86A-EFF4F19E0696}" srcOrd="0" destOrd="5" presId="urn:microsoft.com/office/officeart/2009/3/layout/StepUpProcess"/>
    <dgm:cxn modelId="{372798DB-F993-4451-9F9D-38B662595800}" srcId="{3D8BFDF1-F80E-4A7A-9FC2-9E1DEC2CEB96}" destId="{CEE697B7-A2EF-4881-99AA-DE1FC6FA5FDC}" srcOrd="4" destOrd="0" parTransId="{0F7F7916-F5E7-422A-8868-C9238F8EA7A9}" sibTransId="{50F0F76A-FAD0-42FF-8BB4-EC89A0B23AA6}"/>
    <dgm:cxn modelId="{23E0139B-C9AA-41D2-919F-8E2DE64EAB55}" srcId="{7BDFE265-17B2-436F-BC7F-A2ADB3A66E19}" destId="{3716D60F-5D93-44E2-84AC-139388FCD2D3}" srcOrd="1" destOrd="0" parTransId="{2BCC7F63-61F4-4BA6-8192-239F257CCFD5}" sibTransId="{D7B5894B-91C0-41B5-82F5-7AE325F30FE1}"/>
    <dgm:cxn modelId="{333D94CE-63DF-493B-A36D-E558EA8A6FFF}" srcId="{7BDFE265-17B2-436F-BC7F-A2ADB3A66E19}" destId="{4D7746E8-0F65-4ECA-8FB6-8AA6D935307D}" srcOrd="7" destOrd="0" parTransId="{6B15BF6F-12C2-4363-84B3-B25E7FA5F1C1}" sibTransId="{C5511EB2-D30F-4B97-82AC-5DAE81E1C705}"/>
    <dgm:cxn modelId="{E80B8DAA-E399-4C17-813E-C0BED23556B4}" srcId="{0B75BCA0-9106-46E6-B020-3E6185EDF582}" destId="{D3459148-F1F6-408A-9810-038DC9BE66D9}" srcOrd="0" destOrd="0" parTransId="{EE81AAD1-8783-4164-8F99-7C84791850B1}" sibTransId="{6AB34E94-BA73-47D4-B4E0-A3B5E1F0DC33}"/>
    <dgm:cxn modelId="{D4A939D1-ECF4-4050-9C3A-D61E2DF24264}" type="presOf" srcId="{E35B7E90-4412-40B4-9197-2177A571A22A}" destId="{AC7E51DB-6449-4E19-A86A-EFF4F19E0696}" srcOrd="0" destOrd="3" presId="urn:microsoft.com/office/officeart/2009/3/layout/StepUpProcess"/>
    <dgm:cxn modelId="{BD8C2975-14CF-4FBA-B72C-998404314E75}" type="presOf" srcId="{3D8BFDF1-F80E-4A7A-9FC2-9E1DEC2CEB96}" destId="{AC7E51DB-6449-4E19-A86A-EFF4F19E0696}" srcOrd="0" destOrd="0" presId="urn:microsoft.com/office/officeart/2009/3/layout/StepUpProcess"/>
    <dgm:cxn modelId="{690B7723-AB54-470E-98DE-D6F3F1554AB5}" type="presOf" srcId="{D3459148-F1F6-408A-9810-038DC9BE66D9}" destId="{BEA0E05D-3289-42A8-8F78-24C52D9BE564}" srcOrd="0" destOrd="1" presId="urn:microsoft.com/office/officeart/2009/3/layout/StepUpProcess"/>
    <dgm:cxn modelId="{E1101764-491F-4313-A20E-47B6CB862E89}" type="presOf" srcId="{B40885A3-1815-4038-A1E0-BC5C69B5FF3E}" destId="{AC7E51DB-6449-4E19-A86A-EFF4F19E0696}" srcOrd="0" destOrd="1" presId="urn:microsoft.com/office/officeart/2009/3/layout/StepUpProcess"/>
    <dgm:cxn modelId="{199D1AD8-2B53-4B84-8F8C-D9F3CF2DD8B1}" srcId="{7BDFE265-17B2-436F-BC7F-A2ADB3A66E19}" destId="{154B5615-C764-43DC-86A3-01D3E17FF72D}" srcOrd="0" destOrd="0" parTransId="{73C98496-FC63-47C0-9FF8-DE8E4D63C378}" sibTransId="{D7FAC85F-A641-4D65-9E8E-8E19F114AD4F}"/>
    <dgm:cxn modelId="{792EDA03-59A2-42DB-B868-0BC2BE455686}" srcId="{411ED29A-447C-4046-BF79-92CB4B15C1D7}" destId="{3D8BFDF1-F80E-4A7A-9FC2-9E1DEC2CEB96}" srcOrd="0" destOrd="0" parTransId="{4CA2EF89-6504-44BC-A39C-FB58CC1F56FF}" sibTransId="{6C3D1432-A33E-43F1-B05A-DBCB32522D1D}"/>
    <dgm:cxn modelId="{3CCFC1E5-A32C-42CA-B262-72AE81DCCD1B}" type="presOf" srcId="{C6403245-07DD-4D42-82BF-4C33FBF18D8C}" destId="{C4FD9F42-70F6-45AB-B8EB-A59B6853280C}" srcOrd="0" destOrd="5" presId="urn:microsoft.com/office/officeart/2009/3/layout/StepUpProcess"/>
    <dgm:cxn modelId="{91BEE38A-B723-4613-A95B-5A92443DA817}" srcId="{7BDFE265-17B2-436F-BC7F-A2ADB3A66E19}" destId="{DD649B13-9EBF-4BD0-860F-AFB75F37D581}" srcOrd="2" destOrd="0" parTransId="{55DB83F6-EDBC-4A9B-B22D-323A1E59F4D7}" sibTransId="{5FF2E8EF-E816-48D5-8277-23263BBDF587}"/>
    <dgm:cxn modelId="{7D776CEF-7B44-4E89-A838-ECBA69A2283B}" type="presOf" srcId="{8C1E68EA-E6E3-4F0F-8443-6ACC2AF8B543}" destId="{BEA0E05D-3289-42A8-8F78-24C52D9BE564}" srcOrd="0" destOrd="2" presId="urn:microsoft.com/office/officeart/2009/3/layout/StepUpProcess"/>
    <dgm:cxn modelId="{5F148160-C53C-4607-A000-04F2E4BE6F50}" srcId="{411ED29A-447C-4046-BF79-92CB4B15C1D7}" destId="{0B75BCA0-9106-46E6-B020-3E6185EDF582}" srcOrd="2" destOrd="0" parTransId="{ED40AF63-93AE-4E54-9850-E527CE58708A}" sibTransId="{CA47369F-2561-48A3-8E66-3B18067FCEE6}"/>
    <dgm:cxn modelId="{A09FFD5F-68EC-4CDD-B5A2-AB55CFD75A4C}" srcId="{3D8BFDF1-F80E-4A7A-9FC2-9E1DEC2CEB96}" destId="{979916B6-6391-4C4D-A7F2-D4AC1F9910B1}" srcOrd="3" destOrd="0" parTransId="{6D75817D-C07D-4CDD-A31E-AED99D5A0E70}" sibTransId="{75A17F30-0ACE-40CA-AC3E-B36711C2A5F5}"/>
    <dgm:cxn modelId="{3BA4DAC5-072C-4EDE-B738-58FC3C50A376}" type="presParOf" srcId="{4456F7D0-76A5-49C5-A557-2BB50BFE4564}" destId="{1B923263-AA14-4C1B-9A75-AC99C68E9CEE}" srcOrd="0" destOrd="0" presId="urn:microsoft.com/office/officeart/2009/3/layout/StepUpProcess"/>
    <dgm:cxn modelId="{4B397D23-9F5C-49F5-92C0-A7883521B642}" type="presParOf" srcId="{1B923263-AA14-4C1B-9A75-AC99C68E9CEE}" destId="{DC68AD78-D818-4C79-BD81-063C5E7E1544}" srcOrd="0" destOrd="0" presId="urn:microsoft.com/office/officeart/2009/3/layout/StepUpProcess"/>
    <dgm:cxn modelId="{9800E87A-E02C-4EA4-AC1B-94CFE1B87596}" type="presParOf" srcId="{1B923263-AA14-4C1B-9A75-AC99C68E9CEE}" destId="{AC7E51DB-6449-4E19-A86A-EFF4F19E0696}" srcOrd="1" destOrd="0" presId="urn:microsoft.com/office/officeart/2009/3/layout/StepUpProcess"/>
    <dgm:cxn modelId="{6A37BA88-75F6-426A-BBC8-37DE814CBDE3}" type="presParOf" srcId="{1B923263-AA14-4C1B-9A75-AC99C68E9CEE}" destId="{BE241382-5CF8-4B7A-BC96-F167556B8CBA}" srcOrd="2" destOrd="0" presId="urn:microsoft.com/office/officeart/2009/3/layout/StepUpProcess"/>
    <dgm:cxn modelId="{898565C6-0695-4AB6-83A8-385FD13F80C0}" type="presParOf" srcId="{4456F7D0-76A5-49C5-A557-2BB50BFE4564}" destId="{61721107-C903-46D4-B67D-59904E8FB7A5}" srcOrd="1" destOrd="0" presId="urn:microsoft.com/office/officeart/2009/3/layout/StepUpProcess"/>
    <dgm:cxn modelId="{B60A8B9E-C92C-42A9-B0C3-B60B6AED4EBA}" type="presParOf" srcId="{61721107-C903-46D4-B67D-59904E8FB7A5}" destId="{601C1ADE-7585-492C-9E95-4051A8F1448E}" srcOrd="0" destOrd="0" presId="urn:microsoft.com/office/officeart/2009/3/layout/StepUpProcess"/>
    <dgm:cxn modelId="{CC6BB5FD-9471-405B-85EF-1F5B1DF24743}" type="presParOf" srcId="{4456F7D0-76A5-49C5-A557-2BB50BFE4564}" destId="{62D631DE-A8FE-4313-B00E-BB9E8956058F}" srcOrd="2" destOrd="0" presId="urn:microsoft.com/office/officeart/2009/3/layout/StepUpProcess"/>
    <dgm:cxn modelId="{787DE8F8-903A-418C-A6F5-79C31B1E3E01}" type="presParOf" srcId="{62D631DE-A8FE-4313-B00E-BB9E8956058F}" destId="{2A3400A6-4B41-4108-B6B4-2424FF344A4F}" srcOrd="0" destOrd="0" presId="urn:microsoft.com/office/officeart/2009/3/layout/StepUpProcess"/>
    <dgm:cxn modelId="{BFE76C7B-42A7-47C0-9ED3-76F07D8DBC71}" type="presParOf" srcId="{62D631DE-A8FE-4313-B00E-BB9E8956058F}" destId="{C4FD9F42-70F6-45AB-B8EB-A59B6853280C}" srcOrd="1" destOrd="0" presId="urn:microsoft.com/office/officeart/2009/3/layout/StepUpProcess"/>
    <dgm:cxn modelId="{48C7F084-E2F3-49FF-AEA5-61D15EE15D99}" type="presParOf" srcId="{62D631DE-A8FE-4313-B00E-BB9E8956058F}" destId="{81B3B58F-6AD8-4C2E-B877-8132D44DFFCE}" srcOrd="2" destOrd="0" presId="urn:microsoft.com/office/officeart/2009/3/layout/StepUpProcess"/>
    <dgm:cxn modelId="{9A25226B-F3A1-4087-A9FA-768C60BDBA60}" type="presParOf" srcId="{4456F7D0-76A5-49C5-A557-2BB50BFE4564}" destId="{05DAB833-600E-4EC1-969C-FE3602E4067B}" srcOrd="3" destOrd="0" presId="urn:microsoft.com/office/officeart/2009/3/layout/StepUpProcess"/>
    <dgm:cxn modelId="{12A75A15-456A-4ED3-A200-2A8950301D6D}" type="presParOf" srcId="{05DAB833-600E-4EC1-969C-FE3602E4067B}" destId="{862E8595-FA33-49D6-A7F6-7BBF61221BDD}" srcOrd="0" destOrd="0" presId="urn:microsoft.com/office/officeart/2009/3/layout/StepUpProcess"/>
    <dgm:cxn modelId="{8F5FCEA9-8175-4C41-9167-FCCD2B9877C1}" type="presParOf" srcId="{4456F7D0-76A5-49C5-A557-2BB50BFE4564}" destId="{AF261AAC-7B6C-4196-B174-2D6BCA885AD3}" srcOrd="4" destOrd="0" presId="urn:microsoft.com/office/officeart/2009/3/layout/StepUpProcess"/>
    <dgm:cxn modelId="{F63953FE-3DB4-4371-98B4-27F8FBECB309}" type="presParOf" srcId="{AF261AAC-7B6C-4196-B174-2D6BCA885AD3}" destId="{D1D09E4F-6E07-4197-AFDA-08DC0DBC2CD8}" srcOrd="0" destOrd="0" presId="urn:microsoft.com/office/officeart/2009/3/layout/StepUpProcess"/>
    <dgm:cxn modelId="{893013AF-92A4-432D-8B33-F7561CFF752C}" type="presParOf" srcId="{AF261AAC-7B6C-4196-B174-2D6BCA885AD3}" destId="{BEA0E05D-3289-42A8-8F78-24C52D9BE564}"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517105-6C71-4E80-942E-68947AEB2833}"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249C8C5E-0C59-49A1-9CD5-18B461C1B479}">
      <dgm:prSet phldrT="[Text]" custT="1"/>
      <dgm:spPr/>
      <dgm:t>
        <a:bodyPr/>
        <a:lstStyle/>
        <a:p>
          <a:r>
            <a:rPr lang="en-US" sz="2000" b="1" dirty="0" smtClean="0">
              <a:solidFill>
                <a:schemeClr val="tx1"/>
              </a:solidFill>
            </a:rPr>
            <a:t>Stakeholder Engagement</a:t>
          </a:r>
          <a:endParaRPr lang="en-US" sz="2000" b="1" dirty="0">
            <a:solidFill>
              <a:schemeClr val="tx1"/>
            </a:solidFill>
          </a:endParaRPr>
        </a:p>
      </dgm:t>
    </dgm:pt>
    <dgm:pt modelId="{462C13B7-EA49-435C-BB58-4948A77721C0}" type="parTrans" cxnId="{04E0C02B-B9FE-4E6A-813B-1237839F9EEA}">
      <dgm:prSet/>
      <dgm:spPr/>
      <dgm:t>
        <a:bodyPr/>
        <a:lstStyle/>
        <a:p>
          <a:endParaRPr lang="en-US"/>
        </a:p>
      </dgm:t>
    </dgm:pt>
    <dgm:pt modelId="{EF28A0BB-33F9-4936-9321-1B0B7BA56DF1}" type="sibTrans" cxnId="{04E0C02B-B9FE-4E6A-813B-1237839F9EEA}">
      <dgm:prSet/>
      <dgm:spPr/>
      <dgm:t>
        <a:bodyPr/>
        <a:lstStyle/>
        <a:p>
          <a:endParaRPr lang="en-US"/>
        </a:p>
      </dgm:t>
    </dgm:pt>
    <dgm:pt modelId="{5EFEDA1A-D223-4AFA-95CE-EA0295491AC9}">
      <dgm:prSet phldrT="[Text]" custT="1"/>
      <dgm:spPr/>
      <dgm:t>
        <a:bodyPr/>
        <a:lstStyle/>
        <a:p>
          <a:r>
            <a:rPr lang="en-US" sz="2000" b="1" dirty="0" smtClean="0">
              <a:solidFill>
                <a:schemeClr val="tx1"/>
              </a:solidFill>
            </a:rPr>
            <a:t>Safeguards</a:t>
          </a:r>
          <a:endParaRPr lang="en-US" sz="2000" b="1" dirty="0">
            <a:solidFill>
              <a:schemeClr val="tx1"/>
            </a:solidFill>
          </a:endParaRPr>
        </a:p>
      </dgm:t>
    </dgm:pt>
    <dgm:pt modelId="{25C9C5BB-2630-4F6B-A6C9-911290713B5B}" type="parTrans" cxnId="{ABCEDAFF-BE7B-48C8-BDC3-AEEAB9A162CB}">
      <dgm:prSet/>
      <dgm:spPr/>
      <dgm:t>
        <a:bodyPr/>
        <a:lstStyle/>
        <a:p>
          <a:endParaRPr lang="en-US"/>
        </a:p>
      </dgm:t>
    </dgm:pt>
    <dgm:pt modelId="{69B93522-2037-44C2-84E8-A98A0930442D}" type="sibTrans" cxnId="{ABCEDAFF-BE7B-48C8-BDC3-AEEAB9A162CB}">
      <dgm:prSet/>
      <dgm:spPr/>
      <dgm:t>
        <a:bodyPr/>
        <a:lstStyle/>
        <a:p>
          <a:endParaRPr lang="en-US"/>
        </a:p>
      </dgm:t>
    </dgm:pt>
    <dgm:pt modelId="{EDF0FADE-3BF2-4E84-8D13-3EE86C62C70B}">
      <dgm:prSet phldrT="[Text]" custT="1"/>
      <dgm:spPr/>
      <dgm:t>
        <a:bodyPr/>
        <a:lstStyle/>
        <a:p>
          <a:r>
            <a:rPr lang="en-US" sz="2000" b="1" dirty="0" smtClean="0">
              <a:solidFill>
                <a:schemeClr val="tx1"/>
              </a:solidFill>
            </a:rPr>
            <a:t>Safeguard Information System</a:t>
          </a:r>
          <a:endParaRPr lang="en-US" sz="2000" b="1" dirty="0">
            <a:solidFill>
              <a:schemeClr val="tx1"/>
            </a:solidFill>
          </a:endParaRPr>
        </a:p>
      </dgm:t>
    </dgm:pt>
    <dgm:pt modelId="{0FFCF0B3-D47C-4DC8-9E0D-757E0BFF8152}" type="parTrans" cxnId="{0E9CDA8E-588F-4782-AF53-F376AC3F216D}">
      <dgm:prSet/>
      <dgm:spPr/>
      <dgm:t>
        <a:bodyPr/>
        <a:lstStyle/>
        <a:p>
          <a:endParaRPr lang="en-US"/>
        </a:p>
      </dgm:t>
    </dgm:pt>
    <dgm:pt modelId="{E3F9B76D-FE73-4B3E-8B0D-B35500A4F59C}" type="sibTrans" cxnId="{0E9CDA8E-588F-4782-AF53-F376AC3F216D}">
      <dgm:prSet/>
      <dgm:spPr/>
      <dgm:t>
        <a:bodyPr/>
        <a:lstStyle/>
        <a:p>
          <a:endParaRPr lang="en-US"/>
        </a:p>
      </dgm:t>
    </dgm:pt>
    <dgm:pt modelId="{7A353592-96FC-4593-9734-0D28FA9325FD}">
      <dgm:prSet phldrT="[Text]" custT="1"/>
      <dgm:spPr/>
      <dgm:t>
        <a:bodyPr/>
        <a:lstStyle/>
        <a:p>
          <a:r>
            <a:rPr lang="en-US" sz="2000" b="1" dirty="0" smtClean="0">
              <a:solidFill>
                <a:schemeClr val="tx1"/>
              </a:solidFill>
            </a:rPr>
            <a:t>Governance</a:t>
          </a:r>
          <a:endParaRPr lang="en-US" sz="2000" b="1" dirty="0">
            <a:solidFill>
              <a:schemeClr val="tx1"/>
            </a:solidFill>
          </a:endParaRPr>
        </a:p>
      </dgm:t>
    </dgm:pt>
    <dgm:pt modelId="{1C3CCC4A-0133-4682-8055-E8811D4C1F99}" type="parTrans" cxnId="{B4F42DFF-620D-4869-AD77-523CEE2C7034}">
      <dgm:prSet/>
      <dgm:spPr/>
      <dgm:t>
        <a:bodyPr/>
        <a:lstStyle/>
        <a:p>
          <a:endParaRPr lang="en-US"/>
        </a:p>
      </dgm:t>
    </dgm:pt>
    <dgm:pt modelId="{0EA30D42-EC46-48A9-9E97-5E9A9CD74D8D}" type="sibTrans" cxnId="{B4F42DFF-620D-4869-AD77-523CEE2C7034}">
      <dgm:prSet/>
      <dgm:spPr/>
      <dgm:t>
        <a:bodyPr/>
        <a:lstStyle/>
        <a:p>
          <a:endParaRPr lang="en-US"/>
        </a:p>
      </dgm:t>
    </dgm:pt>
    <dgm:pt modelId="{F2FFCDEE-F15B-409C-9153-14CC16BF0D13}">
      <dgm:prSet phldrT="[Text]" custT="1"/>
      <dgm:spPr/>
      <dgm:t>
        <a:bodyPr/>
        <a:lstStyle/>
        <a:p>
          <a:r>
            <a:rPr lang="en-US" sz="2000" b="1" dirty="0" smtClean="0">
              <a:solidFill>
                <a:schemeClr val="tx1"/>
              </a:solidFill>
            </a:rPr>
            <a:t>Anti-corruption</a:t>
          </a:r>
          <a:endParaRPr lang="en-US" sz="2000" b="1" dirty="0">
            <a:solidFill>
              <a:schemeClr val="tx1"/>
            </a:solidFill>
          </a:endParaRPr>
        </a:p>
      </dgm:t>
    </dgm:pt>
    <dgm:pt modelId="{EE4F7A33-0807-448A-AB0B-BBA012C41273}" type="parTrans" cxnId="{70B3F54C-94E4-42E5-9859-AD7179B2D93D}">
      <dgm:prSet/>
      <dgm:spPr/>
      <dgm:t>
        <a:bodyPr/>
        <a:lstStyle/>
        <a:p>
          <a:endParaRPr lang="en-US"/>
        </a:p>
      </dgm:t>
    </dgm:pt>
    <dgm:pt modelId="{43DDB8AC-B3A3-4722-BD29-F0A59C7C709F}" type="sibTrans" cxnId="{70B3F54C-94E4-42E5-9859-AD7179B2D93D}">
      <dgm:prSet/>
      <dgm:spPr/>
      <dgm:t>
        <a:bodyPr/>
        <a:lstStyle/>
        <a:p>
          <a:endParaRPr lang="en-US"/>
        </a:p>
      </dgm:t>
    </dgm:pt>
    <dgm:pt modelId="{3D943B97-61E3-4866-9A32-6C53D1B2BFE6}" type="pres">
      <dgm:prSet presAssocID="{61517105-6C71-4E80-942E-68947AEB2833}" presName="composite" presStyleCnt="0">
        <dgm:presLayoutVars>
          <dgm:chMax val="5"/>
          <dgm:dir/>
          <dgm:animLvl val="ctr"/>
          <dgm:resizeHandles val="exact"/>
        </dgm:presLayoutVars>
      </dgm:prSet>
      <dgm:spPr/>
      <dgm:t>
        <a:bodyPr/>
        <a:lstStyle/>
        <a:p>
          <a:endParaRPr lang="en-US"/>
        </a:p>
      </dgm:t>
    </dgm:pt>
    <dgm:pt modelId="{0B8CC997-9AD1-467D-8A19-A6115C8ACE20}" type="pres">
      <dgm:prSet presAssocID="{61517105-6C71-4E80-942E-68947AEB2833}" presName="cycle" presStyleCnt="0"/>
      <dgm:spPr/>
    </dgm:pt>
    <dgm:pt modelId="{11859B45-8776-425C-B6E0-C47BC0CBAC4E}" type="pres">
      <dgm:prSet presAssocID="{61517105-6C71-4E80-942E-68947AEB2833}" presName="centerShape" presStyleCnt="0"/>
      <dgm:spPr/>
    </dgm:pt>
    <dgm:pt modelId="{157C6F8B-8982-41F8-B046-F628D8B6AE6F}" type="pres">
      <dgm:prSet presAssocID="{61517105-6C71-4E80-942E-68947AEB2833}" presName="connSite" presStyleLbl="node1" presStyleIdx="0" presStyleCnt="6"/>
      <dgm:spPr/>
    </dgm:pt>
    <dgm:pt modelId="{BC5A3C1C-EEB8-468A-9382-2CB98995A98D}" type="pres">
      <dgm:prSet presAssocID="{61517105-6C71-4E80-942E-68947AEB2833}" presName="visible" presStyleLbl="node1" presStyleIdx="0" presStyleCnt="6" custScaleX="96015" custScaleY="67193" custLinFactNeighborX="-15092" custLinFactNeighborY="-2851"/>
      <dgm:spPr/>
    </dgm:pt>
    <dgm:pt modelId="{F5119329-2396-42FC-A68C-A49E0EDCB57D}" type="pres">
      <dgm:prSet presAssocID="{462C13B7-EA49-435C-BB58-4948A77721C0}" presName="Name25" presStyleLbl="parChTrans1D1" presStyleIdx="0" presStyleCnt="5"/>
      <dgm:spPr/>
      <dgm:t>
        <a:bodyPr/>
        <a:lstStyle/>
        <a:p>
          <a:endParaRPr lang="en-US"/>
        </a:p>
      </dgm:t>
    </dgm:pt>
    <dgm:pt modelId="{6650717B-4F67-4496-84E2-E37A17775DFD}" type="pres">
      <dgm:prSet presAssocID="{249C8C5E-0C59-49A1-9CD5-18B461C1B479}" presName="node" presStyleCnt="0"/>
      <dgm:spPr/>
    </dgm:pt>
    <dgm:pt modelId="{D3A71884-8AEE-4F49-90A7-BA32A91F06F1}" type="pres">
      <dgm:prSet presAssocID="{249C8C5E-0C59-49A1-9CD5-18B461C1B479}" presName="parentNode" presStyleLbl="node1" presStyleIdx="1" presStyleCnt="6" custScaleX="195633" custScaleY="109239" custLinFactX="-55171" custLinFactNeighborX="-100000" custLinFactNeighborY="17351">
        <dgm:presLayoutVars>
          <dgm:chMax val="1"/>
          <dgm:bulletEnabled val="1"/>
        </dgm:presLayoutVars>
      </dgm:prSet>
      <dgm:spPr/>
      <dgm:t>
        <a:bodyPr/>
        <a:lstStyle/>
        <a:p>
          <a:endParaRPr lang="en-US"/>
        </a:p>
      </dgm:t>
    </dgm:pt>
    <dgm:pt modelId="{A34A62C7-F919-4420-AE66-A76AE0616EEF}" type="pres">
      <dgm:prSet presAssocID="{249C8C5E-0C59-49A1-9CD5-18B461C1B479}" presName="childNode" presStyleLbl="revTx" presStyleIdx="0" presStyleCnt="0">
        <dgm:presLayoutVars>
          <dgm:bulletEnabled val="1"/>
        </dgm:presLayoutVars>
      </dgm:prSet>
      <dgm:spPr/>
      <dgm:t>
        <a:bodyPr/>
        <a:lstStyle/>
        <a:p>
          <a:endParaRPr lang="en-US"/>
        </a:p>
      </dgm:t>
    </dgm:pt>
    <dgm:pt modelId="{EDAC1889-46F8-42EB-8DD8-13B62444D9D5}" type="pres">
      <dgm:prSet presAssocID="{25C9C5BB-2630-4F6B-A6C9-911290713B5B}" presName="Name25" presStyleLbl="parChTrans1D1" presStyleIdx="1" presStyleCnt="5"/>
      <dgm:spPr/>
      <dgm:t>
        <a:bodyPr/>
        <a:lstStyle/>
        <a:p>
          <a:endParaRPr lang="en-US"/>
        </a:p>
      </dgm:t>
    </dgm:pt>
    <dgm:pt modelId="{C359F440-C148-46DB-8E29-A9AFD5CD7235}" type="pres">
      <dgm:prSet presAssocID="{5EFEDA1A-D223-4AFA-95CE-EA0295491AC9}" presName="node" presStyleCnt="0"/>
      <dgm:spPr/>
    </dgm:pt>
    <dgm:pt modelId="{FB44AFDA-CEE9-40CC-BB0C-B138685C7BFB}" type="pres">
      <dgm:prSet presAssocID="{5EFEDA1A-D223-4AFA-95CE-EA0295491AC9}" presName="parentNode" presStyleLbl="node1" presStyleIdx="2" presStyleCnt="6" custScaleX="176251" custScaleY="109292" custLinFactNeighborX="-63677" custLinFactNeighborY="-39140">
        <dgm:presLayoutVars>
          <dgm:chMax val="1"/>
          <dgm:bulletEnabled val="1"/>
        </dgm:presLayoutVars>
      </dgm:prSet>
      <dgm:spPr/>
      <dgm:t>
        <a:bodyPr/>
        <a:lstStyle/>
        <a:p>
          <a:endParaRPr lang="en-US"/>
        </a:p>
      </dgm:t>
    </dgm:pt>
    <dgm:pt modelId="{7C37F85A-BECB-4540-BB90-19E0998AFD6C}" type="pres">
      <dgm:prSet presAssocID="{5EFEDA1A-D223-4AFA-95CE-EA0295491AC9}" presName="childNode" presStyleLbl="revTx" presStyleIdx="0" presStyleCnt="0">
        <dgm:presLayoutVars>
          <dgm:bulletEnabled val="1"/>
        </dgm:presLayoutVars>
      </dgm:prSet>
      <dgm:spPr/>
      <dgm:t>
        <a:bodyPr/>
        <a:lstStyle/>
        <a:p>
          <a:endParaRPr lang="en-US"/>
        </a:p>
      </dgm:t>
    </dgm:pt>
    <dgm:pt modelId="{5C23B7FB-331A-49EB-904D-C08D8C4CDED8}" type="pres">
      <dgm:prSet presAssocID="{0FFCF0B3-D47C-4DC8-9E0D-757E0BFF8152}" presName="Name25" presStyleLbl="parChTrans1D1" presStyleIdx="2" presStyleCnt="5"/>
      <dgm:spPr/>
      <dgm:t>
        <a:bodyPr/>
        <a:lstStyle/>
        <a:p>
          <a:endParaRPr lang="en-US"/>
        </a:p>
      </dgm:t>
    </dgm:pt>
    <dgm:pt modelId="{FCFEE2EE-5536-4F0F-99C0-F3C467717DD0}" type="pres">
      <dgm:prSet presAssocID="{EDF0FADE-3BF2-4E84-8D13-3EE86C62C70B}" presName="node" presStyleCnt="0"/>
      <dgm:spPr/>
    </dgm:pt>
    <dgm:pt modelId="{64025E3F-E3AF-4473-9B64-8CD82B3932CF}" type="pres">
      <dgm:prSet presAssocID="{EDF0FADE-3BF2-4E84-8D13-3EE86C62C70B}" presName="parentNode" presStyleLbl="node1" presStyleIdx="3" presStyleCnt="6" custScaleX="180650" custScaleY="126644" custLinFactNeighborX="-45024" custLinFactNeighborY="-17672">
        <dgm:presLayoutVars>
          <dgm:chMax val="1"/>
          <dgm:bulletEnabled val="1"/>
        </dgm:presLayoutVars>
      </dgm:prSet>
      <dgm:spPr/>
      <dgm:t>
        <a:bodyPr/>
        <a:lstStyle/>
        <a:p>
          <a:endParaRPr lang="en-US"/>
        </a:p>
      </dgm:t>
    </dgm:pt>
    <dgm:pt modelId="{23779CC1-73E7-45FE-A760-C3D14B5CB6B9}" type="pres">
      <dgm:prSet presAssocID="{EDF0FADE-3BF2-4E84-8D13-3EE86C62C70B}" presName="childNode" presStyleLbl="revTx" presStyleIdx="0" presStyleCnt="0">
        <dgm:presLayoutVars>
          <dgm:bulletEnabled val="1"/>
        </dgm:presLayoutVars>
      </dgm:prSet>
      <dgm:spPr/>
      <dgm:t>
        <a:bodyPr/>
        <a:lstStyle/>
        <a:p>
          <a:endParaRPr lang="en-US"/>
        </a:p>
      </dgm:t>
    </dgm:pt>
    <dgm:pt modelId="{3DB1DBD3-08F5-4AED-AD21-EAC66F50EBE8}" type="pres">
      <dgm:prSet presAssocID="{1C3CCC4A-0133-4682-8055-E8811D4C1F99}" presName="Name25" presStyleLbl="parChTrans1D1" presStyleIdx="3" presStyleCnt="5"/>
      <dgm:spPr/>
      <dgm:t>
        <a:bodyPr/>
        <a:lstStyle/>
        <a:p>
          <a:endParaRPr lang="en-US"/>
        </a:p>
      </dgm:t>
    </dgm:pt>
    <dgm:pt modelId="{2BE726E6-89FD-4476-8070-72C2C6BDB7FC}" type="pres">
      <dgm:prSet presAssocID="{7A353592-96FC-4593-9734-0D28FA9325FD}" presName="node" presStyleCnt="0"/>
      <dgm:spPr/>
    </dgm:pt>
    <dgm:pt modelId="{022CAADA-992E-472A-AE9C-8C1E6FCA7320}" type="pres">
      <dgm:prSet presAssocID="{7A353592-96FC-4593-9734-0D28FA9325FD}" presName="parentNode" presStyleLbl="node1" presStyleIdx="4" presStyleCnt="6" custScaleX="193748" custScaleY="105646" custLinFactNeighborX="-97373" custLinFactNeighborY="-21368">
        <dgm:presLayoutVars>
          <dgm:chMax val="1"/>
          <dgm:bulletEnabled val="1"/>
        </dgm:presLayoutVars>
      </dgm:prSet>
      <dgm:spPr/>
      <dgm:t>
        <a:bodyPr/>
        <a:lstStyle/>
        <a:p>
          <a:endParaRPr lang="en-US"/>
        </a:p>
      </dgm:t>
    </dgm:pt>
    <dgm:pt modelId="{6B1ADE91-B447-40B6-AD6D-FD3126EDCF9A}" type="pres">
      <dgm:prSet presAssocID="{7A353592-96FC-4593-9734-0D28FA9325FD}" presName="childNode" presStyleLbl="revTx" presStyleIdx="0" presStyleCnt="0">
        <dgm:presLayoutVars>
          <dgm:bulletEnabled val="1"/>
        </dgm:presLayoutVars>
      </dgm:prSet>
      <dgm:spPr/>
    </dgm:pt>
    <dgm:pt modelId="{6F4282FD-AF82-4F4D-85B1-7BC0F2902D39}" type="pres">
      <dgm:prSet presAssocID="{EE4F7A33-0807-448A-AB0B-BBA012C41273}" presName="Name25" presStyleLbl="parChTrans1D1" presStyleIdx="4" presStyleCnt="5"/>
      <dgm:spPr/>
      <dgm:t>
        <a:bodyPr/>
        <a:lstStyle/>
        <a:p>
          <a:endParaRPr lang="en-US"/>
        </a:p>
      </dgm:t>
    </dgm:pt>
    <dgm:pt modelId="{652E0283-5A5A-44C8-8A98-96E085E13E84}" type="pres">
      <dgm:prSet presAssocID="{F2FFCDEE-F15B-409C-9153-14CC16BF0D13}" presName="node" presStyleCnt="0"/>
      <dgm:spPr/>
    </dgm:pt>
    <dgm:pt modelId="{6A08D815-C5EB-45DC-A89E-59F71F34F012}" type="pres">
      <dgm:prSet presAssocID="{F2FFCDEE-F15B-409C-9153-14CC16BF0D13}" presName="parentNode" presStyleLbl="node1" presStyleIdx="5" presStyleCnt="6" custScaleX="174250" custScaleY="105646" custLinFactX="-80485" custLinFactNeighborX="-100000" custLinFactNeighborY="-22338">
        <dgm:presLayoutVars>
          <dgm:chMax val="1"/>
          <dgm:bulletEnabled val="1"/>
        </dgm:presLayoutVars>
      </dgm:prSet>
      <dgm:spPr/>
      <dgm:t>
        <a:bodyPr/>
        <a:lstStyle/>
        <a:p>
          <a:endParaRPr lang="en-US"/>
        </a:p>
      </dgm:t>
    </dgm:pt>
    <dgm:pt modelId="{57226F30-2B66-4E47-9A0D-661926864CCC}" type="pres">
      <dgm:prSet presAssocID="{F2FFCDEE-F15B-409C-9153-14CC16BF0D13}" presName="childNode" presStyleLbl="revTx" presStyleIdx="0" presStyleCnt="0">
        <dgm:presLayoutVars>
          <dgm:bulletEnabled val="1"/>
        </dgm:presLayoutVars>
      </dgm:prSet>
      <dgm:spPr/>
    </dgm:pt>
  </dgm:ptLst>
  <dgm:cxnLst>
    <dgm:cxn modelId="{B4F42DFF-620D-4869-AD77-523CEE2C7034}" srcId="{61517105-6C71-4E80-942E-68947AEB2833}" destId="{7A353592-96FC-4593-9734-0D28FA9325FD}" srcOrd="3" destOrd="0" parTransId="{1C3CCC4A-0133-4682-8055-E8811D4C1F99}" sibTransId="{0EA30D42-EC46-48A9-9E97-5E9A9CD74D8D}"/>
    <dgm:cxn modelId="{0E9CDA8E-588F-4782-AF53-F376AC3F216D}" srcId="{61517105-6C71-4E80-942E-68947AEB2833}" destId="{EDF0FADE-3BF2-4E84-8D13-3EE86C62C70B}" srcOrd="2" destOrd="0" parTransId="{0FFCF0B3-D47C-4DC8-9E0D-757E0BFF8152}" sibTransId="{E3F9B76D-FE73-4B3E-8B0D-B35500A4F59C}"/>
    <dgm:cxn modelId="{536440B6-93A4-45AC-BD0C-F47C56DFA26B}" type="presOf" srcId="{61517105-6C71-4E80-942E-68947AEB2833}" destId="{3D943B97-61E3-4866-9A32-6C53D1B2BFE6}" srcOrd="0" destOrd="0" presId="urn:microsoft.com/office/officeart/2005/8/layout/radial2"/>
    <dgm:cxn modelId="{ABCEDAFF-BE7B-48C8-BDC3-AEEAB9A162CB}" srcId="{61517105-6C71-4E80-942E-68947AEB2833}" destId="{5EFEDA1A-D223-4AFA-95CE-EA0295491AC9}" srcOrd="1" destOrd="0" parTransId="{25C9C5BB-2630-4F6B-A6C9-911290713B5B}" sibTransId="{69B93522-2037-44C2-84E8-A98A0930442D}"/>
    <dgm:cxn modelId="{04E0C02B-B9FE-4E6A-813B-1237839F9EEA}" srcId="{61517105-6C71-4E80-942E-68947AEB2833}" destId="{249C8C5E-0C59-49A1-9CD5-18B461C1B479}" srcOrd="0" destOrd="0" parTransId="{462C13B7-EA49-435C-BB58-4948A77721C0}" sibTransId="{EF28A0BB-33F9-4936-9321-1B0B7BA56DF1}"/>
    <dgm:cxn modelId="{70B3F54C-94E4-42E5-9859-AD7179B2D93D}" srcId="{61517105-6C71-4E80-942E-68947AEB2833}" destId="{F2FFCDEE-F15B-409C-9153-14CC16BF0D13}" srcOrd="4" destOrd="0" parTransId="{EE4F7A33-0807-448A-AB0B-BBA012C41273}" sibTransId="{43DDB8AC-B3A3-4722-BD29-F0A59C7C709F}"/>
    <dgm:cxn modelId="{1B4610C2-B317-48DD-9773-D9A9C14CC6D2}" type="presOf" srcId="{0FFCF0B3-D47C-4DC8-9E0D-757E0BFF8152}" destId="{5C23B7FB-331A-49EB-904D-C08D8C4CDED8}" srcOrd="0" destOrd="0" presId="urn:microsoft.com/office/officeart/2005/8/layout/radial2"/>
    <dgm:cxn modelId="{2BAD5BBF-F090-4023-AAB9-11F050E883CD}" type="presOf" srcId="{25C9C5BB-2630-4F6B-A6C9-911290713B5B}" destId="{EDAC1889-46F8-42EB-8DD8-13B62444D9D5}" srcOrd="0" destOrd="0" presId="urn:microsoft.com/office/officeart/2005/8/layout/radial2"/>
    <dgm:cxn modelId="{FD0A73CF-A8C8-4A90-8BBF-7DFDD44D17CF}" type="presOf" srcId="{EE4F7A33-0807-448A-AB0B-BBA012C41273}" destId="{6F4282FD-AF82-4F4D-85B1-7BC0F2902D39}" srcOrd="0" destOrd="0" presId="urn:microsoft.com/office/officeart/2005/8/layout/radial2"/>
    <dgm:cxn modelId="{5D43C8A8-90B8-428F-BCE1-1A1CC36ADD16}" type="presOf" srcId="{5EFEDA1A-D223-4AFA-95CE-EA0295491AC9}" destId="{FB44AFDA-CEE9-40CC-BB0C-B138685C7BFB}" srcOrd="0" destOrd="0" presId="urn:microsoft.com/office/officeart/2005/8/layout/radial2"/>
    <dgm:cxn modelId="{A25D50A9-2066-46ED-B55E-D5E9F281F93A}" type="presOf" srcId="{462C13B7-EA49-435C-BB58-4948A77721C0}" destId="{F5119329-2396-42FC-A68C-A49E0EDCB57D}" srcOrd="0" destOrd="0" presId="urn:microsoft.com/office/officeart/2005/8/layout/radial2"/>
    <dgm:cxn modelId="{D5F63D39-498A-4F2B-A2DB-8D77565A2EEA}" type="presOf" srcId="{EDF0FADE-3BF2-4E84-8D13-3EE86C62C70B}" destId="{64025E3F-E3AF-4473-9B64-8CD82B3932CF}" srcOrd="0" destOrd="0" presId="urn:microsoft.com/office/officeart/2005/8/layout/radial2"/>
    <dgm:cxn modelId="{9939A648-D409-4519-9D33-D4D48ACEADB6}" type="presOf" srcId="{F2FFCDEE-F15B-409C-9153-14CC16BF0D13}" destId="{6A08D815-C5EB-45DC-A89E-59F71F34F012}" srcOrd="0" destOrd="0" presId="urn:microsoft.com/office/officeart/2005/8/layout/radial2"/>
    <dgm:cxn modelId="{B0886F87-5281-4177-9EA0-15FD2D23D904}" type="presOf" srcId="{7A353592-96FC-4593-9734-0D28FA9325FD}" destId="{022CAADA-992E-472A-AE9C-8C1E6FCA7320}" srcOrd="0" destOrd="0" presId="urn:microsoft.com/office/officeart/2005/8/layout/radial2"/>
    <dgm:cxn modelId="{E2F9B534-83B0-4E5F-A6F9-B5AB83FD863C}" type="presOf" srcId="{1C3CCC4A-0133-4682-8055-E8811D4C1F99}" destId="{3DB1DBD3-08F5-4AED-AD21-EAC66F50EBE8}" srcOrd="0" destOrd="0" presId="urn:microsoft.com/office/officeart/2005/8/layout/radial2"/>
    <dgm:cxn modelId="{2E014A4F-D2FC-49C3-B5CC-527AF986374D}" type="presOf" srcId="{249C8C5E-0C59-49A1-9CD5-18B461C1B479}" destId="{D3A71884-8AEE-4F49-90A7-BA32A91F06F1}" srcOrd="0" destOrd="0" presId="urn:microsoft.com/office/officeart/2005/8/layout/radial2"/>
    <dgm:cxn modelId="{5BD495C5-E4F3-4F6D-91F2-0EE8337BC4F7}" type="presParOf" srcId="{3D943B97-61E3-4866-9A32-6C53D1B2BFE6}" destId="{0B8CC997-9AD1-467D-8A19-A6115C8ACE20}" srcOrd="0" destOrd="0" presId="urn:microsoft.com/office/officeart/2005/8/layout/radial2"/>
    <dgm:cxn modelId="{1FD243FA-2059-493F-8BB2-F3C718C64288}" type="presParOf" srcId="{0B8CC997-9AD1-467D-8A19-A6115C8ACE20}" destId="{11859B45-8776-425C-B6E0-C47BC0CBAC4E}" srcOrd="0" destOrd="0" presId="urn:microsoft.com/office/officeart/2005/8/layout/radial2"/>
    <dgm:cxn modelId="{3BAA4717-F639-4FFA-B71A-42494681A4F8}" type="presParOf" srcId="{11859B45-8776-425C-B6E0-C47BC0CBAC4E}" destId="{157C6F8B-8982-41F8-B046-F628D8B6AE6F}" srcOrd="0" destOrd="0" presId="urn:microsoft.com/office/officeart/2005/8/layout/radial2"/>
    <dgm:cxn modelId="{9B2A1F11-E119-465B-B60B-3FEA0B8743AC}" type="presParOf" srcId="{11859B45-8776-425C-B6E0-C47BC0CBAC4E}" destId="{BC5A3C1C-EEB8-468A-9382-2CB98995A98D}" srcOrd="1" destOrd="0" presId="urn:microsoft.com/office/officeart/2005/8/layout/radial2"/>
    <dgm:cxn modelId="{0C558778-51E9-45BE-AAC4-AD75BB91E2C0}" type="presParOf" srcId="{0B8CC997-9AD1-467D-8A19-A6115C8ACE20}" destId="{F5119329-2396-42FC-A68C-A49E0EDCB57D}" srcOrd="1" destOrd="0" presId="urn:microsoft.com/office/officeart/2005/8/layout/radial2"/>
    <dgm:cxn modelId="{016E75DD-C546-4CD9-9ED1-ADAE0F5865DE}" type="presParOf" srcId="{0B8CC997-9AD1-467D-8A19-A6115C8ACE20}" destId="{6650717B-4F67-4496-84E2-E37A17775DFD}" srcOrd="2" destOrd="0" presId="urn:microsoft.com/office/officeart/2005/8/layout/radial2"/>
    <dgm:cxn modelId="{1DD7BC06-12AC-49A6-AB44-66823195AB7F}" type="presParOf" srcId="{6650717B-4F67-4496-84E2-E37A17775DFD}" destId="{D3A71884-8AEE-4F49-90A7-BA32A91F06F1}" srcOrd="0" destOrd="0" presId="urn:microsoft.com/office/officeart/2005/8/layout/radial2"/>
    <dgm:cxn modelId="{AF54852E-A164-4930-9264-0751CB68ECB4}" type="presParOf" srcId="{6650717B-4F67-4496-84E2-E37A17775DFD}" destId="{A34A62C7-F919-4420-AE66-A76AE0616EEF}" srcOrd="1" destOrd="0" presId="urn:microsoft.com/office/officeart/2005/8/layout/radial2"/>
    <dgm:cxn modelId="{04487632-0399-46D8-AF3C-7864AA737E9F}" type="presParOf" srcId="{0B8CC997-9AD1-467D-8A19-A6115C8ACE20}" destId="{EDAC1889-46F8-42EB-8DD8-13B62444D9D5}" srcOrd="3" destOrd="0" presId="urn:microsoft.com/office/officeart/2005/8/layout/radial2"/>
    <dgm:cxn modelId="{19B5B431-1366-42F8-9AF3-A8FD3220FFA2}" type="presParOf" srcId="{0B8CC997-9AD1-467D-8A19-A6115C8ACE20}" destId="{C359F440-C148-46DB-8E29-A9AFD5CD7235}" srcOrd="4" destOrd="0" presId="urn:microsoft.com/office/officeart/2005/8/layout/radial2"/>
    <dgm:cxn modelId="{C63860C1-EF54-4B9F-A2FF-C794369C6AFC}" type="presParOf" srcId="{C359F440-C148-46DB-8E29-A9AFD5CD7235}" destId="{FB44AFDA-CEE9-40CC-BB0C-B138685C7BFB}" srcOrd="0" destOrd="0" presId="urn:microsoft.com/office/officeart/2005/8/layout/radial2"/>
    <dgm:cxn modelId="{A5EAD7F7-B22A-4343-94CE-5DB411E55D89}" type="presParOf" srcId="{C359F440-C148-46DB-8E29-A9AFD5CD7235}" destId="{7C37F85A-BECB-4540-BB90-19E0998AFD6C}" srcOrd="1" destOrd="0" presId="urn:microsoft.com/office/officeart/2005/8/layout/radial2"/>
    <dgm:cxn modelId="{DBB20219-3A91-4918-A77B-5FA4A34BE873}" type="presParOf" srcId="{0B8CC997-9AD1-467D-8A19-A6115C8ACE20}" destId="{5C23B7FB-331A-49EB-904D-C08D8C4CDED8}" srcOrd="5" destOrd="0" presId="urn:microsoft.com/office/officeart/2005/8/layout/radial2"/>
    <dgm:cxn modelId="{52B1F1B7-A66F-4DE6-A7CE-24D6EF8C0E79}" type="presParOf" srcId="{0B8CC997-9AD1-467D-8A19-A6115C8ACE20}" destId="{FCFEE2EE-5536-4F0F-99C0-F3C467717DD0}" srcOrd="6" destOrd="0" presId="urn:microsoft.com/office/officeart/2005/8/layout/radial2"/>
    <dgm:cxn modelId="{6A537FFB-9C9C-4263-AF29-97C081B89582}" type="presParOf" srcId="{FCFEE2EE-5536-4F0F-99C0-F3C467717DD0}" destId="{64025E3F-E3AF-4473-9B64-8CD82B3932CF}" srcOrd="0" destOrd="0" presId="urn:microsoft.com/office/officeart/2005/8/layout/radial2"/>
    <dgm:cxn modelId="{56C943A7-C192-4B89-BEAD-48F3DC45C8E7}" type="presParOf" srcId="{FCFEE2EE-5536-4F0F-99C0-F3C467717DD0}" destId="{23779CC1-73E7-45FE-A760-C3D14B5CB6B9}" srcOrd="1" destOrd="0" presId="urn:microsoft.com/office/officeart/2005/8/layout/radial2"/>
    <dgm:cxn modelId="{755D261D-343D-4610-90AA-502F09DCA633}" type="presParOf" srcId="{0B8CC997-9AD1-467D-8A19-A6115C8ACE20}" destId="{3DB1DBD3-08F5-4AED-AD21-EAC66F50EBE8}" srcOrd="7" destOrd="0" presId="urn:microsoft.com/office/officeart/2005/8/layout/radial2"/>
    <dgm:cxn modelId="{20ABA838-A326-4CD1-A170-BEE2F6F97212}" type="presParOf" srcId="{0B8CC997-9AD1-467D-8A19-A6115C8ACE20}" destId="{2BE726E6-89FD-4476-8070-72C2C6BDB7FC}" srcOrd="8" destOrd="0" presId="urn:microsoft.com/office/officeart/2005/8/layout/radial2"/>
    <dgm:cxn modelId="{19032CCA-55D3-45E3-8D57-BCE6B47A1692}" type="presParOf" srcId="{2BE726E6-89FD-4476-8070-72C2C6BDB7FC}" destId="{022CAADA-992E-472A-AE9C-8C1E6FCA7320}" srcOrd="0" destOrd="0" presId="urn:microsoft.com/office/officeart/2005/8/layout/radial2"/>
    <dgm:cxn modelId="{BD7D918E-C9F3-4E3D-B185-4B393297CA75}" type="presParOf" srcId="{2BE726E6-89FD-4476-8070-72C2C6BDB7FC}" destId="{6B1ADE91-B447-40B6-AD6D-FD3126EDCF9A}" srcOrd="1" destOrd="0" presId="urn:microsoft.com/office/officeart/2005/8/layout/radial2"/>
    <dgm:cxn modelId="{B812F8CA-9549-43FD-9F43-9A408532E440}" type="presParOf" srcId="{0B8CC997-9AD1-467D-8A19-A6115C8ACE20}" destId="{6F4282FD-AF82-4F4D-85B1-7BC0F2902D39}" srcOrd="9" destOrd="0" presId="urn:microsoft.com/office/officeart/2005/8/layout/radial2"/>
    <dgm:cxn modelId="{21D7CA9C-521E-400F-9A16-881A7090175E}" type="presParOf" srcId="{0B8CC997-9AD1-467D-8A19-A6115C8ACE20}" destId="{652E0283-5A5A-44C8-8A98-96E085E13E84}" srcOrd="10" destOrd="0" presId="urn:microsoft.com/office/officeart/2005/8/layout/radial2"/>
    <dgm:cxn modelId="{B8BCA66C-0B10-447C-8DFB-719B339F6F7B}" type="presParOf" srcId="{652E0283-5A5A-44C8-8A98-96E085E13E84}" destId="{6A08D815-C5EB-45DC-A89E-59F71F34F012}" srcOrd="0" destOrd="0" presId="urn:microsoft.com/office/officeart/2005/8/layout/radial2"/>
    <dgm:cxn modelId="{D00ADA3C-9BFC-417A-A586-C52F5847B95D}" type="presParOf" srcId="{652E0283-5A5A-44C8-8A98-96E085E13E84}" destId="{57226F30-2B66-4E47-9A0D-661926864CCC}"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BD957-5DD3-40F0-B0AB-40AC4E62C14C}">
      <dsp:nvSpPr>
        <dsp:cNvPr id="0" name=""/>
        <dsp:cNvSpPr/>
      </dsp:nvSpPr>
      <dsp:spPr>
        <a:xfrm>
          <a:off x="2355250" y="0"/>
          <a:ext cx="1925050" cy="1925246"/>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D2386D-E5B6-48A6-AC2B-CD2AA76473FA}">
      <dsp:nvSpPr>
        <dsp:cNvPr id="0" name=""/>
        <dsp:cNvSpPr/>
      </dsp:nvSpPr>
      <dsp:spPr>
        <a:xfrm>
          <a:off x="4552518" y="533401"/>
          <a:ext cx="3295150" cy="765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From coercion, intimidation or manipulation</a:t>
          </a:r>
          <a:endParaRPr lang="en-US" sz="2000" kern="1200" dirty="0"/>
        </a:p>
      </dsp:txBody>
      <dsp:txXfrm>
        <a:off x="4552518" y="533401"/>
        <a:ext cx="3295150" cy="765810"/>
      </dsp:txXfrm>
    </dsp:sp>
    <dsp:sp modelId="{46FA4BDA-5845-40F4-A820-F55843AB168F}">
      <dsp:nvSpPr>
        <dsp:cNvPr id="0" name=""/>
        <dsp:cNvSpPr/>
      </dsp:nvSpPr>
      <dsp:spPr>
        <a:xfrm>
          <a:off x="2667003" y="696887"/>
          <a:ext cx="1300822" cy="537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Free</a:t>
          </a:r>
          <a:endParaRPr lang="en-US" sz="2400" kern="1200" dirty="0"/>
        </a:p>
      </dsp:txBody>
      <dsp:txXfrm>
        <a:off x="2667003" y="696887"/>
        <a:ext cx="1300822" cy="537088"/>
      </dsp:txXfrm>
    </dsp:sp>
    <dsp:sp modelId="{225EC8D2-C8E4-43B6-BECF-310101D1F8E6}">
      <dsp:nvSpPr>
        <dsp:cNvPr id="0" name=""/>
        <dsp:cNvSpPr/>
      </dsp:nvSpPr>
      <dsp:spPr>
        <a:xfrm>
          <a:off x="1820454" y="1106340"/>
          <a:ext cx="1925050" cy="1925246"/>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425BAB-5E94-4F78-A097-655200A14336}">
      <dsp:nvSpPr>
        <dsp:cNvPr id="0" name=""/>
        <dsp:cNvSpPr/>
      </dsp:nvSpPr>
      <dsp:spPr>
        <a:xfrm>
          <a:off x="4580338" y="1676404"/>
          <a:ext cx="3703710" cy="765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Before any authorization or commencement of activities, with time for consideration</a:t>
          </a:r>
          <a:endParaRPr lang="en-US" sz="2000" kern="1200" dirty="0"/>
        </a:p>
      </dsp:txBody>
      <dsp:txXfrm>
        <a:off x="4580338" y="1676404"/>
        <a:ext cx="3703710" cy="765810"/>
      </dsp:txXfrm>
    </dsp:sp>
    <dsp:sp modelId="{08CB333D-1094-49E0-96F6-E7A2B1CE623F}">
      <dsp:nvSpPr>
        <dsp:cNvPr id="0" name=""/>
        <dsp:cNvSpPr/>
      </dsp:nvSpPr>
      <dsp:spPr>
        <a:xfrm>
          <a:off x="2130040" y="1805269"/>
          <a:ext cx="1300822" cy="537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Prior</a:t>
          </a:r>
          <a:endParaRPr lang="en-US" sz="2400" kern="1200" dirty="0"/>
        </a:p>
      </dsp:txBody>
      <dsp:txXfrm>
        <a:off x="2130040" y="1805269"/>
        <a:ext cx="1300822" cy="537088"/>
      </dsp:txXfrm>
    </dsp:sp>
    <dsp:sp modelId="{E865202A-389F-4E06-8B8E-95AF7E3E1F78}">
      <dsp:nvSpPr>
        <dsp:cNvPr id="0" name=""/>
        <dsp:cNvSpPr/>
      </dsp:nvSpPr>
      <dsp:spPr>
        <a:xfrm>
          <a:off x="2355250" y="2216764"/>
          <a:ext cx="1925050" cy="1925246"/>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657789-68A8-49F1-83AF-A12CC0ED8E26}">
      <dsp:nvSpPr>
        <dsp:cNvPr id="0" name=""/>
        <dsp:cNvSpPr/>
      </dsp:nvSpPr>
      <dsp:spPr>
        <a:xfrm>
          <a:off x="4572005" y="2743197"/>
          <a:ext cx="3871376" cy="765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All relevant information to make a decision</a:t>
          </a:r>
          <a:endParaRPr lang="en-US" sz="2000" kern="1200" dirty="0"/>
        </a:p>
      </dsp:txBody>
      <dsp:txXfrm>
        <a:off x="4572005" y="2743197"/>
        <a:ext cx="3871376" cy="765810"/>
      </dsp:txXfrm>
    </dsp:sp>
    <dsp:sp modelId="{3E9CF144-93F3-4580-B492-D57FADC7923C}">
      <dsp:nvSpPr>
        <dsp:cNvPr id="0" name=""/>
        <dsp:cNvSpPr/>
      </dsp:nvSpPr>
      <dsp:spPr>
        <a:xfrm>
          <a:off x="2667003" y="2913651"/>
          <a:ext cx="1300822" cy="537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Informed</a:t>
          </a:r>
          <a:endParaRPr lang="en-US" sz="2400" kern="1200" dirty="0"/>
        </a:p>
      </dsp:txBody>
      <dsp:txXfrm>
        <a:off x="2667003" y="2913651"/>
        <a:ext cx="1300822" cy="537088"/>
      </dsp:txXfrm>
    </dsp:sp>
    <dsp:sp modelId="{9F453717-65C4-4CF2-8FB8-16C9141C71F8}">
      <dsp:nvSpPr>
        <dsp:cNvPr id="0" name=""/>
        <dsp:cNvSpPr/>
      </dsp:nvSpPr>
      <dsp:spPr>
        <a:xfrm>
          <a:off x="1957673" y="3450739"/>
          <a:ext cx="1653860" cy="1654660"/>
        </a:xfrm>
        <a:prstGeom prst="blockArc">
          <a:avLst>
            <a:gd name="adj1" fmla="val 0"/>
            <a:gd name="adj2" fmla="val 18900000"/>
            <a:gd name="adj3" fmla="val 1274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7394E0-109A-416F-A02B-A230715BF680}">
      <dsp:nvSpPr>
        <dsp:cNvPr id="0" name=""/>
        <dsp:cNvSpPr/>
      </dsp:nvSpPr>
      <dsp:spPr>
        <a:xfrm>
          <a:off x="4601423" y="3886202"/>
          <a:ext cx="3780572" cy="765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A collective “Yes” or “No” through a decision-making process of choice</a:t>
          </a:r>
          <a:endParaRPr lang="en-US" sz="2000" kern="1200" dirty="0"/>
        </a:p>
      </dsp:txBody>
      <dsp:txXfrm>
        <a:off x="4601423" y="3886202"/>
        <a:ext cx="3780572" cy="765810"/>
      </dsp:txXfrm>
    </dsp:sp>
    <dsp:sp modelId="{75273DDA-AAD6-4502-A540-86522BE09A8B}">
      <dsp:nvSpPr>
        <dsp:cNvPr id="0" name=""/>
        <dsp:cNvSpPr/>
      </dsp:nvSpPr>
      <dsp:spPr>
        <a:xfrm>
          <a:off x="2130040" y="4022034"/>
          <a:ext cx="1300822" cy="537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Consent</a:t>
          </a:r>
          <a:endParaRPr lang="en-US" sz="2400" kern="1200" dirty="0"/>
        </a:p>
      </dsp:txBody>
      <dsp:txXfrm>
        <a:off x="2130040" y="4022034"/>
        <a:ext cx="1300822" cy="5370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FED92-71B9-4016-B5C4-237AA8F2FC97}">
      <dsp:nvSpPr>
        <dsp:cNvPr id="0" name=""/>
        <dsp:cNvSpPr/>
      </dsp:nvSpPr>
      <dsp:spPr>
        <a:xfrm>
          <a:off x="633" y="0"/>
          <a:ext cx="2053211" cy="277977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en-US" sz="2400" kern="1200" dirty="0" smtClean="0"/>
            <a:t>Normative Framework</a:t>
          </a:r>
          <a:endParaRPr lang="en-US" sz="2400" kern="1200" dirty="0"/>
        </a:p>
      </dsp:txBody>
      <dsp:txXfrm>
        <a:off x="633" y="0"/>
        <a:ext cx="2053211" cy="1349370"/>
      </dsp:txXfrm>
    </dsp:sp>
    <dsp:sp modelId="{6AE61333-97BE-4903-92B8-23A11541E31F}">
      <dsp:nvSpPr>
        <dsp:cNvPr id="0" name=""/>
        <dsp:cNvSpPr/>
      </dsp:nvSpPr>
      <dsp:spPr>
        <a:xfrm>
          <a:off x="255935" y="1547216"/>
          <a:ext cx="2260556" cy="112563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Human rights based approach</a:t>
          </a:r>
          <a:endParaRPr lang="en-US" sz="2000" kern="1200" dirty="0"/>
        </a:p>
      </dsp:txBody>
      <dsp:txXfrm>
        <a:off x="288904" y="1580185"/>
        <a:ext cx="2194618" cy="1059698"/>
      </dsp:txXfrm>
    </dsp:sp>
    <dsp:sp modelId="{EEDB5BFC-5DCE-4078-BD8C-414E08FB8B3E}">
      <dsp:nvSpPr>
        <dsp:cNvPr id="0" name=""/>
        <dsp:cNvSpPr/>
      </dsp:nvSpPr>
      <dsp:spPr>
        <a:xfrm rot="49954">
          <a:off x="2377926" y="486074"/>
          <a:ext cx="687202" cy="4264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a:p>
      </dsp:txBody>
      <dsp:txXfrm>
        <a:off x="2377933" y="570437"/>
        <a:ext cx="559263" cy="255878"/>
      </dsp:txXfrm>
    </dsp:sp>
    <dsp:sp modelId="{11594B5A-B18C-440C-BA32-2FF409EB01FB}">
      <dsp:nvSpPr>
        <dsp:cNvPr id="0" name=""/>
        <dsp:cNvSpPr/>
      </dsp:nvSpPr>
      <dsp:spPr>
        <a:xfrm>
          <a:off x="3350317" y="0"/>
          <a:ext cx="2150411" cy="284839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en-US" sz="2400" kern="1200" dirty="0" smtClean="0"/>
            <a:t>Policy Framework</a:t>
          </a:r>
          <a:endParaRPr lang="en-US" sz="2400" kern="1200" dirty="0"/>
        </a:p>
      </dsp:txBody>
      <dsp:txXfrm>
        <a:off x="3350317" y="0"/>
        <a:ext cx="2150411" cy="1448138"/>
      </dsp:txXfrm>
    </dsp:sp>
    <dsp:sp modelId="{88667147-F453-41FF-BE9F-10A9070D2D76}">
      <dsp:nvSpPr>
        <dsp:cNvPr id="0" name=""/>
        <dsp:cNvSpPr/>
      </dsp:nvSpPr>
      <dsp:spPr>
        <a:xfrm>
          <a:off x="3715661" y="1477957"/>
          <a:ext cx="2433780" cy="140094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Partner Country responsibilities; Who; When</a:t>
          </a:r>
          <a:endParaRPr lang="en-US" sz="2000" kern="1200" dirty="0"/>
        </a:p>
      </dsp:txBody>
      <dsp:txXfrm>
        <a:off x="3756693" y="1518989"/>
        <a:ext cx="2351716" cy="1318878"/>
      </dsp:txXfrm>
    </dsp:sp>
    <dsp:sp modelId="{2B40EACA-88B3-4395-B9CD-6C4A5CE662D7}">
      <dsp:nvSpPr>
        <dsp:cNvPr id="0" name=""/>
        <dsp:cNvSpPr/>
      </dsp:nvSpPr>
      <dsp:spPr>
        <a:xfrm rot="21569766">
          <a:off x="5764486" y="496601"/>
          <a:ext cx="559211" cy="4264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a:p>
      </dsp:txBody>
      <dsp:txXfrm>
        <a:off x="5764488" y="582457"/>
        <a:ext cx="431272" cy="255878"/>
      </dsp:txXfrm>
    </dsp:sp>
    <dsp:sp modelId="{488F709A-88EB-49F6-A868-FFA8D6B6C873}">
      <dsp:nvSpPr>
        <dsp:cNvPr id="0" name=""/>
        <dsp:cNvSpPr/>
      </dsp:nvSpPr>
      <dsp:spPr>
        <a:xfrm>
          <a:off x="6555804" y="-53640"/>
          <a:ext cx="2123612" cy="298618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en-US" sz="2400" kern="1200" dirty="0" smtClean="0"/>
            <a:t>Operational Framework</a:t>
          </a:r>
          <a:endParaRPr lang="en-US" sz="2400" kern="1200" dirty="0"/>
        </a:p>
      </dsp:txBody>
      <dsp:txXfrm>
        <a:off x="6555804" y="-53640"/>
        <a:ext cx="2123612" cy="1499270"/>
      </dsp:txXfrm>
    </dsp:sp>
    <dsp:sp modelId="{14ED8752-E5ED-4DF4-B39C-DE2E82CB929E}">
      <dsp:nvSpPr>
        <dsp:cNvPr id="0" name=""/>
        <dsp:cNvSpPr/>
      </dsp:nvSpPr>
      <dsp:spPr>
        <a:xfrm>
          <a:off x="6985347" y="1553702"/>
          <a:ext cx="1918308" cy="128541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How – at different levels</a:t>
          </a:r>
          <a:endParaRPr lang="en-US" sz="2000" kern="1200" dirty="0"/>
        </a:p>
      </dsp:txBody>
      <dsp:txXfrm>
        <a:off x="7022995" y="1591350"/>
        <a:ext cx="1843012" cy="12101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8AD78-D818-4C79-BD81-063C5E7E1544}">
      <dsp:nvSpPr>
        <dsp:cNvPr id="0" name=""/>
        <dsp:cNvSpPr/>
      </dsp:nvSpPr>
      <dsp:spPr>
        <a:xfrm rot="5400000">
          <a:off x="548118" y="1197224"/>
          <a:ext cx="1637698" cy="2725093"/>
        </a:xfrm>
        <a:prstGeom prst="corner">
          <a:avLst>
            <a:gd name="adj1" fmla="val 16120"/>
            <a:gd name="adj2" fmla="val 161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7E51DB-6449-4E19-A86A-EFF4F19E0696}">
      <dsp:nvSpPr>
        <dsp:cNvPr id="0" name=""/>
        <dsp:cNvSpPr/>
      </dsp:nvSpPr>
      <dsp:spPr>
        <a:xfrm>
          <a:off x="274746" y="2011440"/>
          <a:ext cx="2460229" cy="2156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b="1" kern="1200" dirty="0" smtClean="0"/>
            <a:t>FPIC Scoping</a:t>
          </a:r>
        </a:p>
        <a:p>
          <a:pPr lvl="0" algn="l" defTabSz="1155700">
            <a:lnSpc>
              <a:spcPct val="90000"/>
            </a:lnSpc>
            <a:spcBef>
              <a:spcPct val="0"/>
            </a:spcBef>
            <a:spcAft>
              <a:spcPct val="35000"/>
            </a:spcAft>
          </a:pPr>
          <a:r>
            <a:rPr lang="en-US" sz="1800" kern="1200" dirty="0" smtClean="0">
              <a:solidFill>
                <a:srgbClr val="FFFF00"/>
              </a:solidFill>
            </a:rPr>
            <a:t>(could be done thru SESA)</a:t>
          </a:r>
          <a:endParaRPr lang="en-US" sz="1800" b="1" kern="1200" dirty="0">
            <a:solidFill>
              <a:srgbClr val="FFFF00"/>
            </a:solidFill>
          </a:endParaRPr>
        </a:p>
        <a:p>
          <a:pPr marL="228600" lvl="1" indent="-228600" algn="l" defTabSz="889000">
            <a:lnSpc>
              <a:spcPct val="90000"/>
            </a:lnSpc>
            <a:spcBef>
              <a:spcPct val="0"/>
            </a:spcBef>
            <a:spcAft>
              <a:spcPct val="15000"/>
            </a:spcAft>
            <a:buChar char="••"/>
          </a:pPr>
          <a:r>
            <a:rPr lang="en-US" sz="2000" kern="1200" dirty="0" smtClean="0"/>
            <a:t>Proposed activity + impacts (could be done thru SESA)</a:t>
          </a:r>
          <a:endParaRPr lang="en-US" sz="2000" kern="1200" dirty="0"/>
        </a:p>
        <a:p>
          <a:pPr marL="228600" lvl="1" indent="-228600" algn="l" defTabSz="889000">
            <a:lnSpc>
              <a:spcPct val="90000"/>
            </a:lnSpc>
            <a:spcBef>
              <a:spcPct val="0"/>
            </a:spcBef>
            <a:spcAft>
              <a:spcPct val="15000"/>
            </a:spcAft>
            <a:buChar char="••"/>
          </a:pPr>
          <a:r>
            <a:rPr lang="en-US" sz="2000" kern="1200" dirty="0" smtClean="0"/>
            <a:t>Status of land, territory or resource</a:t>
          </a:r>
          <a:endParaRPr lang="en-US" sz="2000" kern="1200" dirty="0"/>
        </a:p>
        <a:p>
          <a:pPr marL="228600" lvl="1" indent="-228600" algn="l" defTabSz="889000">
            <a:lnSpc>
              <a:spcPct val="90000"/>
            </a:lnSpc>
            <a:spcBef>
              <a:spcPct val="0"/>
            </a:spcBef>
            <a:spcAft>
              <a:spcPct val="15000"/>
            </a:spcAft>
            <a:buChar char="••"/>
          </a:pPr>
          <a:r>
            <a:rPr lang="en-US" sz="2000" kern="1200" dirty="0" smtClean="0"/>
            <a:t>Rights holders</a:t>
          </a:r>
          <a:endParaRPr lang="en-US" sz="2000" kern="1200" dirty="0"/>
        </a:p>
        <a:p>
          <a:pPr marL="228600" lvl="1" indent="-228600" algn="l" defTabSz="889000">
            <a:lnSpc>
              <a:spcPct val="90000"/>
            </a:lnSpc>
            <a:spcBef>
              <a:spcPct val="0"/>
            </a:spcBef>
            <a:spcAft>
              <a:spcPct val="15000"/>
            </a:spcAft>
            <a:buChar char="••"/>
          </a:pPr>
          <a:r>
            <a:rPr lang="en-US" sz="2000" kern="1200" dirty="0" smtClean="0"/>
            <a:t>How to engage</a:t>
          </a:r>
          <a:endParaRPr lang="en-US" sz="2000" kern="1200" dirty="0"/>
        </a:p>
        <a:p>
          <a:pPr marL="228600" lvl="1" indent="-228600" algn="l" defTabSz="889000">
            <a:lnSpc>
              <a:spcPct val="90000"/>
            </a:lnSpc>
            <a:spcBef>
              <a:spcPct val="0"/>
            </a:spcBef>
            <a:spcAft>
              <a:spcPct val="15000"/>
            </a:spcAft>
            <a:buChar char="••"/>
          </a:pPr>
          <a:endParaRPr lang="en-US" sz="2000" kern="1200" dirty="0"/>
        </a:p>
      </dsp:txBody>
      <dsp:txXfrm>
        <a:off x="274746" y="2011440"/>
        <a:ext cx="2460229" cy="2156535"/>
      </dsp:txXfrm>
    </dsp:sp>
    <dsp:sp modelId="{BE241382-5CF8-4B7A-BC96-F167556B8CBA}">
      <dsp:nvSpPr>
        <dsp:cNvPr id="0" name=""/>
        <dsp:cNvSpPr/>
      </dsp:nvSpPr>
      <dsp:spPr>
        <a:xfrm>
          <a:off x="2270781" y="996600"/>
          <a:ext cx="464194" cy="464194"/>
        </a:xfrm>
        <a:prstGeom prst="triangle">
          <a:avLst>
            <a:gd name="adj" fmla="val 100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3400A6-4B41-4108-B6B4-2424FF344A4F}">
      <dsp:nvSpPr>
        <dsp:cNvPr id="0" name=""/>
        <dsp:cNvSpPr/>
      </dsp:nvSpPr>
      <dsp:spPr>
        <a:xfrm rot="5400000">
          <a:off x="3559920" y="451951"/>
          <a:ext cx="1637698" cy="2725093"/>
        </a:xfrm>
        <a:prstGeom prst="corner">
          <a:avLst>
            <a:gd name="adj1" fmla="val 16120"/>
            <a:gd name="adj2" fmla="val 161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FD9F42-70F6-45AB-B8EB-A59B6853280C}">
      <dsp:nvSpPr>
        <dsp:cNvPr id="0" name=""/>
        <dsp:cNvSpPr/>
      </dsp:nvSpPr>
      <dsp:spPr>
        <a:xfrm>
          <a:off x="3276755" y="1266167"/>
          <a:ext cx="2848503" cy="2156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b="1" kern="1200" dirty="0" smtClean="0"/>
            <a:t>FPIC Proposal</a:t>
          </a:r>
          <a:endParaRPr lang="en-US" sz="2600" b="1" kern="1200" dirty="0"/>
        </a:p>
        <a:p>
          <a:pPr marL="228600" lvl="1" indent="-228600" algn="l" defTabSz="889000">
            <a:lnSpc>
              <a:spcPct val="90000"/>
            </a:lnSpc>
            <a:spcBef>
              <a:spcPct val="0"/>
            </a:spcBef>
            <a:spcAft>
              <a:spcPct val="15000"/>
            </a:spcAft>
            <a:buChar char="••"/>
          </a:pPr>
          <a:r>
            <a:rPr lang="en-US" sz="2000" kern="1200" dirty="0" smtClean="0"/>
            <a:t>Capacity needs</a:t>
          </a:r>
          <a:endParaRPr lang="en-US" sz="2000" kern="1200" dirty="0"/>
        </a:p>
        <a:p>
          <a:pPr marL="228600" lvl="1" indent="-228600" algn="l" defTabSz="889000">
            <a:lnSpc>
              <a:spcPct val="90000"/>
            </a:lnSpc>
            <a:spcBef>
              <a:spcPct val="0"/>
            </a:spcBef>
            <a:spcAft>
              <a:spcPct val="15000"/>
            </a:spcAft>
            <a:buChar char="••"/>
          </a:pPr>
          <a:r>
            <a:rPr lang="en-US" sz="2000" kern="1200" dirty="0" smtClean="0"/>
            <a:t>Facilitation</a:t>
          </a:r>
          <a:endParaRPr lang="en-US" sz="2000" kern="1200" dirty="0"/>
        </a:p>
        <a:p>
          <a:pPr marL="228600" lvl="1" indent="-228600" algn="l" defTabSz="889000">
            <a:lnSpc>
              <a:spcPct val="90000"/>
            </a:lnSpc>
            <a:spcBef>
              <a:spcPct val="0"/>
            </a:spcBef>
            <a:spcAft>
              <a:spcPct val="15000"/>
            </a:spcAft>
            <a:buChar char="••"/>
          </a:pPr>
          <a:r>
            <a:rPr lang="en-US" sz="2000" kern="1200" dirty="0" smtClean="0"/>
            <a:t>Timeline</a:t>
          </a:r>
          <a:endParaRPr lang="en-US" sz="2000" kern="1200" dirty="0"/>
        </a:p>
        <a:p>
          <a:pPr marL="228600" lvl="1" indent="-228600" algn="l" defTabSz="889000">
            <a:lnSpc>
              <a:spcPct val="90000"/>
            </a:lnSpc>
            <a:spcBef>
              <a:spcPct val="0"/>
            </a:spcBef>
            <a:spcAft>
              <a:spcPct val="15000"/>
            </a:spcAft>
            <a:buChar char="••"/>
          </a:pPr>
          <a:r>
            <a:rPr lang="en-US" sz="2000" kern="1200" dirty="0" smtClean="0"/>
            <a:t>Language</a:t>
          </a:r>
          <a:endParaRPr lang="en-US" sz="2000" kern="1200" dirty="0"/>
        </a:p>
        <a:p>
          <a:pPr marL="228600" lvl="1" indent="-228600" algn="l" defTabSz="889000">
            <a:lnSpc>
              <a:spcPct val="90000"/>
            </a:lnSpc>
            <a:spcBef>
              <a:spcPct val="0"/>
            </a:spcBef>
            <a:spcAft>
              <a:spcPct val="15000"/>
            </a:spcAft>
            <a:buChar char="••"/>
          </a:pPr>
          <a:r>
            <a:rPr lang="en-US" sz="2000" kern="1200" dirty="0" smtClean="0"/>
            <a:t>Decision making process</a:t>
          </a:r>
          <a:endParaRPr lang="en-US" sz="2000" kern="1200" dirty="0"/>
        </a:p>
        <a:p>
          <a:pPr marL="228600" lvl="1" indent="-228600" algn="l" defTabSz="889000">
            <a:lnSpc>
              <a:spcPct val="90000"/>
            </a:lnSpc>
            <a:spcBef>
              <a:spcPct val="0"/>
            </a:spcBef>
            <a:spcAft>
              <a:spcPct val="15000"/>
            </a:spcAft>
            <a:buChar char="••"/>
          </a:pPr>
          <a:r>
            <a:rPr lang="en-US" sz="2000" kern="1200" dirty="0" smtClean="0"/>
            <a:t>How FPIC is provided</a:t>
          </a:r>
          <a:endParaRPr lang="en-US" sz="2000" kern="1200" dirty="0"/>
        </a:p>
        <a:p>
          <a:pPr marL="228600" lvl="1" indent="-228600" algn="l" defTabSz="889000">
            <a:lnSpc>
              <a:spcPct val="90000"/>
            </a:lnSpc>
            <a:spcBef>
              <a:spcPct val="0"/>
            </a:spcBef>
            <a:spcAft>
              <a:spcPct val="15000"/>
            </a:spcAft>
            <a:buChar char="••"/>
          </a:pPr>
          <a:r>
            <a:rPr lang="en-US" sz="2000" kern="1200" dirty="0" smtClean="0"/>
            <a:t>Method of verification</a:t>
          </a:r>
          <a:endParaRPr lang="en-US" sz="2000" kern="1200" dirty="0"/>
        </a:p>
        <a:p>
          <a:pPr marL="228600" lvl="1" indent="-228600" algn="l" defTabSz="889000">
            <a:lnSpc>
              <a:spcPct val="90000"/>
            </a:lnSpc>
            <a:spcBef>
              <a:spcPct val="0"/>
            </a:spcBef>
            <a:spcAft>
              <a:spcPct val="15000"/>
            </a:spcAft>
            <a:buChar char="••"/>
          </a:pPr>
          <a:r>
            <a:rPr lang="en-US" sz="2000" kern="1200" dirty="0" smtClean="0"/>
            <a:t>How to address grievances</a:t>
          </a:r>
          <a:endParaRPr lang="en-US" sz="2000" kern="1200" dirty="0"/>
        </a:p>
      </dsp:txBody>
      <dsp:txXfrm>
        <a:off x="3276755" y="1266167"/>
        <a:ext cx="2848503" cy="2156535"/>
      </dsp:txXfrm>
    </dsp:sp>
    <dsp:sp modelId="{81B3B58F-6AD8-4C2E-B877-8132D44DFFCE}">
      <dsp:nvSpPr>
        <dsp:cNvPr id="0" name=""/>
        <dsp:cNvSpPr/>
      </dsp:nvSpPr>
      <dsp:spPr>
        <a:xfrm>
          <a:off x="5282582" y="251327"/>
          <a:ext cx="464194" cy="464194"/>
        </a:xfrm>
        <a:prstGeom prst="triangle">
          <a:avLst>
            <a:gd name="adj" fmla="val 100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D09E4F-6E07-4197-AFDA-08DC0DBC2CD8}">
      <dsp:nvSpPr>
        <dsp:cNvPr id="0" name=""/>
        <dsp:cNvSpPr/>
      </dsp:nvSpPr>
      <dsp:spPr>
        <a:xfrm rot="5400000">
          <a:off x="6571721" y="-293321"/>
          <a:ext cx="1637698" cy="2725093"/>
        </a:xfrm>
        <a:prstGeom prst="corner">
          <a:avLst>
            <a:gd name="adj1" fmla="val 16120"/>
            <a:gd name="adj2" fmla="val 161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A0E05D-3289-42A8-8F78-24C52D9BE564}">
      <dsp:nvSpPr>
        <dsp:cNvPr id="0" name=""/>
        <dsp:cNvSpPr/>
      </dsp:nvSpPr>
      <dsp:spPr>
        <a:xfrm>
          <a:off x="6298349" y="520894"/>
          <a:ext cx="2460229" cy="2156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b="1" kern="1200" dirty="0" smtClean="0"/>
            <a:t>FPIC Process &amp; Independent Evaluation</a:t>
          </a:r>
          <a:endParaRPr lang="en-US" sz="2600" b="1" kern="1200" dirty="0"/>
        </a:p>
        <a:p>
          <a:pPr marL="228600" lvl="1" indent="-228600" algn="l" defTabSz="889000">
            <a:lnSpc>
              <a:spcPct val="90000"/>
            </a:lnSpc>
            <a:spcBef>
              <a:spcPct val="0"/>
            </a:spcBef>
            <a:spcAft>
              <a:spcPct val="15000"/>
            </a:spcAft>
            <a:buChar char="••"/>
          </a:pPr>
          <a:r>
            <a:rPr lang="en-US" sz="2000" kern="1200" dirty="0" smtClean="0"/>
            <a:t>Were principles and definitions of FPIC met?</a:t>
          </a:r>
          <a:endParaRPr lang="en-US" sz="2000" kern="1200" dirty="0"/>
        </a:p>
        <a:p>
          <a:pPr marL="228600" lvl="1" indent="-228600" algn="l" defTabSz="889000">
            <a:lnSpc>
              <a:spcPct val="90000"/>
            </a:lnSpc>
            <a:spcBef>
              <a:spcPct val="0"/>
            </a:spcBef>
            <a:spcAft>
              <a:spcPct val="15000"/>
            </a:spcAft>
            <a:buChar char="••"/>
          </a:pPr>
          <a:endParaRPr lang="en-US" sz="2000" kern="1200" dirty="0"/>
        </a:p>
      </dsp:txBody>
      <dsp:txXfrm>
        <a:off x="6298349" y="520894"/>
        <a:ext cx="2460229" cy="21565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282FD-AF82-4F4D-85B1-7BC0F2902D39}">
      <dsp:nvSpPr>
        <dsp:cNvPr id="0" name=""/>
        <dsp:cNvSpPr/>
      </dsp:nvSpPr>
      <dsp:spPr>
        <a:xfrm rot="5828215">
          <a:off x="1167266" y="4636307"/>
          <a:ext cx="1257518" cy="38232"/>
        </a:xfrm>
        <a:custGeom>
          <a:avLst/>
          <a:gdLst/>
          <a:ahLst/>
          <a:cxnLst/>
          <a:rect l="0" t="0" r="0" b="0"/>
          <a:pathLst>
            <a:path>
              <a:moveTo>
                <a:pt x="0" y="19116"/>
              </a:moveTo>
              <a:lnTo>
                <a:pt x="1257518" y="1911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B1DBD3-08F5-4AED-AD21-EAC66F50EBE8}">
      <dsp:nvSpPr>
        <dsp:cNvPr id="0" name=""/>
        <dsp:cNvSpPr/>
      </dsp:nvSpPr>
      <dsp:spPr>
        <a:xfrm rot="2444252">
          <a:off x="2594680" y="4004807"/>
          <a:ext cx="260857" cy="38232"/>
        </a:xfrm>
        <a:custGeom>
          <a:avLst/>
          <a:gdLst/>
          <a:ahLst/>
          <a:cxnLst/>
          <a:rect l="0" t="0" r="0" b="0"/>
          <a:pathLst>
            <a:path>
              <a:moveTo>
                <a:pt x="0" y="19116"/>
              </a:moveTo>
              <a:lnTo>
                <a:pt x="260857" y="1911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23B7FB-331A-49EB-904D-C08D8C4CDED8}">
      <dsp:nvSpPr>
        <dsp:cNvPr id="0" name=""/>
        <dsp:cNvSpPr/>
      </dsp:nvSpPr>
      <dsp:spPr>
        <a:xfrm rot="21307874">
          <a:off x="2625048" y="3258016"/>
          <a:ext cx="683878" cy="38232"/>
        </a:xfrm>
        <a:custGeom>
          <a:avLst/>
          <a:gdLst/>
          <a:ahLst/>
          <a:cxnLst/>
          <a:rect l="0" t="0" r="0" b="0"/>
          <a:pathLst>
            <a:path>
              <a:moveTo>
                <a:pt x="0" y="19116"/>
              </a:moveTo>
              <a:lnTo>
                <a:pt x="683878" y="1911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AC1889-46F8-42EB-8DD8-13B62444D9D5}">
      <dsp:nvSpPr>
        <dsp:cNvPr id="0" name=""/>
        <dsp:cNvSpPr/>
      </dsp:nvSpPr>
      <dsp:spPr>
        <a:xfrm rot="18828360">
          <a:off x="2440317" y="2303484"/>
          <a:ext cx="1031054" cy="38232"/>
        </a:xfrm>
        <a:custGeom>
          <a:avLst/>
          <a:gdLst/>
          <a:ahLst/>
          <a:cxnLst/>
          <a:rect l="0" t="0" r="0" b="0"/>
          <a:pathLst>
            <a:path>
              <a:moveTo>
                <a:pt x="0" y="19116"/>
              </a:moveTo>
              <a:lnTo>
                <a:pt x="1031054" y="1911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119329-2396-42FC-A68C-A49E0EDCB57D}">
      <dsp:nvSpPr>
        <dsp:cNvPr id="0" name=""/>
        <dsp:cNvSpPr/>
      </dsp:nvSpPr>
      <dsp:spPr>
        <a:xfrm rot="16125226">
          <a:off x="1287872" y="2034211"/>
          <a:ext cx="1282948" cy="38232"/>
        </a:xfrm>
        <a:custGeom>
          <a:avLst/>
          <a:gdLst/>
          <a:ahLst/>
          <a:cxnLst/>
          <a:rect l="0" t="0" r="0" b="0"/>
          <a:pathLst>
            <a:path>
              <a:moveTo>
                <a:pt x="0" y="19116"/>
              </a:moveTo>
              <a:lnTo>
                <a:pt x="1282948" y="1911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5A3C1C-EEB8-468A-9382-2CB98995A98D}">
      <dsp:nvSpPr>
        <dsp:cNvPr id="0" name=""/>
        <dsp:cNvSpPr/>
      </dsp:nvSpPr>
      <dsp:spPr>
        <a:xfrm>
          <a:off x="752741" y="2667005"/>
          <a:ext cx="1833729" cy="128327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A71884-8AEE-4F49-90A7-BA32A91F06F1}">
      <dsp:nvSpPr>
        <dsp:cNvPr id="0" name=""/>
        <dsp:cNvSpPr/>
      </dsp:nvSpPr>
      <dsp:spPr>
        <a:xfrm>
          <a:off x="780898" y="160279"/>
          <a:ext cx="2241762" cy="125177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Stakeholder Engagement</a:t>
          </a:r>
          <a:endParaRPr lang="en-US" sz="2000" b="1" kern="1200" dirty="0">
            <a:solidFill>
              <a:schemeClr val="tx1"/>
            </a:solidFill>
          </a:endParaRPr>
        </a:p>
      </dsp:txBody>
      <dsp:txXfrm>
        <a:off x="1109196" y="343597"/>
        <a:ext cx="1585166" cy="885136"/>
      </dsp:txXfrm>
    </dsp:sp>
    <dsp:sp modelId="{FB44AFDA-CEE9-40CC-BB0C-B138685C7BFB}">
      <dsp:nvSpPr>
        <dsp:cNvPr id="0" name=""/>
        <dsp:cNvSpPr/>
      </dsp:nvSpPr>
      <dsp:spPr>
        <a:xfrm>
          <a:off x="2819085" y="786170"/>
          <a:ext cx="2019663" cy="125237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Safeguards</a:t>
          </a:r>
          <a:endParaRPr lang="en-US" sz="2000" b="1" kern="1200" dirty="0">
            <a:solidFill>
              <a:schemeClr val="tx1"/>
            </a:solidFill>
          </a:endParaRPr>
        </a:p>
      </dsp:txBody>
      <dsp:txXfrm>
        <a:off x="3114858" y="969577"/>
        <a:ext cx="1428117" cy="885565"/>
      </dsp:txXfrm>
    </dsp:sp>
    <dsp:sp modelId="{64025E3F-E3AF-4473-9B64-8CD82B3932CF}">
      <dsp:nvSpPr>
        <dsp:cNvPr id="0" name=""/>
        <dsp:cNvSpPr/>
      </dsp:nvSpPr>
      <dsp:spPr>
        <a:xfrm>
          <a:off x="3300136" y="2434981"/>
          <a:ext cx="2070072" cy="145121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Safeguard Information System</a:t>
          </a:r>
          <a:endParaRPr lang="en-US" sz="2000" b="1" kern="1200" dirty="0">
            <a:solidFill>
              <a:schemeClr val="tx1"/>
            </a:solidFill>
          </a:endParaRPr>
        </a:p>
      </dsp:txBody>
      <dsp:txXfrm>
        <a:off x="3603291" y="2647507"/>
        <a:ext cx="1463762" cy="1026164"/>
      </dsp:txXfrm>
    </dsp:sp>
    <dsp:sp modelId="{022CAADA-992E-472A-AE9C-8C1E6FCA7320}">
      <dsp:nvSpPr>
        <dsp:cNvPr id="0" name=""/>
        <dsp:cNvSpPr/>
      </dsp:nvSpPr>
      <dsp:spPr>
        <a:xfrm>
          <a:off x="2307650" y="4015163"/>
          <a:ext cx="2220162" cy="121059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Governance</a:t>
          </a:r>
          <a:endParaRPr lang="en-US" sz="2000" b="1" kern="1200" dirty="0">
            <a:solidFill>
              <a:schemeClr val="tx1"/>
            </a:solidFill>
          </a:endParaRPr>
        </a:p>
      </dsp:txBody>
      <dsp:txXfrm>
        <a:off x="2632785" y="4192451"/>
        <a:ext cx="1569892" cy="856023"/>
      </dsp:txXfrm>
    </dsp:sp>
    <dsp:sp modelId="{6A08D815-C5EB-45DC-A89E-59F71F34F012}">
      <dsp:nvSpPr>
        <dsp:cNvPr id="0" name=""/>
        <dsp:cNvSpPr/>
      </dsp:nvSpPr>
      <dsp:spPr>
        <a:xfrm>
          <a:off x="643967" y="5277574"/>
          <a:ext cx="1996734" cy="121059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Anti-corruption</a:t>
          </a:r>
          <a:endParaRPr lang="en-US" sz="2000" b="1" kern="1200" dirty="0">
            <a:solidFill>
              <a:schemeClr val="tx1"/>
            </a:solidFill>
          </a:endParaRPr>
        </a:p>
      </dsp:txBody>
      <dsp:txXfrm>
        <a:off x="936382" y="5454862"/>
        <a:ext cx="1411904" cy="856023"/>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2446" tIns="46223" rIns="92446" bIns="46223" rtlCol="0"/>
          <a:lstStyle>
            <a:lvl1pPr algn="r">
              <a:defRPr sz="1200"/>
            </a:lvl1pPr>
          </a:lstStyle>
          <a:p>
            <a:fld id="{5A6D1C28-4761-41AC-BACB-B35D150F32A8}" type="datetimeFigureOut">
              <a:rPr lang="en-US" smtClean="0"/>
              <a:t>5/19/2014</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446" tIns="46223" rIns="92446" bIns="46223" rtlCol="0" anchor="b"/>
          <a:lstStyle>
            <a:lvl1pPr algn="r">
              <a:defRPr sz="1200"/>
            </a:lvl1pPr>
          </a:lstStyle>
          <a:p>
            <a:fld id="{06FB1E53-D16B-4571-9278-9A7D70E1DB61}" type="slidenum">
              <a:rPr lang="en-US" smtClean="0"/>
              <a:t>‹#›</a:t>
            </a:fld>
            <a:endParaRPr lang="en-US"/>
          </a:p>
        </p:txBody>
      </p:sp>
    </p:spTree>
    <p:extLst>
      <p:ext uri="{BB962C8B-B14F-4D97-AF65-F5344CB8AC3E}">
        <p14:creationId xmlns:p14="http://schemas.microsoft.com/office/powerpoint/2010/main" val="4004622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557AF13B-26FD-49E8-B407-302815D79276}" type="datetimeFigureOut">
              <a:rPr lang="en-US" smtClean="0"/>
              <a:t>5/19/2014</a:t>
            </a:fld>
            <a:endParaRPr lang="en-US"/>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EC6B57D9-CC1A-4DC3-8E0B-E793A0CD9969}" type="slidenum">
              <a:rPr lang="en-US" smtClean="0"/>
              <a:t>‹#›</a:t>
            </a:fld>
            <a:endParaRPr lang="en-US"/>
          </a:p>
        </p:txBody>
      </p:sp>
    </p:spTree>
    <p:extLst>
      <p:ext uri="{BB962C8B-B14F-4D97-AF65-F5344CB8AC3E}">
        <p14:creationId xmlns:p14="http://schemas.microsoft.com/office/powerpoint/2010/main" val="1725484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b="1" kern="1200" dirty="0" smtClean="0">
              <a:solidFill>
                <a:schemeClr val="tx1"/>
              </a:solidFill>
              <a:effectLst/>
              <a:latin typeface="Times New Roman" pitchFamily="18" charset="0"/>
              <a:ea typeface="+mn-ea"/>
              <a:cs typeface="Times New Roman" pitchFamily="18" charset="0"/>
            </a:endParaRPr>
          </a:p>
        </p:txBody>
      </p:sp>
      <p:sp>
        <p:nvSpPr>
          <p:cNvPr id="4" name="Slide Number Placeholder 3"/>
          <p:cNvSpPr>
            <a:spLocks noGrp="1"/>
          </p:cNvSpPr>
          <p:nvPr>
            <p:ph type="sldNum" sz="quarter" idx="10"/>
          </p:nvPr>
        </p:nvSpPr>
        <p:spPr/>
        <p:txBody>
          <a:bodyPr/>
          <a:lstStyle/>
          <a:p>
            <a:fld id="{EC6B57D9-CC1A-4DC3-8E0B-E793A0CD9969}" type="slidenum">
              <a:rPr lang="en-US" smtClean="0"/>
              <a:t>1</a:t>
            </a:fld>
            <a:endParaRPr lang="en-US"/>
          </a:p>
        </p:txBody>
      </p:sp>
    </p:spTree>
    <p:extLst>
      <p:ext uri="{BB962C8B-B14F-4D97-AF65-F5344CB8AC3E}">
        <p14:creationId xmlns:p14="http://schemas.microsoft.com/office/powerpoint/2010/main" val="2855911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AA3C551B-FB78-B248-85BC-CAC8E1FB7F04}" type="slidenum">
              <a:rPr lang="en-US" smtClean="0"/>
              <a:pPr/>
              <a:t>10</a:t>
            </a:fld>
            <a:endParaRPr lang="en-US"/>
          </a:p>
        </p:txBody>
      </p:sp>
    </p:spTree>
    <p:extLst>
      <p:ext uri="{BB962C8B-B14F-4D97-AF65-F5344CB8AC3E}">
        <p14:creationId xmlns:p14="http://schemas.microsoft.com/office/powerpoint/2010/main" val="3696568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6B57D9-CC1A-4DC3-8E0B-E793A0CD9969}" type="slidenum">
              <a:rPr lang="en-US" smtClean="0"/>
              <a:t>11</a:t>
            </a:fld>
            <a:endParaRPr lang="en-US"/>
          </a:p>
        </p:txBody>
      </p:sp>
    </p:spTree>
    <p:extLst>
      <p:ext uri="{BB962C8B-B14F-4D97-AF65-F5344CB8AC3E}">
        <p14:creationId xmlns:p14="http://schemas.microsoft.com/office/powerpoint/2010/main" val="466254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800" b="1" dirty="0" smtClean="0">
                <a:latin typeface="Times New Roman" pitchFamily="18" charset="0"/>
                <a:cs typeface="Times New Roman" pitchFamily="18" charset="0"/>
              </a:rPr>
              <a:t>A lot has been achieved, but still a way to go</a:t>
            </a:r>
          </a:p>
          <a:p>
            <a:pPr marL="285750" indent="-285750">
              <a:spcAft>
                <a:spcPts val="600"/>
              </a:spcAft>
              <a:buFont typeface="Wingdings" panose="05000000000000000000" pitchFamily="2" charset="2"/>
              <a:buChar char="§"/>
            </a:pPr>
            <a:r>
              <a:rPr lang="en-US" sz="800" dirty="0" smtClean="0">
                <a:latin typeface="Times New Roman" pitchFamily="18" charset="0"/>
                <a:cs typeface="Times New Roman" pitchFamily="18" charset="0"/>
              </a:rPr>
              <a:t>Improvements in IP participation in REDD+ decision making and rights</a:t>
            </a:r>
          </a:p>
          <a:p>
            <a:pPr marL="285750" indent="-285750">
              <a:spcAft>
                <a:spcPts val="600"/>
              </a:spcAft>
              <a:buFont typeface="Wingdings" panose="05000000000000000000" pitchFamily="2" charset="2"/>
              <a:buChar char="§"/>
            </a:pPr>
            <a:r>
              <a:rPr lang="en-US" sz="800" dirty="0" smtClean="0">
                <a:latin typeface="Times New Roman" pitchFamily="18" charset="0"/>
                <a:cs typeface="Times New Roman" pitchFamily="18" charset="0"/>
              </a:rPr>
              <a:t>BUT significant barriers remain which are preventing the full and effective participation of IP in the full spectrum of REDD+ decisions</a:t>
            </a:r>
            <a:endParaRPr lang="en-US" sz="800" b="1" dirty="0" smtClean="0">
              <a:latin typeface="Times New Roman" pitchFamily="18" charset="0"/>
              <a:cs typeface="Times New Roman" pitchFamily="18" charset="0"/>
            </a:endParaRPr>
          </a:p>
          <a:p>
            <a:pPr marL="0" indent="0" algn="just">
              <a:buFont typeface="Arial" pitchFamily="34" charset="0"/>
              <a:buNone/>
            </a:pPr>
            <a:endParaRPr lang="en-US" sz="800" b="1" dirty="0" smtClean="0">
              <a:latin typeface="Times New Roman" pitchFamily="18" charset="0"/>
              <a:cs typeface="Times New Roman" pitchFamily="18" charset="0"/>
            </a:endParaRPr>
          </a:p>
          <a:p>
            <a:pPr marL="0" indent="0" algn="just">
              <a:buFont typeface="Arial" pitchFamily="34" charset="0"/>
              <a:buNone/>
            </a:pPr>
            <a:r>
              <a:rPr lang="en-US" sz="800" b="1" dirty="0" smtClean="0">
                <a:latin typeface="Times New Roman" pitchFamily="18" charset="0"/>
                <a:cs typeface="Times New Roman" pitchFamily="18" charset="0"/>
              </a:rPr>
              <a:t>Awareness Raising and Outreach</a:t>
            </a:r>
          </a:p>
          <a:p>
            <a:pPr marL="342900" indent="-342900" algn="just">
              <a:buFont typeface="Arial" pitchFamily="34" charset="0"/>
              <a:buChar char="•"/>
            </a:pPr>
            <a:r>
              <a:rPr lang="en-US" sz="800" dirty="0" smtClean="0">
                <a:latin typeface="Times New Roman" pitchFamily="18" charset="0"/>
                <a:cs typeface="Times New Roman" pitchFamily="18" charset="0"/>
              </a:rPr>
              <a:t>Very little awareness about REDD+ and its possible implications to indigenous peoples that hinders full and effective an engagement along with government and other REDD+ actors</a:t>
            </a:r>
          </a:p>
          <a:p>
            <a:pPr marL="342900" lvl="1" indent="-342900" algn="just">
              <a:buFont typeface="Arial" pitchFamily="34" charset="0"/>
              <a:buChar char="•"/>
            </a:pPr>
            <a:r>
              <a:rPr lang="en-US" sz="800" dirty="0" smtClean="0">
                <a:latin typeface="Times New Roman" pitchFamily="18" charset="0"/>
                <a:cs typeface="Times New Roman" pitchFamily="18" charset="0"/>
              </a:rPr>
              <a:t>Information provided are not in a language and form understood by the community and is insufficient</a:t>
            </a:r>
          </a:p>
          <a:p>
            <a:pPr marL="0" lvl="0" indent="0" eaLnBrk="1" hangingPunct="1">
              <a:buFont typeface="Arial" pitchFamily="34" charset="0"/>
              <a:buNone/>
            </a:pPr>
            <a:endParaRPr lang="en-US" sz="800" dirty="0" smtClean="0">
              <a:latin typeface="Times New Roman" pitchFamily="18" charset="0"/>
              <a:cs typeface="Times New Roman" pitchFamily="18" charset="0"/>
            </a:endParaRPr>
          </a:p>
          <a:p>
            <a:pPr marL="0" lvl="0" indent="0" eaLnBrk="1" hangingPunct="1">
              <a:buFont typeface="Arial" pitchFamily="34" charset="0"/>
              <a:buNone/>
            </a:pPr>
            <a:r>
              <a:rPr lang="en-US" sz="800" b="1" dirty="0" smtClean="0">
                <a:latin typeface="Times New Roman" pitchFamily="18" charset="0"/>
                <a:cs typeface="Times New Roman" pitchFamily="18" charset="0"/>
              </a:rPr>
              <a:t>Consultation</a:t>
            </a:r>
          </a:p>
          <a:p>
            <a:pPr marL="342900" indent="-342900" eaLnBrk="1" hangingPunct="1">
              <a:buFont typeface="Arial" pitchFamily="34" charset="0"/>
              <a:buChar char="•"/>
            </a:pPr>
            <a:r>
              <a:rPr lang="en-US" sz="800" dirty="0" smtClean="0">
                <a:latin typeface="Times New Roman" pitchFamily="18" charset="0"/>
                <a:cs typeface="Times New Roman" pitchFamily="18" charset="0"/>
              </a:rPr>
              <a:t>There was no prior information on the consultations conducted for the IPs to be able to understand fully what the topics is all about</a:t>
            </a:r>
          </a:p>
          <a:p>
            <a:pPr marL="342900" indent="-342900" eaLnBrk="1" hangingPunct="1">
              <a:buFont typeface="Arial" pitchFamily="34" charset="0"/>
              <a:buChar char="•"/>
            </a:pPr>
            <a:r>
              <a:rPr lang="en-US" sz="800" dirty="0" smtClean="0">
                <a:latin typeface="Times New Roman" pitchFamily="18" charset="0"/>
                <a:cs typeface="Times New Roman" pitchFamily="18" charset="0"/>
              </a:rPr>
              <a:t>Decision making are being done without conducting any consultation with the communities</a:t>
            </a:r>
          </a:p>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dirty="0" smtClean="0">
                <a:latin typeface="Times New Roman" pitchFamily="18" charset="0"/>
                <a:cs typeface="Times New Roman" pitchFamily="18" charset="0"/>
              </a:rPr>
              <a:t>IPs lack sufficient capacity to engage fully and effectively in consultation</a:t>
            </a:r>
          </a:p>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dirty="0" smtClean="0">
                <a:latin typeface="Times New Roman" pitchFamily="18" charset="0"/>
                <a:cs typeface="Times New Roman" pitchFamily="18" charset="0"/>
              </a:rPr>
              <a:t>Consultations</a:t>
            </a:r>
            <a:r>
              <a:rPr lang="en-US" sz="800" baseline="0" dirty="0" smtClean="0">
                <a:latin typeface="Times New Roman" pitchFamily="18" charset="0"/>
                <a:cs typeface="Times New Roman" pitchFamily="18" charset="0"/>
              </a:rPr>
              <a:t> are not tailored to needs/circumstances of IPs/communities</a:t>
            </a:r>
            <a:endParaRPr lang="en-US" sz="800" dirty="0" smtClean="0">
              <a:latin typeface="Times New Roman" pitchFamily="18" charset="0"/>
              <a:cs typeface="Times New Roman" pitchFamily="18" charset="0"/>
            </a:endParaRPr>
          </a:p>
          <a:p>
            <a:pPr marL="342900" indent="-342900" eaLnBrk="1" hangingPunct="1">
              <a:buFont typeface="Arial" pitchFamily="34" charset="0"/>
              <a:buChar char="•"/>
            </a:pPr>
            <a:endParaRPr lang="en-US" sz="800" dirty="0" smtClean="0">
              <a:latin typeface="Times New Roman" pitchFamily="18" charset="0"/>
              <a:cs typeface="Times New Roman" pitchFamily="18" charset="0"/>
            </a:endParaRPr>
          </a:p>
          <a:p>
            <a:pPr marL="0" lvl="0" indent="0" eaLnBrk="1" hangingPunct="1">
              <a:buFont typeface="Arial" pitchFamily="34" charset="0"/>
              <a:buNone/>
            </a:pPr>
            <a:r>
              <a:rPr lang="en-US" sz="800" b="1" dirty="0" smtClean="0">
                <a:latin typeface="Times New Roman" pitchFamily="18" charset="0"/>
                <a:cs typeface="Times New Roman" pitchFamily="18" charset="0"/>
              </a:rPr>
              <a:t>Representation</a:t>
            </a:r>
          </a:p>
          <a:p>
            <a:pPr marL="342900" lvl="0" indent="-342900" eaLnBrk="1" hangingPunct="1">
              <a:buFont typeface="Arial" pitchFamily="34" charset="0"/>
              <a:buChar char="•"/>
            </a:pPr>
            <a:r>
              <a:rPr lang="en-US" sz="800" dirty="0" smtClean="0">
                <a:latin typeface="Times New Roman" pitchFamily="18" charset="0"/>
                <a:cs typeface="Times New Roman" pitchFamily="18" charset="0"/>
              </a:rPr>
              <a:t>Lack of proper structure and mechanism  to ensure representation in the national and at local level</a:t>
            </a:r>
          </a:p>
          <a:p>
            <a:pPr marL="342900" lvl="0" indent="-342900" eaLnBrk="1" hangingPunct="1">
              <a:buFont typeface="Arial" pitchFamily="34" charset="0"/>
              <a:buChar char="•"/>
            </a:pPr>
            <a:r>
              <a:rPr lang="en-US" sz="800" dirty="0" smtClean="0">
                <a:latin typeface="Times New Roman" pitchFamily="18" charset="0"/>
                <a:cs typeface="Times New Roman" pitchFamily="18" charset="0"/>
              </a:rPr>
              <a:t>No recognition to customary institution  of selecting representatives of indigenous peoples</a:t>
            </a:r>
          </a:p>
          <a:p>
            <a:pPr marL="342900" lvl="0" indent="-342900" eaLnBrk="1" hangingPunct="1">
              <a:buFont typeface="Arial" pitchFamily="34" charset="0"/>
              <a:buChar char="•"/>
            </a:pPr>
            <a:r>
              <a:rPr lang="en-US" sz="800" dirty="0" smtClean="0">
                <a:latin typeface="Times New Roman" pitchFamily="18" charset="0"/>
                <a:cs typeface="Times New Roman" pitchFamily="18" charset="0"/>
              </a:rPr>
              <a:t>No self-selected representation</a:t>
            </a:r>
          </a:p>
          <a:p>
            <a:pPr marL="342900" lvl="0" indent="-342900" eaLnBrk="1" hangingPunct="1">
              <a:buFont typeface="Arial" pitchFamily="34" charset="0"/>
              <a:buChar char="•"/>
            </a:pPr>
            <a:r>
              <a:rPr lang="en-US" sz="800" dirty="0" smtClean="0">
                <a:latin typeface="Times New Roman" pitchFamily="18" charset="0"/>
                <a:cs typeface="Times New Roman" pitchFamily="18" charset="0"/>
              </a:rPr>
              <a:t>No representation of customary rights holders</a:t>
            </a:r>
            <a:endParaRPr lang="en-US" sz="8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EC6B57D9-CC1A-4DC3-8E0B-E793A0CD9969}" type="slidenum">
              <a:rPr lang="en-US" smtClean="0"/>
              <a:t>12</a:t>
            </a:fld>
            <a:endParaRPr lang="en-US"/>
          </a:p>
        </p:txBody>
      </p:sp>
    </p:spTree>
    <p:extLst>
      <p:ext uri="{BB962C8B-B14F-4D97-AF65-F5344CB8AC3E}">
        <p14:creationId xmlns:p14="http://schemas.microsoft.com/office/powerpoint/2010/main" val="2793437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itchFamily="34" charset="0"/>
              <a:buChar char="•"/>
            </a:pPr>
            <a:r>
              <a:rPr lang="en-US" sz="800" dirty="0" smtClean="0">
                <a:latin typeface="Times New Roman" pitchFamily="18" charset="0"/>
                <a:cs typeface="Times New Roman" pitchFamily="18" charset="0"/>
              </a:rPr>
              <a:t>The Federation for the Self-Determination of Indigenous Peoples (FAPI) in Paraguay, an equal partner of the UN-REDD NP process from the beginning</a:t>
            </a:r>
          </a:p>
          <a:p>
            <a:pPr marL="342900" indent="-342900">
              <a:buFont typeface="Arial" pitchFamily="34" charset="0"/>
              <a:buChar char="•"/>
            </a:pPr>
            <a:endParaRPr lang="en-US" sz="800" dirty="0" smtClean="0">
              <a:latin typeface="Times New Roman" pitchFamily="18" charset="0"/>
              <a:cs typeface="Times New Roman" pitchFamily="18" charset="0"/>
            </a:endParaRPr>
          </a:p>
          <a:p>
            <a:pPr marL="342900" indent="-342900">
              <a:buFont typeface="Arial" pitchFamily="34" charset="0"/>
              <a:buChar char="•"/>
            </a:pPr>
            <a:r>
              <a:rPr lang="en-US" sz="800" dirty="0" smtClean="0">
                <a:latin typeface="Times New Roman" pitchFamily="18" charset="0"/>
                <a:cs typeface="Times New Roman" pitchFamily="18" charset="0"/>
              </a:rPr>
              <a:t>Dedicated chapter on indigenous peoples’ participation for the NP </a:t>
            </a:r>
          </a:p>
          <a:p>
            <a:pPr marL="342900" indent="-342900">
              <a:buFont typeface="Arial" pitchFamily="34" charset="0"/>
              <a:buChar char="•"/>
            </a:pPr>
            <a:endParaRPr lang="en-US" sz="800" dirty="0" smtClean="0">
              <a:latin typeface="Times New Roman" pitchFamily="18" charset="0"/>
              <a:cs typeface="Times New Roman" pitchFamily="18" charset="0"/>
            </a:endParaRPr>
          </a:p>
          <a:p>
            <a:pPr marL="342900" indent="-342900">
              <a:buFont typeface="Arial" pitchFamily="34" charset="0"/>
              <a:buChar char="•"/>
            </a:pPr>
            <a:r>
              <a:rPr lang="en-US" sz="800" dirty="0" smtClean="0">
                <a:latin typeface="Times New Roman" pitchFamily="18" charset="0"/>
                <a:cs typeface="Times New Roman" pitchFamily="18" charset="0"/>
              </a:rPr>
              <a:t>FAPI is an official signatory of the UN-REDD NP document. </a:t>
            </a:r>
          </a:p>
          <a:p>
            <a:pPr marL="342900" indent="-342900">
              <a:buFont typeface="Arial" pitchFamily="34" charset="0"/>
              <a:buChar char="•"/>
            </a:pPr>
            <a:endParaRPr lang="en-US" sz="800" dirty="0" smtClean="0">
              <a:latin typeface="Times New Roman" pitchFamily="18" charset="0"/>
              <a:cs typeface="Times New Roman" pitchFamily="18" charset="0"/>
            </a:endParaRPr>
          </a:p>
          <a:p>
            <a:pPr marL="342900" indent="-342900">
              <a:buFont typeface="Arial" pitchFamily="34" charset="0"/>
              <a:buChar char="•"/>
            </a:pPr>
            <a:r>
              <a:rPr lang="en-US" sz="800" dirty="0" smtClean="0">
                <a:latin typeface="Times New Roman" pitchFamily="18" charset="0"/>
                <a:cs typeface="Times New Roman" pitchFamily="18" charset="0"/>
              </a:rPr>
              <a:t>FAPI’s President is a member of the NP Political Committee, FAPI also participates in the NP Technical Team </a:t>
            </a:r>
          </a:p>
          <a:p>
            <a:pPr marL="342900" indent="-342900">
              <a:buFont typeface="Arial" pitchFamily="34" charset="0"/>
              <a:buChar char="•"/>
            </a:pPr>
            <a:endParaRPr lang="en-US" sz="800" dirty="0" smtClean="0">
              <a:latin typeface="Times New Roman" pitchFamily="18" charset="0"/>
              <a:cs typeface="Times New Roman" pitchFamily="18" charset="0"/>
            </a:endParaRPr>
          </a:p>
          <a:p>
            <a:pPr marL="342900" indent="-342900">
              <a:buFont typeface="Arial" pitchFamily="34" charset="0"/>
              <a:buChar char="•"/>
            </a:pPr>
            <a:r>
              <a:rPr lang="en-US" sz="800" dirty="0" smtClean="0">
                <a:latin typeface="Times New Roman" pitchFamily="18" charset="0"/>
                <a:cs typeface="Times New Roman" pitchFamily="18" charset="0"/>
              </a:rPr>
              <a:t>FAPI helps to inform other communities about REDD+</a:t>
            </a:r>
          </a:p>
          <a:p>
            <a:pPr marL="342900" indent="-342900">
              <a:buFont typeface="Arial" pitchFamily="34" charset="0"/>
              <a:buChar char="•"/>
            </a:pPr>
            <a:endParaRPr lang="en-US" sz="800" dirty="0" smtClean="0">
              <a:latin typeface="Times New Roman" pitchFamily="18" charset="0"/>
              <a:cs typeface="Times New Roman" pitchFamily="18" charset="0"/>
            </a:endParaRPr>
          </a:p>
          <a:p>
            <a:pPr marL="342900" indent="-342900">
              <a:buFont typeface="Arial" pitchFamily="34" charset="0"/>
              <a:buChar char="•"/>
            </a:pPr>
            <a:r>
              <a:rPr lang="en-US" sz="800" dirty="0" smtClean="0">
                <a:latin typeface="Times New Roman" pitchFamily="18" charset="0"/>
                <a:cs typeface="Times New Roman" pitchFamily="18" charset="0"/>
              </a:rPr>
              <a:t>Indigenous peoples’ contributions have led to important new developments to strengthen REDD+ in the country. </a:t>
            </a:r>
          </a:p>
          <a:p>
            <a:pPr marL="342900" indent="-342900">
              <a:buFont typeface="Arial" pitchFamily="34" charset="0"/>
              <a:buChar char="•"/>
            </a:pPr>
            <a:endParaRPr lang="en-US" sz="800" dirty="0" smtClean="0">
              <a:latin typeface="Times New Roman" pitchFamily="18" charset="0"/>
              <a:cs typeface="Times New Roman" pitchFamily="18" charset="0"/>
            </a:endParaRPr>
          </a:p>
          <a:p>
            <a:pPr marL="342900" indent="-342900">
              <a:buFont typeface="Arial" pitchFamily="34" charset="0"/>
              <a:buChar char="•"/>
            </a:pPr>
            <a:r>
              <a:rPr lang="en-US" sz="800" dirty="0" smtClean="0">
                <a:latin typeface="Times New Roman" pitchFamily="18" charset="0"/>
                <a:cs typeface="Times New Roman" pitchFamily="18" charset="0"/>
              </a:rPr>
              <a:t>For instance, IP’s suggestion to map scared sites will be included in the country’s multiple benefits analysis, and ultimately in the REDD+ strategy.</a:t>
            </a:r>
          </a:p>
          <a:p>
            <a:pPr marL="174708" indent="-174708">
              <a:buFont typeface="Arial" pitchFamily="34" charset="0"/>
              <a:buChar char="•"/>
            </a:pPr>
            <a:endParaRPr lang="en-US" sz="8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B55DF02E-F783-43BB-912D-5481E45FC715}" type="slidenum">
              <a:rPr lang="en-US" smtClean="0"/>
              <a:t>13</a:t>
            </a:fld>
            <a:endParaRPr lang="en-US"/>
          </a:p>
        </p:txBody>
      </p:sp>
    </p:spTree>
    <p:extLst>
      <p:ext uri="{BB962C8B-B14F-4D97-AF65-F5344CB8AC3E}">
        <p14:creationId xmlns:p14="http://schemas.microsoft.com/office/powerpoint/2010/main" val="4163980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8738" marR="0" lvl="1" indent="0" algn="l" defTabSz="914400" rtl="0" eaLnBrk="1" fontAlgn="auto" latinLnBrk="0" hangingPunct="1">
              <a:lnSpc>
                <a:spcPct val="100000"/>
              </a:lnSpc>
              <a:spcBef>
                <a:spcPts val="600"/>
              </a:spcBef>
              <a:spcAft>
                <a:spcPts val="0"/>
              </a:spcAft>
              <a:buClrTx/>
              <a:buSzTx/>
              <a:buFontTx/>
              <a:buNone/>
              <a:tabLst/>
              <a:defRPr/>
            </a:pPr>
            <a:r>
              <a:rPr lang="en-US" sz="800" kern="1200" dirty="0" smtClean="0">
                <a:solidFill>
                  <a:schemeClr val="tx1"/>
                </a:solidFill>
                <a:effectLst/>
                <a:latin typeface="Times New Roman" pitchFamily="18" charset="0"/>
                <a:ea typeface="+mn-ea"/>
                <a:cs typeface="Times New Roman" pitchFamily="18" charset="0"/>
              </a:rPr>
              <a:t>The selection of representatives for the Cambodia REDD+ Consultation Group is an important step in stakeholder coordination and for the development of a REDD+ Readiness process that is "inclusive and balanced, both between Government agencies and non-Government stakeholders". In order to establish the Consultation Group, the REDD+ Taskforce Secretariat began facilitating the selection process in November 2012. The process built in part upon the lessons from the experience selecting civil society and indigenous peoples’ representatives for the UN-REDD </a:t>
            </a:r>
            <a:r>
              <a:rPr lang="en-US" sz="800" kern="1200" dirty="0" err="1" smtClean="0">
                <a:solidFill>
                  <a:schemeClr val="tx1"/>
                </a:solidFill>
                <a:effectLst/>
                <a:latin typeface="Times New Roman" pitchFamily="18" charset="0"/>
                <a:ea typeface="+mn-ea"/>
                <a:cs typeface="Times New Roman" pitchFamily="18" charset="0"/>
              </a:rPr>
              <a:t>Programme</a:t>
            </a:r>
            <a:r>
              <a:rPr lang="en-US" sz="800" kern="1200" dirty="0" smtClean="0">
                <a:solidFill>
                  <a:schemeClr val="tx1"/>
                </a:solidFill>
                <a:effectLst/>
                <a:latin typeface="Times New Roman" pitchFamily="18" charset="0"/>
                <a:ea typeface="+mn-ea"/>
                <a:cs typeface="Times New Roman" pitchFamily="18" charset="0"/>
              </a:rPr>
              <a:t> Executive Board, which was initiated in May and completed in September 2012.</a:t>
            </a:r>
            <a:endParaRPr lang="en-US" sz="800" b="1" dirty="0" smtClean="0">
              <a:latin typeface="Times New Roman" pitchFamily="18" charset="0"/>
              <a:cs typeface="Times New Roman" pitchFamily="18" charset="0"/>
            </a:endParaRPr>
          </a:p>
          <a:p>
            <a:pPr marL="58738" lvl="1" indent="0">
              <a:lnSpc>
                <a:spcPct val="100000"/>
              </a:lnSpc>
              <a:spcBef>
                <a:spcPts val="600"/>
              </a:spcBef>
              <a:buNone/>
            </a:pPr>
            <a:endParaRPr lang="en-US" sz="800" b="1" dirty="0" smtClean="0">
              <a:latin typeface="Times New Roman" pitchFamily="18" charset="0"/>
              <a:cs typeface="Times New Roman" pitchFamily="18" charset="0"/>
            </a:endParaRPr>
          </a:p>
          <a:p>
            <a:pPr marL="58738" lvl="1" indent="0">
              <a:lnSpc>
                <a:spcPct val="100000"/>
              </a:lnSpc>
              <a:spcBef>
                <a:spcPts val="600"/>
              </a:spcBef>
              <a:buNone/>
            </a:pPr>
            <a:r>
              <a:rPr lang="en-US" sz="800" b="1" dirty="0" smtClean="0">
                <a:latin typeface="Times New Roman" pitchFamily="18" charset="0"/>
                <a:cs typeface="Times New Roman" pitchFamily="18" charset="0"/>
              </a:rPr>
              <a:t>Selection at provincial level</a:t>
            </a:r>
          </a:p>
          <a:p>
            <a:pPr marL="574675" lvl="2" indent="-338138">
              <a:lnSpc>
                <a:spcPct val="100000"/>
              </a:lnSpc>
              <a:spcBef>
                <a:spcPts val="600"/>
              </a:spcBef>
              <a:buFont typeface="Wingdings" pitchFamily="2" charset="2"/>
              <a:buChar char="§"/>
            </a:pPr>
            <a:r>
              <a:rPr lang="en-US" sz="800" dirty="0" smtClean="0">
                <a:latin typeface="Times New Roman" pitchFamily="18" charset="0"/>
                <a:cs typeface="Times New Roman" pitchFamily="18" charset="0"/>
              </a:rPr>
              <a:t>Met with selected IP representatives from districts/communes, local authority and NGOs </a:t>
            </a:r>
          </a:p>
          <a:p>
            <a:pPr marL="574675" lvl="2" indent="-338138">
              <a:lnSpc>
                <a:spcPct val="100000"/>
              </a:lnSpc>
              <a:spcBef>
                <a:spcPts val="600"/>
              </a:spcBef>
              <a:buFont typeface="Wingdings" pitchFamily="2" charset="2"/>
              <a:buChar char="§"/>
            </a:pPr>
            <a:r>
              <a:rPr lang="en-US" sz="800" dirty="0" smtClean="0">
                <a:latin typeface="Times New Roman" pitchFamily="18" charset="0"/>
                <a:cs typeface="Times New Roman" pitchFamily="18" charset="0"/>
              </a:rPr>
              <a:t>Informed the objective of selection</a:t>
            </a:r>
          </a:p>
          <a:p>
            <a:pPr marL="574675" lvl="2" indent="-338138">
              <a:lnSpc>
                <a:spcPct val="100000"/>
              </a:lnSpc>
              <a:spcBef>
                <a:spcPts val="600"/>
              </a:spcBef>
              <a:buFont typeface="Wingdings" pitchFamily="2" charset="2"/>
              <a:buChar char="§"/>
            </a:pPr>
            <a:r>
              <a:rPr lang="en-US" sz="800" dirty="0" smtClean="0">
                <a:latin typeface="Times New Roman" pitchFamily="18" charset="0"/>
                <a:cs typeface="Times New Roman" pitchFamily="18" charset="0"/>
              </a:rPr>
              <a:t>Conducted awareness raising (play video clip on Introduction to REDD+ with Q &amp; A)</a:t>
            </a:r>
          </a:p>
          <a:p>
            <a:pPr marL="574675" lvl="2" indent="-338138">
              <a:lnSpc>
                <a:spcPct val="100000"/>
              </a:lnSpc>
              <a:spcBef>
                <a:spcPts val="600"/>
              </a:spcBef>
              <a:buFont typeface="Wingdings" pitchFamily="2" charset="2"/>
              <a:buChar char="§"/>
            </a:pPr>
            <a:r>
              <a:rPr lang="en-US" sz="800" dirty="0" smtClean="0">
                <a:latin typeface="Times New Roman" pitchFamily="18" charset="0"/>
                <a:cs typeface="Times New Roman" pitchFamily="18" charset="0"/>
              </a:rPr>
              <a:t>Explained process and conduct election representative.</a:t>
            </a:r>
          </a:p>
          <a:p>
            <a:pPr marL="574675" lvl="2" indent="-338138">
              <a:lnSpc>
                <a:spcPct val="100000"/>
              </a:lnSpc>
              <a:spcBef>
                <a:spcPts val="600"/>
              </a:spcBef>
              <a:buFont typeface="Wingdings" pitchFamily="2" charset="2"/>
              <a:buChar char="§"/>
            </a:pPr>
            <a:r>
              <a:rPr lang="en-US" sz="800" dirty="0" smtClean="0">
                <a:latin typeface="Times New Roman" pitchFamily="18" charset="0"/>
                <a:cs typeface="Times New Roman" pitchFamily="18" charset="0"/>
              </a:rPr>
              <a:t>Recognition letter from provincial authority for the elected representative.     </a:t>
            </a:r>
          </a:p>
          <a:p>
            <a:pPr marL="236537" lvl="2" indent="0">
              <a:lnSpc>
                <a:spcPct val="100000"/>
              </a:lnSpc>
              <a:spcBef>
                <a:spcPts val="600"/>
              </a:spcBef>
              <a:buNone/>
            </a:pPr>
            <a:endParaRPr lang="en-US" sz="800" b="1" dirty="0" smtClean="0">
              <a:latin typeface="Times New Roman" pitchFamily="18" charset="0"/>
              <a:cs typeface="Times New Roman" pitchFamily="18" charset="0"/>
            </a:endParaRPr>
          </a:p>
          <a:p>
            <a:pPr marL="236537" lvl="2" indent="0">
              <a:lnSpc>
                <a:spcPct val="100000"/>
              </a:lnSpc>
              <a:spcBef>
                <a:spcPts val="600"/>
              </a:spcBef>
              <a:buNone/>
            </a:pPr>
            <a:r>
              <a:rPr lang="en-US" sz="800" b="1" dirty="0" smtClean="0">
                <a:latin typeface="Times New Roman" pitchFamily="18" charset="0"/>
                <a:cs typeface="Times New Roman" pitchFamily="18" charset="0"/>
              </a:rPr>
              <a:t>The Result:</a:t>
            </a:r>
          </a:p>
          <a:p>
            <a:pPr marL="574675" lvl="2" indent="-338138">
              <a:lnSpc>
                <a:spcPct val="100000"/>
              </a:lnSpc>
              <a:spcBef>
                <a:spcPts val="600"/>
              </a:spcBef>
              <a:buFont typeface="Wingdings" pitchFamily="2" charset="2"/>
              <a:buChar char="§"/>
            </a:pPr>
            <a:r>
              <a:rPr lang="en-US" sz="800" dirty="0" smtClean="0">
                <a:latin typeface="Times New Roman" pitchFamily="18" charset="0"/>
                <a:cs typeface="Times New Roman" pitchFamily="18" charset="0"/>
              </a:rPr>
              <a:t>The 15 selected IP from the 15 provinces attended CG National Workshop to elect among themselves for top 2 IP representatives and who will become IP representative in both CG and PEB.</a:t>
            </a:r>
          </a:p>
          <a:p>
            <a:pPr marL="574675" lvl="2" indent="-338138">
              <a:lnSpc>
                <a:spcPct val="100000"/>
              </a:lnSpc>
              <a:spcBef>
                <a:spcPts val="600"/>
              </a:spcBef>
              <a:buFont typeface="Wingdings" pitchFamily="2" charset="2"/>
              <a:buChar char="§"/>
            </a:pPr>
            <a:endParaRPr lang="en-US" sz="800" dirty="0" smtClean="0">
              <a:latin typeface="Times New Roman" pitchFamily="18" charset="0"/>
              <a:cs typeface="Times New Roman" pitchFamily="18" charset="0"/>
            </a:endParaRPr>
          </a:p>
          <a:p>
            <a:pPr marL="515938" lvl="1" indent="-457200">
              <a:lnSpc>
                <a:spcPct val="100000"/>
              </a:lnSpc>
              <a:spcBef>
                <a:spcPts val="600"/>
              </a:spcBef>
              <a:buFont typeface="Courier New" pitchFamily="49" charset="0"/>
              <a:buChar char="o"/>
            </a:pPr>
            <a:endParaRPr lang="en-US" sz="800" dirty="0" smtClean="0">
              <a:latin typeface="Times New Roman" pitchFamily="18" charset="0"/>
              <a:cs typeface="Times New Roman" pitchFamily="18" charset="0"/>
            </a:endParaRPr>
          </a:p>
          <a:p>
            <a:endParaRPr lang="en-US" sz="8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EC6B57D9-CC1A-4DC3-8E0B-E793A0CD9969}" type="slidenum">
              <a:rPr lang="en-US" smtClean="0"/>
              <a:t>14</a:t>
            </a:fld>
            <a:endParaRPr lang="en-US"/>
          </a:p>
        </p:txBody>
      </p:sp>
    </p:spTree>
    <p:extLst>
      <p:ext uri="{BB962C8B-B14F-4D97-AF65-F5344CB8AC3E}">
        <p14:creationId xmlns:p14="http://schemas.microsoft.com/office/powerpoint/2010/main" val="4196443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smtClean="0">
                <a:latin typeface="Times New Roman" pitchFamily="18" charset="0"/>
                <a:cs typeface="Times New Roman" pitchFamily="18" charset="0"/>
              </a:rPr>
              <a:t>Still a long way to go.</a:t>
            </a:r>
          </a:p>
          <a:p>
            <a:endParaRPr lang="en-US" sz="800" dirty="0" smtClean="0">
              <a:latin typeface="Times New Roman" pitchFamily="18" charset="0"/>
              <a:cs typeface="Times New Roman" pitchFamily="18" charset="0"/>
            </a:endParaRPr>
          </a:p>
          <a:p>
            <a:r>
              <a:rPr lang="en-US" sz="800" dirty="0" smtClean="0">
                <a:latin typeface="Times New Roman" pitchFamily="18" charset="0"/>
                <a:cs typeface="Times New Roman" pitchFamily="18" charset="0"/>
              </a:rPr>
              <a:t>Last September,</a:t>
            </a:r>
            <a:r>
              <a:rPr lang="en-US" sz="800" baseline="0" dirty="0" smtClean="0">
                <a:latin typeface="Times New Roman" pitchFamily="18" charset="0"/>
                <a:cs typeface="Times New Roman" pitchFamily="18" charset="0"/>
              </a:rPr>
              <a:t> m</a:t>
            </a:r>
            <a:r>
              <a:rPr lang="en-US" sz="800" dirty="0" smtClean="0">
                <a:latin typeface="Times New Roman" pitchFamily="18" charset="0"/>
                <a:cs typeface="Times New Roman" pitchFamily="18" charset="0"/>
              </a:rPr>
              <a:t>ore than 100 Governments, IPs, NGOs, experts</a:t>
            </a:r>
            <a:r>
              <a:rPr lang="en-US" sz="800" baseline="0" dirty="0" smtClean="0">
                <a:latin typeface="Times New Roman" pitchFamily="18" charset="0"/>
                <a:cs typeface="Times New Roman" pitchFamily="18" charset="0"/>
              </a:rPr>
              <a:t> and p</a:t>
            </a:r>
            <a:r>
              <a:rPr lang="en-US" sz="800" dirty="0" smtClean="0">
                <a:latin typeface="Times New Roman" pitchFamily="18" charset="0"/>
                <a:cs typeface="Times New Roman" pitchFamily="18" charset="0"/>
              </a:rPr>
              <a:t>ractitioners</a:t>
            </a:r>
            <a:r>
              <a:rPr lang="en-US" sz="800" baseline="0" dirty="0" smtClean="0">
                <a:latin typeface="Times New Roman" pitchFamily="18" charset="0"/>
                <a:cs typeface="Times New Roman" pitchFamily="18" charset="0"/>
              </a:rPr>
              <a:t> met at a workshop hosted by FCPF, UNREDD and Gov. Germany to review the status of fulfilling the requirement of full and effective participation of IPs and FDCs. </a:t>
            </a:r>
          </a:p>
          <a:p>
            <a:endParaRPr lang="en-US" sz="800" baseline="0" dirty="0" smtClean="0">
              <a:latin typeface="Times New Roman" pitchFamily="18" charset="0"/>
              <a:cs typeface="Times New Roman" pitchFamily="18" charset="0"/>
            </a:endParaRPr>
          </a:p>
          <a:p>
            <a:r>
              <a:rPr lang="en-US" sz="800" baseline="0" dirty="0" smtClean="0">
                <a:latin typeface="Times New Roman" pitchFamily="18" charset="0"/>
                <a:cs typeface="Times New Roman" pitchFamily="18" charset="0"/>
              </a:rPr>
              <a:t>The next slides summarize some of the challenges and key considerations in SE around the world.</a:t>
            </a:r>
          </a:p>
          <a:p>
            <a:endParaRPr lang="en-US" sz="800" baseline="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800" baseline="0" dirty="0" smtClean="0">
                <a:latin typeface="Times New Roman" pitchFamily="18" charset="0"/>
                <a:cs typeface="Times New Roman" pitchFamily="18" charset="0"/>
              </a:rPr>
              <a:t>Lessons:</a:t>
            </a:r>
            <a:endParaRPr lang="en-US" sz="800" dirty="0" smtClean="0">
              <a:latin typeface="Times New Roman" pitchFamily="18" charset="0"/>
              <a:cs typeface="Times New Roman" pitchFamily="18" charset="0"/>
            </a:endParaRP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800" dirty="0" smtClean="0">
              <a:latin typeface="Times New Roman" pitchFamily="18" charset="0"/>
              <a:cs typeface="Times New Roman" pitchFamily="18" charset="0"/>
            </a:endParaRP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dirty="0" smtClean="0">
                <a:latin typeface="Times New Roman" pitchFamily="18" charset="0"/>
                <a:cs typeface="Times New Roman" pitchFamily="18" charset="0"/>
              </a:rPr>
              <a:t>Requires significant investment of time and finances (Build trust through transparency, accountability and allocation of adequate time for dialogue and decision-making )</a:t>
            </a:r>
          </a:p>
          <a:p>
            <a:pPr marL="285750" indent="-285750" eaLnBrk="1" fontAlgn="auto" hangingPunct="1">
              <a:spcAft>
                <a:spcPts val="0"/>
              </a:spcAft>
              <a:buFont typeface="Arial" pitchFamily="34" charset="0"/>
              <a:buChar char="•"/>
              <a:defRPr/>
            </a:pPr>
            <a:endParaRPr lang="en-US" sz="800" dirty="0" smtClean="0">
              <a:latin typeface="Times New Roman" pitchFamily="18" charset="0"/>
              <a:cs typeface="Times New Roman" pitchFamily="18" charset="0"/>
            </a:endParaRP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dirty="0" smtClean="0">
                <a:latin typeface="Times New Roman" pitchFamily="18" charset="0"/>
                <a:cs typeface="Times New Roman" pitchFamily="18" charset="0"/>
              </a:rPr>
              <a:t>Engaging – the earlier, the better</a:t>
            </a:r>
          </a:p>
          <a:p>
            <a:pPr marL="285750" indent="-285750" eaLnBrk="1" fontAlgn="auto" hangingPunct="1">
              <a:spcAft>
                <a:spcPts val="0"/>
              </a:spcAft>
              <a:buFont typeface="Arial" pitchFamily="34" charset="0"/>
              <a:buChar char="•"/>
              <a:defRPr/>
            </a:pPr>
            <a:endParaRPr lang="en-US" sz="800" dirty="0" smtClean="0">
              <a:latin typeface="Times New Roman" pitchFamily="18" charset="0"/>
              <a:cs typeface="Times New Roman" pitchFamily="18" charset="0"/>
            </a:endParaRPr>
          </a:p>
          <a:p>
            <a:pPr marL="285750" indent="-285750" eaLnBrk="1" fontAlgn="auto" hangingPunct="1">
              <a:spcAft>
                <a:spcPts val="0"/>
              </a:spcAft>
              <a:buFont typeface="Arial" pitchFamily="34" charset="0"/>
              <a:buChar char="•"/>
              <a:defRPr/>
            </a:pPr>
            <a:r>
              <a:rPr lang="en-US" sz="800" dirty="0" smtClean="0">
                <a:latin typeface="Times New Roman" pitchFamily="18" charset="0"/>
                <a:cs typeface="Times New Roman" pitchFamily="18" charset="0"/>
              </a:rPr>
              <a:t>Key challenge</a:t>
            </a:r>
            <a:r>
              <a:rPr lang="en-US" sz="800" baseline="0" dirty="0" smtClean="0">
                <a:latin typeface="Times New Roman" pitchFamily="18" charset="0"/>
                <a:cs typeface="Times New Roman" pitchFamily="18" charset="0"/>
              </a:rPr>
              <a:t> has been identifying the right stakeholders and ensuring they are representative - </a:t>
            </a:r>
            <a:r>
              <a:rPr lang="en-US" sz="800" b="1" dirty="0" smtClean="0">
                <a:latin typeface="Times New Roman" pitchFamily="18" charset="0"/>
                <a:cs typeface="Times New Roman" pitchFamily="18" charset="0"/>
              </a:rPr>
              <a:t>Self-selection is key to legitimate representation.</a:t>
            </a:r>
            <a:r>
              <a:rPr lang="en-US" sz="800" b="1" baseline="0" dirty="0" smtClean="0">
                <a:latin typeface="Times New Roman" pitchFamily="18" charset="0"/>
                <a:cs typeface="Times New Roman" pitchFamily="18" charset="0"/>
              </a:rPr>
              <a:t>  </a:t>
            </a:r>
            <a:r>
              <a:rPr lang="en-US" sz="800" b="0" baseline="0" dirty="0" smtClean="0">
                <a:latin typeface="Times New Roman" pitchFamily="18" charset="0"/>
                <a:cs typeface="Times New Roman" pitchFamily="18" charset="0"/>
              </a:rPr>
              <a:t>Scoping out and strengthening existing SE platforms thru their own representative bodies is critical. </a:t>
            </a:r>
          </a:p>
          <a:p>
            <a:pPr marL="285750" indent="-285750" eaLnBrk="1" fontAlgn="auto" hangingPunct="1">
              <a:spcAft>
                <a:spcPts val="0"/>
              </a:spcAft>
              <a:buFont typeface="Arial" pitchFamily="34" charset="0"/>
              <a:buChar char="•"/>
              <a:defRPr/>
            </a:pPr>
            <a:endParaRPr lang="en-US" sz="800" b="0" baseline="0" dirty="0" smtClean="0">
              <a:latin typeface="Times New Roman" pitchFamily="18" charset="0"/>
              <a:cs typeface="Times New Roman" pitchFamily="18" charset="0"/>
            </a:endParaRP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dirty="0" smtClean="0">
                <a:latin typeface="Times New Roman" pitchFamily="18" charset="0"/>
                <a:cs typeface="Times New Roman" pitchFamily="18" charset="0"/>
              </a:rPr>
              <a:t>Tied to the above,</a:t>
            </a:r>
            <a:r>
              <a:rPr lang="en-US" sz="800" baseline="0" dirty="0" smtClean="0">
                <a:latin typeface="Times New Roman" pitchFamily="18" charset="0"/>
                <a:cs typeface="Times New Roman" pitchFamily="18" charset="0"/>
              </a:rPr>
              <a:t> m</a:t>
            </a:r>
            <a:r>
              <a:rPr lang="en-US" sz="800" dirty="0" smtClean="0">
                <a:latin typeface="Times New Roman" pitchFamily="18" charset="0"/>
                <a:cs typeface="Times New Roman" pitchFamily="18" charset="0"/>
              </a:rPr>
              <a:t>ore local capacity building required upfront and throughout – so stakeholders</a:t>
            </a:r>
            <a:r>
              <a:rPr lang="en-US" sz="800" baseline="0" dirty="0" smtClean="0">
                <a:latin typeface="Times New Roman" pitchFamily="18" charset="0"/>
                <a:cs typeface="Times New Roman" pitchFamily="18" charset="0"/>
              </a:rPr>
              <a:t> can own their participation and engagement more fully.  -- While using a </a:t>
            </a:r>
            <a:r>
              <a:rPr lang="en-US" sz="800" b="1" baseline="0" dirty="0" smtClean="0">
                <a:latin typeface="Times New Roman" pitchFamily="18" charset="0"/>
                <a:cs typeface="Times New Roman" pitchFamily="18" charset="0"/>
              </a:rPr>
              <a:t>d</a:t>
            </a:r>
            <a:r>
              <a:rPr lang="en-US" sz="800" b="1" dirty="0" smtClean="0">
                <a:latin typeface="Times New Roman" pitchFamily="18" charset="0"/>
                <a:cs typeface="Times New Roman" pitchFamily="18" charset="0"/>
              </a:rPr>
              <a:t>iversity of methods</a:t>
            </a:r>
            <a:r>
              <a:rPr lang="en-US" sz="800" dirty="0" smtClean="0">
                <a:latin typeface="Times New Roman" pitchFamily="18" charset="0"/>
                <a:cs typeface="Times New Roman" pitchFamily="18" charset="0"/>
              </a:rPr>
              <a:t> for communicating, awareness raising and outreach. We’ve received</a:t>
            </a:r>
            <a:r>
              <a:rPr lang="en-US" sz="800" baseline="0" dirty="0" smtClean="0">
                <a:latin typeface="Times New Roman" pitchFamily="18" charset="0"/>
                <a:cs typeface="Times New Roman" pitchFamily="18" charset="0"/>
              </a:rPr>
              <a:t> feedback that we still aren’t reaching the more remote communities – enforcing marginalization.</a:t>
            </a:r>
            <a:endParaRPr lang="en-US" sz="800" dirty="0" smtClean="0">
              <a:latin typeface="Times New Roman" pitchFamily="18" charset="0"/>
              <a:cs typeface="Times New Roman" pitchFamily="18" charset="0"/>
            </a:endParaRPr>
          </a:p>
          <a:p>
            <a:pPr marL="0" indent="0" eaLnBrk="1" fontAlgn="auto" hangingPunct="1">
              <a:spcAft>
                <a:spcPts val="0"/>
              </a:spcAft>
              <a:buFont typeface="Arial" pitchFamily="34" charset="0"/>
              <a:buNone/>
              <a:defRPr/>
            </a:pPr>
            <a:endParaRPr lang="en-US" sz="800" b="1" dirty="0" smtClean="0">
              <a:latin typeface="Times New Roman" pitchFamily="18" charset="0"/>
              <a:cs typeface="Times New Roman" pitchFamily="18" charset="0"/>
            </a:endParaRPr>
          </a:p>
          <a:p>
            <a:pPr marL="285750" indent="-285750" eaLnBrk="1" fontAlgn="auto" hangingPunct="1">
              <a:spcAft>
                <a:spcPts val="0"/>
              </a:spcAft>
              <a:buFont typeface="Arial" pitchFamily="34" charset="0"/>
              <a:buChar char="•"/>
              <a:defRPr/>
            </a:pPr>
            <a:r>
              <a:rPr lang="en-US" sz="800" dirty="0" smtClean="0">
                <a:latin typeface="Times New Roman" pitchFamily="18" charset="0"/>
                <a:cs typeface="Times New Roman" pitchFamily="18" charset="0"/>
              </a:rPr>
              <a:t>Also</a:t>
            </a:r>
            <a:r>
              <a:rPr lang="en-US" sz="800" baseline="0" dirty="0" smtClean="0">
                <a:latin typeface="Times New Roman" pitchFamily="18" charset="0"/>
                <a:cs typeface="Times New Roman" pitchFamily="18" charset="0"/>
              </a:rPr>
              <a:t> tied to the above, </a:t>
            </a:r>
            <a:r>
              <a:rPr lang="en-US" sz="800" b="1" dirty="0" smtClean="0">
                <a:latin typeface="Times New Roman" pitchFamily="18" charset="0"/>
                <a:cs typeface="Times New Roman" pitchFamily="18" charset="0"/>
              </a:rPr>
              <a:t>Stakeholder mapping/analysis </a:t>
            </a:r>
            <a:r>
              <a:rPr lang="en-US" sz="800" dirty="0" smtClean="0">
                <a:latin typeface="Times New Roman" pitchFamily="18" charset="0"/>
                <a:cs typeface="Times New Roman" pitchFamily="18" charset="0"/>
              </a:rPr>
              <a:t>should be the basis for an engagement plan</a:t>
            </a:r>
            <a:r>
              <a:rPr lang="en-US" sz="800" baseline="0" dirty="0" smtClean="0">
                <a:latin typeface="Times New Roman" pitchFamily="18" charset="0"/>
                <a:cs typeface="Times New Roman" pitchFamily="18" charset="0"/>
              </a:rPr>
              <a:t> – so you know up front who the rights holders are, how they will be impacted and therefore who to engage with on which activities</a:t>
            </a:r>
            <a:endParaRPr lang="en-US" sz="800" dirty="0" smtClean="0">
              <a:latin typeface="Times New Roman" pitchFamily="18" charset="0"/>
              <a:cs typeface="Times New Roman" pitchFamily="18" charset="0"/>
            </a:endParaRPr>
          </a:p>
          <a:p>
            <a:pPr marL="285750" indent="-285750">
              <a:buFont typeface="Arial" panose="020B0604020202020204" pitchFamily="34" charset="0"/>
              <a:buChar char="•"/>
              <a:defRPr/>
            </a:pPr>
            <a:endParaRPr lang="en-US" sz="800" dirty="0" smtClean="0">
              <a:latin typeface="Times New Roman" pitchFamily="18" charset="0"/>
              <a:cs typeface="Times New Roman" pitchFamily="18" charset="0"/>
            </a:endParaRPr>
          </a:p>
          <a:p>
            <a:pPr marL="285750" indent="-285750">
              <a:buFont typeface="Arial" panose="020B0604020202020204" pitchFamily="34" charset="0"/>
              <a:buChar char="•"/>
              <a:defRPr/>
            </a:pPr>
            <a:r>
              <a:rPr lang="en-US" sz="800" b="1" dirty="0" smtClean="0">
                <a:latin typeface="Times New Roman" pitchFamily="18" charset="0"/>
                <a:cs typeface="Times New Roman" pitchFamily="18" charset="0"/>
              </a:rPr>
              <a:t>Conflict doesn’t mean that REDD+ is not working </a:t>
            </a:r>
            <a:r>
              <a:rPr lang="en-US" sz="800" dirty="0" smtClean="0">
                <a:latin typeface="Times New Roman" pitchFamily="18" charset="0"/>
                <a:cs typeface="Times New Roman" pitchFamily="18" charset="0"/>
              </a:rPr>
              <a:t>– it can lead to breakthroughs (</a:t>
            </a:r>
            <a:r>
              <a:rPr lang="en-US" altLang="en-US" sz="800" dirty="0" smtClean="0">
                <a:latin typeface="Times New Roman" pitchFamily="18" charset="0"/>
                <a:cs typeface="Times New Roman" pitchFamily="18" charset="0"/>
              </a:rPr>
              <a:t>We shouldn’t be afraid of conflict – it’s a way of working things out. We’re opening up spaces for dialogue so that we can get into these key issues. Conflict is often an indication that we’re hitting the key issues in the country, and that can lead to breakthrough)</a:t>
            </a:r>
          </a:p>
          <a:p>
            <a:pPr marL="285750" indent="-285750" eaLnBrk="1" fontAlgn="auto" hangingPunct="1">
              <a:spcAft>
                <a:spcPts val="0"/>
              </a:spcAft>
              <a:buFont typeface="Arial" pitchFamily="34" charset="0"/>
              <a:buChar char="•"/>
              <a:defRPr/>
            </a:pPr>
            <a:endParaRPr lang="en-US" sz="800" dirty="0" smtClean="0">
              <a:latin typeface="Times New Roman" pitchFamily="18" charset="0"/>
              <a:cs typeface="Times New Roman" pitchFamily="18" charset="0"/>
            </a:endParaRP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b="1" dirty="0" smtClean="0">
                <a:latin typeface="Times New Roman" pitchFamily="18" charset="0"/>
                <a:cs typeface="Times New Roman" pitchFamily="18" charset="0"/>
              </a:rPr>
              <a:t>Tie SE to broader multi-stakeholder processes</a:t>
            </a:r>
            <a:r>
              <a:rPr lang="en-US" sz="800" b="1" baseline="0" dirty="0" smtClean="0">
                <a:latin typeface="Times New Roman" pitchFamily="18" charset="0"/>
                <a:cs typeface="Times New Roman" pitchFamily="18" charset="0"/>
              </a:rPr>
              <a:t> </a:t>
            </a:r>
            <a:r>
              <a:rPr lang="en-US" sz="800" baseline="0" dirty="0" smtClean="0">
                <a:latin typeface="Times New Roman" pitchFamily="18" charset="0"/>
                <a:cs typeface="Times New Roman" pitchFamily="18" charset="0"/>
              </a:rPr>
              <a:t>(</a:t>
            </a:r>
            <a:r>
              <a:rPr lang="en-US" sz="800" dirty="0" smtClean="0">
                <a:latin typeface="Times New Roman" pitchFamily="18" charset="0"/>
                <a:cs typeface="Times New Roman" pitchFamily="18" charset="0"/>
              </a:rPr>
              <a:t>Tying REDD+ to larger, multi-stakeholder processes, such as national development plans, and including under-represented groups is critical to the sustainability and legitimacy of consensus and consent)</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800" dirty="0" smtClean="0">
              <a:latin typeface="Times New Roman" pitchFamily="18" charset="0"/>
              <a:cs typeface="Times New Roman" pitchFamily="18" charset="0"/>
            </a:endParaRPr>
          </a:p>
          <a:p>
            <a:endParaRPr lang="en-US" sz="8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EC6B57D9-CC1A-4DC3-8E0B-E793A0CD9969}" type="slidenum">
              <a:rPr lang="en-US" smtClean="0"/>
              <a:t>15</a:t>
            </a:fld>
            <a:endParaRPr lang="en-US" dirty="0"/>
          </a:p>
        </p:txBody>
      </p:sp>
    </p:spTree>
    <p:extLst>
      <p:ext uri="{BB962C8B-B14F-4D97-AF65-F5344CB8AC3E}">
        <p14:creationId xmlns:p14="http://schemas.microsoft.com/office/powerpoint/2010/main" val="1253722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EC6B57D9-CC1A-4DC3-8E0B-E793A0CD9969}" type="slidenum">
              <a:rPr lang="en-US" smtClean="0"/>
              <a:t>16</a:t>
            </a:fld>
            <a:endParaRPr lang="en-US" dirty="0"/>
          </a:p>
        </p:txBody>
      </p:sp>
    </p:spTree>
    <p:extLst>
      <p:ext uri="{BB962C8B-B14F-4D97-AF65-F5344CB8AC3E}">
        <p14:creationId xmlns:p14="http://schemas.microsoft.com/office/powerpoint/2010/main" val="914426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6B57D9-CC1A-4DC3-8E0B-E793A0CD9969}" type="slidenum">
              <a:rPr lang="en-US" smtClean="0"/>
              <a:t>17</a:t>
            </a:fld>
            <a:endParaRPr lang="en-US"/>
          </a:p>
        </p:txBody>
      </p:sp>
    </p:spTree>
    <p:extLst>
      <p:ext uri="{BB962C8B-B14F-4D97-AF65-F5344CB8AC3E}">
        <p14:creationId xmlns:p14="http://schemas.microsoft.com/office/powerpoint/2010/main" val="1655384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smtClean="0">
                <a:latin typeface="Times New Roman" pitchFamily="18" charset="0"/>
                <a:cs typeface="Times New Roman" pitchFamily="18" charset="0"/>
              </a:rPr>
              <a:t>Quick</a:t>
            </a:r>
            <a:r>
              <a:rPr lang="en-US" sz="800" baseline="0" dirty="0" smtClean="0">
                <a:latin typeface="Times New Roman" pitchFamily="18" charset="0"/>
                <a:cs typeface="Times New Roman" pitchFamily="18" charset="0"/>
              </a:rPr>
              <a:t> word about FPIC – because many REDD+ countries are interested in applying it and want to learn more about it.</a:t>
            </a:r>
          </a:p>
          <a:p>
            <a:endParaRPr lang="en-US" sz="800" baseline="0" dirty="0" smtClean="0">
              <a:latin typeface="Times New Roman" pitchFamily="18" charset="0"/>
              <a:cs typeface="Times New Roman" pitchFamily="18" charset="0"/>
            </a:endParaRPr>
          </a:p>
          <a:p>
            <a:r>
              <a:rPr lang="en-US" sz="800" baseline="0" dirty="0" smtClean="0">
                <a:latin typeface="Times New Roman" pitchFamily="18" charset="0"/>
                <a:cs typeface="Times New Roman" pitchFamily="18" charset="0"/>
              </a:rPr>
              <a:t>Vietnam, DRC, PNG and Indonesia are some of the countries that have begun developing national or subnational guidelines on FPIC.</a:t>
            </a:r>
          </a:p>
          <a:p>
            <a:endParaRPr lang="en-US" sz="800" baseline="0" dirty="0" smtClean="0">
              <a:latin typeface="Times New Roman" pitchFamily="18" charset="0"/>
              <a:cs typeface="Times New Roman" pitchFamily="18" charset="0"/>
            </a:endParaRPr>
          </a:p>
          <a:p>
            <a:r>
              <a:rPr lang="en-US" sz="800" baseline="0" dirty="0" smtClean="0">
                <a:latin typeface="Times New Roman" pitchFamily="18" charset="0"/>
                <a:cs typeface="Times New Roman" pitchFamily="18" charset="0"/>
              </a:rPr>
              <a:t>It has been discussed a lot and misunderstood as a concept I think. </a:t>
            </a:r>
          </a:p>
          <a:p>
            <a:endParaRPr lang="en-US" sz="800" baseline="0" dirty="0" smtClean="0">
              <a:latin typeface="Times New Roman" pitchFamily="18" charset="0"/>
              <a:cs typeface="Times New Roman" pitchFamily="18" charset="0"/>
            </a:endParaRPr>
          </a:p>
          <a:p>
            <a:r>
              <a:rPr lang="en-US" sz="800" baseline="0" dirty="0" smtClean="0">
                <a:latin typeface="Times New Roman" pitchFamily="18" charset="0"/>
                <a:cs typeface="Times New Roman" pitchFamily="18" charset="0"/>
              </a:rPr>
              <a:t>FPIC should be seen as one of the many tools out there that can help ensure full and effective engagement with IPs and other FDCs.   It is part of the broader consultation and engagement cycle and cannot be separated out from it.</a:t>
            </a:r>
          </a:p>
          <a:p>
            <a:endParaRPr lang="en-US" sz="800" baseline="0" dirty="0" smtClean="0">
              <a:latin typeface="Times New Roman" pitchFamily="18" charset="0"/>
              <a:cs typeface="Times New Roman" pitchFamily="18" charset="0"/>
            </a:endParaRPr>
          </a:p>
          <a:p>
            <a:endParaRPr lang="en-US" sz="8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6AD2E782-8C27-4D3C-9246-9BE12896754B}" type="slidenum">
              <a:rPr lang="en-US" smtClean="0"/>
              <a:t>18</a:t>
            </a:fld>
            <a:endParaRPr lang="en-US"/>
          </a:p>
        </p:txBody>
      </p:sp>
    </p:spTree>
    <p:extLst>
      <p:ext uri="{BB962C8B-B14F-4D97-AF65-F5344CB8AC3E}">
        <p14:creationId xmlns:p14="http://schemas.microsoft.com/office/powerpoint/2010/main" val="920675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1" dirty="0" smtClean="0">
                <a:latin typeface="Times New Roman" pitchFamily="18" charset="0"/>
                <a:ea typeface="ＭＳ Ｐゴシック" pitchFamily="34" charset="-128"/>
                <a:cs typeface="Times New Roman" pitchFamily="18" charset="0"/>
              </a:rPr>
              <a:t>The</a:t>
            </a:r>
            <a:r>
              <a:rPr lang="en-US" sz="800" b="1" baseline="0" dirty="0" smtClean="0">
                <a:latin typeface="Times New Roman" pitchFamily="18" charset="0"/>
                <a:ea typeface="ＭＳ Ｐゴシック" pitchFamily="34" charset="-128"/>
                <a:cs typeface="Times New Roman" pitchFamily="18" charset="0"/>
              </a:rPr>
              <a:t> UNREDD </a:t>
            </a:r>
            <a:r>
              <a:rPr lang="en-US" sz="800" b="1" baseline="0" dirty="0" err="1" smtClean="0">
                <a:latin typeface="Times New Roman" pitchFamily="18" charset="0"/>
                <a:ea typeface="ＭＳ Ｐゴシック" pitchFamily="34" charset="-128"/>
                <a:cs typeface="Times New Roman" pitchFamily="18" charset="0"/>
              </a:rPr>
              <a:t>Programme</a:t>
            </a:r>
            <a:r>
              <a:rPr lang="en-US" sz="800" b="1" baseline="0" dirty="0" smtClean="0">
                <a:latin typeface="Times New Roman" pitchFamily="18" charset="0"/>
                <a:ea typeface="ＭＳ Ｐゴシック" pitchFamily="34" charset="-128"/>
                <a:cs typeface="Times New Roman" pitchFamily="18" charset="0"/>
              </a:rPr>
              <a:t> has developed guidance on the key principles, approach out operational steps associated with FPIC.  It is now for governments to consult with their stakeholders to determine the details in the country context.</a:t>
            </a:r>
            <a:endParaRPr lang="en-US" sz="800" b="1" dirty="0" smtClean="0">
              <a:latin typeface="Times New Roman" pitchFamily="18" charset="0"/>
              <a:ea typeface="ＭＳ Ｐゴシック" pitchFamily="34" charset="-128"/>
              <a:cs typeface="Times New Roman" pitchFamily="18" charset="0"/>
            </a:endParaRPr>
          </a:p>
          <a:p>
            <a:endParaRPr lang="en-US" sz="800" b="1" dirty="0" smtClean="0">
              <a:latin typeface="Times New Roman" pitchFamily="18" charset="0"/>
              <a:ea typeface="ＭＳ Ｐゴシック" pitchFamily="34" charset="-128"/>
              <a:cs typeface="Times New Roman" pitchFamily="18" charset="0"/>
            </a:endParaRPr>
          </a:p>
          <a:p>
            <a:r>
              <a:rPr lang="en-US" sz="800" b="1" dirty="0" smtClean="0">
                <a:latin typeface="Times New Roman" pitchFamily="18" charset="0"/>
                <a:ea typeface="ＭＳ Ｐゴシック" pitchFamily="34" charset="-128"/>
                <a:cs typeface="Times New Roman" pitchFamily="18" charset="0"/>
              </a:rPr>
              <a:t>Normative </a:t>
            </a:r>
            <a:r>
              <a:rPr lang="en-US" sz="800" b="1" dirty="0">
                <a:latin typeface="Times New Roman" pitchFamily="18" charset="0"/>
                <a:ea typeface="ＭＳ Ｐゴシック" pitchFamily="34" charset="-128"/>
                <a:cs typeface="Times New Roman" pitchFamily="18" charset="0"/>
              </a:rPr>
              <a:t>Framework – the history and basis for FPIC in international law, which is elaborated in the Legal Companion </a:t>
            </a:r>
            <a:r>
              <a:rPr lang="en-US" sz="800" b="1" dirty="0" smtClean="0">
                <a:latin typeface="Times New Roman" pitchFamily="18" charset="0"/>
                <a:ea typeface="ＭＳ Ｐゴシック" pitchFamily="34" charset="-128"/>
                <a:cs typeface="Times New Roman" pitchFamily="18" charset="0"/>
              </a:rPr>
              <a:t>–</a:t>
            </a:r>
          </a:p>
          <a:p>
            <a:endParaRPr lang="en-US" sz="800" b="1" dirty="0" smtClean="0">
              <a:latin typeface="Times New Roman" pitchFamily="18" charset="0"/>
              <a:ea typeface="ＭＳ Ｐゴシック" pitchFamily="34" charset="-128"/>
              <a:cs typeface="Times New Roman" pitchFamily="18" charset="0"/>
            </a:endParaRPr>
          </a:p>
          <a:p>
            <a:r>
              <a:rPr lang="en-US" sz="800" b="1" dirty="0" smtClean="0">
                <a:latin typeface="Times New Roman" pitchFamily="18" charset="0"/>
                <a:cs typeface="Times New Roman" pitchFamily="18" charset="0"/>
              </a:rPr>
              <a:t>Policy </a:t>
            </a:r>
            <a:r>
              <a:rPr lang="en-US" sz="800" b="1" dirty="0">
                <a:latin typeface="Times New Roman" pitchFamily="18" charset="0"/>
                <a:cs typeface="Times New Roman" pitchFamily="18" charset="0"/>
              </a:rPr>
              <a:t>Framework:</a:t>
            </a:r>
          </a:p>
          <a:p>
            <a:pPr marL="173336" indent="-173336">
              <a:buFont typeface="Arial" pitchFamily="34" charset="0"/>
              <a:buChar char="•"/>
            </a:pPr>
            <a:r>
              <a:rPr lang="en-US" sz="800" dirty="0">
                <a:latin typeface="Times New Roman" pitchFamily="18" charset="0"/>
                <a:cs typeface="Times New Roman" pitchFamily="18" charset="0"/>
              </a:rPr>
              <a:t>What is required of Partner Countries?</a:t>
            </a:r>
          </a:p>
          <a:p>
            <a:pPr marL="173336" indent="-173336">
              <a:buFont typeface="Arial" pitchFamily="34" charset="0"/>
              <a:buChar char="•"/>
            </a:pPr>
            <a:r>
              <a:rPr lang="en-US" sz="800" dirty="0">
                <a:latin typeface="Times New Roman" pitchFamily="18" charset="0"/>
                <a:cs typeface="Times New Roman" pitchFamily="18" charset="0"/>
              </a:rPr>
              <a:t>When is FPIC required?</a:t>
            </a:r>
          </a:p>
          <a:p>
            <a:pPr marL="173336" indent="-173336">
              <a:buFont typeface="Arial" pitchFamily="34" charset="0"/>
              <a:buChar char="•"/>
            </a:pPr>
            <a:r>
              <a:rPr lang="en-US" sz="800" dirty="0">
                <a:latin typeface="Times New Roman" pitchFamily="18" charset="0"/>
                <a:cs typeface="Times New Roman" pitchFamily="18" charset="0"/>
              </a:rPr>
              <a:t>What level is FPIC applied?</a:t>
            </a:r>
          </a:p>
          <a:p>
            <a:pPr marL="173336" indent="-173336">
              <a:buFont typeface="Arial" pitchFamily="34" charset="0"/>
              <a:buChar char="•"/>
            </a:pPr>
            <a:r>
              <a:rPr lang="en-US" sz="800" dirty="0">
                <a:latin typeface="Times New Roman" pitchFamily="18" charset="0"/>
                <a:cs typeface="Times New Roman" pitchFamily="18" charset="0"/>
              </a:rPr>
              <a:t>Who seeks consent?</a:t>
            </a:r>
          </a:p>
          <a:p>
            <a:pPr marL="173336" indent="-173336">
              <a:buFont typeface="Arial" pitchFamily="34" charset="0"/>
              <a:buChar char="•"/>
            </a:pPr>
            <a:r>
              <a:rPr lang="en-US" sz="800" dirty="0">
                <a:latin typeface="Times New Roman" pitchFamily="18" charset="0"/>
                <a:cs typeface="Times New Roman" pitchFamily="18" charset="0"/>
              </a:rPr>
              <a:t>Who gives consent?</a:t>
            </a:r>
          </a:p>
          <a:p>
            <a:pPr marL="173336" indent="-173336">
              <a:buFont typeface="Arial" pitchFamily="34" charset="0"/>
              <a:buChar char="•"/>
            </a:pPr>
            <a:r>
              <a:rPr lang="en-US" sz="800" dirty="0">
                <a:latin typeface="Times New Roman" pitchFamily="18" charset="0"/>
                <a:cs typeface="Times New Roman" pitchFamily="18" charset="0"/>
              </a:rPr>
              <a:t>What to do with outcome of the FPIC process</a:t>
            </a:r>
            <a:r>
              <a:rPr lang="en-US" sz="800" dirty="0" smtClean="0">
                <a:latin typeface="Times New Roman" pitchFamily="18" charset="0"/>
                <a:cs typeface="Times New Roman" pitchFamily="18" charset="0"/>
              </a:rPr>
              <a:t>?</a:t>
            </a:r>
            <a:endParaRPr lang="en-US" sz="8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6AD2E782-8C27-4D3C-9246-9BE12896754B}" type="slidenum">
              <a:rPr lang="en-US" smtClean="0"/>
              <a:t>19</a:t>
            </a:fld>
            <a:endParaRPr lang="en-US"/>
          </a:p>
        </p:txBody>
      </p:sp>
    </p:spTree>
    <p:extLst>
      <p:ext uri="{BB962C8B-B14F-4D97-AF65-F5344CB8AC3E}">
        <p14:creationId xmlns:p14="http://schemas.microsoft.com/office/powerpoint/2010/main" val="70905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b="1" kern="1200" dirty="0" smtClean="0">
              <a:solidFill>
                <a:schemeClr val="tx1"/>
              </a:solidFill>
              <a:effectLst/>
              <a:latin typeface="Times New Roman" pitchFamily="18" charset="0"/>
              <a:ea typeface="+mn-ea"/>
              <a:cs typeface="Times New Roman" pitchFamily="18" charset="0"/>
            </a:endParaRPr>
          </a:p>
        </p:txBody>
      </p:sp>
      <p:sp>
        <p:nvSpPr>
          <p:cNvPr id="4" name="Slide Number Placeholder 3"/>
          <p:cNvSpPr>
            <a:spLocks noGrp="1"/>
          </p:cNvSpPr>
          <p:nvPr>
            <p:ph type="sldNum" sz="quarter" idx="10"/>
          </p:nvPr>
        </p:nvSpPr>
        <p:spPr/>
        <p:txBody>
          <a:bodyPr/>
          <a:lstStyle/>
          <a:p>
            <a:fld id="{AA3C551B-FB78-B248-85BC-CAC8E1FB7F04}" type="slidenum">
              <a:rPr lang="en-US" smtClean="0"/>
              <a:pPr/>
              <a:t>2</a:t>
            </a:fld>
            <a:endParaRPr lang="en-US"/>
          </a:p>
        </p:txBody>
      </p:sp>
    </p:spTree>
    <p:extLst>
      <p:ext uri="{BB962C8B-B14F-4D97-AF65-F5344CB8AC3E}">
        <p14:creationId xmlns:p14="http://schemas.microsoft.com/office/powerpoint/2010/main" val="1454771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800" b="1" dirty="0" smtClean="0">
                <a:latin typeface="Times New Roman" pitchFamily="18" charset="0"/>
                <a:cs typeface="Times New Roman" pitchFamily="18" charset="0"/>
              </a:rPr>
              <a:t>The</a:t>
            </a:r>
            <a:r>
              <a:rPr lang="en-US" sz="800" b="1" baseline="0" dirty="0" smtClean="0">
                <a:latin typeface="Times New Roman" pitchFamily="18" charset="0"/>
                <a:cs typeface="Times New Roman" pitchFamily="18" charset="0"/>
              </a:rPr>
              <a:t> core steps to an FPIC process are outlined here.  </a:t>
            </a:r>
          </a:p>
          <a:p>
            <a:pPr lvl="0"/>
            <a:endParaRPr lang="en-US" sz="800" b="1" baseline="0" dirty="0" smtClean="0">
              <a:latin typeface="Times New Roman" pitchFamily="18" charset="0"/>
              <a:cs typeface="Times New Roman" pitchFamily="18" charset="0"/>
            </a:endParaRPr>
          </a:p>
          <a:p>
            <a:pPr lvl="0"/>
            <a:r>
              <a:rPr lang="en-US" sz="800" b="1" baseline="0" dirty="0" smtClean="0">
                <a:latin typeface="Times New Roman" pitchFamily="18" charset="0"/>
                <a:cs typeface="Times New Roman" pitchFamily="18" charset="0"/>
              </a:rPr>
              <a:t>But it is likely that e.g. most of the work in the FPIC scoping phase will have already been undertaken thru the SESA for example. </a:t>
            </a:r>
          </a:p>
          <a:p>
            <a:pPr lvl="0"/>
            <a:endParaRPr lang="en-US" sz="800" b="1" baseline="0" dirty="0" smtClean="0">
              <a:latin typeface="Times New Roman" pitchFamily="18" charset="0"/>
              <a:cs typeface="Times New Roman" pitchFamily="18" charset="0"/>
            </a:endParaRPr>
          </a:p>
          <a:p>
            <a:pPr lvl="0"/>
            <a:r>
              <a:rPr lang="en-US" sz="800" b="1" baseline="0" dirty="0" smtClean="0">
                <a:latin typeface="Times New Roman" pitchFamily="18" charset="0"/>
                <a:cs typeface="Times New Roman" pitchFamily="18" charset="0"/>
              </a:rPr>
              <a:t>Basically it is just a more detailed and elaborate process of ensure engagement follows all the right steps and principles to ensure a successful outcome.</a:t>
            </a:r>
          </a:p>
          <a:p>
            <a:pPr lvl="0"/>
            <a:endParaRPr lang="en-US" sz="800" b="1" baseline="0" dirty="0" smtClean="0">
              <a:latin typeface="Times New Roman" pitchFamily="18" charset="0"/>
              <a:cs typeface="Times New Roman" pitchFamily="18" charset="0"/>
            </a:endParaRPr>
          </a:p>
          <a:p>
            <a:pPr lvl="0"/>
            <a:r>
              <a:rPr lang="en-US" sz="800" b="1" baseline="0" dirty="0" smtClean="0">
                <a:latin typeface="Times New Roman" pitchFamily="18" charset="0"/>
                <a:cs typeface="Times New Roman" pitchFamily="18" charset="0"/>
              </a:rPr>
              <a:t>As I mentioned several countries are now in the process of piloting FPIC and developing guidelines – and we have begun to learn from these experiences.  I can share more details with you after but today I’m not going to focus on these lessons. </a:t>
            </a:r>
          </a:p>
          <a:p>
            <a:pPr lvl="0"/>
            <a:endParaRPr lang="en-US" sz="800" b="1" baseline="0" dirty="0" smtClean="0">
              <a:latin typeface="Times New Roman" pitchFamily="18" charset="0"/>
              <a:cs typeface="Times New Roman" pitchFamily="18" charset="0"/>
            </a:endParaRPr>
          </a:p>
          <a:p>
            <a:pPr lvl="0"/>
            <a:r>
              <a:rPr lang="en-US" sz="800" b="1" baseline="0" dirty="0" smtClean="0">
                <a:latin typeface="Times New Roman" pitchFamily="18" charset="0"/>
                <a:cs typeface="Times New Roman" pitchFamily="18" charset="0"/>
              </a:rPr>
              <a:t>In fact, many of the challenges and lessons that are arising are very similar to the ones I’ve already outlined above related to the general SE processes.</a:t>
            </a:r>
            <a:endParaRPr lang="en-US" sz="800" b="1" dirty="0" smtClean="0">
              <a:latin typeface="Times New Roman" pitchFamily="18" charset="0"/>
              <a:cs typeface="Times New Roman" pitchFamily="18" charset="0"/>
            </a:endParaRPr>
          </a:p>
          <a:p>
            <a:pPr lvl="0"/>
            <a:endParaRPr lang="en-US" sz="800" b="1" dirty="0" smtClean="0">
              <a:latin typeface="Times New Roman" pitchFamily="18" charset="0"/>
              <a:cs typeface="Times New Roman" pitchFamily="18" charset="0"/>
            </a:endParaRPr>
          </a:p>
          <a:p>
            <a:pPr lvl="0"/>
            <a:r>
              <a:rPr lang="en-US" sz="800" b="1" dirty="0" smtClean="0">
                <a:latin typeface="Times New Roman" pitchFamily="18" charset="0"/>
                <a:cs typeface="Times New Roman" pitchFamily="18" charset="0"/>
              </a:rPr>
              <a:t>Partner </a:t>
            </a:r>
            <a:r>
              <a:rPr lang="en-US" sz="800" b="1" dirty="0">
                <a:latin typeface="Times New Roman" pitchFamily="18" charset="0"/>
                <a:cs typeface="Times New Roman" pitchFamily="18" charset="0"/>
              </a:rPr>
              <a:t>countries, in collaboration with relevant rights-holders, and taking into account the duties and obligations under international law, will undertake an FPIC Scoping Review,</a:t>
            </a:r>
            <a:r>
              <a:rPr lang="en-US" sz="800" dirty="0">
                <a:latin typeface="Times New Roman" pitchFamily="18" charset="0"/>
                <a:cs typeface="Times New Roman" pitchFamily="18" charset="0"/>
              </a:rPr>
              <a:t> including the following components: </a:t>
            </a:r>
          </a:p>
          <a:p>
            <a:pPr marL="173336" indent="-173336">
              <a:buFont typeface="Arial" pitchFamily="34" charset="0"/>
              <a:buChar char="•"/>
            </a:pPr>
            <a:r>
              <a:rPr lang="en-US" sz="800" dirty="0">
                <a:latin typeface="Times New Roman" pitchFamily="18" charset="0"/>
                <a:cs typeface="Times New Roman" pitchFamily="18" charset="0"/>
              </a:rPr>
              <a:t>A description of the proposed policy or activity;</a:t>
            </a:r>
          </a:p>
          <a:p>
            <a:pPr marL="173336" indent="-173336">
              <a:buFont typeface="Arial" pitchFamily="34" charset="0"/>
              <a:buChar char="•"/>
            </a:pPr>
            <a:r>
              <a:rPr lang="en-US" sz="800" dirty="0">
                <a:latin typeface="Times New Roman" pitchFamily="18" charset="0"/>
                <a:cs typeface="Times New Roman" pitchFamily="18" charset="0"/>
              </a:rPr>
              <a:t>A description of the rights-holders, their governance structures and how they wish to be engaged, including the institutions and individuals that are empowered to represent them;</a:t>
            </a:r>
          </a:p>
          <a:p>
            <a:pPr marL="173336" indent="-173336">
              <a:buFont typeface="Arial" pitchFamily="34" charset="0"/>
              <a:buChar char="•"/>
            </a:pPr>
            <a:r>
              <a:rPr lang="en-US" sz="800" dirty="0">
                <a:latin typeface="Times New Roman" pitchFamily="18" charset="0"/>
                <a:cs typeface="Times New Roman" pitchFamily="18" charset="0"/>
              </a:rPr>
              <a:t>A description of the legal status of the land, territory and resources concerned, including a description of the geographical area under formal, informal and/or customary use by the rights-holders (including whether women have access to formal, informal and/or customary use of lands and resources), including maps and methodology used to establish the maps;</a:t>
            </a:r>
          </a:p>
          <a:p>
            <a:pPr marL="173336" indent="-173336">
              <a:buFont typeface="Arial" pitchFamily="34" charset="0"/>
              <a:buChar char="•"/>
            </a:pPr>
            <a:r>
              <a:rPr lang="en-US" sz="800" dirty="0">
                <a:latin typeface="Times New Roman" pitchFamily="18" charset="0"/>
                <a:cs typeface="Times New Roman" pitchFamily="18" charset="0"/>
              </a:rPr>
              <a:t>An assessment of the social, environmental, and cultural impacts of the proposed policy/ activity on the rights-holders, including the specific impacts that have required the partner country to seek FPIC and how these impacts will be mitigated; </a:t>
            </a:r>
          </a:p>
          <a:p>
            <a:pPr marL="173336" indent="-173336">
              <a:buFont typeface="Arial" pitchFamily="34" charset="0"/>
              <a:buChar char="•"/>
            </a:pPr>
            <a:r>
              <a:rPr lang="en-US" sz="800" dirty="0">
                <a:latin typeface="Times New Roman" pitchFamily="18" charset="0"/>
                <a:cs typeface="Times New Roman" pitchFamily="18" charset="0"/>
              </a:rPr>
              <a:t>An assessment of the substantive rights of the peoples concerned, as affirmed in domestic and international law, that may be affected by the proposed policy/activity; and</a:t>
            </a:r>
          </a:p>
          <a:p>
            <a:pPr marL="173336" indent="-173336">
              <a:buFont typeface="Arial" pitchFamily="34" charset="0"/>
              <a:buChar char="•"/>
            </a:pPr>
            <a:r>
              <a:rPr lang="en-US" sz="800" dirty="0">
                <a:latin typeface="Times New Roman" pitchFamily="18" charset="0"/>
                <a:cs typeface="Times New Roman" pitchFamily="18" charset="0"/>
              </a:rPr>
              <a:t>Resources allocated for seeking FPIC.</a:t>
            </a:r>
          </a:p>
          <a:p>
            <a:r>
              <a:rPr lang="en-US" sz="800" dirty="0">
                <a:latin typeface="Times New Roman" pitchFamily="18" charset="0"/>
                <a:cs typeface="Times New Roman" pitchFamily="18" charset="0"/>
              </a:rPr>
              <a:t>  </a:t>
            </a:r>
          </a:p>
          <a:p>
            <a:pPr lvl="0"/>
            <a:r>
              <a:rPr lang="en-US" sz="800" b="1" dirty="0">
                <a:latin typeface="Times New Roman" pitchFamily="18" charset="0"/>
                <a:cs typeface="Times New Roman" pitchFamily="18" charset="0"/>
              </a:rPr>
              <a:t>Once the FPIC Scoping Review has been mutually agreed upon, the partner country, in consultation with the rights-holders, should develop an FPIC Proposal that outlines the proposed process to seek FPIC</a:t>
            </a:r>
            <a:r>
              <a:rPr lang="en-US" sz="800" dirty="0">
                <a:latin typeface="Times New Roman" pitchFamily="18" charset="0"/>
                <a:cs typeface="Times New Roman" pitchFamily="18" charset="0"/>
              </a:rPr>
              <a:t>, including the following components:</a:t>
            </a:r>
          </a:p>
          <a:p>
            <a:pPr marL="173336" indent="-173336">
              <a:buFont typeface="Arial" pitchFamily="34" charset="0"/>
              <a:buChar char="•"/>
            </a:pPr>
            <a:r>
              <a:rPr lang="en-US" sz="800" dirty="0">
                <a:latin typeface="Times New Roman" pitchFamily="18" charset="0"/>
                <a:cs typeface="Times New Roman" pitchFamily="18" charset="0"/>
              </a:rPr>
              <a:t>Capacity and information needs of the National Implementing Partner and/or rights-holders that need to be addressed before the FPIC process can take place;</a:t>
            </a:r>
          </a:p>
          <a:p>
            <a:pPr marL="173336" indent="-173336">
              <a:buFont typeface="Arial" pitchFamily="34" charset="0"/>
              <a:buChar char="•"/>
            </a:pPr>
            <a:r>
              <a:rPr lang="en-US" sz="800" dirty="0">
                <a:latin typeface="Times New Roman" pitchFamily="18" charset="0"/>
                <a:cs typeface="Times New Roman" pitchFamily="18" charset="0"/>
              </a:rPr>
              <a:t>A designation of whether the process will require a facilitator, and if so, who it should be;</a:t>
            </a:r>
          </a:p>
          <a:p>
            <a:pPr marL="173336" indent="-173336">
              <a:buFont typeface="Arial" pitchFamily="34" charset="0"/>
              <a:buChar char="•"/>
            </a:pPr>
            <a:r>
              <a:rPr lang="en-US" sz="800" dirty="0">
                <a:latin typeface="Times New Roman" pitchFamily="18" charset="0"/>
                <a:cs typeface="Times New Roman" pitchFamily="18" charset="0"/>
              </a:rPr>
              <a:t>Where and how the consultations will take place;</a:t>
            </a:r>
          </a:p>
          <a:p>
            <a:pPr marL="173336" indent="-173336">
              <a:buFont typeface="Arial" pitchFamily="34" charset="0"/>
              <a:buChar char="•"/>
            </a:pPr>
            <a:r>
              <a:rPr lang="en-US" sz="800" dirty="0">
                <a:latin typeface="Times New Roman" pitchFamily="18" charset="0"/>
                <a:cs typeface="Times New Roman" pitchFamily="18" charset="0"/>
              </a:rPr>
              <a:t>A timeline for the proposed consultation process to seek FPIC;</a:t>
            </a:r>
          </a:p>
          <a:p>
            <a:pPr marL="173336" indent="-173336">
              <a:buFont typeface="Arial" pitchFamily="34" charset="0"/>
              <a:buChar char="•"/>
            </a:pPr>
            <a:r>
              <a:rPr lang="en-US" sz="800" dirty="0">
                <a:latin typeface="Times New Roman" pitchFamily="18" charset="0"/>
                <a:cs typeface="Times New Roman" pitchFamily="18" charset="0"/>
              </a:rPr>
              <a:t>The appropriate language and media for information sharing and distribution;</a:t>
            </a:r>
          </a:p>
          <a:p>
            <a:pPr marL="173336" indent="-173336">
              <a:buFont typeface="Arial" pitchFamily="34" charset="0"/>
              <a:buChar char="•"/>
            </a:pPr>
            <a:r>
              <a:rPr lang="en-US" sz="800" dirty="0">
                <a:latin typeface="Times New Roman" pitchFamily="18" charset="0"/>
                <a:cs typeface="Times New Roman" pitchFamily="18" charset="0"/>
              </a:rPr>
              <a:t>How decisions will be taken by the community in accordance with their traditions and customs,  and whether special measures have to be adopted to ensure the participation of women and other vulnerable groups within the community;</a:t>
            </a:r>
          </a:p>
          <a:p>
            <a:pPr marL="173336" indent="-173336">
              <a:buFont typeface="Arial" pitchFamily="34" charset="0"/>
              <a:buChar char="•"/>
            </a:pPr>
            <a:r>
              <a:rPr lang="en-US" sz="800" dirty="0">
                <a:latin typeface="Times New Roman" pitchFamily="18" charset="0"/>
                <a:cs typeface="Times New Roman" pitchFamily="18" charset="0"/>
              </a:rPr>
              <a:t>The geographical territory and communities that the decision will cover;</a:t>
            </a:r>
          </a:p>
          <a:p>
            <a:pPr marL="173336" indent="-173336">
              <a:buFont typeface="Arial" pitchFamily="34" charset="0"/>
              <a:buChar char="•"/>
            </a:pPr>
            <a:r>
              <a:rPr lang="en-US" sz="800" dirty="0">
                <a:latin typeface="Times New Roman" pitchFamily="18" charset="0"/>
                <a:cs typeface="Times New Roman" pitchFamily="18" charset="0"/>
              </a:rPr>
              <a:t>How FPIC will be given, recognized and recorded;</a:t>
            </a:r>
          </a:p>
          <a:p>
            <a:pPr marL="173336" indent="-173336">
              <a:buFont typeface="Arial" pitchFamily="34" charset="0"/>
              <a:buChar char="•"/>
            </a:pPr>
            <a:r>
              <a:rPr lang="en-US" sz="800" dirty="0">
                <a:latin typeface="Times New Roman" pitchFamily="18" charset="0"/>
                <a:cs typeface="Times New Roman" pitchFamily="18" charset="0"/>
              </a:rPr>
              <a:t>The role of others in the process (if any), including local government officials, UN agencies, institutions, donors, independent observers (strongly recommended) and other stakeholders;</a:t>
            </a:r>
          </a:p>
          <a:p>
            <a:pPr marL="173336" indent="-173336">
              <a:buFont typeface="Arial" pitchFamily="34" charset="0"/>
              <a:buChar char="•"/>
            </a:pPr>
            <a:r>
              <a:rPr lang="en-US" sz="800" dirty="0">
                <a:latin typeface="Times New Roman" pitchFamily="18" charset="0"/>
                <a:cs typeface="Times New Roman" pitchFamily="18" charset="0"/>
              </a:rPr>
              <a:t>Methods of verifying the process, including, where relevant, participatory monitoring arrangements;</a:t>
            </a:r>
          </a:p>
          <a:p>
            <a:pPr marL="173336" indent="-173336">
              <a:buFont typeface="Arial" pitchFamily="34" charset="0"/>
              <a:buChar char="•"/>
            </a:pPr>
            <a:r>
              <a:rPr lang="en-US" sz="800" dirty="0">
                <a:latin typeface="Times New Roman" pitchFamily="18" charset="0"/>
                <a:cs typeface="Times New Roman" pitchFamily="18" charset="0"/>
              </a:rPr>
              <a:t>Terms and frequency of review of the agreement(s) to ensure that conditions are being upheld; and,</a:t>
            </a:r>
          </a:p>
          <a:p>
            <a:pPr marL="173336" indent="-173336">
              <a:buFont typeface="Arial" pitchFamily="34" charset="0"/>
              <a:buChar char="•"/>
            </a:pPr>
            <a:r>
              <a:rPr lang="en-US" sz="800" dirty="0">
                <a:latin typeface="Times New Roman" pitchFamily="18" charset="0"/>
                <a:cs typeface="Times New Roman" pitchFamily="18" charset="0"/>
              </a:rPr>
              <a:t>Process for voicing complaints and seeking recourse on the FPIC process and proposed policy or activity.</a:t>
            </a:r>
          </a:p>
        </p:txBody>
      </p:sp>
      <p:sp>
        <p:nvSpPr>
          <p:cNvPr id="4" name="Slide Number Placeholder 3"/>
          <p:cNvSpPr>
            <a:spLocks noGrp="1"/>
          </p:cNvSpPr>
          <p:nvPr>
            <p:ph type="sldNum" sz="quarter" idx="10"/>
          </p:nvPr>
        </p:nvSpPr>
        <p:spPr/>
        <p:txBody>
          <a:bodyPr/>
          <a:lstStyle/>
          <a:p>
            <a:fld id="{6AD2E782-8C27-4D3C-9246-9BE12896754B}" type="slidenum">
              <a:rPr lang="en-US" smtClean="0"/>
              <a:t>20</a:t>
            </a:fld>
            <a:endParaRPr lang="en-US"/>
          </a:p>
        </p:txBody>
      </p:sp>
    </p:spTree>
    <p:extLst>
      <p:ext uri="{BB962C8B-B14F-4D97-AF65-F5344CB8AC3E}">
        <p14:creationId xmlns:p14="http://schemas.microsoft.com/office/powerpoint/2010/main" val="10454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1" dirty="0" smtClean="0">
                <a:latin typeface="Times New Roman" pitchFamily="18" charset="0"/>
                <a:cs typeface="Times New Roman" pitchFamily="18" charset="0"/>
              </a:rPr>
              <a:t>Another tool</a:t>
            </a:r>
            <a:r>
              <a:rPr lang="en-US" sz="800" b="1" baseline="0" dirty="0" smtClean="0">
                <a:latin typeface="Times New Roman" pitchFamily="18" charset="0"/>
                <a:cs typeface="Times New Roman" pitchFamily="18" charset="0"/>
              </a:rPr>
              <a:t> that can be used in the context of ensuring full and effective engagement is grievance mechanisms.</a:t>
            </a:r>
            <a:endParaRPr lang="en-US" sz="800" kern="1200" dirty="0" smtClean="0">
              <a:solidFill>
                <a:schemeClr val="tx1"/>
              </a:solidFill>
              <a:effectLst/>
              <a:latin typeface="Times New Roman" pitchFamily="18" charset="0"/>
              <a:ea typeface="+mn-ea"/>
              <a:cs typeface="Times New Roman" pitchFamily="18" charset="0"/>
            </a:endParaRPr>
          </a:p>
        </p:txBody>
      </p:sp>
      <p:sp>
        <p:nvSpPr>
          <p:cNvPr id="4" name="Slide Number Placeholder 3"/>
          <p:cNvSpPr>
            <a:spLocks noGrp="1"/>
          </p:cNvSpPr>
          <p:nvPr>
            <p:ph type="sldNum" sz="quarter" idx="10"/>
          </p:nvPr>
        </p:nvSpPr>
        <p:spPr/>
        <p:txBody>
          <a:bodyPr/>
          <a:lstStyle/>
          <a:p>
            <a:fld id="{EC6B57D9-CC1A-4DC3-8E0B-E793A0CD9969}" type="slidenum">
              <a:rPr lang="en-US" smtClean="0"/>
              <a:t>21</a:t>
            </a:fld>
            <a:endParaRPr lang="en-US"/>
          </a:p>
        </p:txBody>
      </p:sp>
    </p:spTree>
    <p:extLst>
      <p:ext uri="{BB962C8B-B14F-4D97-AF65-F5344CB8AC3E}">
        <p14:creationId xmlns:p14="http://schemas.microsoft.com/office/powerpoint/2010/main" val="1008850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kern="1200" dirty="0" smtClean="0">
                <a:solidFill>
                  <a:schemeClr val="tx1"/>
                </a:solidFill>
                <a:effectLst/>
                <a:latin typeface="Times New Roman" pitchFamily="18" charset="0"/>
                <a:ea typeface="+mn-ea"/>
                <a:cs typeface="Times New Roman" pitchFamily="18" charset="0"/>
              </a:rPr>
              <a:t>The application of robust social and environmental safeguards</a:t>
            </a:r>
            <a:r>
              <a:rPr lang="en-US" sz="800" kern="1200" baseline="0" dirty="0" smtClean="0">
                <a:solidFill>
                  <a:schemeClr val="tx1"/>
                </a:solidFill>
                <a:effectLst/>
                <a:latin typeface="Times New Roman" pitchFamily="18" charset="0"/>
                <a:ea typeface="+mn-ea"/>
                <a:cs typeface="Times New Roman" pitchFamily="18" charset="0"/>
              </a:rPr>
              <a:t> and stakeholder engagement processes should be able to mitigate most risks of complaints or conflicts related to REDD+</a:t>
            </a:r>
            <a:r>
              <a:rPr lang="en-US" sz="800" kern="1200" dirty="0" smtClean="0">
                <a:solidFill>
                  <a:schemeClr val="tx1"/>
                </a:solidFill>
                <a:effectLst/>
                <a:latin typeface="Times New Roman" pitchFamily="18" charset="0"/>
                <a:ea typeface="+mn-ea"/>
                <a:cs typeface="Times New Roman" pitchFamily="18" charset="0"/>
              </a:rPr>
              <a:t>.  </a:t>
            </a:r>
          </a:p>
          <a:p>
            <a:endParaRPr lang="en-US" sz="800" kern="1200" dirty="0" smtClean="0">
              <a:solidFill>
                <a:schemeClr val="tx1"/>
              </a:solidFill>
              <a:effectLst/>
              <a:latin typeface="Times New Roman" pitchFamily="18" charset="0"/>
              <a:ea typeface="+mn-ea"/>
              <a:cs typeface="Times New Roman" pitchFamily="18" charset="0"/>
            </a:endParaRPr>
          </a:p>
          <a:p>
            <a:r>
              <a:rPr lang="en-US" sz="800" kern="1200" dirty="0" smtClean="0">
                <a:solidFill>
                  <a:schemeClr val="tx1"/>
                </a:solidFill>
                <a:effectLst/>
                <a:latin typeface="Times New Roman" pitchFamily="18" charset="0"/>
                <a:ea typeface="+mn-ea"/>
                <a:cs typeface="Times New Roman" pitchFamily="18" charset="0"/>
              </a:rPr>
              <a:t>The</a:t>
            </a:r>
            <a:r>
              <a:rPr lang="en-US" sz="800" kern="1200" baseline="0" dirty="0" smtClean="0">
                <a:solidFill>
                  <a:schemeClr val="tx1"/>
                </a:solidFill>
                <a:effectLst/>
                <a:latin typeface="Times New Roman" pitchFamily="18" charset="0"/>
                <a:ea typeface="+mn-ea"/>
                <a:cs typeface="Times New Roman" pitchFamily="18" charset="0"/>
              </a:rPr>
              <a:t> whole idea of the SESA is to apply </a:t>
            </a:r>
            <a:r>
              <a:rPr lang="en-US" sz="800" kern="1200" dirty="0" smtClean="0">
                <a:solidFill>
                  <a:schemeClr val="tx1"/>
                </a:solidFill>
                <a:effectLst/>
                <a:latin typeface="Times New Roman" pitchFamily="18" charset="0"/>
                <a:ea typeface="+mn-ea"/>
                <a:cs typeface="Times New Roman" pitchFamily="18" charset="0"/>
              </a:rPr>
              <a:t>proactive risk assessment and management plans when potential adverse impacts and tradeoffs cannot be avoided.  </a:t>
            </a:r>
          </a:p>
          <a:p>
            <a:endParaRPr lang="en-US" sz="800" kern="1200" dirty="0" smtClean="0">
              <a:solidFill>
                <a:schemeClr val="tx1"/>
              </a:solidFill>
              <a:effectLst/>
              <a:latin typeface="Times New Roman" pitchFamily="18" charset="0"/>
              <a:ea typeface="+mn-ea"/>
              <a:cs typeface="Times New Roman" pitchFamily="18" charset="0"/>
            </a:endParaRPr>
          </a:p>
          <a:p>
            <a:r>
              <a:rPr lang="en-US" sz="800" kern="1200" dirty="0" smtClean="0">
                <a:solidFill>
                  <a:schemeClr val="tx1"/>
                </a:solidFill>
                <a:effectLst/>
                <a:latin typeface="Times New Roman" pitchFamily="18" charset="0"/>
                <a:ea typeface="+mn-ea"/>
                <a:cs typeface="Times New Roman" pitchFamily="18" charset="0"/>
              </a:rPr>
              <a:t>At the same time we recognize that even with good planning,</a:t>
            </a:r>
            <a:r>
              <a:rPr lang="en-US" sz="800" kern="1200" baseline="0" dirty="0" smtClean="0">
                <a:solidFill>
                  <a:schemeClr val="tx1"/>
                </a:solidFill>
                <a:effectLst/>
                <a:latin typeface="Times New Roman" pitchFamily="18" charset="0"/>
                <a:ea typeface="+mn-ea"/>
                <a:cs typeface="Times New Roman" pitchFamily="18" charset="0"/>
              </a:rPr>
              <a:t> </a:t>
            </a:r>
            <a:r>
              <a:rPr lang="en-US" sz="800" kern="1200" dirty="0" smtClean="0">
                <a:solidFill>
                  <a:schemeClr val="tx1"/>
                </a:solidFill>
                <a:effectLst/>
                <a:latin typeface="Times New Roman" pitchFamily="18" charset="0"/>
                <a:ea typeface="+mn-ea"/>
                <a:cs typeface="Times New Roman" pitchFamily="18" charset="0"/>
              </a:rPr>
              <a:t>unanticipated impacts and conflict may still arise so mechanisms need to be in place to manage and respond to grievances from affected people.  </a:t>
            </a:r>
            <a:endParaRPr lang="en-US" sz="800" kern="1200" dirty="0">
              <a:solidFill>
                <a:schemeClr val="tx1"/>
              </a:solidFill>
              <a:effectLst/>
              <a:latin typeface="Times New Roman" pitchFamily="18" charset="0"/>
              <a:ea typeface="+mn-ea"/>
              <a:cs typeface="Times New Roman" pitchFamily="18" charset="0"/>
            </a:endParaRPr>
          </a:p>
        </p:txBody>
      </p:sp>
      <p:sp>
        <p:nvSpPr>
          <p:cNvPr id="4" name="Slide Number Placeholder 3"/>
          <p:cNvSpPr>
            <a:spLocks noGrp="1"/>
          </p:cNvSpPr>
          <p:nvPr>
            <p:ph type="sldNum" sz="quarter" idx="10"/>
          </p:nvPr>
        </p:nvSpPr>
        <p:spPr/>
        <p:txBody>
          <a:bodyPr/>
          <a:lstStyle/>
          <a:p>
            <a:fld id="{0EC41EC7-025C-3146-B1F3-2A6608AB1B2C}" type="slidenum">
              <a:rPr lang="en-US" smtClean="0"/>
              <a:t>22</a:t>
            </a:fld>
            <a:endParaRPr lang="en-US"/>
          </a:p>
        </p:txBody>
      </p:sp>
    </p:spTree>
    <p:extLst>
      <p:ext uri="{BB962C8B-B14F-4D97-AF65-F5344CB8AC3E}">
        <p14:creationId xmlns:p14="http://schemas.microsoft.com/office/powerpoint/2010/main" val="171126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800" u="sng" dirty="0">
                <a:solidFill>
                  <a:schemeClr val="tx2"/>
                </a:solidFill>
                <a:latin typeface="Times New Roman" pitchFamily="18" charset="0"/>
                <a:cs typeface="Times New Roman" pitchFamily="18" charset="0"/>
              </a:rPr>
              <a:t>Grievance Mechanisms</a:t>
            </a:r>
            <a:r>
              <a:rPr lang="en-US" sz="800" dirty="0">
                <a:solidFill>
                  <a:schemeClr val="tx2"/>
                </a:solidFill>
                <a:latin typeface="Times New Roman" pitchFamily="18" charset="0"/>
                <a:cs typeface="Times New Roman" pitchFamily="18" charset="0"/>
              </a:rPr>
              <a:t> are organizational systems and resources established by </a:t>
            </a:r>
            <a:r>
              <a:rPr lang="en-US" sz="800" u="sng" dirty="0">
                <a:solidFill>
                  <a:schemeClr val="tx2"/>
                </a:solidFill>
                <a:latin typeface="Times New Roman" pitchFamily="18" charset="0"/>
                <a:cs typeface="Times New Roman" pitchFamily="18" charset="0"/>
              </a:rPr>
              <a:t>national government agencies</a:t>
            </a:r>
            <a:r>
              <a:rPr lang="en-US" sz="800" dirty="0">
                <a:solidFill>
                  <a:schemeClr val="tx2"/>
                </a:solidFill>
                <a:latin typeface="Times New Roman" pitchFamily="18" charset="0"/>
                <a:cs typeface="Times New Roman" pitchFamily="18" charset="0"/>
              </a:rPr>
              <a:t> to</a:t>
            </a:r>
            <a:r>
              <a:rPr lang="en-US" sz="800" b="1" dirty="0">
                <a:solidFill>
                  <a:schemeClr val="tx2"/>
                </a:solidFill>
                <a:latin typeface="Times New Roman" pitchFamily="18" charset="0"/>
                <a:cs typeface="Times New Roman" pitchFamily="18" charset="0"/>
              </a:rPr>
              <a:t> </a:t>
            </a:r>
            <a:r>
              <a:rPr lang="en-US" sz="800" b="1" dirty="0">
                <a:solidFill>
                  <a:srgbClr val="C00000"/>
                </a:solidFill>
                <a:latin typeface="Times New Roman" pitchFamily="18" charset="0"/>
                <a:cs typeface="Times New Roman" pitchFamily="18" charset="0"/>
              </a:rPr>
              <a:t>receive and address concerns about the impact of their policies, programs and operations</a:t>
            </a:r>
            <a:r>
              <a:rPr lang="en-US" sz="800" b="1" dirty="0">
                <a:solidFill>
                  <a:schemeClr val="tx2"/>
                </a:solidFill>
                <a:latin typeface="Times New Roman" pitchFamily="18" charset="0"/>
                <a:cs typeface="Times New Roman" pitchFamily="18" charset="0"/>
              </a:rPr>
              <a:t> </a:t>
            </a:r>
            <a:r>
              <a:rPr lang="en-US" sz="800" dirty="0">
                <a:solidFill>
                  <a:schemeClr val="tx2"/>
                </a:solidFill>
                <a:latin typeface="Times New Roman" pitchFamily="18" charset="0"/>
                <a:cs typeface="Times New Roman" pitchFamily="18" charset="0"/>
              </a:rPr>
              <a:t>on external stakeholders. </a:t>
            </a:r>
          </a:p>
          <a:p>
            <a:pPr algn="l"/>
            <a:endParaRPr lang="en-US" sz="800" dirty="0">
              <a:solidFill>
                <a:schemeClr val="tx2"/>
              </a:solidFill>
              <a:latin typeface="Times New Roman" pitchFamily="18" charset="0"/>
              <a:cs typeface="Times New Roman" pitchFamily="18" charset="0"/>
            </a:endParaRPr>
          </a:p>
          <a:p>
            <a:pPr algn="l"/>
            <a:r>
              <a:rPr lang="en-US" sz="800" b="1" dirty="0">
                <a:solidFill>
                  <a:srgbClr val="C00000"/>
                </a:solidFill>
                <a:latin typeface="Times New Roman" pitchFamily="18" charset="0"/>
                <a:cs typeface="Times New Roman" pitchFamily="18" charset="0"/>
              </a:rPr>
              <a:t>They are designed to be accessible, collaborative, expeditious and effective in resolving concerns through dialogue, joint fact-finding, negotiation, and problem solving. </a:t>
            </a:r>
            <a:endParaRPr lang="en-US" sz="800" b="1" dirty="0" smtClean="0">
              <a:solidFill>
                <a:srgbClr val="C00000"/>
              </a:solidFill>
              <a:latin typeface="Times New Roman" pitchFamily="18" charset="0"/>
              <a:cs typeface="Times New Roman" pitchFamily="18" charset="0"/>
            </a:endParaRPr>
          </a:p>
          <a:p>
            <a:pPr algn="l"/>
            <a:endParaRPr lang="en-US" sz="800" b="1" dirty="0">
              <a:solidFill>
                <a:srgbClr val="C00000"/>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latin typeface="Times New Roman" pitchFamily="18" charset="0"/>
                <a:cs typeface="Times New Roman" pitchFamily="18" charset="0"/>
              </a:rPr>
              <a:t>Organizational systems and resources established by national government agencies to receive and address concerns about the impact of their policies, programs and operations on external stakeholders. </a:t>
            </a:r>
          </a:p>
          <a:p>
            <a:pPr algn="l"/>
            <a:endParaRPr lang="en-US" sz="800" b="1" dirty="0" smtClean="0">
              <a:solidFill>
                <a:srgbClr val="C00000"/>
              </a:solidFill>
              <a:latin typeface="Times New Roman" pitchFamily="18" charset="0"/>
              <a:cs typeface="Times New Roman" pitchFamily="18" charset="0"/>
            </a:endParaRPr>
          </a:p>
          <a:p>
            <a:pPr algn="l"/>
            <a:r>
              <a:rPr lang="en-US" sz="800" b="1" dirty="0" smtClean="0">
                <a:solidFill>
                  <a:srgbClr val="C00000"/>
                </a:solidFill>
                <a:latin typeface="Times New Roman" pitchFamily="18" charset="0"/>
                <a:cs typeface="Times New Roman" pitchFamily="18" charset="0"/>
              </a:rPr>
              <a:t>They </a:t>
            </a:r>
            <a:r>
              <a:rPr lang="en-US" sz="800" b="1" dirty="0">
                <a:solidFill>
                  <a:srgbClr val="C00000"/>
                </a:solidFill>
                <a:latin typeface="Times New Roman" pitchFamily="18" charset="0"/>
                <a:cs typeface="Times New Roman" pitchFamily="18" charset="0"/>
              </a:rPr>
              <a:t>are the first line of response to stakeholder concerns </a:t>
            </a:r>
            <a:r>
              <a:rPr lang="en-US" sz="800" dirty="0">
                <a:solidFill>
                  <a:schemeClr val="tx2"/>
                </a:solidFill>
                <a:latin typeface="Times New Roman" pitchFamily="18" charset="0"/>
                <a:cs typeface="Times New Roman" pitchFamily="18" charset="0"/>
              </a:rPr>
              <a:t>that have not been prevented by proactive stakeholder engagement. </a:t>
            </a:r>
          </a:p>
          <a:p>
            <a:pPr algn="l"/>
            <a:endParaRPr lang="en-US" sz="800" dirty="0">
              <a:solidFill>
                <a:schemeClr val="tx2"/>
              </a:solidFill>
              <a:latin typeface="Times New Roman" pitchFamily="18" charset="0"/>
              <a:cs typeface="Times New Roman" pitchFamily="18" charset="0"/>
            </a:endParaRPr>
          </a:p>
          <a:p>
            <a:pPr algn="l"/>
            <a:r>
              <a:rPr lang="en-US" sz="800" b="1" dirty="0">
                <a:solidFill>
                  <a:srgbClr val="C00000"/>
                </a:solidFill>
                <a:latin typeface="Times New Roman" pitchFamily="18" charset="0"/>
                <a:cs typeface="Times New Roman" pitchFamily="18" charset="0"/>
              </a:rPr>
              <a:t>They are meant to complement, not replace, formal legal channels </a:t>
            </a:r>
            <a:r>
              <a:rPr lang="en-US" sz="800" dirty="0">
                <a:solidFill>
                  <a:schemeClr val="tx2"/>
                </a:solidFill>
                <a:latin typeface="Times New Roman" pitchFamily="18" charset="0"/>
                <a:cs typeface="Times New Roman" pitchFamily="18" charset="0"/>
              </a:rPr>
              <a:t>for managing grievances (e.g. the court system, organizational audit mechanisms, etc.). </a:t>
            </a:r>
          </a:p>
          <a:p>
            <a:pPr algn="l"/>
            <a:endParaRPr lang="en-US" sz="800" dirty="0">
              <a:solidFill>
                <a:schemeClr val="tx2"/>
              </a:solidFill>
              <a:latin typeface="Times New Roman" pitchFamily="18" charset="0"/>
              <a:cs typeface="Times New Roman" pitchFamily="18" charset="0"/>
            </a:endParaRPr>
          </a:p>
          <a:p>
            <a:pPr algn="l"/>
            <a:r>
              <a:rPr lang="en-US" sz="800" b="1" dirty="0">
                <a:solidFill>
                  <a:srgbClr val="C00000"/>
                </a:solidFill>
                <a:latin typeface="Times New Roman" pitchFamily="18" charset="0"/>
                <a:cs typeface="Times New Roman" pitchFamily="18" charset="0"/>
              </a:rPr>
              <a:t>These mechanisms typically do not include grievances that allege corruption, coercion, or major and systematic violations of rights and/or policies – as these are usually referred to more formal procedures like the court systems.</a:t>
            </a:r>
          </a:p>
          <a:p>
            <a:endParaRPr lang="en-US" sz="8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107889A2-0CA8-43B4-97F4-7DC31C216C4C}" type="slidenum">
              <a:rPr lang="en-US" smtClean="0"/>
              <a:t>23</a:t>
            </a:fld>
            <a:endParaRPr lang="en-US"/>
          </a:p>
        </p:txBody>
      </p:sp>
    </p:spTree>
    <p:extLst>
      <p:ext uri="{BB962C8B-B14F-4D97-AF65-F5344CB8AC3E}">
        <p14:creationId xmlns:p14="http://schemas.microsoft.com/office/powerpoint/2010/main" val="3435129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smtClean="0">
                <a:latin typeface="Times New Roman" pitchFamily="18" charset="0"/>
                <a:cs typeface="Times New Roman" pitchFamily="18" charset="0"/>
              </a:rPr>
              <a:t>REDD+ implementation will inevitably run up against conflicts, for examples disputes could arise on issues such as land use, land rights, encroaching, illegal logging, lack of consultation, IP rights, benefit sharing etc.</a:t>
            </a:r>
          </a:p>
          <a:p>
            <a:endParaRPr lang="en-US" sz="800" dirty="0" smtClean="0">
              <a:latin typeface="Times New Roman" pitchFamily="18" charset="0"/>
              <a:cs typeface="Times New Roman" pitchFamily="18" charset="0"/>
            </a:endParaRPr>
          </a:p>
          <a:p>
            <a:r>
              <a:rPr lang="en-US" sz="800" b="0" i="0" u="none" strike="noStrike" kern="1200" baseline="0" dirty="0" smtClean="0">
                <a:solidFill>
                  <a:schemeClr val="tx1"/>
                </a:solidFill>
                <a:latin typeface="Times New Roman" pitchFamily="18" charset="0"/>
                <a:ea typeface="+mn-ea"/>
                <a:cs typeface="Times New Roman" pitchFamily="18" charset="0"/>
              </a:rPr>
              <a:t>In many countries, REDD+ processes hit up against a long history of contention and conflict in the natural resource sector, particularly surrounding issues related to tenure arrangements, governance and access over land and forestry resources.</a:t>
            </a:r>
          </a:p>
          <a:p>
            <a:endParaRPr lang="en-US" sz="800" b="0" i="0" u="none" strike="noStrike" kern="1200" baseline="0" dirty="0" smtClean="0">
              <a:solidFill>
                <a:schemeClr val="tx1"/>
              </a:solidFill>
              <a:latin typeface="Times New Roman" pitchFamily="18" charset="0"/>
              <a:ea typeface="+mn-ea"/>
              <a:cs typeface="Times New Roman" pitchFamily="18" charset="0"/>
            </a:endParaRPr>
          </a:p>
          <a:p>
            <a:r>
              <a:rPr lang="en-US" sz="800" b="0" i="0" u="none" strike="noStrike" kern="1200" baseline="0" dirty="0" smtClean="0">
                <a:solidFill>
                  <a:schemeClr val="tx1"/>
                </a:solidFill>
                <a:latin typeface="Times New Roman" pitchFamily="18" charset="0"/>
                <a:ea typeface="+mn-ea"/>
                <a:cs typeface="Times New Roman" pitchFamily="18" charset="0"/>
              </a:rPr>
              <a:t>Forest conflicts are significantly complex, and can take place at a variety of levels. REDD+ is likely to have a considerable impact on the existing roles, responsibilities and power relations among key stakeholders in the forestry sector. </a:t>
            </a:r>
            <a:endParaRPr lang="en-US" sz="800" dirty="0" smtClean="0">
              <a:latin typeface="Times New Roman" pitchFamily="18" charset="0"/>
              <a:cs typeface="Times New Roman" pitchFamily="18" charset="0"/>
            </a:endParaRPr>
          </a:p>
          <a:p>
            <a:pPr marL="174708" indent="-174708">
              <a:buFont typeface="Arial" pitchFamily="34" charset="0"/>
              <a:buChar char="•"/>
            </a:pPr>
            <a:endParaRPr lang="en-US" sz="800" dirty="0" smtClean="0">
              <a:latin typeface="Times New Roman" pitchFamily="18" charset="0"/>
              <a:cs typeface="Times New Roman" pitchFamily="18" charset="0"/>
            </a:endParaRPr>
          </a:p>
          <a:p>
            <a:r>
              <a:rPr lang="en-US" sz="800" dirty="0" smtClean="0">
                <a:latin typeface="Times New Roman" pitchFamily="18" charset="0"/>
                <a:cs typeface="Times New Roman" pitchFamily="18" charset="0"/>
              </a:rPr>
              <a:t>Grievance Mechanisms can be useful to help to:</a:t>
            </a:r>
          </a:p>
          <a:p>
            <a:pPr marL="174708" indent="-174708">
              <a:buFont typeface="Arial" pitchFamily="34" charset="0"/>
              <a:buChar char="•"/>
            </a:pPr>
            <a:endParaRPr lang="en-US" sz="800" dirty="0" smtClean="0">
              <a:latin typeface="Times New Roman" pitchFamily="18" charset="0"/>
              <a:cs typeface="Times New Roman" pitchFamily="18" charset="0"/>
            </a:endParaRPr>
          </a:p>
          <a:p>
            <a:pPr marL="174708" indent="-174708">
              <a:buFont typeface="Arial" pitchFamily="34" charset="0"/>
              <a:buChar char="•"/>
            </a:pPr>
            <a:r>
              <a:rPr lang="en-US" sz="800" i="1" dirty="0" smtClean="0">
                <a:latin typeface="Times New Roman" pitchFamily="18" charset="0"/>
                <a:cs typeface="Times New Roman" pitchFamily="18" charset="0"/>
              </a:rPr>
              <a:t>Identify and resolve implementation problems in a timely and cost-effective manner</a:t>
            </a:r>
            <a:r>
              <a:rPr lang="en-US" sz="800" dirty="0" smtClean="0">
                <a:latin typeface="Times New Roman" pitchFamily="18" charset="0"/>
                <a:cs typeface="Times New Roman" pitchFamily="18" charset="0"/>
              </a:rPr>
              <a:t>: As early warning systems, well-functioning Grievance Mechanisms help identify and address potential problems before they escalate, avoiding more expensive and time consuming disputes.</a:t>
            </a:r>
          </a:p>
          <a:p>
            <a:r>
              <a:rPr lang="en-US" sz="800" dirty="0" smtClean="0">
                <a:latin typeface="Times New Roman" pitchFamily="18" charset="0"/>
                <a:cs typeface="Times New Roman" pitchFamily="18" charset="0"/>
              </a:rPr>
              <a:t> </a:t>
            </a:r>
          </a:p>
          <a:p>
            <a:pPr marL="174708" indent="-174708">
              <a:buFont typeface="Arial" pitchFamily="34" charset="0"/>
              <a:buChar char="•"/>
            </a:pPr>
            <a:r>
              <a:rPr lang="en-US" sz="800" i="1" dirty="0" smtClean="0">
                <a:latin typeface="Times New Roman" pitchFamily="18" charset="0"/>
                <a:cs typeface="Times New Roman" pitchFamily="18" charset="0"/>
              </a:rPr>
              <a:t>Identify systemic issues</a:t>
            </a:r>
            <a:r>
              <a:rPr lang="en-US" sz="800" dirty="0" smtClean="0">
                <a:latin typeface="Times New Roman" pitchFamily="18" charset="0"/>
                <a:cs typeface="Times New Roman" pitchFamily="18" charset="0"/>
              </a:rPr>
              <a:t>: Information from Grievance Mechanism cases may highlight recurring, increasingly frequent or escalating grievances, helping to identify underlying systemic issues related to implementation capacity and processes that need to be addressed. </a:t>
            </a:r>
          </a:p>
          <a:p>
            <a:pPr marL="174708" indent="-174708">
              <a:buFont typeface="Arial" pitchFamily="34" charset="0"/>
              <a:buChar char="•"/>
            </a:pPr>
            <a:endParaRPr lang="en-US" sz="800" i="1" dirty="0" smtClean="0">
              <a:latin typeface="Times New Roman" pitchFamily="18" charset="0"/>
              <a:cs typeface="Times New Roman" pitchFamily="18" charset="0"/>
            </a:endParaRPr>
          </a:p>
          <a:p>
            <a:pPr marL="174708" indent="-174708">
              <a:buFont typeface="Arial" pitchFamily="34" charset="0"/>
              <a:buChar char="•"/>
            </a:pPr>
            <a:r>
              <a:rPr lang="en-US" sz="800" i="1" dirty="0" smtClean="0">
                <a:latin typeface="Times New Roman" pitchFamily="18" charset="0"/>
                <a:cs typeface="Times New Roman" pitchFamily="18" charset="0"/>
              </a:rPr>
              <a:t>Improve REDD+ outcomes</a:t>
            </a:r>
            <a:r>
              <a:rPr lang="en-US" sz="800" dirty="0" smtClean="0">
                <a:latin typeface="Times New Roman" pitchFamily="18" charset="0"/>
                <a:cs typeface="Times New Roman" pitchFamily="18" charset="0"/>
              </a:rPr>
              <a:t>: Through timely resolution of issues and problems, Grievance Mechanisms can contribute to timely achievement of REDD+ objectives. </a:t>
            </a:r>
          </a:p>
          <a:p>
            <a:pPr marL="174708" indent="-174708">
              <a:buFont typeface="Arial" pitchFamily="34" charset="0"/>
              <a:buChar char="•"/>
            </a:pPr>
            <a:endParaRPr lang="en-US" sz="800" i="1" dirty="0" smtClean="0">
              <a:latin typeface="Times New Roman" pitchFamily="18" charset="0"/>
              <a:cs typeface="Times New Roman" pitchFamily="18" charset="0"/>
            </a:endParaRPr>
          </a:p>
          <a:p>
            <a:pPr marL="174708" indent="-174708">
              <a:buFont typeface="Arial" pitchFamily="34" charset="0"/>
              <a:buChar char="•"/>
            </a:pPr>
            <a:r>
              <a:rPr lang="en-US" sz="800" i="1" dirty="0" smtClean="0">
                <a:latin typeface="Times New Roman" pitchFamily="18" charset="0"/>
                <a:cs typeface="Times New Roman" pitchFamily="18" charset="0"/>
              </a:rPr>
              <a:t>Promote accountability in REDD+ countries</a:t>
            </a:r>
            <a:r>
              <a:rPr lang="en-US" sz="800" dirty="0" smtClean="0">
                <a:latin typeface="Times New Roman" pitchFamily="18" charset="0"/>
                <a:cs typeface="Times New Roman" pitchFamily="18" charset="0"/>
              </a:rPr>
              <a:t>: Effective Grievance Mechanisms promote greater accountability to stakeholders, positively affecting both specific activities and overall REDD+ governance. </a:t>
            </a:r>
          </a:p>
          <a:p>
            <a:endParaRPr lang="en-US" sz="8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0EC41EC7-025C-3146-B1F3-2A6608AB1B2C}" type="slidenum">
              <a:rPr lang="en-US" smtClean="0"/>
              <a:t>24</a:t>
            </a:fld>
            <a:endParaRPr lang="en-US"/>
          </a:p>
        </p:txBody>
      </p:sp>
    </p:spTree>
    <p:extLst>
      <p:ext uri="{BB962C8B-B14F-4D97-AF65-F5344CB8AC3E}">
        <p14:creationId xmlns:p14="http://schemas.microsoft.com/office/powerpoint/2010/main" val="237454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0" baseline="0" dirty="0" smtClean="0">
                <a:latin typeface="Times New Roman" pitchFamily="18" charset="0"/>
                <a:cs typeface="Times New Roman" pitchFamily="18" charset="0"/>
              </a:rPr>
              <a:t>Anticipating and already encountering </a:t>
            </a:r>
            <a:r>
              <a:rPr lang="en-US" sz="800" kern="1200" dirty="0" smtClean="0">
                <a:solidFill>
                  <a:schemeClr val="tx1"/>
                </a:solidFill>
                <a:effectLst/>
                <a:latin typeface="Times New Roman" pitchFamily="18" charset="0"/>
                <a:ea typeface="+mn-ea"/>
                <a:cs typeface="Times New Roman" pitchFamily="18" charset="0"/>
              </a:rPr>
              <a:t>3 types of complaints: 1) Impacts on lands or livelihood (disputes</a:t>
            </a:r>
            <a:r>
              <a:rPr lang="en-US" sz="800" kern="1200" baseline="0" dirty="0" smtClean="0">
                <a:solidFill>
                  <a:schemeClr val="tx1"/>
                </a:solidFill>
                <a:effectLst/>
                <a:latin typeface="Times New Roman" pitchFamily="18" charset="0"/>
                <a:ea typeface="+mn-ea"/>
                <a:cs typeface="Times New Roman" pitchFamily="18" charset="0"/>
              </a:rPr>
              <a:t> over rights)</a:t>
            </a:r>
            <a:r>
              <a:rPr lang="en-US" sz="800" kern="1200" dirty="0" smtClean="0">
                <a:solidFill>
                  <a:schemeClr val="tx1"/>
                </a:solidFill>
                <a:effectLst/>
                <a:latin typeface="Times New Roman" pitchFamily="18" charset="0"/>
                <a:ea typeface="+mn-ea"/>
                <a:cs typeface="Times New Roman" pitchFamily="18" charset="0"/>
              </a:rPr>
              <a:t>; 2) disputes over implementation (benefit sharing agreements); 3) engagement/consultation.  In other words,</a:t>
            </a:r>
            <a:r>
              <a:rPr lang="en-US" sz="800" kern="1200" baseline="0" dirty="0" smtClean="0">
                <a:solidFill>
                  <a:schemeClr val="tx1"/>
                </a:solidFill>
                <a:effectLst/>
                <a:latin typeface="Times New Roman" pitchFamily="18" charset="0"/>
                <a:ea typeface="+mn-ea"/>
                <a:cs typeface="Times New Roman" pitchFamily="18" charset="0"/>
              </a:rPr>
              <a:t> claims that: t</a:t>
            </a:r>
            <a:r>
              <a:rPr lang="en-US" sz="800" kern="1200" dirty="0" smtClean="0">
                <a:solidFill>
                  <a:schemeClr val="tx1"/>
                </a:solidFill>
                <a:effectLst/>
                <a:latin typeface="Times New Roman" pitchFamily="18" charset="0"/>
                <a:ea typeface="+mn-ea"/>
                <a:cs typeface="Times New Roman" pitchFamily="18" charset="0"/>
              </a:rPr>
              <a:t>his project is hurting us; we were promised something and haven’t received it; or - our voices weren’t heard.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smtClean="0">
              <a:solidFill>
                <a:schemeClr val="tx1"/>
              </a:solidFill>
              <a:effectLst/>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effectLst/>
                <a:latin typeface="Times New Roman" pitchFamily="18" charset="0"/>
                <a:ea typeface="+mn-ea"/>
                <a:cs typeface="Times New Roman" pitchFamily="18" charset="0"/>
              </a:rPr>
              <a:t>The third type</a:t>
            </a:r>
            <a:r>
              <a:rPr lang="en-US" sz="800" kern="1200" baseline="0" dirty="0" smtClean="0">
                <a:solidFill>
                  <a:schemeClr val="tx1"/>
                </a:solidFill>
                <a:effectLst/>
                <a:latin typeface="Times New Roman" pitchFamily="18" charset="0"/>
                <a:ea typeface="+mn-ea"/>
                <a:cs typeface="Times New Roman" pitchFamily="18" charset="0"/>
              </a:rPr>
              <a:t> is likely the most common complaint we expect to receive which is why the upfront focus on building stakeholder engagement into the project is so important.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baseline="0" dirty="0" smtClean="0">
              <a:solidFill>
                <a:schemeClr val="tx1"/>
              </a:solidFill>
              <a:effectLst/>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baseline="0" dirty="0" smtClean="0">
                <a:solidFill>
                  <a:schemeClr val="tx1"/>
                </a:solidFill>
                <a:effectLst/>
                <a:latin typeface="Times New Roman" pitchFamily="18" charset="0"/>
                <a:ea typeface="+mn-ea"/>
                <a:cs typeface="Times New Roman" pitchFamily="18" charset="0"/>
              </a:rPr>
              <a:t>We’ve already begun to receive complaints along each of these lines and are beginning to understand how to address them – though of course a lot depends on the context and will have to be addressed case by case.</a:t>
            </a:r>
            <a:endParaRPr lang="en-US" sz="800" kern="1200" dirty="0" smtClean="0">
              <a:solidFill>
                <a:schemeClr val="tx1"/>
              </a:solidFill>
              <a:effectLst/>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smtClean="0">
              <a:solidFill>
                <a:schemeClr val="tx1"/>
              </a:solidFill>
              <a:effectLst/>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smtClean="0">
              <a:solidFill>
                <a:schemeClr val="tx1"/>
              </a:solidFill>
              <a:effectLst/>
              <a:latin typeface="Times New Roman" pitchFamily="18" charset="0"/>
              <a:ea typeface="+mn-ea"/>
              <a:cs typeface="Times New Roman" pitchFamily="18" charset="0"/>
            </a:endParaRPr>
          </a:p>
          <a:p>
            <a:endParaRPr lang="en-US" sz="800" b="0" baseline="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107889A2-0CA8-43B4-97F4-7DC31C216C4C}" type="slidenum">
              <a:rPr lang="en-US" smtClean="0"/>
              <a:t>25</a:t>
            </a:fld>
            <a:endParaRPr lang="en-US"/>
          </a:p>
        </p:txBody>
      </p:sp>
    </p:spTree>
    <p:extLst>
      <p:ext uri="{BB962C8B-B14F-4D97-AF65-F5344CB8AC3E}">
        <p14:creationId xmlns:p14="http://schemas.microsoft.com/office/powerpoint/2010/main" val="1966577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latin typeface="Times New Roman" pitchFamily="18" charset="0"/>
                <a:cs typeface="Times New Roman" pitchFamily="18" charset="0"/>
              </a:rPr>
              <a:t>As you know, the Readiness phase is essentially a policy-making and planning process. In preparation for REDD+ Implementation, </a:t>
            </a:r>
            <a:r>
              <a:rPr lang="en-US" sz="800" b="1" dirty="0">
                <a:latin typeface="Times New Roman" pitchFamily="18" charset="0"/>
                <a:cs typeface="Times New Roman" pitchFamily="18" charset="0"/>
              </a:rPr>
              <a:t>grievance efforts during the Readiness phase will simultaneously focus on two areas</a:t>
            </a:r>
            <a:r>
              <a:rPr lang="en-US" sz="800" dirty="0">
                <a:latin typeface="Times New Roman" pitchFamily="18" charset="0"/>
                <a:cs typeface="Times New Roman" pitchFamily="18" charset="0"/>
              </a:rPr>
              <a:t>: </a:t>
            </a:r>
          </a:p>
          <a:p>
            <a:r>
              <a:rPr lang="en-US" sz="800" dirty="0">
                <a:latin typeface="Times New Roman" pitchFamily="18" charset="0"/>
                <a:cs typeface="Times New Roman" pitchFamily="18" charset="0"/>
              </a:rPr>
              <a:t> </a:t>
            </a:r>
          </a:p>
          <a:p>
            <a:pPr marL="174708" indent="-174708">
              <a:buFont typeface="Arial" pitchFamily="34" charset="0"/>
              <a:buChar char="•"/>
            </a:pPr>
            <a:r>
              <a:rPr lang="en-US" sz="800" b="1" dirty="0">
                <a:latin typeface="Times New Roman" pitchFamily="18" charset="0"/>
                <a:cs typeface="Times New Roman" pitchFamily="18" charset="0"/>
              </a:rPr>
              <a:t>Building </a:t>
            </a:r>
            <a:r>
              <a:rPr lang="en-US" sz="800" b="1" u="sng" dirty="0">
                <a:latin typeface="Times New Roman" pitchFamily="18" charset="0"/>
                <a:cs typeface="Times New Roman" pitchFamily="18" charset="0"/>
              </a:rPr>
              <a:t>capacity</a:t>
            </a:r>
            <a:r>
              <a:rPr lang="en-US" sz="800" b="1" dirty="0">
                <a:latin typeface="Times New Roman" pitchFamily="18" charset="0"/>
                <a:cs typeface="Times New Roman" pitchFamily="18" charset="0"/>
              </a:rPr>
              <a:t> to address potential disputes that are likely to arise during the Implementation phase, and </a:t>
            </a:r>
          </a:p>
          <a:p>
            <a:pPr marL="174708" indent="-174708">
              <a:buFont typeface="Arial" pitchFamily="34" charset="0"/>
              <a:buChar char="•"/>
            </a:pPr>
            <a:r>
              <a:rPr lang="en-US" sz="800" b="1" u="sng" dirty="0">
                <a:latin typeface="Times New Roman" pitchFamily="18" charset="0"/>
                <a:cs typeface="Times New Roman" pitchFamily="18" charset="0"/>
              </a:rPr>
              <a:t>Addressing complaints </a:t>
            </a:r>
            <a:r>
              <a:rPr lang="en-US" sz="800" b="1" dirty="0">
                <a:latin typeface="Times New Roman" pitchFamily="18" charset="0"/>
                <a:cs typeface="Times New Roman" pitchFamily="18" charset="0"/>
              </a:rPr>
              <a:t>that relate to the policy preparation process and other Readiness activities. </a:t>
            </a:r>
          </a:p>
          <a:p>
            <a:r>
              <a:rPr lang="en-US" sz="800" dirty="0">
                <a:latin typeface="Times New Roman" pitchFamily="18" charset="0"/>
                <a:cs typeface="Times New Roman" pitchFamily="18" charset="0"/>
              </a:rPr>
              <a:t> </a:t>
            </a:r>
          </a:p>
          <a:p>
            <a:r>
              <a:rPr lang="en-US" sz="800" dirty="0">
                <a:latin typeface="Times New Roman" pitchFamily="18" charset="0"/>
                <a:cs typeface="Times New Roman" pitchFamily="18" charset="0"/>
              </a:rPr>
              <a:t>During Readiness, the REDD+ program can better anticipate the kinds of grievances that are likely to arise around how REDD+ policies, projects, and activities will be implemented on the ground (e.g. are the beneficiaries receiving what the law says and through accessible mechanisms? Are some people disputing the right to benefits in a given territory?).  </a:t>
            </a:r>
          </a:p>
          <a:p>
            <a:r>
              <a:rPr lang="en-US" sz="800" dirty="0">
                <a:latin typeface="Times New Roman" pitchFamily="18" charset="0"/>
                <a:cs typeface="Times New Roman" pitchFamily="18" charset="0"/>
              </a:rPr>
              <a:t> </a:t>
            </a:r>
          </a:p>
          <a:p>
            <a:r>
              <a:rPr lang="en-US" sz="800" dirty="0">
                <a:latin typeface="Times New Roman" pitchFamily="18" charset="0"/>
                <a:cs typeface="Times New Roman" pitchFamily="18" charset="0"/>
              </a:rPr>
              <a:t>Countries should use the Readiness phase to identify, assess and strengthen existing spaces for resolving these grievances.</a:t>
            </a:r>
          </a:p>
          <a:p>
            <a:r>
              <a:rPr lang="en-US" sz="800" dirty="0">
                <a:latin typeface="Times New Roman" pitchFamily="18" charset="0"/>
                <a:cs typeface="Times New Roman" pitchFamily="18" charset="0"/>
              </a:rPr>
              <a:t> </a:t>
            </a:r>
          </a:p>
          <a:p>
            <a:r>
              <a:rPr lang="en-US" sz="800" dirty="0">
                <a:latin typeface="Times New Roman" pitchFamily="18" charset="0"/>
                <a:cs typeface="Times New Roman" pitchFamily="18" charset="0"/>
              </a:rPr>
              <a:t>Setting up and operating a GRM is a continuous improvement effort; while countries commit to putting in place an operational GRM by the end of the Readiness phase, it is expected that they will continue to strengthen and improve this GRM during Implementation. </a:t>
            </a:r>
          </a:p>
          <a:p>
            <a:r>
              <a:rPr lang="en-US" sz="800" dirty="0">
                <a:latin typeface="Times New Roman" pitchFamily="18" charset="0"/>
                <a:cs typeface="Times New Roman" pitchFamily="18" charset="0"/>
              </a:rPr>
              <a:t> </a:t>
            </a:r>
          </a:p>
          <a:p>
            <a:r>
              <a:rPr lang="en-US" sz="800" b="1" dirty="0">
                <a:latin typeface="Times New Roman" pitchFamily="18" charset="0"/>
                <a:cs typeface="Times New Roman" pitchFamily="18" charset="0"/>
              </a:rPr>
              <a:t>Before REDD+ Implementation begins</a:t>
            </a:r>
            <a:r>
              <a:rPr lang="en-US" sz="800" dirty="0">
                <a:latin typeface="Times New Roman" pitchFamily="18" charset="0"/>
                <a:cs typeface="Times New Roman" pitchFamily="18" charset="0"/>
              </a:rPr>
              <a:t>, it is expected that countries will have completed the following:</a:t>
            </a:r>
          </a:p>
          <a:p>
            <a:pPr marL="174708" indent="-174708">
              <a:buFont typeface="Arial" pitchFamily="34" charset="0"/>
              <a:buChar char="•"/>
            </a:pPr>
            <a:r>
              <a:rPr lang="en-US" sz="800" b="1" dirty="0">
                <a:latin typeface="Times New Roman" pitchFamily="18" charset="0"/>
                <a:cs typeface="Times New Roman" pitchFamily="18" charset="0"/>
              </a:rPr>
              <a:t>Assessment of existing GRMs (which includes the identification of areas requiring continued improvement) is completed and made public</a:t>
            </a:r>
          </a:p>
          <a:p>
            <a:pPr marL="174708" indent="-174708">
              <a:buFont typeface="Arial" pitchFamily="34" charset="0"/>
              <a:buChar char="•"/>
            </a:pPr>
            <a:r>
              <a:rPr lang="en-US" sz="800" b="1" dirty="0">
                <a:latin typeface="Times New Roman" pitchFamily="18" charset="0"/>
                <a:cs typeface="Times New Roman" pitchFamily="18" charset="0"/>
              </a:rPr>
              <a:t>Procedure for grievance redress that meets process essentials is made public</a:t>
            </a:r>
          </a:p>
          <a:p>
            <a:pPr marL="174708" indent="-174708">
              <a:buFont typeface="Arial" pitchFamily="34" charset="0"/>
              <a:buChar char="•"/>
            </a:pPr>
            <a:r>
              <a:rPr lang="en-US" sz="800" b="1" dirty="0">
                <a:latin typeface="Times New Roman" pitchFamily="18" charset="0"/>
                <a:cs typeface="Times New Roman" pitchFamily="18" charset="0"/>
              </a:rPr>
              <a:t>The GRM is made operational</a:t>
            </a:r>
          </a:p>
        </p:txBody>
      </p:sp>
      <p:sp>
        <p:nvSpPr>
          <p:cNvPr id="4" name="Slide Number Placeholder 3"/>
          <p:cNvSpPr>
            <a:spLocks noGrp="1"/>
          </p:cNvSpPr>
          <p:nvPr>
            <p:ph type="sldNum" sz="quarter" idx="10"/>
          </p:nvPr>
        </p:nvSpPr>
        <p:spPr/>
        <p:txBody>
          <a:bodyPr/>
          <a:lstStyle/>
          <a:p>
            <a:fld id="{107889A2-0CA8-43B4-97F4-7DC31C216C4C}" type="slidenum">
              <a:rPr lang="en-US" smtClean="0"/>
              <a:t>26</a:t>
            </a:fld>
            <a:endParaRPr lang="en-US"/>
          </a:p>
        </p:txBody>
      </p:sp>
    </p:spTree>
    <p:extLst>
      <p:ext uri="{BB962C8B-B14F-4D97-AF65-F5344CB8AC3E}">
        <p14:creationId xmlns:p14="http://schemas.microsoft.com/office/powerpoint/2010/main" val="20240958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Grievance Mechanisms</a:t>
            </a:r>
            <a:r>
              <a:rPr lang="en-US" baseline="0" dirty="0" smtClean="0"/>
              <a:t> are very closely related to other aspects of REDD+ readiness …. Read text….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07889A2-0CA8-43B4-97F4-7DC31C216C4C}" type="slidenum">
              <a:rPr lang="en-US" smtClean="0"/>
              <a:t>27</a:t>
            </a:fld>
            <a:endParaRPr lang="en-US"/>
          </a:p>
        </p:txBody>
      </p:sp>
    </p:spTree>
    <p:extLst>
      <p:ext uri="{BB962C8B-B14F-4D97-AF65-F5344CB8AC3E}">
        <p14:creationId xmlns:p14="http://schemas.microsoft.com/office/powerpoint/2010/main" val="1911193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6B57D9-CC1A-4DC3-8E0B-E793A0CD9969}" type="slidenum">
              <a:rPr lang="en-US" smtClean="0"/>
              <a:t>28</a:t>
            </a:fld>
            <a:endParaRPr lang="en-US"/>
          </a:p>
        </p:txBody>
      </p:sp>
    </p:spTree>
    <p:extLst>
      <p:ext uri="{BB962C8B-B14F-4D97-AF65-F5344CB8AC3E}">
        <p14:creationId xmlns:p14="http://schemas.microsoft.com/office/powerpoint/2010/main" val="7035782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6B57D9-CC1A-4DC3-8E0B-E793A0CD9969}" type="slidenum">
              <a:rPr lang="en-US" smtClean="0"/>
              <a:t>29</a:t>
            </a:fld>
            <a:endParaRPr lang="en-US"/>
          </a:p>
        </p:txBody>
      </p:sp>
    </p:spTree>
    <p:extLst>
      <p:ext uri="{BB962C8B-B14F-4D97-AF65-F5344CB8AC3E}">
        <p14:creationId xmlns:p14="http://schemas.microsoft.com/office/powerpoint/2010/main" val="107753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41EC7-025C-3146-B1F3-2A6608AB1B2C}" type="slidenum">
              <a:rPr lang="en-US" smtClean="0"/>
              <a:t>3</a:t>
            </a:fld>
            <a:endParaRPr lang="en-US"/>
          </a:p>
        </p:txBody>
      </p:sp>
    </p:spTree>
    <p:extLst>
      <p:ext uri="{BB962C8B-B14F-4D97-AF65-F5344CB8AC3E}">
        <p14:creationId xmlns:p14="http://schemas.microsoft.com/office/powerpoint/2010/main" val="36843328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sz="800" b="0" dirty="0" smtClean="0">
                <a:latin typeface="Times New Roman" pitchFamily="18" charset="0"/>
                <a:cs typeface="Times New Roman" pitchFamily="18" charset="0"/>
              </a:rPr>
              <a:t>In fact, these are</a:t>
            </a:r>
            <a:r>
              <a:rPr lang="en-US" sz="800" b="0" baseline="0" dirty="0" smtClean="0">
                <a:latin typeface="Times New Roman" pitchFamily="18" charset="0"/>
                <a:cs typeface="Times New Roman" pitchFamily="18" charset="0"/>
              </a:rPr>
              <a:t> similar if not the same risks we identified in the beginning of the presentation and which governments and stakeholders have already begun to identify themselves. </a:t>
            </a:r>
            <a:endParaRPr lang="en-US" sz="800" b="0" dirty="0" smtClean="0">
              <a:latin typeface="Times New Roman" pitchFamily="18" charset="0"/>
              <a:cs typeface="Times New Roman" pitchFamily="18" charset="0"/>
            </a:endParaRPr>
          </a:p>
          <a:p>
            <a:pPr marL="174708" indent="-174708">
              <a:buFont typeface="Arial" pitchFamily="34" charset="0"/>
              <a:buChar char="•"/>
            </a:pPr>
            <a:endParaRPr lang="en-US" sz="800" b="0" dirty="0" smtClean="0">
              <a:latin typeface="Times New Roman" pitchFamily="18" charset="0"/>
              <a:cs typeface="Times New Roman" pitchFamily="18" charset="0"/>
            </a:endParaRPr>
          </a:p>
          <a:p>
            <a:pPr marL="174708" indent="-174708">
              <a:buFont typeface="Arial" pitchFamily="34" charset="0"/>
              <a:buChar char="•"/>
            </a:pPr>
            <a:r>
              <a:rPr lang="en-US" sz="800" b="0" dirty="0" smtClean="0">
                <a:latin typeface="Times New Roman" pitchFamily="18" charset="0"/>
                <a:cs typeface="Times New Roman" pitchFamily="18" charset="0"/>
              </a:rPr>
              <a:t>We are beginning</a:t>
            </a:r>
            <a:r>
              <a:rPr lang="en-US" sz="800" b="0" baseline="0" dirty="0" smtClean="0">
                <a:latin typeface="Times New Roman" pitchFamily="18" charset="0"/>
                <a:cs typeface="Times New Roman" pitchFamily="18" charset="0"/>
              </a:rPr>
              <a:t> to see some patterns in sources of conflict – based on assessments we undertook in 3 countries</a:t>
            </a:r>
          </a:p>
          <a:p>
            <a:pPr marL="174708" marR="0" indent="-174708"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800" b="0" dirty="0" smtClean="0">
                <a:solidFill>
                  <a:srgbClr val="00B0F0"/>
                </a:solidFill>
                <a:latin typeface="Times New Roman" pitchFamily="18" charset="0"/>
                <a:cs typeface="Times New Roman" pitchFamily="18" charset="0"/>
              </a:rPr>
              <a:t>NOTE: Sources do not derive from REDD+ but derive from (often) long-standing tensions over natural resource use.  The complaints manifest through REDD+, but that is not the source.</a:t>
            </a:r>
            <a:endParaRPr lang="en-GB" sz="800" b="0" dirty="0" smtClean="0">
              <a:solidFill>
                <a:srgbClr val="00B0F0"/>
              </a:solidFill>
              <a:latin typeface="Times New Roman" pitchFamily="18" charset="0"/>
              <a:cs typeface="Times New Roman" pitchFamily="18" charset="0"/>
            </a:endParaRPr>
          </a:p>
          <a:p>
            <a:pPr marL="174708" indent="-174708">
              <a:buFont typeface="Arial" pitchFamily="34" charset="0"/>
              <a:buChar char="•"/>
            </a:pPr>
            <a:endParaRPr lang="en-US" sz="800" baseline="0" dirty="0" smtClean="0">
              <a:latin typeface="Times New Roman" pitchFamily="18" charset="0"/>
              <a:cs typeface="Times New Roman" pitchFamily="18" charset="0"/>
            </a:endParaRPr>
          </a:p>
          <a:p>
            <a:pPr>
              <a:spcBef>
                <a:spcPts val="400"/>
              </a:spcBef>
            </a:pPr>
            <a:r>
              <a:rPr lang="en-GB" sz="800" b="1" dirty="0" smtClean="0">
                <a:latin typeface="Times New Roman" pitchFamily="18" charset="0"/>
                <a:cs typeface="Times New Roman" pitchFamily="18" charset="0"/>
              </a:rPr>
              <a:t>Illegal land conversion &amp; use, encroachment</a:t>
            </a:r>
          </a:p>
          <a:p>
            <a:pPr marL="0" indent="0">
              <a:spcBef>
                <a:spcPts val="400"/>
              </a:spcBef>
              <a:buNone/>
            </a:pPr>
            <a:endParaRPr lang="en-US" sz="800" b="1" dirty="0" smtClean="0">
              <a:solidFill>
                <a:schemeClr val="tx1">
                  <a:lumMod val="85000"/>
                  <a:lumOff val="15000"/>
                </a:schemeClr>
              </a:solidFill>
              <a:latin typeface="Times New Roman" pitchFamily="18" charset="0"/>
              <a:cs typeface="Times New Roman" pitchFamily="18" charset="0"/>
            </a:endParaRPr>
          </a:p>
          <a:p>
            <a:pPr>
              <a:spcBef>
                <a:spcPts val="400"/>
              </a:spcBef>
            </a:pPr>
            <a:r>
              <a:rPr lang="en-US" sz="800" b="1" dirty="0" smtClean="0">
                <a:solidFill>
                  <a:schemeClr val="tx1">
                    <a:lumMod val="85000"/>
                    <a:lumOff val="15000"/>
                  </a:schemeClr>
                </a:solidFill>
                <a:latin typeface="Times New Roman" pitchFamily="18" charset="0"/>
                <a:cs typeface="Times New Roman" pitchFamily="18" charset="0"/>
              </a:rPr>
              <a:t>Road and infrastructure development </a:t>
            </a:r>
            <a:r>
              <a:rPr lang="en-US" sz="800" dirty="0" smtClean="0">
                <a:solidFill>
                  <a:schemeClr val="tx1">
                    <a:lumMod val="85000"/>
                    <a:lumOff val="15000"/>
                  </a:schemeClr>
                </a:solidFill>
                <a:latin typeface="Times New Roman" pitchFamily="18" charset="0"/>
                <a:cs typeface="Times New Roman" pitchFamily="18" charset="0"/>
              </a:rPr>
              <a:t>(sometimes linked to military personnel, border security or migratory pressure)</a:t>
            </a:r>
          </a:p>
          <a:p>
            <a:pPr>
              <a:spcBef>
                <a:spcPts val="400"/>
              </a:spcBef>
            </a:pPr>
            <a:endParaRPr lang="en-GB" sz="800" b="1" dirty="0" smtClean="0">
              <a:latin typeface="Times New Roman" pitchFamily="18" charset="0"/>
              <a:cs typeface="Times New Roman" pitchFamily="18" charset="0"/>
            </a:endParaRPr>
          </a:p>
          <a:p>
            <a:pPr>
              <a:spcBef>
                <a:spcPts val="400"/>
              </a:spcBef>
            </a:pPr>
            <a:r>
              <a:rPr lang="en-GB" sz="800" b="1" dirty="0" smtClean="0">
                <a:latin typeface="Times New Roman" pitchFamily="18" charset="0"/>
                <a:cs typeface="Times New Roman" pitchFamily="18" charset="0"/>
              </a:rPr>
              <a:t>Multiple titles/permits for the same land  </a:t>
            </a:r>
          </a:p>
          <a:p>
            <a:pPr>
              <a:spcBef>
                <a:spcPts val="400"/>
              </a:spcBef>
            </a:pPr>
            <a:endParaRPr lang="en-GB" sz="800" b="1" dirty="0" smtClean="0">
              <a:latin typeface="Times New Roman" pitchFamily="18" charset="0"/>
              <a:cs typeface="Times New Roman" pitchFamily="18" charset="0"/>
            </a:endParaRPr>
          </a:p>
          <a:p>
            <a:pPr>
              <a:spcBef>
                <a:spcPts val="400"/>
              </a:spcBef>
            </a:pPr>
            <a:r>
              <a:rPr lang="en-GB" sz="800" b="1" dirty="0" smtClean="0">
                <a:latin typeface="Times New Roman" pitchFamily="18" charset="0"/>
                <a:cs typeface="Times New Roman" pitchFamily="18" charset="0"/>
              </a:rPr>
              <a:t>Lack of legal clarity on IP’s land rights / U</a:t>
            </a:r>
            <a:r>
              <a:rPr lang="en-US" sz="800" b="1" dirty="0" err="1" smtClean="0">
                <a:latin typeface="Times New Roman" pitchFamily="18" charset="0"/>
                <a:cs typeface="Times New Roman" pitchFamily="18" charset="0"/>
              </a:rPr>
              <a:t>nresolved</a:t>
            </a:r>
            <a:r>
              <a:rPr lang="en-US" sz="800" b="1" dirty="0" smtClean="0">
                <a:latin typeface="Times New Roman" pitchFamily="18" charset="0"/>
                <a:cs typeface="Times New Roman" pitchFamily="18" charset="0"/>
              </a:rPr>
              <a:t> land rights issues </a:t>
            </a:r>
            <a:endParaRPr lang="en-GB" sz="800" b="1" dirty="0" smtClean="0">
              <a:latin typeface="Times New Roman" pitchFamily="18" charset="0"/>
              <a:cs typeface="Times New Roman" pitchFamily="18" charset="0"/>
            </a:endParaRPr>
          </a:p>
          <a:p>
            <a:pPr lvl="0"/>
            <a:endParaRPr lang="en-GB" sz="800" b="1" dirty="0" smtClean="0">
              <a:latin typeface="Times New Roman" pitchFamily="18" charset="0"/>
              <a:cs typeface="Times New Roman" pitchFamily="18" charset="0"/>
            </a:endParaRPr>
          </a:p>
          <a:p>
            <a:pPr lvl="0"/>
            <a:r>
              <a:rPr lang="en-GB" sz="800" b="1" dirty="0" smtClean="0">
                <a:latin typeface="Times New Roman" pitchFamily="18" charset="0"/>
                <a:cs typeface="Times New Roman" pitchFamily="18" charset="0"/>
              </a:rPr>
              <a:t>Lack of agreed norms on consultation and consent (FPIC) / Lack of consultation</a:t>
            </a:r>
            <a:endParaRPr lang="en-US" sz="800" b="1" dirty="0" smtClean="0">
              <a:latin typeface="Times New Roman" pitchFamily="18" charset="0"/>
              <a:cs typeface="Times New Roman" pitchFamily="18" charset="0"/>
            </a:endParaRPr>
          </a:p>
          <a:p>
            <a:pPr lvl="0"/>
            <a:endParaRPr lang="en-GB" sz="800" b="1" dirty="0" smtClean="0">
              <a:latin typeface="Times New Roman" pitchFamily="18" charset="0"/>
              <a:cs typeface="Times New Roman" pitchFamily="18" charset="0"/>
            </a:endParaRPr>
          </a:p>
          <a:p>
            <a:pPr lvl="0"/>
            <a:r>
              <a:rPr lang="en-GB" sz="800" b="1" dirty="0" smtClean="0">
                <a:latin typeface="Times New Roman" pitchFamily="18" charset="0"/>
                <a:cs typeface="Times New Roman" pitchFamily="18" charset="0"/>
              </a:rPr>
              <a:t>Disputes over mining &amp; energy projects </a:t>
            </a:r>
            <a:r>
              <a:rPr lang="en-GB" sz="800" dirty="0" smtClean="0">
                <a:latin typeface="Times New Roman" pitchFamily="18" charset="0"/>
                <a:cs typeface="Times New Roman" pitchFamily="18" charset="0"/>
              </a:rPr>
              <a:t>(often tied to lack of clarity on land rights and consultation)</a:t>
            </a:r>
            <a:endParaRPr lang="en-US" sz="800" b="1" dirty="0" smtClean="0">
              <a:latin typeface="Times New Roman" pitchFamily="18" charset="0"/>
              <a:cs typeface="Times New Roman" pitchFamily="18" charset="0"/>
            </a:endParaRPr>
          </a:p>
          <a:p>
            <a:endParaRPr lang="en-GB" sz="800" b="1" dirty="0" smtClean="0">
              <a:latin typeface="Times New Roman" pitchFamily="18" charset="0"/>
              <a:cs typeface="Times New Roman" pitchFamily="18" charset="0"/>
            </a:endParaRPr>
          </a:p>
          <a:p>
            <a:r>
              <a:rPr lang="en-GB" sz="800" b="1" dirty="0" smtClean="0">
                <a:latin typeface="Times New Roman" pitchFamily="18" charset="0"/>
                <a:cs typeface="Times New Roman" pitchFamily="18" charset="0"/>
              </a:rPr>
              <a:t>Divisions within &amp; between communities on land use / NRM </a:t>
            </a:r>
            <a:r>
              <a:rPr lang="en-US" sz="800" dirty="0" smtClean="0">
                <a:solidFill>
                  <a:schemeClr val="tx1">
                    <a:lumMod val="85000"/>
                    <a:lumOff val="15000"/>
                  </a:schemeClr>
                </a:solidFill>
                <a:latin typeface="Times New Roman" pitchFamily="18" charset="0"/>
                <a:cs typeface="Times New Roman" pitchFamily="18" charset="0"/>
              </a:rPr>
              <a:t>(e.g. right to cut trees, cultivate areas or site new settlements)</a:t>
            </a:r>
          </a:p>
          <a:p>
            <a:pPr lvl="0"/>
            <a:endParaRPr lang="en-GB" sz="800" b="1" dirty="0" smtClean="0">
              <a:latin typeface="Times New Roman" pitchFamily="18" charset="0"/>
              <a:cs typeface="Times New Roman" pitchFamily="18" charset="0"/>
            </a:endParaRPr>
          </a:p>
          <a:p>
            <a:pPr lvl="0"/>
            <a:r>
              <a:rPr lang="en-GB" sz="800" b="1" dirty="0" smtClean="0">
                <a:latin typeface="Times New Roman" pitchFamily="18" charset="0"/>
                <a:cs typeface="Times New Roman" pitchFamily="18" charset="0"/>
              </a:rPr>
              <a:t>REDD+ Program itself  </a:t>
            </a:r>
            <a:r>
              <a:rPr lang="en-GB" sz="800" dirty="0" smtClean="0">
                <a:latin typeface="Times New Roman" pitchFamily="18" charset="0"/>
                <a:cs typeface="Times New Roman" pitchFamily="18" charset="0"/>
              </a:rPr>
              <a:t>(Concerns that the program is not aligned with aspirations/visions of indigenous peoples;  Concerns about fair benefit distribution)</a:t>
            </a:r>
            <a:endParaRPr lang="en-US" sz="800" b="1" dirty="0" smtClean="0">
              <a:latin typeface="Times New Roman" pitchFamily="18" charset="0"/>
              <a:cs typeface="Times New Roman" pitchFamily="18" charset="0"/>
            </a:endParaRPr>
          </a:p>
          <a:p>
            <a:pPr marL="174708" indent="-174708">
              <a:buFont typeface="Arial" pitchFamily="34" charset="0"/>
              <a:buChar char="•"/>
            </a:pPr>
            <a:endParaRPr lang="en-US" sz="800" baseline="0" dirty="0" smtClean="0">
              <a:latin typeface="Times New Roman" pitchFamily="18" charset="0"/>
              <a:cs typeface="Times New Roman" pitchFamily="18" charset="0"/>
            </a:endParaRPr>
          </a:p>
          <a:p>
            <a:pPr marL="0" indent="0">
              <a:buFont typeface="Arial" pitchFamily="34" charset="0"/>
              <a:buNone/>
            </a:pPr>
            <a:endParaRPr lang="en-US" sz="8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107889A2-0CA8-43B4-97F4-7DC31C216C4C}" type="slidenum">
              <a:rPr lang="en-US" smtClean="0"/>
              <a:t>30</a:t>
            </a:fld>
            <a:endParaRPr lang="en-US"/>
          </a:p>
        </p:txBody>
      </p:sp>
    </p:spTree>
    <p:extLst>
      <p:ext uri="{BB962C8B-B14F-4D97-AF65-F5344CB8AC3E}">
        <p14:creationId xmlns:p14="http://schemas.microsoft.com/office/powerpoint/2010/main" val="15231835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smtClean="0">
                <a:latin typeface="Times New Roman" pitchFamily="18" charset="0"/>
                <a:cs typeface="Times New Roman" pitchFamily="18" charset="0"/>
              </a:rPr>
              <a:t>Examples of systems </a:t>
            </a:r>
            <a:r>
              <a:rPr lang="en-US" sz="800" baseline="0" dirty="0" smtClean="0">
                <a:latin typeface="Times New Roman" pitchFamily="18" charset="0"/>
                <a:cs typeface="Times New Roman" pitchFamily="18" charset="0"/>
              </a:rPr>
              <a:t>to address grievances, as identified in 3 countries </a:t>
            </a:r>
            <a:endParaRPr lang="en-US" sz="800" dirty="0" smtClean="0">
              <a:latin typeface="Times New Roman" pitchFamily="18" charset="0"/>
              <a:cs typeface="Times New Roman" pitchFamily="18" charset="0"/>
            </a:endParaRPr>
          </a:p>
          <a:p>
            <a:endParaRPr lang="en-US" sz="800" dirty="0" smtClean="0">
              <a:latin typeface="Times New Roman" pitchFamily="18" charset="0"/>
              <a:cs typeface="Times New Roman" pitchFamily="18" charset="0"/>
            </a:endParaRPr>
          </a:p>
          <a:p>
            <a:pPr marL="174708" indent="-174708">
              <a:buFont typeface="Arial" pitchFamily="34" charset="0"/>
              <a:buChar char="•"/>
            </a:pPr>
            <a:r>
              <a:rPr lang="en-US" sz="800" dirty="0" smtClean="0">
                <a:latin typeface="Times New Roman" pitchFamily="18" charset="0"/>
                <a:cs typeface="Times New Roman" pitchFamily="18" charset="0"/>
              </a:rPr>
              <a:t>All</a:t>
            </a:r>
            <a:r>
              <a:rPr lang="en-US" sz="800" baseline="0" dirty="0" smtClean="0">
                <a:latin typeface="Times New Roman" pitchFamily="18" charset="0"/>
                <a:cs typeface="Times New Roman" pitchFamily="18" charset="0"/>
              </a:rPr>
              <a:t> three have complaints come to the major line ministries</a:t>
            </a:r>
          </a:p>
          <a:p>
            <a:pPr marL="174708" indent="-174708">
              <a:buFont typeface="Arial" pitchFamily="34" charset="0"/>
              <a:buChar char="•"/>
            </a:pPr>
            <a:r>
              <a:rPr lang="en-US" sz="800" baseline="0" dirty="0" smtClean="0">
                <a:latin typeface="Times New Roman" pitchFamily="18" charset="0"/>
                <a:cs typeface="Times New Roman" pitchFamily="18" charset="0"/>
              </a:rPr>
              <a:t>Complaints are also common to the provincial or district government</a:t>
            </a:r>
          </a:p>
          <a:p>
            <a:pPr marL="174708" indent="-174708">
              <a:buFont typeface="Arial" pitchFamily="34" charset="0"/>
              <a:buChar char="•"/>
            </a:pPr>
            <a:r>
              <a:rPr lang="en-US" sz="800" baseline="0" dirty="0" smtClean="0">
                <a:latin typeface="Times New Roman" pitchFamily="18" charset="0"/>
                <a:cs typeface="Times New Roman" pitchFamily="18" charset="0"/>
              </a:rPr>
              <a:t>Cambodia was striking in that there were strong structures in place to address grievances at the local level</a:t>
            </a:r>
          </a:p>
          <a:p>
            <a:pPr marL="174708" indent="-174708">
              <a:buFont typeface="Arial" pitchFamily="34" charset="0"/>
              <a:buChar char="•"/>
            </a:pPr>
            <a:r>
              <a:rPr lang="en-US" sz="800" baseline="0" dirty="0" smtClean="0">
                <a:latin typeface="Times New Roman" pitchFamily="18" charset="0"/>
                <a:cs typeface="Times New Roman" pitchFamily="18" charset="0"/>
              </a:rPr>
              <a:t>Honduras and Suriname both had ongoing national dialogues to address large scale national debates – e.g. on land rights, consultation/consent</a:t>
            </a:r>
            <a:endParaRPr lang="en-US" sz="8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107889A2-0CA8-43B4-97F4-7DC31C216C4C}" type="slidenum">
              <a:rPr lang="en-US" smtClean="0"/>
              <a:t>31</a:t>
            </a:fld>
            <a:endParaRPr lang="en-US"/>
          </a:p>
        </p:txBody>
      </p:sp>
    </p:spTree>
    <p:extLst>
      <p:ext uri="{BB962C8B-B14F-4D97-AF65-F5344CB8AC3E}">
        <p14:creationId xmlns:p14="http://schemas.microsoft.com/office/powerpoint/2010/main" val="15231835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smtClean="0">
                <a:latin typeface="Times New Roman" pitchFamily="18" charset="0"/>
                <a:cs typeface="Times New Roman" pitchFamily="18" charset="0"/>
              </a:rPr>
              <a:t>Once we have</a:t>
            </a:r>
            <a:r>
              <a:rPr lang="en-US" sz="800" baseline="0" dirty="0" smtClean="0">
                <a:latin typeface="Times New Roman" pitchFamily="18" charset="0"/>
                <a:cs typeface="Times New Roman" pitchFamily="18" charset="0"/>
              </a:rPr>
              <a:t> a baseline of existing structures/systems to address grievances related to REDD+, we need to consider how to strengthen these systems to ensure they meet 7 key principles. </a:t>
            </a:r>
          </a:p>
          <a:p>
            <a:endParaRPr lang="en-US" sz="800" baseline="0" dirty="0" smtClean="0">
              <a:latin typeface="Times New Roman" pitchFamily="18" charset="0"/>
              <a:cs typeface="Times New Roman" pitchFamily="18" charset="0"/>
            </a:endParaRPr>
          </a:p>
          <a:p>
            <a:r>
              <a:rPr lang="en-US" sz="800" baseline="0" dirty="0" smtClean="0">
                <a:latin typeface="Times New Roman" pitchFamily="18" charset="0"/>
                <a:cs typeface="Times New Roman" pitchFamily="18" charset="0"/>
              </a:rPr>
              <a:t>We have a tool to support this type of assessment – these questions outline the key issues that need to be considered.</a:t>
            </a:r>
          </a:p>
          <a:p>
            <a:endParaRPr lang="en-US" sz="800" baseline="0" dirty="0" smtClean="0">
              <a:latin typeface="Times New Roman" pitchFamily="18" charset="0"/>
              <a:cs typeface="Times New Roman" pitchFamily="18" charset="0"/>
            </a:endParaRPr>
          </a:p>
          <a:p>
            <a:pPr marL="342900" lvl="0" indent="-342900">
              <a:buFont typeface="Arial" pitchFamily="34" charset="0"/>
              <a:buChar char="•"/>
            </a:pPr>
            <a:r>
              <a:rPr lang="en-US" sz="800" dirty="0" smtClean="0">
                <a:latin typeface="Times New Roman" pitchFamily="18" charset="0"/>
                <a:cs typeface="Times New Roman" pitchFamily="18" charset="0"/>
              </a:rPr>
              <a:t>Is it </a:t>
            </a:r>
            <a:r>
              <a:rPr lang="en-US" sz="800" b="1" dirty="0" smtClean="0">
                <a:solidFill>
                  <a:srgbClr val="FF0000"/>
                </a:solidFill>
                <a:latin typeface="Times New Roman" pitchFamily="18" charset="0"/>
                <a:cs typeface="Times New Roman" pitchFamily="18" charset="0"/>
              </a:rPr>
              <a:t>accessible</a:t>
            </a:r>
            <a:r>
              <a:rPr lang="en-US" sz="800" dirty="0" smtClean="0">
                <a:latin typeface="Times New Roman" pitchFamily="18" charset="0"/>
                <a:cs typeface="Times New Roman" pitchFamily="18" charset="0"/>
              </a:rPr>
              <a:t> to those who face barriers (language, literacy, costs, awareness)? </a:t>
            </a:r>
          </a:p>
          <a:p>
            <a:pPr marL="342900" lvl="0" indent="-342900">
              <a:buFont typeface="Arial" pitchFamily="34" charset="0"/>
              <a:buChar char="•"/>
            </a:pPr>
            <a:endParaRPr lang="en-US" sz="800" dirty="0" smtClean="0">
              <a:latin typeface="Times New Roman" pitchFamily="18" charset="0"/>
              <a:cs typeface="Times New Roman" pitchFamily="18" charset="0"/>
            </a:endParaRPr>
          </a:p>
          <a:p>
            <a:pPr marL="342900" lvl="0" indent="-342900">
              <a:buFont typeface="Arial" pitchFamily="34" charset="0"/>
              <a:buChar char="•"/>
            </a:pPr>
            <a:r>
              <a:rPr lang="en-US" sz="800" dirty="0" smtClean="0">
                <a:latin typeface="Times New Roman" pitchFamily="18" charset="0"/>
                <a:cs typeface="Times New Roman" pitchFamily="18" charset="0"/>
              </a:rPr>
              <a:t>Are the procedures </a:t>
            </a:r>
            <a:r>
              <a:rPr lang="en-US" sz="800" b="1" dirty="0" smtClean="0">
                <a:solidFill>
                  <a:srgbClr val="FF0000"/>
                </a:solidFill>
                <a:latin typeface="Times New Roman" pitchFamily="18" charset="0"/>
                <a:cs typeface="Times New Roman" pitchFamily="18" charset="0"/>
              </a:rPr>
              <a:t>predictable</a:t>
            </a:r>
            <a:r>
              <a:rPr lang="en-US" sz="800" dirty="0" smtClean="0">
                <a:latin typeface="Times New Roman" pitchFamily="18" charset="0"/>
                <a:cs typeface="Times New Roman" pitchFamily="18" charset="0"/>
              </a:rPr>
              <a:t> (clear time frames, scope and outcomes)?</a:t>
            </a:r>
          </a:p>
          <a:p>
            <a:pPr marL="342900" lvl="0" indent="-342900">
              <a:buFont typeface="Arial" pitchFamily="34" charset="0"/>
              <a:buChar char="•"/>
            </a:pPr>
            <a:endParaRPr lang="en-US" sz="800" dirty="0" smtClean="0">
              <a:latin typeface="Times New Roman" pitchFamily="18" charset="0"/>
              <a:cs typeface="Times New Roman" pitchFamily="18" charset="0"/>
            </a:endParaRPr>
          </a:p>
          <a:p>
            <a:pPr marL="342900" lvl="0" indent="-342900">
              <a:buFont typeface="Arial" pitchFamily="34" charset="0"/>
              <a:buChar char="•"/>
            </a:pPr>
            <a:r>
              <a:rPr lang="en-US" sz="800" dirty="0" smtClean="0">
                <a:latin typeface="Times New Roman" pitchFamily="18" charset="0"/>
                <a:cs typeface="Times New Roman" pitchFamily="18" charset="0"/>
              </a:rPr>
              <a:t>Are the procedures widely perceived as </a:t>
            </a:r>
            <a:r>
              <a:rPr lang="en-US" sz="800" b="1" dirty="0" smtClean="0">
                <a:solidFill>
                  <a:srgbClr val="FF0000"/>
                </a:solidFill>
                <a:latin typeface="Times New Roman" pitchFamily="18" charset="0"/>
                <a:cs typeface="Times New Roman" pitchFamily="18" charset="0"/>
              </a:rPr>
              <a:t>fair</a:t>
            </a:r>
            <a:r>
              <a:rPr lang="en-US" sz="800" dirty="0" smtClean="0">
                <a:latin typeface="Times New Roman" pitchFamily="18" charset="0"/>
                <a:cs typeface="Times New Roman" pitchFamily="18" charset="0"/>
              </a:rPr>
              <a:t> (access to information and opportunities for meaningful participation in the final decision)?</a:t>
            </a:r>
          </a:p>
          <a:p>
            <a:pPr marL="342900" indent="-342900">
              <a:buFont typeface="Arial" pitchFamily="34" charset="0"/>
              <a:buChar char="•"/>
            </a:pPr>
            <a:endParaRPr lang="en-US" sz="800" dirty="0" smtClean="0">
              <a:latin typeface="Times New Roman" pitchFamily="18" charset="0"/>
              <a:cs typeface="Times New Roman" pitchFamily="18" charset="0"/>
            </a:endParaRPr>
          </a:p>
          <a:p>
            <a:pPr marL="342900" indent="-342900">
              <a:buFont typeface="Arial" pitchFamily="34" charset="0"/>
              <a:buChar char="•"/>
            </a:pPr>
            <a:r>
              <a:rPr lang="en-US" sz="800" dirty="0" smtClean="0">
                <a:latin typeface="Times New Roman" pitchFamily="18" charset="0"/>
                <a:cs typeface="Times New Roman" pitchFamily="18" charset="0"/>
              </a:rPr>
              <a:t>Is the governance structure </a:t>
            </a:r>
            <a:r>
              <a:rPr lang="en-US" sz="800" b="1" dirty="0" smtClean="0">
                <a:solidFill>
                  <a:srgbClr val="FF0000"/>
                </a:solidFill>
                <a:latin typeface="Times New Roman" pitchFamily="18" charset="0"/>
                <a:cs typeface="Times New Roman" pitchFamily="18" charset="0"/>
              </a:rPr>
              <a:t>legitimate</a:t>
            </a:r>
            <a:r>
              <a:rPr lang="en-US" sz="800" dirty="0" smtClean="0">
                <a:latin typeface="Times New Roman" pitchFamily="18" charset="0"/>
                <a:cs typeface="Times New Roman" pitchFamily="18" charset="0"/>
              </a:rPr>
              <a:t> i.e. trusted by those who may use it? </a:t>
            </a:r>
          </a:p>
          <a:p>
            <a:pPr marL="342900" lvl="0" indent="-342900">
              <a:buFont typeface="Arial" pitchFamily="34" charset="0"/>
              <a:buChar char="•"/>
            </a:pPr>
            <a:endParaRPr lang="en-US" sz="800" dirty="0" smtClean="0">
              <a:latin typeface="Times New Roman" pitchFamily="18" charset="0"/>
              <a:cs typeface="Times New Roman" pitchFamily="18" charset="0"/>
            </a:endParaRPr>
          </a:p>
          <a:p>
            <a:pPr marL="342900" lvl="0" indent="-342900">
              <a:buFont typeface="Arial" pitchFamily="34" charset="0"/>
              <a:buChar char="•"/>
            </a:pPr>
            <a:r>
              <a:rPr lang="en-US" sz="800" dirty="0" smtClean="0">
                <a:latin typeface="Times New Roman" pitchFamily="18" charset="0"/>
                <a:cs typeface="Times New Roman" pitchFamily="18" charset="0"/>
              </a:rPr>
              <a:t>Are the outcomes of the process consistent with applicable national and international standards (</a:t>
            </a:r>
            <a:r>
              <a:rPr lang="en-US" sz="800" b="1" dirty="0" smtClean="0">
                <a:solidFill>
                  <a:srgbClr val="FF0000"/>
                </a:solidFill>
                <a:latin typeface="Times New Roman" pitchFamily="18" charset="0"/>
                <a:cs typeface="Times New Roman" pitchFamily="18" charset="0"/>
              </a:rPr>
              <a:t>Rights compatibility</a:t>
            </a:r>
            <a:r>
              <a:rPr lang="en-US" sz="800" dirty="0" smtClean="0">
                <a:latin typeface="Times New Roman" pitchFamily="18" charset="0"/>
                <a:cs typeface="Times New Roman" pitchFamily="18" charset="0"/>
              </a:rPr>
              <a:t>)? </a:t>
            </a:r>
          </a:p>
          <a:p>
            <a:pPr marL="342900" lvl="0" indent="-342900">
              <a:buFont typeface="Arial" pitchFamily="34" charset="0"/>
              <a:buChar char="•"/>
            </a:pPr>
            <a:endParaRPr lang="en-US" sz="800" dirty="0" smtClean="0">
              <a:latin typeface="Times New Roman" pitchFamily="18" charset="0"/>
              <a:cs typeface="Times New Roman" pitchFamily="18" charset="0"/>
            </a:endParaRPr>
          </a:p>
          <a:p>
            <a:pPr marL="342900" lvl="0" indent="-342900">
              <a:buFont typeface="Arial" pitchFamily="34" charset="0"/>
              <a:buChar char="•"/>
            </a:pPr>
            <a:r>
              <a:rPr lang="en-US" sz="800" dirty="0" smtClean="0">
                <a:latin typeface="Times New Roman" pitchFamily="18" charset="0"/>
                <a:cs typeface="Times New Roman" pitchFamily="18" charset="0"/>
              </a:rPr>
              <a:t>Are the procedures and outcomes </a:t>
            </a:r>
            <a:r>
              <a:rPr lang="en-US" sz="800" b="1" dirty="0" smtClean="0">
                <a:solidFill>
                  <a:srgbClr val="FF0000"/>
                </a:solidFill>
                <a:latin typeface="Times New Roman" pitchFamily="18" charset="0"/>
                <a:cs typeface="Times New Roman" pitchFamily="18" charset="0"/>
              </a:rPr>
              <a:t>transparent</a:t>
            </a:r>
            <a:r>
              <a:rPr lang="en-US" sz="800" dirty="0" smtClean="0">
                <a:latin typeface="Times New Roman" pitchFamily="18" charset="0"/>
                <a:cs typeface="Times New Roman" pitchFamily="18" charset="0"/>
              </a:rPr>
              <a:t> enough to meet the public interest concerns at stake?</a:t>
            </a:r>
          </a:p>
          <a:p>
            <a:pPr marL="342900" indent="-342900">
              <a:buFont typeface="Arial" pitchFamily="34" charset="0"/>
              <a:buChar char="•"/>
            </a:pPr>
            <a:endParaRPr lang="en-US" sz="800" dirty="0" smtClean="0">
              <a:latin typeface="Times New Roman" pitchFamily="18" charset="0"/>
              <a:cs typeface="Times New Roman" pitchFamily="18" charset="0"/>
            </a:endParaRPr>
          </a:p>
          <a:p>
            <a:pPr marL="342900" indent="-342900">
              <a:buFont typeface="Arial" pitchFamily="34" charset="0"/>
              <a:buChar char="•"/>
            </a:pPr>
            <a:r>
              <a:rPr lang="en-US" sz="800" dirty="0" smtClean="0">
                <a:latin typeface="Times New Roman" pitchFamily="18" charset="0"/>
                <a:cs typeface="Times New Roman" pitchFamily="18" charset="0"/>
              </a:rPr>
              <a:t>Does the mechanism have the necessary technical, human and financial resources and </a:t>
            </a:r>
            <a:r>
              <a:rPr lang="en-US" sz="800" b="1" dirty="0" smtClean="0">
                <a:solidFill>
                  <a:srgbClr val="FF0000"/>
                </a:solidFill>
                <a:latin typeface="Times New Roman" pitchFamily="18" charset="0"/>
                <a:cs typeface="Times New Roman" pitchFamily="18" charset="0"/>
              </a:rPr>
              <a:t>capability</a:t>
            </a:r>
            <a:r>
              <a:rPr lang="en-US" sz="800" dirty="0" smtClean="0">
                <a:latin typeface="Times New Roman" pitchFamily="18" charset="0"/>
                <a:cs typeface="Times New Roman" pitchFamily="18" charset="0"/>
              </a:rPr>
              <a:t> to deal with the issues at stake?</a:t>
            </a:r>
          </a:p>
          <a:p>
            <a:endParaRPr lang="en-US" sz="800" baseline="0" dirty="0" smtClean="0">
              <a:latin typeface="Times New Roman" pitchFamily="18" charset="0"/>
              <a:cs typeface="Times New Roman" pitchFamily="18" charset="0"/>
            </a:endParaRPr>
          </a:p>
          <a:p>
            <a:endParaRPr lang="en-US" sz="8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107889A2-0CA8-43B4-97F4-7DC31C216C4C}" type="slidenum">
              <a:rPr lang="en-US" smtClean="0"/>
              <a:t>32</a:t>
            </a:fld>
            <a:endParaRPr lang="en-US"/>
          </a:p>
        </p:txBody>
      </p:sp>
    </p:spTree>
    <p:extLst>
      <p:ext uri="{BB962C8B-B14F-4D97-AF65-F5344CB8AC3E}">
        <p14:creationId xmlns:p14="http://schemas.microsoft.com/office/powerpoint/2010/main" val="22494696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smtClean="0">
                <a:latin typeface="Times New Roman" pitchFamily="18" charset="0"/>
                <a:cs typeface="Times New Roman" pitchFamily="18" charset="0"/>
              </a:rPr>
              <a:t>Emerging lessons from the 3 assessments</a:t>
            </a:r>
            <a:r>
              <a:rPr lang="en-US" sz="800" baseline="0" dirty="0" smtClean="0">
                <a:latin typeface="Times New Roman" pitchFamily="18" charset="0"/>
                <a:cs typeface="Times New Roman" pitchFamily="18" charset="0"/>
              </a:rPr>
              <a:t> we undertook</a:t>
            </a:r>
          </a:p>
          <a:p>
            <a:endParaRPr lang="en-US" sz="800" baseline="0" dirty="0" smtClean="0">
              <a:latin typeface="Times New Roman" pitchFamily="18" charset="0"/>
              <a:cs typeface="Times New Roman" pitchFamily="18" charset="0"/>
            </a:endParaRPr>
          </a:p>
          <a:p>
            <a:r>
              <a:rPr lang="en-GB" sz="800" b="1" dirty="0" smtClean="0">
                <a:latin typeface="Times New Roman" pitchFamily="18" charset="0"/>
                <a:cs typeface="Times New Roman" pitchFamily="18" charset="0"/>
              </a:rPr>
              <a:t>Beyond REDD+, recommendations aim to improve country capacity to address natural resource conflicts</a:t>
            </a:r>
          </a:p>
          <a:p>
            <a:endParaRPr lang="en-US" sz="800" b="1" dirty="0" smtClean="0">
              <a:latin typeface="Times New Roman" pitchFamily="18" charset="0"/>
              <a:cs typeface="Times New Roman" pitchFamily="18" charset="0"/>
            </a:endParaRPr>
          </a:p>
          <a:p>
            <a:r>
              <a:rPr lang="en-GB" sz="800" b="1" dirty="0" smtClean="0">
                <a:latin typeface="Times New Roman" pitchFamily="18" charset="0"/>
                <a:cs typeface="Times New Roman" pitchFamily="18" charset="0"/>
              </a:rPr>
              <a:t>Preference towards strengthening existing institutions, rather than creating new ones</a:t>
            </a:r>
          </a:p>
          <a:p>
            <a:endParaRPr lang="en-US" sz="800" b="1" dirty="0" smtClean="0">
              <a:latin typeface="Times New Roman" pitchFamily="18" charset="0"/>
              <a:cs typeface="Times New Roman" pitchFamily="18" charset="0"/>
            </a:endParaRPr>
          </a:p>
          <a:p>
            <a:r>
              <a:rPr lang="en-GB" sz="800" b="1" dirty="0" smtClean="0">
                <a:latin typeface="Times New Roman" pitchFamily="18" charset="0"/>
                <a:cs typeface="Times New Roman" pitchFamily="18" charset="0"/>
              </a:rPr>
              <a:t>Preventative measures </a:t>
            </a:r>
            <a:r>
              <a:rPr lang="en-GB" sz="800" dirty="0" smtClean="0">
                <a:latin typeface="Times New Roman" pitchFamily="18" charset="0"/>
                <a:cs typeface="Times New Roman" pitchFamily="18" charset="0"/>
              </a:rPr>
              <a:t>play a significant role in reducing the risk of new conflicts and future escalation; e.g.: </a:t>
            </a:r>
          </a:p>
          <a:p>
            <a:pPr marL="800100" lvl="1" indent="-342900">
              <a:buFont typeface="Arial" pitchFamily="34" charset="0"/>
              <a:buChar char="•"/>
            </a:pPr>
            <a:r>
              <a:rPr lang="en-GB" sz="800" dirty="0" smtClean="0">
                <a:latin typeface="Times New Roman" pitchFamily="18" charset="0"/>
                <a:cs typeface="Times New Roman" pitchFamily="18" charset="0"/>
              </a:rPr>
              <a:t>Advance agreements and new norms for indigenous land rights and prior informed consent (FPIC)</a:t>
            </a:r>
            <a:endParaRPr lang="en-US" sz="800" dirty="0" smtClean="0">
              <a:latin typeface="Times New Roman" pitchFamily="18" charset="0"/>
              <a:cs typeface="Times New Roman" pitchFamily="18" charset="0"/>
            </a:endParaRPr>
          </a:p>
          <a:p>
            <a:pPr marL="800100" lvl="1" indent="-342900">
              <a:buFont typeface="Arial" pitchFamily="34" charset="0"/>
              <a:buChar char="•"/>
            </a:pPr>
            <a:r>
              <a:rPr lang="en-US" sz="800" dirty="0" smtClean="0">
                <a:latin typeface="Times New Roman" pitchFamily="18" charset="0"/>
                <a:cs typeface="Times New Roman" pitchFamily="18" charset="0"/>
              </a:rPr>
              <a:t>Boundary demarcation and zoning for State Forests and Protected Areas</a:t>
            </a:r>
          </a:p>
          <a:p>
            <a:pPr marL="800100" lvl="1" indent="-342900">
              <a:buFont typeface="Arial" pitchFamily="34" charset="0"/>
              <a:buChar char="•"/>
            </a:pPr>
            <a:r>
              <a:rPr lang="en-US" sz="800" dirty="0" smtClean="0">
                <a:latin typeface="Times New Roman" pitchFamily="18" charset="0"/>
                <a:cs typeface="Times New Roman" pitchFamily="18" charset="0"/>
              </a:rPr>
              <a:t>Joint, integrated local land use planning and zoning</a:t>
            </a:r>
          </a:p>
          <a:p>
            <a:pPr marL="800100" lvl="1" indent="-342900">
              <a:buFont typeface="Arial" pitchFamily="34" charset="0"/>
              <a:buChar char="•"/>
            </a:pPr>
            <a:r>
              <a:rPr lang="en-US" sz="800" dirty="0" smtClean="0">
                <a:latin typeface="Times New Roman" pitchFamily="18" charset="0"/>
                <a:cs typeface="Times New Roman" pitchFamily="18" charset="0"/>
              </a:rPr>
              <a:t>Clearer strategy for land use decision making, consulting on and then communicating those decisions</a:t>
            </a:r>
          </a:p>
          <a:p>
            <a:pPr marL="800100" lvl="1" indent="-342900">
              <a:buFont typeface="Arial" pitchFamily="34" charset="0"/>
              <a:buChar char="•"/>
            </a:pPr>
            <a:r>
              <a:rPr lang="en-US" sz="800" dirty="0" smtClean="0">
                <a:latin typeface="Times New Roman" pitchFamily="18" charset="0"/>
                <a:cs typeface="Times New Roman" pitchFamily="18" charset="0"/>
              </a:rPr>
              <a:t>Build dispute resolution provisions into FPIC protocols</a:t>
            </a:r>
          </a:p>
          <a:p>
            <a:endParaRPr lang="en-US" sz="800" dirty="0" smtClean="0">
              <a:latin typeface="Times New Roman" pitchFamily="18" charset="0"/>
              <a:cs typeface="Times New Roman" pitchFamily="18" charset="0"/>
            </a:endParaRPr>
          </a:p>
          <a:p>
            <a:r>
              <a:rPr lang="en-US" sz="800" dirty="0" smtClean="0">
                <a:latin typeface="Times New Roman" pitchFamily="18" charset="0"/>
                <a:cs typeface="Times New Roman" pitchFamily="18" charset="0"/>
              </a:rPr>
              <a:t>These are things Suriname,</a:t>
            </a:r>
            <a:r>
              <a:rPr lang="en-US" sz="800" baseline="0" dirty="0" smtClean="0">
                <a:latin typeface="Times New Roman" pitchFamily="18" charset="0"/>
                <a:cs typeface="Times New Roman" pitchFamily="18" charset="0"/>
              </a:rPr>
              <a:t> Honduras, Cambodia and other are including or considering including in the Readiness phase because they want to be pro-active about mitigating risks of conflict down the line.</a:t>
            </a:r>
            <a:endParaRPr lang="en-US" sz="800" dirty="0" smtClean="0">
              <a:latin typeface="Times New Roman" pitchFamily="18" charset="0"/>
              <a:cs typeface="Times New Roman" pitchFamily="18" charset="0"/>
            </a:endParaRPr>
          </a:p>
          <a:p>
            <a:endParaRPr lang="en-US" sz="8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107889A2-0CA8-43B4-97F4-7DC31C216C4C}" type="slidenum">
              <a:rPr lang="en-US" smtClean="0"/>
              <a:t>33</a:t>
            </a:fld>
            <a:endParaRPr lang="en-US"/>
          </a:p>
        </p:txBody>
      </p:sp>
    </p:spTree>
    <p:extLst>
      <p:ext uri="{BB962C8B-B14F-4D97-AF65-F5344CB8AC3E}">
        <p14:creationId xmlns:p14="http://schemas.microsoft.com/office/powerpoint/2010/main" val="35667183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800" dirty="0" smtClean="0">
                <a:latin typeface="Times New Roman" pitchFamily="18" charset="0"/>
                <a:cs typeface="Times New Roman" pitchFamily="18" charset="0"/>
              </a:rPr>
              <a:t>Finally,</a:t>
            </a:r>
          </a:p>
          <a:p>
            <a:pPr defTabSz="931774">
              <a:defRPr/>
            </a:pPr>
            <a:endParaRPr lang="en-US" sz="800" dirty="0" smtClean="0">
              <a:latin typeface="Times New Roman" pitchFamily="18" charset="0"/>
              <a:cs typeface="Times New Roman" pitchFamily="18" charset="0"/>
            </a:endParaRPr>
          </a:p>
          <a:p>
            <a:pPr defTabSz="931774">
              <a:defRPr/>
            </a:pPr>
            <a:r>
              <a:rPr lang="en-US" sz="800" dirty="0" smtClean="0">
                <a:latin typeface="Times New Roman" pitchFamily="18" charset="0"/>
                <a:cs typeface="Times New Roman" pitchFamily="18" charset="0"/>
              </a:rPr>
              <a:t>Emerging lessons from the 3 assessments</a:t>
            </a:r>
            <a:r>
              <a:rPr lang="en-US" sz="800" baseline="0" dirty="0" smtClean="0">
                <a:latin typeface="Times New Roman" pitchFamily="18" charset="0"/>
                <a:cs typeface="Times New Roman" pitchFamily="18" charset="0"/>
              </a:rPr>
              <a:t> we undertook</a:t>
            </a:r>
            <a:endParaRPr lang="en-US" sz="800" dirty="0" smtClean="0">
              <a:latin typeface="Times New Roman" pitchFamily="18" charset="0"/>
              <a:cs typeface="Times New Roman" pitchFamily="18" charset="0"/>
            </a:endParaRPr>
          </a:p>
          <a:p>
            <a:endParaRPr lang="en-US" sz="800" dirty="0" smtClean="0">
              <a:latin typeface="Times New Roman" pitchFamily="18" charset="0"/>
              <a:cs typeface="Times New Roman" pitchFamily="18" charset="0"/>
            </a:endParaRPr>
          </a:p>
          <a:p>
            <a:pPr marL="0" indent="0">
              <a:buNone/>
            </a:pPr>
            <a:r>
              <a:rPr lang="en-US" sz="800" b="1" dirty="0" smtClean="0">
                <a:latin typeface="Times New Roman" pitchFamily="18" charset="0"/>
                <a:cs typeface="Times New Roman" pitchFamily="18" charset="0"/>
              </a:rPr>
              <a:t>Recurring themes – there is a need for …</a:t>
            </a:r>
          </a:p>
          <a:p>
            <a:pPr marL="171450" indent="-171450">
              <a:buFont typeface="Arial" pitchFamily="34" charset="0"/>
              <a:buChar char="•"/>
            </a:pPr>
            <a:r>
              <a:rPr lang="en-US" sz="800" dirty="0" smtClean="0">
                <a:latin typeface="Times New Roman" pitchFamily="18" charset="0"/>
                <a:cs typeface="Times New Roman" pitchFamily="18" charset="0"/>
              </a:rPr>
              <a:t>Clearly defined and well understood grievance procedures</a:t>
            </a:r>
          </a:p>
          <a:p>
            <a:pPr marL="171450" indent="-171450">
              <a:buFont typeface="Arial" pitchFamily="34" charset="0"/>
              <a:buChar char="•"/>
            </a:pPr>
            <a:r>
              <a:rPr lang="en-US" sz="800" dirty="0" smtClean="0">
                <a:latin typeface="Times New Roman" pitchFamily="18" charset="0"/>
                <a:cs typeface="Times New Roman" pitchFamily="18" charset="0"/>
              </a:rPr>
              <a:t>More effective channels to refer disputes to higher levels</a:t>
            </a:r>
          </a:p>
          <a:p>
            <a:pPr marL="171450" indent="-171450">
              <a:buFont typeface="Arial" pitchFamily="34" charset="0"/>
              <a:buChar char="•"/>
            </a:pPr>
            <a:r>
              <a:rPr lang="en-US" sz="800" dirty="0" smtClean="0">
                <a:latin typeface="Times New Roman" pitchFamily="18" charset="0"/>
                <a:cs typeface="Times New Roman" pitchFamily="18" charset="0"/>
              </a:rPr>
              <a:t>Clarified roles and responsibilities at all levels</a:t>
            </a:r>
          </a:p>
          <a:p>
            <a:pPr marL="171450" indent="-171450">
              <a:buFont typeface="Arial" pitchFamily="34" charset="0"/>
              <a:buChar char="•"/>
            </a:pPr>
            <a:r>
              <a:rPr lang="en-US" sz="800" dirty="0" smtClean="0">
                <a:latin typeface="Times New Roman" pitchFamily="18" charset="0"/>
                <a:cs typeface="Times New Roman" pitchFamily="18" charset="0"/>
              </a:rPr>
              <a:t>More consistent documentation of disputes</a:t>
            </a:r>
          </a:p>
          <a:p>
            <a:pPr marL="171450" indent="-171450">
              <a:buFont typeface="Arial" pitchFamily="34" charset="0"/>
              <a:buChar char="•"/>
            </a:pPr>
            <a:r>
              <a:rPr lang="en-GB" sz="800" dirty="0" smtClean="0">
                <a:latin typeface="Times New Roman" pitchFamily="18" charset="0"/>
                <a:cs typeface="Times New Roman" pitchFamily="18" charset="0"/>
              </a:rPr>
              <a:t>Strengthened in-country mediation/conciliation capacity: Start with a diagnosis of current capacity and legal context, generate a list of mediators to draw from</a:t>
            </a:r>
            <a:endParaRPr lang="en-US" sz="800" dirty="0" smtClean="0">
              <a:latin typeface="Times New Roman" pitchFamily="18" charset="0"/>
              <a:cs typeface="Times New Roman" pitchFamily="18" charset="0"/>
            </a:endParaRPr>
          </a:p>
          <a:p>
            <a:pPr marL="171450" indent="-171450">
              <a:buFont typeface="Arial" pitchFamily="34" charset="0"/>
              <a:buChar char="•"/>
            </a:pPr>
            <a:r>
              <a:rPr lang="en-US" sz="800" dirty="0" smtClean="0">
                <a:latin typeface="Times New Roman" pitchFamily="18" charset="0"/>
                <a:cs typeface="Times New Roman" pitchFamily="18" charset="0"/>
              </a:rPr>
              <a:t>Ensuring that District </a:t>
            </a:r>
            <a:r>
              <a:rPr lang="en-US" sz="800" dirty="0" err="1" smtClean="0">
                <a:latin typeface="Times New Roman" pitchFamily="18" charset="0"/>
                <a:cs typeface="Times New Roman" pitchFamily="18" charset="0"/>
              </a:rPr>
              <a:t>govts</a:t>
            </a:r>
            <a:r>
              <a:rPr lang="en-US" sz="800" dirty="0" smtClean="0">
                <a:latin typeface="Times New Roman" pitchFamily="18" charset="0"/>
                <a:cs typeface="Times New Roman" pitchFamily="18" charset="0"/>
              </a:rPr>
              <a:t> and police are aware of GRM and know how to access it</a:t>
            </a:r>
            <a:endParaRPr lang="en-US" sz="800" b="1" dirty="0" smtClean="0">
              <a:latin typeface="Times New Roman" pitchFamily="18" charset="0"/>
              <a:cs typeface="Times New Roman" pitchFamily="18" charset="0"/>
            </a:endParaRPr>
          </a:p>
          <a:p>
            <a:endParaRPr lang="en-US" sz="800" dirty="0" smtClean="0">
              <a:latin typeface="Times New Roman" pitchFamily="18" charset="0"/>
              <a:cs typeface="Times New Roman" pitchFamily="18" charset="0"/>
            </a:endParaRPr>
          </a:p>
          <a:p>
            <a:pPr marL="0" indent="0">
              <a:buNone/>
            </a:pPr>
            <a:r>
              <a:rPr lang="en-US" sz="800" b="1" dirty="0" smtClean="0">
                <a:latin typeface="Times New Roman" pitchFamily="18" charset="0"/>
                <a:cs typeface="Times New Roman" pitchFamily="18" charset="0"/>
              </a:rPr>
              <a:t>As a starting point, use REDD+ Steering Committee as first line for dispute prevention and resolution</a:t>
            </a:r>
          </a:p>
          <a:p>
            <a:r>
              <a:rPr lang="en-US" sz="800" dirty="0" smtClean="0">
                <a:latin typeface="Times New Roman" pitchFamily="18" charset="0"/>
                <a:cs typeface="Times New Roman" pitchFamily="18" charset="0"/>
              </a:rPr>
              <a:t>Clarify representation, decision making and dispute resolution procedures in </a:t>
            </a:r>
            <a:r>
              <a:rPr lang="en-US" sz="800" dirty="0" err="1" smtClean="0">
                <a:latin typeface="Times New Roman" pitchFamily="18" charset="0"/>
                <a:cs typeface="Times New Roman" pitchFamily="18" charset="0"/>
              </a:rPr>
              <a:t>ToR</a:t>
            </a:r>
            <a:endParaRPr lang="en-US" sz="800" dirty="0" smtClean="0">
              <a:latin typeface="Times New Roman" pitchFamily="18" charset="0"/>
              <a:cs typeface="Times New Roman" pitchFamily="18" charset="0"/>
            </a:endParaRPr>
          </a:p>
          <a:p>
            <a:r>
              <a:rPr lang="en-US" sz="800" dirty="0" smtClean="0">
                <a:latin typeface="Times New Roman" pitchFamily="18" charset="0"/>
                <a:cs typeface="Times New Roman" pitchFamily="18" charset="0"/>
              </a:rPr>
              <a:t>Identify appropriate institution as secretariat for intake and tracking</a:t>
            </a:r>
          </a:p>
          <a:p>
            <a:endParaRPr lang="en-US" sz="8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107889A2-0CA8-43B4-97F4-7DC31C216C4C}" type="slidenum">
              <a:rPr lang="en-US" smtClean="0"/>
              <a:t>34</a:t>
            </a:fld>
            <a:endParaRPr lang="en-US"/>
          </a:p>
        </p:txBody>
      </p:sp>
    </p:spTree>
    <p:extLst>
      <p:ext uri="{BB962C8B-B14F-4D97-AF65-F5344CB8AC3E}">
        <p14:creationId xmlns:p14="http://schemas.microsoft.com/office/powerpoint/2010/main" val="27886313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b="1" kern="1200" dirty="0" smtClean="0">
              <a:solidFill>
                <a:schemeClr val="tx1"/>
              </a:solidFill>
              <a:effectLst/>
              <a:latin typeface="Times New Roman" pitchFamily="18" charset="0"/>
              <a:ea typeface="+mn-ea"/>
              <a:cs typeface="Times New Roman" pitchFamily="18" charset="0"/>
            </a:endParaRPr>
          </a:p>
        </p:txBody>
      </p:sp>
      <p:sp>
        <p:nvSpPr>
          <p:cNvPr id="4" name="Slide Number Placeholder 3"/>
          <p:cNvSpPr>
            <a:spLocks noGrp="1"/>
          </p:cNvSpPr>
          <p:nvPr>
            <p:ph type="sldNum" sz="quarter" idx="10"/>
          </p:nvPr>
        </p:nvSpPr>
        <p:spPr/>
        <p:txBody>
          <a:bodyPr/>
          <a:lstStyle/>
          <a:p>
            <a:fld id="{EC6B57D9-CC1A-4DC3-8E0B-E793A0CD9969}" type="slidenum">
              <a:rPr lang="en-US" smtClean="0"/>
              <a:t>35</a:t>
            </a:fld>
            <a:endParaRPr lang="en-US"/>
          </a:p>
        </p:txBody>
      </p:sp>
    </p:spTree>
    <p:extLst>
      <p:ext uri="{BB962C8B-B14F-4D97-AF65-F5344CB8AC3E}">
        <p14:creationId xmlns:p14="http://schemas.microsoft.com/office/powerpoint/2010/main" val="2855911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buFont typeface="Arial" pitchFamily="34" charset="0"/>
              <a:buNone/>
              <a:defRPr/>
            </a:pPr>
            <a:endParaRPr lang="en-US" sz="800" baseline="0" dirty="0" smtClean="0">
              <a:latin typeface="Times New Roman" pitchFamily="18" charset="0"/>
              <a:cs typeface="Times New Roman" pitchFamily="18" charset="0"/>
            </a:endParaRPr>
          </a:p>
        </p:txBody>
      </p:sp>
      <p:sp>
        <p:nvSpPr>
          <p:cNvPr id="11268" name="Slide Number Placeholder 3"/>
          <p:cNvSpPr>
            <a:spLocks noGrp="1"/>
          </p:cNvSpPr>
          <p:nvPr>
            <p:ph type="sldNum" sz="quarter" idx="5"/>
          </p:nvPr>
        </p:nvSpPr>
        <p:spPr>
          <a:noFill/>
        </p:spPr>
        <p:txBody>
          <a:bodyPr/>
          <a:lstStyle/>
          <a:p>
            <a:fld id="{475B26C2-7DEA-45BE-9E35-8B64F01C760B}" type="slidenum">
              <a:rPr lang="en-GB" smtClean="0">
                <a:latin typeface="Arial" pitchFamily="34" charset="0"/>
              </a:rPr>
              <a:pPr/>
              <a:t>4</a:t>
            </a:fld>
            <a:endParaRPr lang="en-GB"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buFont typeface="Arial" pitchFamily="34" charset="0"/>
              <a:buNone/>
              <a:defRPr/>
            </a:pPr>
            <a:r>
              <a:rPr lang="en-US" sz="800" dirty="0" smtClean="0">
                <a:latin typeface="Times New Roman" pitchFamily="18" charset="0"/>
                <a:cs typeface="Times New Roman" pitchFamily="18" charset="0"/>
              </a:rPr>
              <a:t>REDD+ is</a:t>
            </a:r>
            <a:r>
              <a:rPr lang="en-US" sz="800" baseline="0" dirty="0" smtClean="0">
                <a:latin typeface="Times New Roman" pitchFamily="18" charset="0"/>
                <a:cs typeface="Times New Roman" pitchFamily="18" charset="0"/>
              </a:rPr>
              <a:t> a rare proposition in that it has the potential for gains/benefits beyond emissions reductions - for governments, communities, forests, biodiversity and other ecosystem services.</a:t>
            </a:r>
          </a:p>
          <a:p>
            <a:pPr>
              <a:buFont typeface="Arial" pitchFamily="34" charset="0"/>
              <a:buNone/>
              <a:defRPr/>
            </a:pPr>
            <a:endParaRPr lang="en-US" sz="800" baseline="0" dirty="0" smtClean="0">
              <a:latin typeface="Times New Roman" pitchFamily="18" charset="0"/>
              <a:cs typeface="Times New Roman" pitchFamily="18" charset="0"/>
            </a:endParaRPr>
          </a:p>
          <a:p>
            <a:pPr>
              <a:buFont typeface="Arial" pitchFamily="34" charset="0"/>
              <a:buNone/>
              <a:defRPr/>
            </a:pPr>
            <a:r>
              <a:rPr lang="en-US" sz="800" baseline="0" dirty="0" smtClean="0">
                <a:latin typeface="Times New Roman" pitchFamily="18" charset="0"/>
                <a:cs typeface="Times New Roman" pitchFamily="18" charset="0"/>
              </a:rPr>
              <a:t>REDD+ is unique in the opportunities it could provide in the context of national governance, participation and consensus building processes.</a:t>
            </a:r>
          </a:p>
          <a:p>
            <a:pPr>
              <a:buFont typeface="Arial" pitchFamily="34" charset="0"/>
              <a:buNone/>
              <a:defRPr/>
            </a:pPr>
            <a:endParaRPr lang="en-US" sz="800" baseline="0" dirty="0" smtClean="0">
              <a:latin typeface="Times New Roman" pitchFamily="18" charset="0"/>
              <a:cs typeface="Times New Roman" pitchFamily="18" charset="0"/>
            </a:endParaRPr>
          </a:p>
          <a:p>
            <a:pPr>
              <a:buFont typeface="Arial" pitchFamily="34" charset="0"/>
              <a:buNone/>
              <a:defRPr/>
            </a:pPr>
            <a:r>
              <a:rPr lang="en-US" sz="800" baseline="0" dirty="0" smtClean="0">
                <a:latin typeface="Times New Roman" pitchFamily="18" charset="0"/>
                <a:cs typeface="Times New Roman" pitchFamily="18" charset="0"/>
              </a:rPr>
              <a:t>Although REDD+ can be a divisive issue among communities, and though many communities are weary of what REDD+ may mean in their countries and how it may impact them …</a:t>
            </a:r>
          </a:p>
          <a:p>
            <a:pPr>
              <a:buFont typeface="Arial" pitchFamily="34" charset="0"/>
              <a:buNone/>
              <a:defRPr/>
            </a:pPr>
            <a:endParaRPr lang="en-US" sz="800" baseline="0" dirty="0" smtClean="0">
              <a:latin typeface="Times New Roman" pitchFamily="18" charset="0"/>
              <a:cs typeface="Times New Roman" pitchFamily="18" charset="0"/>
            </a:endParaRPr>
          </a:p>
          <a:p>
            <a:pPr>
              <a:buFont typeface="Arial" pitchFamily="34" charset="0"/>
              <a:buNone/>
              <a:defRPr/>
            </a:pPr>
            <a:r>
              <a:rPr lang="en-US" sz="800" baseline="0" dirty="0" smtClean="0">
                <a:latin typeface="Times New Roman" pitchFamily="18" charset="0"/>
                <a:cs typeface="Times New Roman" pitchFamily="18" charset="0"/>
              </a:rPr>
              <a:t>We know that one of the key reasons IPs/communities are engaged in REDD+ is because they see that if done in a truly participatory manner, REDD+ has the potential to bring about gains/benefits for IPs and FDCs on a greater scale than has been possible in the recent past.</a:t>
            </a:r>
          </a:p>
          <a:p>
            <a:pPr>
              <a:buFont typeface="Arial" pitchFamily="34" charset="0"/>
              <a:buNone/>
              <a:defRPr/>
            </a:pPr>
            <a:endParaRPr lang="en-US" sz="800" baseline="0" dirty="0" smtClean="0">
              <a:latin typeface="Times New Roman" pitchFamily="18" charset="0"/>
              <a:cs typeface="Times New Roman" pitchFamily="18" charset="0"/>
            </a:endParaRPr>
          </a:p>
          <a:p>
            <a:pPr>
              <a:buFont typeface="Arial" pitchFamily="34" charset="0"/>
              <a:buNone/>
              <a:defRPr/>
            </a:pPr>
            <a:r>
              <a:rPr lang="en-US" sz="800" baseline="0" dirty="0" smtClean="0">
                <a:latin typeface="Times New Roman" pitchFamily="18" charset="0"/>
                <a:cs typeface="Times New Roman" pitchFamily="18" charset="0"/>
              </a:rPr>
              <a:t>Some of the opportunities include …</a:t>
            </a:r>
          </a:p>
        </p:txBody>
      </p:sp>
      <p:sp>
        <p:nvSpPr>
          <p:cNvPr id="11268" name="Slide Number Placeholder 3"/>
          <p:cNvSpPr>
            <a:spLocks noGrp="1"/>
          </p:cNvSpPr>
          <p:nvPr>
            <p:ph type="sldNum" sz="quarter" idx="5"/>
          </p:nvPr>
        </p:nvSpPr>
        <p:spPr>
          <a:noFill/>
        </p:spPr>
        <p:txBody>
          <a:bodyPr/>
          <a:lstStyle/>
          <a:p>
            <a:fld id="{475B26C2-7DEA-45BE-9E35-8B64F01C760B}" type="slidenum">
              <a:rPr lang="en-GB" smtClean="0">
                <a:latin typeface="Arial" pitchFamily="34" charset="0"/>
              </a:rPr>
              <a:pPr/>
              <a:t>5</a:t>
            </a:fld>
            <a:endParaRPr lang="en-GB"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Aft>
                <a:spcPts val="0"/>
              </a:spcAft>
              <a:buFont typeface="Arial" pitchFamily="34" charset="0"/>
              <a:buNone/>
              <a:defRPr/>
            </a:pPr>
            <a:r>
              <a:rPr lang="en-US" sz="800" b="0" dirty="0" smtClean="0"/>
              <a:t>On the whole, we see as that</a:t>
            </a:r>
            <a:r>
              <a:rPr lang="en-US" sz="800" b="0" baseline="0" dirty="0" smtClean="0"/>
              <a:t> national REDD+ processes are beginning to e</a:t>
            </a:r>
            <a:r>
              <a:rPr lang="en-US" sz="800" b="0" dirty="0" smtClean="0"/>
              <a:t>nable authentic dialogue</a:t>
            </a:r>
            <a:r>
              <a:rPr lang="en-US" sz="800" b="0" baseline="0" dirty="0" smtClean="0"/>
              <a:t>.  </a:t>
            </a:r>
          </a:p>
          <a:p>
            <a:pPr eaLnBrk="1" fontAlgn="auto" hangingPunct="1">
              <a:spcAft>
                <a:spcPts val="0"/>
              </a:spcAft>
              <a:buFont typeface="Arial" pitchFamily="34" charset="0"/>
              <a:buNone/>
              <a:defRPr/>
            </a:pPr>
            <a:endParaRPr lang="en-US" sz="800" b="0" baseline="0" dirty="0" smtClean="0"/>
          </a:p>
          <a:p>
            <a:pPr eaLnBrk="1" fontAlgn="auto" hangingPunct="1">
              <a:spcAft>
                <a:spcPts val="0"/>
              </a:spcAft>
              <a:buFont typeface="Arial" pitchFamily="34" charset="0"/>
              <a:buNone/>
              <a:defRPr/>
            </a:pPr>
            <a:r>
              <a:rPr lang="en-US" sz="800" dirty="0" smtClean="0"/>
              <a:t>SE has</a:t>
            </a:r>
            <a:r>
              <a:rPr lang="en-US" sz="800" baseline="0" dirty="0" smtClean="0"/>
              <a:t> begun to open and expand a </a:t>
            </a:r>
            <a:r>
              <a:rPr lang="en-US" sz="800" dirty="0" smtClean="0"/>
              <a:t>safer space for dialogue and progress among governments, IP/CSOs, and others on complex issues that go beyond REDD+ (e.g. like rights, tenure)</a:t>
            </a:r>
          </a:p>
          <a:p>
            <a:pPr eaLnBrk="1" fontAlgn="auto" hangingPunct="1">
              <a:spcAft>
                <a:spcPts val="0"/>
              </a:spcAft>
              <a:buFont typeface="Arial" pitchFamily="34" charset="0"/>
              <a:buNone/>
              <a:defRPr/>
            </a:pPr>
            <a:endParaRPr lang="en-US" sz="800" b="1" baseline="0" dirty="0"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ABBC50-173E-4F55-84DB-F0386A8EB994}"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800" dirty="0" smtClean="0">
                <a:latin typeface="Times New Roman" pitchFamily="18" charset="0"/>
                <a:cs typeface="Times New Roman" pitchFamily="18" charset="0"/>
              </a:rPr>
              <a:t>That being said, we</a:t>
            </a:r>
            <a:r>
              <a:rPr lang="en-US" sz="800" baseline="0" dirty="0" smtClean="0">
                <a:latin typeface="Times New Roman" pitchFamily="18" charset="0"/>
                <a:cs typeface="Times New Roman" pitchFamily="18" charset="0"/>
              </a:rPr>
              <a:t> also know that REDD+ still comes with risks.  Because of what REDD+ may involve in some countries, and given past experiences related to e.g. large-scale infrastructure projects, projects related to extractive industries and other projects that have significant land-use implications, IPs and FDCs often express fears that REDD+ implementation could lead to:</a:t>
            </a:r>
          </a:p>
          <a:p>
            <a:pPr>
              <a:defRPr/>
            </a:pPr>
            <a:endParaRPr lang="en-US" sz="800" dirty="0" smtClean="0">
              <a:latin typeface="Times New Roman" pitchFamily="18" charset="0"/>
              <a:cs typeface="Times New Roman" pitchFamily="18" charset="0"/>
            </a:endParaRPr>
          </a:p>
          <a:p>
            <a:pPr>
              <a:defRPr/>
            </a:pPr>
            <a:r>
              <a:rPr lang="en-US" sz="800" b="1" dirty="0" smtClean="0">
                <a:latin typeface="Times New Roman" pitchFamily="18" charset="0"/>
                <a:cs typeface="Times New Roman" pitchFamily="18" charset="0"/>
              </a:rPr>
              <a:t>Risks</a:t>
            </a:r>
          </a:p>
          <a:p>
            <a:pPr>
              <a:buFont typeface="Arial" pitchFamily="34" charset="0"/>
              <a:buChar char="•"/>
              <a:defRPr/>
            </a:pPr>
            <a:r>
              <a:rPr lang="en-US" sz="800" b="0" dirty="0" smtClean="0">
                <a:latin typeface="Times New Roman" pitchFamily="18" charset="0"/>
                <a:cs typeface="Times New Roman" pitchFamily="18" charset="0"/>
              </a:rPr>
              <a:t>Exclusion of indigenous peoples from decision-making due to highly centralized, top-down management of forests.</a:t>
            </a:r>
          </a:p>
          <a:p>
            <a:pPr>
              <a:buFont typeface="Arial" pitchFamily="34" charset="0"/>
              <a:buChar char="•"/>
              <a:defRPr/>
            </a:pPr>
            <a:r>
              <a:rPr lang="en-US" sz="800" b="0" dirty="0" smtClean="0">
                <a:latin typeface="Times New Roman" pitchFamily="18" charset="0"/>
                <a:cs typeface="Times New Roman" pitchFamily="18" charset="0"/>
              </a:rPr>
              <a:t>Renewed and even increased state and “expert” control over forests.</a:t>
            </a:r>
          </a:p>
          <a:p>
            <a:pPr>
              <a:buFont typeface="Arial" pitchFamily="34" charset="0"/>
              <a:buChar char="•"/>
              <a:defRPr/>
            </a:pPr>
            <a:r>
              <a:rPr lang="en-US" sz="800" b="0" dirty="0" smtClean="0">
                <a:latin typeface="Times New Roman" pitchFamily="18" charset="0"/>
                <a:cs typeface="Times New Roman" pitchFamily="18" charset="0"/>
              </a:rPr>
              <a:t>Violations of land and resource rights, particularly forests rights.</a:t>
            </a:r>
          </a:p>
          <a:p>
            <a:pPr>
              <a:buFont typeface="Arial" pitchFamily="34" charset="0"/>
              <a:buChar char="•"/>
              <a:defRPr/>
            </a:pPr>
            <a:r>
              <a:rPr lang="en-US" sz="800" b="0" dirty="0" smtClean="0">
                <a:latin typeface="Times New Roman" pitchFamily="18" charset="0"/>
                <a:cs typeface="Times New Roman" pitchFamily="18" charset="0"/>
              </a:rPr>
              <a:t>Unequal community contracts</a:t>
            </a:r>
            <a:r>
              <a:rPr lang="en-US" sz="800" b="0" baseline="0" dirty="0" smtClean="0">
                <a:latin typeface="Times New Roman" pitchFamily="18" charset="0"/>
                <a:cs typeface="Times New Roman" pitchFamily="18" charset="0"/>
              </a:rPr>
              <a:t> / benefit sharing agreements</a:t>
            </a:r>
            <a:endParaRPr lang="en-US" sz="800" b="0" dirty="0" smtClean="0">
              <a:latin typeface="Times New Roman" pitchFamily="18" charset="0"/>
              <a:cs typeface="Times New Roman" pitchFamily="18" charset="0"/>
            </a:endParaRPr>
          </a:p>
          <a:p>
            <a:pPr>
              <a:buFont typeface="Arial" pitchFamily="34" charset="0"/>
              <a:buChar char="•"/>
              <a:defRPr/>
            </a:pPr>
            <a:r>
              <a:rPr lang="en-US" sz="800" b="0" dirty="0" smtClean="0">
                <a:latin typeface="Times New Roman" pitchFamily="18" charset="0"/>
                <a:cs typeface="Times New Roman" pitchFamily="18" charset="0"/>
              </a:rPr>
              <a:t>Land speculation, land grabbing and land conflicts:</a:t>
            </a:r>
            <a:r>
              <a:rPr lang="en-US" sz="800" b="0" baseline="0" dirty="0" smtClean="0">
                <a:latin typeface="Times New Roman" pitchFamily="18" charset="0"/>
                <a:cs typeface="Times New Roman" pitchFamily="18" charset="0"/>
              </a:rPr>
              <a:t> </a:t>
            </a:r>
            <a:r>
              <a:rPr lang="en-US" sz="800" b="0" dirty="0" smtClean="0">
                <a:latin typeface="Times New Roman" pitchFamily="18" charset="0"/>
                <a:cs typeface="Times New Roman" pitchFamily="18" charset="0"/>
              </a:rPr>
              <a:t>competing claims on REDD compensation,</a:t>
            </a:r>
            <a:r>
              <a:rPr lang="en-US" sz="800" b="0" baseline="0" dirty="0" smtClean="0">
                <a:latin typeface="Times New Roman" pitchFamily="18" charset="0"/>
                <a:cs typeface="Times New Roman" pitchFamily="18" charset="0"/>
              </a:rPr>
              <a:t> </a:t>
            </a:r>
            <a:r>
              <a:rPr lang="en-US" sz="800" b="0" dirty="0" smtClean="0">
                <a:latin typeface="Times New Roman" pitchFamily="18" charset="0"/>
                <a:cs typeface="Times New Roman" pitchFamily="18" charset="0"/>
              </a:rPr>
              <a:t>contested claims over forests and between recipient and non-recipient of REDD funds.</a:t>
            </a:r>
          </a:p>
          <a:p>
            <a:pPr>
              <a:buFont typeface="Arial" pitchFamily="34" charset="0"/>
              <a:buChar char="•"/>
              <a:defRPr/>
            </a:pPr>
            <a:r>
              <a:rPr lang="en-US" sz="800" b="0" dirty="0" smtClean="0">
                <a:latin typeface="Times New Roman" pitchFamily="18" charset="0"/>
                <a:cs typeface="Times New Roman" pitchFamily="18" charset="0"/>
              </a:rPr>
              <a:t>Elite Capture of International Funds</a:t>
            </a:r>
          </a:p>
          <a:p>
            <a:pPr>
              <a:buFont typeface="Arial" pitchFamily="34" charset="0"/>
              <a:buChar char="•"/>
              <a:defRPr/>
            </a:pPr>
            <a:r>
              <a:rPr lang="en-US" sz="800" b="0" dirty="0" smtClean="0">
                <a:latin typeface="Times New Roman" pitchFamily="18" charset="0"/>
                <a:cs typeface="Times New Roman" pitchFamily="18" charset="0"/>
              </a:rPr>
              <a:t>Potential conflicts among indigenous communities</a:t>
            </a:r>
          </a:p>
          <a:p>
            <a:pPr>
              <a:defRPr/>
            </a:pPr>
            <a:endParaRPr lang="en-US" sz="800" dirty="0" smtClean="0">
              <a:latin typeface="Times New Roman" pitchFamily="18" charset="0"/>
              <a:cs typeface="Times New Roman" pitchFamily="18" charset="0"/>
            </a:endParaRPr>
          </a:p>
          <a:p>
            <a:endParaRPr lang="en-US" sz="800" b="1"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AA3C551B-FB78-B248-85BC-CAC8E1FB7F04}" type="slidenum">
              <a:rPr lang="en-US" smtClean="0"/>
              <a:pPr/>
              <a:t>7</a:t>
            </a:fld>
            <a:endParaRPr lang="en-US"/>
          </a:p>
        </p:txBody>
      </p:sp>
    </p:spTree>
    <p:extLst>
      <p:ext uri="{BB962C8B-B14F-4D97-AF65-F5344CB8AC3E}">
        <p14:creationId xmlns:p14="http://schemas.microsoft.com/office/powerpoint/2010/main" val="3696568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xfrm>
            <a:off x="423545" y="4431929"/>
            <a:ext cx="5970199" cy="4551363"/>
          </a:xfrm>
          <a:noFill/>
        </p:spPr>
        <p:txBody>
          <a:bodyPr wrap="square" numCol="1" anchor="t" anchorCtr="0" compatLnSpc="1">
            <a:prstTxWarp prst="textNoShape">
              <a:avLst/>
            </a:prstTxWarp>
          </a:bodyPr>
          <a:lstStyle/>
          <a:p>
            <a:r>
              <a:rPr lang="en-US" sz="800" kern="1200" dirty="0" smtClean="0">
                <a:solidFill>
                  <a:schemeClr val="tx1"/>
                </a:solidFill>
                <a:effectLst/>
                <a:latin typeface="Times New Roman" pitchFamily="18" charset="0"/>
                <a:ea typeface="+mn-ea"/>
                <a:cs typeface="Times New Roman" pitchFamily="18" charset="0"/>
              </a:rPr>
              <a:t>This balance between opportunities and risks has been recognized globally and is reflected in the UNFCCC decisions outlining the 7 core safeguard considerations countries must address and respect in REDD+ implementation. Three of the safeguards – b, c and d focus on the social risks and benefits that need to considered. C and D focus on ensuring:</a:t>
            </a:r>
          </a:p>
          <a:p>
            <a:r>
              <a:rPr lang="en-US" sz="800" kern="1200" dirty="0" smtClean="0">
                <a:solidFill>
                  <a:schemeClr val="tx1"/>
                </a:solidFill>
                <a:effectLst/>
                <a:latin typeface="Times New Roman" pitchFamily="18" charset="0"/>
                <a:ea typeface="+mn-ea"/>
                <a:cs typeface="Times New Roman" pitchFamily="18" charset="0"/>
              </a:rPr>
              <a:t> </a:t>
            </a:r>
          </a:p>
          <a:p>
            <a:r>
              <a:rPr lang="en-US" sz="800" kern="1200" dirty="0" smtClean="0">
                <a:solidFill>
                  <a:schemeClr val="tx1"/>
                </a:solidFill>
                <a:effectLst/>
                <a:latin typeface="Times New Roman" pitchFamily="18" charset="0"/>
                <a:ea typeface="+mn-ea"/>
                <a:cs typeface="Times New Roman" pitchFamily="18" charset="0"/>
              </a:rPr>
              <a:t>C. Respect for the </a:t>
            </a:r>
            <a:r>
              <a:rPr lang="en-US" sz="800" u="sng" kern="1200" dirty="0" smtClean="0">
                <a:solidFill>
                  <a:schemeClr val="tx1"/>
                </a:solidFill>
                <a:effectLst/>
                <a:latin typeface="Times New Roman" pitchFamily="18" charset="0"/>
                <a:ea typeface="+mn-ea"/>
                <a:cs typeface="Times New Roman" pitchFamily="18" charset="0"/>
              </a:rPr>
              <a:t>knowledge and rights of indigenous peoples and members of local communities</a:t>
            </a:r>
            <a:r>
              <a:rPr lang="en-US" sz="800" kern="1200" dirty="0" smtClean="0">
                <a:solidFill>
                  <a:schemeClr val="tx1"/>
                </a:solidFill>
                <a:effectLst/>
                <a:latin typeface="Times New Roman" pitchFamily="18" charset="0"/>
                <a:ea typeface="+mn-ea"/>
                <a:cs typeface="Times New Roman" pitchFamily="18" charset="0"/>
              </a:rPr>
              <a:t>, by taking into account relevant international obligations, national circumstances and laws, and noting that the United Nations General Assembly has adopted the United Nations Declaration on the Rights of Indigenous Peoples;</a:t>
            </a:r>
          </a:p>
          <a:p>
            <a:r>
              <a:rPr lang="en-US" sz="800" kern="1200" dirty="0" smtClean="0">
                <a:solidFill>
                  <a:schemeClr val="tx1"/>
                </a:solidFill>
                <a:effectLst/>
                <a:latin typeface="Times New Roman" pitchFamily="18" charset="0"/>
                <a:ea typeface="+mn-ea"/>
                <a:cs typeface="Times New Roman" pitchFamily="18" charset="0"/>
              </a:rPr>
              <a:t> </a:t>
            </a:r>
          </a:p>
          <a:p>
            <a:r>
              <a:rPr lang="en-US" sz="800" kern="1200" dirty="0" smtClean="0">
                <a:solidFill>
                  <a:schemeClr val="tx1"/>
                </a:solidFill>
                <a:effectLst/>
                <a:latin typeface="Times New Roman" pitchFamily="18" charset="0"/>
                <a:ea typeface="+mn-ea"/>
                <a:cs typeface="Times New Roman" pitchFamily="18" charset="0"/>
              </a:rPr>
              <a:t>D. The </a:t>
            </a:r>
            <a:r>
              <a:rPr lang="en-US" sz="800" u="sng" kern="1200" dirty="0" smtClean="0">
                <a:solidFill>
                  <a:schemeClr val="tx1"/>
                </a:solidFill>
                <a:effectLst/>
                <a:latin typeface="Times New Roman" pitchFamily="18" charset="0"/>
                <a:ea typeface="+mn-ea"/>
                <a:cs typeface="Times New Roman" pitchFamily="18" charset="0"/>
              </a:rPr>
              <a:t>full and effective participation of relevant stakeholders</a:t>
            </a:r>
            <a:r>
              <a:rPr lang="en-US" sz="800" kern="1200" dirty="0" smtClean="0">
                <a:solidFill>
                  <a:schemeClr val="tx1"/>
                </a:solidFill>
                <a:effectLst/>
                <a:latin typeface="Times New Roman" pitchFamily="18" charset="0"/>
                <a:ea typeface="+mn-ea"/>
                <a:cs typeface="Times New Roman" pitchFamily="18" charset="0"/>
              </a:rPr>
              <a:t>, in particular indigenous peoples and local communities, in the actions referred to in paragraphs 70 and 72 of this decision;</a:t>
            </a:r>
          </a:p>
          <a:p>
            <a:r>
              <a:rPr lang="en-US" sz="800" kern="1200" dirty="0" smtClean="0">
                <a:solidFill>
                  <a:schemeClr val="tx1"/>
                </a:solidFill>
                <a:effectLst/>
                <a:latin typeface="Times New Roman" pitchFamily="18" charset="0"/>
                <a:ea typeface="+mn-ea"/>
                <a:cs typeface="Times New Roman" pitchFamily="18" charset="0"/>
              </a:rPr>
              <a:t> </a:t>
            </a:r>
          </a:p>
          <a:p>
            <a:pPr marL="228600" lvl="0" indent="-228600">
              <a:buFont typeface="+mj-lt"/>
              <a:buAutoNum type="alphaLcParenR"/>
            </a:pPr>
            <a:r>
              <a:rPr lang="en-US" sz="800" kern="1200" dirty="0" smtClean="0">
                <a:solidFill>
                  <a:schemeClr val="tx1"/>
                </a:solidFill>
                <a:effectLst/>
                <a:latin typeface="Times New Roman" pitchFamily="18" charset="0"/>
                <a:ea typeface="+mn-ea"/>
                <a:cs typeface="Times New Roman" pitchFamily="18" charset="0"/>
              </a:rPr>
              <a:t>Objectives of national forest </a:t>
            </a:r>
            <a:r>
              <a:rPr lang="en-US" sz="800" kern="1200" dirty="0" err="1" smtClean="0">
                <a:solidFill>
                  <a:schemeClr val="tx1"/>
                </a:solidFill>
                <a:effectLst/>
                <a:latin typeface="Times New Roman" pitchFamily="18" charset="0"/>
                <a:ea typeface="+mn-ea"/>
                <a:cs typeface="Times New Roman" pitchFamily="18" charset="0"/>
              </a:rPr>
              <a:t>programmes</a:t>
            </a:r>
            <a:r>
              <a:rPr lang="en-US" sz="800" kern="1200" dirty="0" smtClean="0">
                <a:solidFill>
                  <a:schemeClr val="tx1"/>
                </a:solidFill>
                <a:effectLst/>
                <a:latin typeface="Times New Roman" pitchFamily="18" charset="0"/>
                <a:ea typeface="+mn-ea"/>
                <a:cs typeface="Times New Roman" pitchFamily="18" charset="0"/>
              </a:rPr>
              <a:t> and relevant international conventions and agreements</a:t>
            </a:r>
          </a:p>
          <a:p>
            <a:pPr marL="228600" lvl="0" indent="-228600">
              <a:buFont typeface="+mj-lt"/>
              <a:buAutoNum type="alphaLcParenR"/>
            </a:pPr>
            <a:r>
              <a:rPr lang="en-US" sz="800" kern="1200" dirty="0" smtClean="0">
                <a:solidFill>
                  <a:schemeClr val="tx1"/>
                </a:solidFill>
                <a:effectLst/>
                <a:latin typeface="Times New Roman" pitchFamily="18" charset="0"/>
                <a:ea typeface="+mn-ea"/>
                <a:cs typeface="Times New Roman" pitchFamily="18" charset="0"/>
              </a:rPr>
              <a:t>Transparent and effective national forest governance structures </a:t>
            </a:r>
          </a:p>
          <a:p>
            <a:pPr marL="228600" lvl="0" indent="-228600">
              <a:buFont typeface="+mj-lt"/>
              <a:buAutoNum type="alphaLcParenR"/>
            </a:pPr>
            <a:r>
              <a:rPr lang="en-US" sz="800" kern="1200" dirty="0" smtClean="0">
                <a:solidFill>
                  <a:schemeClr val="tx1"/>
                </a:solidFill>
                <a:effectLst/>
                <a:latin typeface="Times New Roman" pitchFamily="18" charset="0"/>
                <a:ea typeface="+mn-ea"/>
                <a:cs typeface="Times New Roman" pitchFamily="18" charset="0"/>
              </a:rPr>
              <a:t>Respect for the knowledge and rights of indigenous peoples and members of local communities</a:t>
            </a:r>
          </a:p>
          <a:p>
            <a:pPr marL="228600" lvl="0" indent="-228600">
              <a:buFont typeface="+mj-lt"/>
              <a:buAutoNum type="alphaLcParenR"/>
            </a:pPr>
            <a:r>
              <a:rPr lang="en-US" sz="800" kern="1200" dirty="0" smtClean="0">
                <a:solidFill>
                  <a:schemeClr val="tx1"/>
                </a:solidFill>
                <a:effectLst/>
                <a:latin typeface="Times New Roman" pitchFamily="18" charset="0"/>
                <a:ea typeface="+mn-ea"/>
                <a:cs typeface="Times New Roman" pitchFamily="18" charset="0"/>
              </a:rPr>
              <a:t>Full and effective participation of relevant stakeholders</a:t>
            </a:r>
          </a:p>
          <a:p>
            <a:pPr marL="228600" lvl="0" indent="-228600">
              <a:buFont typeface="+mj-lt"/>
              <a:buAutoNum type="alphaLcParenR"/>
            </a:pPr>
            <a:r>
              <a:rPr lang="en-US" sz="800" kern="1200" dirty="0" smtClean="0">
                <a:solidFill>
                  <a:schemeClr val="tx1"/>
                </a:solidFill>
                <a:effectLst/>
                <a:latin typeface="Times New Roman" pitchFamily="18" charset="0"/>
                <a:ea typeface="+mn-ea"/>
                <a:cs typeface="Times New Roman" pitchFamily="18" charset="0"/>
              </a:rPr>
              <a:t>Conservation of natural forests and biological diversity </a:t>
            </a:r>
          </a:p>
          <a:p>
            <a:pPr marL="457200" lvl="1" indent="0">
              <a:buFont typeface="+mj-lt"/>
              <a:buNone/>
            </a:pPr>
            <a:r>
              <a:rPr lang="en-US" sz="800" kern="1200" dirty="0" smtClean="0">
                <a:solidFill>
                  <a:schemeClr val="tx1"/>
                </a:solidFill>
                <a:effectLst/>
                <a:latin typeface="Times New Roman" pitchFamily="18" charset="0"/>
                <a:ea typeface="+mn-ea"/>
                <a:cs typeface="Times New Roman" pitchFamily="18" charset="0"/>
              </a:rPr>
              <a:t>not used for conversion of natural forests</a:t>
            </a:r>
          </a:p>
          <a:p>
            <a:pPr marL="457200" lvl="1" indent="0">
              <a:buFont typeface="+mj-lt"/>
              <a:buNone/>
            </a:pPr>
            <a:r>
              <a:rPr lang="en-US" sz="800" kern="1200" dirty="0" smtClean="0">
                <a:solidFill>
                  <a:schemeClr val="tx1"/>
                </a:solidFill>
                <a:effectLst/>
                <a:latin typeface="Times New Roman" pitchFamily="18" charset="0"/>
                <a:ea typeface="+mn-ea"/>
                <a:cs typeface="Times New Roman" pitchFamily="18" charset="0"/>
              </a:rPr>
              <a:t>protection and conservation of natural forests and their ecosystem services, </a:t>
            </a:r>
          </a:p>
          <a:p>
            <a:pPr marL="457200" lvl="1" indent="0">
              <a:buFont typeface="+mj-lt"/>
              <a:buNone/>
            </a:pPr>
            <a:r>
              <a:rPr lang="en-US" sz="800" kern="1200" dirty="0" smtClean="0">
                <a:solidFill>
                  <a:schemeClr val="tx1"/>
                </a:solidFill>
                <a:effectLst/>
                <a:latin typeface="Times New Roman" pitchFamily="18" charset="0"/>
                <a:ea typeface="+mn-ea"/>
                <a:cs typeface="Times New Roman" pitchFamily="18" charset="0"/>
              </a:rPr>
              <a:t>Enhance other social and environmental benefits </a:t>
            </a:r>
          </a:p>
          <a:p>
            <a:r>
              <a:rPr lang="en-US" sz="800" kern="1200" smtClean="0">
                <a:solidFill>
                  <a:schemeClr val="tx1"/>
                </a:solidFill>
                <a:effectLst/>
                <a:latin typeface="Times New Roman" pitchFamily="18" charset="0"/>
                <a:ea typeface="+mn-ea"/>
                <a:cs typeface="Times New Roman" pitchFamily="18" charset="0"/>
              </a:rPr>
              <a:t> </a:t>
            </a:r>
            <a:endParaRPr lang="en-US" sz="800" dirty="0" smtClean="0">
              <a:latin typeface="Times New Roman" pitchFamily="18" charset="0"/>
              <a:cs typeface="Times New Roman" pitchFamily="18" charset="0"/>
            </a:endParaRPr>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2E7167-FBEE-4FFC-9243-DE1A8235E836}" type="slidenum">
              <a:rPr lang="en-US" smtClean="0">
                <a:solidFill>
                  <a:prstClr val="black"/>
                </a:solidFill>
              </a:rPr>
              <a:pPr fontAlgn="base">
                <a:spcBef>
                  <a:spcPct val="0"/>
                </a:spcBef>
                <a:spcAft>
                  <a:spcPct val="0"/>
                </a:spcAft>
                <a:defRPr/>
              </a:pPr>
              <a:t>8</a:t>
            </a:fld>
            <a:endParaRPr lang="en-US"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xfrm>
            <a:off x="423545" y="4431929"/>
            <a:ext cx="5970199" cy="4551363"/>
          </a:xfrm>
          <a:noFill/>
        </p:spPr>
        <p:txBody>
          <a:bodyPr wrap="square" numCol="1" anchor="t" anchorCtr="0" compatLnSpc="1">
            <a:prstTxWarp prst="textNoShape">
              <a:avLst/>
            </a:prstTxWarp>
          </a:bodyPr>
          <a:lstStyle/>
          <a:p>
            <a:r>
              <a:rPr lang="en-US" sz="800" dirty="0" smtClean="0">
                <a:latin typeface="Times New Roman" pitchFamily="18" charset="0"/>
                <a:cs typeface="Times New Roman" pitchFamily="18" charset="0"/>
              </a:rPr>
              <a:t>Issues</a:t>
            </a:r>
            <a:r>
              <a:rPr lang="en-US" sz="800" baseline="0" dirty="0" smtClean="0">
                <a:latin typeface="Times New Roman" pitchFamily="18" charset="0"/>
                <a:cs typeface="Times New Roman" pitchFamily="18" charset="0"/>
              </a:rPr>
              <a:t> relevant to the Cancun Safeguards: B, C and D (social focus) – as elaborated e.g. through the UN-REDD SEPC, the WB safeguards, REDD+ SES, national approaches, and various others.</a:t>
            </a:r>
            <a:endParaRPr lang="en-US" sz="800" dirty="0">
              <a:latin typeface="Times New Roman" pitchFamily="18" charset="0"/>
              <a:cs typeface="Times New Roman" pitchFamily="18" charset="0"/>
            </a:endParaRPr>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2E7167-FBEE-4FFC-9243-DE1A8235E836}" type="slidenum">
              <a:rPr lang="en-US" smtClean="0">
                <a:solidFill>
                  <a:prstClr val="black"/>
                </a:solidFill>
              </a:rPr>
              <a:pPr fontAlgn="base">
                <a:spcBef>
                  <a:spcPct val="0"/>
                </a:spcBef>
                <a:spcAft>
                  <a:spcPct val="0"/>
                </a:spcAft>
                <a:defRPr/>
              </a:pPr>
              <a:t>9</a:t>
            </a:fld>
            <a:endParaRPr lang="en-US"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Monday, May 19, 2014</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Monday, May 19,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Monday, May 19,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ulletpoint1">
    <p:spTree>
      <p:nvGrpSpPr>
        <p:cNvPr id="1" name=""/>
        <p:cNvGrpSpPr/>
        <p:nvPr/>
      </p:nvGrpSpPr>
      <p:grpSpPr>
        <a:xfrm>
          <a:off x="0" y="0"/>
          <a:ext cx="0" cy="0"/>
          <a:chOff x="0" y="0"/>
          <a:chExt cx="0" cy="0"/>
        </a:xfrm>
      </p:grpSpPr>
      <p:sp>
        <p:nvSpPr>
          <p:cNvPr id="4" name="Line 2"/>
          <p:cNvSpPr>
            <a:spLocks noChangeShapeType="1"/>
          </p:cNvSpPr>
          <p:nvPr userDrawn="1"/>
        </p:nvSpPr>
        <p:spPr bwMode="auto">
          <a:xfrm>
            <a:off x="228600" y="1524000"/>
            <a:ext cx="7239000" cy="0"/>
          </a:xfrm>
          <a:prstGeom prst="line">
            <a:avLst/>
          </a:prstGeom>
          <a:noFill/>
          <a:ln w="12700">
            <a:solidFill>
              <a:schemeClr val="bg1"/>
            </a:solidFill>
            <a:round/>
            <a:headEnd/>
            <a:tailEnd/>
          </a:ln>
        </p:spPr>
        <p:txBody>
          <a:bodyPr/>
          <a:lstStyle/>
          <a:p>
            <a:pPr>
              <a:defRPr/>
            </a:pPr>
            <a:endParaRPr lang="en-US">
              <a:latin typeface="Times New Roman" pitchFamily="18" charset="0"/>
              <a:ea typeface="ＭＳ Ｐゴシック" charset="-128"/>
              <a:cs typeface="+mn-cs"/>
            </a:endParaRPr>
          </a:p>
        </p:txBody>
      </p:sp>
      <p:sp>
        <p:nvSpPr>
          <p:cNvPr id="5" name="Line 9"/>
          <p:cNvSpPr>
            <a:spLocks noChangeShapeType="1"/>
          </p:cNvSpPr>
          <p:nvPr userDrawn="1"/>
        </p:nvSpPr>
        <p:spPr bwMode="auto">
          <a:xfrm flipH="1">
            <a:off x="609600" y="1447800"/>
            <a:ext cx="6249988" cy="0"/>
          </a:xfrm>
          <a:prstGeom prst="line">
            <a:avLst/>
          </a:prstGeom>
          <a:noFill/>
          <a:ln w="25400">
            <a:solidFill>
              <a:srgbClr val="003399"/>
            </a:solidFill>
            <a:round/>
            <a:headEnd/>
            <a:tailEnd/>
          </a:ln>
        </p:spPr>
        <p:txBody>
          <a:bodyPr wrap="none" anchor="ctr"/>
          <a:lstStyle/>
          <a:p>
            <a:pPr>
              <a:defRPr/>
            </a:pPr>
            <a:endParaRPr lang="en-US">
              <a:latin typeface="Times New Roman" pitchFamily="18" charset="0"/>
              <a:ea typeface="ＭＳ Ｐゴシック" charset="-128"/>
              <a:cs typeface="+mn-cs"/>
            </a:endParaRPr>
          </a:p>
        </p:txBody>
      </p:sp>
      <p:sp>
        <p:nvSpPr>
          <p:cNvPr id="7" name="Text Placeholder 33"/>
          <p:cNvSpPr>
            <a:spLocks noGrp="1"/>
          </p:cNvSpPr>
          <p:nvPr>
            <p:ph type="body" sz="quarter" idx="17"/>
          </p:nvPr>
        </p:nvSpPr>
        <p:spPr>
          <a:xfrm>
            <a:off x="533400" y="914400"/>
            <a:ext cx="6553200" cy="520456"/>
          </a:xfrm>
          <a:prstGeom prst="rect">
            <a:avLst/>
          </a:prstGeom>
        </p:spPr>
        <p:txBody>
          <a:bodyPr vert="horz"/>
          <a:lstStyle>
            <a:lvl1pPr marL="0" indent="0">
              <a:buNone/>
              <a:defRPr sz="2800" b="1" i="0">
                <a:solidFill>
                  <a:srgbClr val="003399"/>
                </a:solidFill>
                <a:latin typeface="Myriad Pro"/>
              </a:defRPr>
            </a:lvl1pPr>
            <a:lvl2pPr>
              <a:defRPr sz="4000">
                <a:latin typeface="Myriad Pro"/>
              </a:defRPr>
            </a:lvl2pPr>
            <a:lvl3pPr>
              <a:defRPr sz="4000">
                <a:latin typeface="Myriad Pro"/>
              </a:defRPr>
            </a:lvl3pPr>
            <a:lvl4pPr>
              <a:defRPr sz="4000">
                <a:latin typeface="Myriad Pro"/>
              </a:defRPr>
            </a:lvl4pPr>
            <a:lvl5pPr>
              <a:defRPr sz="4000">
                <a:latin typeface="Myriad Pro"/>
              </a:defRPr>
            </a:lvl5pPr>
          </a:lstStyle>
          <a:p>
            <a:pPr lvl="0"/>
            <a:r>
              <a:rPr lang="en-US" smtClean="0"/>
              <a:t>Click to edit Master text styles</a:t>
            </a:r>
          </a:p>
          <a:p>
            <a:pPr lvl="1"/>
            <a:r>
              <a:rPr lang="en-US" smtClean="0"/>
              <a:t>Second level</a:t>
            </a:r>
          </a:p>
        </p:txBody>
      </p:sp>
      <p:sp>
        <p:nvSpPr>
          <p:cNvPr id="9" name="Text Placeholder 33"/>
          <p:cNvSpPr>
            <a:spLocks noGrp="1"/>
          </p:cNvSpPr>
          <p:nvPr>
            <p:ph type="body" sz="quarter" idx="18"/>
          </p:nvPr>
        </p:nvSpPr>
        <p:spPr>
          <a:xfrm>
            <a:off x="533400" y="2133600"/>
            <a:ext cx="6553200" cy="4191000"/>
          </a:xfrm>
          <a:prstGeom prst="rect">
            <a:avLst/>
          </a:prstGeom>
        </p:spPr>
        <p:txBody>
          <a:bodyPr vert="horz"/>
          <a:lstStyle>
            <a:lvl1pPr marL="342900" indent="-342900">
              <a:buFont typeface="Arial"/>
              <a:buChar char="•"/>
              <a:defRPr sz="2200" b="0" i="0">
                <a:solidFill>
                  <a:srgbClr val="003399"/>
                </a:solidFill>
                <a:latin typeface="Myriad Pro"/>
              </a:defRPr>
            </a:lvl1pPr>
            <a:lvl2pPr>
              <a:defRPr sz="4000">
                <a:latin typeface="Myriad Pro"/>
              </a:defRPr>
            </a:lvl2pPr>
            <a:lvl3pPr>
              <a:defRPr sz="4000">
                <a:latin typeface="Myriad Pro"/>
              </a:defRPr>
            </a:lvl3pPr>
            <a:lvl4pPr>
              <a:defRPr sz="4000">
                <a:latin typeface="Myriad Pro"/>
              </a:defRPr>
            </a:lvl4pPr>
            <a:lvl5pPr>
              <a:defRPr sz="4000">
                <a:latin typeface="Myriad Pro"/>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946140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4" name="Rectangle 3"/>
          <p:cNvSpPr/>
          <p:nvPr/>
        </p:nvSpPr>
        <p:spPr>
          <a:xfrm>
            <a:off x="120650" y="1784350"/>
            <a:ext cx="8907463" cy="5002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rgbClr val="FFFFFF"/>
              </a:solidFill>
              <a:latin typeface="Arial" charset="0"/>
            </a:endParaRPr>
          </a:p>
        </p:txBody>
      </p:sp>
      <p:sp>
        <p:nvSpPr>
          <p:cNvPr id="5" name="Rectangle 4"/>
          <p:cNvSpPr/>
          <p:nvPr/>
        </p:nvSpPr>
        <p:spPr>
          <a:xfrm>
            <a:off x="2428875" y="71438"/>
            <a:ext cx="6583363" cy="1643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rgbClr val="FFFFFF"/>
              </a:solidFill>
              <a:latin typeface="Arial" charset="0"/>
            </a:endParaRPr>
          </a:p>
        </p:txBody>
      </p:sp>
      <p:pic>
        <p:nvPicPr>
          <p:cNvPr id="6" name="Picture 12" descr="C:\Documents and Settings\Isabelle\Desktop\UNEP\UN-REDD Programme Communication Strategy\UNEP Pictures\High Resolution Images\Low Res iStock_copy.JPG"/>
          <p:cNvPicPr>
            <a:picLocks noChangeAspect="1" noChangeArrowheads="1"/>
          </p:cNvPicPr>
          <p:nvPr/>
        </p:nvPicPr>
        <p:blipFill>
          <a:blip r:embed="rId2" cstate="print"/>
          <a:srcRect/>
          <a:stretch>
            <a:fillRect/>
          </a:stretch>
        </p:blipFill>
        <p:spPr bwMode="auto">
          <a:xfrm>
            <a:off x="92075" y="76200"/>
            <a:ext cx="2286000" cy="1647825"/>
          </a:xfrm>
          <a:prstGeom prst="rect">
            <a:avLst/>
          </a:prstGeom>
          <a:noFill/>
          <a:ln w="9525">
            <a:noFill/>
            <a:miter lim="800000"/>
            <a:headEnd/>
            <a:tailEnd/>
          </a:ln>
        </p:spPr>
      </p:pic>
      <p:pic>
        <p:nvPicPr>
          <p:cNvPr id="7" name="Picture 3" descr="C:\Documents and Settings\Isabelle\Desktop\UNEP\UN-REDD Programme Communication Strategy\Logos\Low Res Logos\UN-REDD logo.jpg"/>
          <p:cNvPicPr>
            <a:picLocks noChangeAspect="1" noChangeArrowheads="1"/>
          </p:cNvPicPr>
          <p:nvPr/>
        </p:nvPicPr>
        <p:blipFill>
          <a:blip r:embed="rId3" cstate="print"/>
          <a:srcRect/>
          <a:stretch>
            <a:fillRect/>
          </a:stretch>
        </p:blipFill>
        <p:spPr bwMode="auto">
          <a:xfrm>
            <a:off x="6875463" y="5864225"/>
            <a:ext cx="2039937" cy="874713"/>
          </a:xfrm>
          <a:prstGeom prst="rect">
            <a:avLst/>
          </a:prstGeom>
          <a:noFill/>
          <a:ln w="9525">
            <a:noFill/>
            <a:miter lim="800000"/>
            <a:headEnd/>
            <a:tailEnd/>
          </a:ln>
        </p:spPr>
      </p:pic>
      <p:sp>
        <p:nvSpPr>
          <p:cNvPr id="11" name="Content Placeholder 2"/>
          <p:cNvSpPr>
            <a:spLocks noGrp="1"/>
          </p:cNvSpPr>
          <p:nvPr>
            <p:ph idx="1"/>
          </p:nvPr>
        </p:nvSpPr>
        <p:spPr>
          <a:xfrm>
            <a:off x="285720" y="1857364"/>
            <a:ext cx="8715436" cy="4643470"/>
          </a:xfrm>
        </p:spPr>
        <p:txBody>
          <a:bodyPr/>
          <a:lstStyle>
            <a:lvl1pPr>
              <a:defRPr>
                <a:solidFill>
                  <a:schemeClr val="tx1">
                    <a:lumMod val="95000"/>
                    <a:lumOff val="5000"/>
                  </a:schemeClr>
                </a:solidFill>
              </a:defRPr>
            </a:lvl1pPr>
            <a:lvl2pPr>
              <a:defRPr/>
            </a:lvl2pPr>
          </a:lstStyle>
          <a:p>
            <a:pPr lvl="0"/>
            <a:r>
              <a:rPr lang="en-US" smtClean="0"/>
              <a:t>Click to edit Master text styles</a:t>
            </a:r>
          </a:p>
          <a:p>
            <a:pPr lvl="1"/>
            <a:r>
              <a:rPr lang="en-US" smtClean="0"/>
              <a:t>Second level</a:t>
            </a:r>
          </a:p>
          <a:p>
            <a:pPr lvl="2"/>
            <a:r>
              <a:rPr lang="en-US" smtClean="0"/>
              <a:t>Third level</a:t>
            </a:r>
          </a:p>
        </p:txBody>
      </p:sp>
      <p:sp>
        <p:nvSpPr>
          <p:cNvPr id="13" name="Title 1"/>
          <p:cNvSpPr>
            <a:spLocks noGrp="1"/>
          </p:cNvSpPr>
          <p:nvPr>
            <p:ph type="title"/>
          </p:nvPr>
        </p:nvSpPr>
        <p:spPr>
          <a:xfrm>
            <a:off x="2445745" y="132201"/>
            <a:ext cx="6544019" cy="1531345"/>
          </a:xfrm>
        </p:spPr>
        <p:txBody>
          <a:bodyPr/>
          <a:lstStyle>
            <a:lvl1pPr algn="ctr">
              <a:defRPr b="0"/>
            </a:lvl1pPr>
          </a:lstStyle>
          <a:p>
            <a:r>
              <a:rPr lang="en-US" dirty="0" smtClean="0"/>
              <a:t>Click to edit Master title style</a:t>
            </a:r>
            <a:endParaRPr lang="en-GB" dirty="0"/>
          </a:p>
        </p:txBody>
      </p:sp>
    </p:spTree>
    <p:extLst>
      <p:ext uri="{BB962C8B-B14F-4D97-AF65-F5344CB8AC3E}">
        <p14:creationId xmlns:p14="http://schemas.microsoft.com/office/powerpoint/2010/main" val="65238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B8BC65-D29F-48CF-BFC3-E7EE070369C5}" type="datetimeFigureOut">
              <a:rPr lang="en-US" smtClean="0"/>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FB2D9-F9B5-4917-A75B-86BC44CB96C9}" type="slidenum">
              <a:rPr lang="en-US" smtClean="0"/>
              <a:t>‹#›</a:t>
            </a:fld>
            <a:endParaRPr lang="en-US"/>
          </a:p>
        </p:txBody>
      </p:sp>
      <p:grpSp>
        <p:nvGrpSpPr>
          <p:cNvPr id="7" name="Group 6"/>
          <p:cNvGrpSpPr/>
          <p:nvPr userDrawn="1"/>
        </p:nvGrpSpPr>
        <p:grpSpPr>
          <a:xfrm>
            <a:off x="-15610" y="6006138"/>
            <a:ext cx="9144000" cy="851862"/>
            <a:chOff x="0" y="6019800"/>
            <a:chExt cx="9144000" cy="851862"/>
          </a:xfrm>
        </p:grpSpPr>
        <p:grpSp>
          <p:nvGrpSpPr>
            <p:cNvPr id="8" name="Group 7"/>
            <p:cNvGrpSpPr/>
            <p:nvPr/>
          </p:nvGrpSpPr>
          <p:grpSpPr>
            <a:xfrm>
              <a:off x="15766" y="6130454"/>
              <a:ext cx="9128234" cy="741208"/>
              <a:chOff x="15766" y="6130454"/>
              <a:chExt cx="9128234" cy="741208"/>
            </a:xfrm>
          </p:grpSpPr>
          <p:grpSp>
            <p:nvGrpSpPr>
              <p:cNvPr id="10" name="Group 9"/>
              <p:cNvGrpSpPr/>
              <p:nvPr/>
            </p:nvGrpSpPr>
            <p:grpSpPr>
              <a:xfrm>
                <a:off x="3962400" y="6130454"/>
                <a:ext cx="5181600" cy="741208"/>
                <a:chOff x="0" y="5712372"/>
                <a:chExt cx="9144000" cy="1159290"/>
              </a:xfrm>
            </p:grpSpPr>
            <p:pic>
              <p:nvPicPr>
                <p:cNvPr id="12" name="Picture 2" descr="D:\REDD+\REDD-Heang-2013\Stationary-REDD+\with_white_bg.jpg"/>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5712372"/>
                  <a:ext cx="4585531" cy="11579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3" name="Picture 2" descr="D:\REDD+\REDD-Heang-2013\Stationary-REDD+\with_white_bg.jpg"/>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flipH="1">
                  <a:off x="4558469" y="5713674"/>
                  <a:ext cx="4585531" cy="11579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sp>
            <p:nvSpPr>
              <p:cNvPr id="11" name="Title 1"/>
              <p:cNvSpPr txBox="1">
                <a:spLocks/>
              </p:cNvSpPr>
              <p:nvPr/>
            </p:nvSpPr>
            <p:spPr>
              <a:xfrm>
                <a:off x="15766" y="6130454"/>
                <a:ext cx="3946634" cy="727546"/>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dirty="0" smtClean="0">
                    <a:solidFill>
                      <a:srgbClr val="0033CC"/>
                    </a:solidFill>
                  </a:rPr>
                  <a:t>CAMBODIA </a:t>
                </a:r>
                <a:r>
                  <a:rPr lang="en-US" sz="1800" b="1" dirty="0" smtClean="0">
                    <a:solidFill>
                      <a:srgbClr val="FF0000"/>
                    </a:solidFill>
                  </a:rPr>
                  <a:t>REDD+</a:t>
                </a:r>
                <a:r>
                  <a:rPr lang="en-US" sz="1800" b="1" dirty="0" smtClean="0">
                    <a:solidFill>
                      <a:srgbClr val="0033CC"/>
                    </a:solidFill>
                  </a:rPr>
                  <a:t> NATIONAL PROGRAMME</a:t>
                </a:r>
                <a:endParaRPr lang="en-US" sz="1800" b="1" dirty="0">
                  <a:solidFill>
                    <a:srgbClr val="0033CC"/>
                  </a:solidFill>
                </a:endParaRPr>
              </a:p>
            </p:txBody>
          </p:sp>
        </p:grpSp>
        <p:cxnSp>
          <p:nvCxnSpPr>
            <p:cNvPr id="9" name="Straight Connector 8"/>
            <p:cNvCxnSpPr/>
            <p:nvPr/>
          </p:nvCxnSpPr>
          <p:spPr>
            <a:xfrm>
              <a:off x="0" y="6019800"/>
              <a:ext cx="9144000" cy="0"/>
            </a:xfrm>
            <a:prstGeom prst="line">
              <a:avLst/>
            </a:prstGeom>
            <a:ln w="127000">
              <a:solidFill>
                <a:srgbClr val="FF0000"/>
              </a:solidFill>
            </a:ln>
          </p:spPr>
          <p:style>
            <a:lnRef idx="3">
              <a:schemeClr val="accent2"/>
            </a:lnRef>
            <a:fillRef idx="0">
              <a:schemeClr val="accent2"/>
            </a:fillRef>
            <a:effectRef idx="2">
              <a:schemeClr val="accent2"/>
            </a:effectRef>
            <a:fontRef idx="minor">
              <a:schemeClr val="tx1"/>
            </a:fontRef>
          </p:style>
        </p:cxnSp>
      </p:grpSp>
      <p:sp>
        <p:nvSpPr>
          <p:cNvPr id="14" name="Title 1"/>
          <p:cNvSpPr>
            <a:spLocks noGrp="1"/>
          </p:cNvSpPr>
          <p:nvPr>
            <p:ph type="ctrTitle"/>
          </p:nvPr>
        </p:nvSpPr>
        <p:spPr>
          <a:xfrm>
            <a:off x="685800" y="457200"/>
            <a:ext cx="7772400" cy="1470025"/>
          </a:xfrm>
          <a:prstGeom prst="rect">
            <a:avLst/>
          </a:prstGeom>
        </p:spPr>
        <p:txBody>
          <a:bodyPr/>
          <a:lstStyle/>
          <a:p>
            <a:r>
              <a:rPr lang="en-US" smtClean="0"/>
              <a:t>Click to edit Master title style</a:t>
            </a:r>
            <a:endParaRPr lang="en-US" dirty="0"/>
          </a:p>
        </p:txBody>
      </p:sp>
      <p:sp>
        <p:nvSpPr>
          <p:cNvPr id="15" name="Subtitle 2"/>
          <p:cNvSpPr>
            <a:spLocks noGrp="1"/>
          </p:cNvSpPr>
          <p:nvPr>
            <p:ph type="subTitle" idx="1"/>
          </p:nvPr>
        </p:nvSpPr>
        <p:spPr>
          <a:xfrm>
            <a:off x="1371600" y="2212975"/>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75825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t>Monday, May 19, 2014</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Monday, May 19, 2014</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Monday, May 19, 2014</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Monday, May 19, 2014</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t>Monday, May 19, 2014</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Monday, May 19, 2014</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Monday, May 19, 2014</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t>Monday, May 19, 2014</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Monday, May 19, 2014</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22.gif"/><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mailto:Jennifer.laughlin@undp.or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72" y="2788170"/>
            <a:ext cx="9144000" cy="1351710"/>
          </a:xfrm>
        </p:spPr>
        <p:txBody>
          <a:bodyPr>
            <a:normAutofit/>
          </a:bodyPr>
          <a:lstStyle/>
          <a:p>
            <a:pPr marL="18288" indent="0" algn="ctr">
              <a:buNone/>
            </a:pPr>
            <a:r>
              <a:rPr lang="en-US" b="1" dirty="0" smtClean="0">
                <a:solidFill>
                  <a:srgbClr val="00B0F0"/>
                </a:solidFill>
                <a:effectLst/>
              </a:rPr>
              <a:t>Jennifer Laughlin, UNDP/UN-REDD </a:t>
            </a:r>
            <a:r>
              <a:rPr lang="en-US" b="1" dirty="0" err="1" smtClean="0">
                <a:solidFill>
                  <a:srgbClr val="00B0F0"/>
                </a:solidFill>
                <a:effectLst/>
              </a:rPr>
              <a:t>Programme</a:t>
            </a:r>
            <a:endParaRPr lang="en-US" b="1" dirty="0" smtClean="0">
              <a:solidFill>
                <a:srgbClr val="00B0F0"/>
              </a:solidFill>
              <a:effectLst/>
            </a:endParaRPr>
          </a:p>
          <a:p>
            <a:pPr marL="18288" indent="0" algn="ctr">
              <a:buNone/>
            </a:pPr>
            <a:endParaRPr lang="en-US" b="1" dirty="0">
              <a:solidFill>
                <a:srgbClr val="00B0F0"/>
              </a:solidFill>
              <a:effectLst/>
            </a:endParaRPr>
          </a:p>
          <a:p>
            <a:pPr marL="18288" indent="0" algn="ctr">
              <a:buNone/>
            </a:pPr>
            <a:r>
              <a:rPr lang="en-US" b="1" dirty="0" smtClean="0">
                <a:solidFill>
                  <a:srgbClr val="00B0F0"/>
                </a:solidFill>
                <a:effectLst/>
              </a:rPr>
              <a:t>15 May 2014</a:t>
            </a:r>
            <a:endParaRPr lang="en-US" b="1" dirty="0">
              <a:solidFill>
                <a:srgbClr val="00B0F0"/>
              </a:solidFill>
            </a:endParaRPr>
          </a:p>
        </p:txBody>
      </p:sp>
      <p:sp>
        <p:nvSpPr>
          <p:cNvPr id="3" name="Title 2"/>
          <p:cNvSpPr>
            <a:spLocks noGrp="1"/>
          </p:cNvSpPr>
          <p:nvPr>
            <p:ph type="title"/>
          </p:nvPr>
        </p:nvSpPr>
        <p:spPr>
          <a:xfrm>
            <a:off x="1" y="0"/>
            <a:ext cx="9144000" cy="2488375"/>
          </a:xfrm>
        </p:spPr>
        <p:txBody>
          <a:bodyPr/>
          <a:lstStyle/>
          <a:p>
            <a:pPr algn="ctr"/>
            <a:r>
              <a:rPr lang="en-US" sz="4000" b="1" dirty="0" smtClean="0">
                <a:solidFill>
                  <a:srgbClr val="FFFF00"/>
                </a:solidFill>
                <a:ea typeface="ＭＳ Ｐゴシック" charset="0"/>
                <a:cs typeface="ＭＳ Ｐゴシック" charset="0"/>
              </a:rPr>
              <a:t>Community Engagement and Grievance Mechanisms </a:t>
            </a:r>
            <a:br>
              <a:rPr lang="en-US" sz="4000" b="1" dirty="0" smtClean="0">
                <a:solidFill>
                  <a:srgbClr val="FFFF00"/>
                </a:solidFill>
                <a:ea typeface="ＭＳ Ｐゴシック" charset="0"/>
                <a:cs typeface="ＭＳ Ｐゴシック" charset="0"/>
              </a:rPr>
            </a:br>
            <a:r>
              <a:rPr lang="en-US" sz="4000" b="1" dirty="0" smtClean="0">
                <a:solidFill>
                  <a:srgbClr val="FFFF00"/>
                </a:solidFill>
                <a:ea typeface="ＭＳ Ｐゴシック" charset="0"/>
                <a:cs typeface="ＭＳ Ｐゴシック" charset="0"/>
              </a:rPr>
              <a:t>in the Context of REDD+</a:t>
            </a:r>
            <a:br>
              <a:rPr lang="en-US" sz="4000" b="1" dirty="0" smtClean="0">
                <a:solidFill>
                  <a:srgbClr val="FFFF00"/>
                </a:solidFill>
                <a:ea typeface="ＭＳ Ｐゴシック" charset="0"/>
                <a:cs typeface="ＭＳ Ｐゴシック" charset="0"/>
              </a:rPr>
            </a:br>
            <a:endParaRPr lang="en-US" sz="2000" b="1" dirty="0">
              <a:solidFill>
                <a:srgbClr val="FFFF00"/>
              </a:solidFill>
              <a:ea typeface="ＭＳ Ｐゴシック" charset="0"/>
              <a:cs typeface="ＭＳ Ｐゴシック" charset="0"/>
            </a:endParaRPr>
          </a:p>
        </p:txBody>
      </p:sp>
      <p:pic>
        <p:nvPicPr>
          <p:cNvPr id="4" name="Picture Placeholder 7" descr="Forest dweller"/>
          <p:cNvPicPr>
            <a:picLocks noChangeAspect="1" noChangeArrowheads="1"/>
          </p:cNvPicPr>
          <p:nvPr/>
        </p:nvPicPr>
        <p:blipFill>
          <a:blip r:embed="rId3" cstate="print"/>
          <a:srcRect t="23913" b="23913"/>
          <a:stretch>
            <a:fillRect/>
          </a:stretch>
        </p:blipFill>
        <p:spPr bwMode="auto">
          <a:xfrm>
            <a:off x="0" y="4495800"/>
            <a:ext cx="3017520" cy="2377440"/>
          </a:xfrm>
          <a:prstGeom prst="rect">
            <a:avLst/>
          </a:prstGeom>
          <a:ln>
            <a:noFill/>
          </a:ln>
          <a:effectLst>
            <a:outerShdw blurRad="292100" dist="139700" dir="2700000" algn="tl" rotWithShape="0">
              <a:srgbClr val="333333">
                <a:alpha val="65000"/>
              </a:srgbClr>
            </a:outerShdw>
          </a:effectLst>
        </p:spPr>
      </p:pic>
      <p:pic>
        <p:nvPicPr>
          <p:cNvPr id="5" name="Picture Placeholder 8" descr="baby and mom.jpg"/>
          <p:cNvPicPr>
            <a:picLocks noChangeAspect="1"/>
          </p:cNvPicPr>
          <p:nvPr/>
        </p:nvPicPr>
        <p:blipFill>
          <a:blip r:embed="rId4" cstate="print"/>
          <a:srcRect t="23719" b="23719"/>
          <a:stretch>
            <a:fillRect/>
          </a:stretch>
        </p:blipFill>
        <p:spPr>
          <a:xfrm>
            <a:off x="3063240" y="4495800"/>
            <a:ext cx="3017520" cy="2377440"/>
          </a:xfrm>
          <a:prstGeom prst="rect">
            <a:avLst/>
          </a:prstGeom>
          <a:ln>
            <a:noFill/>
          </a:ln>
          <a:effectLst>
            <a:outerShdw blurRad="292100" dist="139700" dir="2700000" algn="tl" rotWithShape="0">
              <a:srgbClr val="333333">
                <a:alpha val="65000"/>
              </a:srgbClr>
            </a:outerShdw>
          </a:effectLst>
        </p:spPr>
      </p:pic>
      <p:pic>
        <p:nvPicPr>
          <p:cNvPr id="6" name="Picture Placeholder 10" descr="Amu Darya dry river bed c. Adriana Dinu.jpg"/>
          <p:cNvPicPr>
            <a:picLocks noChangeAspect="1"/>
          </p:cNvPicPr>
          <p:nvPr/>
        </p:nvPicPr>
        <p:blipFill>
          <a:blip r:embed="rId5" cstate="print"/>
          <a:srcRect l="7699" r="7699"/>
          <a:stretch>
            <a:fillRect/>
          </a:stretch>
        </p:blipFill>
        <p:spPr>
          <a:xfrm>
            <a:off x="6126480" y="4495800"/>
            <a:ext cx="3017520" cy="23774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61709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2558"/>
            <a:ext cx="9143999" cy="681318"/>
          </a:xfrm>
        </p:spPr>
        <p:txBody>
          <a:bodyPr>
            <a:noAutofit/>
          </a:bodyPr>
          <a:lstStyle/>
          <a:p>
            <a:pPr algn="ctr"/>
            <a:r>
              <a:rPr lang="en-US" sz="4000" b="1" dirty="0" smtClean="0">
                <a:solidFill>
                  <a:srgbClr val="FFFF00"/>
                </a:solidFill>
              </a:rPr>
              <a:t>Framework for Engagement</a:t>
            </a:r>
            <a:endParaRPr lang="en-US" sz="4000" b="1" dirty="0">
              <a:solidFill>
                <a:srgbClr val="FFFF00"/>
              </a:solidFill>
            </a:endParaRPr>
          </a:p>
        </p:txBody>
      </p:sp>
      <p:sp>
        <p:nvSpPr>
          <p:cNvPr id="3" name="Content Placeholder 2"/>
          <p:cNvSpPr>
            <a:spLocks noGrp="1"/>
          </p:cNvSpPr>
          <p:nvPr>
            <p:ph idx="1"/>
          </p:nvPr>
        </p:nvSpPr>
        <p:spPr>
          <a:xfrm>
            <a:off x="0" y="1574660"/>
            <a:ext cx="9143999" cy="4991030"/>
          </a:xfrm>
        </p:spPr>
        <p:txBody>
          <a:bodyPr>
            <a:noAutofit/>
          </a:bodyPr>
          <a:lstStyle/>
          <a:p>
            <a:pPr marL="18288" indent="0">
              <a:buNone/>
              <a:defRPr/>
            </a:pPr>
            <a:r>
              <a:rPr lang="en-US" sz="2000" b="1" dirty="0" smtClean="0">
                <a:solidFill>
                  <a:srgbClr val="00B0F0"/>
                </a:solidFill>
              </a:rPr>
              <a:t>Entry Points</a:t>
            </a:r>
          </a:p>
          <a:p>
            <a:pPr lvl="1">
              <a:buFont typeface="Arial" pitchFamily="34" charset="0"/>
              <a:buChar char="•"/>
              <a:defRPr/>
            </a:pPr>
            <a:r>
              <a:rPr lang="en-US" sz="2000" dirty="0" smtClean="0"/>
              <a:t>Consultation and Participation Plans (R-PP)</a:t>
            </a:r>
          </a:p>
          <a:p>
            <a:pPr lvl="1">
              <a:buFont typeface="Arial" pitchFamily="34" charset="0"/>
              <a:buChar char="•"/>
              <a:defRPr/>
            </a:pPr>
            <a:r>
              <a:rPr lang="en-US" sz="2000" dirty="0" smtClean="0"/>
              <a:t>Representation on the REDD+ Steering Committee</a:t>
            </a:r>
          </a:p>
          <a:p>
            <a:pPr lvl="1">
              <a:buFont typeface="Arial" pitchFamily="34" charset="0"/>
              <a:buChar char="•"/>
              <a:defRPr/>
            </a:pPr>
            <a:r>
              <a:rPr lang="en-US" sz="2000" dirty="0" smtClean="0"/>
              <a:t>Strengthening </a:t>
            </a:r>
            <a:r>
              <a:rPr lang="en-US" sz="2000" dirty="0" smtClean="0"/>
              <a:t>existing/traditional platforms for engagement and representation</a:t>
            </a:r>
          </a:p>
          <a:p>
            <a:pPr lvl="1">
              <a:buFont typeface="Arial" pitchFamily="34" charset="0"/>
              <a:buChar char="•"/>
              <a:defRPr/>
            </a:pPr>
            <a:r>
              <a:rPr lang="en-US" sz="2000" dirty="0" smtClean="0"/>
              <a:t>Build capacity for self-selection processes</a:t>
            </a:r>
          </a:p>
          <a:p>
            <a:pPr lvl="1">
              <a:buFont typeface="Arial" pitchFamily="34" charset="0"/>
              <a:buChar char="•"/>
              <a:defRPr/>
            </a:pPr>
            <a:r>
              <a:rPr lang="en-US" sz="2000" dirty="0" smtClean="0"/>
              <a:t>Set aside funds for IP/CSOs to design and manage their own activities</a:t>
            </a:r>
          </a:p>
          <a:p>
            <a:pPr lvl="1">
              <a:buFont typeface="Arial" pitchFamily="34" charset="0"/>
              <a:buChar char="•"/>
              <a:defRPr/>
            </a:pPr>
            <a:r>
              <a:rPr lang="en-US" sz="2000" dirty="0" smtClean="0"/>
              <a:t>Strategic Environmental and Social Assessment (SESA)</a:t>
            </a:r>
          </a:p>
          <a:p>
            <a:pPr lvl="1">
              <a:buFont typeface="Arial" pitchFamily="34" charset="0"/>
              <a:buChar char="•"/>
              <a:defRPr/>
            </a:pPr>
            <a:r>
              <a:rPr lang="en-US" sz="2000" dirty="0" smtClean="0"/>
              <a:t>Joint land use planning and territory demarcation</a:t>
            </a:r>
          </a:p>
          <a:p>
            <a:pPr marL="18288" indent="0">
              <a:buNone/>
              <a:defRPr/>
            </a:pPr>
            <a:endParaRPr lang="en-US" sz="2000" b="1" dirty="0">
              <a:solidFill>
                <a:srgbClr val="00B0F0"/>
              </a:solidFill>
            </a:endParaRPr>
          </a:p>
          <a:p>
            <a:pPr marL="18288" indent="0">
              <a:buNone/>
              <a:defRPr/>
            </a:pPr>
            <a:r>
              <a:rPr lang="en-US" sz="2000" b="1" dirty="0" smtClean="0">
                <a:solidFill>
                  <a:srgbClr val="00B0F0"/>
                </a:solidFill>
              </a:rPr>
              <a:t>Tools</a:t>
            </a:r>
          </a:p>
          <a:p>
            <a:pPr marL="669798" lvl="2" indent="-285750">
              <a:buFont typeface="Arial" pitchFamily="34" charset="0"/>
              <a:buChar char="•"/>
              <a:defRPr/>
            </a:pPr>
            <a:r>
              <a:rPr lang="en-US" sz="2000" dirty="0" smtClean="0"/>
              <a:t>Stakeholder Mapping and Analysis</a:t>
            </a:r>
          </a:p>
          <a:p>
            <a:pPr marL="669798" lvl="2" indent="-285750">
              <a:buFont typeface="Arial" pitchFamily="34" charset="0"/>
              <a:buChar char="•"/>
              <a:defRPr/>
            </a:pPr>
            <a:r>
              <a:rPr lang="en-US" sz="2000" dirty="0" smtClean="0"/>
              <a:t>Guidance on SE, FPIC and Grievance Mechanisms</a:t>
            </a:r>
          </a:p>
          <a:p>
            <a:pPr marL="669798" lvl="2" indent="-285750">
              <a:buFont typeface="Arial" pitchFamily="34" charset="0"/>
              <a:buChar char="•"/>
              <a:defRPr/>
            </a:pPr>
            <a:r>
              <a:rPr lang="en-US" sz="2000" dirty="0" smtClean="0"/>
              <a:t>Safeguard approaches and Benefits and Risks Tool (BERT)</a:t>
            </a:r>
            <a:endParaRPr lang="en-US" sz="2000" dirty="0"/>
          </a:p>
          <a:p>
            <a:pPr marL="18288" indent="0">
              <a:buNone/>
              <a:defRPr/>
            </a:pPr>
            <a:endParaRPr lang="en-US" sz="2000" b="1" dirty="0">
              <a:solidFill>
                <a:srgbClr val="00B0F0"/>
              </a:solidFill>
            </a:endParaRPr>
          </a:p>
        </p:txBody>
      </p:sp>
    </p:spTree>
    <p:extLst>
      <p:ext uri="{BB962C8B-B14F-4D97-AF65-F5344CB8AC3E}">
        <p14:creationId xmlns:p14="http://schemas.microsoft.com/office/powerpoint/2010/main" val="3115578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719528"/>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en-US" sz="3600" b="1" dirty="0" smtClean="0">
                <a:solidFill>
                  <a:srgbClr val="FFFF00"/>
                </a:solidFill>
              </a:rPr>
              <a:t>Community Engagement in REDD+</a:t>
            </a:r>
          </a:p>
        </p:txBody>
      </p:sp>
      <p:sp>
        <p:nvSpPr>
          <p:cNvPr id="4" name="Rectangle 3"/>
          <p:cNvSpPr/>
          <p:nvPr/>
        </p:nvSpPr>
        <p:spPr>
          <a:xfrm>
            <a:off x="14991" y="758523"/>
            <a:ext cx="9129009" cy="6001643"/>
          </a:xfrm>
          <a:prstGeom prst="rect">
            <a:avLst/>
          </a:prstGeom>
        </p:spPr>
        <p:txBody>
          <a:bodyPr wrap="square">
            <a:spAutoFit/>
          </a:bodyPr>
          <a:lstStyle/>
          <a:p>
            <a:pPr lvl="0"/>
            <a:r>
              <a:rPr lang="en-US" altLang="en-US" sz="2400" b="1" dirty="0">
                <a:solidFill>
                  <a:srgbClr val="FFFF00"/>
                </a:solidFill>
              </a:rPr>
              <a:t>Entry </a:t>
            </a:r>
            <a:r>
              <a:rPr lang="en-US" altLang="en-US" sz="2400" b="1" dirty="0" smtClean="0">
                <a:solidFill>
                  <a:srgbClr val="FFFF00"/>
                </a:solidFill>
              </a:rPr>
              <a:t>Points</a:t>
            </a:r>
            <a:endParaRPr lang="en-US" sz="2400" dirty="0" smtClean="0"/>
          </a:p>
          <a:p>
            <a:pPr marL="285750" lvl="0" indent="-285750">
              <a:buFont typeface="Arial" pitchFamily="34" charset="0"/>
              <a:buChar char="•"/>
            </a:pPr>
            <a:r>
              <a:rPr lang="en-US" sz="2400" dirty="0" smtClean="0"/>
              <a:t>Participation &amp; representation </a:t>
            </a:r>
            <a:r>
              <a:rPr lang="en-US" sz="2400" dirty="0"/>
              <a:t>in REDD+ </a:t>
            </a:r>
            <a:r>
              <a:rPr lang="en-US" sz="2400" dirty="0" smtClean="0"/>
              <a:t>decision making bodies </a:t>
            </a:r>
          </a:p>
          <a:p>
            <a:pPr marL="285750" lvl="0" indent="-285750">
              <a:buFont typeface="Arial" pitchFamily="34" charset="0"/>
              <a:buChar char="•"/>
            </a:pPr>
            <a:r>
              <a:rPr lang="en-US" sz="2400" dirty="0" smtClean="0"/>
              <a:t>Consultation and Engagement Plans (R-PP)</a:t>
            </a:r>
          </a:p>
          <a:p>
            <a:pPr marL="285750" lvl="0" indent="-285750">
              <a:buFont typeface="Arial" pitchFamily="34" charset="0"/>
              <a:buChar char="•"/>
            </a:pPr>
            <a:r>
              <a:rPr lang="en-US" sz="2400" dirty="0" smtClean="0"/>
              <a:t>Multi-stakeholder participation platforms </a:t>
            </a:r>
          </a:p>
          <a:p>
            <a:pPr marL="285750" lvl="0" indent="-285750">
              <a:buFont typeface="Arial" pitchFamily="34" charset="0"/>
              <a:buChar char="•"/>
            </a:pPr>
            <a:r>
              <a:rPr lang="en-US" sz="2400" dirty="0" smtClean="0"/>
              <a:t>Capacity building  for and strengthening of existing/traditional representation structures</a:t>
            </a:r>
          </a:p>
          <a:p>
            <a:pPr marL="285750" lvl="0" indent="-285750">
              <a:buFont typeface="Arial" pitchFamily="34" charset="0"/>
              <a:buChar char="•"/>
            </a:pPr>
            <a:r>
              <a:rPr lang="en-US" sz="2400" dirty="0" smtClean="0"/>
              <a:t>Strategic Environmental and Social Assessment (SESA)</a:t>
            </a:r>
          </a:p>
          <a:p>
            <a:pPr marL="285750" lvl="0" indent="-285750">
              <a:buFont typeface="Arial" pitchFamily="34" charset="0"/>
              <a:buChar char="•"/>
            </a:pPr>
            <a:endParaRPr lang="en-US" sz="2400" dirty="0"/>
          </a:p>
          <a:p>
            <a:r>
              <a:rPr lang="en-US" sz="2400" b="1" dirty="0" smtClean="0">
                <a:solidFill>
                  <a:srgbClr val="FFFF00"/>
                </a:solidFill>
              </a:rPr>
              <a:t>Tools</a:t>
            </a:r>
          </a:p>
          <a:p>
            <a:pPr marL="285750" indent="-285750">
              <a:buFont typeface="Arial" pitchFamily="34" charset="0"/>
              <a:buChar char="•"/>
            </a:pPr>
            <a:r>
              <a:rPr lang="en-US" sz="2400" dirty="0"/>
              <a:t>Stakeholder </a:t>
            </a:r>
            <a:r>
              <a:rPr lang="en-US" sz="2400" dirty="0" smtClean="0"/>
              <a:t>Mapping and Analysis</a:t>
            </a:r>
          </a:p>
          <a:p>
            <a:pPr marL="285750" indent="-285750">
              <a:buFont typeface="Arial" pitchFamily="34" charset="0"/>
              <a:buChar char="•"/>
            </a:pPr>
            <a:r>
              <a:rPr lang="en-US" sz="2400" dirty="0" smtClean="0"/>
              <a:t>Guidance on Stakeholder Engagement, FPIC and Grievance Mechanisms</a:t>
            </a:r>
          </a:p>
          <a:p>
            <a:pPr marL="285750" indent="-285750">
              <a:buFont typeface="Arial" pitchFamily="34" charset="0"/>
              <a:buChar char="•"/>
            </a:pPr>
            <a:r>
              <a:rPr lang="en-US" sz="2400" dirty="0" smtClean="0"/>
              <a:t>Safeguard Approaches, including Benefits and Risk Tool (BERT)</a:t>
            </a:r>
          </a:p>
          <a:p>
            <a:pPr marL="285750" indent="-285750">
              <a:buFont typeface="Arial" pitchFamily="34" charset="0"/>
              <a:buChar char="•"/>
            </a:pPr>
            <a:r>
              <a:rPr lang="en-US" sz="2400" dirty="0" smtClean="0"/>
              <a:t>Experiences and lessons of other countries</a:t>
            </a:r>
            <a:endParaRPr lang="en-US" sz="2400" dirty="0"/>
          </a:p>
          <a:p>
            <a:pPr lvl="0"/>
            <a:endParaRPr lang="en-US" sz="2400" dirty="0" smtClean="0"/>
          </a:p>
        </p:txBody>
      </p:sp>
      <p:pic>
        <p:nvPicPr>
          <p:cNvPr id="5" name="Picture 2" descr="C:\Users\oliver.hughes\Dropbox\Winner profiles\Village of Andavadoaka\Andavadoaka_Photo3.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8122"/>
          <a:stretch/>
        </p:blipFill>
        <p:spPr bwMode="auto">
          <a:xfrm>
            <a:off x="-76200" y="0"/>
            <a:ext cx="9452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876300" y="5275113"/>
            <a:ext cx="7391400" cy="1170660"/>
          </a:xfrm>
          <a:prstGeom prst="rect">
            <a:avLst/>
          </a:prstGeom>
          <a:solidFill>
            <a:schemeClr val="bg1">
              <a:lumMod val="85000"/>
              <a:lumOff val="15000"/>
              <a:alpha val="50000"/>
            </a:schemeClr>
          </a:solidFill>
          <a:ln w="9525">
            <a:noFill/>
            <a:miter lim="800000"/>
            <a:headEnd/>
            <a:tailEnd/>
          </a:ln>
          <a:effectLst/>
        </p:spPr>
        <p:txBody>
          <a:bodyPr/>
          <a:lstStyle/>
          <a:p>
            <a:pPr algn="ctr" fontAlgn="auto">
              <a:spcBef>
                <a:spcPts val="0"/>
              </a:spcBef>
              <a:spcAft>
                <a:spcPts val="0"/>
              </a:spcAft>
              <a:buFont typeface="Arial" pitchFamily="34" charset="0"/>
              <a:buNone/>
              <a:defRPr/>
            </a:pPr>
            <a:r>
              <a:rPr lang="en-US" sz="3600" b="1" dirty="0" smtClean="0">
                <a:solidFill>
                  <a:srgbClr val="FFC000"/>
                </a:solidFill>
                <a:latin typeface="+mj-lt"/>
              </a:rPr>
              <a:t>Challenges, Lessons and Key Considerations</a:t>
            </a:r>
          </a:p>
          <a:p>
            <a:pPr lvl="1" fontAlgn="auto">
              <a:spcBef>
                <a:spcPts val="0"/>
              </a:spcBef>
              <a:spcAft>
                <a:spcPts val="0"/>
              </a:spcAft>
              <a:defRPr/>
            </a:pPr>
            <a:endParaRPr lang="en-US" sz="3600" b="1" dirty="0">
              <a:solidFill>
                <a:srgbClr val="FFC000"/>
              </a:solidFill>
              <a:latin typeface="+mj-lt"/>
            </a:endParaRPr>
          </a:p>
          <a:p>
            <a:pPr lvl="1" fontAlgn="auto">
              <a:spcBef>
                <a:spcPts val="0"/>
              </a:spcBef>
              <a:spcAft>
                <a:spcPts val="0"/>
              </a:spcAft>
              <a:defRPr/>
            </a:pPr>
            <a:endParaRPr lang="en-US" sz="3600" b="1" dirty="0">
              <a:solidFill>
                <a:srgbClr val="FFC000"/>
              </a:solidFill>
              <a:latin typeface="+mj-lt"/>
            </a:endParaRPr>
          </a:p>
          <a:p>
            <a:pPr marL="342900" indent="-342900" fontAlgn="auto">
              <a:lnSpc>
                <a:spcPct val="90000"/>
              </a:lnSpc>
              <a:spcBef>
                <a:spcPct val="20000"/>
              </a:spcBef>
              <a:spcAft>
                <a:spcPts val="0"/>
              </a:spcAft>
              <a:buClr>
                <a:schemeClr val="hlink"/>
              </a:buClr>
              <a:buSzPct val="65000"/>
              <a:buFont typeface="Wingdings" pitchFamily="2" charset="2"/>
              <a:buChar char="n"/>
              <a:defRPr/>
            </a:pPr>
            <a:endParaRPr lang="en-GB" sz="3600" b="1" dirty="0">
              <a:solidFill>
                <a:srgbClr val="FFC000"/>
              </a:solidFill>
              <a:latin typeface="+mj-lt"/>
            </a:endParaRPr>
          </a:p>
        </p:txBody>
      </p:sp>
    </p:spTree>
    <p:extLst>
      <p:ext uri="{BB962C8B-B14F-4D97-AF65-F5344CB8AC3E}">
        <p14:creationId xmlns:p14="http://schemas.microsoft.com/office/powerpoint/2010/main" val="24795154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212236" y="1139252"/>
            <a:ext cx="4721902" cy="5062924"/>
          </a:xfrm>
          <a:prstGeom prst="rect">
            <a:avLst/>
          </a:prstGeom>
        </p:spPr>
        <p:txBody>
          <a:bodyPr wrap="square">
            <a:spAutoFit/>
          </a:bodyPr>
          <a:lstStyle/>
          <a:p>
            <a:pPr>
              <a:spcAft>
                <a:spcPts val="600"/>
              </a:spcAft>
            </a:pPr>
            <a:r>
              <a:rPr lang="en-US" sz="2800" b="1" dirty="0" smtClean="0"/>
              <a:t>A lot has been achieved, but still a way to go…</a:t>
            </a:r>
          </a:p>
          <a:p>
            <a:pPr>
              <a:spcAft>
                <a:spcPts val="600"/>
              </a:spcAft>
            </a:pPr>
            <a:endParaRPr lang="en-US" sz="2800" b="1" dirty="0"/>
          </a:p>
          <a:p>
            <a:pPr>
              <a:spcAft>
                <a:spcPts val="600"/>
              </a:spcAft>
            </a:pPr>
            <a:r>
              <a:rPr lang="en-US" sz="2800" b="1" dirty="0" smtClean="0"/>
              <a:t>Key Challenges</a:t>
            </a:r>
          </a:p>
          <a:p>
            <a:pPr marL="0" lvl="1" algn="just"/>
            <a:endParaRPr lang="en-US" sz="2800" dirty="0"/>
          </a:p>
          <a:p>
            <a:pPr marL="800100" lvl="2" indent="-342900" algn="just">
              <a:buFont typeface="Wingdings" pitchFamily="2" charset="2"/>
              <a:buChar char="§"/>
            </a:pPr>
            <a:r>
              <a:rPr lang="en-US" sz="2800" dirty="0" smtClean="0"/>
              <a:t>Awareness Raising and Outreach</a:t>
            </a:r>
          </a:p>
          <a:p>
            <a:pPr marL="800100" lvl="2" indent="-342900" algn="just">
              <a:buFont typeface="Wingdings" pitchFamily="2" charset="2"/>
              <a:buChar char="§"/>
            </a:pPr>
            <a:endParaRPr lang="en-US" sz="2800" dirty="0" smtClean="0"/>
          </a:p>
          <a:p>
            <a:pPr marL="800100" lvl="2" indent="-342900" algn="just">
              <a:buFont typeface="Wingdings" pitchFamily="2" charset="2"/>
              <a:buChar char="§"/>
            </a:pPr>
            <a:r>
              <a:rPr lang="en-US" sz="2800" dirty="0" smtClean="0"/>
              <a:t>Consultation</a:t>
            </a:r>
          </a:p>
          <a:p>
            <a:pPr marL="800100" lvl="2" indent="-342900" algn="just">
              <a:buFont typeface="Wingdings" pitchFamily="2" charset="2"/>
              <a:buChar char="§"/>
            </a:pPr>
            <a:endParaRPr lang="en-US" sz="2800" dirty="0" smtClean="0"/>
          </a:p>
          <a:p>
            <a:pPr marL="800100" lvl="2" indent="-342900" algn="just">
              <a:buFont typeface="Wingdings" pitchFamily="2" charset="2"/>
              <a:buChar char="§"/>
            </a:pPr>
            <a:r>
              <a:rPr lang="en-US" sz="2800" dirty="0" smtClean="0"/>
              <a:t>Representation</a:t>
            </a:r>
          </a:p>
        </p:txBody>
      </p:sp>
      <p:sp>
        <p:nvSpPr>
          <p:cNvPr id="3" name="Title 1"/>
          <p:cNvSpPr txBox="1">
            <a:spLocks/>
          </p:cNvSpPr>
          <p:nvPr/>
        </p:nvSpPr>
        <p:spPr>
          <a:xfrm>
            <a:off x="0" y="0"/>
            <a:ext cx="9144000" cy="89941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en-US" sz="4800" b="1" dirty="0" smtClean="0">
                <a:solidFill>
                  <a:srgbClr val="FFFF00"/>
                </a:solidFill>
              </a:rPr>
              <a:t>Challenges</a:t>
            </a:r>
          </a:p>
        </p:txBody>
      </p:sp>
      <p:pic>
        <p:nvPicPr>
          <p:cNvPr id="4" name="Picture 2" descr="C:\Users\oliver.hughes\Desktop\2012 Winners\Asociacion de Artestanas Unidas de los Limites ASOARTESANAS (Colombia)\Photos\Hoffner_080715_IMG_9858.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0507" y="1016000"/>
            <a:ext cx="3784600" cy="567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474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46219" y="1477912"/>
            <a:ext cx="9059119" cy="4647426"/>
          </a:xfrm>
          <a:prstGeom prst="rect">
            <a:avLst/>
          </a:prstGeom>
          <a:noFill/>
        </p:spPr>
        <p:txBody>
          <a:bodyPr wrap="square" rtlCol="0">
            <a:spAutoFit/>
          </a:bodyPr>
          <a:lstStyle/>
          <a:p>
            <a:pPr marL="342900" indent="-342900">
              <a:buFont typeface="Arial" pitchFamily="34" charset="0"/>
              <a:buChar char="•"/>
            </a:pPr>
            <a:r>
              <a:rPr lang="en-US" sz="2000" dirty="0" smtClean="0"/>
              <a:t>The </a:t>
            </a:r>
            <a:r>
              <a:rPr lang="en-US" sz="2000" dirty="0"/>
              <a:t>Federation </a:t>
            </a:r>
            <a:r>
              <a:rPr lang="en-US" sz="2000" dirty="0" smtClean="0"/>
              <a:t>for the Self-Determination of </a:t>
            </a:r>
            <a:r>
              <a:rPr lang="en-US" sz="2000" dirty="0"/>
              <a:t>Indigenous Peoples (FAPI) in </a:t>
            </a:r>
            <a:r>
              <a:rPr lang="en-US" sz="2000" dirty="0" smtClean="0"/>
              <a:t>Paraguay, an </a:t>
            </a:r>
            <a:r>
              <a:rPr lang="en-US" sz="2000" b="1" dirty="0">
                <a:solidFill>
                  <a:srgbClr val="00B0F0"/>
                </a:solidFill>
              </a:rPr>
              <a:t>equal partner </a:t>
            </a:r>
            <a:r>
              <a:rPr lang="en-US" sz="2000" dirty="0" smtClean="0"/>
              <a:t>of </a:t>
            </a:r>
            <a:r>
              <a:rPr lang="en-US" sz="2000" dirty="0"/>
              <a:t>the UN-REDD NP process from the </a:t>
            </a:r>
            <a:r>
              <a:rPr lang="en-US" sz="2000" dirty="0" smtClean="0"/>
              <a:t>beginning</a:t>
            </a:r>
          </a:p>
          <a:p>
            <a:pPr marL="342900" indent="-342900">
              <a:buFont typeface="Arial" pitchFamily="34" charset="0"/>
              <a:buChar char="•"/>
            </a:pPr>
            <a:endParaRPr lang="en-US" sz="1400" dirty="0"/>
          </a:p>
          <a:p>
            <a:pPr marL="342900" indent="-342900">
              <a:buFont typeface="Arial" pitchFamily="34" charset="0"/>
              <a:buChar char="•"/>
            </a:pPr>
            <a:r>
              <a:rPr lang="en-US" sz="2000" b="1" dirty="0" smtClean="0">
                <a:solidFill>
                  <a:srgbClr val="00B0F0"/>
                </a:solidFill>
              </a:rPr>
              <a:t>Dedicated </a:t>
            </a:r>
            <a:r>
              <a:rPr lang="en-US" sz="2000" b="1" dirty="0">
                <a:solidFill>
                  <a:srgbClr val="00B0F0"/>
                </a:solidFill>
              </a:rPr>
              <a:t>chapter </a:t>
            </a:r>
            <a:r>
              <a:rPr lang="en-US" sz="2000" dirty="0"/>
              <a:t>on indigenous peoples’ participation for the </a:t>
            </a:r>
            <a:r>
              <a:rPr lang="en-US" sz="2000" dirty="0" smtClean="0"/>
              <a:t>NP</a:t>
            </a:r>
            <a:r>
              <a:rPr lang="en-US" sz="2000" dirty="0"/>
              <a:t> </a:t>
            </a:r>
          </a:p>
          <a:p>
            <a:pPr marL="342900" indent="-342900">
              <a:buFont typeface="Arial" pitchFamily="34" charset="0"/>
              <a:buChar char="•"/>
            </a:pPr>
            <a:endParaRPr lang="en-US" sz="2000" dirty="0" smtClean="0"/>
          </a:p>
          <a:p>
            <a:pPr marL="342900" indent="-342900">
              <a:buFont typeface="Arial" pitchFamily="34" charset="0"/>
              <a:buChar char="•"/>
            </a:pPr>
            <a:r>
              <a:rPr lang="en-US" sz="2000" dirty="0" smtClean="0"/>
              <a:t>FAPI’s </a:t>
            </a:r>
            <a:r>
              <a:rPr lang="en-US" sz="2000" dirty="0"/>
              <a:t>President is a </a:t>
            </a:r>
            <a:r>
              <a:rPr lang="en-US" sz="2000" b="1" dirty="0">
                <a:solidFill>
                  <a:srgbClr val="00B0F0"/>
                </a:solidFill>
              </a:rPr>
              <a:t>member of </a:t>
            </a:r>
            <a:r>
              <a:rPr lang="en-US" sz="2000" b="1" dirty="0" smtClean="0">
                <a:solidFill>
                  <a:srgbClr val="00B0F0"/>
                </a:solidFill>
              </a:rPr>
              <a:t>the NP </a:t>
            </a:r>
            <a:r>
              <a:rPr lang="en-US" sz="2000" b="1" dirty="0">
                <a:solidFill>
                  <a:srgbClr val="00B0F0"/>
                </a:solidFill>
              </a:rPr>
              <a:t>Political </a:t>
            </a:r>
            <a:r>
              <a:rPr lang="en-US" sz="2000" b="1" dirty="0" smtClean="0">
                <a:solidFill>
                  <a:srgbClr val="00B0F0"/>
                </a:solidFill>
              </a:rPr>
              <a:t>Committee</a:t>
            </a:r>
            <a:r>
              <a:rPr lang="en-US" sz="2000" dirty="0" smtClean="0"/>
              <a:t>, FAPI also participates </a:t>
            </a:r>
            <a:r>
              <a:rPr lang="en-US" sz="2000" dirty="0"/>
              <a:t>in </a:t>
            </a:r>
            <a:r>
              <a:rPr lang="en-US" sz="2000" dirty="0" smtClean="0"/>
              <a:t>the </a:t>
            </a:r>
            <a:r>
              <a:rPr lang="en-US" sz="2000" b="1" dirty="0" smtClean="0">
                <a:solidFill>
                  <a:srgbClr val="00B0F0"/>
                </a:solidFill>
              </a:rPr>
              <a:t>NP Technical Team </a:t>
            </a:r>
            <a:endParaRPr lang="en-US" sz="2000" b="1" dirty="0">
              <a:solidFill>
                <a:srgbClr val="00B0F0"/>
              </a:solidFill>
            </a:endParaRPr>
          </a:p>
          <a:p>
            <a:pPr marL="342900" indent="-342900">
              <a:buFont typeface="Arial" pitchFamily="34" charset="0"/>
              <a:buChar char="•"/>
            </a:pPr>
            <a:endParaRPr lang="en-US" sz="1400" dirty="0" smtClean="0"/>
          </a:p>
          <a:p>
            <a:pPr marL="342900" indent="-342900">
              <a:buFont typeface="Arial" pitchFamily="34" charset="0"/>
              <a:buChar char="•"/>
            </a:pPr>
            <a:r>
              <a:rPr lang="en-US" sz="2000" b="1" dirty="0" smtClean="0">
                <a:solidFill>
                  <a:srgbClr val="00B0F0"/>
                </a:solidFill>
              </a:rPr>
              <a:t>FAPI helps to inform </a:t>
            </a:r>
            <a:r>
              <a:rPr lang="en-US" sz="2000" dirty="0" smtClean="0"/>
              <a:t>other communities about REDD+</a:t>
            </a:r>
            <a:endParaRPr lang="en-US" sz="2000" dirty="0"/>
          </a:p>
          <a:p>
            <a:pPr marL="342900" indent="-342900">
              <a:buFont typeface="Arial" pitchFamily="34" charset="0"/>
              <a:buChar char="•"/>
            </a:pPr>
            <a:endParaRPr lang="en-US" sz="1400" dirty="0" smtClean="0"/>
          </a:p>
          <a:p>
            <a:pPr marL="342900" indent="-342900">
              <a:buFont typeface="Arial" pitchFamily="34" charset="0"/>
              <a:buChar char="•"/>
            </a:pPr>
            <a:r>
              <a:rPr lang="en-US" sz="2000" dirty="0" smtClean="0"/>
              <a:t>Indigenous </a:t>
            </a:r>
            <a:r>
              <a:rPr lang="en-US" sz="2000" dirty="0"/>
              <a:t>peoples’ contributions have led to important new developments to strengthen REDD+ in the country. </a:t>
            </a:r>
          </a:p>
          <a:p>
            <a:pPr marL="342900" indent="-342900">
              <a:buFont typeface="Arial" pitchFamily="34" charset="0"/>
              <a:buChar char="•"/>
            </a:pPr>
            <a:endParaRPr lang="en-US" sz="1400" dirty="0" smtClean="0"/>
          </a:p>
          <a:p>
            <a:pPr marL="342900" indent="-342900">
              <a:buFont typeface="Arial" pitchFamily="34" charset="0"/>
              <a:buChar char="•"/>
            </a:pPr>
            <a:r>
              <a:rPr lang="en-US" sz="2000" dirty="0" smtClean="0"/>
              <a:t>For </a:t>
            </a:r>
            <a:r>
              <a:rPr lang="en-US" sz="2000" dirty="0"/>
              <a:t>instance, </a:t>
            </a:r>
            <a:r>
              <a:rPr lang="en-US" sz="2000" b="1" dirty="0">
                <a:solidFill>
                  <a:srgbClr val="00B0F0"/>
                </a:solidFill>
              </a:rPr>
              <a:t>IP’s suggestion to map scared sites </a:t>
            </a:r>
            <a:r>
              <a:rPr lang="en-US" sz="2000" b="1" dirty="0" smtClean="0">
                <a:solidFill>
                  <a:srgbClr val="00B0F0"/>
                </a:solidFill>
              </a:rPr>
              <a:t>have been </a:t>
            </a:r>
            <a:r>
              <a:rPr lang="en-US" sz="2000" b="1" dirty="0">
                <a:solidFill>
                  <a:srgbClr val="00B0F0"/>
                </a:solidFill>
              </a:rPr>
              <a:t>included </a:t>
            </a:r>
            <a:r>
              <a:rPr lang="en-US" sz="2000" dirty="0"/>
              <a:t>in the country’s multiple benefits analysis, and ultimately in the REDD+ strategy</a:t>
            </a:r>
            <a:r>
              <a:rPr lang="en-US" sz="2000" dirty="0" smtClean="0"/>
              <a:t>.</a:t>
            </a:r>
            <a:endParaRPr lang="en-US" sz="2000" dirty="0"/>
          </a:p>
        </p:txBody>
      </p:sp>
      <p:sp>
        <p:nvSpPr>
          <p:cNvPr id="5" name="Rectangle 4"/>
          <p:cNvSpPr>
            <a:spLocks noChangeArrowheads="1"/>
          </p:cNvSpPr>
          <p:nvPr/>
        </p:nvSpPr>
        <p:spPr bwMode="auto">
          <a:xfrm>
            <a:off x="0" y="0"/>
            <a:ext cx="9144000" cy="685800"/>
          </a:xfrm>
          <a:prstGeom prst="rect">
            <a:avLst/>
          </a:prstGeom>
          <a:noFill/>
          <a:ln w="9525">
            <a:noFill/>
            <a:miter lim="800000"/>
            <a:headEnd/>
            <a:tailEnd/>
          </a:ln>
          <a:effectLst/>
        </p:spPr>
        <p:txBody>
          <a:bodyPr/>
          <a:lstStyle/>
          <a:p>
            <a:pPr algn="ctr" fontAlgn="auto">
              <a:spcBef>
                <a:spcPts val="0"/>
              </a:spcBef>
              <a:spcAft>
                <a:spcPts val="0"/>
              </a:spcAft>
              <a:buFont typeface="Arial" pitchFamily="34" charset="0"/>
              <a:buNone/>
              <a:defRPr/>
            </a:pPr>
            <a:r>
              <a:rPr lang="en-US" sz="3600" b="1" dirty="0" smtClean="0">
                <a:solidFill>
                  <a:srgbClr val="FFFF00"/>
                </a:solidFill>
                <a:latin typeface="+mj-lt"/>
              </a:rPr>
              <a:t>Paraguay’s Inclusive REDD+ </a:t>
            </a:r>
          </a:p>
          <a:p>
            <a:pPr algn="ctr" fontAlgn="auto">
              <a:spcBef>
                <a:spcPts val="0"/>
              </a:spcBef>
              <a:spcAft>
                <a:spcPts val="0"/>
              </a:spcAft>
              <a:buFont typeface="Arial" pitchFamily="34" charset="0"/>
              <a:buNone/>
              <a:defRPr/>
            </a:pPr>
            <a:r>
              <a:rPr lang="en-US" sz="3600" b="1" dirty="0" smtClean="0">
                <a:solidFill>
                  <a:srgbClr val="FFFF00"/>
                </a:solidFill>
                <a:latin typeface="+mj-lt"/>
              </a:rPr>
              <a:t>Governance Arrangements</a:t>
            </a:r>
            <a:endParaRPr lang="en-US" sz="3600" dirty="0">
              <a:solidFill>
                <a:srgbClr val="FFFF00"/>
              </a:solidFill>
              <a:effectLst>
                <a:outerShdw blurRad="38100" dist="38100" dir="2700000" algn="tl">
                  <a:srgbClr val="000000"/>
                </a:outerShdw>
              </a:effectLst>
              <a:latin typeface="+mj-lt"/>
            </a:endParaRPr>
          </a:p>
        </p:txBody>
      </p:sp>
    </p:spTree>
    <p:extLst>
      <p:ext uri="{BB962C8B-B14F-4D97-AF65-F5344CB8AC3E}">
        <p14:creationId xmlns:p14="http://schemas.microsoft.com/office/powerpoint/2010/main" val="4068087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19920" y="1394080"/>
            <a:ext cx="8946629" cy="40323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738" lvl="1" indent="0">
              <a:lnSpc>
                <a:spcPct val="100000"/>
              </a:lnSpc>
              <a:spcBef>
                <a:spcPts val="600"/>
              </a:spcBef>
              <a:buNone/>
            </a:pPr>
            <a:r>
              <a:rPr lang="en-US" sz="3200" dirty="0" smtClean="0"/>
              <a:t>Self selection of representatives in 15 provinces</a:t>
            </a:r>
            <a:endParaRPr lang="en-US" sz="3200" dirty="0" smtClean="0">
              <a:sym typeface="Wingdings" pitchFamily="2" charset="2"/>
            </a:endParaRPr>
          </a:p>
          <a:p>
            <a:pPr marL="58738" lvl="1" indent="0">
              <a:lnSpc>
                <a:spcPct val="100000"/>
              </a:lnSpc>
              <a:spcBef>
                <a:spcPts val="600"/>
              </a:spcBef>
              <a:buNone/>
            </a:pPr>
            <a:endParaRPr lang="en-US" sz="3200" b="1" dirty="0">
              <a:sym typeface="Wingdings" pitchFamily="2" charset="2"/>
            </a:endParaRPr>
          </a:p>
          <a:p>
            <a:pPr marL="58738" lvl="1" indent="0">
              <a:lnSpc>
                <a:spcPct val="100000"/>
              </a:lnSpc>
              <a:spcBef>
                <a:spcPts val="600"/>
              </a:spcBef>
              <a:buNone/>
            </a:pPr>
            <a:r>
              <a:rPr lang="en-US" sz="3200" dirty="0" smtClean="0"/>
              <a:t>15 </a:t>
            </a:r>
            <a:r>
              <a:rPr lang="en-US" sz="3200" dirty="0"/>
              <a:t>selected </a:t>
            </a:r>
            <a:r>
              <a:rPr lang="en-US" sz="3200" dirty="0" smtClean="0"/>
              <a:t>IPs attended Consultation Group </a:t>
            </a:r>
            <a:r>
              <a:rPr lang="en-US" sz="3200" dirty="0"/>
              <a:t>National Workshop to elect among themselves for top 2 IP </a:t>
            </a:r>
            <a:r>
              <a:rPr lang="en-US" sz="3200" dirty="0" smtClean="0"/>
              <a:t>representatives, who </a:t>
            </a:r>
            <a:r>
              <a:rPr lang="en-US" sz="3200" dirty="0"/>
              <a:t>will become </a:t>
            </a:r>
            <a:r>
              <a:rPr lang="en-US" sz="3200" dirty="0" smtClean="0"/>
              <a:t>the IP representatives on the Project Executive Board (equiv. to REDD+ Steering Committee)  </a:t>
            </a:r>
            <a:endParaRPr lang="en-US" sz="3200" dirty="0"/>
          </a:p>
        </p:txBody>
      </p:sp>
      <p:sp>
        <p:nvSpPr>
          <p:cNvPr id="3" name="Subtitle 2"/>
          <p:cNvSpPr txBox="1">
            <a:spLocks/>
          </p:cNvSpPr>
          <p:nvPr/>
        </p:nvSpPr>
        <p:spPr>
          <a:xfrm>
            <a:off x="0" y="-149900"/>
            <a:ext cx="9144000" cy="914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600"/>
              </a:spcBef>
              <a:buNone/>
            </a:pPr>
            <a:r>
              <a:rPr lang="en-US" sz="4000" b="1" dirty="0" smtClean="0">
                <a:solidFill>
                  <a:srgbClr val="FFFF00"/>
                </a:solidFill>
                <a:latin typeface="+mj-lt"/>
              </a:rPr>
              <a:t>Cambodia’s IP Self-Selection </a:t>
            </a:r>
            <a:r>
              <a:rPr lang="en-US" sz="4000" b="1" dirty="0">
                <a:solidFill>
                  <a:srgbClr val="FFFF00"/>
                </a:solidFill>
                <a:latin typeface="+mj-lt"/>
              </a:rPr>
              <a:t>P</a:t>
            </a:r>
            <a:r>
              <a:rPr lang="en-US" sz="4000" b="1" dirty="0" smtClean="0">
                <a:solidFill>
                  <a:srgbClr val="FFFF00"/>
                </a:solidFill>
                <a:latin typeface="+mj-lt"/>
              </a:rPr>
              <a:t>rocess</a:t>
            </a:r>
          </a:p>
        </p:txBody>
      </p:sp>
    </p:spTree>
    <p:extLst>
      <p:ext uri="{BB962C8B-B14F-4D97-AF65-F5344CB8AC3E}">
        <p14:creationId xmlns:p14="http://schemas.microsoft.com/office/powerpoint/2010/main" val="18669807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15"/>
          <p:cNvSpPr/>
          <p:nvPr/>
        </p:nvSpPr>
        <p:spPr>
          <a:xfrm>
            <a:off x="186275" y="779318"/>
            <a:ext cx="8771448" cy="5878532"/>
          </a:xfrm>
          <a:prstGeom prst="rect">
            <a:avLst/>
          </a:prstGeom>
        </p:spPr>
        <p:txBody>
          <a:bodyPr wrap="square">
            <a:spAutoFit/>
          </a:bodyPr>
          <a:lstStyle/>
          <a:p>
            <a:pPr>
              <a:spcAft>
                <a:spcPts val="600"/>
              </a:spcAft>
            </a:pPr>
            <a:r>
              <a:rPr lang="de-DE" sz="2400" b="1" dirty="0" smtClean="0">
                <a:solidFill>
                  <a:srgbClr val="00B0F0"/>
                </a:solidFill>
              </a:rPr>
              <a:t>“</a:t>
            </a:r>
            <a:r>
              <a:rPr lang="de-DE" sz="2400" b="1" dirty="0" err="1">
                <a:solidFill>
                  <a:srgbClr val="00B0F0"/>
                </a:solidFill>
              </a:rPr>
              <a:t>E</a:t>
            </a:r>
            <a:r>
              <a:rPr lang="de-DE" sz="2400" b="1" dirty="0" err="1" smtClean="0">
                <a:solidFill>
                  <a:srgbClr val="00B0F0"/>
                </a:solidFill>
              </a:rPr>
              <a:t>nabling</a:t>
            </a:r>
            <a:r>
              <a:rPr lang="de-DE" sz="2400" b="1" dirty="0" smtClean="0">
                <a:solidFill>
                  <a:srgbClr val="00B0F0"/>
                </a:solidFill>
              </a:rPr>
              <a:t> </a:t>
            </a:r>
            <a:r>
              <a:rPr lang="de-DE" sz="2400" b="1" dirty="0" err="1" smtClean="0">
                <a:solidFill>
                  <a:srgbClr val="00B0F0"/>
                </a:solidFill>
              </a:rPr>
              <a:t>conditions</a:t>
            </a:r>
            <a:r>
              <a:rPr lang="de-DE" sz="2400" b="1" dirty="0" smtClean="0">
                <a:solidFill>
                  <a:srgbClr val="00B0F0"/>
                </a:solidFill>
              </a:rPr>
              <a:t>” </a:t>
            </a:r>
            <a:r>
              <a:rPr lang="en-US" sz="2400" b="1" dirty="0">
                <a:solidFill>
                  <a:srgbClr val="00B0F0"/>
                </a:solidFill>
              </a:rPr>
              <a:t>for full and effective participation</a:t>
            </a:r>
            <a:r>
              <a:rPr lang="de-DE" sz="2400" b="1" dirty="0" smtClean="0">
                <a:solidFill>
                  <a:srgbClr val="00B0F0"/>
                </a:solidFill>
              </a:rPr>
              <a:t>: </a:t>
            </a:r>
          </a:p>
          <a:p>
            <a:pPr marL="285750" indent="-285750">
              <a:buFont typeface="Wingdings" panose="05000000000000000000" pitchFamily="2" charset="2"/>
              <a:buChar char="§"/>
            </a:pPr>
            <a:r>
              <a:rPr lang="en-US" sz="2000" dirty="0"/>
              <a:t>Trust and respect, </a:t>
            </a:r>
            <a:r>
              <a:rPr lang="en-US" sz="2000" dirty="0" smtClean="0"/>
              <a:t>and/or </a:t>
            </a:r>
            <a:r>
              <a:rPr lang="en-US" sz="2000" dirty="0"/>
              <a:t>legal </a:t>
            </a:r>
            <a:r>
              <a:rPr lang="en-US" sz="2000" dirty="0" smtClean="0"/>
              <a:t>framework</a:t>
            </a:r>
          </a:p>
          <a:p>
            <a:pPr marL="285750" indent="-285750">
              <a:buFont typeface="Wingdings" panose="05000000000000000000" pitchFamily="2" charset="2"/>
              <a:buChar char="§"/>
            </a:pPr>
            <a:r>
              <a:rPr lang="en-US" sz="2000" dirty="0"/>
              <a:t>National Stakeholder Mapping (=</a:t>
            </a:r>
            <a:r>
              <a:rPr lang="en-US" sz="2000" dirty="0" smtClean="0"/>
              <a:t> who </a:t>
            </a:r>
            <a:r>
              <a:rPr lang="en-US" sz="2000" dirty="0"/>
              <a:t>is involved</a:t>
            </a:r>
            <a:r>
              <a:rPr lang="en-US" sz="2000" dirty="0" smtClean="0"/>
              <a:t>, affected, </a:t>
            </a:r>
            <a:r>
              <a:rPr lang="en-US" sz="2000" dirty="0"/>
              <a:t>who agrees</a:t>
            </a:r>
            <a:r>
              <a:rPr lang="en-US" sz="2000" dirty="0" smtClean="0"/>
              <a:t>?)</a:t>
            </a:r>
          </a:p>
          <a:p>
            <a:pPr marL="285750" indent="-285750">
              <a:buFont typeface="Wingdings" panose="05000000000000000000" pitchFamily="2" charset="2"/>
              <a:buChar char="§"/>
            </a:pPr>
            <a:r>
              <a:rPr lang="en-US" sz="2000" dirty="0"/>
              <a:t>Consultation </a:t>
            </a:r>
            <a:r>
              <a:rPr lang="en-US" sz="2000" dirty="0" smtClean="0"/>
              <a:t> guidelines, protocols </a:t>
            </a:r>
            <a:r>
              <a:rPr lang="en-US" sz="2000" dirty="0"/>
              <a:t>(= </a:t>
            </a:r>
            <a:r>
              <a:rPr lang="en-US" sz="2000" dirty="0" smtClean="0"/>
              <a:t>set up rules to build trust and manage expectations)</a:t>
            </a:r>
          </a:p>
          <a:p>
            <a:pPr marL="285750" indent="-285750">
              <a:buFont typeface="Wingdings" panose="05000000000000000000" pitchFamily="2" charset="2"/>
              <a:buChar char="§"/>
            </a:pPr>
            <a:r>
              <a:rPr lang="en-US" sz="2000" dirty="0" smtClean="0"/>
              <a:t>Engage </a:t>
            </a:r>
            <a:r>
              <a:rPr lang="en-US" sz="2000" dirty="0" smtClean="0">
                <a:sym typeface="Wingdings" pitchFamily="2" charset="2"/>
              </a:rPr>
              <a:t> the earlier the better</a:t>
            </a:r>
            <a:endParaRPr lang="en-US" sz="2000" dirty="0" smtClean="0"/>
          </a:p>
          <a:p>
            <a:endParaRPr lang="de-DE" sz="2400" dirty="0" smtClean="0"/>
          </a:p>
          <a:p>
            <a:pPr>
              <a:spcAft>
                <a:spcPts val="600"/>
              </a:spcAft>
            </a:pPr>
            <a:r>
              <a:rPr lang="de-DE" sz="2400" b="1" dirty="0" err="1" smtClean="0">
                <a:solidFill>
                  <a:srgbClr val="00B0F0"/>
                </a:solidFill>
              </a:rPr>
              <a:t>Clarification</a:t>
            </a:r>
            <a:r>
              <a:rPr lang="de-DE" sz="2400" b="1" dirty="0" smtClean="0">
                <a:solidFill>
                  <a:srgbClr val="00B0F0"/>
                </a:solidFill>
              </a:rPr>
              <a:t> of </a:t>
            </a:r>
            <a:r>
              <a:rPr lang="de-DE" sz="2400" b="1" dirty="0" err="1" smtClean="0">
                <a:solidFill>
                  <a:srgbClr val="00B0F0"/>
                </a:solidFill>
              </a:rPr>
              <a:t>the</a:t>
            </a:r>
            <a:r>
              <a:rPr lang="de-DE" sz="2400" b="1" dirty="0" smtClean="0">
                <a:solidFill>
                  <a:srgbClr val="00B0F0"/>
                </a:solidFill>
              </a:rPr>
              <a:t> </a:t>
            </a:r>
            <a:r>
              <a:rPr lang="de-DE" sz="2400" b="1" dirty="0" err="1" smtClean="0">
                <a:solidFill>
                  <a:srgbClr val="00B0F0"/>
                </a:solidFill>
              </a:rPr>
              <a:t>scope</a:t>
            </a:r>
            <a:r>
              <a:rPr lang="de-DE" sz="2400" b="1" dirty="0" smtClean="0">
                <a:solidFill>
                  <a:srgbClr val="00B0F0"/>
                </a:solidFill>
              </a:rPr>
              <a:t> </a:t>
            </a:r>
            <a:r>
              <a:rPr lang="de-DE" sz="2400" b="1" dirty="0" err="1" smtClean="0">
                <a:solidFill>
                  <a:srgbClr val="00B0F0"/>
                </a:solidFill>
              </a:rPr>
              <a:t>of</a:t>
            </a:r>
            <a:r>
              <a:rPr lang="de-DE" sz="2400" b="1" dirty="0">
                <a:solidFill>
                  <a:srgbClr val="00B0F0"/>
                </a:solidFill>
              </a:rPr>
              <a:t> </a:t>
            </a:r>
            <a:r>
              <a:rPr lang="de-DE" sz="2400" b="1" dirty="0" err="1" smtClean="0">
                <a:solidFill>
                  <a:srgbClr val="00B0F0"/>
                </a:solidFill>
              </a:rPr>
              <a:t>participation</a:t>
            </a:r>
            <a:r>
              <a:rPr lang="de-DE" sz="2400" b="1" dirty="0" smtClean="0">
                <a:solidFill>
                  <a:srgbClr val="00B0F0"/>
                </a:solidFill>
              </a:rPr>
              <a:t> </a:t>
            </a:r>
            <a:endParaRPr lang="de-DE" sz="2400" b="1" strike="sngStrike" dirty="0" smtClean="0">
              <a:solidFill>
                <a:srgbClr val="00B0F0"/>
              </a:solidFill>
            </a:endParaRPr>
          </a:p>
          <a:p>
            <a:pPr marL="285750" indent="-285750">
              <a:buFont typeface="Wingdings" panose="05000000000000000000" pitchFamily="2" charset="2"/>
              <a:buChar char="§"/>
            </a:pPr>
            <a:r>
              <a:rPr lang="en-US" sz="2000" dirty="0" smtClean="0"/>
              <a:t>Managing expectations  - what REDD+ is about / not; avoiding consultation fatigue </a:t>
            </a:r>
            <a:endParaRPr lang="en-US" sz="2000" strike="sngStrike" dirty="0" smtClean="0"/>
          </a:p>
          <a:p>
            <a:pPr marL="285750" indent="-285750">
              <a:buFont typeface="Wingdings" panose="05000000000000000000" pitchFamily="2" charset="2"/>
              <a:buChar char="§"/>
            </a:pPr>
            <a:r>
              <a:rPr lang="en-US" sz="2000" dirty="0" smtClean="0"/>
              <a:t>Decisions: WHEN to discuss WHICH </a:t>
            </a:r>
            <a:r>
              <a:rPr lang="en-US" sz="2000" dirty="0"/>
              <a:t>questions </a:t>
            </a:r>
            <a:r>
              <a:rPr lang="en-US" sz="2000" dirty="0" smtClean="0"/>
              <a:t>with WHOM and WHAT kind (information sharing, consultation, participation, etc.)?</a:t>
            </a:r>
          </a:p>
          <a:p>
            <a:endParaRPr lang="de-DE" sz="2000" dirty="0"/>
          </a:p>
          <a:p>
            <a:pPr>
              <a:spcAft>
                <a:spcPts val="600"/>
              </a:spcAft>
            </a:pPr>
            <a:r>
              <a:rPr lang="en-US" sz="2400" b="1" dirty="0">
                <a:solidFill>
                  <a:srgbClr val="00B0F0"/>
                </a:solidFill>
              </a:rPr>
              <a:t>Measuring the participation in </a:t>
            </a:r>
            <a:r>
              <a:rPr lang="en-US" sz="2400" b="1" dirty="0" smtClean="0">
                <a:solidFill>
                  <a:srgbClr val="00B0F0"/>
                </a:solidFill>
              </a:rPr>
              <a:t>REDD+ decisions</a:t>
            </a:r>
          </a:p>
          <a:p>
            <a:pPr marL="285750" indent="-285750">
              <a:spcAft>
                <a:spcPts val="600"/>
              </a:spcAft>
              <a:buFont typeface="Wingdings" panose="05000000000000000000" pitchFamily="2" charset="2"/>
              <a:buChar char="§"/>
            </a:pPr>
            <a:r>
              <a:rPr lang="en-US" sz="2000" dirty="0"/>
              <a:t>Representation and weight in </a:t>
            </a:r>
            <a:r>
              <a:rPr lang="en-US" sz="2000" dirty="0" smtClean="0"/>
              <a:t>committees</a:t>
            </a:r>
          </a:p>
          <a:p>
            <a:pPr marL="285750" indent="-285750">
              <a:spcAft>
                <a:spcPts val="600"/>
              </a:spcAft>
              <a:buFont typeface="Wingdings" panose="05000000000000000000" pitchFamily="2" charset="2"/>
              <a:buChar char="§"/>
            </a:pPr>
            <a:r>
              <a:rPr lang="en-US" sz="2000" dirty="0"/>
              <a:t>Operationalization of standards and guidelines: q</a:t>
            </a:r>
            <a:r>
              <a:rPr lang="en-US" sz="2000" dirty="0" smtClean="0"/>
              <a:t>ualitative </a:t>
            </a:r>
            <a:r>
              <a:rPr lang="en-US" sz="2000" dirty="0"/>
              <a:t>indicators, milestones</a:t>
            </a:r>
            <a:endParaRPr lang="de-DE" sz="2000" dirty="0"/>
          </a:p>
        </p:txBody>
      </p:sp>
      <p:sp>
        <p:nvSpPr>
          <p:cNvPr id="10" name="Titel 6"/>
          <p:cNvSpPr txBox="1">
            <a:spLocks/>
          </p:cNvSpPr>
          <p:nvPr/>
        </p:nvSpPr>
        <p:spPr>
          <a:xfrm>
            <a:off x="0" y="0"/>
            <a:ext cx="9143999" cy="809469"/>
          </a:xfrm>
          <a:prstGeom prst="rect">
            <a:avLst/>
          </a:prstGeom>
          <a:ln>
            <a:noFill/>
          </a:ln>
        </p:spPr>
        <p:txBody>
          <a:bodyPr>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0"/>
              </a:spcBef>
            </a:pPr>
            <a:r>
              <a:rPr lang="en-US" sz="4000" b="1" dirty="0" smtClean="0">
                <a:solidFill>
                  <a:srgbClr val="FFFF00"/>
                </a:solidFill>
              </a:rPr>
              <a:t>Key Considerations</a:t>
            </a:r>
            <a:endParaRPr lang="de-DE" sz="4000" b="1" dirty="0">
              <a:solidFill>
                <a:srgbClr val="FFFF00"/>
              </a:solidFill>
            </a:endParaRPr>
          </a:p>
        </p:txBody>
      </p:sp>
    </p:spTree>
    <p:extLst>
      <p:ext uri="{BB962C8B-B14F-4D97-AF65-F5344CB8AC3E}">
        <p14:creationId xmlns:p14="http://schemas.microsoft.com/office/powerpoint/2010/main" val="29512241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7"/>
          <p:cNvSpPr/>
          <p:nvPr/>
        </p:nvSpPr>
        <p:spPr>
          <a:xfrm>
            <a:off x="149901" y="779490"/>
            <a:ext cx="8919147" cy="6017032"/>
          </a:xfrm>
          <a:prstGeom prst="rect">
            <a:avLst/>
          </a:prstGeom>
        </p:spPr>
        <p:txBody>
          <a:bodyPr wrap="square">
            <a:spAutoFit/>
          </a:bodyPr>
          <a:lstStyle/>
          <a:p>
            <a:pPr>
              <a:spcBef>
                <a:spcPts val="600"/>
              </a:spcBef>
            </a:pPr>
            <a:r>
              <a:rPr lang="en-US" sz="2400" b="1" dirty="0" smtClean="0">
                <a:solidFill>
                  <a:srgbClr val="00B0F0"/>
                </a:solidFill>
              </a:rPr>
              <a:t>Representation Challenges</a:t>
            </a:r>
          </a:p>
          <a:p>
            <a:pPr marL="285750" indent="-285750">
              <a:spcBef>
                <a:spcPts val="600"/>
              </a:spcBef>
              <a:spcAft>
                <a:spcPts val="600"/>
              </a:spcAft>
              <a:buFont typeface="Wingdings" panose="05000000000000000000" pitchFamily="2" charset="2"/>
              <a:buChar char="§"/>
            </a:pPr>
            <a:r>
              <a:rPr lang="en-US" sz="2000" dirty="0"/>
              <a:t>Lack of </a:t>
            </a:r>
            <a:r>
              <a:rPr lang="en-US" sz="2000" dirty="0" smtClean="0"/>
              <a:t>technical and </a:t>
            </a:r>
            <a:r>
              <a:rPr lang="en-US" sz="2000" dirty="0"/>
              <a:t>negotiation </a:t>
            </a:r>
            <a:r>
              <a:rPr lang="en-US" sz="2000" dirty="0" smtClean="0"/>
              <a:t>skills</a:t>
            </a:r>
          </a:p>
          <a:p>
            <a:pPr marL="285750" indent="-285750">
              <a:spcBef>
                <a:spcPts val="600"/>
              </a:spcBef>
              <a:spcAft>
                <a:spcPts val="600"/>
              </a:spcAft>
              <a:buFont typeface="Wingdings" panose="05000000000000000000" pitchFamily="2" charset="2"/>
              <a:buChar char="§"/>
            </a:pPr>
            <a:r>
              <a:rPr lang="en-US" sz="2000" dirty="0"/>
              <a:t>Lack of legitimacy of </a:t>
            </a:r>
            <a:r>
              <a:rPr lang="en-US" sz="2000" dirty="0" smtClean="0"/>
              <a:t>some indigenous </a:t>
            </a:r>
            <a:r>
              <a:rPr lang="en-US" sz="2000" dirty="0"/>
              <a:t>representatives, especially </a:t>
            </a:r>
            <a:r>
              <a:rPr lang="en-US" sz="2000" dirty="0" smtClean="0"/>
              <a:t>of national </a:t>
            </a:r>
            <a:r>
              <a:rPr lang="en-US" sz="2000" dirty="0"/>
              <a:t>organizations </a:t>
            </a:r>
            <a:endParaRPr lang="en-US" sz="2000" dirty="0" smtClean="0"/>
          </a:p>
          <a:p>
            <a:pPr marL="285750" indent="-285750">
              <a:spcBef>
                <a:spcPts val="600"/>
              </a:spcBef>
              <a:spcAft>
                <a:spcPts val="600"/>
              </a:spcAft>
              <a:buFont typeface="Wingdings" panose="05000000000000000000" pitchFamily="2" charset="2"/>
              <a:buChar char="§"/>
            </a:pPr>
            <a:r>
              <a:rPr lang="en-US" sz="2000" dirty="0" smtClean="0"/>
              <a:t>Need to self-organize,</a:t>
            </a:r>
            <a:r>
              <a:rPr lang="en-US" sz="2000" dirty="0" smtClean="0">
                <a:solidFill>
                  <a:srgbClr val="FF0000"/>
                </a:solidFill>
              </a:rPr>
              <a:t> </a:t>
            </a:r>
            <a:r>
              <a:rPr lang="en-US" sz="2000" dirty="0" smtClean="0"/>
              <a:t>if they desire to participate in REDD+</a:t>
            </a:r>
          </a:p>
          <a:p>
            <a:pPr marL="285750" indent="-285750">
              <a:spcBef>
                <a:spcPts val="600"/>
              </a:spcBef>
              <a:spcAft>
                <a:spcPts val="600"/>
              </a:spcAft>
              <a:buFont typeface="Wingdings" panose="05000000000000000000" pitchFamily="2" charset="2"/>
              <a:buChar char="§"/>
            </a:pPr>
            <a:r>
              <a:rPr lang="en-US" sz="2000" b="1" dirty="0" smtClean="0"/>
              <a:t>Need to build local capacity</a:t>
            </a:r>
            <a:endParaRPr lang="de-DE" sz="2000" b="1" dirty="0" smtClean="0"/>
          </a:p>
          <a:p>
            <a:pPr>
              <a:spcBef>
                <a:spcPts val="600"/>
              </a:spcBef>
              <a:spcAft>
                <a:spcPts val="600"/>
              </a:spcAft>
            </a:pPr>
            <a:r>
              <a:rPr lang="de-DE" sz="2400" b="1" dirty="0" err="1">
                <a:solidFill>
                  <a:srgbClr val="00B0F0"/>
                </a:solidFill>
              </a:rPr>
              <a:t>Empowerment</a:t>
            </a:r>
            <a:r>
              <a:rPr lang="de-DE" sz="2400" b="1" dirty="0">
                <a:solidFill>
                  <a:srgbClr val="00B0F0"/>
                </a:solidFill>
              </a:rPr>
              <a:t> </a:t>
            </a:r>
            <a:r>
              <a:rPr lang="de-DE" sz="2400" b="1" dirty="0" err="1" smtClean="0">
                <a:solidFill>
                  <a:srgbClr val="00B0F0"/>
                </a:solidFill>
              </a:rPr>
              <a:t>through</a:t>
            </a:r>
            <a:r>
              <a:rPr lang="de-DE" sz="2400" b="1" dirty="0" smtClean="0">
                <a:solidFill>
                  <a:srgbClr val="00B0F0"/>
                </a:solidFill>
              </a:rPr>
              <a:t> FPIC</a:t>
            </a:r>
            <a:r>
              <a:rPr lang="de-DE" sz="2400" b="1" dirty="0">
                <a:solidFill>
                  <a:srgbClr val="00B0F0"/>
                </a:solidFill>
              </a:rPr>
              <a:t>: </a:t>
            </a:r>
            <a:endParaRPr lang="de-DE" sz="2400" b="1" dirty="0">
              <a:solidFill>
                <a:srgbClr val="00B0F0"/>
              </a:solidFill>
              <a:sym typeface="Wingdings" panose="05000000000000000000" pitchFamily="2" charset="2"/>
            </a:endParaRPr>
          </a:p>
          <a:p>
            <a:pPr marL="285750" indent="-285750">
              <a:spcAft>
                <a:spcPts val="600"/>
              </a:spcAft>
              <a:buFont typeface="Wingdings" panose="05000000000000000000" pitchFamily="2" charset="2"/>
              <a:buChar char="§"/>
            </a:pPr>
            <a:r>
              <a:rPr lang="en-US" sz="2000" dirty="0"/>
              <a:t>FPIC should not be reduced </a:t>
            </a:r>
            <a:r>
              <a:rPr lang="en-US" sz="2000" dirty="0" smtClean="0"/>
              <a:t>to the 'veto</a:t>
            </a:r>
            <a:r>
              <a:rPr lang="en-US" sz="2000" dirty="0"/>
              <a:t>' idea - FPIC </a:t>
            </a:r>
            <a:r>
              <a:rPr lang="en-US" sz="2000" dirty="0" smtClean="0"/>
              <a:t> (UNDRIP) is </a:t>
            </a:r>
            <a:r>
              <a:rPr lang="en-US" sz="2000" dirty="0"/>
              <a:t>to be seen </a:t>
            </a:r>
            <a:r>
              <a:rPr lang="en-US" sz="2000" dirty="0" smtClean="0"/>
              <a:t>as embedded </a:t>
            </a:r>
            <a:r>
              <a:rPr lang="en-US" sz="2000" dirty="0"/>
              <a:t>in broad-based participation and </a:t>
            </a:r>
            <a:r>
              <a:rPr lang="en-US" sz="2000" dirty="0" smtClean="0"/>
              <a:t>within a </a:t>
            </a:r>
            <a:r>
              <a:rPr lang="en-US" sz="2000" dirty="0"/>
              <a:t>system of </a:t>
            </a:r>
            <a:r>
              <a:rPr lang="en-US" sz="2000" dirty="0" smtClean="0"/>
              <a:t>consultation,</a:t>
            </a:r>
            <a:r>
              <a:rPr lang="de-DE" sz="2000" dirty="0" smtClean="0"/>
              <a:t> </a:t>
            </a:r>
            <a:r>
              <a:rPr lang="de-DE" sz="2000" dirty="0" err="1" smtClean="0"/>
              <a:t>and</a:t>
            </a:r>
            <a:r>
              <a:rPr lang="en-US" sz="2000" dirty="0" smtClean="0"/>
              <a:t> </a:t>
            </a:r>
            <a:r>
              <a:rPr lang="en-US" sz="2000" dirty="0"/>
              <a:t>is intended </a:t>
            </a:r>
            <a:r>
              <a:rPr lang="en-US" sz="2000" dirty="0" smtClean="0"/>
              <a:t>to ensure the rights of indigenous peoples are respected </a:t>
            </a:r>
            <a:r>
              <a:rPr lang="de-DE" sz="2000" dirty="0" smtClean="0"/>
              <a:t> </a:t>
            </a:r>
            <a:endParaRPr lang="de-DE" sz="2000" dirty="0"/>
          </a:p>
          <a:p>
            <a:pPr>
              <a:spcBef>
                <a:spcPts val="600"/>
              </a:spcBef>
              <a:spcAft>
                <a:spcPts val="600"/>
              </a:spcAft>
            </a:pPr>
            <a:r>
              <a:rPr lang="de-DE" sz="2400" b="1" dirty="0" smtClean="0">
                <a:solidFill>
                  <a:srgbClr val="00B0F0"/>
                </a:solidFill>
              </a:rPr>
              <a:t>“It‘s </a:t>
            </a:r>
            <a:r>
              <a:rPr lang="de-DE" sz="2400" b="1" dirty="0">
                <a:solidFill>
                  <a:srgbClr val="00B0F0"/>
                </a:solidFill>
              </a:rPr>
              <a:t>not about the money“: </a:t>
            </a:r>
          </a:p>
          <a:p>
            <a:pPr marL="285750" indent="-285750">
              <a:buFont typeface="Wingdings" panose="05000000000000000000" pitchFamily="2" charset="2"/>
              <a:buChar char="§"/>
            </a:pPr>
            <a:r>
              <a:rPr lang="en-US" sz="2000" dirty="0"/>
              <a:t>C</a:t>
            </a:r>
            <a:r>
              <a:rPr lang="en-US" sz="2000" dirty="0" smtClean="0"/>
              <a:t>ultural </a:t>
            </a:r>
            <a:r>
              <a:rPr lang="en-US" sz="2000" dirty="0"/>
              <a:t>values ​​and understanding of real </a:t>
            </a:r>
            <a:r>
              <a:rPr lang="en-US" sz="2000" dirty="0" smtClean="0"/>
              <a:t>concerns </a:t>
            </a:r>
            <a:r>
              <a:rPr lang="en-US" sz="2000" dirty="0" smtClean="0">
                <a:sym typeface="Wingdings" pitchFamily="2" charset="2"/>
              </a:rPr>
              <a:t> land rights</a:t>
            </a:r>
          </a:p>
          <a:p>
            <a:pPr marL="285750" indent="-285750">
              <a:buFont typeface="Wingdings" panose="05000000000000000000" pitchFamily="2" charset="2"/>
              <a:buChar char="§"/>
            </a:pPr>
            <a:endParaRPr lang="en-US" sz="2400" b="1" dirty="0">
              <a:solidFill>
                <a:srgbClr val="00B0F0"/>
              </a:solidFill>
              <a:sym typeface="Wingdings" pitchFamily="2" charset="2"/>
            </a:endParaRPr>
          </a:p>
          <a:p>
            <a:r>
              <a:rPr lang="en-US" sz="2400" b="1" smtClean="0">
                <a:solidFill>
                  <a:srgbClr val="00B0F0"/>
                </a:solidFill>
              </a:rPr>
              <a:t>Conflict </a:t>
            </a:r>
            <a:r>
              <a:rPr lang="en-US" sz="2400" b="1" dirty="0">
                <a:solidFill>
                  <a:srgbClr val="00B0F0"/>
                </a:solidFill>
              </a:rPr>
              <a:t>isn’t </a:t>
            </a:r>
            <a:r>
              <a:rPr lang="en-US" sz="2400" b="1" dirty="0" smtClean="0">
                <a:solidFill>
                  <a:srgbClr val="00B0F0"/>
                </a:solidFill>
              </a:rPr>
              <a:t>all bad – It can signal a breakthrough.</a:t>
            </a:r>
            <a:endParaRPr lang="de-DE" sz="2000" dirty="0" smtClean="0">
              <a:sym typeface="Wingdings" panose="05000000000000000000" pitchFamily="2" charset="2"/>
            </a:endParaRPr>
          </a:p>
        </p:txBody>
      </p:sp>
      <p:sp>
        <p:nvSpPr>
          <p:cNvPr id="4" name="Titel 6"/>
          <p:cNvSpPr txBox="1">
            <a:spLocks/>
          </p:cNvSpPr>
          <p:nvPr/>
        </p:nvSpPr>
        <p:spPr>
          <a:xfrm>
            <a:off x="0" y="0"/>
            <a:ext cx="9143999" cy="809469"/>
          </a:xfrm>
          <a:prstGeom prst="rect">
            <a:avLst/>
          </a:prstGeom>
          <a:ln>
            <a:noFill/>
          </a:ln>
        </p:spPr>
        <p:txBody>
          <a:bodyPr>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0"/>
              </a:spcBef>
            </a:pPr>
            <a:r>
              <a:rPr lang="en-US" sz="4000" b="1" dirty="0" smtClean="0">
                <a:solidFill>
                  <a:srgbClr val="FFFF00"/>
                </a:solidFill>
              </a:rPr>
              <a:t>Key Considerations</a:t>
            </a:r>
            <a:endParaRPr lang="de-DE" sz="4000" b="1" dirty="0">
              <a:solidFill>
                <a:srgbClr val="FFFF00"/>
              </a:solidFill>
            </a:endParaRPr>
          </a:p>
        </p:txBody>
      </p:sp>
    </p:spTree>
    <p:extLst>
      <p:ext uri="{BB962C8B-B14F-4D97-AF65-F5344CB8AC3E}">
        <p14:creationId xmlns:p14="http://schemas.microsoft.com/office/powerpoint/2010/main" val="19780552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descr="UNDP-LA-Lao-PDR-villager.tif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a:spLocks noChangeArrowheads="1"/>
          </p:cNvSpPr>
          <p:nvPr/>
        </p:nvSpPr>
        <p:spPr bwMode="auto">
          <a:xfrm>
            <a:off x="539750" y="4906647"/>
            <a:ext cx="8064500" cy="1298493"/>
          </a:xfrm>
          <a:prstGeom prst="rect">
            <a:avLst/>
          </a:prstGeom>
          <a:solidFill>
            <a:schemeClr val="bg1">
              <a:lumMod val="85000"/>
              <a:lumOff val="15000"/>
              <a:alpha val="50000"/>
            </a:schemeClr>
          </a:solidFill>
          <a:ln w="9525">
            <a:noFill/>
            <a:miter lim="800000"/>
            <a:headEnd/>
            <a:tailEnd/>
          </a:ln>
          <a:effectLst/>
        </p:spPr>
        <p:txBody>
          <a:bodyPr/>
          <a:lstStyle/>
          <a:p>
            <a:pPr algn="ctr" fontAlgn="auto">
              <a:spcBef>
                <a:spcPts val="0"/>
              </a:spcBef>
              <a:spcAft>
                <a:spcPts val="0"/>
              </a:spcAft>
              <a:buFont typeface="Arial" pitchFamily="34" charset="0"/>
              <a:buNone/>
              <a:defRPr/>
            </a:pPr>
            <a:endParaRPr lang="en-US" sz="1600" b="1" dirty="0">
              <a:solidFill>
                <a:srgbClr val="FFFF00"/>
              </a:solidFill>
              <a:effectLst>
                <a:outerShdw blurRad="38100" dist="38100" dir="2700000" algn="tl">
                  <a:srgbClr val="000000">
                    <a:alpha val="43137"/>
                  </a:srgbClr>
                </a:outerShdw>
              </a:effectLst>
              <a:latin typeface="+mj-lt"/>
            </a:endParaRPr>
          </a:p>
          <a:p>
            <a:pPr algn="ctr" fontAlgn="auto">
              <a:spcBef>
                <a:spcPts val="0"/>
              </a:spcBef>
              <a:spcAft>
                <a:spcPts val="0"/>
              </a:spcAft>
              <a:buFont typeface="Arial" pitchFamily="34" charset="0"/>
              <a:buNone/>
              <a:defRPr/>
            </a:pPr>
            <a:r>
              <a:rPr lang="en-US" sz="3600" b="1" dirty="0" smtClean="0">
                <a:solidFill>
                  <a:srgbClr val="FFC000"/>
                </a:solidFill>
                <a:effectLst>
                  <a:outerShdw blurRad="38100" dist="38100" dir="2700000" algn="tl">
                    <a:srgbClr val="000000">
                      <a:alpha val="43137"/>
                    </a:srgbClr>
                  </a:outerShdw>
                </a:effectLst>
                <a:latin typeface="+mj-lt"/>
                <a:cs typeface="Calibri" pitchFamily="34" charset="0"/>
              </a:rPr>
              <a:t>Free, Prior and Informed Consent</a:t>
            </a:r>
            <a:endParaRPr lang="en-US" sz="2800" dirty="0" smtClean="0">
              <a:solidFill>
                <a:srgbClr val="FFC000"/>
              </a:solidFill>
              <a:effectLst>
                <a:outerShdw blurRad="38100" dist="38100" dir="2700000" algn="tl">
                  <a:srgbClr val="000000">
                    <a:alpha val="43137"/>
                  </a:srgbClr>
                </a:outerShdw>
              </a:effectLst>
              <a:latin typeface="+mj-lt"/>
              <a:cs typeface="Calibri" pitchFamily="34" charset="0"/>
            </a:endParaRPr>
          </a:p>
          <a:p>
            <a:pPr lvl="1" fontAlgn="auto">
              <a:spcBef>
                <a:spcPts val="0"/>
              </a:spcBef>
              <a:spcAft>
                <a:spcPts val="0"/>
              </a:spcAft>
              <a:defRPr/>
            </a:pPr>
            <a:endParaRPr lang="en-US" sz="3200" dirty="0">
              <a:solidFill>
                <a:srgbClr val="FFFF00"/>
              </a:solidFill>
              <a:effectLst>
                <a:outerShdw blurRad="38100" dist="38100" dir="2700000" algn="tl">
                  <a:srgbClr val="000000">
                    <a:alpha val="43137"/>
                  </a:srgbClr>
                </a:outerShdw>
              </a:effectLst>
              <a:latin typeface="+mj-lt"/>
            </a:endParaRPr>
          </a:p>
          <a:p>
            <a:pPr lvl="1" fontAlgn="auto">
              <a:spcBef>
                <a:spcPts val="0"/>
              </a:spcBef>
              <a:spcAft>
                <a:spcPts val="0"/>
              </a:spcAft>
              <a:defRPr/>
            </a:pPr>
            <a:endParaRPr lang="en-US" sz="3200" dirty="0">
              <a:solidFill>
                <a:srgbClr val="FFFF00"/>
              </a:solidFill>
              <a:effectLst>
                <a:outerShdw blurRad="38100" dist="38100" dir="2700000" algn="tl">
                  <a:srgbClr val="000000">
                    <a:alpha val="43137"/>
                  </a:srgbClr>
                </a:outerShdw>
              </a:effectLst>
              <a:latin typeface="+mj-lt"/>
            </a:endParaRPr>
          </a:p>
          <a:p>
            <a:pPr marL="342900" indent="-342900" fontAlgn="auto">
              <a:lnSpc>
                <a:spcPct val="90000"/>
              </a:lnSpc>
              <a:spcBef>
                <a:spcPct val="20000"/>
              </a:spcBef>
              <a:spcAft>
                <a:spcPts val="0"/>
              </a:spcAft>
              <a:buClr>
                <a:schemeClr val="hlink"/>
              </a:buClr>
              <a:buSzPct val="65000"/>
              <a:buFont typeface="Wingdings" pitchFamily="2" charset="2"/>
              <a:buChar char="n"/>
              <a:defRPr/>
            </a:pPr>
            <a:endParaRPr lang="en-GB" sz="3200" b="1" dirty="0">
              <a:solidFill>
                <a:srgbClr val="FFFF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5186610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977"/>
            <a:ext cx="9144000" cy="834454"/>
          </a:xfrm>
        </p:spPr>
        <p:txBody>
          <a:bodyPr/>
          <a:lstStyle/>
          <a:p>
            <a:pPr algn="ctr"/>
            <a:r>
              <a:rPr lang="en-US" sz="3600" b="1" dirty="0" smtClean="0">
                <a:solidFill>
                  <a:srgbClr val="FFFF00"/>
                </a:solidFill>
              </a:rPr>
              <a:t>Free, Prior and Informed Consent (FPIC)</a:t>
            </a:r>
            <a:endParaRPr lang="en-US" sz="3600" b="1" dirty="0">
              <a:solidFill>
                <a:srgbClr val="FFFF00"/>
              </a:solidFill>
            </a:endParaRPr>
          </a:p>
        </p:txBody>
      </p:sp>
      <p:graphicFrame>
        <p:nvGraphicFramePr>
          <p:cNvPr id="13" name="Diagram 12"/>
          <p:cNvGraphicFramePr/>
          <p:nvPr>
            <p:extLst>
              <p:ext uri="{D42A27DB-BD31-4B8C-83A1-F6EECF244321}">
                <p14:modId xmlns:p14="http://schemas.microsoft.com/office/powerpoint/2010/main" val="3316701421"/>
              </p:ext>
            </p:extLst>
          </p:nvPr>
        </p:nvGraphicFramePr>
        <p:xfrm>
          <a:off x="293557" y="1302897"/>
          <a:ext cx="8610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Curved Right Arrow 15"/>
          <p:cNvSpPr/>
          <p:nvPr/>
        </p:nvSpPr>
        <p:spPr>
          <a:xfrm>
            <a:off x="762000" y="1981200"/>
            <a:ext cx="1295400" cy="3886200"/>
          </a:xfrm>
          <a:prstGeom prst="curvedRightArrow">
            <a:avLst/>
          </a:prstGeom>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itle 8"/>
          <p:cNvSpPr txBox="1">
            <a:spLocks/>
          </p:cNvSpPr>
          <p:nvPr/>
        </p:nvSpPr>
        <p:spPr>
          <a:xfrm>
            <a:off x="0" y="0"/>
            <a:ext cx="9144000" cy="67818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5400" b="1" smtClean="0">
                <a:solidFill>
                  <a:srgbClr val="002060"/>
                </a:solidFill>
              </a:rPr>
              <a:t/>
            </a:r>
            <a:br>
              <a:rPr lang="en-US" sz="5400" b="1" smtClean="0">
                <a:solidFill>
                  <a:srgbClr val="002060"/>
                </a:solidFill>
              </a:rPr>
            </a:br>
            <a:r>
              <a:rPr lang="en-US" sz="5400" b="1" smtClean="0">
                <a:solidFill>
                  <a:srgbClr val="002060"/>
                </a:solidFill>
              </a:rPr>
              <a:t/>
            </a:r>
            <a:br>
              <a:rPr lang="en-US" sz="5400" b="1" smtClean="0">
                <a:solidFill>
                  <a:srgbClr val="002060"/>
                </a:solidFill>
              </a:rPr>
            </a:br>
            <a:endParaRPr lang="en-US" sz="5400" dirty="0">
              <a:solidFill>
                <a:srgbClr val="002060"/>
              </a:solidFill>
            </a:endParaRPr>
          </a:p>
        </p:txBody>
      </p:sp>
    </p:spTree>
    <p:extLst>
      <p:ext uri="{BB962C8B-B14F-4D97-AF65-F5344CB8AC3E}">
        <p14:creationId xmlns:p14="http://schemas.microsoft.com/office/powerpoint/2010/main" val="122499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9740"/>
            <a:ext cx="9144000" cy="824459"/>
          </a:xfrm>
        </p:spPr>
        <p:txBody>
          <a:bodyPr>
            <a:noAutofit/>
          </a:bodyPr>
          <a:lstStyle/>
          <a:p>
            <a:pPr algn="ctr"/>
            <a:r>
              <a:rPr lang="en-US" sz="4000" b="1" dirty="0" smtClean="0">
                <a:solidFill>
                  <a:srgbClr val="FFFF00"/>
                </a:solidFill>
              </a:rPr>
              <a:t>Key Components of</a:t>
            </a:r>
            <a:br>
              <a:rPr lang="en-US" sz="4000" b="1" dirty="0" smtClean="0">
                <a:solidFill>
                  <a:srgbClr val="FFFF00"/>
                </a:solidFill>
              </a:rPr>
            </a:br>
            <a:r>
              <a:rPr lang="en-US" sz="4000" b="1" dirty="0" smtClean="0">
                <a:solidFill>
                  <a:srgbClr val="FFFF00"/>
                </a:solidFill>
              </a:rPr>
              <a:t>UN-REDD FPIC Guidelines </a:t>
            </a:r>
            <a:endParaRPr lang="en-US" sz="4000" dirty="0">
              <a:solidFill>
                <a:srgbClr val="FFFF00"/>
              </a:solidFill>
            </a:endParaRPr>
          </a:p>
        </p:txBody>
      </p:sp>
      <p:graphicFrame>
        <p:nvGraphicFramePr>
          <p:cNvPr id="4" name="Diagram 3"/>
          <p:cNvGraphicFramePr/>
          <p:nvPr>
            <p:extLst>
              <p:ext uri="{D42A27DB-BD31-4B8C-83A1-F6EECF244321}">
                <p14:modId xmlns:p14="http://schemas.microsoft.com/office/powerpoint/2010/main" val="286294322"/>
              </p:ext>
            </p:extLst>
          </p:nvPr>
        </p:nvGraphicFramePr>
        <p:xfrm>
          <a:off x="152400" y="1766206"/>
          <a:ext cx="8915400" cy="2878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p:cNvGrpSpPr/>
          <p:nvPr/>
        </p:nvGrpSpPr>
        <p:grpSpPr>
          <a:xfrm rot="5400000">
            <a:off x="1116693" y="4777881"/>
            <a:ext cx="689388" cy="430026"/>
            <a:chOff x="2395474" y="490133"/>
            <a:chExt cx="689388" cy="430026"/>
          </a:xfrm>
        </p:grpSpPr>
        <p:sp>
          <p:nvSpPr>
            <p:cNvPr id="10" name="Right Arrow 9"/>
            <p:cNvSpPr/>
            <p:nvPr/>
          </p:nvSpPr>
          <p:spPr>
            <a:xfrm rot="50052">
              <a:off x="2395474" y="490133"/>
              <a:ext cx="689388" cy="430026"/>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Right Arrow 4"/>
            <p:cNvSpPr/>
            <p:nvPr/>
          </p:nvSpPr>
          <p:spPr>
            <a:xfrm rot="10800000">
              <a:off x="2395481" y="575199"/>
              <a:ext cx="560380" cy="2580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a:p>
          </p:txBody>
        </p:sp>
      </p:grpSp>
      <p:grpSp>
        <p:nvGrpSpPr>
          <p:cNvPr id="12" name="Group 11"/>
          <p:cNvGrpSpPr/>
          <p:nvPr/>
        </p:nvGrpSpPr>
        <p:grpSpPr>
          <a:xfrm>
            <a:off x="380999" y="5410200"/>
            <a:ext cx="3696325" cy="1125511"/>
            <a:chOff x="250728" y="1517533"/>
            <a:chExt cx="2279439" cy="1255243"/>
          </a:xfrm>
        </p:grpSpPr>
        <p:sp>
          <p:nvSpPr>
            <p:cNvPr id="13" name="Rounded Rectangle 12"/>
            <p:cNvSpPr/>
            <p:nvPr/>
          </p:nvSpPr>
          <p:spPr>
            <a:xfrm>
              <a:off x="250728" y="1517533"/>
              <a:ext cx="2279439" cy="125524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Rounded Rectangle 4"/>
            <p:cNvSpPr/>
            <p:nvPr/>
          </p:nvSpPr>
          <p:spPr>
            <a:xfrm>
              <a:off x="287493" y="1554296"/>
              <a:ext cx="2205909" cy="1181711"/>
            </a:xfrm>
            <a:prstGeom prst="rect">
              <a:avLst/>
            </a:prstGeom>
            <a:solidFill>
              <a:srgbClr val="FFC00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t" anchorCtr="0">
              <a:noAutofit/>
            </a:bodyPr>
            <a:lstStyle/>
            <a:p>
              <a:pPr marL="0" lvl="1" algn="l" defTabSz="889000">
                <a:lnSpc>
                  <a:spcPct val="90000"/>
                </a:lnSpc>
                <a:spcBef>
                  <a:spcPct val="0"/>
                </a:spcBef>
                <a:spcAft>
                  <a:spcPct val="15000"/>
                </a:spcAft>
              </a:pPr>
              <a:r>
                <a:rPr lang="en-US" sz="2000" b="1" kern="1200" dirty="0" smtClean="0">
                  <a:solidFill>
                    <a:schemeClr val="bg1"/>
                  </a:solidFill>
                </a:rPr>
                <a:t>Elaborated in the Legal Companion to the Guidelines</a:t>
              </a:r>
              <a:endParaRPr lang="en-US" sz="2000" b="1" kern="1200" dirty="0">
                <a:solidFill>
                  <a:schemeClr val="bg1"/>
                </a:solidFill>
              </a:endParaRPr>
            </a:p>
          </p:txBody>
        </p:sp>
      </p:grpSp>
    </p:spTree>
    <p:extLst>
      <p:ext uri="{BB962C8B-B14F-4D97-AF65-F5344CB8AC3E}">
        <p14:creationId xmlns:p14="http://schemas.microsoft.com/office/powerpoint/2010/main" val="4267119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ext Placeholder 1"/>
          <p:cNvSpPr>
            <a:spLocks noGrp="1"/>
          </p:cNvSpPr>
          <p:nvPr>
            <p:ph type="body" sz="quarter" idx="17"/>
          </p:nvPr>
        </p:nvSpPr>
        <p:spPr bwMode="auto">
          <a:xfrm>
            <a:off x="0" y="86738"/>
            <a:ext cx="9144000" cy="713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lIns="91440" tIns="45720" rIns="91440" bIns="45720" numCol="1" anchor="t" anchorCtr="0" compatLnSpc="1">
            <a:prstTxWarp prst="textNoShape">
              <a:avLst/>
            </a:prstTxWarp>
            <a:noAutofit/>
          </a:bodyPr>
          <a:lstStyle/>
          <a:p>
            <a:pPr algn="ctr">
              <a:spcBef>
                <a:spcPts val="0"/>
              </a:spcBef>
            </a:pPr>
            <a:r>
              <a:rPr lang="en-US" sz="4000" dirty="0" smtClean="0">
                <a:solidFill>
                  <a:srgbClr val="FFFF00"/>
                </a:solidFill>
                <a:latin typeface="+mj-lt"/>
              </a:rPr>
              <a:t>Outline </a:t>
            </a:r>
            <a:endParaRPr lang="en-US" sz="4000" dirty="0">
              <a:solidFill>
                <a:srgbClr val="FFFF00"/>
              </a:solidFill>
              <a:latin typeface="+mj-lt"/>
            </a:endParaRPr>
          </a:p>
        </p:txBody>
      </p:sp>
      <p:sp>
        <p:nvSpPr>
          <p:cNvPr id="3" name="Text Placeholder 2"/>
          <p:cNvSpPr>
            <a:spLocks noGrp="1"/>
          </p:cNvSpPr>
          <p:nvPr>
            <p:ph type="body" sz="quarter" idx="18"/>
          </p:nvPr>
        </p:nvSpPr>
        <p:spPr>
          <a:xfrm>
            <a:off x="-12700" y="952500"/>
            <a:ext cx="5259880" cy="5791200"/>
          </a:xfrm>
        </p:spPr>
        <p:txBody>
          <a:bodyPr>
            <a:noAutofit/>
          </a:bodyPr>
          <a:lstStyle/>
          <a:p>
            <a:pPr marL="674370" indent="-514350">
              <a:buFont typeface="+mj-lt"/>
              <a:buAutoNum type="arabicPeriod"/>
            </a:pPr>
            <a:endParaRPr lang="en-US" sz="2400" b="1" dirty="0" smtClean="0">
              <a:solidFill>
                <a:schemeClr val="tx1"/>
              </a:solidFill>
              <a:effectLst/>
              <a:latin typeface="+mn-lt"/>
            </a:endParaRPr>
          </a:p>
          <a:p>
            <a:pPr marL="674370" indent="-514350">
              <a:buFont typeface="+mj-lt"/>
              <a:buAutoNum type="arabicPeriod"/>
            </a:pPr>
            <a:endParaRPr lang="en-US" sz="2400" b="1" dirty="0" smtClean="0">
              <a:solidFill>
                <a:schemeClr val="tx1"/>
              </a:solidFill>
              <a:effectLst/>
              <a:latin typeface="+mn-lt"/>
            </a:endParaRPr>
          </a:p>
          <a:p>
            <a:pPr marL="674370" indent="-514350">
              <a:buFont typeface="+mj-lt"/>
              <a:buAutoNum type="arabicPeriod"/>
            </a:pPr>
            <a:r>
              <a:rPr lang="en-US" sz="2400" b="1" dirty="0" smtClean="0">
                <a:solidFill>
                  <a:schemeClr val="tx1"/>
                </a:solidFill>
                <a:effectLst/>
                <a:latin typeface="+mn-lt"/>
              </a:rPr>
              <a:t>Framework for Community Engagement: Risks, Benefits</a:t>
            </a:r>
            <a:r>
              <a:rPr lang="en-US" sz="2400" b="1" dirty="0">
                <a:solidFill>
                  <a:schemeClr val="tx1"/>
                </a:solidFill>
                <a:effectLst/>
                <a:latin typeface="+mn-lt"/>
              </a:rPr>
              <a:t> </a:t>
            </a:r>
            <a:r>
              <a:rPr lang="en-US" sz="2400" b="1" dirty="0" smtClean="0">
                <a:solidFill>
                  <a:schemeClr val="tx1"/>
                </a:solidFill>
                <a:effectLst/>
                <a:latin typeface="+mn-lt"/>
              </a:rPr>
              <a:t>&amp; Cancun Safeguards</a:t>
            </a:r>
          </a:p>
          <a:p>
            <a:pPr marL="674370" indent="-514350">
              <a:buFont typeface="+mj-lt"/>
              <a:buAutoNum type="arabicPeriod"/>
            </a:pPr>
            <a:endParaRPr lang="en-US" sz="1800" b="1" dirty="0" smtClean="0">
              <a:solidFill>
                <a:schemeClr val="tx1"/>
              </a:solidFill>
              <a:effectLst/>
              <a:latin typeface="+mn-lt"/>
            </a:endParaRPr>
          </a:p>
          <a:p>
            <a:pPr marL="674370" indent="-514350">
              <a:buFont typeface="+mj-lt"/>
              <a:buAutoNum type="arabicPeriod"/>
            </a:pPr>
            <a:r>
              <a:rPr lang="en-US" sz="2400" b="1" dirty="0" smtClean="0">
                <a:solidFill>
                  <a:schemeClr val="tx1"/>
                </a:solidFill>
                <a:effectLst/>
                <a:latin typeface="+mn-lt"/>
              </a:rPr>
              <a:t>Challenges, Lessons, Key Considerations</a:t>
            </a:r>
          </a:p>
          <a:p>
            <a:pPr marL="674370" indent="-514350">
              <a:buFont typeface="+mj-lt"/>
              <a:buAutoNum type="arabicPeriod"/>
            </a:pPr>
            <a:endParaRPr lang="en-US" sz="1800" b="1" dirty="0" smtClean="0">
              <a:solidFill>
                <a:schemeClr val="tx1"/>
              </a:solidFill>
              <a:effectLst/>
              <a:latin typeface="+mn-lt"/>
            </a:endParaRPr>
          </a:p>
          <a:p>
            <a:pPr marL="674370" indent="-514350">
              <a:buFont typeface="+mj-lt"/>
              <a:buAutoNum type="arabicPeriod"/>
            </a:pPr>
            <a:r>
              <a:rPr lang="en-US" sz="2400" b="1" dirty="0" smtClean="0">
                <a:solidFill>
                  <a:schemeClr val="tx1"/>
                </a:solidFill>
                <a:effectLst/>
                <a:latin typeface="+mn-lt"/>
              </a:rPr>
              <a:t>FPIC: A Tool for Engagement</a:t>
            </a:r>
            <a:endParaRPr lang="en-US" sz="2400" b="1" dirty="0">
              <a:solidFill>
                <a:schemeClr val="tx1"/>
              </a:solidFill>
              <a:effectLst/>
              <a:latin typeface="+mn-lt"/>
            </a:endParaRPr>
          </a:p>
          <a:p>
            <a:pPr marL="674370" indent="-514350">
              <a:buFont typeface="+mj-lt"/>
              <a:buAutoNum type="arabicPeriod"/>
            </a:pPr>
            <a:endParaRPr lang="en-US" sz="1800" b="1" dirty="0" smtClean="0">
              <a:solidFill>
                <a:schemeClr val="tx1"/>
              </a:solidFill>
              <a:effectLst/>
              <a:latin typeface="+mn-lt"/>
            </a:endParaRPr>
          </a:p>
          <a:p>
            <a:pPr marL="674370" indent="-514350">
              <a:buFont typeface="+mj-lt"/>
              <a:buAutoNum type="arabicPeriod"/>
            </a:pPr>
            <a:r>
              <a:rPr lang="en-US" sz="2400" b="1" dirty="0" smtClean="0">
                <a:solidFill>
                  <a:schemeClr val="tx1"/>
                </a:solidFill>
                <a:effectLst/>
                <a:latin typeface="+mn-lt"/>
              </a:rPr>
              <a:t>Grievance Mechanisms: Lessons and Recommendations</a:t>
            </a:r>
          </a:p>
          <a:p>
            <a:pPr marL="457200" lvl="1" indent="0">
              <a:buNone/>
            </a:pPr>
            <a:endParaRPr lang="en-US" sz="2400" b="1" dirty="0" smtClean="0">
              <a:effectLst/>
              <a:latin typeface="+mn-lt"/>
            </a:endParaRPr>
          </a:p>
          <a:p>
            <a:pPr marL="674370" indent="-514350">
              <a:buFont typeface="+mj-lt"/>
              <a:buAutoNum type="arabicPeriod"/>
            </a:pPr>
            <a:endParaRPr lang="en-US" sz="2400" b="1" dirty="0" smtClean="0">
              <a:solidFill>
                <a:schemeClr val="tx1"/>
              </a:solidFill>
              <a:effectLst/>
              <a:latin typeface="+mn-lt"/>
            </a:endParaRPr>
          </a:p>
          <a:p>
            <a:pPr marL="674370" indent="-514350">
              <a:buFont typeface="+mj-lt"/>
              <a:buAutoNum type="arabicPeriod"/>
            </a:pPr>
            <a:endParaRPr lang="en-US" sz="2400" b="1" dirty="0">
              <a:solidFill>
                <a:schemeClr val="tx1"/>
              </a:solidFill>
              <a:effectLst/>
              <a:latin typeface="+mn-lt"/>
            </a:endParaRPr>
          </a:p>
        </p:txBody>
      </p:sp>
      <p:pic>
        <p:nvPicPr>
          <p:cNvPr id="4" name="Picture 2" descr="C:\Users\oliver.hughes\Desktop\2012 Winners\Asociacion de Artestanas Unidas de los Limites ASOARTESANAS (Colombia)\Photos\Hoffner_080715_IMG_9858.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47180" y="956040"/>
            <a:ext cx="3784600" cy="567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7798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74559"/>
          </a:xfrm>
        </p:spPr>
        <p:txBody>
          <a:bodyPr/>
          <a:lstStyle/>
          <a:p>
            <a:pPr algn="ctr"/>
            <a:r>
              <a:rPr lang="en-US" sz="4000" b="1" dirty="0" smtClean="0">
                <a:solidFill>
                  <a:srgbClr val="FFFF00"/>
                </a:solidFill>
              </a:rPr>
              <a:t>FPIC: Operational Framework</a:t>
            </a:r>
            <a:endParaRPr lang="en-US" sz="4000" b="1" dirty="0">
              <a:solidFill>
                <a:srgbClr val="FFFF00"/>
              </a:solidFill>
            </a:endParaRPr>
          </a:p>
        </p:txBody>
      </p:sp>
      <p:graphicFrame>
        <p:nvGraphicFramePr>
          <p:cNvPr id="3" name="Diagram 2"/>
          <p:cNvGraphicFramePr/>
          <p:nvPr>
            <p:extLst>
              <p:ext uri="{D42A27DB-BD31-4B8C-83A1-F6EECF244321}">
                <p14:modId xmlns:p14="http://schemas.microsoft.com/office/powerpoint/2010/main" val="2664847738"/>
              </p:ext>
            </p:extLst>
          </p:nvPr>
        </p:nvGraphicFramePr>
        <p:xfrm>
          <a:off x="202367" y="524657"/>
          <a:ext cx="8763000" cy="441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16842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5" descr="C:\Users\oliver.hughes\Desktop\2012 Winners\Zenab for Women in Development (Sudan)\Photos\DSC01398.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32377" b="8482"/>
          <a:stretch/>
        </p:blipFill>
        <p:spPr bwMode="auto">
          <a:xfrm>
            <a:off x="0" y="-1"/>
            <a:ext cx="9220200" cy="727058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p:cNvSpPr>
            <a:spLocks noGrp="1"/>
          </p:cNvSpPr>
          <p:nvPr>
            <p:ph type="ctrTitle"/>
          </p:nvPr>
        </p:nvSpPr>
        <p:spPr>
          <a:xfrm>
            <a:off x="0" y="0"/>
            <a:ext cx="9144000" cy="6781800"/>
          </a:xfrm>
        </p:spPr>
        <p:txBody>
          <a:bodyPr>
            <a:noAutofit/>
          </a:bodyPr>
          <a:lstStyle/>
          <a:p>
            <a:pPr lvl="0" algn="ctr">
              <a:defRPr/>
            </a:pPr>
            <a:r>
              <a:rPr lang="en-US" sz="5400" b="1" dirty="0" smtClean="0">
                <a:solidFill>
                  <a:srgbClr val="002060"/>
                </a:solidFill>
              </a:rPr>
              <a:t/>
            </a:r>
            <a:br>
              <a:rPr lang="en-US" sz="5400" b="1" dirty="0" smtClean="0">
                <a:solidFill>
                  <a:srgbClr val="002060"/>
                </a:solidFill>
              </a:rPr>
            </a:br>
            <a:endParaRPr lang="en-US" sz="5400" dirty="0">
              <a:solidFill>
                <a:srgbClr val="002060"/>
              </a:solidFill>
            </a:endParaRPr>
          </a:p>
        </p:txBody>
      </p:sp>
      <p:sp>
        <p:nvSpPr>
          <p:cNvPr id="4" name="Rectangle 3"/>
          <p:cNvSpPr>
            <a:spLocks noChangeArrowheads="1"/>
          </p:cNvSpPr>
          <p:nvPr/>
        </p:nvSpPr>
        <p:spPr bwMode="auto">
          <a:xfrm>
            <a:off x="685800" y="5696262"/>
            <a:ext cx="8191500" cy="1085537"/>
          </a:xfrm>
          <a:prstGeom prst="rect">
            <a:avLst/>
          </a:prstGeom>
          <a:solidFill>
            <a:schemeClr val="bg1">
              <a:lumMod val="85000"/>
              <a:lumOff val="15000"/>
              <a:alpha val="50000"/>
            </a:schemeClr>
          </a:solidFill>
          <a:ln w="9525">
            <a:noFill/>
            <a:miter lim="800000"/>
            <a:headEnd/>
            <a:tailEnd/>
          </a:ln>
          <a:effectLst/>
        </p:spPr>
        <p:txBody>
          <a:bodyPr anchor="ctr"/>
          <a:lstStyle/>
          <a:p>
            <a:pPr algn="ctr">
              <a:buFont typeface="Arial" pitchFamily="34" charset="0"/>
              <a:buNone/>
              <a:defRPr/>
            </a:pPr>
            <a:r>
              <a:rPr lang="en-US" sz="4000" b="1" dirty="0" smtClean="0">
                <a:solidFill>
                  <a:srgbClr val="FFC000"/>
                </a:solidFill>
                <a:latin typeface="+mj-lt"/>
              </a:rPr>
              <a:t>Grievance Mechanisms</a:t>
            </a:r>
            <a:endParaRPr lang="en-GB" sz="3200" b="1" dirty="0">
              <a:solidFill>
                <a:srgbClr val="FFC000"/>
              </a:solidFill>
              <a:latin typeface="+mj-lt"/>
            </a:endParaRPr>
          </a:p>
        </p:txBody>
      </p:sp>
    </p:spTree>
    <p:extLst>
      <p:ext uri="{BB962C8B-B14F-4D97-AF65-F5344CB8AC3E}">
        <p14:creationId xmlns:p14="http://schemas.microsoft.com/office/powerpoint/2010/main" val="23288918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471" y="1248172"/>
            <a:ext cx="8229600" cy="762000"/>
          </a:xfrm>
        </p:spPr>
        <p:txBody>
          <a:bodyPr>
            <a:normAutofit fontScale="77500" lnSpcReduction="20000"/>
          </a:bodyPr>
          <a:lstStyle/>
          <a:p>
            <a:pPr marL="0" indent="0">
              <a:buNone/>
            </a:pPr>
            <a:r>
              <a:rPr lang="en-US" sz="3600" b="1" dirty="0" smtClean="0">
                <a:solidFill>
                  <a:srgbClr val="C00000"/>
                </a:solidFill>
              </a:rPr>
              <a:t>PROACTIVE				      REACTIVE</a:t>
            </a:r>
            <a:endParaRPr lang="en-US" sz="3600" b="1" dirty="0">
              <a:solidFill>
                <a:srgbClr val="C00000"/>
              </a:solidFill>
            </a:endParaRPr>
          </a:p>
        </p:txBody>
      </p:sp>
      <p:sp>
        <p:nvSpPr>
          <p:cNvPr id="4" name="Left-Right Arrow 3"/>
          <p:cNvSpPr/>
          <p:nvPr/>
        </p:nvSpPr>
        <p:spPr bwMode="auto">
          <a:xfrm>
            <a:off x="974912" y="2010172"/>
            <a:ext cx="7391400" cy="1812320"/>
          </a:xfrm>
          <a:prstGeom prst="leftRightArrow">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28575" cap="flat" cmpd="sng" algn="ctr">
            <a:solidFill>
              <a:schemeClr val="accent1">
                <a:lumMod val="50000"/>
              </a:schemeClr>
            </a:solidFill>
            <a:prstDash val="solid"/>
            <a:round/>
            <a:headEnd type="triangl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5" name="Content Placeholder 2"/>
          <p:cNvSpPr txBox="1">
            <a:spLocks/>
          </p:cNvSpPr>
          <p:nvPr/>
        </p:nvSpPr>
        <p:spPr bwMode="auto">
          <a:xfrm>
            <a:off x="62460" y="3956460"/>
            <a:ext cx="4343399" cy="1485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400" kern="0" dirty="0"/>
              <a:t>Stakeholder Engagement</a:t>
            </a:r>
          </a:p>
          <a:p>
            <a:pPr marL="0" indent="0">
              <a:buFontTx/>
              <a:buNone/>
            </a:pPr>
            <a:r>
              <a:rPr lang="en-US" sz="2400" kern="0" dirty="0" smtClean="0"/>
              <a:t>Screening for Impacts</a:t>
            </a:r>
          </a:p>
          <a:p>
            <a:pPr marL="0" indent="0">
              <a:buFontTx/>
              <a:buNone/>
            </a:pPr>
            <a:r>
              <a:rPr lang="en-US" sz="2400" kern="0" dirty="0" smtClean="0"/>
              <a:t>SESA</a:t>
            </a:r>
          </a:p>
          <a:p>
            <a:pPr marL="0" indent="0">
              <a:buFontTx/>
              <a:buNone/>
            </a:pPr>
            <a:r>
              <a:rPr lang="en-US" sz="2400" kern="0" dirty="0" smtClean="0"/>
              <a:t>Management Plans </a:t>
            </a:r>
          </a:p>
          <a:p>
            <a:pPr marL="0" indent="0">
              <a:buFontTx/>
              <a:buNone/>
            </a:pPr>
            <a:r>
              <a:rPr lang="en-US" sz="2400" kern="0" dirty="0" smtClean="0"/>
              <a:t>					</a:t>
            </a:r>
            <a:endParaRPr lang="en-US" sz="2400" kern="0" dirty="0"/>
          </a:p>
        </p:txBody>
      </p:sp>
      <p:sp>
        <p:nvSpPr>
          <p:cNvPr id="6" name="Content Placeholder 2"/>
          <p:cNvSpPr txBox="1">
            <a:spLocks/>
          </p:cNvSpPr>
          <p:nvPr/>
        </p:nvSpPr>
        <p:spPr bwMode="auto">
          <a:xfrm>
            <a:off x="6880190" y="3956460"/>
            <a:ext cx="2044761"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2400" kern="0" dirty="0" smtClean="0"/>
              <a:t>Grievance Mechanisms</a:t>
            </a:r>
          </a:p>
          <a:p>
            <a:pPr marL="0" indent="0">
              <a:buFontTx/>
              <a:buNone/>
            </a:pPr>
            <a:r>
              <a:rPr lang="en-US" sz="2400" kern="0" dirty="0" smtClean="0"/>
              <a:t>					</a:t>
            </a:r>
            <a:endParaRPr lang="en-US" sz="2400" kern="0" dirty="0"/>
          </a:p>
        </p:txBody>
      </p:sp>
      <p:sp>
        <p:nvSpPr>
          <p:cNvPr id="2" name="Rectangle 1"/>
          <p:cNvSpPr/>
          <p:nvPr/>
        </p:nvSpPr>
        <p:spPr>
          <a:xfrm>
            <a:off x="0" y="279400"/>
            <a:ext cx="9143999" cy="646331"/>
          </a:xfrm>
          <a:prstGeom prst="rect">
            <a:avLst/>
          </a:prstGeom>
        </p:spPr>
        <p:txBody>
          <a:bodyPr wrap="square">
            <a:spAutoFit/>
          </a:bodyPr>
          <a:lstStyle/>
          <a:p>
            <a:pPr algn="ctr"/>
            <a:r>
              <a:rPr lang="en-US" sz="3600" b="1" dirty="0" smtClean="0">
                <a:solidFill>
                  <a:srgbClr val="FFFF00"/>
                </a:solidFill>
                <a:latin typeface="+mj-lt"/>
                <a:cs typeface="Calibri" pitchFamily="34" charset="0"/>
              </a:rPr>
              <a:t>Stakeholder Engagement and Response</a:t>
            </a:r>
            <a:endParaRPr lang="en-US" sz="3600" b="1" dirty="0">
              <a:solidFill>
                <a:srgbClr val="FFFF00"/>
              </a:solidFill>
              <a:latin typeface="+mj-lt"/>
              <a:cs typeface="Calibri" pitchFamily="34" charset="0"/>
            </a:endParaRPr>
          </a:p>
        </p:txBody>
      </p:sp>
    </p:spTree>
    <p:extLst>
      <p:ext uri="{BB962C8B-B14F-4D97-AF65-F5344CB8AC3E}">
        <p14:creationId xmlns:p14="http://schemas.microsoft.com/office/powerpoint/2010/main" val="36706646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0" y="0"/>
            <a:ext cx="9144000" cy="88442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FF00"/>
                </a:solidFill>
              </a:rPr>
              <a:t>What is a Grievance Mechanism?</a:t>
            </a:r>
            <a:r>
              <a:rPr lang="en-US" dirty="0" smtClean="0">
                <a:solidFill>
                  <a:srgbClr val="FFFF00"/>
                </a:solidFill>
              </a:rPr>
              <a:t/>
            </a:r>
            <a:br>
              <a:rPr lang="en-US" dirty="0" smtClean="0">
                <a:solidFill>
                  <a:srgbClr val="FFFF00"/>
                </a:solidFill>
              </a:rPr>
            </a:br>
            <a:endParaRPr lang="en-US" dirty="0">
              <a:solidFill>
                <a:srgbClr val="FFFF00"/>
              </a:solidFill>
            </a:endParaRPr>
          </a:p>
        </p:txBody>
      </p:sp>
      <p:sp>
        <p:nvSpPr>
          <p:cNvPr id="5" name="Content Placeholder 2"/>
          <p:cNvSpPr txBox="1">
            <a:spLocks/>
          </p:cNvSpPr>
          <p:nvPr/>
        </p:nvSpPr>
        <p:spPr>
          <a:xfrm>
            <a:off x="152400" y="1094282"/>
            <a:ext cx="8991600" cy="515411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1000" b="1" dirty="0">
              <a:solidFill>
                <a:schemeClr val="tx1"/>
              </a:solidFill>
            </a:endParaRPr>
          </a:p>
          <a:p>
            <a:pPr marL="285750" indent="-285750" algn="l">
              <a:buFont typeface="Arial" pitchFamily="34" charset="0"/>
              <a:buChar char="•"/>
            </a:pPr>
            <a:r>
              <a:rPr lang="en-US" sz="2400" dirty="0" smtClean="0">
                <a:solidFill>
                  <a:schemeClr val="tx1"/>
                </a:solidFill>
              </a:rPr>
              <a:t>Accessible, collaborative, expeditious and effective in resolving concerns through dialogue, joint fact-finding, negotiation, and problem solving. </a:t>
            </a:r>
          </a:p>
          <a:p>
            <a:pPr marL="171450" indent="-171450" algn="l">
              <a:buFont typeface="Arial" pitchFamily="34" charset="0"/>
              <a:buChar char="•"/>
            </a:pPr>
            <a:endParaRPr lang="en-US" sz="1100" dirty="0" smtClean="0">
              <a:solidFill>
                <a:schemeClr val="tx1"/>
              </a:solidFill>
            </a:endParaRPr>
          </a:p>
          <a:p>
            <a:pPr marL="285750" indent="-285750" algn="l">
              <a:buFont typeface="Arial" pitchFamily="34" charset="0"/>
              <a:buChar char="•"/>
            </a:pPr>
            <a:r>
              <a:rPr lang="en-US" sz="2400" dirty="0" smtClean="0">
                <a:solidFill>
                  <a:schemeClr val="tx1"/>
                </a:solidFill>
              </a:rPr>
              <a:t>First line of response to stakeholder concerns that have not been prevented by proactive stakeholder engagement. </a:t>
            </a:r>
          </a:p>
          <a:p>
            <a:pPr marL="171450" indent="-171450" algn="l">
              <a:buFont typeface="Arial" pitchFamily="34" charset="0"/>
              <a:buChar char="•"/>
            </a:pPr>
            <a:endParaRPr lang="en-US" sz="1100" dirty="0" smtClean="0">
              <a:solidFill>
                <a:schemeClr val="tx1"/>
              </a:solidFill>
            </a:endParaRPr>
          </a:p>
          <a:p>
            <a:pPr marL="285750" indent="-285750" algn="l">
              <a:buFont typeface="Arial" pitchFamily="34" charset="0"/>
              <a:buChar char="•"/>
            </a:pPr>
            <a:r>
              <a:rPr lang="en-US" sz="2400" dirty="0" smtClean="0">
                <a:solidFill>
                  <a:schemeClr val="tx1"/>
                </a:solidFill>
              </a:rPr>
              <a:t>Complement, not replace, formal legal channels</a:t>
            </a:r>
          </a:p>
          <a:p>
            <a:pPr marL="171450" indent="-171450" algn="l">
              <a:buFont typeface="Arial" pitchFamily="34" charset="0"/>
              <a:buChar char="•"/>
            </a:pPr>
            <a:endParaRPr lang="en-US" sz="1100" dirty="0" smtClean="0">
              <a:solidFill>
                <a:schemeClr val="tx1"/>
              </a:solidFill>
            </a:endParaRPr>
          </a:p>
          <a:p>
            <a:pPr marL="285750" indent="-285750" algn="l">
              <a:buFont typeface="Arial" pitchFamily="34" charset="0"/>
              <a:buChar char="•"/>
            </a:pPr>
            <a:r>
              <a:rPr lang="en-US" sz="2400" dirty="0" smtClean="0">
                <a:solidFill>
                  <a:schemeClr val="tx1"/>
                </a:solidFill>
              </a:rPr>
              <a:t>Doesn’t address complaints that allege corruption, coercion, or major and systematic violations of rights and/or policies</a:t>
            </a:r>
          </a:p>
        </p:txBody>
      </p:sp>
    </p:spTree>
    <p:extLst>
      <p:ext uri="{BB962C8B-B14F-4D97-AF65-F5344CB8AC3E}">
        <p14:creationId xmlns:p14="http://schemas.microsoft.com/office/powerpoint/2010/main" val="20115609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1" y="1163320"/>
            <a:ext cx="4562473" cy="5694680"/>
          </a:xfrm>
        </p:spPr>
        <p:txBody>
          <a:bodyPr>
            <a:noAutofit/>
          </a:bodyPr>
          <a:lstStyle/>
          <a:p>
            <a:pPr marL="0" indent="0" algn="ctr">
              <a:buNone/>
            </a:pPr>
            <a:r>
              <a:rPr lang="en-US" sz="2400" b="1" dirty="0" smtClean="0">
                <a:solidFill>
                  <a:schemeClr val="tx1"/>
                </a:solidFill>
              </a:rPr>
              <a:t>Risk Management</a:t>
            </a:r>
          </a:p>
          <a:p>
            <a:pPr marL="0" indent="0" algn="ctr">
              <a:buNone/>
            </a:pPr>
            <a:endParaRPr lang="en-US" sz="2400" b="1" dirty="0" smtClean="0">
              <a:solidFill>
                <a:schemeClr val="tx1"/>
              </a:solidFill>
            </a:endParaRPr>
          </a:p>
          <a:p>
            <a:pPr marL="18288" lvl="0" indent="0" algn="ctr">
              <a:buNone/>
            </a:pPr>
            <a:r>
              <a:rPr lang="en-US" sz="2400" b="1" dirty="0" smtClean="0"/>
              <a:t>Identify</a:t>
            </a:r>
            <a:r>
              <a:rPr lang="en-US" sz="2400" b="1" dirty="0"/>
              <a:t>, </a:t>
            </a:r>
            <a:r>
              <a:rPr lang="en-US" sz="2400" b="1" dirty="0" smtClean="0"/>
              <a:t>anticipate, resolve issues </a:t>
            </a:r>
            <a:r>
              <a:rPr lang="en-US" sz="2400" b="1" dirty="0"/>
              <a:t>in a timely and cost-effective </a:t>
            </a:r>
            <a:r>
              <a:rPr lang="en-US" sz="2400" b="1" dirty="0" smtClean="0"/>
              <a:t>manner</a:t>
            </a:r>
          </a:p>
          <a:p>
            <a:pPr marL="18288" lvl="0" indent="0" algn="ctr">
              <a:buNone/>
            </a:pPr>
            <a:endParaRPr lang="en-US" sz="2400" b="1" dirty="0"/>
          </a:p>
          <a:p>
            <a:pPr marL="18288" lvl="0" indent="0" algn="ctr">
              <a:buNone/>
            </a:pPr>
            <a:r>
              <a:rPr lang="en-US" sz="2400" b="1" dirty="0"/>
              <a:t>Identify systemic issues</a:t>
            </a:r>
          </a:p>
          <a:p>
            <a:pPr marL="18288" lvl="0" indent="0" algn="ctr">
              <a:buNone/>
            </a:pPr>
            <a:endParaRPr lang="en-US" sz="2400" b="1" dirty="0" smtClean="0"/>
          </a:p>
          <a:p>
            <a:pPr marL="18288" lvl="0" indent="0" algn="ctr">
              <a:buNone/>
            </a:pPr>
            <a:r>
              <a:rPr lang="en-US" sz="2400" b="1" dirty="0" smtClean="0"/>
              <a:t>Improve </a:t>
            </a:r>
            <a:r>
              <a:rPr lang="en-US" sz="2400" b="1" dirty="0"/>
              <a:t>REDD+ outcomes and lessons learned</a:t>
            </a:r>
          </a:p>
          <a:p>
            <a:pPr marL="18288" lvl="0" indent="0" algn="ctr">
              <a:buNone/>
            </a:pPr>
            <a:endParaRPr lang="en-US" sz="2400" b="1" dirty="0" smtClean="0"/>
          </a:p>
          <a:p>
            <a:pPr marL="18288" lvl="0" indent="0" algn="ctr">
              <a:buNone/>
            </a:pPr>
            <a:r>
              <a:rPr lang="en-US" sz="2400" b="1" dirty="0" smtClean="0"/>
              <a:t>Promote accountability</a:t>
            </a:r>
          </a:p>
          <a:p>
            <a:pPr marL="0" indent="0" algn="ctr">
              <a:buNone/>
            </a:pPr>
            <a:endParaRPr lang="en-US" sz="2400" b="1" dirty="0"/>
          </a:p>
        </p:txBody>
      </p:sp>
      <p:sp>
        <p:nvSpPr>
          <p:cNvPr id="6" name="Title 1"/>
          <p:cNvSpPr txBox="1">
            <a:spLocks/>
          </p:cNvSpPr>
          <p:nvPr/>
        </p:nvSpPr>
        <p:spPr>
          <a:xfrm>
            <a:off x="-9525" y="152400"/>
            <a:ext cx="9143999" cy="582706"/>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smtClean="0">
                <a:solidFill>
                  <a:srgbClr val="FFFF00"/>
                </a:solidFill>
              </a:rPr>
              <a:t>Rationale</a:t>
            </a:r>
            <a:endParaRPr lang="en-US" sz="4000" b="1" dirty="0">
              <a:solidFill>
                <a:srgbClr val="FFFF00"/>
              </a:solidFill>
            </a:endParaRPr>
          </a:p>
        </p:txBody>
      </p:sp>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16104"/>
          <a:stretch/>
        </p:blipFill>
        <p:spPr bwMode="auto">
          <a:xfrm>
            <a:off x="4562474" y="977900"/>
            <a:ext cx="4495800" cy="5694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92959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2"/>
          <p:cNvSpPr>
            <a:spLocks noGrp="1"/>
          </p:cNvSpPr>
          <p:nvPr/>
        </p:nvSpPr>
        <p:spPr>
          <a:xfrm>
            <a:off x="394490" y="1600198"/>
            <a:ext cx="8229600" cy="41909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SzPts val="3400"/>
              <a:buNone/>
            </a:pPr>
            <a:endParaRPr lang="en-US" dirty="0" smtClean="0">
              <a:solidFill>
                <a:srgbClr val="000000"/>
              </a:solidFill>
              <a:latin typeface="Arial"/>
              <a:cs typeface="Arial"/>
            </a:endParaRPr>
          </a:p>
        </p:txBody>
      </p:sp>
      <p:sp>
        <p:nvSpPr>
          <p:cNvPr id="7" name="Title 1"/>
          <p:cNvSpPr txBox="1">
            <a:spLocks/>
          </p:cNvSpPr>
          <p:nvPr/>
        </p:nvSpPr>
        <p:spPr>
          <a:xfrm>
            <a:off x="424340" y="152400"/>
            <a:ext cx="8229600" cy="10668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solidFill>
                <a:srgbClr val="008000"/>
              </a:solidFill>
              <a:latin typeface="Arial"/>
              <a:cs typeface="Arial"/>
            </a:endParaRPr>
          </a:p>
        </p:txBody>
      </p:sp>
      <p:grpSp>
        <p:nvGrpSpPr>
          <p:cNvPr id="27" name="Group 26"/>
          <p:cNvGrpSpPr/>
          <p:nvPr/>
        </p:nvGrpSpPr>
        <p:grpSpPr>
          <a:xfrm>
            <a:off x="85074" y="759775"/>
            <a:ext cx="3951213" cy="2945447"/>
            <a:chOff x="0" y="1349966"/>
            <a:chExt cx="3951213" cy="2945447"/>
          </a:xfrm>
        </p:grpSpPr>
        <p:pic>
          <p:nvPicPr>
            <p:cNvPr id="24" name="Picture 2" descr="Foto: Arturo Campos/ La Jornada Jalisc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 y="2062448"/>
              <a:ext cx="3265413" cy="2232965"/>
            </a:xfrm>
            <a:prstGeom prst="rect">
              <a:avLst/>
            </a:prstGeom>
            <a:extLst/>
          </p:spPr>
          <p:style>
            <a:lnRef idx="2">
              <a:schemeClr val="accent2">
                <a:shade val="50000"/>
              </a:schemeClr>
            </a:lnRef>
            <a:fillRef idx="1">
              <a:schemeClr val="accent2"/>
            </a:fillRef>
            <a:effectRef idx="0">
              <a:schemeClr val="accent2"/>
            </a:effectRef>
            <a:fontRef idx="minor">
              <a:schemeClr val="lt1"/>
            </a:fontRef>
          </p:style>
        </p:pic>
        <p:sp>
          <p:nvSpPr>
            <p:cNvPr id="20" name="49 Llamada ovalada"/>
            <p:cNvSpPr/>
            <p:nvPr/>
          </p:nvSpPr>
          <p:spPr>
            <a:xfrm rot="198990" flipH="1">
              <a:off x="0" y="1349966"/>
              <a:ext cx="2019630" cy="1477628"/>
            </a:xfrm>
            <a:prstGeom prst="wedgeEllipseCallout">
              <a:avLst>
                <a:gd name="adj1" fmla="val -57262"/>
                <a:gd name="adj2" fmla="val 3813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600" dirty="0" smtClean="0">
                  <a:latin typeface="Arial"/>
                  <a:cs typeface="Arial"/>
                </a:rPr>
                <a:t>They are trying to take</a:t>
              </a:r>
              <a:r>
                <a:rPr lang="es-EC" sz="1600" dirty="0">
                  <a:latin typeface="Arial"/>
                  <a:cs typeface="Arial"/>
                </a:rPr>
                <a:t> </a:t>
              </a:r>
              <a:r>
                <a:rPr lang="es-EC" sz="1600" dirty="0" smtClean="0">
                  <a:latin typeface="Arial"/>
                  <a:cs typeface="Arial"/>
                </a:rPr>
                <a:t>our land, our </a:t>
              </a:r>
              <a:r>
                <a:rPr lang="es-EC" sz="1600" dirty="0" err="1" smtClean="0">
                  <a:latin typeface="Arial"/>
                  <a:cs typeface="Arial"/>
                </a:rPr>
                <a:t>forest</a:t>
              </a:r>
              <a:r>
                <a:rPr lang="es-EC" sz="1600" dirty="0" smtClean="0">
                  <a:latin typeface="Arial"/>
                  <a:cs typeface="Arial"/>
                </a:rPr>
                <a:t>!</a:t>
              </a:r>
              <a:endParaRPr lang="es-EC" sz="1600" dirty="0">
                <a:latin typeface="Arial"/>
                <a:cs typeface="Arial"/>
              </a:endParaRPr>
            </a:p>
          </p:txBody>
        </p:sp>
      </p:grpSp>
      <p:sp>
        <p:nvSpPr>
          <p:cNvPr id="22" name="Title 21"/>
          <p:cNvSpPr>
            <a:spLocks noGrp="1"/>
          </p:cNvSpPr>
          <p:nvPr>
            <p:ph type="title"/>
          </p:nvPr>
        </p:nvSpPr>
        <p:spPr>
          <a:xfrm>
            <a:off x="0" y="-228600"/>
            <a:ext cx="9143999" cy="914400"/>
          </a:xfrm>
        </p:spPr>
        <p:txBody>
          <a:bodyPr>
            <a:noAutofit/>
          </a:bodyPr>
          <a:lstStyle/>
          <a:p>
            <a:pPr algn="ctr"/>
            <a:r>
              <a:rPr lang="en-US" sz="4000" b="1" dirty="0" smtClean="0">
                <a:solidFill>
                  <a:srgbClr val="FFFF00"/>
                </a:solidFill>
                <a:cs typeface="Arial"/>
              </a:rPr>
              <a:t/>
            </a:r>
            <a:br>
              <a:rPr lang="en-US" sz="4000" b="1" dirty="0" smtClean="0">
                <a:solidFill>
                  <a:srgbClr val="FFFF00"/>
                </a:solidFill>
                <a:cs typeface="Arial"/>
              </a:rPr>
            </a:br>
            <a:r>
              <a:rPr lang="en-US" sz="4000" b="1" dirty="0" smtClean="0">
                <a:solidFill>
                  <a:srgbClr val="FFFF00"/>
                </a:solidFill>
                <a:cs typeface="Arial"/>
              </a:rPr>
              <a:t>Responding to Stakeholders</a:t>
            </a:r>
            <a:endParaRPr lang="en-US" sz="4000" b="1" dirty="0">
              <a:solidFill>
                <a:srgbClr val="FFFF00"/>
              </a:solidFill>
              <a:cs typeface="Arial"/>
            </a:endParaRPr>
          </a:p>
        </p:txBody>
      </p:sp>
      <p:grpSp>
        <p:nvGrpSpPr>
          <p:cNvPr id="29" name="Group 28"/>
          <p:cNvGrpSpPr/>
          <p:nvPr/>
        </p:nvGrpSpPr>
        <p:grpSpPr>
          <a:xfrm>
            <a:off x="1085364" y="4332690"/>
            <a:ext cx="5613241" cy="2250782"/>
            <a:chOff x="330359" y="4447662"/>
            <a:chExt cx="5613241" cy="2250782"/>
          </a:xfrm>
        </p:grpSpPr>
        <p:pic>
          <p:nvPicPr>
            <p:cNvPr id="4" name="Picture 3"/>
            <p:cNvPicPr>
              <a:picLocks noChangeAspect="1"/>
            </p:cNvPicPr>
            <p:nvPr/>
          </p:nvPicPr>
          <p:blipFill>
            <a:blip r:embed="rId4"/>
            <a:stretch>
              <a:fillRect/>
            </a:stretch>
          </p:blipFill>
          <p:spPr>
            <a:xfrm>
              <a:off x="2590800" y="4447662"/>
              <a:ext cx="3352800" cy="2164386"/>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25" name="49 Llamada ovalada"/>
            <p:cNvSpPr/>
            <p:nvPr/>
          </p:nvSpPr>
          <p:spPr>
            <a:xfrm rot="198990" flipH="1">
              <a:off x="330359" y="5316147"/>
              <a:ext cx="2057179" cy="1382297"/>
            </a:xfrm>
            <a:prstGeom prst="wedgeEllipseCallout">
              <a:avLst>
                <a:gd name="adj1" fmla="val -68607"/>
                <a:gd name="adj2" fmla="val -1989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600" dirty="0" smtClean="0">
                  <a:latin typeface="Arial"/>
                  <a:cs typeface="Arial"/>
                </a:rPr>
                <a:t>We were not consulted!</a:t>
              </a:r>
              <a:endParaRPr lang="es-EC" sz="1600" dirty="0">
                <a:latin typeface="Arial"/>
                <a:cs typeface="Arial"/>
              </a:endParaRPr>
            </a:p>
          </p:txBody>
        </p:sp>
      </p:grpSp>
      <p:grpSp>
        <p:nvGrpSpPr>
          <p:cNvPr id="28" name="Group 27"/>
          <p:cNvGrpSpPr/>
          <p:nvPr/>
        </p:nvGrpSpPr>
        <p:grpSpPr>
          <a:xfrm>
            <a:off x="4839158" y="1023901"/>
            <a:ext cx="3745963" cy="2541368"/>
            <a:chOff x="5214318" y="1395577"/>
            <a:chExt cx="3745963" cy="2541368"/>
          </a:xfrm>
        </p:grpSpPr>
        <p:pic>
          <p:nvPicPr>
            <p:cNvPr id="5" name="Picture 2" descr="Siembra de árboles"/>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rot="20303873">
              <a:off x="5214318" y="2315410"/>
              <a:ext cx="2701329" cy="1621535"/>
            </a:xfrm>
            <a:prstGeom prst="rect">
              <a:avLst/>
            </a:prstGeom>
            <a:extLst/>
          </p:spPr>
          <p:style>
            <a:lnRef idx="2">
              <a:schemeClr val="accent2">
                <a:shade val="50000"/>
              </a:schemeClr>
            </a:lnRef>
            <a:fillRef idx="1">
              <a:schemeClr val="accent2"/>
            </a:fillRef>
            <a:effectRef idx="0">
              <a:schemeClr val="accent2"/>
            </a:effectRef>
            <a:fontRef idx="minor">
              <a:schemeClr val="lt1"/>
            </a:fontRef>
          </p:style>
        </p:pic>
        <p:sp>
          <p:nvSpPr>
            <p:cNvPr id="26" name="2 Llamada ovalada"/>
            <p:cNvSpPr/>
            <p:nvPr/>
          </p:nvSpPr>
          <p:spPr>
            <a:xfrm rot="21221587">
              <a:off x="7080002" y="1395577"/>
              <a:ext cx="1880279" cy="1477627"/>
            </a:xfrm>
            <a:prstGeom prst="wedgeEllipseCallout">
              <a:avLst>
                <a:gd name="adj1" fmla="val -58993"/>
                <a:gd name="adj2" fmla="val 2043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1600" dirty="0" smtClean="0">
                  <a:latin typeface="Arial"/>
                  <a:cs typeface="Arial"/>
                </a:rPr>
                <a:t>Where is the money we were promised?</a:t>
              </a:r>
              <a:endParaRPr lang="es-EC" sz="1600" dirty="0">
                <a:latin typeface="Arial"/>
                <a:cs typeface="Arial"/>
              </a:endParaRPr>
            </a:p>
          </p:txBody>
        </p:sp>
      </p:grpSp>
    </p:spTree>
    <p:extLst>
      <p:ext uri="{BB962C8B-B14F-4D97-AF65-F5344CB8AC3E}">
        <p14:creationId xmlns:p14="http://schemas.microsoft.com/office/powerpoint/2010/main" val="391675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99411"/>
          </a:xfrm>
        </p:spPr>
        <p:txBody>
          <a:bodyPr>
            <a:noAutofit/>
          </a:bodyPr>
          <a:lstStyle/>
          <a:p>
            <a:pPr marL="0" indent="0" algn="ctr"/>
            <a:r>
              <a:rPr lang="en-US" sz="4000" b="1" dirty="0">
                <a:solidFill>
                  <a:srgbClr val="FFFF00"/>
                </a:solidFill>
              </a:rPr>
              <a:t>Focus in the Readiness </a:t>
            </a:r>
            <a:r>
              <a:rPr lang="en-US" sz="4000" b="1" dirty="0" smtClean="0">
                <a:solidFill>
                  <a:srgbClr val="FFFF00"/>
                </a:solidFill>
              </a:rPr>
              <a:t>Phase</a:t>
            </a:r>
            <a:r>
              <a:rPr lang="en-US" sz="4000" dirty="0">
                <a:solidFill>
                  <a:srgbClr val="FFFF00"/>
                </a:solidFill>
              </a:rPr>
              <a:t> </a:t>
            </a:r>
          </a:p>
        </p:txBody>
      </p:sp>
      <p:sp>
        <p:nvSpPr>
          <p:cNvPr id="4" name="Content Placeholder 3"/>
          <p:cNvSpPr>
            <a:spLocks noGrp="1"/>
          </p:cNvSpPr>
          <p:nvPr>
            <p:ph sz="half" idx="4294967295"/>
          </p:nvPr>
        </p:nvSpPr>
        <p:spPr>
          <a:xfrm>
            <a:off x="152400" y="764502"/>
            <a:ext cx="8991600" cy="5702508"/>
          </a:xfrm>
          <a:prstGeom prst="rect">
            <a:avLst/>
          </a:prstGeom>
        </p:spPr>
        <p:txBody>
          <a:bodyPr>
            <a:noAutofit/>
          </a:bodyPr>
          <a:lstStyle/>
          <a:p>
            <a:pPr marL="0" indent="0">
              <a:buNone/>
            </a:pPr>
            <a:r>
              <a:rPr lang="en-US" sz="2800" b="1" dirty="0" smtClean="0"/>
              <a:t>Focus Efforts on:</a:t>
            </a:r>
          </a:p>
          <a:p>
            <a:pPr lvl="1">
              <a:buFont typeface="Arial" pitchFamily="34" charset="0"/>
              <a:buChar char="•"/>
            </a:pPr>
            <a:r>
              <a:rPr lang="en-US" sz="2400" dirty="0" smtClean="0"/>
              <a:t>Building </a:t>
            </a:r>
            <a:r>
              <a:rPr lang="en-US" sz="2400" dirty="0"/>
              <a:t>capacity to address potential disputes that are likely to arise during the Implementation phase, and </a:t>
            </a:r>
            <a:endParaRPr lang="en-US" sz="2400" b="1" dirty="0"/>
          </a:p>
          <a:p>
            <a:pPr lvl="1">
              <a:buFont typeface="Arial" pitchFamily="34" charset="0"/>
              <a:buChar char="•"/>
            </a:pPr>
            <a:r>
              <a:rPr lang="en-US" sz="2400" dirty="0"/>
              <a:t>Addressing complaints that relate to the policy preparation process and other Readiness activities. </a:t>
            </a:r>
            <a:endParaRPr lang="en-US" sz="2400" b="1" dirty="0"/>
          </a:p>
          <a:p>
            <a:pPr marL="0" indent="0">
              <a:buNone/>
            </a:pPr>
            <a:r>
              <a:rPr lang="en-US" sz="2800" dirty="0"/>
              <a:t> </a:t>
            </a:r>
          </a:p>
          <a:p>
            <a:pPr marL="0" indent="0">
              <a:buNone/>
            </a:pPr>
            <a:r>
              <a:rPr lang="en-US" sz="2800" b="1" dirty="0"/>
              <a:t>To be completed before REDD+ </a:t>
            </a:r>
            <a:r>
              <a:rPr lang="en-US" sz="2800" b="1" dirty="0" smtClean="0"/>
              <a:t>Implementation</a:t>
            </a:r>
            <a:r>
              <a:rPr lang="en-US" sz="2800" dirty="0" smtClean="0"/>
              <a:t>:</a:t>
            </a:r>
            <a:endParaRPr lang="en-US" sz="2800" dirty="0"/>
          </a:p>
          <a:p>
            <a:pPr lvl="1">
              <a:buFont typeface="Arial" pitchFamily="34" charset="0"/>
              <a:buChar char="•"/>
            </a:pPr>
            <a:r>
              <a:rPr lang="en-US" sz="2400" dirty="0" smtClean="0"/>
              <a:t>Assessment of existing GRMs and gap analysis</a:t>
            </a:r>
            <a:endParaRPr lang="en-US" sz="2400" b="1" dirty="0" smtClean="0"/>
          </a:p>
          <a:p>
            <a:pPr lvl="1">
              <a:buFont typeface="Arial" pitchFamily="34" charset="0"/>
              <a:buChar char="•"/>
            </a:pPr>
            <a:r>
              <a:rPr lang="en-US" sz="2400" dirty="0" smtClean="0"/>
              <a:t>Procedure </a:t>
            </a:r>
            <a:r>
              <a:rPr lang="en-US" sz="2400" dirty="0"/>
              <a:t>for grievance redress that meets process essentials (principles and steps)</a:t>
            </a:r>
            <a:endParaRPr lang="en-US" sz="2400" b="1" dirty="0"/>
          </a:p>
          <a:p>
            <a:pPr lvl="1">
              <a:buFont typeface="Arial" pitchFamily="34" charset="0"/>
              <a:buChar char="•"/>
            </a:pPr>
            <a:r>
              <a:rPr lang="en-US" sz="2400" dirty="0"/>
              <a:t>The GRM is made </a:t>
            </a:r>
            <a:r>
              <a:rPr lang="en-US" sz="2400" dirty="0" smtClean="0"/>
              <a:t>operational</a:t>
            </a:r>
            <a:endParaRPr lang="en-US" sz="2400" b="1" dirty="0"/>
          </a:p>
        </p:txBody>
      </p:sp>
    </p:spTree>
    <p:extLst>
      <p:ext uri="{BB962C8B-B14F-4D97-AF65-F5344CB8AC3E}">
        <p14:creationId xmlns:p14="http://schemas.microsoft.com/office/powerpoint/2010/main" val="5200348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629697568"/>
              </p:ext>
            </p:extLst>
          </p:nvPr>
        </p:nvGraphicFramePr>
        <p:xfrm>
          <a:off x="-685800" y="152400"/>
          <a:ext cx="8991600" cy="670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81000" y="2946737"/>
            <a:ext cx="2743200" cy="1015663"/>
          </a:xfrm>
          <a:prstGeom prst="rect">
            <a:avLst/>
          </a:prstGeom>
          <a:noFill/>
        </p:spPr>
        <p:txBody>
          <a:bodyPr wrap="square" rtlCol="0">
            <a:spAutoFit/>
          </a:bodyPr>
          <a:lstStyle/>
          <a:p>
            <a:pPr algn="ctr"/>
            <a:r>
              <a:rPr lang="en-US" sz="2000" b="1" dirty="0" smtClean="0"/>
              <a:t>National </a:t>
            </a:r>
          </a:p>
          <a:p>
            <a:pPr algn="ctr"/>
            <a:r>
              <a:rPr lang="en-US" sz="2000" b="1" dirty="0" smtClean="0"/>
              <a:t>Grievance </a:t>
            </a:r>
          </a:p>
          <a:p>
            <a:pPr algn="ctr"/>
            <a:r>
              <a:rPr lang="en-US" sz="2000" b="1" dirty="0" smtClean="0"/>
              <a:t>Mechanisms</a:t>
            </a:r>
            <a:endParaRPr lang="en-US" sz="2000" b="1" dirty="0"/>
          </a:p>
        </p:txBody>
      </p:sp>
      <p:sp>
        <p:nvSpPr>
          <p:cNvPr id="7" name="TextBox 6"/>
          <p:cNvSpPr txBox="1"/>
          <p:nvPr/>
        </p:nvSpPr>
        <p:spPr>
          <a:xfrm>
            <a:off x="2362200" y="76200"/>
            <a:ext cx="6781800" cy="923330"/>
          </a:xfrm>
          <a:prstGeom prst="rect">
            <a:avLst/>
          </a:prstGeom>
          <a:noFill/>
        </p:spPr>
        <p:txBody>
          <a:bodyPr wrap="square" rtlCol="0">
            <a:spAutoFit/>
          </a:bodyPr>
          <a:lstStyle/>
          <a:p>
            <a:r>
              <a:rPr lang="en-US" b="1" dirty="0" smtClean="0"/>
              <a:t>GMs can be the first </a:t>
            </a:r>
            <a:r>
              <a:rPr lang="en-US" b="1" dirty="0"/>
              <a:t>line of response to stakeholder concerns that have not been prevented by proactive stakeholder </a:t>
            </a:r>
            <a:r>
              <a:rPr lang="en-US" b="1" dirty="0" smtClean="0"/>
              <a:t>engagement or effective safeguards. </a:t>
            </a:r>
            <a:endParaRPr lang="en-US" b="1" dirty="0"/>
          </a:p>
        </p:txBody>
      </p:sp>
      <p:sp>
        <p:nvSpPr>
          <p:cNvPr id="8" name="TextBox 7"/>
          <p:cNvSpPr txBox="1"/>
          <p:nvPr/>
        </p:nvSpPr>
        <p:spPr>
          <a:xfrm>
            <a:off x="4248460" y="1696080"/>
            <a:ext cx="5105400" cy="923330"/>
          </a:xfrm>
          <a:prstGeom prst="rect">
            <a:avLst/>
          </a:prstGeom>
          <a:noFill/>
        </p:spPr>
        <p:txBody>
          <a:bodyPr wrap="square" rtlCol="0">
            <a:spAutoFit/>
          </a:bodyPr>
          <a:lstStyle/>
          <a:p>
            <a:r>
              <a:rPr lang="en-US" b="1" dirty="0" smtClean="0"/>
              <a:t>GMs could offer an entry point for stakeholders to provide feedback and information on how safeguards are being respected.</a:t>
            </a:r>
            <a:endParaRPr lang="en-US" b="1" dirty="0"/>
          </a:p>
        </p:txBody>
      </p:sp>
      <p:sp>
        <p:nvSpPr>
          <p:cNvPr id="9" name="TextBox 8"/>
          <p:cNvSpPr txBox="1"/>
          <p:nvPr/>
        </p:nvSpPr>
        <p:spPr>
          <a:xfrm>
            <a:off x="3810000" y="4486870"/>
            <a:ext cx="5715000" cy="923330"/>
          </a:xfrm>
          <a:prstGeom prst="rect">
            <a:avLst/>
          </a:prstGeom>
          <a:noFill/>
        </p:spPr>
        <p:txBody>
          <a:bodyPr wrap="square" rtlCol="0">
            <a:spAutoFit/>
          </a:bodyPr>
          <a:lstStyle/>
          <a:p>
            <a:r>
              <a:rPr lang="en-US" b="1" dirty="0" smtClean="0"/>
              <a:t>GMs can increase transparency, accountability, communication and feedback loops between governments and stakeholders.</a:t>
            </a:r>
            <a:endParaRPr lang="en-US" b="1" dirty="0"/>
          </a:p>
        </p:txBody>
      </p:sp>
      <p:sp>
        <p:nvSpPr>
          <p:cNvPr id="10" name="TextBox 9"/>
          <p:cNvSpPr txBox="1"/>
          <p:nvPr/>
        </p:nvSpPr>
        <p:spPr>
          <a:xfrm>
            <a:off x="1981200" y="6135469"/>
            <a:ext cx="6934200" cy="646331"/>
          </a:xfrm>
          <a:prstGeom prst="rect">
            <a:avLst/>
          </a:prstGeom>
          <a:noFill/>
        </p:spPr>
        <p:txBody>
          <a:bodyPr wrap="square" rtlCol="0">
            <a:spAutoFit/>
          </a:bodyPr>
          <a:lstStyle/>
          <a:p>
            <a:r>
              <a:rPr lang="en-US" b="1" dirty="0" smtClean="0"/>
              <a:t>GMs can refer relevant complaints to anti-corruption authorities and mechanisms and vice versa</a:t>
            </a:r>
            <a:endParaRPr lang="en-US" b="1" dirty="0"/>
          </a:p>
        </p:txBody>
      </p:sp>
    </p:spTree>
    <p:extLst>
      <p:ext uri="{BB962C8B-B14F-4D97-AF65-F5344CB8AC3E}">
        <p14:creationId xmlns:p14="http://schemas.microsoft.com/office/powerpoint/2010/main" val="24941941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91185" y="251248"/>
            <a:ext cx="3561287" cy="838200"/>
          </a:xfrm>
        </p:spPr>
        <p:txBody>
          <a:bodyPr>
            <a:noAutofit/>
          </a:bodyPr>
          <a:lstStyle/>
          <a:p>
            <a:r>
              <a:rPr lang="en-US" sz="5400" b="1" dirty="0" smtClean="0">
                <a:solidFill>
                  <a:srgbClr val="FFFF00"/>
                </a:solidFill>
              </a:rPr>
              <a:t>Examples</a:t>
            </a:r>
            <a:endParaRPr lang="en-US" sz="5400" b="1" dirty="0">
              <a:solidFill>
                <a:srgbClr val="FFFF00"/>
              </a:solidFill>
            </a:endParaRPr>
          </a:p>
        </p:txBody>
      </p:sp>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7639" t="19778" r="16945" b="10000"/>
          <a:stretch/>
        </p:blipFill>
        <p:spPr bwMode="auto">
          <a:xfrm>
            <a:off x="40270" y="1860509"/>
            <a:ext cx="4836530" cy="3244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4"/>
          <a:srcRect t="10296" b="2808"/>
          <a:stretch/>
        </p:blipFill>
        <p:spPr>
          <a:xfrm>
            <a:off x="4940659" y="836023"/>
            <a:ext cx="4192455" cy="3840480"/>
          </a:xfrm>
          <a:prstGeom prst="rect">
            <a:avLst/>
          </a:prstGeom>
        </p:spPr>
      </p:pic>
      <p:pic>
        <p:nvPicPr>
          <p:cNvPr id="7" name="Picture 6" descr="cidbimena.desastres.hn.gif"/>
          <p:cNvPicPr>
            <a:picLocks noChangeAspect="1"/>
          </p:cNvPicPr>
          <p:nvPr/>
        </p:nvPicPr>
        <p:blipFill rotWithShape="1">
          <a:blip r:embed="rId5" cstate="email">
            <a:extLst>
              <a:ext uri="{28A0092B-C50C-407E-A947-70E740481C1C}">
                <a14:useLocalDpi xmlns:a14="http://schemas.microsoft.com/office/drawing/2010/main" val="0"/>
              </a:ext>
            </a:extLst>
          </a:blip>
          <a:srcRect t="19017" b="7075"/>
          <a:stretch/>
        </p:blipFill>
        <p:spPr>
          <a:xfrm>
            <a:off x="2527843" y="4547175"/>
            <a:ext cx="4697914" cy="2319534"/>
          </a:xfrm>
          <a:prstGeom prst="rect">
            <a:avLst/>
          </a:prstGeom>
        </p:spPr>
      </p:pic>
      <p:sp>
        <p:nvSpPr>
          <p:cNvPr id="8" name="TextBox 7"/>
          <p:cNvSpPr txBox="1"/>
          <p:nvPr/>
        </p:nvSpPr>
        <p:spPr>
          <a:xfrm>
            <a:off x="5244557" y="6096000"/>
            <a:ext cx="2145594" cy="584775"/>
          </a:xfrm>
          <a:prstGeom prst="rect">
            <a:avLst/>
          </a:prstGeom>
          <a:solidFill>
            <a:schemeClr val="tx1"/>
          </a:solidFill>
        </p:spPr>
        <p:txBody>
          <a:bodyPr wrap="square" rtlCol="0">
            <a:spAutoFit/>
          </a:bodyPr>
          <a:lstStyle/>
          <a:p>
            <a:pPr algn="ctr"/>
            <a:r>
              <a:rPr lang="en-US" sz="3200" dirty="0" smtClean="0">
                <a:solidFill>
                  <a:schemeClr val="bg1"/>
                </a:solidFill>
              </a:rPr>
              <a:t>Honduras</a:t>
            </a:r>
            <a:endParaRPr lang="en-US" sz="3200" dirty="0">
              <a:solidFill>
                <a:schemeClr val="bg1"/>
              </a:solidFill>
            </a:endParaRPr>
          </a:p>
        </p:txBody>
      </p:sp>
      <p:sp>
        <p:nvSpPr>
          <p:cNvPr id="11" name="TextBox 10"/>
          <p:cNvSpPr txBox="1"/>
          <p:nvPr/>
        </p:nvSpPr>
        <p:spPr>
          <a:xfrm>
            <a:off x="1142999" y="1568121"/>
            <a:ext cx="2214797" cy="584775"/>
          </a:xfrm>
          <a:prstGeom prst="rect">
            <a:avLst/>
          </a:prstGeom>
          <a:solidFill>
            <a:schemeClr val="tx1"/>
          </a:solidFill>
        </p:spPr>
        <p:txBody>
          <a:bodyPr wrap="square" rtlCol="0">
            <a:spAutoFit/>
          </a:bodyPr>
          <a:lstStyle/>
          <a:p>
            <a:pPr algn="ctr"/>
            <a:r>
              <a:rPr lang="en-US" sz="3200" dirty="0" smtClean="0">
                <a:solidFill>
                  <a:schemeClr val="bg1"/>
                </a:solidFill>
              </a:rPr>
              <a:t>Cambodia</a:t>
            </a:r>
            <a:endParaRPr lang="en-US" sz="3200" dirty="0">
              <a:solidFill>
                <a:schemeClr val="bg1"/>
              </a:solidFill>
            </a:endParaRPr>
          </a:p>
        </p:txBody>
      </p:sp>
      <p:sp>
        <p:nvSpPr>
          <p:cNvPr id="12" name="TextBox 11"/>
          <p:cNvSpPr txBox="1"/>
          <p:nvPr/>
        </p:nvSpPr>
        <p:spPr>
          <a:xfrm>
            <a:off x="6235157" y="251248"/>
            <a:ext cx="1981200" cy="584775"/>
          </a:xfrm>
          <a:prstGeom prst="rect">
            <a:avLst/>
          </a:prstGeom>
          <a:solidFill>
            <a:schemeClr val="tx1"/>
          </a:solidFill>
        </p:spPr>
        <p:txBody>
          <a:bodyPr wrap="square" rtlCol="0">
            <a:spAutoFit/>
          </a:bodyPr>
          <a:lstStyle/>
          <a:p>
            <a:pPr algn="ctr"/>
            <a:r>
              <a:rPr lang="en-US" sz="3200" dirty="0" smtClean="0">
                <a:solidFill>
                  <a:schemeClr val="bg1"/>
                </a:solidFill>
              </a:rPr>
              <a:t>Suriname</a:t>
            </a:r>
            <a:endParaRPr lang="en-US" sz="3200" dirty="0">
              <a:solidFill>
                <a:schemeClr val="bg1"/>
              </a:solidFill>
            </a:endParaRPr>
          </a:p>
        </p:txBody>
      </p:sp>
    </p:spTree>
    <p:extLst>
      <p:ext uri="{BB962C8B-B14F-4D97-AF65-F5344CB8AC3E}">
        <p14:creationId xmlns:p14="http://schemas.microsoft.com/office/powerpoint/2010/main" val="23731880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2"/>
          <p:cNvSpPr>
            <a:spLocks noGrp="1"/>
          </p:cNvSpPr>
          <p:nvPr/>
        </p:nvSpPr>
        <p:spPr>
          <a:xfrm>
            <a:off x="3962400" y="1524000"/>
            <a:ext cx="5181600" cy="487680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SzPts val="3400"/>
              <a:buNone/>
            </a:pPr>
            <a:r>
              <a:rPr lang="en-US" sz="4400" dirty="0" smtClean="0">
                <a:solidFill>
                  <a:srgbClr val="FF0000"/>
                </a:solidFill>
              </a:rPr>
              <a:t>Sources of Conflicts?</a:t>
            </a:r>
          </a:p>
          <a:p>
            <a:pPr marL="0" indent="0" algn="ctr">
              <a:buSzPts val="3400"/>
              <a:buNone/>
            </a:pPr>
            <a:endParaRPr lang="en-US" sz="2000" dirty="0" smtClean="0">
              <a:solidFill>
                <a:srgbClr val="FF0000"/>
              </a:solidFill>
            </a:endParaRPr>
          </a:p>
          <a:p>
            <a:pPr marL="0" indent="0" algn="ctr">
              <a:buSzPts val="3400"/>
              <a:buNone/>
            </a:pPr>
            <a:r>
              <a:rPr lang="en-US" sz="4400" dirty="0" smtClean="0">
                <a:solidFill>
                  <a:srgbClr val="FF0000"/>
                </a:solidFill>
              </a:rPr>
              <a:t>Systems to Address Conflicts?</a:t>
            </a:r>
          </a:p>
          <a:p>
            <a:pPr marL="0" indent="0" algn="ctr">
              <a:buSzPts val="3400"/>
              <a:buNone/>
            </a:pPr>
            <a:endParaRPr lang="en-US" sz="2000" dirty="0">
              <a:solidFill>
                <a:srgbClr val="FF0000"/>
              </a:solidFill>
            </a:endParaRPr>
          </a:p>
          <a:p>
            <a:pPr marL="0" indent="0" algn="ctr">
              <a:buSzPts val="3400"/>
              <a:buNone/>
            </a:pPr>
            <a:r>
              <a:rPr lang="en-US" sz="4400" dirty="0" smtClean="0">
                <a:solidFill>
                  <a:srgbClr val="FF0000"/>
                </a:solidFill>
              </a:rPr>
              <a:t>How to Strengthen these Systems?</a:t>
            </a:r>
          </a:p>
        </p:txBody>
      </p:sp>
      <p:sp>
        <p:nvSpPr>
          <p:cNvPr id="7" name="Title 1"/>
          <p:cNvSpPr txBox="1">
            <a:spLocks/>
          </p:cNvSpPr>
          <p:nvPr/>
        </p:nvSpPr>
        <p:spPr>
          <a:xfrm>
            <a:off x="0" y="89940"/>
            <a:ext cx="9144000" cy="85444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FF00"/>
                </a:solidFill>
              </a:rPr>
              <a:t>Following </a:t>
            </a:r>
            <a:r>
              <a:rPr lang="en-US" b="1" dirty="0">
                <a:solidFill>
                  <a:srgbClr val="FFFF00"/>
                </a:solidFill>
              </a:rPr>
              <a:t>a</a:t>
            </a:r>
            <a:r>
              <a:rPr lang="en-US" b="1" dirty="0" smtClean="0">
                <a:solidFill>
                  <a:srgbClr val="FFFF00"/>
                </a:solidFill>
              </a:rPr>
              <a:t> 3-Step Approach…</a:t>
            </a:r>
          </a:p>
        </p:txBody>
      </p:sp>
      <p:pic>
        <p:nvPicPr>
          <p:cNvPr id="4" name="Picture 2" descr="C:\Users\oliver.hughes\Desktop\2012 Winners\Asociacion de Artestanas Unidas de los Limites ASOARTESANAS (Colombia)\Photos\Hoffner_080715_IMG_9858.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1371601"/>
            <a:ext cx="3606800" cy="541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36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C:\Users\oliver.hughes\Dropbox\Winner profiles\Wechiau Community Hippo Sanctuary\Wechiau_Photo5.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4497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0" y="0"/>
            <a:ext cx="9143999" cy="6934200"/>
          </a:xfrm>
        </p:spPr>
        <p:txBody>
          <a:bodyPr>
            <a:normAutofit/>
          </a:bodyPr>
          <a:lstStyle/>
          <a:p>
            <a:pPr marL="0" lvl="0" indent="0">
              <a:buNone/>
            </a:pPr>
            <a:endParaRPr lang="en-US" sz="4000" b="1" dirty="0" smtClean="0">
              <a:solidFill>
                <a:schemeClr val="tx1"/>
              </a:solidFill>
            </a:endParaRPr>
          </a:p>
          <a:p>
            <a:pPr marL="0" lvl="0" indent="0">
              <a:buNone/>
            </a:pPr>
            <a:endParaRPr lang="en-US" sz="4000" b="1" dirty="0">
              <a:solidFill>
                <a:schemeClr val="tx1"/>
              </a:solidFill>
            </a:endParaRPr>
          </a:p>
          <a:p>
            <a:pPr marL="0" lvl="0" indent="0">
              <a:buNone/>
            </a:pPr>
            <a:endParaRPr lang="en-US" sz="4000" b="1" dirty="0" smtClean="0">
              <a:solidFill>
                <a:schemeClr val="tx1"/>
              </a:solidFill>
            </a:endParaRPr>
          </a:p>
        </p:txBody>
      </p:sp>
      <p:sp>
        <p:nvSpPr>
          <p:cNvPr id="4" name="Rectangle 3"/>
          <p:cNvSpPr>
            <a:spLocks noChangeArrowheads="1"/>
          </p:cNvSpPr>
          <p:nvPr/>
        </p:nvSpPr>
        <p:spPr bwMode="auto">
          <a:xfrm>
            <a:off x="876300" y="5275113"/>
            <a:ext cx="7391400" cy="1170660"/>
          </a:xfrm>
          <a:prstGeom prst="rect">
            <a:avLst/>
          </a:prstGeom>
          <a:solidFill>
            <a:schemeClr val="bg1">
              <a:lumMod val="85000"/>
              <a:lumOff val="15000"/>
              <a:alpha val="50000"/>
            </a:schemeClr>
          </a:solidFill>
          <a:ln w="9525">
            <a:noFill/>
            <a:miter lim="800000"/>
            <a:headEnd/>
            <a:tailEnd/>
          </a:ln>
          <a:effectLst/>
        </p:spPr>
        <p:txBody>
          <a:bodyPr/>
          <a:lstStyle/>
          <a:p>
            <a:pPr algn="ctr" fontAlgn="auto">
              <a:spcBef>
                <a:spcPts val="0"/>
              </a:spcBef>
              <a:spcAft>
                <a:spcPts val="0"/>
              </a:spcAft>
              <a:buFont typeface="Arial" pitchFamily="34" charset="0"/>
              <a:buNone/>
              <a:defRPr/>
            </a:pPr>
            <a:r>
              <a:rPr lang="en-US" sz="3600" b="1" dirty="0" smtClean="0">
                <a:solidFill>
                  <a:srgbClr val="FFC000"/>
                </a:solidFill>
                <a:latin typeface="+mj-lt"/>
              </a:rPr>
              <a:t>Framework for Community Engagement</a:t>
            </a:r>
          </a:p>
          <a:p>
            <a:pPr lvl="1" fontAlgn="auto">
              <a:spcBef>
                <a:spcPts val="0"/>
              </a:spcBef>
              <a:spcAft>
                <a:spcPts val="0"/>
              </a:spcAft>
              <a:defRPr/>
            </a:pPr>
            <a:endParaRPr lang="en-US" sz="3600" b="1" dirty="0">
              <a:solidFill>
                <a:srgbClr val="FFC000"/>
              </a:solidFill>
              <a:latin typeface="+mj-lt"/>
            </a:endParaRPr>
          </a:p>
          <a:p>
            <a:pPr lvl="1" fontAlgn="auto">
              <a:spcBef>
                <a:spcPts val="0"/>
              </a:spcBef>
              <a:spcAft>
                <a:spcPts val="0"/>
              </a:spcAft>
              <a:defRPr/>
            </a:pPr>
            <a:endParaRPr lang="en-US" sz="3600" b="1" dirty="0">
              <a:solidFill>
                <a:srgbClr val="FFC000"/>
              </a:solidFill>
              <a:latin typeface="+mj-lt"/>
            </a:endParaRPr>
          </a:p>
          <a:p>
            <a:pPr marL="342900" indent="-342900" fontAlgn="auto">
              <a:lnSpc>
                <a:spcPct val="90000"/>
              </a:lnSpc>
              <a:spcBef>
                <a:spcPct val="20000"/>
              </a:spcBef>
              <a:spcAft>
                <a:spcPts val="0"/>
              </a:spcAft>
              <a:buClr>
                <a:schemeClr val="hlink"/>
              </a:buClr>
              <a:buSzPct val="65000"/>
              <a:buFont typeface="Wingdings" pitchFamily="2" charset="2"/>
              <a:buChar char="n"/>
              <a:defRPr/>
            </a:pPr>
            <a:endParaRPr lang="en-GB" sz="3600" b="1" dirty="0">
              <a:solidFill>
                <a:srgbClr val="FFC000"/>
              </a:solidFill>
              <a:latin typeface="+mj-lt"/>
            </a:endParaRPr>
          </a:p>
        </p:txBody>
      </p:sp>
    </p:spTree>
    <p:extLst>
      <p:ext uri="{BB962C8B-B14F-4D97-AF65-F5344CB8AC3E}">
        <p14:creationId xmlns:p14="http://schemas.microsoft.com/office/powerpoint/2010/main" val="41619860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74950" y="1748850"/>
            <a:ext cx="9144000" cy="4322163"/>
          </a:xfrm>
          <a:prstGeom prst="rect">
            <a:avLst/>
          </a:prstGeom>
        </p:spPr>
        <p:txBody>
          <a:bodyPr>
            <a:noAutofit/>
          </a:bodyPr>
          <a:lstStyle/>
          <a:p>
            <a:pPr>
              <a:spcBef>
                <a:spcPts val="400"/>
              </a:spcBef>
              <a:buFont typeface="Arial" pitchFamily="34" charset="0"/>
              <a:buChar char="•"/>
            </a:pPr>
            <a:r>
              <a:rPr lang="en-GB" sz="2400" dirty="0" smtClean="0"/>
              <a:t>Illegal </a:t>
            </a:r>
            <a:r>
              <a:rPr lang="en-GB" sz="2400" dirty="0"/>
              <a:t>land conversion &amp;</a:t>
            </a:r>
            <a:r>
              <a:rPr lang="en-GB" sz="2400" dirty="0" smtClean="0"/>
              <a:t> use, encroachment</a:t>
            </a:r>
          </a:p>
          <a:p>
            <a:pPr>
              <a:spcBef>
                <a:spcPts val="400"/>
              </a:spcBef>
              <a:buFont typeface="Arial" pitchFamily="34" charset="0"/>
              <a:buChar char="•"/>
            </a:pPr>
            <a:r>
              <a:rPr lang="en-US" sz="2400" dirty="0" smtClean="0">
                <a:solidFill>
                  <a:schemeClr val="tx1">
                    <a:lumMod val="85000"/>
                    <a:lumOff val="15000"/>
                  </a:schemeClr>
                </a:solidFill>
              </a:rPr>
              <a:t>Road and infrastructure development </a:t>
            </a:r>
            <a:endParaRPr lang="en-GB" sz="2400" dirty="0" smtClean="0"/>
          </a:p>
          <a:p>
            <a:pPr>
              <a:spcBef>
                <a:spcPts val="400"/>
              </a:spcBef>
              <a:buFont typeface="Arial" pitchFamily="34" charset="0"/>
              <a:buChar char="•"/>
            </a:pPr>
            <a:r>
              <a:rPr lang="en-GB" sz="2400" dirty="0" smtClean="0"/>
              <a:t>Multiple titles/permits </a:t>
            </a:r>
            <a:r>
              <a:rPr lang="en-GB" sz="2400" dirty="0"/>
              <a:t>for the same </a:t>
            </a:r>
            <a:r>
              <a:rPr lang="en-GB" sz="2400" dirty="0" smtClean="0"/>
              <a:t>land  </a:t>
            </a:r>
          </a:p>
          <a:p>
            <a:pPr>
              <a:spcBef>
                <a:spcPts val="400"/>
              </a:spcBef>
              <a:buFont typeface="Arial" pitchFamily="34" charset="0"/>
              <a:buChar char="•"/>
            </a:pPr>
            <a:r>
              <a:rPr lang="en-GB" sz="2400" dirty="0" smtClean="0"/>
              <a:t>Lack </a:t>
            </a:r>
            <a:r>
              <a:rPr lang="en-GB" sz="2400" dirty="0"/>
              <a:t>of legal clarity on IP’s land rights </a:t>
            </a:r>
            <a:r>
              <a:rPr lang="en-GB" sz="2400" dirty="0" smtClean="0"/>
              <a:t>/ U</a:t>
            </a:r>
            <a:r>
              <a:rPr lang="en-US" sz="2400" dirty="0" err="1" smtClean="0"/>
              <a:t>nresolved</a:t>
            </a:r>
            <a:r>
              <a:rPr lang="en-US" sz="2400" dirty="0" smtClean="0"/>
              <a:t> </a:t>
            </a:r>
            <a:r>
              <a:rPr lang="en-US" sz="2400" dirty="0"/>
              <a:t>land rights issues </a:t>
            </a:r>
            <a:endParaRPr lang="en-GB" sz="2400" dirty="0"/>
          </a:p>
          <a:p>
            <a:pPr lvl="0">
              <a:buFont typeface="Arial" pitchFamily="34" charset="0"/>
              <a:buChar char="•"/>
            </a:pPr>
            <a:r>
              <a:rPr lang="en-GB" sz="2400" dirty="0" smtClean="0"/>
              <a:t>Lack </a:t>
            </a:r>
            <a:r>
              <a:rPr lang="en-GB" sz="2400" dirty="0"/>
              <a:t>of agreed norms on consultation and consent (FPIC</a:t>
            </a:r>
            <a:r>
              <a:rPr lang="en-GB" sz="2400" dirty="0" smtClean="0"/>
              <a:t>) / Lack of consultation</a:t>
            </a:r>
            <a:endParaRPr lang="en-US" sz="2400" dirty="0"/>
          </a:p>
          <a:p>
            <a:pPr lvl="0">
              <a:buFont typeface="Arial" pitchFamily="34" charset="0"/>
              <a:buChar char="•"/>
            </a:pPr>
            <a:r>
              <a:rPr lang="en-GB" sz="2400" dirty="0" smtClean="0"/>
              <a:t>Disputes </a:t>
            </a:r>
            <a:r>
              <a:rPr lang="en-GB" sz="2400" dirty="0"/>
              <a:t>over mining &amp;</a:t>
            </a:r>
            <a:r>
              <a:rPr lang="en-GB" sz="2400" dirty="0" smtClean="0"/>
              <a:t> </a:t>
            </a:r>
            <a:r>
              <a:rPr lang="en-GB" sz="2400" dirty="0"/>
              <a:t>energy </a:t>
            </a:r>
            <a:r>
              <a:rPr lang="en-GB" sz="2400" dirty="0" smtClean="0"/>
              <a:t>projects</a:t>
            </a:r>
          </a:p>
          <a:p>
            <a:pPr>
              <a:buFont typeface="Arial" pitchFamily="34" charset="0"/>
              <a:buChar char="•"/>
            </a:pPr>
            <a:r>
              <a:rPr lang="en-GB" sz="2400" dirty="0" smtClean="0"/>
              <a:t>Divisions within/between communities on land use / NRM </a:t>
            </a:r>
          </a:p>
          <a:p>
            <a:pPr lvl="0">
              <a:buFont typeface="Arial" pitchFamily="34" charset="0"/>
              <a:buChar char="•"/>
            </a:pPr>
            <a:r>
              <a:rPr lang="en-GB" sz="2400" dirty="0" smtClean="0"/>
              <a:t>REDD</a:t>
            </a:r>
            <a:r>
              <a:rPr lang="en-GB" sz="2400" dirty="0"/>
              <a:t>+ Program </a:t>
            </a:r>
            <a:r>
              <a:rPr lang="en-GB" sz="2400" dirty="0" smtClean="0"/>
              <a:t>itself</a:t>
            </a:r>
            <a:endParaRPr lang="en-US" sz="2400" dirty="0" smtClean="0">
              <a:solidFill>
                <a:schemeClr val="tx1">
                  <a:lumMod val="85000"/>
                  <a:lumOff val="15000"/>
                </a:schemeClr>
              </a:solidFill>
            </a:endParaRPr>
          </a:p>
        </p:txBody>
      </p:sp>
      <p:sp>
        <p:nvSpPr>
          <p:cNvPr id="10" name="Title 1"/>
          <p:cNvSpPr txBox="1">
            <a:spLocks/>
          </p:cNvSpPr>
          <p:nvPr/>
        </p:nvSpPr>
        <p:spPr>
          <a:xfrm>
            <a:off x="0" y="0"/>
            <a:ext cx="9144000" cy="1447799"/>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FFFF00"/>
                </a:solidFill>
              </a:rPr>
              <a:t>Sources of </a:t>
            </a:r>
            <a:r>
              <a:rPr lang="en-US" sz="3600" b="1" dirty="0" smtClean="0">
                <a:solidFill>
                  <a:srgbClr val="FFFF00"/>
                </a:solidFill>
              </a:rPr>
              <a:t>Conflict: </a:t>
            </a:r>
            <a:r>
              <a:rPr lang="en-US" sz="3600" dirty="0" smtClean="0">
                <a:solidFill>
                  <a:srgbClr val="FFFF00"/>
                </a:solidFill>
              </a:rPr>
              <a:t>Lessons from Cambodia, Honduras and Suriname</a:t>
            </a:r>
            <a:endParaRPr lang="en-US" sz="3600" dirty="0">
              <a:solidFill>
                <a:srgbClr val="FFFF00"/>
              </a:solidFill>
            </a:endParaRPr>
          </a:p>
        </p:txBody>
      </p:sp>
    </p:spTree>
    <p:extLst>
      <p:ext uri="{BB962C8B-B14F-4D97-AF65-F5344CB8AC3E}">
        <p14:creationId xmlns:p14="http://schemas.microsoft.com/office/powerpoint/2010/main" val="28544191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p:cNvSpPr txBox="1">
            <a:spLocks/>
          </p:cNvSpPr>
          <p:nvPr/>
        </p:nvSpPr>
        <p:spPr>
          <a:xfrm>
            <a:off x="0" y="1"/>
            <a:ext cx="9144000" cy="106430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FFFF00"/>
                </a:solidFill>
              </a:rPr>
              <a:t>Systems to Address Conflicts: Lessons from Cambodia, Honduras and Suriname</a:t>
            </a:r>
            <a:endParaRPr lang="en-US" sz="3200" b="1" dirty="0">
              <a:solidFill>
                <a:srgbClr val="FFFF00"/>
              </a:solidFill>
            </a:endParaRPr>
          </a:p>
        </p:txBody>
      </p:sp>
      <p:sp>
        <p:nvSpPr>
          <p:cNvPr id="5" name="Content Placeholder 2"/>
          <p:cNvSpPr>
            <a:spLocks noGrp="1"/>
          </p:cNvSpPr>
          <p:nvPr>
            <p:ph sz="half" idx="4294967295"/>
          </p:nvPr>
        </p:nvSpPr>
        <p:spPr>
          <a:xfrm>
            <a:off x="0" y="1146750"/>
            <a:ext cx="2819400" cy="5257800"/>
          </a:xfrm>
          <a:prstGeom prst="rect">
            <a:avLst/>
          </a:prstGeom>
        </p:spPr>
        <p:txBody>
          <a:bodyPr>
            <a:normAutofit lnSpcReduction="10000"/>
          </a:bodyPr>
          <a:lstStyle/>
          <a:p>
            <a:pPr marL="0" indent="0" algn="ctr">
              <a:buNone/>
            </a:pPr>
            <a:r>
              <a:rPr lang="en-US" b="1" dirty="0" smtClean="0">
                <a:solidFill>
                  <a:srgbClr val="00B0F0"/>
                </a:solidFill>
              </a:rPr>
              <a:t>Cambodia</a:t>
            </a:r>
          </a:p>
          <a:p>
            <a:pPr>
              <a:spcBef>
                <a:spcPts val="400"/>
              </a:spcBef>
            </a:pPr>
            <a:r>
              <a:rPr lang="en-US" sz="1800" b="1" dirty="0"/>
              <a:t>National level: </a:t>
            </a:r>
            <a:r>
              <a:rPr lang="en-US" sz="1800" dirty="0"/>
              <a:t>Relevant ministries (Forestry, Land etc.)</a:t>
            </a:r>
            <a:endParaRPr lang="en-US" sz="1800" dirty="0">
              <a:solidFill>
                <a:schemeClr val="tx1">
                  <a:lumMod val="85000"/>
                  <a:lumOff val="15000"/>
                </a:schemeClr>
              </a:solidFill>
              <a:latin typeface="Calibri" pitchFamily="34" charset="0"/>
            </a:endParaRPr>
          </a:p>
          <a:p>
            <a:pPr>
              <a:spcBef>
                <a:spcPts val="400"/>
              </a:spcBef>
            </a:pPr>
            <a:r>
              <a:rPr lang="en-US" sz="1800" b="1" dirty="0"/>
              <a:t>Provincial level: </a:t>
            </a:r>
            <a:r>
              <a:rPr lang="en-US" sz="1800" dirty="0"/>
              <a:t>Office of the Provincial Governor (supported by Commune Councils)</a:t>
            </a:r>
          </a:p>
          <a:p>
            <a:pPr>
              <a:spcBef>
                <a:spcPts val="400"/>
              </a:spcBef>
            </a:pPr>
            <a:r>
              <a:rPr lang="en-US" sz="1800" b="1" dirty="0" smtClean="0"/>
              <a:t>Local level: </a:t>
            </a:r>
          </a:p>
          <a:p>
            <a:pPr lvl="1">
              <a:spcBef>
                <a:spcPts val="400"/>
              </a:spcBef>
            </a:pPr>
            <a:r>
              <a:rPr lang="en-US" sz="1800" dirty="0" smtClean="0"/>
              <a:t>Community </a:t>
            </a:r>
            <a:r>
              <a:rPr lang="en-US" sz="1800" dirty="0"/>
              <a:t>Forest Management </a:t>
            </a:r>
            <a:r>
              <a:rPr lang="en-US" sz="1800" dirty="0" smtClean="0"/>
              <a:t>Committees</a:t>
            </a:r>
          </a:p>
          <a:p>
            <a:pPr lvl="1">
              <a:spcBef>
                <a:spcPts val="400"/>
              </a:spcBef>
            </a:pPr>
            <a:r>
              <a:rPr lang="en-US" sz="1800" dirty="0" smtClean="0"/>
              <a:t>Community </a:t>
            </a:r>
            <a:r>
              <a:rPr lang="en-US" sz="1800" dirty="0"/>
              <a:t>Forestry </a:t>
            </a:r>
            <a:r>
              <a:rPr lang="en-US" sz="1800" dirty="0" smtClean="0"/>
              <a:t>Network</a:t>
            </a:r>
          </a:p>
          <a:p>
            <a:pPr lvl="1">
              <a:spcBef>
                <a:spcPts val="400"/>
              </a:spcBef>
            </a:pPr>
            <a:r>
              <a:rPr lang="en-US" sz="1800" dirty="0" smtClean="0"/>
              <a:t>Community </a:t>
            </a:r>
            <a:r>
              <a:rPr lang="en-US" sz="1800" dirty="0"/>
              <a:t>Protected Area </a:t>
            </a:r>
            <a:r>
              <a:rPr lang="en-US" sz="1800" dirty="0" smtClean="0"/>
              <a:t>Committees</a:t>
            </a:r>
          </a:p>
          <a:p>
            <a:pPr lvl="1">
              <a:spcBef>
                <a:spcPts val="400"/>
              </a:spcBef>
            </a:pPr>
            <a:r>
              <a:rPr lang="en-US" sz="1800" dirty="0"/>
              <a:t>S</a:t>
            </a:r>
            <a:r>
              <a:rPr lang="en-US" sz="1800" dirty="0" smtClean="0"/>
              <a:t>upporting NGOs</a:t>
            </a:r>
          </a:p>
        </p:txBody>
      </p:sp>
      <p:sp>
        <p:nvSpPr>
          <p:cNvPr id="6" name="Content Placeholder 2"/>
          <p:cNvSpPr>
            <a:spLocks noGrp="1"/>
          </p:cNvSpPr>
          <p:nvPr>
            <p:ph sz="half" idx="4294967295"/>
          </p:nvPr>
        </p:nvSpPr>
        <p:spPr>
          <a:xfrm>
            <a:off x="2819400" y="831960"/>
            <a:ext cx="3276600" cy="5486400"/>
          </a:xfrm>
          <a:prstGeom prst="rect">
            <a:avLst/>
          </a:prstGeom>
        </p:spPr>
        <p:txBody>
          <a:bodyPr>
            <a:normAutofit/>
          </a:bodyPr>
          <a:lstStyle/>
          <a:p>
            <a:pPr marL="0" indent="0" algn="ctr">
              <a:buNone/>
            </a:pPr>
            <a:r>
              <a:rPr lang="en-US" b="1" dirty="0" smtClean="0">
                <a:solidFill>
                  <a:srgbClr val="00B0F0"/>
                </a:solidFill>
              </a:rPr>
              <a:t>Honduras</a:t>
            </a:r>
          </a:p>
          <a:p>
            <a:pPr lvl="0"/>
            <a:r>
              <a:rPr lang="en-GB" sz="1800" dirty="0"/>
              <a:t>Many cases go through </a:t>
            </a:r>
            <a:r>
              <a:rPr lang="en-GB" sz="1800" b="1" dirty="0"/>
              <a:t>several government institutions</a:t>
            </a:r>
            <a:endParaRPr lang="en-US" sz="1800" b="1" dirty="0"/>
          </a:p>
          <a:p>
            <a:pPr lvl="0"/>
            <a:r>
              <a:rPr lang="en-GB" sz="1800" b="1" dirty="0"/>
              <a:t>Political dialogue </a:t>
            </a:r>
            <a:r>
              <a:rPr lang="en-GB" sz="1800" dirty="0"/>
              <a:t>for large national </a:t>
            </a:r>
            <a:r>
              <a:rPr lang="en-GB" sz="1800" dirty="0" smtClean="0"/>
              <a:t>debates  </a:t>
            </a:r>
            <a:r>
              <a:rPr lang="en-GB" sz="1800" dirty="0"/>
              <a:t>(ancestral rights, norms for consultation and consent) </a:t>
            </a:r>
          </a:p>
          <a:p>
            <a:pPr lvl="0"/>
            <a:r>
              <a:rPr lang="en-GB" sz="1800" b="1" dirty="0"/>
              <a:t>C</a:t>
            </a:r>
            <a:r>
              <a:rPr lang="en-GB" sz="1800" b="1" dirty="0" smtClean="0"/>
              <a:t>onciliation </a:t>
            </a:r>
            <a:r>
              <a:rPr lang="en-GB" sz="1800" b="1" dirty="0"/>
              <a:t>C</a:t>
            </a:r>
            <a:r>
              <a:rPr lang="en-GB" sz="1800" b="1" dirty="0" smtClean="0"/>
              <a:t>entres </a:t>
            </a:r>
            <a:r>
              <a:rPr lang="en-GB" sz="1800" dirty="0"/>
              <a:t>in some communities </a:t>
            </a:r>
            <a:endParaRPr lang="en-GB" sz="1800" dirty="0" smtClean="0"/>
          </a:p>
          <a:p>
            <a:pPr lvl="0"/>
            <a:r>
              <a:rPr lang="en-GB" sz="1800" dirty="0" smtClean="0"/>
              <a:t>If violation of law, </a:t>
            </a:r>
            <a:r>
              <a:rPr lang="en-GB" sz="1800" b="1" dirty="0" smtClean="0"/>
              <a:t>Public Prosecutor </a:t>
            </a:r>
          </a:p>
          <a:p>
            <a:pPr lvl="0"/>
            <a:r>
              <a:rPr lang="en-GB" sz="1800" b="1" dirty="0" smtClean="0"/>
              <a:t>Commissioner </a:t>
            </a:r>
            <a:r>
              <a:rPr lang="en-GB" sz="1800" b="1" dirty="0"/>
              <a:t>for Human </a:t>
            </a:r>
            <a:r>
              <a:rPr lang="en-GB" sz="1800" b="1" dirty="0" smtClean="0"/>
              <a:t>Rights </a:t>
            </a:r>
            <a:r>
              <a:rPr lang="en-GB" sz="1800" dirty="0" smtClean="0"/>
              <a:t>have played a role in some disputes</a:t>
            </a:r>
          </a:p>
          <a:p>
            <a:pPr lvl="0"/>
            <a:endParaRPr lang="en-US" sz="1800" dirty="0">
              <a:solidFill>
                <a:schemeClr val="tx1">
                  <a:lumMod val="85000"/>
                  <a:lumOff val="15000"/>
                </a:schemeClr>
              </a:solidFill>
              <a:latin typeface="Calibri" pitchFamily="34" charset="0"/>
            </a:endParaRPr>
          </a:p>
        </p:txBody>
      </p:sp>
      <p:sp>
        <p:nvSpPr>
          <p:cNvPr id="7" name="Content Placeholder 2"/>
          <p:cNvSpPr>
            <a:spLocks noGrp="1"/>
          </p:cNvSpPr>
          <p:nvPr>
            <p:ph sz="half" idx="4294967295"/>
          </p:nvPr>
        </p:nvSpPr>
        <p:spPr>
          <a:xfrm>
            <a:off x="5943600" y="1323702"/>
            <a:ext cx="3200400" cy="5534297"/>
          </a:xfrm>
          <a:prstGeom prst="rect">
            <a:avLst/>
          </a:prstGeom>
        </p:spPr>
        <p:txBody>
          <a:bodyPr>
            <a:noAutofit/>
          </a:bodyPr>
          <a:lstStyle/>
          <a:p>
            <a:pPr marL="0" indent="0" algn="ctr">
              <a:buNone/>
            </a:pPr>
            <a:r>
              <a:rPr lang="en-US" b="1" dirty="0" smtClean="0">
                <a:solidFill>
                  <a:srgbClr val="00B0F0"/>
                </a:solidFill>
              </a:rPr>
              <a:t>Suriname</a:t>
            </a:r>
          </a:p>
          <a:p>
            <a:r>
              <a:rPr lang="en-US" sz="1800" b="1" dirty="0" smtClean="0"/>
              <a:t>For </a:t>
            </a:r>
            <a:r>
              <a:rPr lang="en-US" sz="1800" b="1" dirty="0"/>
              <a:t>small-scale forest/land </a:t>
            </a:r>
            <a:r>
              <a:rPr lang="en-US" sz="1800" b="1" dirty="0" smtClean="0"/>
              <a:t>conflicts </a:t>
            </a:r>
            <a:r>
              <a:rPr lang="en-US" sz="1800" dirty="0" smtClean="0"/>
              <a:t>(ad hoc):</a:t>
            </a:r>
          </a:p>
          <a:p>
            <a:pPr lvl="1"/>
            <a:r>
              <a:rPr lang="en-US" sz="1600" dirty="0" smtClean="0"/>
              <a:t>complaints </a:t>
            </a:r>
            <a:r>
              <a:rPr lang="en-US" sz="1600" dirty="0"/>
              <a:t>to </a:t>
            </a:r>
            <a:r>
              <a:rPr lang="en-US" sz="1600" b="1" dirty="0"/>
              <a:t>local </a:t>
            </a:r>
            <a:r>
              <a:rPr lang="en-US" sz="1600" b="1" dirty="0" smtClean="0"/>
              <a:t>police</a:t>
            </a:r>
            <a:r>
              <a:rPr lang="en-US" sz="1600" dirty="0" smtClean="0"/>
              <a:t>; </a:t>
            </a:r>
            <a:r>
              <a:rPr lang="en-US" sz="1600" b="1" dirty="0" smtClean="0"/>
              <a:t>District gov’t/MP</a:t>
            </a:r>
            <a:r>
              <a:rPr lang="en-US" sz="1600" dirty="0" smtClean="0"/>
              <a:t>; </a:t>
            </a:r>
          </a:p>
          <a:p>
            <a:pPr lvl="1"/>
            <a:r>
              <a:rPr lang="en-US" sz="1600" dirty="0" smtClean="0"/>
              <a:t>Appeals </a:t>
            </a:r>
            <a:r>
              <a:rPr lang="en-US" sz="1600" dirty="0"/>
              <a:t>to </a:t>
            </a:r>
            <a:r>
              <a:rPr lang="en-US" sz="1600" b="1" dirty="0"/>
              <a:t>Ministers</a:t>
            </a:r>
            <a:r>
              <a:rPr lang="en-US" sz="1600" dirty="0"/>
              <a:t> and the </a:t>
            </a:r>
            <a:r>
              <a:rPr lang="en-US" sz="1600" b="1" dirty="0" smtClean="0"/>
              <a:t>President</a:t>
            </a:r>
          </a:p>
          <a:p>
            <a:r>
              <a:rPr lang="en-US" sz="1800" b="1" dirty="0" smtClean="0"/>
              <a:t>National Dialogue </a:t>
            </a:r>
            <a:r>
              <a:rPr lang="en-US" sz="1800" dirty="0" smtClean="0"/>
              <a:t>to </a:t>
            </a:r>
            <a:r>
              <a:rPr lang="en-US" sz="1800" dirty="0"/>
              <a:t>resolve disputes over </a:t>
            </a:r>
            <a:r>
              <a:rPr lang="en-US" sz="1800" dirty="0" err="1"/>
              <a:t>Saramaka</a:t>
            </a:r>
            <a:r>
              <a:rPr lang="en-US" sz="1800" dirty="0"/>
              <a:t> </a:t>
            </a:r>
            <a:r>
              <a:rPr lang="en-US" sz="1800" dirty="0" smtClean="0"/>
              <a:t>Judgment / land rights</a:t>
            </a:r>
          </a:p>
          <a:p>
            <a:r>
              <a:rPr lang="en-US" sz="1800" b="1" dirty="0" smtClean="0"/>
              <a:t>Options outlined in RPP:</a:t>
            </a:r>
          </a:p>
          <a:p>
            <a:pPr lvl="1"/>
            <a:r>
              <a:rPr lang="en-US" sz="1600" dirty="0" smtClean="0"/>
              <a:t>Major </a:t>
            </a:r>
            <a:r>
              <a:rPr lang="en-US" sz="1600" dirty="0"/>
              <a:t>Groups </a:t>
            </a:r>
            <a:r>
              <a:rPr lang="en-US" sz="1600" dirty="0" smtClean="0"/>
              <a:t>Collective; </a:t>
            </a:r>
          </a:p>
          <a:p>
            <a:pPr lvl="1"/>
            <a:r>
              <a:rPr lang="en-US" sz="1600" dirty="0" smtClean="0"/>
              <a:t>Bureau </a:t>
            </a:r>
            <a:r>
              <a:rPr lang="en-US" sz="1600" dirty="0"/>
              <a:t>for Contact with the </a:t>
            </a:r>
            <a:r>
              <a:rPr lang="en-US" sz="1600" dirty="0" smtClean="0"/>
              <a:t>People; </a:t>
            </a:r>
          </a:p>
          <a:p>
            <a:pPr lvl="1"/>
            <a:r>
              <a:rPr lang="en-US" sz="1600" dirty="0" smtClean="0"/>
              <a:t>Parliamentary </a:t>
            </a:r>
            <a:r>
              <a:rPr lang="en-US" sz="1600" dirty="0"/>
              <a:t>Commission on Climate </a:t>
            </a:r>
            <a:r>
              <a:rPr lang="en-US" sz="1600" dirty="0" smtClean="0"/>
              <a:t>Change</a:t>
            </a:r>
            <a:r>
              <a:rPr lang="en-US" sz="1600" dirty="0"/>
              <a:t> </a:t>
            </a:r>
            <a:endParaRPr lang="en-US" sz="1400" dirty="0" smtClean="0"/>
          </a:p>
          <a:p>
            <a:pPr marL="171450" indent="-171450"/>
            <a:endParaRPr lang="en-US" sz="1600" dirty="0"/>
          </a:p>
          <a:p>
            <a:endParaRPr lang="en-US" sz="1000" dirty="0"/>
          </a:p>
        </p:txBody>
      </p:sp>
    </p:spTree>
    <p:extLst>
      <p:ext uri="{BB962C8B-B14F-4D97-AF65-F5344CB8AC3E}">
        <p14:creationId xmlns:p14="http://schemas.microsoft.com/office/powerpoint/2010/main" val="37565154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1758161"/>
            <a:ext cx="9143999" cy="3970318"/>
          </a:xfrm>
          <a:prstGeom prst="rect">
            <a:avLst/>
          </a:prstGeom>
        </p:spPr>
        <p:txBody>
          <a:bodyPr wrap="square">
            <a:spAutoFit/>
          </a:bodyPr>
          <a:lstStyle/>
          <a:p>
            <a:pPr lvl="0" algn="ctr"/>
            <a:r>
              <a:rPr lang="en-US" sz="3600" dirty="0" smtClean="0"/>
              <a:t>Accessible?</a:t>
            </a:r>
          </a:p>
          <a:p>
            <a:pPr lvl="0" algn="ctr"/>
            <a:r>
              <a:rPr lang="en-US" sz="3600" dirty="0" smtClean="0"/>
              <a:t>Predictable?</a:t>
            </a:r>
          </a:p>
          <a:p>
            <a:pPr lvl="0" algn="ctr"/>
            <a:r>
              <a:rPr lang="en-US" sz="3600" dirty="0" smtClean="0"/>
              <a:t>Fair?</a:t>
            </a:r>
          </a:p>
          <a:p>
            <a:pPr lvl="0" algn="ctr"/>
            <a:r>
              <a:rPr lang="en-US" sz="3600" dirty="0" smtClean="0"/>
              <a:t>Legitimate?</a:t>
            </a:r>
          </a:p>
          <a:p>
            <a:pPr lvl="0" algn="ctr"/>
            <a:r>
              <a:rPr lang="en-US" sz="3600" dirty="0" smtClean="0"/>
              <a:t>Rights-compatible?</a:t>
            </a:r>
          </a:p>
          <a:p>
            <a:pPr lvl="0" algn="ctr"/>
            <a:r>
              <a:rPr lang="en-US" sz="3600" dirty="0" smtClean="0"/>
              <a:t>Transparent?</a:t>
            </a:r>
          </a:p>
          <a:p>
            <a:pPr lvl="0" algn="ctr"/>
            <a:r>
              <a:rPr lang="en-US" sz="3600" dirty="0" smtClean="0"/>
              <a:t>Sufficient Capacity?</a:t>
            </a:r>
          </a:p>
        </p:txBody>
      </p:sp>
      <p:sp>
        <p:nvSpPr>
          <p:cNvPr id="7" name="Title 1"/>
          <p:cNvSpPr txBox="1">
            <a:spLocks/>
          </p:cNvSpPr>
          <p:nvPr/>
        </p:nvSpPr>
        <p:spPr>
          <a:xfrm>
            <a:off x="1828800" y="304800"/>
            <a:ext cx="7162800" cy="137475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solidFill>
                <a:schemeClr val="tx2"/>
              </a:solidFill>
            </a:endParaRPr>
          </a:p>
        </p:txBody>
      </p:sp>
      <p:sp>
        <p:nvSpPr>
          <p:cNvPr id="4" name="Title 21"/>
          <p:cNvSpPr>
            <a:spLocks noGrp="1"/>
          </p:cNvSpPr>
          <p:nvPr>
            <p:ph type="title"/>
          </p:nvPr>
        </p:nvSpPr>
        <p:spPr>
          <a:xfrm>
            <a:off x="76200" y="244840"/>
            <a:ext cx="9067799" cy="973141"/>
          </a:xfrm>
        </p:spPr>
        <p:txBody>
          <a:bodyPr>
            <a:noAutofit/>
          </a:bodyPr>
          <a:lstStyle/>
          <a:p>
            <a:pPr algn="ctr"/>
            <a:r>
              <a:rPr lang="en-US" sz="3600" b="1" dirty="0" smtClean="0">
                <a:solidFill>
                  <a:srgbClr val="FFFF00"/>
                </a:solidFill>
              </a:rPr>
              <a:t>How to Strengthen These Systems? </a:t>
            </a:r>
            <a:br>
              <a:rPr lang="en-US" sz="3600" b="1" dirty="0" smtClean="0">
                <a:solidFill>
                  <a:srgbClr val="FFFF00"/>
                </a:solidFill>
              </a:rPr>
            </a:br>
            <a:r>
              <a:rPr lang="en-US" sz="3600" b="1" dirty="0" smtClean="0">
                <a:solidFill>
                  <a:srgbClr val="FFFF00"/>
                </a:solidFill>
              </a:rPr>
              <a:t>Assess with 7 Key Principles </a:t>
            </a:r>
            <a:endParaRPr lang="en-US" sz="3600" b="1" dirty="0">
              <a:solidFill>
                <a:srgbClr val="FFFF00"/>
              </a:solidFill>
            </a:endParaRPr>
          </a:p>
        </p:txBody>
      </p:sp>
    </p:spTree>
    <p:extLst>
      <p:ext uri="{BB962C8B-B14F-4D97-AF65-F5344CB8AC3E}">
        <p14:creationId xmlns:p14="http://schemas.microsoft.com/office/powerpoint/2010/main" val="32260313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49970"/>
            <a:ext cx="9144000" cy="1143000"/>
          </a:xfrm>
        </p:spPr>
        <p:txBody>
          <a:bodyPr>
            <a:noAutofit/>
          </a:bodyPr>
          <a:lstStyle/>
          <a:p>
            <a:pPr algn="ctr"/>
            <a:r>
              <a:rPr lang="en-US" sz="3600" b="1" dirty="0" smtClean="0">
                <a:solidFill>
                  <a:srgbClr val="FFFF00"/>
                </a:solidFill>
              </a:rPr>
              <a:t>Recommendations: </a:t>
            </a:r>
            <a:r>
              <a:rPr lang="en-US" sz="3600" dirty="0">
                <a:solidFill>
                  <a:srgbClr val="FFFF00"/>
                </a:solidFill>
              </a:rPr>
              <a:t>Lessons from Cambodia, Honduras and Suriname</a:t>
            </a:r>
          </a:p>
        </p:txBody>
      </p:sp>
      <p:sp>
        <p:nvSpPr>
          <p:cNvPr id="3" name="Content Placeholder 2"/>
          <p:cNvSpPr>
            <a:spLocks noGrp="1"/>
          </p:cNvSpPr>
          <p:nvPr>
            <p:ph sz="half" idx="4294967295"/>
          </p:nvPr>
        </p:nvSpPr>
        <p:spPr>
          <a:xfrm>
            <a:off x="0" y="1469031"/>
            <a:ext cx="9144000" cy="5321509"/>
          </a:xfrm>
          <a:prstGeom prst="rect">
            <a:avLst/>
          </a:prstGeom>
        </p:spPr>
        <p:txBody>
          <a:bodyPr>
            <a:noAutofit/>
          </a:bodyPr>
          <a:lstStyle/>
          <a:p>
            <a:r>
              <a:rPr lang="en-GB" sz="2400" b="1" dirty="0" smtClean="0">
                <a:solidFill>
                  <a:srgbClr val="00B0F0"/>
                </a:solidFill>
              </a:rPr>
              <a:t>Beyond </a:t>
            </a:r>
            <a:r>
              <a:rPr lang="en-GB" sz="2400" b="1" dirty="0">
                <a:solidFill>
                  <a:srgbClr val="00B0F0"/>
                </a:solidFill>
              </a:rPr>
              <a:t>REDD+, </a:t>
            </a:r>
            <a:r>
              <a:rPr lang="en-GB" sz="2400" b="1" dirty="0" smtClean="0">
                <a:solidFill>
                  <a:srgbClr val="00B0F0"/>
                </a:solidFill>
              </a:rPr>
              <a:t>recommendations aim to </a:t>
            </a:r>
            <a:r>
              <a:rPr lang="en-GB" sz="2400" b="1" dirty="0">
                <a:solidFill>
                  <a:srgbClr val="00B0F0"/>
                </a:solidFill>
              </a:rPr>
              <a:t>improve </a:t>
            </a:r>
            <a:r>
              <a:rPr lang="en-GB" sz="2400" b="1" dirty="0" smtClean="0">
                <a:solidFill>
                  <a:srgbClr val="00B0F0"/>
                </a:solidFill>
              </a:rPr>
              <a:t>country capacity </a:t>
            </a:r>
            <a:r>
              <a:rPr lang="en-GB" sz="2400" b="1" dirty="0">
                <a:solidFill>
                  <a:srgbClr val="00B0F0"/>
                </a:solidFill>
              </a:rPr>
              <a:t>to address natural resource </a:t>
            </a:r>
            <a:r>
              <a:rPr lang="en-GB" sz="2400" b="1" dirty="0" smtClean="0">
                <a:solidFill>
                  <a:srgbClr val="00B0F0"/>
                </a:solidFill>
              </a:rPr>
              <a:t>conflicts</a:t>
            </a:r>
          </a:p>
          <a:p>
            <a:endParaRPr lang="en-US" sz="1050" b="1" dirty="0">
              <a:solidFill>
                <a:srgbClr val="00B0F0"/>
              </a:solidFill>
            </a:endParaRPr>
          </a:p>
          <a:p>
            <a:r>
              <a:rPr lang="en-GB" sz="2400" b="1" dirty="0">
                <a:solidFill>
                  <a:srgbClr val="00B0F0"/>
                </a:solidFill>
              </a:rPr>
              <a:t>Preference towards strengthening existing institutions, rather than creating new </a:t>
            </a:r>
            <a:r>
              <a:rPr lang="en-GB" sz="2400" b="1" dirty="0" smtClean="0">
                <a:solidFill>
                  <a:srgbClr val="00B0F0"/>
                </a:solidFill>
              </a:rPr>
              <a:t>ones</a:t>
            </a:r>
          </a:p>
          <a:p>
            <a:endParaRPr lang="en-US" sz="1050" b="1" dirty="0"/>
          </a:p>
          <a:p>
            <a:r>
              <a:rPr lang="en-GB" sz="2400" b="1" dirty="0" smtClean="0">
                <a:solidFill>
                  <a:srgbClr val="00B0F0"/>
                </a:solidFill>
              </a:rPr>
              <a:t>Preventative measures </a:t>
            </a:r>
            <a:r>
              <a:rPr lang="en-GB" sz="2400" dirty="0" smtClean="0"/>
              <a:t>play a significant role in reducing the risk of new conflicts and future escalation; e.g.: </a:t>
            </a:r>
          </a:p>
          <a:p>
            <a:pPr lvl="1"/>
            <a:r>
              <a:rPr lang="en-GB" sz="2400" dirty="0" smtClean="0">
                <a:solidFill>
                  <a:srgbClr val="FF0000"/>
                </a:solidFill>
              </a:rPr>
              <a:t>FPIC</a:t>
            </a:r>
            <a:endParaRPr lang="en-US" sz="2400" dirty="0">
              <a:solidFill>
                <a:srgbClr val="FF0000"/>
              </a:solidFill>
            </a:endParaRPr>
          </a:p>
          <a:p>
            <a:pPr lvl="1"/>
            <a:r>
              <a:rPr lang="en-US" sz="2400" dirty="0" smtClean="0">
                <a:solidFill>
                  <a:srgbClr val="FF0000"/>
                </a:solidFill>
              </a:rPr>
              <a:t>Boundary </a:t>
            </a:r>
            <a:r>
              <a:rPr lang="en-US" sz="2400" dirty="0">
                <a:solidFill>
                  <a:srgbClr val="FF0000"/>
                </a:solidFill>
              </a:rPr>
              <a:t>demarcation and </a:t>
            </a:r>
            <a:r>
              <a:rPr lang="en-US" sz="2400" dirty="0" smtClean="0">
                <a:solidFill>
                  <a:srgbClr val="FF0000"/>
                </a:solidFill>
              </a:rPr>
              <a:t>zoning</a:t>
            </a:r>
          </a:p>
          <a:p>
            <a:pPr lvl="1"/>
            <a:r>
              <a:rPr lang="en-US" sz="2400" dirty="0" smtClean="0">
                <a:solidFill>
                  <a:srgbClr val="FF0000"/>
                </a:solidFill>
              </a:rPr>
              <a:t>Joint</a:t>
            </a:r>
            <a:r>
              <a:rPr lang="en-US" sz="2400" dirty="0">
                <a:solidFill>
                  <a:srgbClr val="FF0000"/>
                </a:solidFill>
              </a:rPr>
              <a:t>, integrated local land use planning and zoning</a:t>
            </a:r>
          </a:p>
          <a:p>
            <a:pPr lvl="1"/>
            <a:r>
              <a:rPr lang="en-US" sz="2400" dirty="0">
                <a:solidFill>
                  <a:srgbClr val="FF0000"/>
                </a:solidFill>
              </a:rPr>
              <a:t>Clearer strategy for land use decision making</a:t>
            </a:r>
            <a:r>
              <a:rPr lang="en-US" sz="2400" dirty="0"/>
              <a:t>, consulting on and then communicating those </a:t>
            </a:r>
            <a:r>
              <a:rPr lang="en-US" sz="2400" dirty="0" smtClean="0"/>
              <a:t>decisions</a:t>
            </a:r>
          </a:p>
          <a:p>
            <a:endParaRPr lang="en-US" sz="2400" dirty="0"/>
          </a:p>
        </p:txBody>
      </p:sp>
    </p:spTree>
    <p:extLst>
      <p:ext uri="{BB962C8B-B14F-4D97-AF65-F5344CB8AC3E}">
        <p14:creationId xmlns:p14="http://schemas.microsoft.com/office/powerpoint/2010/main" val="28961199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9990"/>
            <a:ext cx="9144000" cy="1143000"/>
          </a:xfrm>
        </p:spPr>
        <p:txBody>
          <a:bodyPr>
            <a:noAutofit/>
          </a:bodyPr>
          <a:lstStyle/>
          <a:p>
            <a:pPr algn="ctr"/>
            <a:r>
              <a:rPr lang="en-US" sz="3600" b="1" dirty="0" smtClean="0">
                <a:solidFill>
                  <a:srgbClr val="FFFF00"/>
                </a:solidFill>
              </a:rPr>
              <a:t>Recommendations (2): </a:t>
            </a:r>
            <a:r>
              <a:rPr lang="en-US" sz="3600" dirty="0">
                <a:solidFill>
                  <a:srgbClr val="FFFF00"/>
                </a:solidFill>
              </a:rPr>
              <a:t>Lessons from Cambodia, Honduras and Suriname</a:t>
            </a:r>
          </a:p>
        </p:txBody>
      </p:sp>
      <p:sp>
        <p:nvSpPr>
          <p:cNvPr id="3" name="Content Placeholder 2"/>
          <p:cNvSpPr>
            <a:spLocks noGrp="1"/>
          </p:cNvSpPr>
          <p:nvPr>
            <p:ph sz="half" idx="4294967295"/>
          </p:nvPr>
        </p:nvSpPr>
        <p:spPr>
          <a:xfrm>
            <a:off x="0" y="1162990"/>
            <a:ext cx="9144000" cy="5695010"/>
          </a:xfrm>
          <a:prstGeom prst="rect">
            <a:avLst/>
          </a:prstGeom>
        </p:spPr>
        <p:txBody>
          <a:bodyPr>
            <a:noAutofit/>
          </a:bodyPr>
          <a:lstStyle/>
          <a:p>
            <a:pPr marL="0" indent="0">
              <a:buNone/>
            </a:pPr>
            <a:endParaRPr lang="en-US" sz="2800" b="1" dirty="0" smtClean="0"/>
          </a:p>
          <a:p>
            <a:pPr marL="0" indent="0">
              <a:buNone/>
            </a:pPr>
            <a:r>
              <a:rPr lang="en-US" sz="2800" b="1" dirty="0" smtClean="0"/>
              <a:t>Recurring </a:t>
            </a:r>
            <a:r>
              <a:rPr lang="en-US" sz="2800" b="1" dirty="0"/>
              <a:t>themes – there is a need </a:t>
            </a:r>
            <a:r>
              <a:rPr lang="en-US" sz="2800" b="1" dirty="0" smtClean="0"/>
              <a:t>for …</a:t>
            </a:r>
            <a:endParaRPr lang="en-US" sz="2800" b="1" dirty="0"/>
          </a:p>
          <a:p>
            <a:pPr lvl="1">
              <a:buFont typeface="Arial" pitchFamily="34" charset="0"/>
              <a:buChar char="•"/>
            </a:pPr>
            <a:r>
              <a:rPr lang="en-US" sz="2400" dirty="0"/>
              <a:t>Clearly defined and well understood grievance procedures</a:t>
            </a:r>
          </a:p>
          <a:p>
            <a:pPr lvl="1">
              <a:buFont typeface="Arial" pitchFamily="34" charset="0"/>
              <a:buChar char="•"/>
            </a:pPr>
            <a:r>
              <a:rPr lang="en-US" sz="2400" dirty="0"/>
              <a:t>More effective channels to refer disputes to higher levels</a:t>
            </a:r>
          </a:p>
          <a:p>
            <a:pPr lvl="1">
              <a:buFont typeface="Arial" pitchFamily="34" charset="0"/>
              <a:buChar char="•"/>
            </a:pPr>
            <a:r>
              <a:rPr lang="en-US" sz="2400" dirty="0" smtClean="0"/>
              <a:t>Clarified </a:t>
            </a:r>
            <a:r>
              <a:rPr lang="en-US" sz="2400" dirty="0"/>
              <a:t>roles and responsibilities at all levels</a:t>
            </a:r>
          </a:p>
          <a:p>
            <a:pPr lvl="1">
              <a:buFont typeface="Arial" pitchFamily="34" charset="0"/>
              <a:buChar char="•"/>
            </a:pPr>
            <a:r>
              <a:rPr lang="en-US" sz="2400" dirty="0" smtClean="0"/>
              <a:t>More </a:t>
            </a:r>
            <a:r>
              <a:rPr lang="en-US" sz="2400" dirty="0"/>
              <a:t>consistent documentation of disputes</a:t>
            </a:r>
          </a:p>
          <a:p>
            <a:pPr lvl="1">
              <a:buFont typeface="Arial" pitchFamily="34" charset="0"/>
              <a:buChar char="•"/>
            </a:pPr>
            <a:r>
              <a:rPr lang="en-GB" sz="2400" dirty="0" smtClean="0"/>
              <a:t>Strengthened </a:t>
            </a:r>
            <a:r>
              <a:rPr lang="en-GB" sz="2400" dirty="0"/>
              <a:t>in-country mediation/conciliation </a:t>
            </a:r>
            <a:r>
              <a:rPr lang="en-GB" sz="2400" dirty="0" smtClean="0"/>
              <a:t>capacity</a:t>
            </a:r>
          </a:p>
          <a:p>
            <a:pPr lvl="1">
              <a:buFont typeface="Arial" pitchFamily="34" charset="0"/>
              <a:buChar char="•"/>
            </a:pPr>
            <a:r>
              <a:rPr lang="en-US" sz="2400" dirty="0" smtClean="0"/>
              <a:t>Ensuring </a:t>
            </a:r>
            <a:r>
              <a:rPr lang="en-US" sz="2400" dirty="0"/>
              <a:t>that District </a:t>
            </a:r>
            <a:r>
              <a:rPr lang="en-US" sz="2400" dirty="0" err="1"/>
              <a:t>govts</a:t>
            </a:r>
            <a:r>
              <a:rPr lang="en-US" sz="2400" dirty="0"/>
              <a:t> and police are aware of GRM </a:t>
            </a:r>
          </a:p>
          <a:p>
            <a:pPr lvl="1">
              <a:buFont typeface="Arial" pitchFamily="34" charset="0"/>
              <a:buChar char="•"/>
            </a:pPr>
            <a:endParaRPr lang="en-US" sz="2400" b="1" dirty="0" smtClean="0"/>
          </a:p>
          <a:p>
            <a:pPr marL="0" indent="0">
              <a:buNone/>
            </a:pPr>
            <a:r>
              <a:rPr lang="en-US" sz="2800" b="1" dirty="0" smtClean="0"/>
              <a:t>As a starting point, use </a:t>
            </a:r>
            <a:r>
              <a:rPr lang="en-US" sz="2800" b="1" dirty="0"/>
              <a:t>REDD+ Steering Committee as first line for dispute prevention and </a:t>
            </a:r>
            <a:r>
              <a:rPr lang="en-US" sz="2800" b="1" dirty="0" smtClean="0"/>
              <a:t>resolution</a:t>
            </a:r>
            <a:endParaRPr lang="en-US" sz="2400" dirty="0"/>
          </a:p>
          <a:p>
            <a:endParaRPr lang="en-US" sz="2800" dirty="0"/>
          </a:p>
          <a:p>
            <a:endParaRPr lang="en-US" sz="2800" dirty="0"/>
          </a:p>
          <a:p>
            <a:endParaRPr lang="en-US" sz="2800" dirty="0"/>
          </a:p>
        </p:txBody>
      </p:sp>
    </p:spTree>
    <p:extLst>
      <p:ext uri="{BB962C8B-B14F-4D97-AF65-F5344CB8AC3E}">
        <p14:creationId xmlns:p14="http://schemas.microsoft.com/office/powerpoint/2010/main" val="38351665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72" y="2788170"/>
            <a:ext cx="9144000" cy="1351710"/>
          </a:xfrm>
        </p:spPr>
        <p:txBody>
          <a:bodyPr>
            <a:normAutofit/>
          </a:bodyPr>
          <a:lstStyle/>
          <a:p>
            <a:pPr marL="18288" indent="0" algn="ctr">
              <a:buNone/>
            </a:pPr>
            <a:r>
              <a:rPr lang="en-US" sz="2400" b="1" dirty="0" smtClean="0">
                <a:solidFill>
                  <a:srgbClr val="00B0F0"/>
                </a:solidFill>
                <a:effectLst/>
              </a:rPr>
              <a:t>Jennifer Laughlin, UNDP/UN-REDD </a:t>
            </a:r>
            <a:r>
              <a:rPr lang="en-US" sz="2400" b="1" dirty="0" err="1" smtClean="0">
                <a:solidFill>
                  <a:srgbClr val="00B0F0"/>
                </a:solidFill>
                <a:effectLst/>
              </a:rPr>
              <a:t>Programme</a:t>
            </a:r>
            <a:endParaRPr lang="en-US" sz="2400" b="1" dirty="0" smtClean="0">
              <a:solidFill>
                <a:srgbClr val="00B0F0"/>
              </a:solidFill>
              <a:effectLst/>
            </a:endParaRPr>
          </a:p>
          <a:p>
            <a:pPr marL="18288" indent="0" algn="ctr">
              <a:buNone/>
            </a:pPr>
            <a:endParaRPr lang="en-US" sz="2400" b="1" dirty="0" smtClean="0">
              <a:solidFill>
                <a:srgbClr val="00B0F0"/>
              </a:solidFill>
              <a:effectLst/>
            </a:endParaRPr>
          </a:p>
          <a:p>
            <a:pPr marL="18288" indent="0" algn="ctr">
              <a:buNone/>
            </a:pPr>
            <a:r>
              <a:rPr lang="en-US" sz="2400" b="1" dirty="0" smtClean="0">
                <a:solidFill>
                  <a:srgbClr val="00B0F0"/>
                </a:solidFill>
                <a:effectLst/>
                <a:hlinkClick r:id="rId3"/>
              </a:rPr>
              <a:t>Jennifer.laughlin@undp.org</a:t>
            </a:r>
            <a:r>
              <a:rPr lang="en-US" sz="2400" b="1" dirty="0" smtClean="0">
                <a:solidFill>
                  <a:srgbClr val="00B0F0"/>
                </a:solidFill>
                <a:effectLst/>
              </a:rPr>
              <a:t> </a:t>
            </a:r>
          </a:p>
          <a:p>
            <a:pPr marL="18288" indent="0" algn="ctr">
              <a:buNone/>
            </a:pPr>
            <a:endParaRPr lang="en-US" sz="2400" b="1" dirty="0">
              <a:solidFill>
                <a:srgbClr val="00B0F0"/>
              </a:solidFill>
              <a:effectLst/>
            </a:endParaRPr>
          </a:p>
        </p:txBody>
      </p:sp>
      <p:sp>
        <p:nvSpPr>
          <p:cNvPr id="3" name="Title 2"/>
          <p:cNvSpPr>
            <a:spLocks noGrp="1"/>
          </p:cNvSpPr>
          <p:nvPr>
            <p:ph type="title"/>
          </p:nvPr>
        </p:nvSpPr>
        <p:spPr>
          <a:xfrm>
            <a:off x="1" y="0"/>
            <a:ext cx="9144000" cy="2488375"/>
          </a:xfrm>
        </p:spPr>
        <p:txBody>
          <a:bodyPr/>
          <a:lstStyle/>
          <a:p>
            <a:pPr algn="ctr"/>
            <a:r>
              <a:rPr lang="en-US" sz="4000" b="1" dirty="0" smtClean="0">
                <a:solidFill>
                  <a:srgbClr val="FFFF00"/>
                </a:solidFill>
                <a:ea typeface="ＭＳ Ｐゴシック" charset="0"/>
                <a:cs typeface="ＭＳ Ｐゴシック" charset="0"/>
              </a:rPr>
              <a:t>Questions? </a:t>
            </a:r>
            <a:br>
              <a:rPr lang="en-US" sz="4000" b="1" dirty="0" smtClean="0">
                <a:solidFill>
                  <a:srgbClr val="FFFF00"/>
                </a:solidFill>
                <a:ea typeface="ＭＳ Ｐゴシック" charset="0"/>
                <a:cs typeface="ＭＳ Ｐゴシック" charset="0"/>
              </a:rPr>
            </a:br>
            <a:r>
              <a:rPr lang="en-US" sz="4000" b="1" dirty="0">
                <a:solidFill>
                  <a:srgbClr val="FFFF00"/>
                </a:solidFill>
                <a:ea typeface="ＭＳ Ｐゴシック" charset="0"/>
                <a:cs typeface="ＭＳ Ｐゴシック" charset="0"/>
              </a:rPr>
              <a:t/>
            </a:r>
            <a:br>
              <a:rPr lang="en-US" sz="4000" b="1" dirty="0">
                <a:solidFill>
                  <a:srgbClr val="FFFF00"/>
                </a:solidFill>
                <a:ea typeface="ＭＳ Ｐゴシック" charset="0"/>
                <a:cs typeface="ＭＳ Ｐゴシック" charset="0"/>
              </a:rPr>
            </a:br>
            <a:r>
              <a:rPr lang="en-US" sz="4000" b="1" dirty="0" smtClean="0">
                <a:solidFill>
                  <a:srgbClr val="FFFF00"/>
                </a:solidFill>
                <a:ea typeface="ＭＳ Ｐゴシック" charset="0"/>
                <a:cs typeface="ＭＳ Ｐゴシック" charset="0"/>
              </a:rPr>
              <a:t>Thank You!</a:t>
            </a:r>
            <a:br>
              <a:rPr lang="en-US" sz="4000" b="1" dirty="0" smtClean="0">
                <a:solidFill>
                  <a:srgbClr val="FFFF00"/>
                </a:solidFill>
                <a:ea typeface="ＭＳ Ｐゴシック" charset="0"/>
                <a:cs typeface="ＭＳ Ｐゴシック" charset="0"/>
              </a:rPr>
            </a:br>
            <a:endParaRPr lang="en-US" sz="2000" b="1" dirty="0">
              <a:solidFill>
                <a:srgbClr val="FFFF00"/>
              </a:solidFill>
              <a:ea typeface="ＭＳ Ｐゴシック" charset="0"/>
              <a:cs typeface="ＭＳ Ｐゴシック" charset="0"/>
            </a:endParaRPr>
          </a:p>
        </p:txBody>
      </p:sp>
      <p:pic>
        <p:nvPicPr>
          <p:cNvPr id="4" name="Picture Placeholder 7" descr="Forest dweller"/>
          <p:cNvPicPr>
            <a:picLocks noChangeAspect="1" noChangeArrowheads="1"/>
          </p:cNvPicPr>
          <p:nvPr/>
        </p:nvPicPr>
        <p:blipFill>
          <a:blip r:embed="rId4" cstate="print"/>
          <a:srcRect t="23913" b="23913"/>
          <a:stretch>
            <a:fillRect/>
          </a:stretch>
        </p:blipFill>
        <p:spPr bwMode="auto">
          <a:xfrm>
            <a:off x="0" y="4495800"/>
            <a:ext cx="3017520" cy="2377440"/>
          </a:xfrm>
          <a:prstGeom prst="rect">
            <a:avLst/>
          </a:prstGeom>
          <a:ln>
            <a:noFill/>
          </a:ln>
          <a:effectLst>
            <a:outerShdw blurRad="292100" dist="139700" dir="2700000" algn="tl" rotWithShape="0">
              <a:srgbClr val="333333">
                <a:alpha val="65000"/>
              </a:srgbClr>
            </a:outerShdw>
          </a:effectLst>
        </p:spPr>
      </p:pic>
      <p:pic>
        <p:nvPicPr>
          <p:cNvPr id="5" name="Picture Placeholder 8" descr="baby and mom.jpg"/>
          <p:cNvPicPr>
            <a:picLocks noChangeAspect="1"/>
          </p:cNvPicPr>
          <p:nvPr/>
        </p:nvPicPr>
        <p:blipFill>
          <a:blip r:embed="rId5" cstate="print"/>
          <a:srcRect t="23719" b="23719"/>
          <a:stretch>
            <a:fillRect/>
          </a:stretch>
        </p:blipFill>
        <p:spPr>
          <a:xfrm>
            <a:off x="3063240" y="4495800"/>
            <a:ext cx="3017520" cy="2377440"/>
          </a:xfrm>
          <a:prstGeom prst="rect">
            <a:avLst/>
          </a:prstGeom>
          <a:ln>
            <a:noFill/>
          </a:ln>
          <a:effectLst>
            <a:outerShdw blurRad="292100" dist="139700" dir="2700000" algn="tl" rotWithShape="0">
              <a:srgbClr val="333333">
                <a:alpha val="65000"/>
              </a:srgbClr>
            </a:outerShdw>
          </a:effectLst>
        </p:spPr>
      </p:pic>
      <p:pic>
        <p:nvPicPr>
          <p:cNvPr id="6" name="Picture Placeholder 10" descr="Amu Darya dry river bed c. Adriana Dinu.jpg"/>
          <p:cNvPicPr>
            <a:picLocks noChangeAspect="1"/>
          </p:cNvPicPr>
          <p:nvPr/>
        </p:nvPicPr>
        <p:blipFill>
          <a:blip r:embed="rId6" cstate="print"/>
          <a:srcRect l="7699" r="7699"/>
          <a:stretch>
            <a:fillRect/>
          </a:stretch>
        </p:blipFill>
        <p:spPr>
          <a:xfrm>
            <a:off x="6126480" y="4495800"/>
            <a:ext cx="3017520" cy="23774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77096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32" y="1004342"/>
            <a:ext cx="9134967" cy="5381468"/>
          </a:xfrm>
        </p:spPr>
        <p:txBody>
          <a:bodyPr>
            <a:noAutofit/>
          </a:bodyPr>
          <a:lstStyle/>
          <a:p>
            <a:pPr marL="18288" indent="0" algn="ctr">
              <a:buNone/>
              <a:defRPr/>
            </a:pPr>
            <a:endParaRPr lang="en-US" sz="2800" dirty="0" smtClean="0"/>
          </a:p>
          <a:p>
            <a:pPr marL="18288" indent="0" algn="ctr">
              <a:buNone/>
              <a:defRPr/>
            </a:pPr>
            <a:endParaRPr lang="en-US" sz="2800" b="1" dirty="0" smtClean="0"/>
          </a:p>
          <a:p>
            <a:pPr marL="18288" indent="0" algn="ctr">
              <a:buNone/>
              <a:defRPr/>
            </a:pPr>
            <a:r>
              <a:rPr lang="en-US" sz="2800" b="1" dirty="0" smtClean="0">
                <a:solidFill>
                  <a:srgbClr val="0070C0"/>
                </a:solidFill>
              </a:rPr>
              <a:t>Rights to lands, territories, resources</a:t>
            </a:r>
          </a:p>
          <a:p>
            <a:pPr marL="18288" indent="0" algn="ctr">
              <a:buNone/>
              <a:defRPr/>
            </a:pPr>
            <a:r>
              <a:rPr lang="en-US" sz="2800" dirty="0" smtClean="0"/>
              <a:t>(legal obligation)</a:t>
            </a:r>
          </a:p>
          <a:p>
            <a:pPr marL="18288" indent="0" algn="ctr">
              <a:buNone/>
              <a:defRPr/>
            </a:pPr>
            <a:endParaRPr lang="en-US" sz="1800" dirty="0" smtClean="0"/>
          </a:p>
          <a:p>
            <a:pPr marL="18288" indent="0" algn="ctr">
              <a:buNone/>
              <a:defRPr/>
            </a:pPr>
            <a:r>
              <a:rPr lang="en-US" sz="2800" b="1" dirty="0" smtClean="0">
                <a:solidFill>
                  <a:srgbClr val="0070C0"/>
                </a:solidFill>
              </a:rPr>
              <a:t>Contribute </a:t>
            </a:r>
            <a:r>
              <a:rPr lang="en-US" sz="2800" b="1" dirty="0">
                <a:solidFill>
                  <a:srgbClr val="0070C0"/>
                </a:solidFill>
              </a:rPr>
              <a:t>to REDD+ </a:t>
            </a:r>
            <a:r>
              <a:rPr lang="en-US" sz="2800" b="1" dirty="0" smtClean="0">
                <a:solidFill>
                  <a:srgbClr val="0070C0"/>
                </a:solidFill>
              </a:rPr>
              <a:t>activities </a:t>
            </a:r>
          </a:p>
          <a:p>
            <a:pPr marL="18288" indent="0" algn="ctr">
              <a:buNone/>
              <a:defRPr/>
            </a:pPr>
            <a:r>
              <a:rPr lang="en-US" sz="2800" dirty="0" smtClean="0"/>
              <a:t>(TK, traditional practices, participatory monitoring)</a:t>
            </a:r>
          </a:p>
          <a:p>
            <a:pPr marL="18288" indent="0" algn="ctr">
              <a:buNone/>
              <a:defRPr/>
            </a:pPr>
            <a:endParaRPr lang="en-US" sz="1800" dirty="0" smtClean="0"/>
          </a:p>
          <a:p>
            <a:pPr marL="18288" indent="0" algn="ctr">
              <a:buNone/>
              <a:defRPr/>
            </a:pPr>
            <a:r>
              <a:rPr lang="en-US" sz="2800" b="1" dirty="0" smtClean="0">
                <a:solidFill>
                  <a:srgbClr val="0070C0"/>
                </a:solidFill>
              </a:rPr>
              <a:t>Interest </a:t>
            </a:r>
            <a:r>
              <a:rPr lang="en-US" sz="2800" b="1" dirty="0">
                <a:solidFill>
                  <a:srgbClr val="0070C0"/>
                </a:solidFill>
              </a:rPr>
              <a:t>in maintaining the </a:t>
            </a:r>
            <a:r>
              <a:rPr lang="en-US" sz="2800" b="1" dirty="0" smtClean="0">
                <a:solidFill>
                  <a:srgbClr val="0070C0"/>
                </a:solidFill>
              </a:rPr>
              <a:t>forests</a:t>
            </a:r>
          </a:p>
          <a:p>
            <a:pPr marL="18288" indent="0" algn="ctr">
              <a:buNone/>
              <a:defRPr/>
            </a:pPr>
            <a:r>
              <a:rPr lang="en-US" sz="2800" dirty="0" smtClean="0"/>
              <a:t>(survival, livelihoods)</a:t>
            </a:r>
            <a:endParaRPr lang="en-US" sz="2800" dirty="0"/>
          </a:p>
          <a:p>
            <a:pPr marL="18288" indent="0" algn="ctr">
              <a:buNone/>
              <a:defRPr/>
            </a:pPr>
            <a:endParaRPr lang="en-US" sz="1800" dirty="0" smtClean="0"/>
          </a:p>
          <a:p>
            <a:pPr marL="18288" indent="0" algn="ctr">
              <a:buNone/>
              <a:defRPr/>
            </a:pPr>
            <a:r>
              <a:rPr lang="en-US" sz="2800" b="1" dirty="0" smtClean="0">
                <a:solidFill>
                  <a:srgbClr val="0070C0"/>
                </a:solidFill>
              </a:rPr>
              <a:t>Interest in REDD+ incentives </a:t>
            </a:r>
          </a:p>
          <a:p>
            <a:pPr marL="18288" indent="0" algn="ctr">
              <a:buNone/>
              <a:defRPr/>
            </a:pPr>
            <a:r>
              <a:rPr lang="en-US" sz="2800" dirty="0" smtClean="0"/>
              <a:t>(payments, rights, livelihoods, services)</a:t>
            </a:r>
          </a:p>
          <a:p>
            <a:pPr marL="18288" indent="0" algn="ctr">
              <a:buNone/>
              <a:defRPr/>
            </a:pPr>
            <a:endParaRPr lang="en-US" sz="2800" dirty="0"/>
          </a:p>
          <a:p>
            <a:pPr marL="18288" indent="0" algn="ctr">
              <a:buNone/>
              <a:defRPr/>
            </a:pPr>
            <a:endParaRPr lang="en-US" sz="2800" dirty="0" smtClean="0"/>
          </a:p>
        </p:txBody>
      </p:sp>
      <p:sp>
        <p:nvSpPr>
          <p:cNvPr id="6147" name="Title 2"/>
          <p:cNvSpPr>
            <a:spLocks noGrp="1"/>
          </p:cNvSpPr>
          <p:nvPr>
            <p:ph type="title"/>
          </p:nvPr>
        </p:nvSpPr>
        <p:spPr>
          <a:xfrm>
            <a:off x="1" y="191724"/>
            <a:ext cx="9144000" cy="557783"/>
          </a:xfrm>
        </p:spPr>
        <p:txBody>
          <a:bodyPr/>
          <a:lstStyle/>
          <a:p>
            <a:r>
              <a:rPr lang="en-US" sz="4000" b="1" dirty="0" smtClean="0">
                <a:solidFill>
                  <a:srgbClr val="FFFF00"/>
                </a:solidFill>
              </a:rPr>
              <a:t>Rationale</a:t>
            </a:r>
          </a:p>
        </p:txBody>
      </p:sp>
    </p:spTree>
    <p:extLst>
      <p:ext uri="{BB962C8B-B14F-4D97-AF65-F5344CB8AC3E}">
        <p14:creationId xmlns:p14="http://schemas.microsoft.com/office/powerpoint/2010/main" val="10819945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32" y="1409073"/>
            <a:ext cx="9134967" cy="2308483"/>
          </a:xfrm>
        </p:spPr>
        <p:txBody>
          <a:bodyPr>
            <a:normAutofit fontScale="92500"/>
          </a:bodyPr>
          <a:lstStyle/>
          <a:p>
            <a:pPr>
              <a:defRPr/>
            </a:pPr>
            <a:r>
              <a:rPr lang="en-US" dirty="0" smtClean="0"/>
              <a:t>Clarified resource rights </a:t>
            </a:r>
          </a:p>
          <a:p>
            <a:pPr>
              <a:defRPr/>
            </a:pPr>
            <a:r>
              <a:rPr lang="en-US" dirty="0" smtClean="0"/>
              <a:t>Strengthened traditional livelihoods &amp; </a:t>
            </a:r>
            <a:r>
              <a:rPr lang="en-US" sz="2000" dirty="0"/>
              <a:t>generation of additional </a:t>
            </a:r>
            <a:r>
              <a:rPr lang="en-US" sz="2000" dirty="0" smtClean="0"/>
              <a:t>resources;</a:t>
            </a:r>
          </a:p>
          <a:p>
            <a:pPr>
              <a:defRPr/>
            </a:pPr>
            <a:r>
              <a:rPr lang="en-US" sz="2000" dirty="0" smtClean="0"/>
              <a:t>Renewed </a:t>
            </a:r>
            <a:r>
              <a:rPr lang="en-US" sz="2000" dirty="0"/>
              <a:t>push for good forest/ environmental governance &amp; enforcement </a:t>
            </a:r>
          </a:p>
          <a:p>
            <a:pPr>
              <a:defRPr/>
            </a:pPr>
            <a:r>
              <a:rPr lang="en-US" dirty="0" smtClean="0"/>
              <a:t>Protection of IP/community territories and diverse forest cultures</a:t>
            </a:r>
          </a:p>
          <a:p>
            <a:pPr>
              <a:defRPr/>
            </a:pPr>
            <a:r>
              <a:rPr lang="en-US" dirty="0" smtClean="0"/>
              <a:t>Increased community voice, participation in decision making </a:t>
            </a:r>
          </a:p>
          <a:p>
            <a:pPr>
              <a:defRPr/>
            </a:pPr>
            <a:r>
              <a:rPr lang="en-US" dirty="0" smtClean="0"/>
              <a:t>More sustainable REDD+ implementation through collaborative partnerships</a:t>
            </a:r>
          </a:p>
        </p:txBody>
      </p:sp>
      <p:sp>
        <p:nvSpPr>
          <p:cNvPr id="6147" name="Title 2"/>
          <p:cNvSpPr>
            <a:spLocks noGrp="1"/>
          </p:cNvSpPr>
          <p:nvPr>
            <p:ph type="title"/>
          </p:nvPr>
        </p:nvSpPr>
        <p:spPr>
          <a:xfrm>
            <a:off x="1" y="86794"/>
            <a:ext cx="9144000" cy="1157390"/>
          </a:xfrm>
        </p:spPr>
        <p:txBody>
          <a:bodyPr/>
          <a:lstStyle/>
          <a:p>
            <a:r>
              <a:rPr lang="en-US" sz="4000" b="1" dirty="0" smtClean="0">
                <a:solidFill>
                  <a:srgbClr val="FFFF00"/>
                </a:solidFill>
              </a:rPr>
              <a:t>Opportunities from Authentic Engagement</a:t>
            </a:r>
          </a:p>
        </p:txBody>
      </p:sp>
      <p:pic>
        <p:nvPicPr>
          <p:cNvPr id="4" name="Picture 2" descr="C:\Users\oliver.hughes\Dropbox\Winner profiles\Pred Nai Community Forestry Group\IMG_9252.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33548" b="15944"/>
          <a:stretch/>
        </p:blipFill>
        <p:spPr bwMode="auto">
          <a:xfrm>
            <a:off x="0" y="3777522"/>
            <a:ext cx="9144000" cy="3080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50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104931"/>
            <a:ext cx="9144000" cy="899410"/>
          </a:xfrm>
        </p:spPr>
        <p:txBody>
          <a:bodyPr/>
          <a:lstStyle/>
          <a:p>
            <a:pPr algn="ctr" eaLnBrk="1" hangingPunct="1"/>
            <a:r>
              <a:rPr lang="en-US" altLang="en-US" b="1" dirty="0" smtClean="0">
                <a:solidFill>
                  <a:srgbClr val="FFFF00"/>
                </a:solidFill>
              </a:rPr>
              <a:t>Broader Trend</a:t>
            </a:r>
          </a:p>
        </p:txBody>
      </p:sp>
      <p:sp>
        <p:nvSpPr>
          <p:cNvPr id="3" name="Content Placeholder 2"/>
          <p:cNvSpPr>
            <a:spLocks noGrp="1"/>
          </p:cNvSpPr>
          <p:nvPr>
            <p:ph idx="1"/>
          </p:nvPr>
        </p:nvSpPr>
        <p:spPr>
          <a:xfrm>
            <a:off x="0" y="1247940"/>
            <a:ext cx="9144000" cy="5482643"/>
          </a:xfrm>
        </p:spPr>
        <p:txBody>
          <a:bodyPr rtlCol="0">
            <a:noAutofit/>
          </a:bodyPr>
          <a:lstStyle/>
          <a:p>
            <a:pPr marL="18288" indent="0" algn="ctr" eaLnBrk="1" fontAlgn="auto" hangingPunct="1">
              <a:spcAft>
                <a:spcPts val="0"/>
              </a:spcAft>
              <a:buNone/>
              <a:defRPr/>
            </a:pPr>
            <a:r>
              <a:rPr lang="en-US" sz="3600" b="1" dirty="0" smtClean="0"/>
              <a:t>New Dynamic: </a:t>
            </a:r>
            <a:r>
              <a:rPr lang="en-US" sz="3600" b="1" dirty="0" err="1" smtClean="0"/>
              <a:t>Gov</a:t>
            </a:r>
            <a:r>
              <a:rPr lang="en-US" sz="3600" b="1" dirty="0" smtClean="0"/>
              <a:t>, IP, CSOs and others</a:t>
            </a:r>
            <a:endParaRPr lang="en-US" sz="3600" b="1" dirty="0"/>
          </a:p>
          <a:p>
            <a:pPr marL="18288" indent="0" algn="ctr" eaLnBrk="1" fontAlgn="auto" hangingPunct="1">
              <a:spcAft>
                <a:spcPts val="0"/>
              </a:spcAft>
              <a:buNone/>
              <a:defRPr/>
            </a:pPr>
            <a:endParaRPr lang="en-US" sz="3600" b="1" dirty="0" smtClean="0"/>
          </a:p>
          <a:p>
            <a:pPr marL="18288" indent="0" algn="ctr" eaLnBrk="1" fontAlgn="auto" hangingPunct="1">
              <a:spcAft>
                <a:spcPts val="0"/>
              </a:spcAft>
              <a:buNone/>
              <a:defRPr/>
            </a:pPr>
            <a:endParaRPr lang="en-US" sz="3600" b="1" dirty="0"/>
          </a:p>
          <a:p>
            <a:pPr marL="18288" indent="0" algn="ctr" eaLnBrk="1" fontAlgn="auto" hangingPunct="1">
              <a:spcAft>
                <a:spcPts val="0"/>
              </a:spcAft>
              <a:buNone/>
              <a:defRPr/>
            </a:pPr>
            <a:endParaRPr lang="en-US" sz="3600" b="1" dirty="0" smtClean="0"/>
          </a:p>
          <a:p>
            <a:pPr marL="18288" indent="0" algn="ctr" eaLnBrk="1" fontAlgn="auto" hangingPunct="1">
              <a:spcAft>
                <a:spcPts val="0"/>
              </a:spcAft>
              <a:buNone/>
              <a:defRPr/>
            </a:pPr>
            <a:endParaRPr lang="en-US" sz="3600" b="1" dirty="0" smtClean="0"/>
          </a:p>
          <a:p>
            <a:pPr marL="18288" indent="0" algn="ctr" eaLnBrk="1" fontAlgn="auto" hangingPunct="1">
              <a:spcAft>
                <a:spcPts val="0"/>
              </a:spcAft>
              <a:buNone/>
              <a:defRPr/>
            </a:pPr>
            <a:endParaRPr lang="en-US" sz="3600" b="1" dirty="0" smtClean="0"/>
          </a:p>
          <a:p>
            <a:pPr marL="18288" indent="0" algn="ctr" eaLnBrk="1" fontAlgn="auto" hangingPunct="1">
              <a:spcAft>
                <a:spcPts val="0"/>
              </a:spcAft>
              <a:buNone/>
              <a:defRPr/>
            </a:pPr>
            <a:r>
              <a:rPr lang="en-US" sz="3600" b="1" dirty="0" smtClean="0"/>
              <a:t>REDD+ is Enabling Authentic Dialogue, Open Space</a:t>
            </a:r>
            <a:endParaRPr lang="en-US" sz="4800" dirty="0"/>
          </a:p>
        </p:txBody>
      </p:sp>
      <p:sp>
        <p:nvSpPr>
          <p:cNvPr id="40964" name="TextBox 3"/>
          <p:cNvSpPr txBox="1">
            <a:spLocks noChangeArrowheads="1"/>
          </p:cNvSpPr>
          <p:nvPr/>
        </p:nvSpPr>
        <p:spPr bwMode="auto">
          <a:xfrm>
            <a:off x="914400" y="19812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endParaRPr lang="es-CR" altLang="en-US" sz="1800"/>
          </a:p>
        </p:txBody>
      </p:sp>
      <p:pic>
        <p:nvPicPr>
          <p:cNvPr id="5" name="Picture 2" descr="C:\Users\oliver.hughes\Dropbox\Winner profiles\Cellule d'Appui à la Conservation et aux Initiatives…(CACID)\Main photo.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47431" b="12132"/>
          <a:stretch/>
        </p:blipFill>
        <p:spPr bwMode="auto">
          <a:xfrm>
            <a:off x="1" y="2545961"/>
            <a:ext cx="9144000" cy="2773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504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 y="112558"/>
            <a:ext cx="9143999" cy="681318"/>
          </a:xfrm>
        </p:spPr>
        <p:txBody>
          <a:bodyPr>
            <a:noAutofit/>
          </a:bodyPr>
          <a:lstStyle/>
          <a:p>
            <a:pPr algn="ctr"/>
            <a:r>
              <a:rPr lang="en-US" sz="4000" b="1" dirty="0" smtClean="0">
                <a:solidFill>
                  <a:srgbClr val="FFFF00"/>
                </a:solidFill>
              </a:rPr>
              <a:t>Risks of Inadequate Engagement</a:t>
            </a:r>
            <a:endParaRPr lang="en-US" sz="4000" b="1" dirty="0">
              <a:solidFill>
                <a:srgbClr val="FFFF00"/>
              </a:solidFill>
            </a:endParaRPr>
          </a:p>
        </p:txBody>
      </p:sp>
      <p:sp>
        <p:nvSpPr>
          <p:cNvPr id="3" name="Content Placeholder 2"/>
          <p:cNvSpPr>
            <a:spLocks noGrp="1"/>
          </p:cNvSpPr>
          <p:nvPr>
            <p:ph idx="1"/>
          </p:nvPr>
        </p:nvSpPr>
        <p:spPr>
          <a:xfrm>
            <a:off x="139700" y="1035016"/>
            <a:ext cx="8890000" cy="2850764"/>
          </a:xfrm>
        </p:spPr>
        <p:txBody>
          <a:bodyPr>
            <a:noAutofit/>
          </a:bodyPr>
          <a:lstStyle/>
          <a:p>
            <a:pPr>
              <a:defRPr/>
            </a:pPr>
            <a:r>
              <a:rPr lang="en-US" sz="2000" dirty="0"/>
              <a:t>Exclusion of indigenous </a:t>
            </a:r>
            <a:r>
              <a:rPr lang="en-US" sz="2000" dirty="0" smtClean="0"/>
              <a:t>peoples / FDCs </a:t>
            </a:r>
            <a:r>
              <a:rPr lang="en-US" sz="2000" dirty="0"/>
              <a:t>from decision-making</a:t>
            </a:r>
          </a:p>
          <a:p>
            <a:pPr>
              <a:defRPr/>
            </a:pPr>
            <a:endParaRPr lang="en-US" sz="400" dirty="0"/>
          </a:p>
          <a:p>
            <a:pPr>
              <a:defRPr/>
            </a:pPr>
            <a:r>
              <a:rPr lang="en-US" sz="2000" dirty="0"/>
              <a:t>Renewed / increased state and “expert” control over forests</a:t>
            </a:r>
          </a:p>
          <a:p>
            <a:pPr>
              <a:defRPr/>
            </a:pPr>
            <a:endParaRPr lang="en-US" sz="400" dirty="0"/>
          </a:p>
          <a:p>
            <a:pPr>
              <a:defRPr/>
            </a:pPr>
            <a:r>
              <a:rPr lang="en-US" sz="2000" dirty="0"/>
              <a:t>Violations of land and resource rights</a:t>
            </a:r>
          </a:p>
          <a:p>
            <a:pPr>
              <a:defRPr/>
            </a:pPr>
            <a:endParaRPr lang="en-US" sz="400" dirty="0"/>
          </a:p>
          <a:p>
            <a:pPr>
              <a:defRPr/>
            </a:pPr>
            <a:r>
              <a:rPr lang="en-US" sz="2000" dirty="0"/>
              <a:t>Inequitable community contracts / benefit-sharing</a:t>
            </a:r>
          </a:p>
          <a:p>
            <a:pPr>
              <a:defRPr/>
            </a:pPr>
            <a:endParaRPr lang="en-US" sz="400" dirty="0"/>
          </a:p>
          <a:p>
            <a:pPr>
              <a:defRPr/>
            </a:pPr>
            <a:r>
              <a:rPr lang="en-US" sz="2000" dirty="0"/>
              <a:t>Land speculation, land grabbing and land conflicts</a:t>
            </a:r>
          </a:p>
          <a:p>
            <a:pPr>
              <a:defRPr/>
            </a:pPr>
            <a:endParaRPr lang="en-US" sz="400" dirty="0"/>
          </a:p>
          <a:p>
            <a:pPr>
              <a:defRPr/>
            </a:pPr>
            <a:r>
              <a:rPr lang="en-US" sz="2000" dirty="0"/>
              <a:t>Elite capture of international funds</a:t>
            </a:r>
          </a:p>
          <a:p>
            <a:pPr>
              <a:defRPr/>
            </a:pPr>
            <a:endParaRPr lang="en-US" sz="400" dirty="0"/>
          </a:p>
          <a:p>
            <a:pPr>
              <a:defRPr/>
            </a:pPr>
            <a:r>
              <a:rPr lang="en-US" sz="2000" dirty="0"/>
              <a:t>Potential conflicts among indigenous communities</a:t>
            </a:r>
          </a:p>
        </p:txBody>
      </p:sp>
      <p:pic>
        <p:nvPicPr>
          <p:cNvPr id="1026" name="Picture 2" descr=" "/>
          <p:cNvPicPr>
            <a:picLocks noChangeAspect="1" noChangeArrowheads="1"/>
          </p:cNvPicPr>
          <p:nvPr/>
        </p:nvPicPr>
        <p:blipFill rotWithShape="1">
          <a:blip r:embed="rId3">
            <a:extLst>
              <a:ext uri="{28A0092B-C50C-407E-A947-70E740481C1C}">
                <a14:useLocalDpi xmlns:a14="http://schemas.microsoft.com/office/drawing/2010/main" val="0"/>
              </a:ext>
            </a:extLst>
          </a:blip>
          <a:srcRect t="6975"/>
          <a:stretch/>
        </p:blipFill>
        <p:spPr bwMode="auto">
          <a:xfrm>
            <a:off x="7753" y="4062334"/>
            <a:ext cx="9136247" cy="2798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0342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2"/>
          <p:cNvSpPr>
            <a:spLocks noGrp="1"/>
          </p:cNvSpPr>
          <p:nvPr>
            <p:ph type="title" idx="4294967295"/>
          </p:nvPr>
        </p:nvSpPr>
        <p:spPr>
          <a:xfrm>
            <a:off x="0" y="0"/>
            <a:ext cx="9143999" cy="1268760"/>
          </a:xfrm>
        </p:spPr>
        <p:txBody>
          <a:bodyPr/>
          <a:lstStyle/>
          <a:p>
            <a:pPr algn="ctr" eaLnBrk="1" hangingPunct="1"/>
            <a:r>
              <a:rPr lang="en-GB" sz="4000" b="1" dirty="0" smtClean="0">
                <a:solidFill>
                  <a:srgbClr val="FFFF00"/>
                </a:solidFill>
              </a:rPr>
              <a:t>The Cancun Agreement (COP16, 2010)</a:t>
            </a:r>
            <a:br>
              <a:rPr lang="en-GB" sz="4000" b="1" dirty="0" smtClean="0">
                <a:solidFill>
                  <a:srgbClr val="FFFF00"/>
                </a:solidFill>
              </a:rPr>
            </a:br>
            <a:r>
              <a:rPr lang="en-GB" sz="4000" b="1" u="sng" dirty="0" smtClean="0">
                <a:solidFill>
                  <a:srgbClr val="FFFF00"/>
                </a:solidFill>
              </a:rPr>
              <a:t>Cancun Safeguards</a:t>
            </a:r>
          </a:p>
        </p:txBody>
      </p:sp>
      <p:grpSp>
        <p:nvGrpSpPr>
          <p:cNvPr id="18435" name="Group 4"/>
          <p:cNvGrpSpPr>
            <a:grpSpLocks/>
          </p:cNvGrpSpPr>
          <p:nvPr/>
        </p:nvGrpSpPr>
        <p:grpSpPr bwMode="auto">
          <a:xfrm>
            <a:off x="-19747" y="1588949"/>
            <a:ext cx="9210803" cy="5134132"/>
            <a:chOff x="51605" y="1937816"/>
            <a:chExt cx="9031028" cy="4664352"/>
          </a:xfrm>
        </p:grpSpPr>
        <p:sp>
          <p:nvSpPr>
            <p:cNvPr id="2" name="Cube 1"/>
            <p:cNvSpPr/>
            <p:nvPr/>
          </p:nvSpPr>
          <p:spPr>
            <a:xfrm>
              <a:off x="3379857" y="2917475"/>
              <a:ext cx="2675182" cy="1225155"/>
            </a:xfrm>
            <a:prstGeom prst="cube">
              <a:avLst/>
            </a:prstGeom>
            <a:solidFill>
              <a:schemeClr val="tx2">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2000"/>
                </a:lnSpc>
                <a:spcBef>
                  <a:spcPts val="0"/>
                </a:spcBef>
                <a:spcAft>
                  <a:spcPts val="0"/>
                </a:spcAft>
                <a:defRPr/>
              </a:pPr>
              <a:r>
                <a:rPr lang="en-US" sz="2400" b="1" dirty="0" smtClean="0">
                  <a:solidFill>
                    <a:prstClr val="black"/>
                  </a:solidFill>
                </a:rPr>
                <a:t> </a:t>
              </a:r>
              <a:r>
                <a:rPr lang="en-US" sz="2400" b="1" dirty="0">
                  <a:solidFill>
                    <a:prstClr val="black"/>
                  </a:solidFill>
                </a:rPr>
                <a:t>Cancun Safeguards</a:t>
              </a:r>
            </a:p>
          </p:txBody>
        </p:sp>
        <p:sp>
          <p:nvSpPr>
            <p:cNvPr id="3" name="Oval 2"/>
            <p:cNvSpPr/>
            <p:nvPr/>
          </p:nvSpPr>
          <p:spPr>
            <a:xfrm>
              <a:off x="3007739" y="4777985"/>
              <a:ext cx="3784946" cy="1824183"/>
            </a:xfrm>
            <a:prstGeom prst="ellipse">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ts val="1700"/>
                </a:lnSpc>
                <a:spcBef>
                  <a:spcPts val="0"/>
                </a:spcBef>
                <a:spcAft>
                  <a:spcPts val="0"/>
                </a:spcAft>
                <a:defRPr/>
              </a:pPr>
              <a:r>
                <a:rPr lang="en-US" sz="2200" b="1" dirty="0">
                  <a:solidFill>
                    <a:prstClr val="white"/>
                  </a:solidFill>
                </a:rPr>
                <a:t>d. Full and effective participation of </a:t>
              </a:r>
              <a:r>
                <a:rPr lang="en-US" sz="2200" b="1" dirty="0" smtClean="0">
                  <a:solidFill>
                    <a:prstClr val="white"/>
                  </a:solidFill>
                </a:rPr>
                <a:t>stakeholders</a:t>
              </a:r>
              <a:r>
                <a:rPr lang="en-US" sz="2200" b="1" dirty="0">
                  <a:solidFill>
                    <a:prstClr val="white"/>
                  </a:solidFill>
                </a:rPr>
                <a:t>, in particular IP &amp; local communities</a:t>
              </a:r>
            </a:p>
          </p:txBody>
        </p:sp>
        <p:sp>
          <p:nvSpPr>
            <p:cNvPr id="6" name="Oval 5"/>
            <p:cNvSpPr/>
            <p:nvPr/>
          </p:nvSpPr>
          <p:spPr>
            <a:xfrm>
              <a:off x="5769217" y="4060178"/>
              <a:ext cx="3313416" cy="1404840"/>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1800"/>
                </a:lnSpc>
                <a:spcBef>
                  <a:spcPts val="0"/>
                </a:spcBef>
                <a:spcAft>
                  <a:spcPts val="0"/>
                </a:spcAft>
                <a:defRPr/>
              </a:pPr>
              <a:r>
                <a:rPr lang="en-US" sz="2200" b="1" dirty="0">
                  <a:solidFill>
                    <a:prstClr val="white"/>
                  </a:solidFill>
                </a:rPr>
                <a:t>e. Natural forest, biodiversity, social &amp; environmental benefits</a:t>
              </a:r>
            </a:p>
          </p:txBody>
        </p:sp>
        <p:sp>
          <p:nvSpPr>
            <p:cNvPr id="7" name="Oval 6"/>
            <p:cNvSpPr/>
            <p:nvPr/>
          </p:nvSpPr>
          <p:spPr>
            <a:xfrm>
              <a:off x="6227953" y="3073033"/>
              <a:ext cx="2808543" cy="791908"/>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1800"/>
                </a:lnSpc>
                <a:spcBef>
                  <a:spcPts val="0"/>
                </a:spcBef>
                <a:spcAft>
                  <a:spcPts val="0"/>
                </a:spcAft>
                <a:defRPr/>
              </a:pPr>
              <a:r>
                <a:rPr lang="en-US" sz="2200" b="1" dirty="0">
                  <a:solidFill>
                    <a:prstClr val="white"/>
                  </a:solidFill>
                </a:rPr>
                <a:t>f. Permanence</a:t>
              </a:r>
            </a:p>
          </p:txBody>
        </p:sp>
        <p:sp>
          <p:nvSpPr>
            <p:cNvPr id="8" name="Oval 7"/>
            <p:cNvSpPr/>
            <p:nvPr/>
          </p:nvSpPr>
          <p:spPr>
            <a:xfrm>
              <a:off x="5219798" y="2034478"/>
              <a:ext cx="2795843" cy="791907"/>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1800"/>
                </a:lnSpc>
                <a:spcBef>
                  <a:spcPts val="0"/>
                </a:spcBef>
                <a:spcAft>
                  <a:spcPts val="0"/>
                </a:spcAft>
                <a:defRPr/>
              </a:pPr>
              <a:r>
                <a:rPr lang="en-US" sz="2200" b="1" dirty="0">
                  <a:solidFill>
                    <a:prstClr val="white"/>
                  </a:solidFill>
                </a:rPr>
                <a:t>g. Leakage</a:t>
              </a:r>
            </a:p>
          </p:txBody>
        </p:sp>
        <p:sp>
          <p:nvSpPr>
            <p:cNvPr id="9" name="Oval 8"/>
            <p:cNvSpPr/>
            <p:nvPr/>
          </p:nvSpPr>
          <p:spPr>
            <a:xfrm>
              <a:off x="1770535" y="1937816"/>
              <a:ext cx="3272137" cy="791907"/>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1800"/>
                </a:lnSpc>
                <a:spcBef>
                  <a:spcPts val="0"/>
                </a:spcBef>
                <a:spcAft>
                  <a:spcPts val="0"/>
                </a:spcAft>
                <a:defRPr/>
              </a:pPr>
              <a:r>
                <a:rPr lang="en-US" sz="2200" b="1" dirty="0">
                  <a:solidFill>
                    <a:prstClr val="white"/>
                  </a:solidFill>
                </a:rPr>
                <a:t>a. Policy alignment (</a:t>
              </a:r>
              <a:r>
                <a:rPr lang="en-US" sz="2200" b="1" dirty="0" err="1">
                  <a:solidFill>
                    <a:prstClr val="white"/>
                  </a:solidFill>
                </a:rPr>
                <a:t>nat’l</a:t>
              </a:r>
              <a:r>
                <a:rPr lang="en-US" sz="2200" b="1" dirty="0">
                  <a:solidFill>
                    <a:prstClr val="white"/>
                  </a:solidFill>
                </a:rPr>
                <a:t> &amp; int’l)</a:t>
              </a:r>
            </a:p>
          </p:txBody>
        </p:sp>
        <p:sp>
          <p:nvSpPr>
            <p:cNvPr id="10" name="Oval 9"/>
            <p:cNvSpPr/>
            <p:nvPr/>
          </p:nvSpPr>
          <p:spPr>
            <a:xfrm>
              <a:off x="107739" y="2790520"/>
              <a:ext cx="3137186" cy="1064869"/>
            </a:xfrm>
            <a:prstGeom prst="ellipse">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1800"/>
                </a:lnSpc>
                <a:spcBef>
                  <a:spcPts val="0"/>
                </a:spcBef>
                <a:spcAft>
                  <a:spcPts val="0"/>
                </a:spcAft>
                <a:defRPr/>
              </a:pPr>
              <a:r>
                <a:rPr lang="en-US" sz="2200" b="1" dirty="0">
                  <a:solidFill>
                    <a:prstClr val="white"/>
                  </a:solidFill>
                </a:rPr>
                <a:t>b. Forest governance (transparency &amp; effectiveness)</a:t>
              </a:r>
            </a:p>
          </p:txBody>
        </p:sp>
        <p:sp>
          <p:nvSpPr>
            <p:cNvPr id="11" name="Oval 10"/>
            <p:cNvSpPr/>
            <p:nvPr/>
          </p:nvSpPr>
          <p:spPr>
            <a:xfrm>
              <a:off x="51605" y="4125733"/>
              <a:ext cx="3929422" cy="1304505"/>
            </a:xfrm>
            <a:prstGeom prst="ellipse">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ts val="1800"/>
                </a:lnSpc>
                <a:spcBef>
                  <a:spcPts val="0"/>
                </a:spcBef>
                <a:spcAft>
                  <a:spcPts val="0"/>
                </a:spcAft>
                <a:defRPr/>
              </a:pPr>
              <a:r>
                <a:rPr lang="en-US" sz="2200" b="1" dirty="0">
                  <a:solidFill>
                    <a:prstClr val="white"/>
                  </a:solidFill>
                </a:rPr>
                <a:t>c. Knowledge and rights of indigenous peoples &amp;local communities</a:t>
              </a:r>
            </a:p>
          </p:txBody>
        </p:sp>
      </p:grpSp>
    </p:spTree>
    <p:extLst>
      <p:ext uri="{BB962C8B-B14F-4D97-AF65-F5344CB8AC3E}">
        <p14:creationId xmlns:p14="http://schemas.microsoft.com/office/powerpoint/2010/main" val="2928690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p:cNvSpPr>
          <p:nvPr>
            <p:ph type="title" idx="4294967295"/>
          </p:nvPr>
        </p:nvSpPr>
        <p:spPr>
          <a:xfrm>
            <a:off x="0" y="524650"/>
            <a:ext cx="9143999" cy="719528"/>
          </a:xfrm>
        </p:spPr>
        <p:txBody>
          <a:bodyPr/>
          <a:lstStyle/>
          <a:p>
            <a:pPr algn="ctr" eaLnBrk="1" hangingPunct="1"/>
            <a:r>
              <a:rPr lang="en-GB" sz="4000" b="1" dirty="0" smtClean="0">
                <a:solidFill>
                  <a:srgbClr val="FFFF00"/>
                </a:solidFill>
              </a:rPr>
              <a:t>Relevant Issues at Stake: </a:t>
            </a:r>
            <a:br>
              <a:rPr lang="en-GB" sz="4000" b="1" dirty="0" smtClean="0">
                <a:solidFill>
                  <a:srgbClr val="FFFF00"/>
                </a:solidFill>
              </a:rPr>
            </a:br>
            <a:r>
              <a:rPr lang="en-GB" sz="4000" b="1" dirty="0" smtClean="0">
                <a:solidFill>
                  <a:srgbClr val="FFFF00"/>
                </a:solidFill>
              </a:rPr>
              <a:t>Cancun Safeguards</a:t>
            </a:r>
          </a:p>
        </p:txBody>
      </p:sp>
      <p:grpSp>
        <p:nvGrpSpPr>
          <p:cNvPr id="18435" name="Group 4"/>
          <p:cNvGrpSpPr>
            <a:grpSpLocks/>
          </p:cNvGrpSpPr>
          <p:nvPr/>
        </p:nvGrpSpPr>
        <p:grpSpPr bwMode="auto">
          <a:xfrm>
            <a:off x="-50464" y="1349115"/>
            <a:ext cx="3048498" cy="5441428"/>
            <a:chOff x="51603" y="2743910"/>
            <a:chExt cx="4059409" cy="3814247"/>
          </a:xfrm>
        </p:grpSpPr>
        <p:sp>
          <p:nvSpPr>
            <p:cNvPr id="3" name="Oval 2"/>
            <p:cNvSpPr/>
            <p:nvPr/>
          </p:nvSpPr>
          <p:spPr>
            <a:xfrm>
              <a:off x="51603" y="5322655"/>
              <a:ext cx="4059408" cy="1235502"/>
            </a:xfrm>
            <a:prstGeom prst="ellipse">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ts val="1700"/>
                </a:lnSpc>
                <a:spcBef>
                  <a:spcPts val="0"/>
                </a:spcBef>
                <a:spcAft>
                  <a:spcPts val="0"/>
                </a:spcAft>
                <a:defRPr/>
              </a:pPr>
              <a:r>
                <a:rPr lang="en-US" sz="2000" b="1" dirty="0">
                  <a:solidFill>
                    <a:prstClr val="white"/>
                  </a:solidFill>
                </a:rPr>
                <a:t>d. Full and effective participation of </a:t>
              </a:r>
              <a:r>
                <a:rPr lang="en-US" sz="2000" b="1" dirty="0" smtClean="0">
                  <a:solidFill>
                    <a:prstClr val="white"/>
                  </a:solidFill>
                </a:rPr>
                <a:t>stakeholders</a:t>
              </a:r>
              <a:r>
                <a:rPr lang="en-US" sz="2000" b="1" dirty="0">
                  <a:solidFill>
                    <a:prstClr val="white"/>
                  </a:solidFill>
                </a:rPr>
                <a:t>, in particular IP &amp; local communities</a:t>
              </a:r>
            </a:p>
          </p:txBody>
        </p:sp>
        <p:sp>
          <p:nvSpPr>
            <p:cNvPr id="10" name="Oval 9"/>
            <p:cNvSpPr/>
            <p:nvPr/>
          </p:nvSpPr>
          <p:spPr>
            <a:xfrm>
              <a:off x="107738" y="2743910"/>
              <a:ext cx="4003274" cy="1150599"/>
            </a:xfrm>
            <a:prstGeom prst="ellipse">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1800"/>
                </a:lnSpc>
                <a:spcBef>
                  <a:spcPts val="0"/>
                </a:spcBef>
                <a:spcAft>
                  <a:spcPts val="0"/>
                </a:spcAft>
                <a:defRPr/>
              </a:pPr>
              <a:r>
                <a:rPr lang="en-US" sz="2000" b="1" dirty="0">
                  <a:solidFill>
                    <a:prstClr val="white"/>
                  </a:solidFill>
                </a:rPr>
                <a:t>b. Forest governance (transparency &amp; effectiveness)</a:t>
              </a:r>
            </a:p>
          </p:txBody>
        </p:sp>
        <p:sp>
          <p:nvSpPr>
            <p:cNvPr id="11" name="Oval 10"/>
            <p:cNvSpPr/>
            <p:nvPr/>
          </p:nvSpPr>
          <p:spPr>
            <a:xfrm>
              <a:off x="51604" y="3969250"/>
              <a:ext cx="4059408" cy="1304505"/>
            </a:xfrm>
            <a:prstGeom prst="ellipse">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ts val="1800"/>
                </a:lnSpc>
                <a:spcBef>
                  <a:spcPts val="0"/>
                </a:spcBef>
                <a:spcAft>
                  <a:spcPts val="0"/>
                </a:spcAft>
                <a:defRPr/>
              </a:pPr>
              <a:r>
                <a:rPr lang="en-US" sz="2000" b="1" dirty="0">
                  <a:solidFill>
                    <a:prstClr val="white"/>
                  </a:solidFill>
                </a:rPr>
                <a:t>c. Knowledge and rights of indigenous peoples &amp;local communities</a:t>
              </a:r>
            </a:p>
          </p:txBody>
        </p:sp>
      </p:grpSp>
      <p:sp>
        <p:nvSpPr>
          <p:cNvPr id="4" name="Rectangle 3"/>
          <p:cNvSpPr/>
          <p:nvPr/>
        </p:nvSpPr>
        <p:spPr>
          <a:xfrm>
            <a:off x="2908095" y="1409073"/>
            <a:ext cx="6160953" cy="5355312"/>
          </a:xfrm>
          <a:prstGeom prst="rect">
            <a:avLst/>
          </a:prstGeom>
        </p:spPr>
        <p:txBody>
          <a:bodyPr wrap="square">
            <a:spAutoFit/>
          </a:bodyPr>
          <a:lstStyle/>
          <a:p>
            <a:pPr marL="285750" indent="-285750">
              <a:buFont typeface="Arial" pitchFamily="34" charset="0"/>
              <a:buChar char="•"/>
            </a:pPr>
            <a:r>
              <a:rPr lang="en-US" sz="2400" dirty="0"/>
              <a:t>Transparency &amp; access to information</a:t>
            </a:r>
          </a:p>
          <a:p>
            <a:pPr marL="285750" indent="-285750">
              <a:buFont typeface="Arial" pitchFamily="34" charset="0"/>
              <a:buChar char="•"/>
            </a:pPr>
            <a:r>
              <a:rPr lang="en-US" sz="2400" dirty="0" smtClean="0"/>
              <a:t>Rule </a:t>
            </a:r>
            <a:r>
              <a:rPr lang="en-US" sz="2400" dirty="0"/>
              <a:t>of law &amp; access to justice and effective remedies</a:t>
            </a:r>
          </a:p>
          <a:p>
            <a:pPr marL="285750" indent="-285750">
              <a:buFont typeface="Arial" pitchFamily="34" charset="0"/>
              <a:buChar char="•"/>
            </a:pPr>
            <a:r>
              <a:rPr lang="en-US" sz="2400" dirty="0"/>
              <a:t>Systems for feedback, oversight and accountability</a:t>
            </a:r>
          </a:p>
          <a:p>
            <a:r>
              <a:rPr lang="en-US" sz="2400" dirty="0" smtClean="0"/>
              <a:t>----------------------------------------------------------</a:t>
            </a:r>
          </a:p>
          <a:p>
            <a:endParaRPr lang="en-US" sz="600" dirty="0" smtClean="0"/>
          </a:p>
          <a:p>
            <a:pPr marL="285750" indent="-285750">
              <a:buFont typeface="Arial" pitchFamily="34" charset="0"/>
              <a:buChar char="•"/>
            </a:pPr>
            <a:r>
              <a:rPr lang="en-US" sz="2400" dirty="0" smtClean="0"/>
              <a:t>Rights to land, territories and resources</a:t>
            </a:r>
          </a:p>
          <a:p>
            <a:pPr marL="285750" indent="-285750">
              <a:buFont typeface="Arial" pitchFamily="34" charset="0"/>
              <a:buChar char="•"/>
              <a:defRPr/>
            </a:pPr>
            <a:r>
              <a:rPr lang="en-US" sz="2400" dirty="0" smtClean="0"/>
              <a:t>Involuntary </a:t>
            </a:r>
            <a:r>
              <a:rPr lang="en-US" sz="2400" dirty="0"/>
              <a:t>resettlement</a:t>
            </a:r>
          </a:p>
          <a:p>
            <a:pPr marL="285750" indent="-285750">
              <a:buFont typeface="Arial" pitchFamily="34" charset="0"/>
              <a:buChar char="•"/>
            </a:pPr>
            <a:r>
              <a:rPr lang="en-US" sz="2400" dirty="0" smtClean="0"/>
              <a:t>Full </a:t>
            </a:r>
            <a:r>
              <a:rPr lang="en-US" sz="2400" dirty="0"/>
              <a:t>and effective participation </a:t>
            </a:r>
            <a:endParaRPr lang="en-US" sz="2400" dirty="0" smtClean="0"/>
          </a:p>
          <a:p>
            <a:pPr marL="285750" indent="-285750">
              <a:buFont typeface="Arial" pitchFamily="34" charset="0"/>
              <a:buChar char="•"/>
            </a:pPr>
            <a:r>
              <a:rPr lang="en-US" sz="2400" dirty="0" smtClean="0"/>
              <a:t>Legitimacy/accountability </a:t>
            </a:r>
            <a:r>
              <a:rPr lang="en-US" sz="2400" dirty="0"/>
              <a:t>of representative bodies</a:t>
            </a:r>
          </a:p>
          <a:p>
            <a:pPr marL="285750" indent="-285750">
              <a:buFont typeface="Arial" pitchFamily="34" charset="0"/>
              <a:buChar char="•"/>
            </a:pPr>
            <a:r>
              <a:rPr lang="en-US" sz="2400" dirty="0"/>
              <a:t>Free, Prior &amp; Informed Consent (FPIC)</a:t>
            </a:r>
          </a:p>
          <a:p>
            <a:pPr marL="285750" indent="-285750">
              <a:buFont typeface="Arial" pitchFamily="34" charset="0"/>
              <a:buChar char="•"/>
            </a:pPr>
            <a:r>
              <a:rPr lang="en-US" sz="2400" dirty="0"/>
              <a:t>Traditional knowledge &amp;</a:t>
            </a:r>
            <a:r>
              <a:rPr lang="en-US" sz="2400" dirty="0" smtClean="0"/>
              <a:t> </a:t>
            </a:r>
            <a:r>
              <a:rPr lang="en-US" sz="2400" dirty="0"/>
              <a:t>cultural heritage</a:t>
            </a:r>
          </a:p>
          <a:p>
            <a:pPr marL="285750" indent="-285750">
              <a:buFont typeface="Arial" pitchFamily="34" charset="0"/>
              <a:buChar char="•"/>
              <a:defRPr/>
            </a:pPr>
            <a:r>
              <a:rPr lang="en-US" sz="2400" dirty="0" smtClean="0"/>
              <a:t>Grievance mechanisms</a:t>
            </a:r>
            <a:endParaRPr lang="en-US" sz="2400" dirty="0"/>
          </a:p>
        </p:txBody>
      </p:sp>
    </p:spTree>
    <p:extLst>
      <p:ext uri="{BB962C8B-B14F-4D97-AF65-F5344CB8AC3E}">
        <p14:creationId xmlns:p14="http://schemas.microsoft.com/office/powerpoint/2010/main" val="16125710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EQS Magdy Briefing_13Aug13 pptx (3)">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SEQS Magdy Briefing_13Aug13 pptx (3)</Template>
  <TotalTime>4782</TotalTime>
  <Words>4873</Words>
  <Application>Microsoft Office PowerPoint</Application>
  <PresentationFormat>On-screen Show (4:3)</PresentationFormat>
  <Paragraphs>652</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SEQS Magdy Briefing_13Aug13 pptx (3)</vt:lpstr>
      <vt:lpstr>Community Engagement and Grievance Mechanisms  in the Context of REDD+ </vt:lpstr>
      <vt:lpstr>PowerPoint Presentation</vt:lpstr>
      <vt:lpstr>PowerPoint Presentation</vt:lpstr>
      <vt:lpstr>Rationale</vt:lpstr>
      <vt:lpstr>Opportunities from Authentic Engagement</vt:lpstr>
      <vt:lpstr>Broader Trend</vt:lpstr>
      <vt:lpstr>Risks of Inadequate Engagement</vt:lpstr>
      <vt:lpstr>The Cancun Agreement (COP16, 2010) Cancun Safeguards</vt:lpstr>
      <vt:lpstr>Relevant Issues at Stake:  Cancun Safeguards</vt:lpstr>
      <vt:lpstr>Framework for Engagement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Free, Prior and Informed Consent (FPIC)</vt:lpstr>
      <vt:lpstr>Key Components of UN-REDD FPIC Guidelines </vt:lpstr>
      <vt:lpstr>FPIC: Operational Framework</vt:lpstr>
      <vt:lpstr> </vt:lpstr>
      <vt:lpstr>PowerPoint Presentation</vt:lpstr>
      <vt:lpstr>PowerPoint Presentation</vt:lpstr>
      <vt:lpstr>PowerPoint Presentation</vt:lpstr>
      <vt:lpstr> Responding to Stakeholders</vt:lpstr>
      <vt:lpstr>Focus in the Readiness Phase </vt:lpstr>
      <vt:lpstr>PowerPoint Presentation</vt:lpstr>
      <vt:lpstr>Examples</vt:lpstr>
      <vt:lpstr>PowerPoint Presentation</vt:lpstr>
      <vt:lpstr>PowerPoint Presentation</vt:lpstr>
      <vt:lpstr>PowerPoint Presentation</vt:lpstr>
      <vt:lpstr>How to Strengthen These Systems?  Assess with 7 Key Principles </vt:lpstr>
      <vt:lpstr>Recommendations: Lessons from Cambodia, Honduras and Suriname</vt:lpstr>
      <vt:lpstr>Recommendations (2): Lessons from Cambodia, Honduras and Suriname</vt:lpstr>
      <vt:lpstr>Questions?   Thank You!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and Environmental Sustainability and Accountability for UNDP Programming</dc:title>
  <dc:creator>Jennifer Laughlin</dc:creator>
  <cp:lastModifiedBy>Jennifer Laughlin</cp:lastModifiedBy>
  <cp:revision>264</cp:revision>
  <cp:lastPrinted>2014-04-23T23:15:30Z</cp:lastPrinted>
  <dcterms:created xsi:type="dcterms:W3CDTF">2013-08-12T18:06:38Z</dcterms:created>
  <dcterms:modified xsi:type="dcterms:W3CDTF">2014-05-19T16:02:09Z</dcterms:modified>
</cp:coreProperties>
</file>