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68" r:id="rId3"/>
    <p:sldId id="278" r:id="rId4"/>
    <p:sldId id="264" r:id="rId5"/>
    <p:sldId id="265" r:id="rId6"/>
    <p:sldId id="270" r:id="rId7"/>
    <p:sldId id="269" r:id="rId8"/>
    <p:sldId id="274" r:id="rId9"/>
    <p:sldId id="273" r:id="rId10"/>
    <p:sldId id="276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D2C5E-C977-47FB-B750-54D21FEDAFE7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D2733-8A44-4B0E-B188-944A68BDA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D2733-8A44-4B0E-B188-944A68BDA9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D2733-8A44-4B0E-B188-944A68BDA9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C207-7011-4ABA-BE78-CD74141D57A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FDA5-F8AF-4CDC-9385-AF3A0B8DF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C207-7011-4ABA-BE78-CD74141D57A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FDA5-F8AF-4CDC-9385-AF3A0B8DF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C207-7011-4ABA-BE78-CD74141D57A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FDA5-F8AF-4CDC-9385-AF3A0B8DF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C207-7011-4ABA-BE78-CD74141D57A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FDA5-F8AF-4CDC-9385-AF3A0B8DF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C207-7011-4ABA-BE78-CD74141D57A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FDA5-F8AF-4CDC-9385-AF3A0B8DF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C207-7011-4ABA-BE78-CD74141D57A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FDA5-F8AF-4CDC-9385-AF3A0B8DF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C207-7011-4ABA-BE78-CD74141D57A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FDA5-F8AF-4CDC-9385-AF3A0B8DF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C207-7011-4ABA-BE78-CD74141D57A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FDA5-F8AF-4CDC-9385-AF3A0B8DF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C207-7011-4ABA-BE78-CD74141D57A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FDA5-F8AF-4CDC-9385-AF3A0B8DF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C207-7011-4ABA-BE78-CD74141D57A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FDA5-F8AF-4CDC-9385-AF3A0B8DF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C207-7011-4ABA-BE78-CD74141D57A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71FDA5-F8AF-4CDC-9385-AF3A0B8DF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2C207-7011-4ABA-BE78-CD74141D57AA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71FDA5-F8AF-4CDC-9385-AF3A0B8DF48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Communicating about REDD+ in Nigeria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Bridget Nkor</a:t>
            </a:r>
          </a:p>
          <a:p>
            <a:r>
              <a:rPr lang="en-US" dirty="0" smtClean="0"/>
              <a:t>CRSFC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Further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How best should we communicate Safeguards and Multiple Benefit to: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Government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Local communities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General public</a:t>
            </a:r>
          </a:p>
          <a:p>
            <a:pPr>
              <a:buFont typeface="Wingdings" pitchFamily="2" charset="2"/>
              <a:buChar char="v"/>
            </a:pP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2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2991"/>
            <a:ext cx="9144000" cy="7120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THANK YOU </a:t>
            </a: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is communication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Exchange </a:t>
            </a:r>
            <a:r>
              <a:rPr lang="en-US" sz="2800" dirty="0"/>
              <a:t>of information between people, </a:t>
            </a: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By </a:t>
            </a:r>
            <a:r>
              <a:rPr lang="en-US" sz="2800" dirty="0"/>
              <a:t>means of speaking, </a:t>
            </a: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Writing</a:t>
            </a:r>
            <a:r>
              <a:rPr lang="en-US" sz="2800" dirty="0"/>
              <a:t>, </a:t>
            </a: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Using </a:t>
            </a:r>
            <a:r>
              <a:rPr lang="en-US" sz="2800" dirty="0"/>
              <a:t>a common system of signs or </a:t>
            </a:r>
            <a:r>
              <a:rPr lang="en-US" sz="2800" dirty="0" smtClean="0"/>
              <a:t>behavior.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7" name="Content Placeholder 6" descr="IMG_29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219200"/>
            <a:ext cx="5029200" cy="48730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What is REDD+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pPr algn="ctr" eaLnBrk="0" hangingPunct="0"/>
            <a:r>
              <a:rPr lang="en-GB" sz="3600" b="1" u="sng" dirty="0" smtClean="0">
                <a:latin typeface="Calibri" pitchFamily="34" charset="0"/>
              </a:rPr>
              <a:t>R</a:t>
            </a:r>
            <a:r>
              <a:rPr lang="en-GB" sz="3600" b="1" dirty="0" smtClean="0">
                <a:latin typeface="Calibri" pitchFamily="34" charset="0"/>
              </a:rPr>
              <a:t>educing </a:t>
            </a:r>
            <a:r>
              <a:rPr lang="en-GB" sz="3600" b="1" u="sng" dirty="0" smtClean="0">
                <a:latin typeface="Calibri" pitchFamily="34" charset="0"/>
              </a:rPr>
              <a:t>E</a:t>
            </a:r>
            <a:r>
              <a:rPr lang="en-GB" sz="3600" b="1" dirty="0" smtClean="0">
                <a:latin typeface="Calibri" pitchFamily="34" charset="0"/>
              </a:rPr>
              <a:t>missions from </a:t>
            </a:r>
            <a:r>
              <a:rPr lang="en-GB" sz="3600" b="1" u="sng" dirty="0" smtClean="0">
                <a:latin typeface="Calibri" pitchFamily="34" charset="0"/>
              </a:rPr>
              <a:t>D</a:t>
            </a:r>
            <a:r>
              <a:rPr lang="en-GB" sz="3600" b="1" dirty="0" smtClean="0">
                <a:latin typeface="Calibri" pitchFamily="34" charset="0"/>
              </a:rPr>
              <a:t>eforestation and Forest </a:t>
            </a:r>
            <a:r>
              <a:rPr lang="en-GB" sz="3600" b="1" u="sng" dirty="0" smtClean="0">
                <a:latin typeface="Calibri" pitchFamily="34" charset="0"/>
              </a:rPr>
              <a:t>D</a:t>
            </a:r>
            <a:r>
              <a:rPr lang="en-GB" sz="3600" b="1" dirty="0" smtClean="0">
                <a:latin typeface="Calibri" pitchFamily="34" charset="0"/>
              </a:rPr>
              <a:t>egradation</a:t>
            </a:r>
          </a:p>
          <a:p>
            <a:pPr algn="ctr" eaLnBrk="0" hangingPunct="0"/>
            <a:r>
              <a:rPr lang="en-GB" sz="2800" b="1" dirty="0" smtClean="0">
                <a:latin typeface="Calibri" pitchFamily="34" charset="0"/>
              </a:rPr>
              <a:t>REDD</a:t>
            </a: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GB" sz="2800" dirty="0" smtClean="0">
                <a:latin typeface="Calibri" pitchFamily="34" charset="0"/>
              </a:rPr>
              <a:t>: includes conservation of forests, Sustainable Forest Management, and the enhancement of Carbon stocks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038600"/>
            <a:ext cx="75438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An international mechanism that intends to compensate countries</a:t>
            </a:r>
          </a:p>
          <a:p>
            <a:pPr algn="ctr" eaLnBrk="0" hangingPunct="0">
              <a:lnSpc>
                <a:spcPct val="120000"/>
              </a:lnSpc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for demonstrated efforts in reducing deforestation and forest degradation.</a:t>
            </a:r>
            <a:endParaRPr lang="en-GB" sz="2800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Target Audiences for REDD+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i="1" dirty="0"/>
              <a:t>Government </a:t>
            </a:r>
            <a:r>
              <a:rPr lang="en-US" sz="3200" b="1" i="1" dirty="0" smtClean="0"/>
              <a:t>Officers</a:t>
            </a:r>
          </a:p>
          <a:p>
            <a:r>
              <a:rPr lang="en-US" sz="3200" b="1" i="1" dirty="0"/>
              <a:t>Local forest communities </a:t>
            </a:r>
            <a:endParaRPr lang="en-US" sz="3200" b="1" i="1" dirty="0" smtClean="0"/>
          </a:p>
          <a:p>
            <a:r>
              <a:rPr lang="en-US" sz="3200" b="1" i="1" dirty="0"/>
              <a:t>General public, including </a:t>
            </a:r>
            <a:r>
              <a:rPr lang="en-US" sz="3200" b="1" i="1" dirty="0" smtClean="0"/>
              <a:t>anti-REDD group </a:t>
            </a:r>
          </a:p>
          <a:p>
            <a:r>
              <a:rPr lang="en-US" sz="3200" b="1" i="1" dirty="0"/>
              <a:t>International community, donors </a:t>
            </a:r>
            <a:endParaRPr lang="en-US" sz="3200" dirty="0"/>
          </a:p>
        </p:txBody>
      </p:sp>
      <p:pic>
        <p:nvPicPr>
          <p:cNvPr id="2050" name="Picture 2" descr="F:\Users\Bridget\Documents\Data (E)\Picture\mbe mountain\mbe mountain 3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6808" y="2057400"/>
            <a:ext cx="4589992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Ways of communicating REDD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pPr>
              <a:buNone/>
            </a:pPr>
            <a:r>
              <a:rPr lang="en-US" b="1" dirty="0" smtClean="0"/>
              <a:t>Government</a:t>
            </a:r>
          </a:p>
          <a:p>
            <a:r>
              <a:rPr lang="en-US" dirty="0" smtClean="0"/>
              <a:t> conferences, workshops, training, </a:t>
            </a:r>
            <a:r>
              <a:rPr lang="en-US" dirty="0"/>
              <a:t>website; </a:t>
            </a:r>
          </a:p>
          <a:p>
            <a:pPr>
              <a:buNone/>
            </a:pPr>
            <a:r>
              <a:rPr lang="en-US" b="1" dirty="0" smtClean="0"/>
              <a:t>Local </a:t>
            </a:r>
            <a:r>
              <a:rPr lang="en-US" b="1" dirty="0"/>
              <a:t>communities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village </a:t>
            </a:r>
            <a:r>
              <a:rPr lang="en-US" dirty="0"/>
              <a:t>meetings; direct messaging through posters, brochures, </a:t>
            </a:r>
            <a:r>
              <a:rPr lang="en-US" dirty="0" smtClean="0"/>
              <a:t>radio/TV; </a:t>
            </a:r>
            <a:r>
              <a:rPr lang="en-US" dirty="0"/>
              <a:t>and school involvement; </a:t>
            </a:r>
          </a:p>
          <a:p>
            <a:pPr>
              <a:buNone/>
            </a:pPr>
            <a:r>
              <a:rPr lang="en-US" b="1" dirty="0" smtClean="0"/>
              <a:t>General public</a:t>
            </a:r>
          </a:p>
          <a:p>
            <a:r>
              <a:rPr lang="en-US" dirty="0" smtClean="0"/>
              <a:t>public </a:t>
            </a:r>
            <a:r>
              <a:rPr lang="en-US" dirty="0"/>
              <a:t>service announcements (TV and radio); competitions</a:t>
            </a:r>
            <a:r>
              <a:rPr lang="en-US" dirty="0" smtClean="0"/>
              <a:t>; </a:t>
            </a:r>
            <a:r>
              <a:rPr lang="en-US" dirty="0"/>
              <a:t>and opinion/editorial articles;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International community/donors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lessons </a:t>
            </a:r>
            <a:r>
              <a:rPr lang="en-US" dirty="0"/>
              <a:t>learned materials (brochures/videos</a:t>
            </a:r>
            <a:r>
              <a:rPr lang="en-US" dirty="0" smtClean="0"/>
              <a:t>); reports </a:t>
            </a:r>
            <a:r>
              <a:rPr lang="en-US" dirty="0"/>
              <a:t>and international conferences. </a:t>
            </a:r>
          </a:p>
          <a:p>
            <a:endParaRPr lang="en-US" dirty="0"/>
          </a:p>
        </p:txBody>
      </p:sp>
      <p:pic>
        <p:nvPicPr>
          <p:cNvPr id="1026" name="Picture 2" descr="F:\Users\Bridget\Documents\Data (E)\Picture\mbe mountain\mbe mountain 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0" y="4114800"/>
            <a:ext cx="3276600" cy="2457450"/>
          </a:xfrm>
          <a:prstGeom prst="rect">
            <a:avLst/>
          </a:prstGeom>
          <a:noFill/>
        </p:spPr>
      </p:pic>
      <p:pic>
        <p:nvPicPr>
          <p:cNvPr id="1028" name="Picture 4" descr="F:\Users\Bridget\Documents\Data (E)\Picture\mbe mountain\mbe mountain 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Importance of Audiences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Government is important because they will be </a:t>
            </a:r>
            <a:r>
              <a:rPr lang="en-US" b="1" dirty="0"/>
              <a:t>implementing REDD+ </a:t>
            </a:r>
            <a:endParaRPr lang="en-US" b="1" dirty="0" smtClean="0"/>
          </a:p>
          <a:p>
            <a:r>
              <a:rPr lang="en-US" dirty="0" smtClean="0"/>
              <a:t>Forestry </a:t>
            </a:r>
            <a:r>
              <a:rPr lang="en-US" dirty="0"/>
              <a:t>sector is important because real change within it will go a long way to helping </a:t>
            </a:r>
            <a:r>
              <a:rPr lang="en-US" b="1" dirty="0"/>
              <a:t>achieve REDD+ goals </a:t>
            </a:r>
            <a:endParaRPr lang="en-US" b="1" dirty="0" smtClean="0"/>
          </a:p>
          <a:p>
            <a:r>
              <a:rPr lang="en-US" dirty="0" smtClean="0"/>
              <a:t>Local </a:t>
            </a:r>
            <a:r>
              <a:rPr lang="en-US" dirty="0"/>
              <a:t>pilot communities are important because they will be </a:t>
            </a:r>
            <a:r>
              <a:rPr lang="en-US" b="1" dirty="0"/>
              <a:t>providing the real-world information about how REDD+ operates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C:\Users\Salisu\Pictures\pic\Scoping Mission Calabar 2\103NCD90\_DSC0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9071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72880"/>
            <a:ext cx="3907171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Importance of Audiences </a:t>
            </a:r>
            <a:r>
              <a:rPr lang="en-US" b="1" dirty="0" smtClean="0">
                <a:solidFill>
                  <a:srgbClr val="FF0000"/>
                </a:solidFill>
              </a:rPr>
              <a:t>Cont.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General </a:t>
            </a:r>
            <a:r>
              <a:rPr lang="en-US" dirty="0"/>
              <a:t>public is important because its support for action on climate change and REDD+ is an important factor in </a:t>
            </a:r>
            <a:r>
              <a:rPr lang="en-US" b="1" dirty="0"/>
              <a:t>ensuring continued political support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International </a:t>
            </a:r>
            <a:r>
              <a:rPr lang="en-US" dirty="0"/>
              <a:t>community and donors are important because they will ultimately decide </a:t>
            </a:r>
            <a:r>
              <a:rPr lang="en-US" b="1" dirty="0"/>
              <a:t>whether or not REDD+ will continue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9" name="Content Placeholder 8" descr="DSCF33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199" y="2057400"/>
            <a:ext cx="4262147" cy="39534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Communication materials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Some of the materials used for</a:t>
            </a:r>
          </a:p>
          <a:p>
            <a:r>
              <a:rPr lang="en-US" sz="2600" dirty="0" smtClean="0"/>
              <a:t>communicating REDD includes but not only the following: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 smtClean="0"/>
              <a:t>Map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 smtClean="0"/>
              <a:t>Handbills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 smtClean="0"/>
              <a:t>Posters</a:t>
            </a:r>
          </a:p>
          <a:p>
            <a:pPr>
              <a:buFont typeface="Wingdings" pitchFamily="2" charset="2"/>
              <a:buChar char="v"/>
            </a:pPr>
            <a:r>
              <a:rPr lang="en-US" sz="2600" dirty="0" smtClean="0"/>
              <a:t>Brochures</a:t>
            </a:r>
          </a:p>
          <a:p>
            <a:endParaRPr lang="en-US" sz="2600" dirty="0"/>
          </a:p>
        </p:txBody>
      </p:sp>
      <p:pic>
        <p:nvPicPr>
          <p:cNvPr id="6" name="Content Placeholder 5" descr="CRS_biomass_carbon_prot_WS_equalinterval_saa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762000"/>
            <a:ext cx="4751443" cy="57482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2743200" cy="1162050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</a:rPr>
              <a:t>What should we communicate about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69875" indent="-269875"/>
            <a:endParaRPr lang="en-US" sz="2000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5" name="Picture 14" descr="F:\Users\Bridget\Documents\Data (E)\Picture\East of London\Tinapa 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89951" y="838200"/>
            <a:ext cx="5323181" cy="54864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24000"/>
            <a:ext cx="32004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UN-REDD+ Programme has six interlinked work areas.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MRV and monitoring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REDD+ governance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Stakeholder engagement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benefit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Transparent, equitable and accountable management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Sector Transformation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</TotalTime>
  <Words>336</Words>
  <Application>Microsoft Office PowerPoint</Application>
  <PresentationFormat>On-screen Show (4:3)</PresentationFormat>
  <Paragraphs>62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Communicating about REDD+ in Nigeria </vt:lpstr>
      <vt:lpstr>What is communication</vt:lpstr>
      <vt:lpstr>What is REDD+</vt:lpstr>
      <vt:lpstr>Target Audiences for REDD+ </vt:lpstr>
      <vt:lpstr>Ways of communicating REDD</vt:lpstr>
      <vt:lpstr>Importance of Audiences </vt:lpstr>
      <vt:lpstr>Importance of Audiences Cont.</vt:lpstr>
      <vt:lpstr>Communication materials</vt:lpstr>
      <vt:lpstr>What should we communicate about</vt:lpstr>
      <vt:lpstr>Further Questions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Bridget</dc:creator>
  <cp:lastModifiedBy>Lucy Goodman</cp:lastModifiedBy>
  <cp:revision>50</cp:revision>
  <dcterms:created xsi:type="dcterms:W3CDTF">2013-11-23T19:13:59Z</dcterms:created>
  <dcterms:modified xsi:type="dcterms:W3CDTF">2013-11-27T08:02:35Z</dcterms:modified>
</cp:coreProperties>
</file>