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5" r:id="rId3"/>
    <p:sldMasterId id="2147483700" r:id="rId4"/>
    <p:sldMasterId id="2147483704" r:id="rId5"/>
  </p:sldMasterIdLst>
  <p:notesMasterIdLst>
    <p:notesMasterId r:id="rId15"/>
  </p:notesMasterIdLst>
  <p:sldIdLst>
    <p:sldId id="279" r:id="rId6"/>
    <p:sldId id="323" r:id="rId7"/>
    <p:sldId id="336" r:id="rId8"/>
    <p:sldId id="322" r:id="rId9"/>
    <p:sldId id="339" r:id="rId10"/>
    <p:sldId id="340" r:id="rId11"/>
    <p:sldId id="341" r:id="rId12"/>
    <p:sldId id="337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A1D175-2382-4159-B2DE-32D2FD567F0B}" type="datetimeFigureOut">
              <a:rPr lang="fr-FR"/>
              <a:pPr>
                <a:defRPr/>
              </a:pPr>
              <a:t>11/12/2014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C6E6555-4AD2-4C92-BBD2-AB63A011ED9D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23811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The Benefits and Risks Tool (</a:t>
            </a:r>
            <a:r>
              <a:rPr lang="en-GB" dirty="0" err="1" smtClean="0"/>
              <a:t>BeRT</a:t>
            </a:r>
            <a:r>
              <a:rPr lang="en-GB" dirty="0" smtClean="0"/>
              <a:t>) has been developed to support the review of Policies, Laws and Regulations (PLRs) in the development of country approaches to safeguards.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Focus on PLRs - </a:t>
            </a:r>
            <a:r>
              <a:rPr lang="en-GB" dirty="0" smtClean="0"/>
              <a:t>Countries wishing to plan their overall work to safeguards may find it useful to run the Country Approaches to Safeguards Tool (CAST).</a:t>
            </a:r>
            <a:endParaRPr lang="en-US" dirty="0" smtClean="0"/>
          </a:p>
          <a:p>
            <a:pPr>
              <a:defRPr/>
            </a:pPr>
            <a:endParaRPr lang="en-GB" sz="1400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4F1FB9-BF60-49AD-BBD4-DF8E891F5E1C}" type="slidenum">
              <a:rPr lang="fr-FR" altLang="en-US">
                <a:latin typeface="Calibri" panose="020F0502020204030204" pitchFamily="34" charset="0"/>
              </a:rPr>
              <a:pPr eaLnBrk="1" hangingPunct="1"/>
              <a:t>2</a:t>
            </a:fld>
            <a:endParaRPr lang="fr-F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37EF23-5F08-4B3D-8DC8-08076E575E58}" type="slidenum">
              <a:rPr lang="fr-FR" altLang="en-US">
                <a:latin typeface="Calibri" panose="020F0502020204030204" pitchFamily="34" charset="0"/>
              </a:rPr>
              <a:pPr eaLnBrk="1" hangingPunct="1"/>
              <a:t>3</a:t>
            </a:fld>
            <a:endParaRPr lang="fr-F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The spreadsheet-based tool is organised by the Cancun Safeguards and includes 3 modules. 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The </a:t>
            </a:r>
            <a:r>
              <a:rPr lang="en-GB" altLang="en-US" dirty="0" err="1" smtClean="0"/>
              <a:t>BeRT</a:t>
            </a:r>
            <a:r>
              <a:rPr lang="en-GB" altLang="en-US" dirty="0" smtClean="0"/>
              <a:t> is intended for use at the national level,  primarily in  a workshop setting.</a:t>
            </a:r>
          </a:p>
          <a:p>
            <a:endParaRPr lang="en-GB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1C1F64-BFCC-4D52-A443-F2D75D5730E8}" type="slidenum">
              <a:rPr lang="en-GB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75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Example of safeguard (a): </a:t>
            </a:r>
          </a:p>
          <a:p>
            <a:r>
              <a:rPr lang="en-GB" altLang="en-US" smtClean="0"/>
              <a:t>Above some guiding questions for (a) </a:t>
            </a:r>
          </a:p>
          <a:p>
            <a:r>
              <a:rPr lang="en-GB" altLang="en-US" smtClean="0">
                <a:sym typeface="Wingdings" panose="05000000000000000000" pitchFamily="2" charset="2"/>
              </a:rPr>
              <a:t>Below  automated text that appears in the table to be revised and edited for the relevant country context </a:t>
            </a:r>
          </a:p>
          <a:p>
            <a:r>
              <a:rPr lang="en-GB" altLang="en-US" smtClean="0">
                <a:sym typeface="Wingdings" panose="05000000000000000000" pitchFamily="2" charset="2"/>
              </a:rPr>
              <a:t>Module 2 allows for qualitative assessment of probability and impact (high, medium, low)</a:t>
            </a:r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F4DB19-69B1-40B6-9ED5-F97EAAF0125D}" type="slidenum">
              <a:rPr lang="fr-FR" altLang="en-US">
                <a:latin typeface="Calibri" panose="020F0502020204030204" pitchFamily="34" charset="0"/>
              </a:rPr>
              <a:pPr eaLnBrk="1" hangingPunct="1"/>
              <a:t>6</a:t>
            </a:fld>
            <a:endParaRPr lang="fr-F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77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Screenshot with example for safeguard (e) </a:t>
            </a:r>
          </a:p>
          <a:p>
            <a:r>
              <a:rPr lang="en-GB" altLang="en-US" smtClean="0"/>
              <a:t>Screenshot shows part of module 3 (further columns not visible include: conflicting PLRs &amp; gaps identified)</a:t>
            </a:r>
          </a:p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3907D0-AF2A-4CFA-BC44-2B864708B0D8}" type="slidenum">
              <a:rPr lang="fr-FR" altLang="en-US">
                <a:latin typeface="Calibri" panose="020F0502020204030204" pitchFamily="34" charset="0"/>
              </a:rPr>
              <a:pPr eaLnBrk="1" hangingPunct="1"/>
              <a:t>7</a:t>
            </a:fld>
            <a:endParaRPr lang="fr-F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68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90BEBF-B4BF-450E-907B-AAEF0C8D4A4D}" type="slidenum">
              <a:rPr lang="fr-FR" altLang="en-US">
                <a:latin typeface="Calibri" panose="020F0502020204030204" pitchFamily="34" charset="0"/>
              </a:rPr>
              <a:pPr eaLnBrk="1" hangingPunct="1"/>
              <a:t>9</a:t>
            </a:fld>
            <a:endParaRPr lang="fr-F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05C70-31E2-4ECF-8E47-3A337DC5259F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563C9-82B5-4CC2-A716-B1B095940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5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882A-491C-4D82-8343-5803D2B6C12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F3C4-A00E-4C6D-AF2B-D3477033A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01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D41E-B36E-4352-BBE5-760980182FA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2AB92-757D-4038-B612-86080E13D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458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A674-1027-4DFB-B646-E68A943A3FED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760D3-679C-4A47-BA02-4526807BB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78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77EFE-378D-4E7A-B396-FA4425B12C23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7BC85-3BA4-451D-8C04-9FC4D07B9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77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5DB3-B6F5-432D-8DD0-4529C144E4F1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6126B-DE7C-46FD-AC87-A9FA628CC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042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0B84-4C5B-483B-851E-9BCE6BCF2F01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69B9E-745D-4A53-A696-3E8CE6BBA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282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A38FA-F1AA-4E97-AF18-47E28BCD7E02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EC39E-0A1C-4550-91B4-4A10F20BB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717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FEDE-BAD3-48BC-9CEA-87B707FD85F9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2BCE7-FCF5-474C-987D-37A7BD2FF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632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C4CC-179C-4D71-89F0-B332182D6376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1D0D5-D11D-4A6F-B938-18951CD4D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764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01F0C-7614-4CC6-9DBE-1519BD06B2ED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9CCAF-A610-4F12-938D-427BDCCEE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48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32E3-4F87-4B8F-B009-6AF06CF34CD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D2FB2-4A48-4374-8909-23942F98A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091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6719-9C44-4D54-9EEB-2F299DD7EFB6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2C7D8-7F40-4FA9-95E9-7CF37E55C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2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9DF6-AB8F-49FF-8EB2-6600E864A815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1CC42-F47A-4B96-BBC6-FDAED3916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852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A1C9-9DD9-4298-AB33-05D419A2308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8B92E-B0E6-48C9-AF5F-E1DB36600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377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30045B-17CD-457F-A45F-28F337133C2D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39A9099-45A3-4379-8D71-20F46417A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081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E76856-0FF7-4C6E-B0B2-1F872341AED6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2E69F44-BEA6-445A-B0E0-15F5F6C3C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544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4D44BB-7F5A-434D-B4DA-6087D44D1127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31FA69F-4E13-4773-876E-2FA1429CF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64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5A5346-0326-4851-B68D-B673FDD98FC7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09BBE31-09DB-4EA6-86CF-6ABC3B230D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642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21F2C0-62E2-4749-AD49-A834878D2A7D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94110A8-11D8-483F-A3A3-136167F0D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385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871527-C1E8-4963-864C-AC3BDE7CE11B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45A3E34-825D-4B09-BC05-68B0E4050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51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5DC687-CAEC-4645-B1BE-801B64D984B2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7799B6F-D23E-4D31-84E2-D0332FE42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80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4F011-3336-4D0E-828C-D856C8952752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C7A01-F26A-4C28-AF3B-336C32588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260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989F4F-58D2-413B-8A12-5979771A54E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058ABE9-2996-4A14-A99D-9696CE3B9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968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FAA43A-59F5-4F13-A455-425321C560F1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459E240-6AA1-4FFF-A98B-7D65803A9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355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5822A5-02BE-4469-9E27-B3B4EC004FE3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2EEF23F-85E4-4F14-B0BF-9CE79156B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02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20C-0773-4AC8-BCFE-61F0EF19F837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1CA60-53D0-4C9D-9E7D-6F16FEC31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74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3FD46-5DC5-4792-83A0-E43DBC663AD4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76C6-546F-483A-A873-0ACE750C4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28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C3F0C-18CE-4EA2-B4EA-90CD3F7F9162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5E14C-D83F-4352-AB14-F943C4198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50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AE19-0865-4DF0-8913-1829BC10A863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7AB0B-D7BA-4A15-ADEA-F0E0BA26C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80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0730-5E5C-4D82-B46E-996033697F17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EA1BB-1C4B-4DF6-BCDB-F350F807C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1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16B4-B100-42D4-BAA4-2736F1A3613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E27AE-F58B-40DD-A609-BB4CC4951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86000"/>
            <a:ext cx="82296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FEC368-3FF7-4309-97FB-F092D8901A3C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C258780-CB19-49CA-AE12-0D1A194E4E9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0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8000"/>
            <a:ext cx="18653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 flipV="1">
            <a:off x="-11113" y="0"/>
            <a:ext cx="9155113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457200" y="1285875"/>
            <a:ext cx="8229600" cy="9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3" name="Picture 2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3716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5388"/>
            <a:ext cx="914400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710EF-53D6-4D70-93A5-5672ED91C69A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14B633-89C3-457F-8F55-FE583338727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5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457200"/>
            <a:ext cx="1646237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 flipV="1"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295275"/>
            <a:ext cx="9144000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8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3716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5388"/>
            <a:ext cx="914400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DA74234-BC18-4065-8F3F-BCAB571185C3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256D7DE-D220-4288-B192-2569CCDE4D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295275"/>
            <a:ext cx="9144000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081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96875"/>
            <a:ext cx="1214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358E2AE-EAD5-45E6-9EA9-FA666917A6DF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E5FE126-A09E-4A30-8998-82F0E12024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295275"/>
            <a:ext cx="9144000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105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96875"/>
            <a:ext cx="1214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8FD3C24-B2FC-4EFB-91DC-9B07D58A255C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8E3849F-1C5C-41F3-814A-553BF9F83B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295275"/>
            <a:ext cx="9144000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129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96875"/>
            <a:ext cx="1214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BERT@un-redd.org" TargetMode="Externa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632848" cy="216024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endParaRPr lang="es-NI" sz="3600" b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4800" b="1" dirty="0" smtClean="0">
                <a:solidFill>
                  <a:schemeClr val="tx1"/>
                </a:solidFill>
              </a:rPr>
              <a:t>Benefits </a:t>
            </a:r>
            <a:r>
              <a:rPr lang="en-GB" sz="4800" b="1" dirty="0">
                <a:solidFill>
                  <a:schemeClr val="tx1"/>
                </a:solidFill>
              </a:rPr>
              <a:t>and Risks Tool (</a:t>
            </a:r>
            <a:r>
              <a:rPr lang="en-GB" sz="4800" b="1" dirty="0" err="1">
                <a:solidFill>
                  <a:schemeClr val="tx1"/>
                </a:solidFill>
              </a:rPr>
              <a:t>BeRT</a:t>
            </a:r>
            <a:r>
              <a:rPr lang="en-GB" sz="4800" b="1" dirty="0">
                <a:solidFill>
                  <a:schemeClr val="tx1"/>
                </a:solidFill>
              </a:rPr>
              <a:t>)</a:t>
            </a:r>
            <a:r>
              <a:rPr lang="en-GB" sz="6600" b="1" dirty="0">
                <a:solidFill>
                  <a:schemeClr val="tx1"/>
                </a:solidFill>
              </a:rPr>
              <a:t/>
            </a:r>
            <a:br>
              <a:rPr lang="en-GB" sz="6600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Supporting countries to address and respect the Cancun safeguards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es-NI" sz="28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908175" y="404813"/>
            <a:ext cx="6911975" cy="1223962"/>
          </a:xfrm>
        </p:spPr>
        <p:txBody>
          <a:bodyPr/>
          <a:lstStyle/>
          <a:p>
            <a:r>
              <a:rPr lang="en-GB" altLang="en-US" sz="3600" dirty="0" smtClean="0"/>
              <a:t>Benefits and Risks Tool (</a:t>
            </a:r>
            <a:r>
              <a:rPr lang="en-GB" altLang="en-US" sz="3600" dirty="0" err="1" smtClean="0"/>
              <a:t>BeRT</a:t>
            </a:r>
            <a:r>
              <a:rPr lang="en-GB" altLang="en-US" sz="3600" dirty="0" smtClean="0"/>
              <a:t>)</a:t>
            </a:r>
            <a:r>
              <a:rPr lang="en-GB" altLang="en-US" sz="2400" dirty="0" smtClean="0"/>
              <a:t/>
            </a:r>
            <a:br>
              <a:rPr lang="en-GB" altLang="en-US" sz="2400" dirty="0" smtClean="0"/>
            </a:br>
            <a:r>
              <a:rPr lang="en-GB" altLang="en-US" sz="2400" dirty="0" smtClean="0"/>
              <a:t>Supporting countries to address and respect the Cancun 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22" y="1772816"/>
            <a:ext cx="8209234" cy="4752528"/>
          </a:xfrm>
        </p:spPr>
        <p:txBody>
          <a:bodyPr/>
          <a:lstStyle/>
          <a:p>
            <a:pPr marL="57150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400" dirty="0" err="1" smtClean="0"/>
              <a:t>BeRT</a:t>
            </a:r>
            <a:r>
              <a:rPr lang="en-GB" sz="2400" dirty="0" smtClean="0"/>
              <a:t> helps countries to: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GB" sz="2000" dirty="0" smtClean="0"/>
              <a:t>Identify benefits and risks associated with REDD+ actions, in the context of the Cancun safeguards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GB" sz="2000" dirty="0" smtClean="0"/>
              <a:t>Understand how the country’s existing policies, laws and regulations (PLRs) address those benefits and risks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GB" sz="2000" dirty="0" smtClean="0"/>
              <a:t>Identify gaps in PLRs with respect to the Cancun safeguards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GB" sz="2000" dirty="0" smtClean="0"/>
              <a:t>Utilize </a:t>
            </a:r>
            <a:r>
              <a:rPr lang="en-GB" sz="2000" dirty="0"/>
              <a:t>information on the risks and benefits of specific REDD+ </a:t>
            </a:r>
            <a:r>
              <a:rPr lang="en-GB" sz="2000" dirty="0" smtClean="0"/>
              <a:t>actions </a:t>
            </a:r>
            <a:r>
              <a:rPr lang="en-GB" sz="2000" dirty="0"/>
              <a:t>to inform a decision on which actions to include in the REDD+ strategy.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CA" sz="2000" dirty="0"/>
              <a:t>Document information </a:t>
            </a:r>
            <a:r>
              <a:rPr lang="en-CA" sz="2000" dirty="0" smtClean="0"/>
              <a:t>for </a:t>
            </a:r>
            <a:r>
              <a:rPr lang="en-CA" sz="2000" dirty="0"/>
              <a:t>use in the summary of information on how </a:t>
            </a:r>
            <a:r>
              <a:rPr lang="en-CA" sz="2000" dirty="0" smtClean="0"/>
              <a:t>they </a:t>
            </a:r>
            <a:r>
              <a:rPr lang="en-CA" sz="2000" dirty="0"/>
              <a:t>are addressing and respecting the safeguards through existing PLRs</a:t>
            </a:r>
            <a:r>
              <a:rPr lang="en-GB" sz="2000" dirty="0"/>
              <a:t> </a:t>
            </a:r>
            <a:r>
              <a:rPr lang="en-CA" sz="2000" dirty="0"/>
              <a:t> </a:t>
            </a:r>
            <a:endParaRPr lang="en-GB" sz="2000" dirty="0" smtClean="0"/>
          </a:p>
          <a:p>
            <a:pPr marL="342900" lvl="1" indent="-342900">
              <a:buFont typeface="Arial" charset="0"/>
              <a:buChar char="•"/>
              <a:defRPr/>
            </a:pPr>
            <a:endParaRPr lang="en-GB" sz="1800" dirty="0" smtClean="0"/>
          </a:p>
          <a:p>
            <a:pPr marL="342900" lvl="1" indent="-342900">
              <a:buFont typeface="Arial" charset="0"/>
              <a:buChar char="•"/>
              <a:defRPr/>
            </a:pPr>
            <a:endParaRPr lang="en-GB" sz="2400" dirty="0" smtClean="0"/>
          </a:p>
          <a:p>
            <a:pPr>
              <a:buFont typeface="Arial" charset="0"/>
              <a:buChar char="•"/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Users\ElinaV\AppData\Local\Temp\benefitsandrisks LRtest2 - fewer_conn_short_text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05259"/>
            <a:ext cx="8586788" cy="608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843213" y="312738"/>
            <a:ext cx="3889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dirty="0" err="1"/>
              <a:t>BeRT</a:t>
            </a:r>
            <a:r>
              <a:rPr lang="en-GB" altLang="en-US" sz="3200" dirty="0"/>
              <a:t> in </a:t>
            </a:r>
            <a:r>
              <a:rPr lang="en-GB" altLang="en-US" sz="3200" dirty="0" smtClean="0"/>
              <a:t>Context </a:t>
            </a:r>
            <a:endParaRPr lang="en-GB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0781"/>
            <a:ext cx="56007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5257800" cy="685800"/>
          </a:xfrm>
        </p:spPr>
        <p:txBody>
          <a:bodyPr/>
          <a:lstStyle/>
          <a:p>
            <a:pPr>
              <a:defRPr/>
            </a:pPr>
            <a:r>
              <a:rPr lang="en-GB" sz="3200" b="1" dirty="0">
                <a:solidFill>
                  <a:schemeClr val="accent6"/>
                </a:solidFill>
                <a:latin typeface="Myriad Pro" pitchFamily="34" charset="0"/>
              </a:rPr>
              <a:t/>
            </a:r>
            <a:br>
              <a:rPr lang="en-GB" sz="3200" b="1" dirty="0">
                <a:solidFill>
                  <a:schemeClr val="accent6"/>
                </a:solidFill>
                <a:latin typeface="Myriad Pro" pitchFamily="34" charset="0"/>
              </a:rPr>
            </a:br>
            <a:r>
              <a:rPr lang="es-BO" sz="3200" b="1" dirty="0" smtClean="0">
                <a:solidFill>
                  <a:schemeClr val="accent6"/>
                </a:solidFill>
                <a:latin typeface="Myriad Pro" pitchFamily="34" charset="0"/>
              </a:rPr>
              <a:t> </a:t>
            </a:r>
            <a:r>
              <a:rPr lang="en-GB" sz="3600" dirty="0" smtClean="0">
                <a:latin typeface="Myriad Pro" pitchFamily="34" charset="0"/>
              </a:rPr>
              <a:t>Structure of the </a:t>
            </a:r>
            <a:r>
              <a:rPr lang="en-GB" sz="3600" dirty="0" err="1" smtClean="0">
                <a:latin typeface="Myriad Pro" pitchFamily="34" charset="0"/>
              </a:rPr>
              <a:t>BeRT</a:t>
            </a:r>
            <a:r>
              <a:rPr lang="en-GB" sz="3600" dirty="0">
                <a:latin typeface="Myriad Pro" pitchFamily="34" charset="0"/>
              </a:rPr>
              <a:t/>
            </a:r>
            <a:br>
              <a:rPr lang="en-GB" sz="3600" dirty="0">
                <a:latin typeface="Myriad Pro" pitchFamily="34" charset="0"/>
              </a:rPr>
            </a:br>
            <a:endParaRPr lang="en-GB" sz="3600" dirty="0">
              <a:latin typeface="Myriad Pro" pitchFamily="34" charset="0"/>
            </a:endParaRP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4610100" y="1286718"/>
            <a:ext cx="3852490" cy="3340418"/>
            <a:chOff x="0" y="0"/>
            <a:chExt cx="1724026" cy="2690307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1724026" cy="663348"/>
            </a:xfrm>
            <a:prstGeom prst="flowChartProcess">
              <a:avLst/>
            </a:prstGeom>
            <a:solidFill>
              <a:sysClr val="window" lastClr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s-ES" sz="2000" dirty="0" smtClean="0">
                  <a:solidFill>
                    <a:srgbClr val="4F81BD"/>
                  </a:solidFill>
                </a:rPr>
                <a:t>Module 1</a:t>
              </a:r>
            </a:p>
            <a:p>
              <a:pPr algn="ctr">
                <a:defRPr/>
              </a:pPr>
              <a:r>
                <a:rPr lang="en-GB" sz="2000" dirty="0" smtClean="0">
                  <a:solidFill>
                    <a:sysClr val="windowText" lastClr="000000"/>
                  </a:solidFill>
                </a:rPr>
                <a:t>Documenting REDD+ actions</a:t>
              </a:r>
              <a:endParaRPr lang="es-ES" sz="2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816429"/>
              <a:ext cx="1724026" cy="840922"/>
            </a:xfrm>
            <a:prstGeom prst="flowChartProcess">
              <a:avLst/>
            </a:prstGeom>
            <a:solidFill>
              <a:sysClr val="window" lastClr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s-ES" sz="2000" dirty="0" smtClean="0">
                  <a:solidFill>
                    <a:srgbClr val="4F81BD"/>
                  </a:solidFill>
                </a:rPr>
                <a:t>Module 2 </a:t>
              </a:r>
            </a:p>
            <a:p>
              <a:pPr algn="ctr">
                <a:defRPr/>
              </a:pPr>
              <a:r>
                <a:rPr lang="en-GB" sz="2000" dirty="0" smtClean="0">
                  <a:solidFill>
                    <a:sysClr val="windowText" lastClr="000000"/>
                  </a:solidFill>
                </a:rPr>
                <a:t>Identifying benefits and risks</a:t>
              </a:r>
              <a:endParaRPr lang="en-GB" sz="2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1836964"/>
              <a:ext cx="1724026" cy="853343"/>
            </a:xfrm>
            <a:prstGeom prst="flowChartProcess">
              <a:avLst/>
            </a:prstGeom>
            <a:solidFill>
              <a:sysClr val="window" lastClr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s-ES" sz="2000" dirty="0" smtClean="0">
                  <a:solidFill>
                    <a:srgbClr val="4F81BD"/>
                  </a:solidFill>
                </a:rPr>
                <a:t>Module 3</a:t>
              </a:r>
            </a:p>
            <a:p>
              <a:pPr algn="ctr">
                <a:defRPr/>
              </a:pPr>
              <a:r>
                <a:rPr lang="en-GB" sz="2000" dirty="0" smtClean="0">
                  <a:solidFill>
                    <a:sysClr val="windowText" lastClr="000000"/>
                  </a:solidFill>
                </a:rPr>
                <a:t>Identifying  relevant PLRs and gaps in coverage</a:t>
              </a:r>
            </a:p>
          </p:txBody>
        </p:sp>
        <p:cxnSp>
          <p:nvCxnSpPr>
            <p:cNvPr id="9" name="Straight Arrow Connector 8"/>
            <p:cNvCxnSpPr>
              <a:stCxn id="0" idx="2"/>
              <a:endCxn id="0" idx="0"/>
            </p:cNvCxnSpPr>
            <p:nvPr/>
          </p:nvCxnSpPr>
          <p:spPr>
            <a:xfrm>
              <a:off x="862332" y="662775"/>
              <a:ext cx="0" cy="15365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0" idx="2"/>
              <a:endCxn id="0" idx="0"/>
            </p:cNvCxnSpPr>
            <p:nvPr/>
          </p:nvCxnSpPr>
          <p:spPr>
            <a:xfrm>
              <a:off x="862332" y="1656937"/>
              <a:ext cx="0" cy="180027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5"/>
          <p:cNvSpPr>
            <a:spLocks noGrp="1"/>
          </p:cNvSpPr>
          <p:nvPr>
            <p:ph idx="1"/>
          </p:nvPr>
        </p:nvSpPr>
        <p:spPr>
          <a:xfrm>
            <a:off x="468313" y="1484313"/>
            <a:ext cx="4248150" cy="295275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GB" sz="2000" dirty="0" smtClean="0"/>
              <a:t>Excel-based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 smtClean="0"/>
              <a:t>Organised by the Cancun safeguards 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 smtClean="0"/>
              <a:t>Key issues and guiding questions support application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 smtClean="0"/>
              <a:t>Allows for the prioritization of  benefits and risks 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 smtClean="0"/>
              <a:t>Flexible: user can focus on given safeguards or modules </a:t>
            </a:r>
          </a:p>
          <a:p>
            <a:pPr>
              <a:buFont typeface="Arial" charset="0"/>
              <a:buChar char="•"/>
              <a:defRPr/>
            </a:pPr>
            <a:endParaRPr lang="en-GB" sz="2400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692275" y="404813"/>
            <a:ext cx="6994525" cy="1012825"/>
          </a:xfrm>
        </p:spPr>
        <p:txBody>
          <a:bodyPr/>
          <a:lstStyle/>
          <a:p>
            <a:r>
              <a:rPr lang="en-GB" altLang="en-US" sz="2800" dirty="0" smtClean="0"/>
              <a:t>Module 1: Documenting likely REDD+ actions </a:t>
            </a:r>
          </a:p>
        </p:txBody>
      </p:sp>
      <p:pic>
        <p:nvPicPr>
          <p:cNvPr id="33795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997200"/>
            <a:ext cx="8229600" cy="2663825"/>
          </a:xfrm>
          <a:ln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19292" y="1772816"/>
            <a:ext cx="8067508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CA" b="1" dirty="0">
                <a:ea typeface="Calibri"/>
                <a:cs typeface="Times New Roman"/>
              </a:rPr>
              <a:t>Purpose: </a:t>
            </a:r>
            <a:r>
              <a:rPr lang="en-CA" dirty="0">
                <a:ea typeface="Calibri"/>
                <a:cs typeface="Times New Roman"/>
              </a:rPr>
              <a:t>Documenting REDD+ actions that are anticipated in the country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CA" b="1" dirty="0">
                <a:ea typeface="Calibri"/>
                <a:cs typeface="Times New Roman"/>
              </a:rPr>
              <a:t>Output: </a:t>
            </a:r>
            <a:r>
              <a:rPr lang="en-CA" dirty="0">
                <a:ea typeface="Calibri"/>
                <a:cs typeface="Times New Roman"/>
              </a:rPr>
              <a:t>Table of REDD+ actions</a:t>
            </a:r>
            <a:endParaRPr lang="en-GB" dirty="0">
              <a:ea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619250" y="452117"/>
            <a:ext cx="7067550" cy="868363"/>
          </a:xfrm>
        </p:spPr>
        <p:txBody>
          <a:bodyPr/>
          <a:lstStyle/>
          <a:p>
            <a:r>
              <a:rPr lang="en-GB" altLang="en-US" sz="2800" dirty="0" smtClean="0"/>
              <a:t>Module 2: Identifying benefits and risks</a:t>
            </a:r>
          </a:p>
        </p:txBody>
      </p:sp>
      <p:pic>
        <p:nvPicPr>
          <p:cNvPr id="348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76" y="2715177"/>
            <a:ext cx="7928324" cy="186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6" descr="C:\Users\ElinaV\Pictures\module2_sg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8316664" cy="175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493839"/>
            <a:ext cx="817264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CA" b="1" dirty="0">
                <a:ea typeface="Calibri"/>
                <a:cs typeface="Times New Roman"/>
              </a:rPr>
              <a:t>Purpose:</a:t>
            </a:r>
            <a:r>
              <a:rPr lang="en-CA" dirty="0">
                <a:ea typeface="Calibri"/>
                <a:cs typeface="Times New Roman"/>
              </a:rPr>
              <a:t> Identifying the potential risks and benefits of these REDD+ actions. </a:t>
            </a:r>
            <a:endParaRPr lang="en-GB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CA" b="1" dirty="0">
                <a:ea typeface="Calibri"/>
                <a:cs typeface="Times New Roman"/>
              </a:rPr>
              <a:t>Output: </a:t>
            </a:r>
            <a:r>
              <a:rPr lang="en-CA" dirty="0">
                <a:ea typeface="Calibri"/>
                <a:cs typeface="Times New Roman"/>
              </a:rPr>
              <a:t>Table of potential risks and benefits under each of the Cancun </a:t>
            </a:r>
            <a:r>
              <a:rPr lang="en-CA" dirty="0" smtClean="0">
                <a:ea typeface="Calibri"/>
                <a:cs typeface="Times New Roman"/>
              </a:rPr>
              <a:t>safeguards, </a:t>
            </a:r>
            <a:r>
              <a:rPr lang="en-GB" dirty="0" smtClean="0">
                <a:ea typeface="Calibri"/>
                <a:cs typeface="Times New Roman"/>
              </a:rPr>
              <a:t>with a qualitative assessment of impact and probability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619250" y="549275"/>
            <a:ext cx="7067550" cy="868363"/>
          </a:xfrm>
        </p:spPr>
        <p:txBody>
          <a:bodyPr/>
          <a:lstStyle/>
          <a:p>
            <a:r>
              <a:rPr lang="en-GB" altLang="en-US" sz="2800" dirty="0" smtClean="0"/>
              <a:t>Module 3: Identifying relevant policies, laws and regulations </a:t>
            </a:r>
          </a:p>
        </p:txBody>
      </p:sp>
      <p:pic>
        <p:nvPicPr>
          <p:cNvPr id="35849" name="Picture 2" descr="C:\Users\ElinaV\Desktop\bertmodul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60800"/>
            <a:ext cx="89646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417638"/>
            <a:ext cx="8587208" cy="232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CA" b="1" dirty="0">
                <a:ea typeface="Calibri"/>
                <a:cs typeface="Times New Roman"/>
              </a:rPr>
              <a:t>Purpose: </a:t>
            </a:r>
            <a:r>
              <a:rPr lang="en-CA" dirty="0">
                <a:ea typeface="Calibri"/>
                <a:cs typeface="Times New Roman"/>
              </a:rPr>
              <a:t>Identifying...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CA" dirty="0">
                <a:ea typeface="Calibri"/>
                <a:cs typeface="Times New Roman"/>
              </a:rPr>
              <a:t> existing </a:t>
            </a:r>
            <a:r>
              <a:rPr lang="en-US" dirty="0">
                <a:ea typeface="Calibri"/>
                <a:cs typeface="Times New Roman"/>
              </a:rPr>
              <a:t>policies, laws and regulations (PLRs) </a:t>
            </a:r>
            <a:r>
              <a:rPr lang="en-CA" dirty="0">
                <a:ea typeface="Calibri"/>
                <a:cs typeface="Times New Roman"/>
              </a:rPr>
              <a:t>that address the benefits and </a:t>
            </a:r>
            <a:r>
              <a:rPr lang="en-CA" dirty="0" smtClean="0">
                <a:ea typeface="Calibri"/>
                <a:cs typeface="Times New Roman"/>
              </a:rPr>
              <a:t>risks; </a:t>
            </a:r>
            <a:endParaRPr lang="en-C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CA" dirty="0">
                <a:ea typeface="Calibri"/>
                <a:cs typeface="Times New Roman"/>
              </a:rPr>
              <a:t>  gaps in </a:t>
            </a:r>
            <a:r>
              <a:rPr lang="en-CA" dirty="0" smtClean="0">
                <a:ea typeface="Calibri"/>
                <a:cs typeface="Times New Roman"/>
              </a:rPr>
              <a:t>coverage</a:t>
            </a:r>
            <a:r>
              <a:rPr lang="en-CA" dirty="0"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CA" dirty="0">
                <a:ea typeface="Calibri"/>
                <a:cs typeface="Times New Roman"/>
              </a:rPr>
              <a:t> any PLRs that conflict with the safeguards</a:t>
            </a:r>
            <a:r>
              <a:rPr lang="en-CA" dirty="0" smtClean="0">
                <a:ea typeface="Calibri"/>
                <a:cs typeface="Times New Roman"/>
              </a:rPr>
              <a:t>.</a:t>
            </a:r>
            <a:endParaRPr lang="en-GB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CA" b="1" dirty="0">
                <a:ea typeface="Calibri"/>
                <a:cs typeface="Times New Roman"/>
              </a:rPr>
              <a:t>Output:</a:t>
            </a:r>
            <a:r>
              <a:rPr lang="en-CA" dirty="0">
                <a:ea typeface="Calibri"/>
                <a:cs typeface="Times New Roman"/>
              </a:rPr>
              <a:t> </a:t>
            </a:r>
            <a:r>
              <a:rPr lang="en-CA" dirty="0" smtClean="0"/>
              <a:t>Table </a:t>
            </a:r>
            <a:r>
              <a:rPr lang="en-CA" dirty="0"/>
              <a:t>of existing PLRs that address the Cancun safeguards, an assessment of how well they address the benefits and risks identified and a list of gaps in </a:t>
            </a:r>
            <a:r>
              <a:rPr lang="en-CA" dirty="0" smtClean="0"/>
              <a:t>PLRs</a:t>
            </a:r>
            <a:endParaRPr lang="en-GB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GB" sz="2400" dirty="0" err="1"/>
              <a:t>BeRT</a:t>
            </a:r>
            <a:r>
              <a:rPr lang="en-GB" sz="2400" dirty="0"/>
              <a:t> is being finalized and trialled in-country 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GB" sz="2400" dirty="0" smtClean="0"/>
              <a:t>Launch in January 2015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GB" sz="2400" dirty="0" smtClean="0"/>
              <a:t>To enquire about trialling the tool, email </a:t>
            </a:r>
            <a:r>
              <a:rPr lang="en-GB" sz="2400" dirty="0" smtClean="0">
                <a:hlinkClick r:id="rId2"/>
              </a:rPr>
              <a:t>BERT@un-redd.org</a:t>
            </a:r>
            <a:r>
              <a:rPr lang="en-GB" sz="2400" dirty="0" smtClean="0"/>
              <a:t>   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altLang="en-US" sz="2400" dirty="0" smtClean="0"/>
          </a:p>
          <a:p>
            <a:pPr marL="0" lvl="1" indent="0"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ubtitle 5"/>
          <p:cNvSpPr>
            <a:spLocks noGrp="1"/>
          </p:cNvSpPr>
          <p:nvPr>
            <p:ph type="subTitle" idx="1"/>
          </p:nvPr>
        </p:nvSpPr>
        <p:spPr>
          <a:xfrm>
            <a:off x="0" y="866775"/>
            <a:ext cx="9144000" cy="4938713"/>
          </a:xfrm>
        </p:spPr>
        <p:txBody>
          <a:bodyPr/>
          <a:lstStyle/>
          <a:p>
            <a:endParaRPr lang="en-US" altLang="en-US" sz="2000" dirty="0" smtClean="0">
              <a:solidFill>
                <a:schemeClr val="tx1"/>
              </a:solidFill>
              <a:latin typeface="Helvetica" panose="020B0604020202020204" pitchFamily="34" charset="0"/>
            </a:endParaRPr>
          </a:p>
          <a:p>
            <a:endParaRPr lang="en-US" altLang="en-US" sz="2000" dirty="0" smtClean="0">
              <a:solidFill>
                <a:schemeClr val="tx1"/>
              </a:solidFill>
              <a:latin typeface="Helvetica" panose="020B0604020202020204" pitchFamily="34" charset="0"/>
            </a:endParaRPr>
          </a:p>
          <a:p>
            <a:endParaRPr lang="en-US" altLang="en-US" sz="2000" dirty="0" smtClean="0">
              <a:solidFill>
                <a:schemeClr val="tx1"/>
              </a:solidFill>
              <a:latin typeface="Helvetica" panose="020B0604020202020204" pitchFamily="34" charset="0"/>
            </a:endParaRPr>
          </a:p>
          <a:p>
            <a:endParaRPr lang="en-US" altLang="en-US" sz="2000" b="1" dirty="0" smtClean="0">
              <a:solidFill>
                <a:schemeClr val="tx1"/>
              </a:solidFill>
              <a:latin typeface="Helvetica" panose="020B0604020202020204" pitchFamily="34" charset="0"/>
            </a:endParaRPr>
          </a:p>
          <a:p>
            <a:endParaRPr lang="en-US" altLang="en-US" sz="1600" dirty="0" smtClean="0">
              <a:solidFill>
                <a:schemeClr val="tx1"/>
              </a:solidFill>
              <a:latin typeface="Helvetica" panose="020B0604020202020204" pitchFamily="34" charset="0"/>
            </a:endParaRPr>
          </a:p>
          <a:p>
            <a:r>
              <a:rPr lang="en-US" altLang="en-US" b="1" dirty="0" smtClean="0">
                <a:solidFill>
                  <a:schemeClr val="tx1"/>
                </a:solidFill>
                <a:latin typeface="Helvetica" panose="020B0604020202020204" pitchFamily="34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492</Words>
  <Application>Microsoft Office PowerPoint</Application>
  <PresentationFormat>On-screen Show (4:3)</PresentationFormat>
  <Paragraphs>62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Helvetica</vt:lpstr>
      <vt:lpstr>Myriad Pro</vt:lpstr>
      <vt:lpstr>Times New Roman</vt:lpstr>
      <vt:lpstr>Wingdings</vt:lpstr>
      <vt:lpstr>1_Office Theme</vt:lpstr>
      <vt:lpstr>10_Custom Design</vt:lpstr>
      <vt:lpstr>11_Custom Design</vt:lpstr>
      <vt:lpstr>12_Custom Design</vt:lpstr>
      <vt:lpstr>13_Custom Design</vt:lpstr>
      <vt:lpstr>PowerPoint Presentation</vt:lpstr>
      <vt:lpstr>Benefits and Risks Tool (BeRT) Supporting countries to address and respect the Cancun safeguards</vt:lpstr>
      <vt:lpstr>PowerPoint Presentation</vt:lpstr>
      <vt:lpstr>  Structure of the BeRT </vt:lpstr>
      <vt:lpstr>Module 1: Documenting likely REDD+ actions </vt:lpstr>
      <vt:lpstr>Module 2: Identifying benefits and risks</vt:lpstr>
      <vt:lpstr>Module 3: Identifying relevant policies, laws and regulations </vt:lpstr>
      <vt:lpstr>PowerPoint Presentation</vt:lpstr>
      <vt:lpstr>PowerPoint Presentation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Emelyne Cheney (NRC)</dc:creator>
  <cp:lastModifiedBy>Elina Vaananen</cp:lastModifiedBy>
  <cp:revision>135</cp:revision>
  <dcterms:created xsi:type="dcterms:W3CDTF">2013-12-05T14:54:50Z</dcterms:created>
  <dcterms:modified xsi:type="dcterms:W3CDTF">2014-12-11T10:58:11Z</dcterms:modified>
</cp:coreProperties>
</file>