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341" r:id="rId5"/>
    <p:sldId id="320" r:id="rId6"/>
    <p:sldId id="338" r:id="rId7"/>
    <p:sldId id="315" r:id="rId8"/>
    <p:sldId id="336" r:id="rId9"/>
    <p:sldId id="335" r:id="rId10"/>
    <p:sldId id="274" r:id="rId11"/>
    <p:sldId id="270" r:id="rId12"/>
    <p:sldId id="305" r:id="rId13"/>
    <p:sldId id="306" r:id="rId14"/>
    <p:sldId id="337" r:id="rId15"/>
    <p:sldId id="307" r:id="rId16"/>
    <p:sldId id="283" r:id="rId17"/>
    <p:sldId id="322" r:id="rId18"/>
    <p:sldId id="312" r:id="rId19"/>
    <p:sldId id="332" r:id="rId20"/>
    <p:sldId id="308" r:id="rId21"/>
    <p:sldId id="310" r:id="rId22"/>
    <p:sldId id="328" r:id="rId23"/>
    <p:sldId id="327" r:id="rId24"/>
    <p:sldId id="311" r:id="rId25"/>
    <p:sldId id="302" r:id="rId26"/>
    <p:sldId id="303" r:id="rId27"/>
    <p:sldId id="304" r:id="rId28"/>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nezia, John" initials="JV" lastIdx="29" clrIdx="0"/>
  <p:cmAuthor id="1" name="EPA" initials="MD"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040"/>
    <a:srgbClr val="CDE1FF"/>
    <a:srgbClr val="CDE6FF"/>
    <a:srgbClr val="CAD9EC"/>
    <a:srgbClr val="D1A346"/>
    <a:srgbClr val="3F80CD"/>
    <a:srgbClr val="CC1F35"/>
    <a:srgbClr val="0000FF"/>
    <a:srgbClr val="EDEDED"/>
    <a:srgbClr val="17375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45" autoAdjust="0"/>
    <p:restoredTop sz="80426" autoAdjust="0"/>
  </p:normalViewPr>
  <p:slideViewPr>
    <p:cSldViewPr snapToObjects="1">
      <p:cViewPr>
        <p:scale>
          <a:sx n="42" d="100"/>
          <a:sy n="42" d="100"/>
        </p:scale>
        <p:origin x="-2004" y="-546"/>
      </p:cViewPr>
      <p:guideLst>
        <p:guide orient="horz" pos="855"/>
        <p:guide pos="229"/>
      </p:guideLst>
    </p:cSldViewPr>
  </p:slideViewPr>
  <p:outlineViewPr>
    <p:cViewPr>
      <p:scale>
        <a:sx n="33" d="100"/>
        <a:sy n="33" d="100"/>
      </p:scale>
      <p:origin x="0" y="5850"/>
    </p:cViewPr>
  </p:outlineViewPr>
  <p:notesTextViewPr>
    <p:cViewPr>
      <p:scale>
        <a:sx n="100" d="100"/>
        <a:sy n="100" d="100"/>
      </p:scale>
      <p:origin x="0" y="0"/>
    </p:cViewPr>
  </p:notesTextViewPr>
  <p:sorterViewPr>
    <p:cViewPr>
      <p:scale>
        <a:sx n="60" d="100"/>
        <a:sy n="60" d="100"/>
      </p:scale>
      <p:origin x="0" y="0"/>
    </p:cViewPr>
  </p:sorterViewPr>
  <p:notesViewPr>
    <p:cSldViewPr snapToObjects="1">
      <p:cViewPr varScale="1">
        <p:scale>
          <a:sx n="81" d="100"/>
          <a:sy n="81" d="100"/>
        </p:scale>
        <p:origin x="-2040"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7A8F1-EB22-4B07-A17D-6B035150877B}" type="doc">
      <dgm:prSet loTypeId="urn:microsoft.com/office/officeart/2005/8/layout/cycle1" loCatId="cycle" qsTypeId="urn:microsoft.com/office/officeart/2005/8/quickstyle/simple1#1" qsCatId="simple" csTypeId="urn:microsoft.com/office/officeart/2005/8/colors/accent1_2#1" csCatId="accent1" phldr="1"/>
      <dgm:spPr/>
      <dgm:t>
        <a:bodyPr/>
        <a:lstStyle/>
        <a:p>
          <a:endParaRPr lang="en-US"/>
        </a:p>
      </dgm:t>
    </dgm:pt>
    <dgm:pt modelId="{3F954BAE-AF5E-4250-AF11-48A77C3FE604}">
      <dgm:prSet phldrT="[Text]" custT="1"/>
      <dgm:spPr/>
      <dgm:t>
        <a:bodyPr/>
        <a:lstStyle/>
        <a:p>
          <a:r>
            <a:rPr lang="en-US" sz="3200" b="1" dirty="0" smtClean="0">
              <a:effectLst/>
            </a:rPr>
            <a:t>Learn</a:t>
          </a:r>
          <a:endParaRPr lang="en-US" sz="3200" b="1" dirty="0">
            <a:effectLst/>
          </a:endParaRPr>
        </a:p>
      </dgm:t>
    </dgm:pt>
    <dgm:pt modelId="{1C35B378-D05F-4FE4-A5F6-1CB22D4F01DF}" type="parTrans" cxnId="{6D9DF370-417C-435D-8A89-A3702A50F8C8}">
      <dgm:prSet/>
      <dgm:spPr/>
      <dgm:t>
        <a:bodyPr/>
        <a:lstStyle/>
        <a:p>
          <a:endParaRPr lang="en-US" sz="3200"/>
        </a:p>
      </dgm:t>
    </dgm:pt>
    <dgm:pt modelId="{BBB22458-7A04-43CF-9834-90DE15DAA3FB}" type="sibTrans" cxnId="{6D9DF370-417C-435D-8A89-A3702A50F8C8}">
      <dgm:prSet/>
      <dgm:spPr/>
      <dgm:t>
        <a:bodyPr/>
        <a:lstStyle/>
        <a:p>
          <a:endParaRPr lang="en-US" sz="3200" dirty="0"/>
        </a:p>
      </dgm:t>
    </dgm:pt>
    <dgm:pt modelId="{76D7421E-32E9-4F78-AE9F-7D6AB0CB6D7E}">
      <dgm:prSet phldrT="[Text]" custT="1"/>
      <dgm:spPr/>
      <dgm:t>
        <a:bodyPr/>
        <a:lstStyle/>
        <a:p>
          <a:r>
            <a:rPr lang="en-US" sz="3200" b="1" dirty="0" smtClean="0">
              <a:effectLst/>
            </a:rPr>
            <a:t>Guide</a:t>
          </a:r>
          <a:endParaRPr lang="en-US" sz="3200" b="1" dirty="0">
            <a:effectLst/>
          </a:endParaRPr>
        </a:p>
      </dgm:t>
    </dgm:pt>
    <dgm:pt modelId="{A594EC9A-6161-4C55-9533-7CD32DA17B3D}" type="parTrans" cxnId="{9ABE7D1C-B6EF-4585-8BC6-15FC79C5B3AD}">
      <dgm:prSet/>
      <dgm:spPr/>
      <dgm:t>
        <a:bodyPr/>
        <a:lstStyle/>
        <a:p>
          <a:endParaRPr lang="en-US" sz="3200"/>
        </a:p>
      </dgm:t>
    </dgm:pt>
    <dgm:pt modelId="{93805C26-A073-4A1B-8714-354DB9B4BD96}" type="sibTrans" cxnId="{9ABE7D1C-B6EF-4585-8BC6-15FC79C5B3AD}">
      <dgm:prSet/>
      <dgm:spPr/>
      <dgm:t>
        <a:bodyPr/>
        <a:lstStyle/>
        <a:p>
          <a:endParaRPr lang="en-US" sz="3200" dirty="0"/>
        </a:p>
      </dgm:t>
    </dgm:pt>
    <dgm:pt modelId="{747264E9-C2DA-4914-8BBF-9D78123E8225}">
      <dgm:prSet phldrT="[Text]" custT="1"/>
      <dgm:spPr/>
      <dgm:t>
        <a:bodyPr/>
        <a:lstStyle/>
        <a:p>
          <a:r>
            <a:rPr lang="en-US" sz="3200" b="1" dirty="0" smtClean="0">
              <a:effectLst/>
            </a:rPr>
            <a:t>Improve</a:t>
          </a:r>
          <a:endParaRPr lang="en-US" sz="3200" b="1" dirty="0">
            <a:effectLst/>
          </a:endParaRPr>
        </a:p>
      </dgm:t>
    </dgm:pt>
    <dgm:pt modelId="{5398BFA3-45CB-4655-B721-F540282EEC8E}" type="parTrans" cxnId="{F45AB510-271B-48A1-8E51-BC4447771041}">
      <dgm:prSet/>
      <dgm:spPr/>
      <dgm:t>
        <a:bodyPr/>
        <a:lstStyle/>
        <a:p>
          <a:endParaRPr lang="en-US" sz="3200"/>
        </a:p>
      </dgm:t>
    </dgm:pt>
    <dgm:pt modelId="{F751BBAF-3A62-40AF-AC23-30EABE2AC722}" type="sibTrans" cxnId="{F45AB510-271B-48A1-8E51-BC4447771041}">
      <dgm:prSet/>
      <dgm:spPr/>
      <dgm:t>
        <a:bodyPr/>
        <a:lstStyle/>
        <a:p>
          <a:endParaRPr lang="en-US" sz="3200" dirty="0"/>
        </a:p>
      </dgm:t>
    </dgm:pt>
    <dgm:pt modelId="{CB73548F-A990-439C-A7C6-1A9F141FA444}" type="pres">
      <dgm:prSet presAssocID="{C947A8F1-EB22-4B07-A17D-6B035150877B}" presName="cycle" presStyleCnt="0">
        <dgm:presLayoutVars>
          <dgm:dir/>
          <dgm:resizeHandles val="exact"/>
        </dgm:presLayoutVars>
      </dgm:prSet>
      <dgm:spPr/>
      <dgm:t>
        <a:bodyPr/>
        <a:lstStyle/>
        <a:p>
          <a:endParaRPr lang="en-US"/>
        </a:p>
      </dgm:t>
    </dgm:pt>
    <dgm:pt modelId="{EB5BC74E-AB5A-400E-B878-188F9DECF8D2}" type="pres">
      <dgm:prSet presAssocID="{3F954BAE-AF5E-4250-AF11-48A77C3FE604}" presName="dummy" presStyleCnt="0"/>
      <dgm:spPr/>
      <dgm:t>
        <a:bodyPr/>
        <a:lstStyle/>
        <a:p>
          <a:endParaRPr lang="en-US"/>
        </a:p>
      </dgm:t>
    </dgm:pt>
    <dgm:pt modelId="{985FECDA-376E-4DE4-BF5A-059C80B91DD8}" type="pres">
      <dgm:prSet presAssocID="{3F954BAE-AF5E-4250-AF11-48A77C3FE604}" presName="node" presStyleLbl="revTx" presStyleIdx="0" presStyleCnt="3" custRadScaleRad="105597" custRadScaleInc="4346">
        <dgm:presLayoutVars>
          <dgm:bulletEnabled val="1"/>
        </dgm:presLayoutVars>
      </dgm:prSet>
      <dgm:spPr/>
      <dgm:t>
        <a:bodyPr/>
        <a:lstStyle/>
        <a:p>
          <a:endParaRPr lang="en-US"/>
        </a:p>
      </dgm:t>
    </dgm:pt>
    <dgm:pt modelId="{18424887-7264-4916-8604-5D766995B943}" type="pres">
      <dgm:prSet presAssocID="{BBB22458-7A04-43CF-9834-90DE15DAA3FB}" presName="sibTrans" presStyleLbl="node1" presStyleIdx="0" presStyleCnt="3" custLinFactNeighborX="3016" custLinFactNeighborY="-7404"/>
      <dgm:spPr/>
      <dgm:t>
        <a:bodyPr/>
        <a:lstStyle/>
        <a:p>
          <a:endParaRPr lang="en-US"/>
        </a:p>
      </dgm:t>
    </dgm:pt>
    <dgm:pt modelId="{71C8C382-385D-4B1C-9933-6A777821EE95}" type="pres">
      <dgm:prSet presAssocID="{76D7421E-32E9-4F78-AE9F-7D6AB0CB6D7E}" presName="dummy" presStyleCnt="0"/>
      <dgm:spPr/>
      <dgm:t>
        <a:bodyPr/>
        <a:lstStyle/>
        <a:p>
          <a:endParaRPr lang="en-US"/>
        </a:p>
      </dgm:t>
    </dgm:pt>
    <dgm:pt modelId="{99E1532B-F3CA-49B3-B75B-2A850F612B65}" type="pres">
      <dgm:prSet presAssocID="{76D7421E-32E9-4F78-AE9F-7D6AB0CB6D7E}" presName="node" presStyleLbl="revTx" presStyleIdx="1" presStyleCnt="3" custRadScaleRad="115725" custRadScaleInc="1089">
        <dgm:presLayoutVars>
          <dgm:bulletEnabled val="1"/>
        </dgm:presLayoutVars>
      </dgm:prSet>
      <dgm:spPr/>
      <dgm:t>
        <a:bodyPr/>
        <a:lstStyle/>
        <a:p>
          <a:endParaRPr lang="en-US"/>
        </a:p>
      </dgm:t>
    </dgm:pt>
    <dgm:pt modelId="{78274631-30A5-4757-AC4E-832461DD0F00}" type="pres">
      <dgm:prSet presAssocID="{93805C26-A073-4A1B-8714-354DB9B4BD96}" presName="sibTrans" presStyleLbl="node1" presStyleIdx="1" presStyleCnt="3" custLinFactNeighborX="-5527" custLinFactNeighborY="-5696"/>
      <dgm:spPr/>
      <dgm:t>
        <a:bodyPr/>
        <a:lstStyle/>
        <a:p>
          <a:endParaRPr lang="en-US"/>
        </a:p>
      </dgm:t>
    </dgm:pt>
    <dgm:pt modelId="{BDA41EAD-485D-4AFF-90B6-F5F2A43A285E}" type="pres">
      <dgm:prSet presAssocID="{747264E9-C2DA-4914-8BBF-9D78123E8225}" presName="dummy" presStyleCnt="0"/>
      <dgm:spPr/>
      <dgm:t>
        <a:bodyPr/>
        <a:lstStyle/>
        <a:p>
          <a:endParaRPr lang="en-US"/>
        </a:p>
      </dgm:t>
    </dgm:pt>
    <dgm:pt modelId="{692E0E2A-A344-4FA1-AD13-89D82FFF5288}" type="pres">
      <dgm:prSet presAssocID="{747264E9-C2DA-4914-8BBF-9D78123E8225}" presName="node" presStyleLbl="revTx" presStyleIdx="2" presStyleCnt="3" custScaleX="137656">
        <dgm:presLayoutVars>
          <dgm:bulletEnabled val="1"/>
        </dgm:presLayoutVars>
      </dgm:prSet>
      <dgm:spPr/>
      <dgm:t>
        <a:bodyPr/>
        <a:lstStyle/>
        <a:p>
          <a:endParaRPr lang="en-US"/>
        </a:p>
      </dgm:t>
    </dgm:pt>
    <dgm:pt modelId="{B852FDFE-0738-418B-8840-73212DEE6A46}" type="pres">
      <dgm:prSet presAssocID="{F751BBAF-3A62-40AF-AC23-30EABE2AC722}" presName="sibTrans" presStyleLbl="node1" presStyleIdx="2" presStyleCnt="3" custLinFactNeighborY="1164" custRadScaleRad="211714" custRadScaleInc="-2147483648"/>
      <dgm:spPr/>
      <dgm:t>
        <a:bodyPr/>
        <a:lstStyle/>
        <a:p>
          <a:endParaRPr lang="en-US"/>
        </a:p>
      </dgm:t>
    </dgm:pt>
  </dgm:ptLst>
  <dgm:cxnLst>
    <dgm:cxn modelId="{7568A8EE-0B32-4681-B332-EB4945B23CEC}" type="presOf" srcId="{C947A8F1-EB22-4B07-A17D-6B035150877B}" destId="{CB73548F-A990-439C-A7C6-1A9F141FA444}" srcOrd="0" destOrd="0" presId="urn:microsoft.com/office/officeart/2005/8/layout/cycle1"/>
    <dgm:cxn modelId="{CD6049F5-50FC-480D-A6C9-311490BFBC82}" type="presOf" srcId="{BBB22458-7A04-43CF-9834-90DE15DAA3FB}" destId="{18424887-7264-4916-8604-5D766995B943}" srcOrd="0" destOrd="0" presId="urn:microsoft.com/office/officeart/2005/8/layout/cycle1"/>
    <dgm:cxn modelId="{6C594F24-7ABC-48E5-B140-8FF12B113B2D}" type="presOf" srcId="{747264E9-C2DA-4914-8BBF-9D78123E8225}" destId="{692E0E2A-A344-4FA1-AD13-89D82FFF5288}" srcOrd="0" destOrd="0" presId="urn:microsoft.com/office/officeart/2005/8/layout/cycle1"/>
    <dgm:cxn modelId="{871DB294-D1B9-484F-87D5-5621419CA4A5}" type="presOf" srcId="{76D7421E-32E9-4F78-AE9F-7D6AB0CB6D7E}" destId="{99E1532B-F3CA-49B3-B75B-2A850F612B65}" srcOrd="0" destOrd="0" presId="urn:microsoft.com/office/officeart/2005/8/layout/cycle1"/>
    <dgm:cxn modelId="{356825E1-5166-4332-9850-02C086773A9F}" type="presOf" srcId="{3F954BAE-AF5E-4250-AF11-48A77C3FE604}" destId="{985FECDA-376E-4DE4-BF5A-059C80B91DD8}" srcOrd="0" destOrd="0" presId="urn:microsoft.com/office/officeart/2005/8/layout/cycle1"/>
    <dgm:cxn modelId="{9ABE7D1C-B6EF-4585-8BC6-15FC79C5B3AD}" srcId="{C947A8F1-EB22-4B07-A17D-6B035150877B}" destId="{76D7421E-32E9-4F78-AE9F-7D6AB0CB6D7E}" srcOrd="1" destOrd="0" parTransId="{A594EC9A-6161-4C55-9533-7CD32DA17B3D}" sibTransId="{93805C26-A073-4A1B-8714-354DB9B4BD96}"/>
    <dgm:cxn modelId="{29D7699B-34D8-460D-A226-ED2D6BCC44F4}" type="presOf" srcId="{F751BBAF-3A62-40AF-AC23-30EABE2AC722}" destId="{B852FDFE-0738-418B-8840-73212DEE6A46}" srcOrd="0" destOrd="0" presId="urn:microsoft.com/office/officeart/2005/8/layout/cycle1"/>
    <dgm:cxn modelId="{E54820E0-BF07-491D-8C64-CEC2E07CE66D}" type="presOf" srcId="{93805C26-A073-4A1B-8714-354DB9B4BD96}" destId="{78274631-30A5-4757-AC4E-832461DD0F00}" srcOrd="0" destOrd="0" presId="urn:microsoft.com/office/officeart/2005/8/layout/cycle1"/>
    <dgm:cxn modelId="{6D9DF370-417C-435D-8A89-A3702A50F8C8}" srcId="{C947A8F1-EB22-4B07-A17D-6B035150877B}" destId="{3F954BAE-AF5E-4250-AF11-48A77C3FE604}" srcOrd="0" destOrd="0" parTransId="{1C35B378-D05F-4FE4-A5F6-1CB22D4F01DF}" sibTransId="{BBB22458-7A04-43CF-9834-90DE15DAA3FB}"/>
    <dgm:cxn modelId="{F45AB510-271B-48A1-8E51-BC4447771041}" srcId="{C947A8F1-EB22-4B07-A17D-6B035150877B}" destId="{747264E9-C2DA-4914-8BBF-9D78123E8225}" srcOrd="2" destOrd="0" parTransId="{5398BFA3-45CB-4655-B721-F540282EEC8E}" sibTransId="{F751BBAF-3A62-40AF-AC23-30EABE2AC722}"/>
    <dgm:cxn modelId="{7E8A1999-5472-4B96-9299-5CFF88EA27A4}" type="presParOf" srcId="{CB73548F-A990-439C-A7C6-1A9F141FA444}" destId="{EB5BC74E-AB5A-400E-B878-188F9DECF8D2}" srcOrd="0" destOrd="0" presId="urn:microsoft.com/office/officeart/2005/8/layout/cycle1"/>
    <dgm:cxn modelId="{A373D3A5-39D7-42FE-BB29-771C06C2C893}" type="presParOf" srcId="{CB73548F-A990-439C-A7C6-1A9F141FA444}" destId="{985FECDA-376E-4DE4-BF5A-059C80B91DD8}" srcOrd="1" destOrd="0" presId="urn:microsoft.com/office/officeart/2005/8/layout/cycle1"/>
    <dgm:cxn modelId="{D10C8417-DDC6-486E-8EAB-64DA6ECA5A6F}" type="presParOf" srcId="{CB73548F-A990-439C-A7C6-1A9F141FA444}" destId="{18424887-7264-4916-8604-5D766995B943}" srcOrd="2" destOrd="0" presId="urn:microsoft.com/office/officeart/2005/8/layout/cycle1"/>
    <dgm:cxn modelId="{55C785D7-1801-4AC7-A041-FA3BDADE4925}" type="presParOf" srcId="{CB73548F-A990-439C-A7C6-1A9F141FA444}" destId="{71C8C382-385D-4B1C-9933-6A777821EE95}" srcOrd="3" destOrd="0" presId="urn:microsoft.com/office/officeart/2005/8/layout/cycle1"/>
    <dgm:cxn modelId="{DBD867FF-8BFA-4C74-807F-4B9A76A24A77}" type="presParOf" srcId="{CB73548F-A990-439C-A7C6-1A9F141FA444}" destId="{99E1532B-F3CA-49B3-B75B-2A850F612B65}" srcOrd="4" destOrd="0" presId="urn:microsoft.com/office/officeart/2005/8/layout/cycle1"/>
    <dgm:cxn modelId="{BCB6F44C-FCA1-4BA2-AC27-318168954EB8}" type="presParOf" srcId="{CB73548F-A990-439C-A7C6-1A9F141FA444}" destId="{78274631-30A5-4757-AC4E-832461DD0F00}" srcOrd="5" destOrd="0" presId="urn:microsoft.com/office/officeart/2005/8/layout/cycle1"/>
    <dgm:cxn modelId="{811DA24B-C859-442C-8503-EED9E8FE3FCC}" type="presParOf" srcId="{CB73548F-A990-439C-A7C6-1A9F141FA444}" destId="{BDA41EAD-485D-4AFF-90B6-F5F2A43A285E}" srcOrd="6" destOrd="0" presId="urn:microsoft.com/office/officeart/2005/8/layout/cycle1"/>
    <dgm:cxn modelId="{8400626C-55EE-48A5-AC07-B3E75F539F4F}" type="presParOf" srcId="{CB73548F-A990-439C-A7C6-1A9F141FA444}" destId="{692E0E2A-A344-4FA1-AD13-89D82FFF5288}" srcOrd="7" destOrd="0" presId="urn:microsoft.com/office/officeart/2005/8/layout/cycle1"/>
    <dgm:cxn modelId="{E5A483B3-1ACB-4F05-8F31-99D9230CD1FF}" type="presParOf" srcId="{CB73548F-A990-439C-A7C6-1A9F141FA444}" destId="{B852FDFE-0738-418B-8840-73212DEE6A46}" srcOrd="8"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1D3BA9-1CC3-4B49-A7A7-788E1B4D437B}" type="doc">
      <dgm:prSet loTypeId="urn:microsoft.com/office/officeart/2005/8/layout/equation2" loCatId="relationship" qsTypeId="urn:microsoft.com/office/officeart/2005/8/quickstyle/simple4" qsCatId="simple" csTypeId="urn:microsoft.com/office/officeart/2005/8/colors/accent1_2#2" csCatId="accent1" phldr="1"/>
      <dgm:spPr/>
    </dgm:pt>
    <dgm:pt modelId="{AE8D30B3-DA97-4ACB-9159-17A831D1DCC1}">
      <dgm:prSet phldrT="[Text]" custT="1"/>
      <dgm:spPr/>
      <dgm:t>
        <a:bodyPr/>
        <a:lstStyle/>
        <a:p>
          <a:r>
            <a:rPr lang="en-US" sz="1200" dirty="0" smtClean="0">
              <a:effectLst>
                <a:outerShdw blurRad="38100" dist="38100" dir="2700000" algn="tl">
                  <a:srgbClr val="000000">
                    <a:alpha val="43137"/>
                  </a:srgbClr>
                </a:outerShdw>
              </a:effectLst>
            </a:rPr>
            <a:t>Level</a:t>
          </a:r>
          <a:endParaRPr lang="en-US" sz="1200" dirty="0">
            <a:effectLst>
              <a:outerShdw blurRad="38100" dist="38100" dir="2700000" algn="tl">
                <a:srgbClr val="000000">
                  <a:alpha val="43137"/>
                </a:srgbClr>
              </a:outerShdw>
            </a:effectLst>
          </a:endParaRPr>
        </a:p>
      </dgm:t>
    </dgm:pt>
    <dgm:pt modelId="{C2B152CA-4A8D-4F67-89BC-F5600C18DDBE}" type="parTrans" cxnId="{CF50D01D-3A46-4693-AC0A-BD6F9939E78D}">
      <dgm:prSet/>
      <dgm:spPr/>
      <dgm:t>
        <a:bodyPr/>
        <a:lstStyle/>
        <a:p>
          <a:endParaRPr lang="en-US" sz="1200">
            <a:effectLst>
              <a:outerShdw blurRad="38100" dist="38100" dir="2700000" algn="tl">
                <a:srgbClr val="000000">
                  <a:alpha val="43137"/>
                </a:srgbClr>
              </a:outerShdw>
            </a:effectLst>
          </a:endParaRPr>
        </a:p>
      </dgm:t>
    </dgm:pt>
    <dgm:pt modelId="{64996629-09AD-4DD7-8ABF-3CB028426CF1}" type="sibTrans" cxnId="{CF50D01D-3A46-4693-AC0A-BD6F9939E78D}">
      <dgm:prSet custT="1"/>
      <dgm:spPr/>
      <dgm:t>
        <a:bodyPr/>
        <a:lstStyle/>
        <a:p>
          <a:endParaRPr lang="en-US" sz="1200" dirty="0">
            <a:effectLst>
              <a:outerShdw blurRad="38100" dist="38100" dir="2700000" algn="tl">
                <a:srgbClr val="000000">
                  <a:alpha val="43137"/>
                </a:srgbClr>
              </a:outerShdw>
            </a:effectLst>
          </a:endParaRPr>
        </a:p>
      </dgm:t>
    </dgm:pt>
    <dgm:pt modelId="{8EFCD6EB-0E67-4930-999B-8BE7F49FE49D}">
      <dgm:prSet phldrT="[Text]" custT="1"/>
      <dgm:spPr/>
      <dgm:t>
        <a:bodyPr/>
        <a:lstStyle/>
        <a:p>
          <a:r>
            <a:rPr lang="en-US" sz="1200" dirty="0" smtClean="0">
              <a:effectLst>
                <a:outerShdw blurRad="38100" dist="38100" dir="2700000" algn="tl">
                  <a:srgbClr val="000000">
                    <a:alpha val="43137"/>
                  </a:srgbClr>
                </a:outerShdw>
              </a:effectLst>
            </a:rPr>
            <a:t>Trend</a:t>
          </a:r>
          <a:endParaRPr lang="en-US" sz="1200" dirty="0">
            <a:effectLst>
              <a:outerShdw blurRad="38100" dist="38100" dir="2700000" algn="tl">
                <a:srgbClr val="000000">
                  <a:alpha val="43137"/>
                </a:srgbClr>
              </a:outerShdw>
            </a:effectLst>
          </a:endParaRPr>
        </a:p>
      </dgm:t>
    </dgm:pt>
    <dgm:pt modelId="{3DBF9203-1EA5-4FE8-8BD3-FF8C49F29FD4}" type="parTrans" cxnId="{B9EBE7B2-46A7-472E-80ED-33F054D33703}">
      <dgm:prSet/>
      <dgm:spPr/>
      <dgm:t>
        <a:bodyPr/>
        <a:lstStyle/>
        <a:p>
          <a:endParaRPr lang="en-US" sz="1200">
            <a:effectLst>
              <a:outerShdw blurRad="38100" dist="38100" dir="2700000" algn="tl">
                <a:srgbClr val="000000">
                  <a:alpha val="43137"/>
                </a:srgbClr>
              </a:outerShdw>
            </a:effectLst>
          </a:endParaRPr>
        </a:p>
      </dgm:t>
    </dgm:pt>
    <dgm:pt modelId="{E44B2E14-B641-42F4-BA24-5F4DE7C26EE8}" type="sibTrans" cxnId="{B9EBE7B2-46A7-472E-80ED-33F054D33703}">
      <dgm:prSet custT="1"/>
      <dgm:spPr/>
      <dgm:t>
        <a:bodyPr/>
        <a:lstStyle/>
        <a:p>
          <a:endParaRPr lang="en-US" sz="1200" dirty="0">
            <a:effectLst>
              <a:outerShdw blurRad="38100" dist="38100" dir="2700000" algn="tl">
                <a:srgbClr val="000000">
                  <a:alpha val="43137"/>
                </a:srgbClr>
              </a:outerShdw>
            </a:effectLst>
          </a:endParaRPr>
        </a:p>
      </dgm:t>
    </dgm:pt>
    <dgm:pt modelId="{EEAFFBCB-F6BA-42C9-A9E8-3193B9DC7401}">
      <dgm:prSet phldrT="[Text]" custT="1"/>
      <dgm:spPr/>
      <dgm:t>
        <a:bodyPr/>
        <a:lstStyle/>
        <a:p>
          <a:r>
            <a:rPr lang="en-US" sz="1200" dirty="0" smtClean="0">
              <a:effectLst>
                <a:outerShdw blurRad="38100" dist="38100" dir="2700000" algn="tl">
                  <a:srgbClr val="000000">
                    <a:alpha val="43137"/>
                  </a:srgbClr>
                </a:outerShdw>
              </a:effectLst>
            </a:rPr>
            <a:t>Key Categories</a:t>
          </a:r>
          <a:endParaRPr lang="en-US" sz="1200" dirty="0">
            <a:effectLst>
              <a:outerShdw blurRad="38100" dist="38100" dir="2700000" algn="tl">
                <a:srgbClr val="000000">
                  <a:alpha val="43137"/>
                </a:srgbClr>
              </a:outerShdw>
            </a:effectLst>
          </a:endParaRPr>
        </a:p>
      </dgm:t>
    </dgm:pt>
    <dgm:pt modelId="{B28C9B5F-C0A8-4D58-98AB-6E1374A07786}" type="parTrans" cxnId="{01ECED34-38B3-4DCE-BCBE-3DA5F224055A}">
      <dgm:prSet/>
      <dgm:spPr/>
      <dgm:t>
        <a:bodyPr/>
        <a:lstStyle/>
        <a:p>
          <a:endParaRPr lang="en-US" sz="1200">
            <a:effectLst>
              <a:outerShdw blurRad="38100" dist="38100" dir="2700000" algn="tl">
                <a:srgbClr val="000000">
                  <a:alpha val="43137"/>
                </a:srgbClr>
              </a:outerShdw>
            </a:effectLst>
          </a:endParaRPr>
        </a:p>
      </dgm:t>
    </dgm:pt>
    <dgm:pt modelId="{30B1C714-2FB9-43B5-ADD3-BF74B746159A}" type="sibTrans" cxnId="{01ECED34-38B3-4DCE-BCBE-3DA5F224055A}">
      <dgm:prSet/>
      <dgm:spPr/>
      <dgm:t>
        <a:bodyPr/>
        <a:lstStyle/>
        <a:p>
          <a:endParaRPr lang="en-US" sz="1200">
            <a:effectLst>
              <a:outerShdw blurRad="38100" dist="38100" dir="2700000" algn="tl">
                <a:srgbClr val="000000">
                  <a:alpha val="43137"/>
                </a:srgbClr>
              </a:outerShdw>
            </a:effectLst>
          </a:endParaRPr>
        </a:p>
      </dgm:t>
    </dgm:pt>
    <dgm:pt modelId="{3D636AF5-47E0-4483-A350-5B088355E325}" type="pres">
      <dgm:prSet presAssocID="{C21D3BA9-1CC3-4B49-A7A7-788E1B4D437B}" presName="Name0" presStyleCnt="0">
        <dgm:presLayoutVars>
          <dgm:dir/>
          <dgm:resizeHandles val="exact"/>
        </dgm:presLayoutVars>
      </dgm:prSet>
      <dgm:spPr/>
    </dgm:pt>
    <dgm:pt modelId="{C9F01D56-2A33-49BD-B802-A7D582D647A1}" type="pres">
      <dgm:prSet presAssocID="{C21D3BA9-1CC3-4B49-A7A7-788E1B4D437B}" presName="vNodes" presStyleCnt="0"/>
      <dgm:spPr/>
    </dgm:pt>
    <dgm:pt modelId="{56B08624-4CB8-467E-87F8-C47F11CF25A4}" type="pres">
      <dgm:prSet presAssocID="{AE8D30B3-DA97-4ACB-9159-17A831D1DCC1}" presName="node" presStyleLbl="node1" presStyleIdx="0" presStyleCnt="3">
        <dgm:presLayoutVars>
          <dgm:bulletEnabled val="1"/>
        </dgm:presLayoutVars>
      </dgm:prSet>
      <dgm:spPr/>
      <dgm:t>
        <a:bodyPr/>
        <a:lstStyle/>
        <a:p>
          <a:endParaRPr lang="en-US"/>
        </a:p>
      </dgm:t>
    </dgm:pt>
    <dgm:pt modelId="{CBBAE72E-7012-4EAB-B2DE-17ED04C19F99}" type="pres">
      <dgm:prSet presAssocID="{64996629-09AD-4DD7-8ABF-3CB028426CF1}" presName="spacerT" presStyleCnt="0"/>
      <dgm:spPr/>
    </dgm:pt>
    <dgm:pt modelId="{D9D3A393-73AD-4887-B8D7-05CC38EFE1E2}" type="pres">
      <dgm:prSet presAssocID="{64996629-09AD-4DD7-8ABF-3CB028426CF1}" presName="sibTrans" presStyleLbl="sibTrans2D1" presStyleIdx="0" presStyleCnt="2" custScaleX="64547" custScaleY="71862" custLinFactNeighborY="-36981"/>
      <dgm:spPr/>
      <dgm:t>
        <a:bodyPr/>
        <a:lstStyle/>
        <a:p>
          <a:endParaRPr lang="en-US"/>
        </a:p>
      </dgm:t>
    </dgm:pt>
    <dgm:pt modelId="{64506380-F196-42E3-BE62-C55D33D0F168}" type="pres">
      <dgm:prSet presAssocID="{64996629-09AD-4DD7-8ABF-3CB028426CF1}" presName="spacerB" presStyleCnt="0"/>
      <dgm:spPr/>
    </dgm:pt>
    <dgm:pt modelId="{77B53E2C-4AF7-404D-B740-30A50533AE87}" type="pres">
      <dgm:prSet presAssocID="{8EFCD6EB-0E67-4930-999B-8BE7F49FE49D}" presName="node" presStyleLbl="node1" presStyleIdx="1" presStyleCnt="3" custLinFactNeighborY="-73962">
        <dgm:presLayoutVars>
          <dgm:bulletEnabled val="1"/>
        </dgm:presLayoutVars>
      </dgm:prSet>
      <dgm:spPr/>
      <dgm:t>
        <a:bodyPr/>
        <a:lstStyle/>
        <a:p>
          <a:endParaRPr lang="en-US"/>
        </a:p>
      </dgm:t>
    </dgm:pt>
    <dgm:pt modelId="{03F34651-9605-4331-81B2-C6495380B3B4}" type="pres">
      <dgm:prSet presAssocID="{C21D3BA9-1CC3-4B49-A7A7-788E1B4D437B}" presName="sibTransLast" presStyleLbl="sibTrans2D1" presStyleIdx="1" presStyleCnt="2"/>
      <dgm:spPr/>
      <dgm:t>
        <a:bodyPr/>
        <a:lstStyle/>
        <a:p>
          <a:endParaRPr lang="en-US"/>
        </a:p>
      </dgm:t>
    </dgm:pt>
    <dgm:pt modelId="{6D7F6AD8-BA31-4B5E-AAB4-2C92EF8F3F0A}" type="pres">
      <dgm:prSet presAssocID="{C21D3BA9-1CC3-4B49-A7A7-788E1B4D437B}" presName="connectorText" presStyleLbl="sibTrans2D1" presStyleIdx="1" presStyleCnt="2"/>
      <dgm:spPr/>
      <dgm:t>
        <a:bodyPr/>
        <a:lstStyle/>
        <a:p>
          <a:endParaRPr lang="en-US"/>
        </a:p>
      </dgm:t>
    </dgm:pt>
    <dgm:pt modelId="{61B80331-151F-49C9-8544-4361FA8ECF82}" type="pres">
      <dgm:prSet presAssocID="{C21D3BA9-1CC3-4B49-A7A7-788E1B4D437B}" presName="lastNode" presStyleLbl="node1" presStyleIdx="2" presStyleCnt="3">
        <dgm:presLayoutVars>
          <dgm:bulletEnabled val="1"/>
        </dgm:presLayoutVars>
      </dgm:prSet>
      <dgm:spPr/>
      <dgm:t>
        <a:bodyPr/>
        <a:lstStyle/>
        <a:p>
          <a:endParaRPr lang="en-US"/>
        </a:p>
      </dgm:t>
    </dgm:pt>
  </dgm:ptLst>
  <dgm:cxnLst>
    <dgm:cxn modelId="{B9EBE7B2-46A7-472E-80ED-33F054D33703}" srcId="{C21D3BA9-1CC3-4B49-A7A7-788E1B4D437B}" destId="{8EFCD6EB-0E67-4930-999B-8BE7F49FE49D}" srcOrd="1" destOrd="0" parTransId="{3DBF9203-1EA5-4FE8-8BD3-FF8C49F29FD4}" sibTransId="{E44B2E14-B641-42F4-BA24-5F4DE7C26EE8}"/>
    <dgm:cxn modelId="{56835F0A-A519-42D2-8737-21F7815CD621}" type="presOf" srcId="{E44B2E14-B641-42F4-BA24-5F4DE7C26EE8}" destId="{03F34651-9605-4331-81B2-C6495380B3B4}" srcOrd="0" destOrd="0" presId="urn:microsoft.com/office/officeart/2005/8/layout/equation2"/>
    <dgm:cxn modelId="{DC1052F9-7B32-43CC-B1AD-1EAECBDC8C3A}" type="presOf" srcId="{EEAFFBCB-F6BA-42C9-A9E8-3193B9DC7401}" destId="{61B80331-151F-49C9-8544-4361FA8ECF82}" srcOrd="0" destOrd="0" presId="urn:microsoft.com/office/officeart/2005/8/layout/equation2"/>
    <dgm:cxn modelId="{1B934F6B-171E-4112-85BE-DEE73E56B73A}" type="presOf" srcId="{64996629-09AD-4DD7-8ABF-3CB028426CF1}" destId="{D9D3A393-73AD-4887-B8D7-05CC38EFE1E2}" srcOrd="0" destOrd="0" presId="urn:microsoft.com/office/officeart/2005/8/layout/equation2"/>
    <dgm:cxn modelId="{57BC7D1B-F886-45E8-B235-BB7BA85D50FD}" type="presOf" srcId="{8EFCD6EB-0E67-4930-999B-8BE7F49FE49D}" destId="{77B53E2C-4AF7-404D-B740-30A50533AE87}" srcOrd="0" destOrd="0" presId="urn:microsoft.com/office/officeart/2005/8/layout/equation2"/>
    <dgm:cxn modelId="{31DF657C-1B1F-453C-A48A-7E688FD7CE3E}" type="presOf" srcId="{E44B2E14-B641-42F4-BA24-5F4DE7C26EE8}" destId="{6D7F6AD8-BA31-4B5E-AAB4-2C92EF8F3F0A}" srcOrd="1" destOrd="0" presId="urn:microsoft.com/office/officeart/2005/8/layout/equation2"/>
    <dgm:cxn modelId="{668F4E0F-86C8-4F6D-8D33-A8D908B11BE7}" type="presOf" srcId="{C21D3BA9-1CC3-4B49-A7A7-788E1B4D437B}" destId="{3D636AF5-47E0-4483-A350-5B088355E325}" srcOrd="0" destOrd="0" presId="urn:microsoft.com/office/officeart/2005/8/layout/equation2"/>
    <dgm:cxn modelId="{D19167B8-16DC-41D6-9ABC-BAC6C5D3A4DD}" type="presOf" srcId="{AE8D30B3-DA97-4ACB-9159-17A831D1DCC1}" destId="{56B08624-4CB8-467E-87F8-C47F11CF25A4}" srcOrd="0" destOrd="0" presId="urn:microsoft.com/office/officeart/2005/8/layout/equation2"/>
    <dgm:cxn modelId="{01ECED34-38B3-4DCE-BCBE-3DA5F224055A}" srcId="{C21D3BA9-1CC3-4B49-A7A7-788E1B4D437B}" destId="{EEAFFBCB-F6BA-42C9-A9E8-3193B9DC7401}" srcOrd="2" destOrd="0" parTransId="{B28C9B5F-C0A8-4D58-98AB-6E1374A07786}" sibTransId="{30B1C714-2FB9-43B5-ADD3-BF74B746159A}"/>
    <dgm:cxn modelId="{CF50D01D-3A46-4693-AC0A-BD6F9939E78D}" srcId="{C21D3BA9-1CC3-4B49-A7A7-788E1B4D437B}" destId="{AE8D30B3-DA97-4ACB-9159-17A831D1DCC1}" srcOrd="0" destOrd="0" parTransId="{C2B152CA-4A8D-4F67-89BC-F5600C18DDBE}" sibTransId="{64996629-09AD-4DD7-8ABF-3CB028426CF1}"/>
    <dgm:cxn modelId="{CCDDDC4F-823C-4D97-97EA-961C918C22E6}" type="presParOf" srcId="{3D636AF5-47E0-4483-A350-5B088355E325}" destId="{C9F01D56-2A33-49BD-B802-A7D582D647A1}" srcOrd="0" destOrd="0" presId="urn:microsoft.com/office/officeart/2005/8/layout/equation2"/>
    <dgm:cxn modelId="{2AD855AE-5094-463C-8D75-36EB9DA2B48E}" type="presParOf" srcId="{C9F01D56-2A33-49BD-B802-A7D582D647A1}" destId="{56B08624-4CB8-467E-87F8-C47F11CF25A4}" srcOrd="0" destOrd="0" presId="urn:microsoft.com/office/officeart/2005/8/layout/equation2"/>
    <dgm:cxn modelId="{DFC9E999-C3EE-4949-8590-D65417A7D2DD}" type="presParOf" srcId="{C9F01D56-2A33-49BD-B802-A7D582D647A1}" destId="{CBBAE72E-7012-4EAB-B2DE-17ED04C19F99}" srcOrd="1" destOrd="0" presId="urn:microsoft.com/office/officeart/2005/8/layout/equation2"/>
    <dgm:cxn modelId="{C21607B9-6974-445B-99AE-5E4B32AC5C84}" type="presParOf" srcId="{C9F01D56-2A33-49BD-B802-A7D582D647A1}" destId="{D9D3A393-73AD-4887-B8D7-05CC38EFE1E2}" srcOrd="2" destOrd="0" presId="urn:microsoft.com/office/officeart/2005/8/layout/equation2"/>
    <dgm:cxn modelId="{DE8BC3F3-E38E-4874-8523-3BAF0230D6D4}" type="presParOf" srcId="{C9F01D56-2A33-49BD-B802-A7D582D647A1}" destId="{64506380-F196-42E3-BE62-C55D33D0F168}" srcOrd="3" destOrd="0" presId="urn:microsoft.com/office/officeart/2005/8/layout/equation2"/>
    <dgm:cxn modelId="{473BF510-1B9E-47D9-9FDF-B8B111F06706}" type="presParOf" srcId="{C9F01D56-2A33-49BD-B802-A7D582D647A1}" destId="{77B53E2C-4AF7-404D-B740-30A50533AE87}" srcOrd="4" destOrd="0" presId="urn:microsoft.com/office/officeart/2005/8/layout/equation2"/>
    <dgm:cxn modelId="{34B2607C-8934-4832-A15A-4F8B8B10F557}" type="presParOf" srcId="{3D636AF5-47E0-4483-A350-5B088355E325}" destId="{03F34651-9605-4331-81B2-C6495380B3B4}" srcOrd="1" destOrd="0" presId="urn:microsoft.com/office/officeart/2005/8/layout/equation2"/>
    <dgm:cxn modelId="{ADB49BB5-0048-4B01-93D7-B049F430EF52}" type="presParOf" srcId="{03F34651-9605-4331-81B2-C6495380B3B4}" destId="{6D7F6AD8-BA31-4B5E-AAB4-2C92EF8F3F0A}" srcOrd="0" destOrd="0" presId="urn:microsoft.com/office/officeart/2005/8/layout/equation2"/>
    <dgm:cxn modelId="{4027161C-31D4-47AE-B1D4-3EB61B80FC07}" type="presParOf" srcId="{3D636AF5-47E0-4483-A350-5B088355E325}" destId="{61B80331-151F-49C9-8544-4361FA8ECF82}" srcOrd="2" destOrd="0" presId="urn:microsoft.com/office/officeart/2005/8/layout/equation2"/>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5FECDA-376E-4DE4-BF5A-059C80B91DD8}">
      <dsp:nvSpPr>
        <dsp:cNvPr id="0" name=""/>
        <dsp:cNvSpPr/>
      </dsp:nvSpPr>
      <dsp:spPr>
        <a:xfrm>
          <a:off x="3429850" y="279753"/>
          <a:ext cx="1422453" cy="142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effectLst/>
            </a:rPr>
            <a:t>Learn</a:t>
          </a:r>
          <a:endParaRPr lang="en-US" sz="3200" b="1" kern="1200" dirty="0">
            <a:effectLst/>
          </a:endParaRPr>
        </a:p>
      </dsp:txBody>
      <dsp:txXfrm>
        <a:off x="3429850" y="279753"/>
        <a:ext cx="1422453" cy="1422453"/>
      </dsp:txXfrm>
    </dsp:sp>
    <dsp:sp modelId="{18424887-7264-4916-8604-5D766995B943}">
      <dsp:nvSpPr>
        <dsp:cNvPr id="0" name=""/>
        <dsp:cNvSpPr/>
      </dsp:nvSpPr>
      <dsp:spPr>
        <a:xfrm>
          <a:off x="1354858" y="-289768"/>
          <a:ext cx="3363214" cy="3363214"/>
        </a:xfrm>
        <a:prstGeom prst="circularArrow">
          <a:avLst>
            <a:gd name="adj1" fmla="val 8247"/>
            <a:gd name="adj2" fmla="val 576029"/>
            <a:gd name="adj3" fmla="val 3221980"/>
            <a:gd name="adj4" fmla="val 152774"/>
            <a:gd name="adj5" fmla="val 962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1532B-F3CA-49B3-B75B-2A850F612B65}">
      <dsp:nvSpPr>
        <dsp:cNvPr id="0" name=""/>
        <dsp:cNvSpPr/>
      </dsp:nvSpPr>
      <dsp:spPr>
        <a:xfrm>
          <a:off x="2133134" y="2353132"/>
          <a:ext cx="1422453" cy="142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effectLst/>
            </a:rPr>
            <a:t>Guide</a:t>
          </a:r>
          <a:endParaRPr lang="en-US" sz="3200" b="1" kern="1200" dirty="0">
            <a:effectLst/>
          </a:endParaRPr>
        </a:p>
      </dsp:txBody>
      <dsp:txXfrm>
        <a:off x="2133134" y="2353132"/>
        <a:ext cx="1422453" cy="1422453"/>
      </dsp:txXfrm>
    </dsp:sp>
    <dsp:sp modelId="{78274631-30A5-4757-AC4E-832461DD0F00}">
      <dsp:nvSpPr>
        <dsp:cNvPr id="0" name=""/>
        <dsp:cNvSpPr/>
      </dsp:nvSpPr>
      <dsp:spPr>
        <a:xfrm>
          <a:off x="989050" y="-189553"/>
          <a:ext cx="3363214" cy="3363214"/>
        </a:xfrm>
        <a:prstGeom prst="circularArrow">
          <a:avLst>
            <a:gd name="adj1" fmla="val 8247"/>
            <a:gd name="adj2" fmla="val 576029"/>
            <a:gd name="adj3" fmla="val 10177711"/>
            <a:gd name="adj4" fmla="val 7295192"/>
            <a:gd name="adj5" fmla="val 962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2E0E2A-A344-4FA1-AD13-89D82FFF5288}">
      <dsp:nvSpPr>
        <dsp:cNvPr id="0" name=""/>
        <dsp:cNvSpPr/>
      </dsp:nvSpPr>
      <dsp:spPr>
        <a:xfrm>
          <a:off x="681386" y="279753"/>
          <a:ext cx="1958092" cy="142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effectLst/>
            </a:rPr>
            <a:t>Improve</a:t>
          </a:r>
          <a:endParaRPr lang="en-US" sz="3200" b="1" kern="1200" dirty="0">
            <a:effectLst/>
          </a:endParaRPr>
        </a:p>
      </dsp:txBody>
      <dsp:txXfrm>
        <a:off x="681386" y="279753"/>
        <a:ext cx="1958092" cy="1422453"/>
      </dsp:txXfrm>
    </dsp:sp>
    <dsp:sp modelId="{B852FDFE-0738-418B-8840-73212DEE6A46}">
      <dsp:nvSpPr>
        <dsp:cNvPr id="0" name=""/>
        <dsp:cNvSpPr/>
      </dsp:nvSpPr>
      <dsp:spPr>
        <a:xfrm>
          <a:off x="1314626" y="9365"/>
          <a:ext cx="3363214" cy="3363214"/>
        </a:xfrm>
        <a:prstGeom prst="circularArrow">
          <a:avLst>
            <a:gd name="adj1" fmla="val 8247"/>
            <a:gd name="adj2" fmla="val 576029"/>
            <a:gd name="adj3" fmla="val 16721859"/>
            <a:gd name="adj4" fmla="val 15301815"/>
            <a:gd name="adj5" fmla="val 962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B08624-4CB8-467E-87F8-C47F11CF25A4}">
      <dsp:nvSpPr>
        <dsp:cNvPr id="0" name=""/>
        <dsp:cNvSpPr/>
      </dsp:nvSpPr>
      <dsp:spPr>
        <a:xfrm>
          <a:off x="499839" y="102"/>
          <a:ext cx="992311" cy="99231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Level</a:t>
          </a:r>
          <a:endParaRPr lang="en-US" sz="1200" kern="1200" dirty="0">
            <a:effectLst>
              <a:outerShdw blurRad="38100" dist="38100" dir="2700000" algn="tl">
                <a:srgbClr val="000000">
                  <a:alpha val="43137"/>
                </a:srgbClr>
              </a:outerShdw>
            </a:effectLst>
          </a:endParaRPr>
        </a:p>
      </dsp:txBody>
      <dsp:txXfrm>
        <a:off x="499839" y="102"/>
        <a:ext cx="992311" cy="992311"/>
      </dsp:txXfrm>
    </dsp:sp>
    <dsp:sp modelId="{D9D3A393-73AD-4887-B8D7-05CC38EFE1E2}">
      <dsp:nvSpPr>
        <dsp:cNvPr id="0" name=""/>
        <dsp:cNvSpPr/>
      </dsp:nvSpPr>
      <dsp:spPr>
        <a:xfrm>
          <a:off x="810247" y="1043192"/>
          <a:ext cx="371494" cy="413595"/>
        </a:xfrm>
        <a:prstGeom prst="mathPl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effectLst>
              <a:outerShdw blurRad="38100" dist="38100" dir="2700000" algn="tl">
                <a:srgbClr val="000000">
                  <a:alpha val="43137"/>
                </a:srgbClr>
              </a:outerShdw>
            </a:effectLst>
          </a:endParaRPr>
        </a:p>
      </dsp:txBody>
      <dsp:txXfrm>
        <a:off x="810247" y="1043192"/>
        <a:ext cx="371494" cy="413595"/>
      </dsp:txXfrm>
    </dsp:sp>
    <dsp:sp modelId="{77B53E2C-4AF7-404D-B740-30A50533AE87}">
      <dsp:nvSpPr>
        <dsp:cNvPr id="0" name=""/>
        <dsp:cNvSpPr/>
      </dsp:nvSpPr>
      <dsp:spPr>
        <a:xfrm>
          <a:off x="499839" y="1507565"/>
          <a:ext cx="992311" cy="99231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Trend</a:t>
          </a:r>
          <a:endParaRPr lang="en-US" sz="1200" kern="1200" dirty="0">
            <a:effectLst>
              <a:outerShdw blurRad="38100" dist="38100" dir="2700000" algn="tl">
                <a:srgbClr val="000000">
                  <a:alpha val="43137"/>
                </a:srgbClr>
              </a:outerShdw>
            </a:effectLst>
          </a:endParaRPr>
        </a:p>
      </dsp:txBody>
      <dsp:txXfrm>
        <a:off x="499839" y="1507565"/>
        <a:ext cx="992311" cy="992311"/>
      </dsp:txXfrm>
    </dsp:sp>
    <dsp:sp modelId="{03F34651-9605-4331-81B2-C6495380B3B4}">
      <dsp:nvSpPr>
        <dsp:cNvPr id="0" name=""/>
        <dsp:cNvSpPr/>
      </dsp:nvSpPr>
      <dsp:spPr>
        <a:xfrm rot="49154">
          <a:off x="1641006" y="1076899"/>
          <a:ext cx="315641" cy="36913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effectLst>
              <a:outerShdw blurRad="38100" dist="38100" dir="2700000" algn="tl">
                <a:srgbClr val="000000">
                  <a:alpha val="43137"/>
                </a:srgbClr>
              </a:outerShdw>
            </a:effectLst>
          </a:endParaRPr>
        </a:p>
      </dsp:txBody>
      <dsp:txXfrm rot="49154">
        <a:off x="1641006" y="1076899"/>
        <a:ext cx="315641" cy="369139"/>
      </dsp:txXfrm>
    </dsp:sp>
    <dsp:sp modelId="{61B80331-151F-49C9-8544-4361FA8ECF82}">
      <dsp:nvSpPr>
        <dsp:cNvPr id="0" name=""/>
        <dsp:cNvSpPr/>
      </dsp:nvSpPr>
      <dsp:spPr>
        <a:xfrm>
          <a:off x="2087537" y="287475"/>
          <a:ext cx="1984623" cy="198462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Key Categories</a:t>
          </a:r>
          <a:endParaRPr lang="en-US" sz="1200" kern="1200" dirty="0">
            <a:effectLst>
              <a:outerShdw blurRad="38100" dist="38100" dir="2700000" algn="tl">
                <a:srgbClr val="000000">
                  <a:alpha val="43137"/>
                </a:srgbClr>
              </a:outerShdw>
            </a:effectLst>
          </a:endParaRPr>
        </a:p>
      </dsp:txBody>
      <dsp:txXfrm>
        <a:off x="2087537" y="287475"/>
        <a:ext cx="1984623" cy="198462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92302" tIns="46151" rIns="92302" bIns="4615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414" y="1"/>
            <a:ext cx="2972098" cy="464205"/>
          </a:xfrm>
          <a:prstGeom prst="rect">
            <a:avLst/>
          </a:prstGeom>
        </p:spPr>
        <p:txBody>
          <a:bodyPr vert="horz" lIns="92302" tIns="46151" rIns="92302" bIns="46151" rtlCol="0"/>
          <a:lstStyle>
            <a:lvl1pPr algn="r" fontAlgn="auto">
              <a:spcBef>
                <a:spcPts val="0"/>
              </a:spcBef>
              <a:spcAft>
                <a:spcPts val="0"/>
              </a:spcAft>
              <a:defRPr sz="1200">
                <a:latin typeface="+mn-lt"/>
              </a:defRPr>
            </a:lvl1pPr>
          </a:lstStyle>
          <a:p>
            <a:pPr>
              <a:defRPr/>
            </a:pPr>
            <a:fld id="{32E2A3F6-E420-4410-834E-F61202E8AA52}" type="datetimeFigureOut">
              <a:rPr lang="en-US"/>
              <a:pPr>
                <a:defRPr/>
              </a:pPr>
              <a:t>2/25/2014</a:t>
            </a:fld>
            <a:endParaRPr lang="en-US"/>
          </a:p>
        </p:txBody>
      </p:sp>
      <p:sp>
        <p:nvSpPr>
          <p:cNvPr id="4" name="Footer Placeholder 3"/>
          <p:cNvSpPr>
            <a:spLocks noGrp="1"/>
          </p:cNvSpPr>
          <p:nvPr>
            <p:ph type="ftr" sz="quarter" idx="2"/>
          </p:nvPr>
        </p:nvSpPr>
        <p:spPr>
          <a:xfrm>
            <a:off x="0" y="8830659"/>
            <a:ext cx="2972098" cy="464205"/>
          </a:xfrm>
          <a:prstGeom prst="rect">
            <a:avLst/>
          </a:prstGeom>
        </p:spPr>
        <p:txBody>
          <a:bodyPr vert="horz" lIns="92302" tIns="46151" rIns="92302" bIns="46151"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414" y="8830659"/>
            <a:ext cx="2972098" cy="464205"/>
          </a:xfrm>
          <a:prstGeom prst="rect">
            <a:avLst/>
          </a:prstGeom>
        </p:spPr>
        <p:txBody>
          <a:bodyPr vert="horz" lIns="92302" tIns="46151" rIns="92302" bIns="46151" rtlCol="0" anchor="b"/>
          <a:lstStyle>
            <a:lvl1pPr algn="r" fontAlgn="auto">
              <a:spcBef>
                <a:spcPts val="0"/>
              </a:spcBef>
              <a:spcAft>
                <a:spcPts val="0"/>
              </a:spcAft>
              <a:defRPr sz="1200">
                <a:latin typeface="+mn-lt"/>
              </a:defRPr>
            </a:lvl1pPr>
          </a:lstStyle>
          <a:p>
            <a:pPr>
              <a:defRPr/>
            </a:pPr>
            <a:fld id="{3D6AAB3B-204C-4A45-8CA2-F0E2EFF39538}" type="slidenum">
              <a:rPr lang="en-US"/>
              <a:pPr>
                <a:defRPr/>
              </a:pPr>
              <a:t>‹#›</a:t>
            </a:fld>
            <a:endParaRPr lang="en-US"/>
          </a:p>
        </p:txBody>
      </p:sp>
    </p:spTree>
    <p:extLst>
      <p:ext uri="{BB962C8B-B14F-4D97-AF65-F5344CB8AC3E}">
        <p14:creationId xmlns="" xmlns:p14="http://schemas.microsoft.com/office/powerpoint/2010/main" val="401416986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92302" tIns="46151" rIns="92302" bIns="4615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414" y="1"/>
            <a:ext cx="2972098" cy="464205"/>
          </a:xfrm>
          <a:prstGeom prst="rect">
            <a:avLst/>
          </a:prstGeom>
        </p:spPr>
        <p:txBody>
          <a:bodyPr vert="horz" lIns="92302" tIns="46151" rIns="92302" bIns="46151" rtlCol="0"/>
          <a:lstStyle>
            <a:lvl1pPr algn="r" fontAlgn="auto">
              <a:spcBef>
                <a:spcPts val="0"/>
              </a:spcBef>
              <a:spcAft>
                <a:spcPts val="0"/>
              </a:spcAft>
              <a:defRPr sz="1200">
                <a:latin typeface="+mn-lt"/>
              </a:defRPr>
            </a:lvl1pPr>
          </a:lstStyle>
          <a:p>
            <a:pPr>
              <a:defRPr/>
            </a:pPr>
            <a:fld id="{0DDD5516-7961-440F-B7F1-73634F24CF97}" type="datetimeFigureOut">
              <a:rPr lang="en-US"/>
              <a:pPr>
                <a:defRPr/>
              </a:pPr>
              <a:t>2/25/2014</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pPr lvl="0"/>
            <a:endParaRPr lang="en-US" noProof="0"/>
          </a:p>
        </p:txBody>
      </p:sp>
      <p:sp>
        <p:nvSpPr>
          <p:cNvPr id="5" name="Notes Placeholder 4"/>
          <p:cNvSpPr>
            <a:spLocks noGrp="1"/>
          </p:cNvSpPr>
          <p:nvPr>
            <p:ph type="body" sz="quarter" idx="3"/>
          </p:nvPr>
        </p:nvSpPr>
        <p:spPr>
          <a:xfrm>
            <a:off x="686098" y="4416099"/>
            <a:ext cx="5485805" cy="4182457"/>
          </a:xfrm>
          <a:prstGeom prst="rect">
            <a:avLst/>
          </a:prstGeom>
        </p:spPr>
        <p:txBody>
          <a:bodyPr vert="horz" lIns="92302" tIns="46151" rIns="92302" bIns="4615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0659"/>
            <a:ext cx="2972098" cy="464205"/>
          </a:xfrm>
          <a:prstGeom prst="rect">
            <a:avLst/>
          </a:prstGeom>
        </p:spPr>
        <p:txBody>
          <a:bodyPr vert="horz" lIns="92302" tIns="46151" rIns="92302" bIns="4615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414" y="8830659"/>
            <a:ext cx="2972098" cy="464205"/>
          </a:xfrm>
          <a:prstGeom prst="rect">
            <a:avLst/>
          </a:prstGeom>
        </p:spPr>
        <p:txBody>
          <a:bodyPr vert="horz" lIns="92302" tIns="46151" rIns="92302" bIns="46151" rtlCol="0" anchor="b"/>
          <a:lstStyle>
            <a:lvl1pPr algn="r" fontAlgn="auto">
              <a:spcBef>
                <a:spcPts val="0"/>
              </a:spcBef>
              <a:spcAft>
                <a:spcPts val="0"/>
              </a:spcAft>
              <a:defRPr sz="1200">
                <a:latin typeface="+mn-lt"/>
              </a:defRPr>
            </a:lvl1pPr>
          </a:lstStyle>
          <a:p>
            <a:pPr>
              <a:defRPr/>
            </a:pPr>
            <a:fld id="{7426C620-C533-4A06-B8C5-45AC907E787A}" type="slidenum">
              <a:rPr lang="en-US"/>
              <a:pPr>
                <a:defRPr/>
              </a:pPr>
              <a:t>‹#›</a:t>
            </a:fld>
            <a:endParaRPr lang="en-US"/>
          </a:p>
        </p:txBody>
      </p:sp>
    </p:spTree>
    <p:extLst>
      <p:ext uri="{BB962C8B-B14F-4D97-AF65-F5344CB8AC3E}">
        <p14:creationId xmlns="" xmlns:p14="http://schemas.microsoft.com/office/powerpoint/2010/main" val="724859407"/>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200"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F23A8A-3E97-465B-A12E-953FE05C75AA}" type="slidenum">
              <a:rPr lang="en-US"/>
              <a:pPr fontAlgn="base">
                <a:spcBef>
                  <a:spcPct val="0"/>
                </a:spcBef>
                <a:spcAft>
                  <a:spcPct val="0"/>
                </a:spcAft>
                <a:defRPr/>
              </a:pPr>
              <a:t>1</a:t>
            </a:fld>
            <a:endParaRPr lang="en-US"/>
          </a:p>
        </p:txBody>
      </p:sp>
      <p:sp>
        <p:nvSpPr>
          <p:cNvPr id="389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389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30754" indent="-230754" defTabSz="461509" eaLnBrk="1" fontAlgn="auto" hangingPunct="1">
              <a:spcBef>
                <a:spcPct val="20000"/>
              </a:spcBef>
              <a:spcAft>
                <a:spcPts val="0"/>
              </a:spcAft>
              <a:defRPr/>
            </a:pPr>
            <a:r>
              <a:rPr lang="en-US" dirty="0" smtClean="0"/>
              <a:t>In step 2 an inventory team should summarize their key categories, which are sources of emissions and sinks that have the greatest contribution to the country’s total emissions, through both the level and trend analysis.</a:t>
            </a:r>
          </a:p>
          <a:p>
            <a:pPr marL="230754" indent="-230754" defTabSz="461509" eaLnBrk="1" fontAlgn="auto" hangingPunct="1">
              <a:spcBef>
                <a:spcPct val="20000"/>
              </a:spcBef>
              <a:spcAft>
                <a:spcPts val="0"/>
              </a:spcAft>
              <a:defRPr/>
            </a:pPr>
            <a:endParaRPr lang="en-US" dirty="0" smtClean="0"/>
          </a:p>
          <a:p>
            <a:pPr marL="230754" indent="-230754" defTabSz="461509" eaLnBrk="1" fontAlgn="auto" hangingPunct="1">
              <a:spcBef>
                <a:spcPct val="20000"/>
              </a:spcBef>
              <a:spcAft>
                <a:spcPts val="0"/>
              </a:spcAft>
              <a:defRPr/>
            </a:pPr>
            <a:r>
              <a:rPr lang="en-US" dirty="0" smtClean="0"/>
              <a:t>It’s important to identify these sources in the national inventory improvement plan, as efforts to improve inventories should focus on the most important sources for a country.</a:t>
            </a:r>
          </a:p>
          <a:p>
            <a:pPr marL="230754" indent="-230754" defTabSz="461509" eaLnBrk="1" fontAlgn="auto" hangingPunct="1">
              <a:spcBef>
                <a:spcPct val="20000"/>
              </a:spcBef>
              <a:spcAft>
                <a:spcPts val="0"/>
              </a:spcAft>
              <a:defRPr/>
            </a:pPr>
            <a:endParaRPr lang="en-US" dirty="0" smtClean="0"/>
          </a:p>
          <a:p>
            <a:pPr marL="230754" indent="-230754" defTabSz="461509" eaLnBrk="1" fontAlgn="auto" hangingPunct="1">
              <a:spcBef>
                <a:spcPct val="20000"/>
              </a:spcBef>
              <a:spcAft>
                <a:spcPts val="0"/>
              </a:spcAft>
              <a:defRPr/>
            </a:pPr>
            <a:r>
              <a:rPr lang="en-US" dirty="0" smtClean="0"/>
              <a:t>Inventory teams will have already identified key categories in the KCA template. So you can simply take this information from the KCA template to fill in this section.</a:t>
            </a:r>
          </a:p>
          <a:p>
            <a:pPr defTabSz="461509" eaLnBrk="1" fontAlgn="auto" hangingPunct="1">
              <a:spcBef>
                <a:spcPts val="0"/>
              </a:spcBef>
              <a:spcAft>
                <a:spcPts val="0"/>
              </a:spcAft>
              <a:defRPr/>
            </a:pPr>
            <a:endParaRPr lang="en-US" dirty="0"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971600-F9CD-4032-BE5D-BC561AE97B94}" type="slidenum">
              <a:rPr lang="en-US"/>
              <a:pPr fontAlgn="base">
                <a:spcBef>
                  <a:spcPct val="0"/>
                </a:spcBef>
                <a:spcAft>
                  <a:spcPct val="0"/>
                </a:spcAft>
                <a:defRPr/>
              </a:pPr>
              <a:t>10</a:t>
            </a:fld>
            <a:endParaRPr lang="en-US"/>
          </a:p>
        </p:txBody>
      </p:sp>
      <p:sp>
        <p:nvSpPr>
          <p:cNvPr id="5018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50182"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230417" indent="-230417" defTabSz="460835" eaLnBrk="1" hangingPunct="1">
              <a:spcBef>
                <a:spcPct val="20000"/>
              </a:spcBef>
            </a:pPr>
            <a:r>
              <a:rPr lang="en-US" dirty="0" smtClean="0"/>
              <a:t>This slide shows a screenshot of Step 2 in the NIIP.</a:t>
            </a:r>
          </a:p>
          <a:p>
            <a:pPr marL="230417" indent="-230417" defTabSz="460835" eaLnBrk="1" hangingPunct="1">
              <a:spcBef>
                <a:spcPct val="20000"/>
              </a:spcBef>
            </a:pPr>
            <a:endParaRPr lang="en-US" dirty="0" smtClean="0"/>
          </a:p>
          <a:p>
            <a:pPr marL="230417" indent="-230417" defTabSz="460835" eaLnBrk="1" hangingPunct="1">
              <a:spcBef>
                <a:spcPct val="20000"/>
              </a:spcBef>
            </a:pPr>
            <a:r>
              <a:rPr lang="en-US" dirty="0" smtClean="0"/>
              <a:t>You can see there is already a description of the concept and importance of doing a key category analysis, which you can keep in this section. </a:t>
            </a:r>
          </a:p>
          <a:p>
            <a:pPr marL="230417" indent="-230417" defTabSz="460835" eaLnBrk="1" hangingPunct="1">
              <a:spcBef>
                <a:spcPct val="20000"/>
              </a:spcBef>
            </a:pPr>
            <a:endParaRPr lang="en-US" dirty="0" smtClean="0"/>
          </a:p>
          <a:p>
            <a:pPr marL="230417" indent="-230417" defTabSz="460835" eaLnBrk="1" hangingPunct="1">
              <a:spcBef>
                <a:spcPct val="20000"/>
              </a:spcBef>
            </a:pPr>
            <a:r>
              <a:rPr lang="en-US" dirty="0" smtClean="0"/>
              <a:t>Below this, inventory teams should discuss the key categories in their country, explaining why certain sources are most important, or why emissions of specific sources have increased over time.</a:t>
            </a:r>
          </a:p>
          <a:p>
            <a:pPr marL="230417" indent="-230417" defTabSz="460835" eaLnBrk="1" hangingPunct="1">
              <a:spcBef>
                <a:spcPct val="20000"/>
              </a:spcBef>
            </a:pPr>
            <a:endParaRPr lang="en-US" dirty="0" smtClean="0"/>
          </a:p>
          <a:p>
            <a:pPr marL="230417" indent="-230417" defTabSz="460835" eaLnBrk="1" hangingPunct="1">
              <a:spcBef>
                <a:spcPct val="20000"/>
              </a:spcBef>
            </a:pPr>
            <a:r>
              <a:rPr lang="en-US" dirty="0" smtClean="0"/>
              <a:t>To fill out the table, inventory teams should simply transfer over the information from the completed tables in the KCA. </a:t>
            </a:r>
          </a:p>
          <a:p>
            <a:pPr marL="230417" indent="-230417" defTabSz="460835" eaLnBrk="1" hangingPunct="1">
              <a:spcBef>
                <a:spcPct val="20000"/>
              </a:spcBef>
            </a:pPr>
            <a:endParaRPr lang="en-US" dirty="0" smtClean="0"/>
          </a:p>
          <a:p>
            <a:pPr marL="230417" indent="-230417" defTabSz="460835" eaLnBrk="1" hangingPunct="1">
              <a:spcBef>
                <a:spcPct val="20000"/>
              </a:spcBef>
            </a:pPr>
            <a:r>
              <a:rPr lang="en-US" dirty="0" smtClean="0"/>
              <a:t>You should also indicate whether a trend assessment was conducted or not, and if so, discuss how and why the source category has changed over time.</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3B299A-5FBD-4568-9C5D-A221CEBD03CD}"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Step 3, inventory teams should review the completed source-by-source documentation template, and identify improvements for source categories.</a:t>
            </a:r>
          </a:p>
          <a:p>
            <a:pPr eaLnBrk="1" hangingPunct="1">
              <a:spcBef>
                <a:spcPct val="0"/>
              </a:spcBef>
            </a:pPr>
            <a:endParaRPr lang="en-US" dirty="0" smtClean="0"/>
          </a:p>
          <a:p>
            <a:pPr eaLnBrk="1" hangingPunct="1">
              <a:spcBef>
                <a:spcPct val="0"/>
              </a:spcBef>
            </a:pPr>
            <a:r>
              <a:rPr lang="en-US" dirty="0" smtClean="0"/>
              <a:t>Your should then list gaps or needs associated with each source, and then describe the specific way to improve each.</a:t>
            </a:r>
          </a:p>
          <a:p>
            <a:pPr eaLnBrk="1" hangingPunct="1">
              <a:spcBef>
                <a:spcPct val="0"/>
              </a:spcBef>
            </a:pPr>
            <a:endParaRPr lang="en-US" dirty="0" smtClean="0"/>
          </a:p>
          <a:p>
            <a:pPr eaLnBrk="1" hangingPunct="1">
              <a:spcBef>
                <a:spcPct val="0"/>
              </a:spcBef>
            </a:pPr>
            <a:r>
              <a:rPr lang="en-US" dirty="0" smtClean="0"/>
              <a:t>Improvements will often center around</a:t>
            </a:r>
          </a:p>
          <a:p>
            <a:pPr eaLnBrk="1" hangingPunct="1">
              <a:spcBef>
                <a:spcPct val="0"/>
              </a:spcBef>
            </a:pPr>
            <a:r>
              <a:rPr lang="en-US" dirty="0" smtClean="0">
                <a:latin typeface="+mn-lt"/>
              </a:rPr>
              <a:t>• </a:t>
            </a:r>
            <a:r>
              <a:rPr lang="en-US" dirty="0" smtClean="0"/>
              <a:t>Identifying and gathering more complete or accurate activity data</a:t>
            </a:r>
          </a:p>
          <a:p>
            <a:pPr eaLnBrk="1" hangingPunct="1">
              <a:spcBef>
                <a:spcPct val="0"/>
              </a:spcBef>
            </a:pPr>
            <a:r>
              <a:rPr lang="en-US" dirty="0" smtClean="0">
                <a:latin typeface="+mn-lt"/>
              </a:rPr>
              <a:t>• </a:t>
            </a:r>
            <a:r>
              <a:rPr lang="en-US" dirty="0" smtClean="0"/>
              <a:t>Using a higher Tier methodology </a:t>
            </a:r>
          </a:p>
          <a:p>
            <a:pPr eaLnBrk="1" hangingPunct="1">
              <a:spcBef>
                <a:spcPct val="0"/>
              </a:spcBef>
            </a:pPr>
            <a:r>
              <a:rPr lang="en-US" dirty="0" smtClean="0">
                <a:latin typeface="+mn-lt"/>
              </a:rPr>
              <a:t>• </a:t>
            </a:r>
            <a:r>
              <a:rPr lang="en-US" dirty="0" smtClean="0"/>
              <a:t>Using regional or country-specific emission factors</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C5BD16-03D0-49D3-BE01-D8132D7737E9}" type="slidenum">
              <a:rPr lang="en-US"/>
              <a:pPr fontAlgn="base">
                <a:spcBef>
                  <a:spcPct val="0"/>
                </a:spcBef>
                <a:spcAft>
                  <a:spcPct val="0"/>
                </a:spcAft>
                <a:defRPr/>
              </a:pPr>
              <a:t>12</a:t>
            </a:fld>
            <a:endParaRPr lang="en-US"/>
          </a:p>
        </p:txBody>
      </p:sp>
      <p:sp>
        <p:nvSpPr>
          <p:cNvPr id="5222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52230"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Here are some examples of potential improvements to emission estimates for specific sources.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Many of these improvements have been suggested and actually implemented by countries we have worked with.</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For Activity Data, improvements</a:t>
            </a:r>
            <a:r>
              <a:rPr lang="en-US" baseline="0" dirty="0" smtClean="0"/>
              <a:t> could include</a:t>
            </a:r>
            <a:endParaRPr lang="en-US" dirty="0" smtClean="0"/>
          </a:p>
          <a:p>
            <a:pPr eaLnBrk="1" fontAlgn="auto" hangingPunct="1">
              <a:spcBef>
                <a:spcPts val="0"/>
              </a:spcBef>
              <a:spcAft>
                <a:spcPts val="0"/>
              </a:spcAft>
              <a:buFont typeface="Arial" pitchFamily="34" charset="0"/>
              <a:buNone/>
              <a:defRPr/>
            </a:pPr>
            <a:r>
              <a:rPr lang="en-US" dirty="0" smtClean="0">
                <a:latin typeface="+mn-lt"/>
              </a:rPr>
              <a:t>• </a:t>
            </a:r>
            <a:r>
              <a:rPr lang="en-US" dirty="0" smtClean="0"/>
              <a:t>Acquiring</a:t>
            </a:r>
            <a:r>
              <a:rPr lang="en-US" baseline="0" dirty="0" smtClean="0"/>
              <a:t> or developing land use maps</a:t>
            </a:r>
            <a:endParaRPr lang="en-US" dirty="0" smtClean="0"/>
          </a:p>
          <a:p>
            <a:pPr eaLnBrk="1" fontAlgn="auto" hangingPunct="1">
              <a:spcBef>
                <a:spcPts val="0"/>
              </a:spcBef>
              <a:spcAft>
                <a:spcPts val="0"/>
              </a:spcAft>
              <a:buFont typeface="Arial" pitchFamily="34" charset="0"/>
              <a:buNone/>
              <a:defRPr/>
            </a:pPr>
            <a:r>
              <a:rPr lang="en-US" dirty="0" smtClean="0">
                <a:latin typeface="+mn-lt"/>
              </a:rPr>
              <a:t>• </a:t>
            </a:r>
            <a:r>
              <a:rPr lang="en-US" dirty="0" smtClean="0"/>
              <a:t>Conducting a livestock survey to improve</a:t>
            </a:r>
            <a:r>
              <a:rPr lang="en-US" baseline="0" dirty="0" smtClean="0"/>
              <a:t> </a:t>
            </a:r>
            <a:r>
              <a:rPr lang="en-US" dirty="0" smtClean="0"/>
              <a:t>estimates for emissions from enteric fermentation and manure management.</a:t>
            </a:r>
          </a:p>
          <a:p>
            <a:pPr eaLnBrk="1" fontAlgn="auto" hangingPunct="1">
              <a:spcBef>
                <a:spcPts val="0"/>
              </a:spcBef>
              <a:spcAft>
                <a:spcPts val="0"/>
              </a:spcAft>
              <a:buFont typeface="Arial" pitchFamily="34" charset="0"/>
              <a:buNone/>
              <a:defRPr/>
            </a:pPr>
            <a:r>
              <a:rPr lang="en-US" dirty="0" smtClean="0">
                <a:latin typeface="+mn-lt"/>
              </a:rPr>
              <a:t>• </a:t>
            </a:r>
            <a:r>
              <a:rPr lang="en-US" dirty="0" smtClean="0"/>
              <a:t>Carrying out waste composition studies to improve emission</a:t>
            </a:r>
            <a:r>
              <a:rPr lang="en-US" baseline="0" dirty="0" smtClean="0"/>
              <a:t> </a:t>
            </a:r>
            <a:r>
              <a:rPr lang="en-US" dirty="0" smtClean="0"/>
              <a:t>estimates from waste incineration and landfills.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Improvements to methodologies often involve</a:t>
            </a:r>
            <a:r>
              <a:rPr lang="en-US" baseline="0" dirty="0" smtClean="0"/>
              <a:t> using a higher Tiered methodology, such as using an agriculture or land use model </a:t>
            </a:r>
            <a:r>
              <a:rPr lang="en-US" dirty="0" smtClean="0"/>
              <a:t>to incorporate country-specific climate and agricultural methods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Improvements</a:t>
            </a:r>
            <a:r>
              <a:rPr lang="en-US" baseline="0" dirty="0" smtClean="0"/>
              <a:t> to e</a:t>
            </a:r>
            <a:r>
              <a:rPr lang="en-US" dirty="0" smtClean="0"/>
              <a:t>mission factors are often to identify factors</a:t>
            </a:r>
            <a:r>
              <a:rPr lang="en-US" baseline="0" dirty="0" smtClean="0"/>
              <a:t> that are more appropriate for a particular region or country. </a:t>
            </a:r>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One country identified the need to c</a:t>
            </a:r>
            <a:r>
              <a:rPr lang="en-US" dirty="0" smtClean="0"/>
              <a:t>onduct a soil carbon analysis to improve estimates of emissions from agricultural soils.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Other improvements could</a:t>
            </a:r>
            <a:r>
              <a:rPr lang="en-US" baseline="0" dirty="0" smtClean="0"/>
              <a:t> include c</a:t>
            </a:r>
            <a:r>
              <a:rPr lang="en-US" dirty="0" smtClean="0"/>
              <a:t>onduct QA/QC on specific sources, or conducting an analysis to assess trends in GHG emissions over time.</a:t>
            </a:r>
          </a:p>
          <a:p>
            <a:pPr eaLnBrk="1" fontAlgn="auto" hangingPunct="1">
              <a:spcBef>
                <a:spcPts val="0"/>
              </a:spcBef>
              <a:spcAft>
                <a:spcPts val="0"/>
              </a:spcAft>
              <a:buFont typeface="Arial" pitchFamily="34" charset="0"/>
              <a:buChar char="•"/>
              <a:defRPr/>
            </a:pPr>
            <a:endParaRPr lang="en-US"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A5D19D-30C8-473F-835C-55EC5B532DDF}"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Here’s an example of the template being filled out with two examples of things that could be done to improve activity data.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For this country, conducting the livestock survey should be listed in the first table since it’s for a key source category.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Conducting a waste composition study should be listed in the table for improvements to additional source categories that are not key sources, but perhaps are important for other reasons.</a:t>
            </a:r>
            <a:endParaRPr lang="en-US" baseline="0"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DEE5F6-BE7A-419D-8293-A252E3E9FB17}"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mn-lt"/>
              </a:rPr>
              <a:t>In Step 4, inventory teams should summarize potential improvements that they have identified for their institutional arrangements. </a:t>
            </a:r>
          </a:p>
          <a:p>
            <a:pPr eaLnBrk="1" hangingPunct="1">
              <a:spcBef>
                <a:spcPct val="0"/>
              </a:spcBef>
            </a:pPr>
            <a:endParaRPr lang="en-US" dirty="0" smtClean="0">
              <a:latin typeface="+mn-lt"/>
            </a:endParaRPr>
          </a:p>
          <a:p>
            <a:pPr eaLnBrk="1" hangingPunct="1">
              <a:spcBef>
                <a:spcPct val="0"/>
              </a:spcBef>
            </a:pPr>
            <a:r>
              <a:rPr lang="en-US" dirty="0" smtClean="0">
                <a:latin typeface="+mn-lt"/>
              </a:rPr>
              <a:t>Again, these </a:t>
            </a:r>
            <a:r>
              <a:rPr lang="en-US" dirty="0" smtClean="0">
                <a:latin typeface="+mn-lt"/>
                <a:ea typeface="MS Mincho" pitchFamily="49" charset="-128"/>
                <a:cs typeface="Arial" charset="0"/>
              </a:rPr>
              <a:t>would include formal or informal agreements between the lead inventory agency, the national inventory management team, and other institutions involved in developing the national inventory. </a:t>
            </a:r>
          </a:p>
          <a:p>
            <a:pPr eaLnBrk="1" hangingPunct="1">
              <a:spcBef>
                <a:spcPct val="0"/>
              </a:spcBef>
            </a:pPr>
            <a:endParaRPr lang="en-US" dirty="0" smtClean="0">
              <a:latin typeface="+mn-lt"/>
              <a:ea typeface="MS Mincho" pitchFamily="49" charset="-128"/>
              <a:cs typeface="Arial" charset="0"/>
            </a:endParaRPr>
          </a:p>
          <a:p>
            <a:pPr eaLnBrk="1" hangingPunct="1">
              <a:spcBef>
                <a:spcPct val="0"/>
              </a:spcBef>
            </a:pPr>
            <a:r>
              <a:rPr lang="en-US" dirty="0" smtClean="0">
                <a:latin typeface="+mn-lt"/>
                <a:ea typeface="MS Mincho" pitchFamily="49" charset="-128"/>
                <a:cs typeface="Arial" charset="0"/>
              </a:rPr>
              <a:t>So these include institutions that are in charge of estimating emissions, or that can provide data or emission factors.</a:t>
            </a:r>
          </a:p>
          <a:p>
            <a:pPr eaLnBrk="1" hangingPunct="1">
              <a:spcBef>
                <a:spcPct val="0"/>
              </a:spcBef>
            </a:pPr>
            <a:endParaRPr lang="en-US" dirty="0" smtClean="0">
              <a:latin typeface="+mn-lt"/>
              <a:ea typeface="MS Mincho" pitchFamily="49" charset="-128"/>
              <a:cs typeface="Arial" charset="0"/>
            </a:endParaRPr>
          </a:p>
          <a:p>
            <a:pPr eaLnBrk="1" hangingPunct="1">
              <a:spcBef>
                <a:spcPct val="0"/>
              </a:spcBef>
            </a:pPr>
            <a:r>
              <a:rPr lang="en-US" dirty="0" smtClean="0">
                <a:latin typeface="+mn-lt"/>
                <a:ea typeface="MS Mincho" pitchFamily="49" charset="-128"/>
                <a:cs typeface="Arial" charset="0"/>
              </a:rPr>
              <a:t>These improvements have already been identified in Step 3 of the institutional arrangements template. </a:t>
            </a:r>
          </a:p>
          <a:p>
            <a:pPr eaLnBrk="1" hangingPunct="1">
              <a:spcBef>
                <a:spcPct val="0"/>
              </a:spcBef>
            </a:pPr>
            <a:endParaRPr lang="en-US" dirty="0" smtClean="0">
              <a:latin typeface="+mn-lt"/>
              <a:ea typeface="MS Mincho" pitchFamily="49" charset="-128"/>
              <a:cs typeface="Arial" charset="0"/>
            </a:endParaRPr>
          </a:p>
          <a:p>
            <a:pPr eaLnBrk="1" hangingPunct="1">
              <a:spcBef>
                <a:spcPct val="0"/>
              </a:spcBef>
            </a:pPr>
            <a:r>
              <a:rPr lang="en-US" dirty="0" smtClean="0">
                <a:latin typeface="+mn-lt"/>
                <a:ea typeface="MS Mincho" pitchFamily="49" charset="-128"/>
                <a:cs typeface="Arial" charset="0"/>
              </a:rPr>
              <a:t>So at minimum inventory teams can simply transfer over the improvements that they already have identified. </a:t>
            </a:r>
          </a:p>
          <a:p>
            <a:pPr eaLnBrk="1" hangingPunct="1">
              <a:spcBef>
                <a:spcPct val="0"/>
              </a:spcBef>
            </a:pPr>
            <a:endParaRPr lang="en-US" dirty="0" smtClean="0">
              <a:latin typeface="+mn-lt"/>
              <a:ea typeface="MS Mincho" pitchFamily="49" charset="-128"/>
              <a:cs typeface="Arial" charset="0"/>
            </a:endParaRPr>
          </a:p>
          <a:p>
            <a:pPr eaLnBrk="1" hangingPunct="1">
              <a:spcBef>
                <a:spcPct val="0"/>
              </a:spcBef>
            </a:pPr>
            <a:r>
              <a:rPr lang="en-US" dirty="0" smtClean="0">
                <a:latin typeface="+mn-lt"/>
                <a:ea typeface="MS Mincho" pitchFamily="49" charset="-128"/>
                <a:cs typeface="Arial" charset="0"/>
              </a:rPr>
              <a:t>Inventory teams</a:t>
            </a:r>
            <a:r>
              <a:rPr lang="en-US" baseline="0" dirty="0" smtClean="0">
                <a:latin typeface="+mn-lt"/>
                <a:ea typeface="MS Mincho" pitchFamily="49" charset="-128"/>
                <a:cs typeface="Arial" charset="0"/>
              </a:rPr>
              <a:t> should </a:t>
            </a:r>
            <a:r>
              <a:rPr lang="en-US" dirty="0" smtClean="0">
                <a:latin typeface="+mn-lt"/>
                <a:ea typeface="MS Mincho" pitchFamily="49" charset="-128"/>
                <a:cs typeface="Arial" charset="0"/>
              </a:rPr>
              <a:t>also describe how these improvements were identified.</a:t>
            </a:r>
            <a:endParaRPr lang="en-US" dirty="0" smtClean="0">
              <a:latin typeface="+mn-lt"/>
            </a:endParaRP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E4B6E0-02EF-4D1B-A7E2-460104CA4FD7}" type="slidenum">
              <a:rPr lang="en-US"/>
              <a:pPr fontAlgn="base">
                <a:spcBef>
                  <a:spcPct val="0"/>
                </a:spcBef>
                <a:spcAft>
                  <a:spcPct val="0"/>
                </a:spcAft>
                <a:defRPr/>
              </a:pPr>
              <a:t>15</a:t>
            </a:fld>
            <a:endParaRPr lang="en-US"/>
          </a:p>
        </p:txBody>
      </p:sp>
      <p:sp>
        <p:nvSpPr>
          <p:cNvPr id="5530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55302"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defTabSz="436580" eaLnBrk="1" hangingPunct="1">
              <a:spcBef>
                <a:spcPct val="0"/>
              </a:spcBef>
              <a:defRPr/>
            </a:pPr>
            <a:r>
              <a:rPr lang="en-US" dirty="0" smtClean="0"/>
              <a:t>Again, here’s an example of how the inventory team could fill out the template with potential improvements for identifying additional institutions to support inventory development.</a:t>
            </a:r>
          </a:p>
          <a:p>
            <a:pPr eaLnBrk="1" hangingPunct="1">
              <a:spcBef>
                <a:spcPct val="0"/>
              </a:spcBef>
            </a:pPr>
            <a:endParaRPr lang="en-US" dirty="0" smtClean="0"/>
          </a:p>
          <a:p>
            <a:pPr eaLnBrk="1" hangingPunct="1">
              <a:spcBef>
                <a:spcPct val="0"/>
              </a:spcBef>
            </a:pPr>
            <a:r>
              <a:rPr lang="en-US" dirty="0" smtClean="0"/>
              <a:t>These are examples from countries that have filled out the templates. </a:t>
            </a:r>
          </a:p>
          <a:p>
            <a:pPr eaLnBrk="1" hangingPunct="1">
              <a:spcBef>
                <a:spcPct val="0"/>
              </a:spcBef>
            </a:pPr>
            <a:endParaRPr lang="en-US" dirty="0" smtClean="0"/>
          </a:p>
          <a:p>
            <a:pPr eaLnBrk="1" hangingPunct="1">
              <a:spcBef>
                <a:spcPct val="0"/>
              </a:spcBef>
            </a:pPr>
            <a:r>
              <a:rPr lang="en-US" dirty="0" smtClean="0"/>
              <a:t>For example, identifying universities</a:t>
            </a:r>
            <a:r>
              <a:rPr lang="en-US" baseline="0" dirty="0" smtClean="0"/>
              <a:t> to help develop estimates for LULUCF, or identifying institutions to help with data collection and review.</a:t>
            </a:r>
            <a:endParaRPr lang="en-US" dirty="0" smtClean="0"/>
          </a:p>
          <a:p>
            <a:pPr eaLnBrk="1" hangingPunct="1">
              <a:spcBef>
                <a:spcPct val="0"/>
              </a:spcBef>
            </a:pPr>
            <a:endParaRPr lang="en-US" sz="1100" dirty="0" smtClean="0"/>
          </a:p>
          <a:p>
            <a:pPr eaLnBrk="1" hangingPunct="1">
              <a:spcBef>
                <a:spcPct val="0"/>
              </a:spcBef>
            </a:pPr>
            <a:endParaRPr lang="en-US" sz="2100" dirty="0" smtClean="0"/>
          </a:p>
          <a:p>
            <a:pPr eaLnBrk="1" hangingPunct="1">
              <a:spcBef>
                <a:spcPct val="0"/>
              </a:spcBef>
              <a:buFontTx/>
              <a:buChar char="•"/>
            </a:pPr>
            <a:endParaRPr lang="en-US" b="1" dirty="0" smtClean="0">
              <a:solidFill>
                <a:srgbClr val="008000"/>
              </a:solidFill>
              <a:latin typeface="Arial" charset="0"/>
            </a:endParaRPr>
          </a:p>
          <a:p>
            <a:pPr eaLnBrk="1" hangingPunct="1">
              <a:spcBef>
                <a:spcPct val="0"/>
              </a:spcBef>
            </a:pPr>
            <a:endParaRPr lang="en-US" b="1" dirty="0" smtClean="0">
              <a:solidFill>
                <a:srgbClr val="008000"/>
              </a:solidFill>
              <a:latin typeface="Arial" charset="0"/>
            </a:endParaRP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F352F9-4D03-4B4C-94B3-D10CEDC95A66}"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Step 5 involves prioritizing the improvements that an inventory team has identified in Steps 3 and 4. </a:t>
            </a:r>
          </a:p>
          <a:p>
            <a:pPr eaLnBrk="1" hangingPunct="1">
              <a:spcBef>
                <a:spcPct val="0"/>
              </a:spcBef>
            </a:pPr>
            <a:endParaRPr lang="en-US" dirty="0" smtClean="0"/>
          </a:p>
          <a:p>
            <a:pPr eaLnBrk="1" hangingPunct="1">
              <a:spcBef>
                <a:spcPct val="0"/>
              </a:spcBef>
            </a:pPr>
            <a:r>
              <a:rPr lang="en-US" dirty="0" smtClean="0"/>
              <a:t>Inventory teams should identify up to 10 of the most important improvements, ranking them high,</a:t>
            </a:r>
            <a:r>
              <a:rPr lang="en-US" baseline="0" dirty="0" smtClean="0"/>
              <a:t> medium, or low based on how critical they are. </a:t>
            </a:r>
          </a:p>
          <a:p>
            <a:pPr eaLnBrk="1" hangingPunct="1">
              <a:spcBef>
                <a:spcPct val="0"/>
              </a:spcBef>
            </a:pPr>
            <a:endParaRPr lang="en-US" baseline="0" dirty="0" smtClean="0"/>
          </a:p>
          <a:p>
            <a:pPr eaLnBrk="1" hangingPunct="1">
              <a:spcBef>
                <a:spcPct val="0"/>
              </a:spcBef>
            </a:pPr>
            <a:r>
              <a:rPr lang="en-US" baseline="0" dirty="0" smtClean="0"/>
              <a:t>You should factor in </a:t>
            </a:r>
            <a:r>
              <a:rPr lang="en-US" dirty="0" smtClean="0"/>
              <a:t>how significant a source is as part of the total</a:t>
            </a:r>
            <a:r>
              <a:rPr lang="en-US" baseline="0" dirty="0" smtClean="0"/>
              <a:t> inventory</a:t>
            </a:r>
            <a:r>
              <a:rPr lang="en-US" dirty="0" smtClean="0"/>
              <a:t>, and</a:t>
            </a:r>
            <a:r>
              <a:rPr lang="en-US" baseline="0" dirty="0" smtClean="0"/>
              <a:t> how confident you are in the accuracy of an estimate.</a:t>
            </a:r>
          </a:p>
          <a:p>
            <a:pPr eaLnBrk="1" hangingPunct="1">
              <a:spcBef>
                <a:spcPct val="0"/>
              </a:spcBef>
            </a:pPr>
            <a:endParaRPr lang="en-US" baseline="0" dirty="0" smtClean="0"/>
          </a:p>
          <a:p>
            <a:pPr eaLnBrk="1" hangingPunct="1">
              <a:spcBef>
                <a:spcPct val="0"/>
              </a:spcBef>
            </a:pPr>
            <a:r>
              <a:rPr lang="en-US" dirty="0" smtClean="0"/>
              <a:t>These improvements should contribute towards a higher quality inventory, but also advance efforts towards a sustainable National GHG inventory management system.</a:t>
            </a:r>
          </a:p>
          <a:p>
            <a:pPr eaLnBrk="1" hangingPunct="1">
              <a:spcBef>
                <a:spcPct val="0"/>
              </a:spcBef>
              <a:buFontTx/>
              <a:buChar char="•"/>
            </a:pPr>
            <a:endParaRPr lang="en-US" dirty="0" smtClean="0"/>
          </a:p>
          <a:p>
            <a:pPr eaLnBrk="1" hangingPunct="1">
              <a:spcBef>
                <a:spcPct val="0"/>
              </a:spcBef>
            </a:pPr>
            <a:r>
              <a:rPr lang="en-US" dirty="0" smtClean="0"/>
              <a:t>In this section,</a:t>
            </a:r>
            <a:r>
              <a:rPr lang="en-US" baseline="0" dirty="0" smtClean="0"/>
              <a:t> inventory teams</a:t>
            </a:r>
            <a:r>
              <a:rPr lang="en-US" dirty="0" smtClean="0"/>
              <a:t> should also</a:t>
            </a:r>
            <a:r>
              <a:rPr lang="en-US" baseline="0" dirty="0" smtClean="0"/>
              <a:t> d</a:t>
            </a:r>
            <a:r>
              <a:rPr lang="en-US" dirty="0" smtClean="0"/>
              <a:t>iscuss the improvements</a:t>
            </a:r>
            <a:r>
              <a:rPr lang="en-US" baseline="0" dirty="0" smtClean="0"/>
              <a:t> that they feel are the highest priority.</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36660C-8D1C-4945-B41B-1A3E5A65FD73}" type="slidenum">
              <a:rPr lang="en-US"/>
              <a:pPr fontAlgn="base">
                <a:spcBef>
                  <a:spcPct val="0"/>
                </a:spcBef>
                <a:spcAft>
                  <a:spcPct val="0"/>
                </a:spcAft>
                <a:defRPr/>
              </a:pPr>
              <a:t>17</a:t>
            </a:fld>
            <a:endParaRPr lang="en-US"/>
          </a:p>
        </p:txBody>
      </p:sp>
      <p:sp>
        <p:nvSpPr>
          <p:cNvPr id="5837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58374"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Step 6 is an optional step involving communication, outreach, and training activities. </a:t>
            </a:r>
          </a:p>
          <a:p>
            <a:pPr eaLnBrk="1" hangingPunct="1">
              <a:spcBef>
                <a:spcPct val="0"/>
              </a:spcBef>
            </a:pPr>
            <a:endParaRPr lang="en-US" dirty="0" smtClean="0"/>
          </a:p>
          <a:p>
            <a:pPr eaLnBrk="1" hangingPunct="1">
              <a:spcBef>
                <a:spcPct val="0"/>
              </a:spcBef>
            </a:pPr>
            <a:r>
              <a:rPr lang="en-US" dirty="0" smtClean="0"/>
              <a:t>Inventory teams should describe if there are any current activities or future plans to raise awareness of inventory efforts. </a:t>
            </a:r>
          </a:p>
          <a:p>
            <a:pPr eaLnBrk="1" hangingPunct="1">
              <a:spcBef>
                <a:spcPct val="0"/>
              </a:spcBef>
            </a:pPr>
            <a:endParaRPr lang="en-US" dirty="0" smtClean="0"/>
          </a:p>
          <a:p>
            <a:pPr eaLnBrk="1" hangingPunct="1">
              <a:spcBef>
                <a:spcPct val="0"/>
              </a:spcBef>
            </a:pPr>
            <a:r>
              <a:rPr lang="en-US" dirty="0" smtClean="0"/>
              <a:t>It can be helpful to communicate why it’s important and beneficial for your country to do a regular GHG inventory.</a:t>
            </a:r>
          </a:p>
          <a:p>
            <a:pPr eaLnBrk="1" hangingPunct="1">
              <a:spcBef>
                <a:spcPct val="0"/>
              </a:spcBef>
            </a:pPr>
            <a:endParaRPr lang="en-US" dirty="0" smtClean="0"/>
          </a:p>
          <a:p>
            <a:pPr marL="0" lvl="1" eaLnBrk="1" hangingPunct="1">
              <a:spcBef>
                <a:spcPct val="0"/>
              </a:spcBef>
            </a:pPr>
            <a:r>
              <a:rPr lang="en-US" dirty="0" smtClean="0"/>
              <a:t>Raising awareness can also help to identify and invite experts to comment on and improve the inventory.</a:t>
            </a:r>
          </a:p>
          <a:p>
            <a:pPr eaLnBrk="1" hangingPunct="1">
              <a:spcBef>
                <a:spcPct val="0"/>
              </a:spcBef>
            </a:pPr>
            <a:endParaRPr lang="en-US" dirty="0" smtClean="0"/>
          </a:p>
          <a:p>
            <a:pPr eaLnBrk="1" hangingPunct="1">
              <a:spcBef>
                <a:spcPct val="0"/>
              </a:spcBef>
            </a:pPr>
            <a:r>
              <a:rPr lang="en-US" dirty="0" smtClean="0"/>
              <a:t>In this step, inventory teams should also discuss current activities or future plans for training  staff on the inventory system and processes.</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921E77-C57A-47C3-AB68-161AB05DF651}" type="slidenum">
              <a:rPr lang="en-US"/>
              <a:pPr fontAlgn="base">
                <a:spcBef>
                  <a:spcPct val="0"/>
                </a:spcBef>
                <a:spcAft>
                  <a:spcPct val="0"/>
                </a:spcAft>
                <a:defRPr/>
              </a:pPr>
              <a:t>18</a:t>
            </a:fld>
            <a:endParaRPr lang="en-US"/>
          </a:p>
        </p:txBody>
      </p:sp>
      <p:sp>
        <p:nvSpPr>
          <p:cNvPr id="6144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61446"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Outreach</a:t>
            </a:r>
            <a:r>
              <a:rPr lang="en-US" sz="1200" baseline="0" dirty="0" smtClean="0"/>
              <a:t> activities could include </a:t>
            </a:r>
          </a:p>
          <a:p>
            <a:pPr marL="260735" indent="-260735" eaLnBrk="1" hangingPunct="1">
              <a:spcBef>
                <a:spcPct val="0"/>
              </a:spcBef>
              <a:buClr>
                <a:srgbClr val="008040"/>
              </a:buClr>
              <a:buFont typeface="Arial" pitchFamily="34" charset="0"/>
              <a:buChar char="•"/>
              <a:defRPr/>
            </a:pPr>
            <a:endParaRPr lang="en-US" sz="1200" dirty="0" smtClean="0"/>
          </a:p>
          <a:p>
            <a:pPr marL="260735" indent="-260735" eaLnBrk="1" hangingPunct="1">
              <a:spcBef>
                <a:spcPct val="0"/>
              </a:spcBef>
              <a:buClr>
                <a:srgbClr val="008040"/>
              </a:buClr>
              <a:buFont typeface="Arial" pitchFamily="34" charset="0"/>
              <a:buNone/>
              <a:defRPr/>
            </a:pPr>
            <a:r>
              <a:rPr lang="en-US" sz="1200" dirty="0" smtClean="0">
                <a:latin typeface="+mn-lt"/>
              </a:rPr>
              <a:t>• </a:t>
            </a:r>
            <a:r>
              <a:rPr lang="en-US" sz="1200" dirty="0" smtClean="0"/>
              <a:t>Scheduling meetings with key stakeholders</a:t>
            </a:r>
          </a:p>
          <a:p>
            <a:pPr marL="260735" indent="-260735" eaLnBrk="1" hangingPunct="1">
              <a:spcBef>
                <a:spcPct val="0"/>
              </a:spcBef>
              <a:buClr>
                <a:srgbClr val="008040"/>
              </a:buClr>
              <a:buFont typeface="Arial" pitchFamily="34" charset="0"/>
              <a:buChar char="•"/>
              <a:defRPr/>
            </a:pPr>
            <a:endParaRPr lang="en-US" sz="1200" dirty="0" smtClean="0"/>
          </a:p>
          <a:p>
            <a:pPr marL="260735" indent="-260735" eaLnBrk="1" hangingPunct="1">
              <a:spcBef>
                <a:spcPct val="0"/>
              </a:spcBef>
              <a:buClr>
                <a:srgbClr val="008040"/>
              </a:buClr>
              <a:buFont typeface="Arial" pitchFamily="34" charset="0"/>
              <a:buNone/>
              <a:defRPr/>
            </a:pPr>
            <a:r>
              <a:rPr lang="en-US" sz="1200" dirty="0" smtClean="0">
                <a:latin typeface="+mn-lt"/>
              </a:rPr>
              <a:t>• </a:t>
            </a:r>
            <a:r>
              <a:rPr lang="en-US" sz="1200" dirty="0" smtClean="0"/>
              <a:t>Raising awareness with government, academia, and the public</a:t>
            </a:r>
          </a:p>
          <a:p>
            <a:pPr marL="260735" indent="-260735" eaLnBrk="1" hangingPunct="1">
              <a:spcBef>
                <a:spcPct val="0"/>
              </a:spcBef>
              <a:buClr>
                <a:srgbClr val="008040"/>
              </a:buClr>
              <a:buFont typeface="Arial" pitchFamily="34" charset="0"/>
              <a:buChar char="•"/>
              <a:defRPr/>
            </a:pPr>
            <a:endParaRPr lang="en-US" sz="1200" dirty="0" smtClean="0"/>
          </a:p>
          <a:p>
            <a:pPr marL="260735" indent="-260735" eaLnBrk="1" hangingPunct="1">
              <a:spcBef>
                <a:spcPct val="0"/>
              </a:spcBef>
              <a:buClr>
                <a:srgbClr val="008040"/>
              </a:buClr>
              <a:buFont typeface="Arial" pitchFamily="34" charset="0"/>
              <a:buNone/>
              <a:defRPr/>
            </a:pPr>
            <a:r>
              <a:rPr lang="en-US" sz="1200" dirty="0" smtClean="0">
                <a:latin typeface="+mn-lt"/>
              </a:rPr>
              <a:t>• </a:t>
            </a:r>
            <a:r>
              <a:rPr lang="en-US" sz="1200" dirty="0" smtClean="0"/>
              <a:t>Creating a process for expert or public review of the inventory, to seek feedback on areas that may need improvement</a:t>
            </a:r>
          </a:p>
          <a:p>
            <a:pPr marL="260735" marR="0" indent="-260735" algn="l" defTabSz="457200" rtl="0" eaLnBrk="1" fontAlgn="base" latinLnBrk="0" hangingPunct="1">
              <a:lnSpc>
                <a:spcPct val="100000"/>
              </a:lnSpc>
              <a:spcBef>
                <a:spcPct val="0"/>
              </a:spcBef>
              <a:spcAft>
                <a:spcPct val="0"/>
              </a:spcAft>
              <a:buClr>
                <a:srgbClr val="008040"/>
              </a:buClr>
              <a:buSzTx/>
              <a:buFont typeface="Arial" pitchFamily="34" charset="0"/>
              <a:buChar char="•"/>
              <a:tabLst/>
              <a:defRPr/>
            </a:pPr>
            <a:endParaRPr lang="en-US" sz="1200" dirty="0" smtClean="0">
              <a:latin typeface="+mn-lt"/>
            </a:endParaRPr>
          </a:p>
          <a:p>
            <a:pPr marL="260735" marR="0" indent="-260735" algn="l" defTabSz="457200" rtl="0" eaLnBrk="1" fontAlgn="base" latinLnBrk="0" hangingPunct="1">
              <a:lnSpc>
                <a:spcPct val="100000"/>
              </a:lnSpc>
              <a:spcBef>
                <a:spcPct val="0"/>
              </a:spcBef>
              <a:spcAft>
                <a:spcPct val="0"/>
              </a:spcAft>
              <a:buClr>
                <a:srgbClr val="008040"/>
              </a:buClr>
              <a:buSzTx/>
              <a:buFont typeface="Arial" pitchFamily="34" charset="0"/>
              <a:buNone/>
              <a:tabLst/>
              <a:defRPr/>
            </a:pPr>
            <a:r>
              <a:rPr lang="en-US" sz="1200" dirty="0" smtClean="0">
                <a:latin typeface="+mn-lt"/>
              </a:rPr>
              <a:t>• Create a national forum or participate in regional forums </a:t>
            </a:r>
            <a:r>
              <a:rPr lang="en-US" sz="1200" baseline="0" dirty="0" smtClean="0"/>
              <a:t>on key issues (like LULUCF)</a:t>
            </a:r>
            <a:endParaRPr lang="en-US" sz="1200" dirty="0" smtClean="0"/>
          </a:p>
          <a:p>
            <a:endParaRPr lang="en-US" sz="1200"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26C620-C533-4A06-B8C5-45AC907E787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230417" indent="-230417" eaLnBrk="1" hangingPunct="1">
              <a:spcBef>
                <a:spcPct val="0"/>
              </a:spcBef>
            </a:pPr>
            <a:r>
              <a:rPr lang="en-US" dirty="0" smtClean="0"/>
              <a:t>My talk today has four</a:t>
            </a:r>
            <a:r>
              <a:rPr lang="en-US" baseline="0" dirty="0" smtClean="0"/>
              <a:t> primary components. </a:t>
            </a:r>
          </a:p>
          <a:p>
            <a:pPr marL="230417" indent="-230417" eaLnBrk="1" hangingPunct="1">
              <a:spcBef>
                <a:spcPct val="0"/>
              </a:spcBef>
            </a:pPr>
            <a:endParaRPr lang="en-US" baseline="0" dirty="0" smtClean="0"/>
          </a:p>
          <a:p>
            <a:pPr marL="230417" indent="-230417" eaLnBrk="1" hangingPunct="1">
              <a:spcBef>
                <a:spcPct val="0"/>
              </a:spcBef>
            </a:pPr>
            <a:r>
              <a:rPr lang="en-US" dirty="0" smtClean="0"/>
              <a:t>I’ll begin by briefly reviewing the EPA national inventory system templates</a:t>
            </a:r>
          </a:p>
          <a:p>
            <a:pPr marL="230417" indent="-230417" eaLnBrk="1" hangingPunct="1">
              <a:spcBef>
                <a:spcPct val="0"/>
              </a:spcBef>
            </a:pPr>
            <a:endParaRPr lang="en-US" dirty="0" smtClean="0"/>
          </a:p>
          <a:p>
            <a:pPr marL="230417" indent="-230417" eaLnBrk="1" hangingPunct="1">
              <a:spcBef>
                <a:spcPct val="0"/>
              </a:spcBef>
            </a:pPr>
            <a:r>
              <a:rPr lang="en-US" b="1" dirty="0" smtClean="0"/>
              <a:t>[*]</a:t>
            </a:r>
            <a:r>
              <a:rPr lang="en-US" dirty="0" smtClean="0"/>
              <a:t> Discuss what a national inventory improvement plan is.</a:t>
            </a:r>
          </a:p>
          <a:p>
            <a:pPr marL="230417" indent="-230417" eaLnBrk="1" hangingPunct="1">
              <a:spcBef>
                <a:spcPct val="0"/>
              </a:spcBef>
            </a:pPr>
            <a:endParaRPr lang="en-US" dirty="0" smtClean="0"/>
          </a:p>
          <a:p>
            <a:pPr marL="230417" indent="-230417" eaLnBrk="1" hangingPunct="1">
              <a:spcBef>
                <a:spcPct val="0"/>
              </a:spcBef>
            </a:pPr>
            <a:r>
              <a:rPr lang="en-US" b="1" dirty="0" smtClean="0"/>
              <a:t>[*] </a:t>
            </a:r>
            <a:r>
              <a:rPr lang="en-US" dirty="0" smtClean="0"/>
              <a:t>Discuss some of the benefits of developing this plan.</a:t>
            </a:r>
          </a:p>
          <a:p>
            <a:pPr marL="230417" indent="-230417" eaLnBrk="1" hangingPunct="1">
              <a:spcBef>
                <a:spcPct val="0"/>
              </a:spcBef>
            </a:pPr>
            <a:endParaRPr lang="en-US" dirty="0" smtClean="0"/>
          </a:p>
          <a:p>
            <a:pPr marL="230417" indent="-230417" eaLnBrk="1" hangingPunct="1">
              <a:spcBef>
                <a:spcPct val="0"/>
              </a:spcBef>
            </a:pPr>
            <a:r>
              <a:rPr lang="en-US" b="1" dirty="0" smtClean="0"/>
              <a:t>[*]</a:t>
            </a:r>
            <a:r>
              <a:rPr lang="en-US" b="0" dirty="0" smtClean="0"/>
              <a:t> And then f</a:t>
            </a:r>
            <a:r>
              <a:rPr lang="en-US" dirty="0" smtClean="0"/>
              <a:t>inally, I’ll take you briefly through the steps in this template to show you how to complete each component.</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D363BA-BDB8-469D-943A-424F1B5B234A}"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Training activities can also be listed</a:t>
            </a:r>
            <a:r>
              <a:rPr lang="en-US" baseline="0" dirty="0" smtClean="0"/>
              <a:t>, to describe activities needed to increase knowledge and technical capacity of the inventory team or with cooperating institutions, and training inventory staff.</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26C620-C533-4A06-B8C5-45AC907E787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Step 7 is the final step, and summarizes the plan.</a:t>
            </a:r>
          </a:p>
          <a:p>
            <a:pPr eaLnBrk="1" hangingPunct="1">
              <a:spcBef>
                <a:spcPct val="0"/>
              </a:spcBef>
            </a:pPr>
            <a:endParaRPr lang="en-US" dirty="0" smtClean="0"/>
          </a:p>
          <a:p>
            <a:pPr eaLnBrk="1" hangingPunct="1">
              <a:spcBef>
                <a:spcPct val="0"/>
              </a:spcBef>
            </a:pPr>
            <a:r>
              <a:rPr lang="en-US" dirty="0" smtClean="0"/>
              <a:t>Inventory teams should summarize the priority areas of improvement to improve the quality of the national inventory.</a:t>
            </a:r>
          </a:p>
          <a:p>
            <a:pPr eaLnBrk="1" hangingPunct="1">
              <a:spcBef>
                <a:spcPct val="0"/>
              </a:spcBef>
            </a:pPr>
            <a:endParaRPr lang="en-US" dirty="0" smtClean="0"/>
          </a:p>
          <a:p>
            <a:pPr eaLnBrk="1" hangingPunct="1">
              <a:spcBef>
                <a:spcPct val="0"/>
              </a:spcBef>
            </a:pPr>
            <a:r>
              <a:rPr lang="en-US" dirty="0" smtClean="0"/>
              <a:t>In this step inventory teams can also recommend specific projects to address improvements needed.</a:t>
            </a:r>
          </a:p>
          <a:p>
            <a:pPr eaLnBrk="1" hangingPunct="1">
              <a:spcBef>
                <a:spcPct val="0"/>
              </a:spcBef>
            </a:pPr>
            <a:endParaRPr lang="en-US" dirty="0" smtClean="0"/>
          </a:p>
          <a:p>
            <a:pPr defTabSz="436580" eaLnBrk="1" hangingPunct="1">
              <a:spcBef>
                <a:spcPct val="0"/>
              </a:spcBef>
              <a:defRPr/>
            </a:pPr>
            <a:r>
              <a:rPr lang="en-US" sz="1200" dirty="0" smtClean="0"/>
              <a:t>Some of these improvements will require additional personnel, capital, or other costs to implement them. </a:t>
            </a:r>
          </a:p>
          <a:p>
            <a:pPr defTabSz="436580" eaLnBrk="1" hangingPunct="1">
              <a:spcBef>
                <a:spcPct val="0"/>
              </a:spcBef>
              <a:defRPr/>
            </a:pPr>
            <a:endParaRPr lang="en-US" sz="1200" dirty="0" smtClean="0"/>
          </a:p>
          <a:p>
            <a:pPr defTabSz="436580" eaLnBrk="1" hangingPunct="1">
              <a:spcBef>
                <a:spcPct val="0"/>
              </a:spcBef>
              <a:defRPr/>
            </a:pPr>
            <a:r>
              <a:rPr lang="en-US" sz="1200" dirty="0" smtClean="0"/>
              <a:t>You should document specific projects that will improve the quality and completeness of your national emission estimates, and any details.</a:t>
            </a:r>
          </a:p>
          <a:p>
            <a:pPr eaLnBrk="1" hangingPunct="1">
              <a:spcBef>
                <a:spcPct val="0"/>
              </a:spcBef>
            </a:pPr>
            <a:endParaRPr lang="en-US" sz="1200" dirty="0" smtClean="0"/>
          </a:p>
          <a:p>
            <a:pPr eaLnBrk="1" hangingPunct="1">
              <a:spcBef>
                <a:spcPct val="0"/>
              </a:spcBef>
            </a:pPr>
            <a:r>
              <a:rPr lang="en-US" sz="1200" dirty="0" smtClean="0"/>
              <a:t>For each proposed project, inventory teams should identify </a:t>
            </a:r>
          </a:p>
          <a:p>
            <a:pPr eaLnBrk="1" hangingPunct="1">
              <a:spcBef>
                <a:spcPct val="0"/>
              </a:spcBef>
            </a:pPr>
            <a:endParaRPr lang="en-US" sz="1200" dirty="0" smtClean="0"/>
          </a:p>
          <a:p>
            <a:pPr eaLnBrk="1" hangingPunct="1">
              <a:spcBef>
                <a:spcPct val="0"/>
              </a:spcBef>
              <a:spcAft>
                <a:spcPts val="600"/>
              </a:spcAft>
              <a:buFontTx/>
              <a:buNone/>
            </a:pPr>
            <a:r>
              <a:rPr lang="en-US" dirty="0" smtClean="0">
                <a:latin typeface="+mn-lt"/>
              </a:rPr>
              <a:t>• </a:t>
            </a:r>
            <a:r>
              <a:rPr lang="en-US" sz="1200" dirty="0" smtClean="0"/>
              <a:t>The specific project to be completed</a:t>
            </a:r>
          </a:p>
          <a:p>
            <a:pPr eaLnBrk="1" hangingPunct="1">
              <a:spcBef>
                <a:spcPct val="0"/>
              </a:spcBef>
              <a:spcAft>
                <a:spcPts val="600"/>
              </a:spcAft>
              <a:buFontTx/>
              <a:buNone/>
            </a:pPr>
            <a:r>
              <a:rPr lang="en-US" dirty="0" smtClean="0">
                <a:latin typeface="+mn-lt"/>
              </a:rPr>
              <a:t>• </a:t>
            </a:r>
            <a:r>
              <a:rPr lang="en-US" sz="1200" dirty="0" smtClean="0"/>
              <a:t>How many people it will take to complete that project</a:t>
            </a:r>
          </a:p>
          <a:p>
            <a:pPr eaLnBrk="1" hangingPunct="1">
              <a:spcBef>
                <a:spcPct val="0"/>
              </a:spcBef>
              <a:spcAft>
                <a:spcPts val="600"/>
              </a:spcAft>
              <a:buFontTx/>
              <a:buNone/>
            </a:pPr>
            <a:r>
              <a:rPr lang="en-US" dirty="0" smtClean="0">
                <a:latin typeface="+mn-lt"/>
              </a:rPr>
              <a:t>• </a:t>
            </a:r>
            <a:r>
              <a:rPr lang="en-US" sz="1200" dirty="0" smtClean="0"/>
              <a:t>How much it would cost</a:t>
            </a:r>
          </a:p>
          <a:p>
            <a:pPr eaLnBrk="1" hangingPunct="1">
              <a:spcBef>
                <a:spcPct val="0"/>
              </a:spcBef>
              <a:spcAft>
                <a:spcPts val="600"/>
              </a:spcAft>
              <a:buFontTx/>
              <a:buNone/>
            </a:pPr>
            <a:r>
              <a:rPr lang="en-US" dirty="0" smtClean="0">
                <a:latin typeface="+mn-lt"/>
              </a:rPr>
              <a:t>• </a:t>
            </a:r>
            <a:r>
              <a:rPr lang="en-US" sz="1200" dirty="0" smtClean="0"/>
              <a:t>What, if any, equipment is needed</a:t>
            </a:r>
          </a:p>
          <a:p>
            <a:pPr eaLnBrk="1" hangingPunct="1">
              <a:spcBef>
                <a:spcPct val="0"/>
              </a:spcBef>
            </a:pPr>
            <a:endParaRPr lang="en-US" dirty="0"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518447-4635-4A7C-9808-708B189FF197}" type="slidenum">
              <a:rPr lang="en-US"/>
              <a:pPr fontAlgn="base">
                <a:spcBef>
                  <a:spcPct val="0"/>
                </a:spcBef>
                <a:spcAft>
                  <a:spcPct val="0"/>
                </a:spcAft>
                <a:defRPr/>
              </a:pPr>
              <a:t>21</a:t>
            </a:fld>
            <a:endParaRPr lang="en-US"/>
          </a:p>
        </p:txBody>
      </p:sp>
      <p:sp>
        <p:nvSpPr>
          <p:cNvPr id="6349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63494"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Information on potential</a:t>
            </a:r>
            <a:r>
              <a:rPr lang="en-US" baseline="0" dirty="0" smtClean="0"/>
              <a:t> projects </a:t>
            </a:r>
            <a:r>
              <a:rPr lang="en-US" dirty="0" smtClean="0"/>
              <a:t>can be documented in the last table of the </a:t>
            </a:r>
            <a:r>
              <a:rPr lang="en-US" baseline="0" dirty="0" smtClean="0"/>
              <a:t>template.</a:t>
            </a:r>
            <a:r>
              <a:rPr lang="en-US" dirty="0" smtClean="0"/>
              <a:t> </a:t>
            </a:r>
          </a:p>
          <a:p>
            <a:pPr eaLnBrk="1" hangingPunct="1">
              <a:spcBef>
                <a:spcPct val="0"/>
              </a:spcBef>
            </a:pPr>
            <a:endParaRPr lang="en-US" dirty="0" smtClean="0"/>
          </a:p>
          <a:p>
            <a:pPr eaLnBrk="1" hangingPunct="1">
              <a:spcBef>
                <a:spcPct val="0"/>
              </a:spcBef>
            </a:pPr>
            <a:r>
              <a:rPr lang="en-US" dirty="0" smtClean="0"/>
              <a:t>This is an</a:t>
            </a:r>
            <a:r>
              <a:rPr lang="en-US" baseline="0" dirty="0" smtClean="0"/>
              <a:t> </a:t>
            </a:r>
            <a:r>
              <a:rPr lang="en-US" dirty="0" smtClean="0"/>
              <a:t>example</a:t>
            </a:r>
            <a:r>
              <a:rPr lang="en-US" baseline="0" dirty="0" smtClean="0"/>
              <a:t> of how an inventory team might fill out this table with projects to address some of the example improvements identified earlier in my presentation.</a:t>
            </a:r>
            <a:r>
              <a:rPr lang="en-US" dirty="0" smtClean="0"/>
              <a:t> </a:t>
            </a:r>
          </a:p>
          <a:p>
            <a:pPr eaLnBrk="1" hangingPunct="1">
              <a:spcBef>
                <a:spcPct val="0"/>
              </a:spcBef>
            </a:pPr>
            <a:endParaRPr lang="en-US" dirty="0" smtClean="0"/>
          </a:p>
          <a:p>
            <a:pPr eaLnBrk="1" hangingPunct="1">
              <a:spcBef>
                <a:spcPct val="0"/>
              </a:spcBef>
            </a:pPr>
            <a:r>
              <a:rPr lang="en-US" dirty="0" smtClean="0"/>
              <a:t>By</a:t>
            </a:r>
            <a:r>
              <a:rPr lang="en-US" baseline="0" dirty="0" smtClean="0"/>
              <a:t> completing this step, inventory teams can </a:t>
            </a:r>
            <a:r>
              <a:rPr lang="en-US" dirty="0" smtClean="0"/>
              <a:t>systematically demonstrate and justify their</a:t>
            </a:r>
            <a:r>
              <a:rPr lang="en-US" baseline="0" dirty="0" smtClean="0"/>
              <a:t> </a:t>
            </a:r>
            <a:r>
              <a:rPr lang="en-US" dirty="0" smtClean="0"/>
              <a:t>needs. </a:t>
            </a:r>
          </a:p>
          <a:p>
            <a:pPr eaLnBrk="1" hangingPunct="1">
              <a:spcBef>
                <a:spcPct val="0"/>
              </a:spcBef>
            </a:pPr>
            <a:endParaRPr lang="en-US" dirty="0" smtClean="0"/>
          </a:p>
          <a:p>
            <a:pPr eaLnBrk="1" hangingPunct="1">
              <a:spcBef>
                <a:spcPct val="0"/>
              </a:spcBef>
            </a:pPr>
            <a:r>
              <a:rPr lang="en-US" dirty="0" smtClean="0"/>
              <a:t>This</a:t>
            </a:r>
            <a:r>
              <a:rPr lang="en-US" baseline="0" dirty="0" smtClean="0"/>
              <a:t> information </a:t>
            </a:r>
            <a:r>
              <a:rPr lang="en-US" dirty="0" smtClean="0"/>
              <a:t>could be transformed into a proposal to requests funds internally, or to propose to potential donors.</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3A980B-AC6A-4A6D-8915-BA4D6095BBD3}"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ts val="0"/>
              </a:spcBef>
              <a:spcAft>
                <a:spcPts val="0"/>
              </a:spcAft>
              <a:defRPr/>
            </a:pPr>
            <a:r>
              <a:rPr lang="en-US" sz="1200" b="0" i="0" dirty="0" smtClean="0">
                <a:solidFill>
                  <a:schemeClr val="tx1"/>
                </a:solidFill>
                <a:effectLst/>
                <a:latin typeface="+mn-lt"/>
              </a:rPr>
              <a:t>In summary, the national inventory</a:t>
            </a:r>
            <a:r>
              <a:rPr lang="en-US" sz="1200" b="0" i="0" baseline="0" dirty="0" smtClean="0">
                <a:solidFill>
                  <a:schemeClr val="tx1"/>
                </a:solidFill>
                <a:effectLst/>
                <a:latin typeface="+mn-lt"/>
              </a:rPr>
              <a:t> improvement plan </a:t>
            </a:r>
            <a:r>
              <a:rPr lang="en-US" sz="1200" b="0" i="0" dirty="0" smtClean="0">
                <a:solidFill>
                  <a:schemeClr val="tx1"/>
                </a:solidFill>
                <a:effectLst/>
                <a:latin typeface="+mn-lt"/>
              </a:rPr>
              <a:t>template will help inventory teams </a:t>
            </a:r>
          </a:p>
          <a:p>
            <a:pPr eaLnBrk="1" hangingPunct="1">
              <a:spcBef>
                <a:spcPts val="0"/>
              </a:spcBef>
              <a:spcAft>
                <a:spcPts val="0"/>
              </a:spcAft>
              <a:defRPr/>
            </a:pPr>
            <a:endParaRPr lang="en-US" sz="1200" b="0" i="0" dirty="0" smtClean="0">
              <a:solidFill>
                <a:schemeClr val="tx1"/>
              </a:solidFill>
              <a:effectLst/>
              <a:latin typeface="+mn-lt"/>
            </a:endParaRPr>
          </a:p>
          <a:p>
            <a:pPr eaLnBrk="1" fontAlgn="auto" hangingPunct="1">
              <a:spcBef>
                <a:spcPts val="0"/>
              </a:spcBef>
              <a:spcAft>
                <a:spcPts val="0"/>
              </a:spcAft>
              <a:buFont typeface="Arial"/>
              <a:buNone/>
              <a:defRPr/>
            </a:pPr>
            <a:r>
              <a:rPr lang="en-US" sz="1200" b="0" i="0" dirty="0" smtClean="0">
                <a:solidFill>
                  <a:schemeClr val="tx1"/>
                </a:solidFill>
                <a:effectLst/>
                <a:latin typeface="+mn-lt"/>
              </a:rPr>
              <a:t>Synthesize findings of previous templates</a:t>
            </a:r>
          </a:p>
          <a:p>
            <a:pPr eaLnBrk="1" fontAlgn="auto" hangingPunct="1">
              <a:spcBef>
                <a:spcPts val="0"/>
              </a:spcBef>
              <a:spcAft>
                <a:spcPts val="0"/>
              </a:spcAft>
              <a:buFont typeface="Arial"/>
              <a:buNone/>
              <a:defRPr/>
            </a:pPr>
            <a:endParaRPr lang="en-US" sz="1200" b="0" i="0" dirty="0" smtClean="0">
              <a:solidFill>
                <a:schemeClr val="tx1"/>
              </a:solidFill>
              <a:effectLst/>
              <a:latin typeface="+mn-lt"/>
            </a:endParaRPr>
          </a:p>
          <a:p>
            <a:pPr eaLnBrk="1" fontAlgn="auto" hangingPunct="1">
              <a:spcBef>
                <a:spcPts val="0"/>
              </a:spcBef>
              <a:spcAft>
                <a:spcPts val="0"/>
              </a:spcAft>
              <a:buFont typeface="Arial"/>
              <a:buNone/>
              <a:defRPr/>
            </a:pPr>
            <a:r>
              <a:rPr lang="en-US" sz="1200" b="0" i="0" dirty="0" smtClean="0">
                <a:solidFill>
                  <a:schemeClr val="tx1"/>
                </a:solidFill>
                <a:effectLst/>
                <a:latin typeface="+mn-lt"/>
              </a:rPr>
              <a:t>Identify and prioritize areas of the inventory that need improvement</a:t>
            </a:r>
          </a:p>
          <a:p>
            <a:pPr eaLnBrk="1" fontAlgn="auto" hangingPunct="1">
              <a:spcBef>
                <a:spcPts val="0"/>
              </a:spcBef>
              <a:spcAft>
                <a:spcPts val="0"/>
              </a:spcAft>
              <a:buFont typeface="Arial"/>
              <a:buNone/>
              <a:defRPr/>
            </a:pPr>
            <a:endParaRPr lang="en-US" sz="1200" b="0" i="0" dirty="0" smtClean="0">
              <a:solidFill>
                <a:schemeClr val="tx1"/>
              </a:solidFill>
              <a:effectLst/>
              <a:latin typeface="+mn-lt"/>
            </a:endParaRPr>
          </a:p>
          <a:p>
            <a:pPr eaLnBrk="1" fontAlgn="auto" hangingPunct="1">
              <a:spcBef>
                <a:spcPts val="0"/>
              </a:spcBef>
              <a:spcAft>
                <a:spcPts val="0"/>
              </a:spcAft>
              <a:buFont typeface="Arial"/>
              <a:buNone/>
              <a:defRPr/>
            </a:pPr>
            <a:r>
              <a:rPr lang="en-US" sz="1200" b="0" i="0" dirty="0" smtClean="0">
                <a:solidFill>
                  <a:schemeClr val="tx1"/>
                </a:solidFill>
                <a:effectLst/>
                <a:latin typeface="+mn-lt"/>
              </a:rPr>
              <a:t>Propose specific projects to address these areas (which can then</a:t>
            </a:r>
            <a:r>
              <a:rPr lang="en-US" sz="1200" b="0" i="0" baseline="0" dirty="0" smtClean="0">
                <a:solidFill>
                  <a:schemeClr val="tx1"/>
                </a:solidFill>
                <a:effectLst/>
                <a:latin typeface="+mn-lt"/>
              </a:rPr>
              <a:t> be used to inform proposals for specific projects)</a:t>
            </a:r>
          </a:p>
          <a:p>
            <a:pPr eaLnBrk="1" fontAlgn="auto" hangingPunct="1">
              <a:spcBef>
                <a:spcPts val="0"/>
              </a:spcBef>
              <a:spcAft>
                <a:spcPts val="0"/>
              </a:spcAft>
              <a:buFont typeface="Arial"/>
              <a:buChar char="•"/>
              <a:defRPr/>
            </a:pPr>
            <a:endParaRPr lang="en-US" sz="1200" b="0" i="0" dirty="0" smtClean="0">
              <a:solidFill>
                <a:schemeClr val="tx1"/>
              </a:solidFill>
              <a:effectLst/>
              <a:latin typeface="+mn-lt"/>
            </a:endParaRPr>
          </a:p>
          <a:p>
            <a:pPr eaLnBrk="1" fontAlgn="auto" hangingPunct="1">
              <a:spcBef>
                <a:spcPts val="0"/>
              </a:spcBef>
              <a:spcAft>
                <a:spcPts val="0"/>
              </a:spcAft>
              <a:buFont typeface="Arial"/>
              <a:buNone/>
              <a:defRPr/>
            </a:pPr>
            <a:r>
              <a:rPr lang="en-US" sz="1200" b="0" i="0" dirty="0" smtClean="0">
                <a:solidFill>
                  <a:schemeClr val="tx1"/>
                </a:solidFill>
                <a:effectLst/>
                <a:latin typeface="+mn-lt"/>
              </a:rPr>
              <a:t>Guide and inform future efforts and teams to improve inventory quality and establish a sustainable national system</a:t>
            </a:r>
          </a:p>
          <a:p>
            <a:pPr eaLnBrk="1" fontAlgn="auto" hangingPunct="1">
              <a:spcBef>
                <a:spcPts val="0"/>
              </a:spcBef>
              <a:spcAft>
                <a:spcPts val="0"/>
              </a:spcAft>
              <a:buFont typeface="Arial"/>
              <a:buChar char="•"/>
              <a:defRPr/>
            </a:pPr>
            <a:endParaRPr lang="en-US" sz="1200" b="0" i="0" dirty="0" smtClean="0">
              <a:solidFill>
                <a:schemeClr val="tx1"/>
              </a:solidFill>
              <a:effectLst/>
              <a:latin typeface="+mn-lt"/>
            </a:endParaRPr>
          </a:p>
          <a:p>
            <a:pPr eaLnBrk="1" fontAlgn="auto" hangingPunct="1">
              <a:spcBef>
                <a:spcPts val="0"/>
              </a:spcBef>
              <a:spcAft>
                <a:spcPts val="0"/>
              </a:spcAft>
              <a:buFont typeface="Arial"/>
              <a:buNone/>
              <a:defRPr/>
            </a:pPr>
            <a:r>
              <a:rPr lang="en-US" sz="1200" b="0" i="0" dirty="0" smtClean="0">
                <a:solidFill>
                  <a:schemeClr val="tx1"/>
                </a:solidFill>
                <a:effectLst/>
                <a:latin typeface="+mn-lt"/>
              </a:rPr>
              <a:t>Adhere to IPCC inventory principles of transparency, consistency, comparability, completeness, and accuracy.</a:t>
            </a:r>
          </a:p>
          <a:p>
            <a:pPr eaLnBrk="1" hangingPunct="1">
              <a:spcBef>
                <a:spcPts val="0"/>
              </a:spcBef>
              <a:spcAft>
                <a:spcPts val="0"/>
              </a:spcAft>
              <a:defRPr/>
            </a:pPr>
            <a:endParaRPr lang="en-US" sz="1200" b="0" i="0" dirty="0" smtClean="0">
              <a:solidFill>
                <a:schemeClr val="tx1"/>
              </a:solidFill>
              <a:effectLst/>
              <a:latin typeface="+mn-lt"/>
            </a:endParaRP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C63C2B-E25C-4F86-A30D-673C169D8CC3}"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a:t>
            </a:r>
            <a:r>
              <a:rPr lang="en-US" baseline="0" dirty="0" smtClean="0"/>
              <a:t> hope you have found this helpful. </a:t>
            </a:r>
            <a:r>
              <a:rPr lang="en-US" dirty="0" smtClean="0"/>
              <a:t>That’s it! Thank you so much for you attention, and I’d be happy to answer</a:t>
            </a:r>
            <a:r>
              <a:rPr lang="en-US" baseline="0" dirty="0" smtClean="0"/>
              <a:t> any questions.</a:t>
            </a:r>
            <a:endParaRPr lang="en-US" dirty="0"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F84C1-7D7E-4886-8A82-F722946DA756}" type="slidenum">
              <a:rPr lang="en-US"/>
              <a:pPr fontAlgn="base">
                <a:spcBef>
                  <a:spcPct val="0"/>
                </a:spcBef>
                <a:spcAft>
                  <a:spcPct val="0"/>
                </a:spcAft>
                <a:defRPr/>
              </a:pPr>
              <a:t>24</a:t>
            </a:fld>
            <a:endParaRPr lang="en-US"/>
          </a:p>
        </p:txBody>
      </p:sp>
      <p:sp>
        <p:nvSpPr>
          <p:cNvPr id="5" name="Rectangle 4"/>
          <p:cNvSpPr/>
          <p:nvPr/>
        </p:nvSpPr>
        <p:spPr>
          <a:xfrm>
            <a:off x="2643188" y="1353304"/>
            <a:ext cx="2857500" cy="642167"/>
          </a:xfrm>
          <a:prstGeom prst="rect">
            <a:avLst/>
          </a:prstGeom>
        </p:spPr>
        <p:txBody>
          <a:bodyPr wrap="square" lIns="87316" tIns="43658" rIns="87316" bIns="43658">
            <a:spAutoFit/>
          </a:bodyPr>
          <a:lstStyle/>
          <a:p>
            <a:r>
              <a:rPr lang="en-US" b="1" dirty="0" smtClean="0">
                <a:latin typeface="Gill Sans MT" pitchFamily="34" charset="0"/>
              </a:rPr>
              <a:t>Thanks for your attention!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41653" indent="-241653" defTabSz="483306" eaLnBrk="1" fontAlgn="auto" hangingPunct="1">
              <a:spcBef>
                <a:spcPct val="20000"/>
              </a:spcBef>
              <a:spcAft>
                <a:spcPts val="0"/>
              </a:spcAft>
              <a:defRPr/>
            </a:pPr>
            <a:r>
              <a:rPr lang="en-US" sz="1200" dirty="0" smtClean="0"/>
              <a:t>The six EPA templates all focus on key elements related to managing the development of GHG inventories. </a:t>
            </a:r>
          </a:p>
          <a:p>
            <a:pPr marL="241653" indent="-241653" defTabSz="483306" eaLnBrk="1" fontAlgn="auto" hangingPunct="1">
              <a:spcBef>
                <a:spcPct val="20000"/>
              </a:spcBef>
              <a:spcAft>
                <a:spcPts val="0"/>
              </a:spcAft>
              <a:defRPr/>
            </a:pPr>
            <a:endParaRPr lang="en-US" sz="1200" dirty="0" smtClean="0"/>
          </a:p>
          <a:p>
            <a:pPr marL="241653" indent="-241653" defTabSz="483306" eaLnBrk="1" fontAlgn="auto" hangingPunct="1">
              <a:spcBef>
                <a:spcPct val="20000"/>
              </a:spcBef>
              <a:spcAft>
                <a:spcPts val="0"/>
              </a:spcAft>
              <a:defRPr/>
            </a:pPr>
            <a:r>
              <a:rPr lang="en-US" sz="1200" dirty="0" smtClean="0"/>
              <a:t>In this talk, I’ll be discussing the final template, the one for the national inventory improvement plan.</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1249CE-AC88-4E7E-8BE3-551B223ADC62}" type="slidenum">
              <a:rPr lang="en-US"/>
              <a:pPr fontAlgn="base">
                <a:spcBef>
                  <a:spcPct val="0"/>
                </a:spcBef>
                <a:spcAft>
                  <a:spcPct val="0"/>
                </a:spcAft>
                <a:defRPr/>
              </a:pPr>
              <a:t>3</a:t>
            </a:fld>
            <a:endParaRPr lang="en-US"/>
          </a:p>
        </p:txBody>
      </p:sp>
      <p:sp>
        <p:nvSpPr>
          <p:cNvPr id="4301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43014"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purpose of this plan is to help countries identify and prioritize improvements to their national inventory systems. </a:t>
            </a:r>
          </a:p>
          <a:p>
            <a:pPr eaLnBrk="1" hangingPunct="1">
              <a:spcBef>
                <a:spcPct val="0"/>
              </a:spcBef>
            </a:pPr>
            <a:endParaRPr lang="en-US" dirty="0" smtClean="0"/>
          </a:p>
          <a:p>
            <a:pPr eaLnBrk="1" hangingPunct="1">
              <a:spcBef>
                <a:spcPct val="0"/>
              </a:spcBef>
            </a:pPr>
            <a:r>
              <a:rPr lang="en-US" dirty="0" smtClean="0"/>
              <a:t>This template draws upon findings from the other report templates, as inventory teams document and assess the key steps for developing a national inventory.</a:t>
            </a:r>
          </a:p>
          <a:p>
            <a:pPr eaLnBrk="1" hangingPunct="1">
              <a:spcBef>
                <a:spcPct val="0"/>
              </a:spcBef>
            </a:pPr>
            <a:endParaRPr lang="en-US" dirty="0" smtClean="0"/>
          </a:p>
          <a:p>
            <a:pPr eaLnBrk="1" hangingPunct="1">
              <a:spcBef>
                <a:spcPct val="0"/>
              </a:spcBef>
            </a:pPr>
            <a:r>
              <a:rPr lang="en-US" dirty="0" smtClean="0"/>
              <a:t>Therefore, this template should be completed after all the other templates. </a:t>
            </a:r>
          </a:p>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EAB215-F98D-48B5-A3B0-36D135C0B653}" type="slidenum">
              <a:rPr lang="en-US"/>
              <a:pPr fontAlgn="base">
                <a:spcBef>
                  <a:spcPct val="0"/>
                </a:spcBef>
                <a:spcAft>
                  <a:spcPct val="0"/>
                </a:spcAft>
                <a:defRPr/>
              </a:pPr>
              <a:t>4</a:t>
            </a:fld>
            <a:endParaRPr lang="en-US"/>
          </a:p>
        </p:txBody>
      </p:sp>
      <p:sp>
        <p:nvSpPr>
          <p:cNvPr id="4403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4403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260756-6121-4DF6-90B7-A0EB7B397AFE}" type="slidenum">
              <a:rPr lang="en-US"/>
              <a:pPr/>
              <a:t>5</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normAutofit fontScale="92500" lnSpcReduction="10000"/>
          </a:bodyPr>
          <a:lstStyle/>
          <a:p>
            <a:pPr marL="327435" indent="-327435">
              <a:spcBef>
                <a:spcPts val="600"/>
              </a:spcBef>
              <a:spcAft>
                <a:spcPts val="0"/>
              </a:spcAft>
            </a:pPr>
            <a:r>
              <a:rPr lang="en-US" b="0" dirty="0" smtClean="0">
                <a:latin typeface="+mn-lt"/>
                <a:ea typeface="MS Mincho" pitchFamily="49" charset="-128"/>
                <a:cs typeface="Arial" charset="0"/>
              </a:rPr>
              <a:t>We hope</a:t>
            </a:r>
            <a:r>
              <a:rPr lang="en-US" b="0" baseline="0" dirty="0" smtClean="0">
                <a:latin typeface="+mn-lt"/>
                <a:ea typeface="MS Mincho" pitchFamily="49" charset="-128"/>
                <a:cs typeface="Arial" charset="0"/>
              </a:rPr>
              <a:t> this template can help in a number of ways. </a:t>
            </a:r>
          </a:p>
          <a:p>
            <a:pPr marL="327435" indent="-327435">
              <a:spcBef>
                <a:spcPts val="600"/>
              </a:spcBef>
              <a:spcAft>
                <a:spcPts val="0"/>
              </a:spcAft>
            </a:pPr>
            <a:endParaRPr lang="en-US" b="0" baseline="0" dirty="0" smtClean="0">
              <a:latin typeface="+mn-lt"/>
              <a:ea typeface="MS Mincho" pitchFamily="49" charset="-128"/>
              <a:cs typeface="Arial" charset="0"/>
            </a:endParaRPr>
          </a:p>
          <a:p>
            <a:pPr marL="327435" indent="-327435">
              <a:spcBef>
                <a:spcPts val="600"/>
              </a:spcBef>
              <a:spcAft>
                <a:spcPts val="0"/>
              </a:spcAft>
              <a:buFont typeface="Arial" pitchFamily="34" charset="0"/>
              <a:buNone/>
            </a:pPr>
            <a:r>
              <a:rPr lang="en-US" b="0" baseline="0" dirty="0" smtClean="0">
                <a:latin typeface="+mn-lt"/>
                <a:ea typeface="MS Mincho" pitchFamily="49" charset="-128"/>
                <a:cs typeface="Arial" charset="0"/>
              </a:rPr>
              <a:t>It gives </a:t>
            </a:r>
            <a:r>
              <a:rPr lang="en-US" b="0" dirty="0" smtClean="0">
                <a:latin typeface="+mn-lt"/>
                <a:ea typeface="MS Mincho" pitchFamily="49" charset="-128"/>
                <a:cs typeface="Arial" charset="0"/>
              </a:rPr>
              <a:t>an inventory team a place to:</a:t>
            </a:r>
          </a:p>
          <a:p>
            <a:pPr>
              <a:spcBef>
                <a:spcPts val="600"/>
              </a:spcBef>
              <a:spcAft>
                <a:spcPts val="0"/>
              </a:spcAft>
              <a:buFont typeface="Arial" pitchFamily="34" charset="0"/>
              <a:buNone/>
            </a:pPr>
            <a:r>
              <a:rPr lang="en-US" dirty="0" smtClean="0">
                <a:latin typeface="+mn-lt"/>
              </a:rPr>
              <a:t>• Synthesize</a:t>
            </a:r>
            <a:r>
              <a:rPr lang="en-US" baseline="0" dirty="0" smtClean="0">
                <a:latin typeface="+mn-lt"/>
              </a:rPr>
              <a:t> information from the Key Category analysis, the Institutional Arrangements and the Source-by-source documentation templates.</a:t>
            </a:r>
          </a:p>
          <a:p>
            <a:pPr>
              <a:spcBef>
                <a:spcPts val="600"/>
              </a:spcBef>
              <a:spcAft>
                <a:spcPts val="0"/>
              </a:spcAft>
              <a:buFont typeface="Arial" pitchFamily="34" charset="0"/>
              <a:buNone/>
            </a:pPr>
            <a:r>
              <a:rPr lang="en-US" dirty="0" smtClean="0">
                <a:latin typeface="+mn-lt"/>
              </a:rPr>
              <a:t>• Identify</a:t>
            </a:r>
            <a:r>
              <a:rPr lang="en-US" baseline="0" dirty="0" smtClean="0">
                <a:latin typeface="+mn-lt"/>
              </a:rPr>
              <a:t> the most critical areas of improvement for future inventories and prioritize them</a:t>
            </a:r>
          </a:p>
          <a:p>
            <a:pPr marL="0" lvl="1" defTabSz="436580" eaLnBrk="1" fontAlgn="auto" hangingPunct="1">
              <a:spcBef>
                <a:spcPts val="600"/>
              </a:spcBef>
              <a:spcAft>
                <a:spcPts val="0"/>
              </a:spcAft>
              <a:buFont typeface="Arial" pitchFamily="34" charset="0"/>
              <a:buNone/>
              <a:defRPr/>
            </a:pPr>
            <a:r>
              <a:rPr lang="en-US" dirty="0" smtClean="0">
                <a:latin typeface="+mn-lt"/>
              </a:rPr>
              <a:t>• Identify concrete actions to address improvements</a:t>
            </a:r>
          </a:p>
          <a:p>
            <a:pPr>
              <a:spcBef>
                <a:spcPts val="600"/>
              </a:spcBef>
              <a:spcAft>
                <a:spcPts val="0"/>
              </a:spcAft>
              <a:buFont typeface="Arial" pitchFamily="34" charset="0"/>
              <a:buNone/>
            </a:pPr>
            <a:r>
              <a:rPr lang="en-US" dirty="0" smtClean="0">
                <a:latin typeface="+mn-lt"/>
              </a:rPr>
              <a:t>• </a:t>
            </a:r>
            <a:r>
              <a:rPr lang="en-US" baseline="0" dirty="0" smtClean="0">
                <a:latin typeface="+mn-lt"/>
              </a:rPr>
              <a:t>Start thinking about projects to address improvements and the need for capital and personnel</a:t>
            </a:r>
          </a:p>
          <a:p>
            <a:pPr>
              <a:spcBef>
                <a:spcPts val="600"/>
              </a:spcBef>
              <a:spcAft>
                <a:spcPts val="0"/>
              </a:spcAft>
              <a:buFont typeface="Arial" pitchFamily="34" charset="0"/>
              <a:buNone/>
            </a:pPr>
            <a:endParaRPr lang="en-US" dirty="0" smtClean="0">
              <a:latin typeface="+mn-lt"/>
            </a:endParaRPr>
          </a:p>
          <a:p>
            <a:pPr>
              <a:spcBef>
                <a:spcPts val="600"/>
              </a:spcBef>
              <a:spcAft>
                <a:spcPts val="0"/>
              </a:spcAft>
              <a:buFont typeface="Arial" pitchFamily="34" charset="0"/>
              <a:buNone/>
            </a:pPr>
            <a:r>
              <a:rPr lang="en-US" b="1" dirty="0" smtClean="0">
                <a:latin typeface="+mn-lt"/>
              </a:rPr>
              <a:t>[*] </a:t>
            </a:r>
            <a:r>
              <a:rPr lang="en-US" dirty="0" smtClean="0">
                <a:latin typeface="+mn-lt"/>
              </a:rPr>
              <a:t>The steps in this</a:t>
            </a:r>
            <a:r>
              <a:rPr lang="en-US" baseline="0" dirty="0" smtClean="0">
                <a:latin typeface="+mn-lt"/>
              </a:rPr>
              <a:t> </a:t>
            </a:r>
            <a:r>
              <a:rPr lang="en-US" dirty="0" smtClean="0">
                <a:latin typeface="+mn-lt"/>
              </a:rPr>
              <a:t>template will help the inventory team to:</a:t>
            </a:r>
          </a:p>
          <a:p>
            <a:pPr>
              <a:spcBef>
                <a:spcPts val="600"/>
              </a:spcBef>
              <a:spcAft>
                <a:spcPts val="0"/>
              </a:spcAft>
              <a:buFont typeface="Arial" pitchFamily="34" charset="0"/>
              <a:buNone/>
            </a:pPr>
            <a:r>
              <a:rPr lang="en-US" dirty="0" smtClean="0">
                <a:latin typeface="+mn-lt"/>
              </a:rPr>
              <a:t>• Prepare a National Inventory Improvement Plan to guide future teams to improve the quality</a:t>
            </a:r>
            <a:r>
              <a:rPr lang="en-US" baseline="0" dirty="0" smtClean="0">
                <a:latin typeface="+mn-lt"/>
              </a:rPr>
              <a:t> of the national inventory</a:t>
            </a:r>
            <a:endParaRPr lang="en-US" dirty="0" smtClean="0">
              <a:latin typeface="+mn-lt"/>
            </a:endParaRPr>
          </a:p>
          <a:p>
            <a:pPr>
              <a:spcBef>
                <a:spcPts val="600"/>
              </a:spcBef>
              <a:spcAft>
                <a:spcPts val="0"/>
              </a:spcAft>
              <a:buFont typeface="Arial" pitchFamily="34" charset="0"/>
              <a:buNone/>
            </a:pPr>
            <a:r>
              <a:rPr lang="en-US" dirty="0" smtClean="0">
                <a:latin typeface="+mn-lt"/>
              </a:rPr>
              <a:t>• Adhere </a:t>
            </a:r>
            <a:r>
              <a:rPr lang="en-US" baseline="0" dirty="0" smtClean="0">
                <a:latin typeface="+mn-lt"/>
              </a:rPr>
              <a:t>to </a:t>
            </a:r>
            <a:r>
              <a:rPr lang="en-US" dirty="0" smtClean="0">
                <a:latin typeface="+mn-lt"/>
              </a:rPr>
              <a:t>the internationally accepted inventory principles of transparency, accuracy,</a:t>
            </a:r>
            <a:r>
              <a:rPr lang="en-US" baseline="0" dirty="0" smtClean="0">
                <a:latin typeface="+mn-lt"/>
              </a:rPr>
              <a:t> </a:t>
            </a:r>
            <a:r>
              <a:rPr lang="en-US" dirty="0" smtClean="0">
                <a:latin typeface="+mn-lt"/>
              </a:rPr>
              <a:t>consistency, comparability, completeness.</a:t>
            </a:r>
          </a:p>
          <a:p>
            <a:pPr>
              <a:spcBef>
                <a:spcPts val="600"/>
              </a:spcBef>
              <a:spcAft>
                <a:spcPts val="0"/>
              </a:spcAft>
              <a:buFont typeface="Arial" pitchFamily="34" charset="0"/>
              <a:buNone/>
            </a:pPr>
            <a:r>
              <a:rPr lang="en-US" dirty="0" smtClean="0">
                <a:latin typeface="+mn-lt"/>
              </a:rPr>
              <a:t>• </a:t>
            </a:r>
            <a:r>
              <a:rPr lang="en-US" baseline="0" dirty="0" smtClean="0">
                <a:latin typeface="+mn-lt"/>
              </a:rPr>
              <a:t>E</a:t>
            </a:r>
            <a:r>
              <a:rPr lang="en-US" dirty="0" smtClean="0">
                <a:latin typeface="+mn-lt"/>
              </a:rPr>
              <a:t>nsure that the GHG inventory meets the needs of policymakers, researchers, and the public</a:t>
            </a:r>
          </a:p>
          <a:p>
            <a:pPr marL="0" lvl="1">
              <a:spcBef>
                <a:spcPts val="600"/>
              </a:spcBef>
              <a:spcAft>
                <a:spcPts val="0"/>
              </a:spcAft>
              <a:buFont typeface="Arial" pitchFamily="34" charset="0"/>
              <a:buNone/>
            </a:pPr>
            <a:r>
              <a:rPr lang="en-US" dirty="0" smtClean="0">
                <a:latin typeface="+mn-lt"/>
              </a:rPr>
              <a:t>• Target the areas of highest priority,</a:t>
            </a:r>
            <a:r>
              <a:rPr lang="en-US" baseline="0" dirty="0" smtClean="0">
                <a:latin typeface="+mn-lt"/>
              </a:rPr>
              <a:t> and i</a:t>
            </a:r>
            <a:r>
              <a:rPr lang="en-US" dirty="0" smtClean="0">
                <a:latin typeface="+mn-lt"/>
              </a:rPr>
              <a:t>dentify concrete improvement projects</a:t>
            </a:r>
          </a:p>
          <a:p>
            <a:pPr defTabSz="436580" eaLnBrk="1" fontAlgn="auto" hangingPunct="1">
              <a:spcBef>
                <a:spcPts val="600"/>
              </a:spcBef>
              <a:spcAft>
                <a:spcPts val="0"/>
              </a:spcAft>
              <a:buFont typeface="Arial" pitchFamily="34" charset="0"/>
              <a:buNone/>
              <a:defRPr/>
            </a:pPr>
            <a:r>
              <a:rPr lang="en-US" dirty="0" smtClean="0">
                <a:latin typeface="+mn-lt"/>
              </a:rPr>
              <a:t>• Identify potential projects that could be proposed to donors to improve the inventory</a:t>
            </a:r>
            <a:endParaRPr lang="en-US" sz="1100" dirty="0" smtClean="0">
              <a:solidFill>
                <a:srgbClr val="003300"/>
              </a:solidFill>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1E9FC-D807-4D9C-B288-593CBF64FAC4}" type="slidenum">
              <a:rPr lang="en-US"/>
              <a:pPr/>
              <a:t>6</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baseline="0" dirty="0" smtClean="0"/>
              <a:t>Clearly, there are lots of activities that can be done to improve a national inventory. In general, improvements will often center around:  </a:t>
            </a:r>
          </a:p>
          <a:p>
            <a:endParaRPr lang="en-US" dirty="0" smtClean="0"/>
          </a:p>
          <a:p>
            <a:pPr defTabSz="461509" eaLnBrk="1" fontAlgn="auto" hangingPunct="1">
              <a:spcBef>
                <a:spcPts val="0"/>
              </a:spcBef>
              <a:spcAft>
                <a:spcPts val="0"/>
              </a:spcAft>
              <a:buFont typeface="Arial" pitchFamily="34" charset="0"/>
              <a:buChar char="•"/>
              <a:defRPr/>
            </a:pPr>
            <a:r>
              <a:rPr lang="en-US" baseline="0" dirty="0" smtClean="0"/>
              <a:t>Identifying availability of better quality data, especially for key categories</a:t>
            </a:r>
          </a:p>
          <a:p>
            <a:pPr>
              <a:buFont typeface="Arial" pitchFamily="34" charset="0"/>
              <a:buNone/>
            </a:pPr>
            <a:endParaRPr lang="en-US" b="1" dirty="0" smtClean="0"/>
          </a:p>
          <a:p>
            <a:pPr>
              <a:buFont typeface="Arial" pitchFamily="34" charset="0"/>
              <a:buNone/>
            </a:pPr>
            <a:r>
              <a:rPr lang="en-US" b="1" dirty="0" smtClean="0"/>
              <a:t>[*] </a:t>
            </a:r>
            <a:r>
              <a:rPr lang="en-US" baseline="0" dirty="0" smtClean="0"/>
              <a:t>Facilitating coordination and communication among institutions to encourage data collection</a:t>
            </a:r>
          </a:p>
          <a:p>
            <a:pPr>
              <a:buFont typeface="Arial" pitchFamily="34" charset="0"/>
              <a:buNone/>
            </a:pPr>
            <a:endParaRPr lang="en-US" b="1" dirty="0" smtClean="0"/>
          </a:p>
          <a:p>
            <a:pPr>
              <a:buFont typeface="Arial" pitchFamily="34" charset="0"/>
              <a:buNone/>
            </a:pPr>
            <a:r>
              <a:rPr lang="en-US" b="1" dirty="0" smtClean="0"/>
              <a:t>[*] </a:t>
            </a:r>
            <a:r>
              <a:rPr lang="en-US" baseline="0" dirty="0" smtClean="0"/>
              <a:t>Adopting a higher Tier methodology (such as s</a:t>
            </a:r>
            <a:r>
              <a:rPr lang="en-US" i="0" dirty="0" smtClean="0"/>
              <a:t>witching from default emission factor to country-specific or region-specific emission factors)</a:t>
            </a:r>
          </a:p>
          <a:p>
            <a:pPr>
              <a:buFont typeface="Arial" pitchFamily="34" charset="0"/>
              <a:buNone/>
            </a:pPr>
            <a:endParaRPr lang="en-US" b="1" dirty="0" smtClean="0"/>
          </a:p>
          <a:p>
            <a:pPr>
              <a:buFont typeface="Arial" pitchFamily="34" charset="0"/>
              <a:buNone/>
            </a:pPr>
            <a:r>
              <a:rPr lang="en-US" b="1" dirty="0" smtClean="0"/>
              <a:t>[*] </a:t>
            </a:r>
            <a:r>
              <a:rPr lang="en-US" baseline="0" dirty="0" smtClean="0"/>
              <a:t>Building inventory capacity by training current staff, or</a:t>
            </a:r>
          </a:p>
          <a:p>
            <a:pPr>
              <a:buFont typeface="Arial" pitchFamily="34" charset="0"/>
              <a:buNone/>
            </a:pPr>
            <a:endParaRPr lang="en-US" b="1" dirty="0" smtClean="0"/>
          </a:p>
          <a:p>
            <a:pPr>
              <a:buFont typeface="Arial" pitchFamily="34" charset="0"/>
              <a:buNone/>
            </a:pPr>
            <a:r>
              <a:rPr lang="en-US" b="1" dirty="0" smtClean="0"/>
              <a:t>[*] </a:t>
            </a:r>
            <a:r>
              <a:rPr lang="en-US" baseline="0" dirty="0" smtClean="0"/>
              <a:t>potentially hiring additional staff that may be needed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a:t>
            </a:r>
            <a:r>
              <a:rPr lang="en-US" baseline="0" dirty="0" smtClean="0"/>
              <a:t> national inventory improvement </a:t>
            </a:r>
            <a:r>
              <a:rPr lang="en-US" dirty="0" smtClean="0"/>
              <a:t>plan (abbreviated NIIP)</a:t>
            </a:r>
            <a:r>
              <a:rPr lang="en-US" baseline="0" dirty="0" smtClean="0"/>
              <a:t> </a:t>
            </a:r>
            <a:r>
              <a:rPr lang="en-US" dirty="0" smtClean="0"/>
              <a:t>facilitates </a:t>
            </a:r>
            <a:r>
              <a:rPr lang="en-US" b="1" dirty="0" smtClean="0"/>
              <a:t>continual</a:t>
            </a:r>
            <a:r>
              <a:rPr lang="en-US" dirty="0" smtClean="0"/>
              <a:t> inventory improvements over time:</a:t>
            </a:r>
          </a:p>
          <a:p>
            <a:pPr eaLnBrk="1" hangingPunct="1">
              <a:spcBef>
                <a:spcPct val="0"/>
              </a:spcBef>
            </a:pPr>
            <a:endParaRPr lang="en-US" dirty="0" smtClean="0"/>
          </a:p>
          <a:p>
            <a:pPr eaLnBrk="1" hangingPunct="1">
              <a:spcBef>
                <a:spcPct val="0"/>
              </a:spcBef>
            </a:pPr>
            <a:r>
              <a:rPr lang="en-US" dirty="0" smtClean="0"/>
              <a:t>As inventory teams work through the various templates, they will </a:t>
            </a:r>
            <a:r>
              <a:rPr lang="en-US" b="1" dirty="0" smtClean="0"/>
              <a:t>learn</a:t>
            </a:r>
            <a:r>
              <a:rPr lang="en-US" dirty="0" smtClean="0"/>
              <a:t> about existing gaps and what is needed to improve</a:t>
            </a:r>
            <a:r>
              <a:rPr lang="en-US" baseline="0" dirty="0" smtClean="0"/>
              <a:t> the quality of their inventory.</a:t>
            </a:r>
            <a:r>
              <a:rPr lang="en-US" dirty="0" smtClean="0"/>
              <a:t> </a:t>
            </a:r>
          </a:p>
          <a:p>
            <a:pPr eaLnBrk="1" hangingPunct="1">
              <a:spcBef>
                <a:spcPct val="0"/>
              </a:spcBef>
            </a:pPr>
            <a:endParaRPr lang="en-US" dirty="0" smtClean="0"/>
          </a:p>
          <a:p>
            <a:pPr eaLnBrk="1" hangingPunct="1">
              <a:spcBef>
                <a:spcPct val="0"/>
              </a:spcBef>
            </a:pPr>
            <a:r>
              <a:rPr lang="en-US" dirty="0" smtClean="0"/>
              <a:t>Documenting these issues in an improvement plan will </a:t>
            </a:r>
            <a:r>
              <a:rPr lang="en-US" b="1" u="none" dirty="0" smtClean="0"/>
              <a:t>guide</a:t>
            </a:r>
            <a:r>
              <a:rPr lang="en-US" dirty="0" smtClean="0"/>
              <a:t> inventory teams on areas to focus on and identify specific actions to take, </a:t>
            </a:r>
            <a:r>
              <a:rPr lang="en-US" b="1" dirty="0" smtClean="0"/>
              <a:t>improving</a:t>
            </a:r>
            <a:r>
              <a:rPr lang="en-US" dirty="0" smtClean="0"/>
              <a:t> the quality of the inventory over time. </a:t>
            </a:r>
          </a:p>
          <a:p>
            <a:pPr eaLnBrk="1" hangingPunct="1">
              <a:spcBef>
                <a:spcPct val="0"/>
              </a:spcBef>
            </a:pPr>
            <a:endParaRPr lang="en-US" dirty="0" smtClean="0"/>
          </a:p>
          <a:p>
            <a:pPr eaLnBrk="1" hangingPunct="1">
              <a:spcBef>
                <a:spcPct val="0"/>
              </a:spcBef>
            </a:pPr>
            <a:r>
              <a:rPr lang="en-US" dirty="0" smtClean="0"/>
              <a:t>This is </a:t>
            </a:r>
            <a:r>
              <a:rPr lang="en-US" baseline="0" dirty="0" smtClean="0"/>
              <a:t>a cyclical </a:t>
            </a:r>
            <a:r>
              <a:rPr lang="en-US" dirty="0" smtClean="0"/>
              <a:t>process for improving inventories over time. The next time an</a:t>
            </a:r>
            <a:r>
              <a:rPr lang="en-US" baseline="0" dirty="0" smtClean="0"/>
              <a:t> improvement plan is </a:t>
            </a:r>
            <a:r>
              <a:rPr lang="en-US" dirty="0" smtClean="0"/>
              <a:t>competed, some issues that have been addressed can be removed from the list, and new ones can be added.</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26B711-949A-4206-93F2-DEEAE0E54017}"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marL="230754" indent="-230754" defTabSz="461509" eaLnBrk="1" fontAlgn="auto" hangingPunct="1">
              <a:spcBef>
                <a:spcPts val="0"/>
              </a:spcBef>
              <a:spcAft>
                <a:spcPts val="0"/>
              </a:spcAft>
              <a:defRPr/>
            </a:pPr>
            <a:r>
              <a:rPr lang="en-US" sz="1200" dirty="0" smtClean="0">
                <a:solidFill>
                  <a:schemeClr val="tx1"/>
                </a:solidFill>
                <a:effectLst/>
              </a:rPr>
              <a:t>This</a:t>
            </a:r>
            <a:r>
              <a:rPr lang="en-US" sz="1200" baseline="0" dirty="0" smtClean="0">
                <a:solidFill>
                  <a:schemeClr val="tx1"/>
                </a:solidFill>
                <a:effectLst/>
              </a:rPr>
              <a:t> </a:t>
            </a:r>
            <a:r>
              <a:rPr lang="en-US" sz="1200" dirty="0" smtClean="0">
                <a:solidFill>
                  <a:schemeClr val="tx1"/>
                </a:solidFill>
                <a:effectLst/>
              </a:rPr>
              <a:t>template walks you through a step-by-step process that results a plan for your country. </a:t>
            </a:r>
          </a:p>
          <a:p>
            <a:pPr marL="230754" indent="-230754" defTabSz="461509" eaLnBrk="1" fontAlgn="auto" hangingPunct="1">
              <a:spcBef>
                <a:spcPts val="0"/>
              </a:spcBef>
              <a:spcAft>
                <a:spcPts val="0"/>
              </a:spcAft>
              <a:defRPr/>
            </a:pPr>
            <a:endParaRPr lang="en-US" sz="1200" dirty="0" smtClean="0">
              <a:solidFill>
                <a:schemeClr val="tx1"/>
              </a:solidFill>
              <a:effectLst/>
            </a:endParaRPr>
          </a:p>
          <a:p>
            <a:pPr marL="230754" indent="-230754" defTabSz="461509" eaLnBrk="1" fontAlgn="auto" hangingPunct="1">
              <a:spcBef>
                <a:spcPts val="0"/>
              </a:spcBef>
              <a:spcAft>
                <a:spcPts val="0"/>
              </a:spcAft>
              <a:defRPr/>
            </a:pPr>
            <a:r>
              <a:rPr lang="en-US" sz="1200" dirty="0" smtClean="0">
                <a:solidFill>
                  <a:schemeClr val="tx1"/>
                </a:solidFill>
                <a:effectLst/>
              </a:rPr>
              <a:t>There are seven simple steps in the template, I’ll take you briefly through each one.</a:t>
            </a:r>
          </a:p>
          <a:p>
            <a:pPr marL="230754" indent="-230754" defTabSz="461509" eaLnBrk="1" fontAlgn="auto" hangingPunct="1">
              <a:spcBef>
                <a:spcPts val="0"/>
              </a:spcBef>
              <a:spcAft>
                <a:spcPts val="0"/>
              </a:spcAft>
              <a:defRPr/>
            </a:pPr>
            <a:endParaRPr lang="en-US" sz="1200" dirty="0" smtClean="0">
              <a:solidFill>
                <a:schemeClr val="tx1"/>
              </a:solidFill>
              <a:effectLst/>
            </a:endParaRPr>
          </a:p>
          <a:p>
            <a:pPr indent="-365760" eaLnBrk="1" fontAlgn="auto" hangingPunct="1">
              <a:spcBef>
                <a:spcPts val="0"/>
              </a:spcBef>
              <a:spcAft>
                <a:spcPts val="0"/>
              </a:spcAft>
              <a:buFont typeface="Arial"/>
              <a:buNone/>
              <a:defRPr/>
            </a:pPr>
            <a:r>
              <a:rPr lang="en-US" sz="1200" b="0" dirty="0" smtClean="0">
                <a:solidFill>
                  <a:schemeClr val="tx1"/>
                </a:solidFill>
                <a:effectLst/>
              </a:rPr>
              <a:t>In the first step, inventory teams should discuss their objectives for developing this plan</a:t>
            </a:r>
          </a:p>
          <a:p>
            <a:pPr indent="-365760" eaLnBrk="1" fontAlgn="auto" hangingPunct="1">
              <a:spcBef>
                <a:spcPts val="0"/>
              </a:spcBef>
              <a:spcAft>
                <a:spcPts val="0"/>
              </a:spcAft>
              <a:buFont typeface="Arial"/>
              <a:buNone/>
              <a:defRPr/>
            </a:pPr>
            <a:endParaRPr lang="en-US" sz="1200" b="0" dirty="0" smtClean="0">
              <a:solidFill>
                <a:schemeClr val="tx1"/>
              </a:solidFill>
              <a:effectLst/>
            </a:endParaRPr>
          </a:p>
          <a:p>
            <a:pPr indent="-365760" eaLnBrk="1" fontAlgn="auto" hangingPunct="1">
              <a:spcBef>
                <a:spcPts val="0"/>
              </a:spcBef>
              <a:spcAft>
                <a:spcPts val="0"/>
              </a:spcAft>
              <a:buFont typeface="Arial"/>
              <a:buNone/>
              <a:defRPr/>
            </a:pPr>
            <a:r>
              <a:rPr lang="en-US" sz="1200" b="0" dirty="0" smtClean="0">
                <a:solidFill>
                  <a:schemeClr val="tx1"/>
                </a:solidFill>
                <a:effectLst/>
              </a:rPr>
              <a:t>In steps 2,</a:t>
            </a:r>
            <a:r>
              <a:rPr lang="en-US" sz="1200" b="0" baseline="0" dirty="0" smtClean="0">
                <a:solidFill>
                  <a:schemeClr val="tx1"/>
                </a:solidFill>
                <a:effectLst/>
              </a:rPr>
              <a:t> teams should summarize their key source categories, which have already been documented in the key source category analysis template.</a:t>
            </a:r>
          </a:p>
          <a:p>
            <a:pPr indent="-365760" eaLnBrk="1" fontAlgn="auto" hangingPunct="1">
              <a:spcBef>
                <a:spcPts val="0"/>
              </a:spcBef>
              <a:spcAft>
                <a:spcPts val="0"/>
              </a:spcAft>
              <a:buFont typeface="Arial"/>
              <a:buNone/>
              <a:defRPr/>
            </a:pPr>
            <a:endParaRPr lang="en-US" sz="1200" b="0" baseline="0" dirty="0" smtClean="0">
              <a:solidFill>
                <a:schemeClr val="tx1"/>
              </a:solidFill>
              <a:effectLst/>
            </a:endParaRPr>
          </a:p>
          <a:p>
            <a:pPr indent="-365760" eaLnBrk="1" fontAlgn="auto" hangingPunct="1">
              <a:spcBef>
                <a:spcPts val="0"/>
              </a:spcBef>
              <a:spcAft>
                <a:spcPts val="0"/>
              </a:spcAft>
              <a:buFont typeface="Arial"/>
              <a:buNone/>
              <a:defRPr/>
            </a:pPr>
            <a:r>
              <a:rPr lang="en-US" sz="1200" b="0" baseline="0" dirty="0" smtClean="0">
                <a:solidFill>
                  <a:schemeClr val="tx1"/>
                </a:solidFill>
                <a:effectLst/>
              </a:rPr>
              <a:t>In step 3, improvements should be identified to improve emission estimates for specific sources</a:t>
            </a:r>
          </a:p>
          <a:p>
            <a:pPr indent="-365760" eaLnBrk="1" fontAlgn="auto" hangingPunct="1">
              <a:spcBef>
                <a:spcPts val="0"/>
              </a:spcBef>
              <a:spcAft>
                <a:spcPts val="0"/>
              </a:spcAft>
              <a:buFont typeface="Arial"/>
              <a:buNone/>
              <a:defRPr/>
            </a:pPr>
            <a:endParaRPr lang="en-US" sz="1200" b="0" baseline="0" dirty="0" smtClean="0">
              <a:solidFill>
                <a:schemeClr val="tx1"/>
              </a:solidFill>
              <a:effectLst/>
            </a:endParaRPr>
          </a:p>
          <a:p>
            <a:pPr indent="-365760" eaLnBrk="1" fontAlgn="auto" hangingPunct="1">
              <a:spcBef>
                <a:spcPts val="0"/>
              </a:spcBef>
              <a:spcAft>
                <a:spcPts val="0"/>
              </a:spcAft>
              <a:buFont typeface="Arial"/>
              <a:buNone/>
              <a:defRPr/>
            </a:pPr>
            <a:r>
              <a:rPr lang="en-US" sz="1200" b="0" baseline="0" dirty="0" smtClean="0">
                <a:solidFill>
                  <a:schemeClr val="tx1"/>
                </a:solidFill>
                <a:effectLst/>
              </a:rPr>
              <a:t>In step 4, teams can simply bring in the potential improvements that they already have identified in the institutional arrangements template.</a:t>
            </a:r>
          </a:p>
          <a:p>
            <a:pPr indent="-365760" eaLnBrk="1" fontAlgn="auto" hangingPunct="1">
              <a:spcBef>
                <a:spcPts val="0"/>
              </a:spcBef>
              <a:spcAft>
                <a:spcPts val="0"/>
              </a:spcAft>
              <a:buFont typeface="Arial"/>
              <a:buNone/>
              <a:defRPr/>
            </a:pPr>
            <a:endParaRPr lang="en-US" sz="1200" b="0" baseline="0" dirty="0" smtClean="0">
              <a:solidFill>
                <a:schemeClr val="tx1"/>
              </a:solidFill>
              <a:effectLst/>
            </a:endParaRPr>
          </a:p>
          <a:p>
            <a:pPr indent="-365760" eaLnBrk="1" fontAlgn="auto" hangingPunct="1">
              <a:spcBef>
                <a:spcPts val="0"/>
              </a:spcBef>
              <a:spcAft>
                <a:spcPts val="0"/>
              </a:spcAft>
              <a:buFont typeface="Arial"/>
              <a:buNone/>
              <a:defRPr/>
            </a:pPr>
            <a:r>
              <a:rPr lang="en-US" sz="1200" b="0" baseline="0" dirty="0" smtClean="0">
                <a:solidFill>
                  <a:schemeClr val="tx1"/>
                </a:solidFill>
                <a:effectLst/>
              </a:rPr>
              <a:t>In step 5, teams should prioritize improvements. </a:t>
            </a:r>
          </a:p>
          <a:p>
            <a:pPr indent="-365760" eaLnBrk="1" fontAlgn="auto" hangingPunct="1">
              <a:spcBef>
                <a:spcPts val="0"/>
              </a:spcBef>
              <a:spcAft>
                <a:spcPts val="0"/>
              </a:spcAft>
              <a:buFont typeface="Arial"/>
              <a:buNone/>
              <a:defRPr/>
            </a:pPr>
            <a:endParaRPr lang="en-US" sz="1200" b="0" dirty="0" smtClean="0">
              <a:solidFill>
                <a:schemeClr val="tx1"/>
              </a:solidFill>
              <a:effectLst/>
            </a:endParaRPr>
          </a:p>
          <a:p>
            <a:pPr indent="-365760" eaLnBrk="1" fontAlgn="auto" hangingPunct="1">
              <a:spcBef>
                <a:spcPts val="0"/>
              </a:spcBef>
              <a:spcAft>
                <a:spcPts val="0"/>
              </a:spcAft>
              <a:buFont typeface="Arial"/>
              <a:buNone/>
              <a:defRPr/>
            </a:pPr>
            <a:r>
              <a:rPr lang="en-US" sz="1200" b="0" dirty="0" smtClean="0">
                <a:solidFill>
                  <a:schemeClr val="tx1"/>
                </a:solidFill>
                <a:effectLst/>
              </a:rPr>
              <a:t>Step 6 is an optional one </a:t>
            </a:r>
            <a:r>
              <a:rPr lang="en-US" sz="1200" b="0" baseline="0" dirty="0" smtClean="0">
                <a:solidFill>
                  <a:schemeClr val="tx1"/>
                </a:solidFill>
                <a:effectLst/>
              </a:rPr>
              <a:t>to d</a:t>
            </a:r>
            <a:r>
              <a:rPr lang="en-US" sz="1200" b="0" dirty="0" smtClean="0">
                <a:solidFill>
                  <a:schemeClr val="tx1"/>
                </a:solidFill>
                <a:effectLst/>
              </a:rPr>
              <a:t>escribe current activities or future plans for outreach, communication, and training </a:t>
            </a:r>
            <a:endParaRPr lang="en-US" sz="1200" b="0" i="1" dirty="0" smtClean="0">
              <a:solidFill>
                <a:schemeClr val="tx1"/>
              </a:solidFill>
              <a:effectLst/>
            </a:endParaRPr>
          </a:p>
          <a:p>
            <a:pPr indent="-365760" eaLnBrk="1" fontAlgn="auto" hangingPunct="1">
              <a:spcBef>
                <a:spcPts val="0"/>
              </a:spcBef>
              <a:spcAft>
                <a:spcPts val="0"/>
              </a:spcAft>
              <a:buFont typeface="Arial"/>
              <a:buNone/>
              <a:defRPr/>
            </a:pPr>
            <a:endParaRPr lang="en-US" sz="1200" b="0" dirty="0" smtClean="0">
              <a:solidFill>
                <a:schemeClr val="tx1"/>
              </a:solidFill>
              <a:effectLst/>
            </a:endParaRPr>
          </a:p>
          <a:p>
            <a:pPr indent="-365760" eaLnBrk="1" fontAlgn="auto" hangingPunct="1">
              <a:spcBef>
                <a:spcPts val="0"/>
              </a:spcBef>
              <a:spcAft>
                <a:spcPts val="0"/>
              </a:spcAft>
              <a:buFont typeface="Arial"/>
              <a:buNone/>
              <a:defRPr/>
            </a:pPr>
            <a:r>
              <a:rPr lang="en-US" sz="1200" b="0" dirty="0" smtClean="0">
                <a:solidFill>
                  <a:schemeClr val="tx1"/>
                </a:solidFill>
                <a:effectLst/>
              </a:rPr>
              <a:t>And</a:t>
            </a:r>
            <a:r>
              <a:rPr lang="en-US" sz="1200" b="0" baseline="0" dirty="0" smtClean="0">
                <a:solidFill>
                  <a:schemeClr val="tx1"/>
                </a:solidFill>
                <a:effectLst/>
              </a:rPr>
              <a:t> in s</a:t>
            </a:r>
            <a:r>
              <a:rPr lang="en-US" sz="1200" b="0" dirty="0" smtClean="0">
                <a:solidFill>
                  <a:schemeClr val="tx1"/>
                </a:solidFill>
                <a:effectLst/>
              </a:rPr>
              <a:t>tep 7, the last step, teams should</a:t>
            </a:r>
            <a:r>
              <a:rPr lang="en-US" sz="1200" b="0" baseline="0" dirty="0" smtClean="0">
                <a:solidFill>
                  <a:schemeClr val="tx1"/>
                </a:solidFill>
                <a:effectLst/>
              </a:rPr>
              <a:t> s</a:t>
            </a:r>
            <a:r>
              <a:rPr lang="en-US" sz="1200" b="0" dirty="0" smtClean="0">
                <a:solidFill>
                  <a:schemeClr val="tx1"/>
                </a:solidFill>
                <a:effectLst/>
              </a:rPr>
              <a:t>ummarize the plan and identify specific projects that could</a:t>
            </a:r>
            <a:r>
              <a:rPr lang="en-US" sz="1200" b="0" baseline="0" dirty="0" smtClean="0">
                <a:solidFill>
                  <a:schemeClr val="tx1"/>
                </a:solidFill>
                <a:effectLst/>
              </a:rPr>
              <a:t> </a:t>
            </a:r>
            <a:r>
              <a:rPr lang="en-US" sz="1200" b="0" dirty="0" smtClean="0">
                <a:solidFill>
                  <a:schemeClr val="tx1"/>
                </a:solidFill>
                <a:effectLst/>
              </a:rPr>
              <a:t>address their priorities.</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7EE0F8-AB0A-46DD-A837-DB3F02F80206}"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230417" indent="-230417" defTabSz="460835" eaLnBrk="1" hangingPunct="1">
              <a:spcBef>
                <a:spcPct val="20000"/>
              </a:spcBef>
            </a:pPr>
            <a:r>
              <a:rPr lang="en-US" dirty="0" smtClean="0"/>
              <a:t>No</a:t>
            </a:r>
            <a:r>
              <a:rPr lang="en-US" baseline="0" dirty="0" smtClean="0"/>
              <a:t>w I’ll take you briefly through each step, and provide some examples of how teams can complete each section. </a:t>
            </a:r>
          </a:p>
          <a:p>
            <a:pPr marL="230417" indent="-230417" defTabSz="460835" eaLnBrk="1" hangingPunct="1">
              <a:spcBef>
                <a:spcPct val="20000"/>
              </a:spcBef>
            </a:pPr>
            <a:endParaRPr lang="en-US" baseline="0" dirty="0" smtClean="0"/>
          </a:p>
          <a:p>
            <a:pPr marL="230417" indent="-230417" defTabSz="460835" eaLnBrk="1" hangingPunct="1">
              <a:spcBef>
                <a:spcPct val="20000"/>
              </a:spcBef>
            </a:pPr>
            <a:r>
              <a:rPr lang="en-US" baseline="0" dirty="0" smtClean="0"/>
              <a:t>A number of these examples are from countries in Central America and Southeast Asia that have used the templates.</a:t>
            </a:r>
          </a:p>
          <a:p>
            <a:pPr marL="230417" indent="-230417" defTabSz="460835" eaLnBrk="1" hangingPunct="1">
              <a:spcBef>
                <a:spcPct val="20000"/>
              </a:spcBef>
            </a:pPr>
            <a:endParaRPr lang="en-US" baseline="0" dirty="0" smtClean="0"/>
          </a:p>
          <a:p>
            <a:pPr marL="230417" indent="-230417" defTabSz="460835" eaLnBrk="1" hangingPunct="1">
              <a:spcBef>
                <a:spcPct val="20000"/>
              </a:spcBef>
            </a:pPr>
            <a:r>
              <a:rPr lang="en-US" baseline="0" dirty="0" smtClean="0"/>
              <a:t>As I mentioned, t</a:t>
            </a:r>
            <a:r>
              <a:rPr lang="en-US" dirty="0" smtClean="0"/>
              <a:t>he first step involves defining the reasons for developing an improvement plan and what you hope to accomplish as a result.</a:t>
            </a:r>
          </a:p>
          <a:p>
            <a:pPr marL="230417" indent="-230417" defTabSz="460835" eaLnBrk="1" hangingPunct="1">
              <a:spcBef>
                <a:spcPct val="20000"/>
              </a:spcBef>
            </a:pPr>
            <a:endParaRPr lang="en-US" dirty="0" smtClean="0"/>
          </a:p>
          <a:p>
            <a:pPr marL="230417" indent="-230417" defTabSz="460835" eaLnBrk="1" hangingPunct="1">
              <a:spcBef>
                <a:spcPct val="20000"/>
              </a:spcBef>
            </a:pPr>
            <a:r>
              <a:rPr lang="en-US" dirty="0" smtClean="0"/>
              <a:t>I’ve already discussed many of these objectives. This step simply gives you a place to state them. </a:t>
            </a:r>
          </a:p>
          <a:p>
            <a:pPr marL="230417" indent="-230417" defTabSz="460835" eaLnBrk="1" hangingPunct="1">
              <a:spcBef>
                <a:spcPct val="20000"/>
              </a:spcBef>
            </a:pPr>
            <a:endParaRPr lang="en-US" dirty="0" smtClean="0"/>
          </a:p>
          <a:p>
            <a:pPr marL="230417" indent="-230417" defTabSz="460835" eaLnBrk="1" hangingPunct="1">
              <a:spcBef>
                <a:spcPct val="20000"/>
              </a:spcBef>
            </a:pPr>
            <a:r>
              <a:rPr lang="en-US" dirty="0" smtClean="0"/>
              <a:t>Here you can see a screenshot of the entire section. The text in black is text that you can keep in the section, since it explains objectives that are likely be common across most countries. </a:t>
            </a:r>
          </a:p>
          <a:p>
            <a:pPr marL="230417" indent="-230417" defTabSz="460835" eaLnBrk="1" hangingPunct="1">
              <a:spcBef>
                <a:spcPct val="20000"/>
              </a:spcBef>
            </a:pPr>
            <a:endParaRPr lang="en-US" dirty="0" smtClean="0"/>
          </a:p>
          <a:p>
            <a:pPr marL="230417" indent="-230417" defTabSz="460835" eaLnBrk="1" hangingPunct="1">
              <a:spcBef>
                <a:spcPct val="20000"/>
              </a:spcBef>
            </a:pPr>
            <a:r>
              <a:rPr lang="en-US" dirty="0" smtClean="0"/>
              <a:t>However you are encouraged to list additional objectives, how you have identified them, and to update or customize the text beyond the template as needed. </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A3B31A-9A57-4B42-B98B-04A2196221EB}" type="slidenum">
              <a:rPr lang="en-US"/>
              <a:pPr fontAlgn="base">
                <a:spcBef>
                  <a:spcPct val="0"/>
                </a:spcBef>
                <a:spcAft>
                  <a:spcPct val="0"/>
                </a:spcAft>
                <a:defRPr/>
              </a:pPr>
              <a:t>9</a:t>
            </a:fld>
            <a:endParaRPr lang="en-US"/>
          </a:p>
        </p:txBody>
      </p:sp>
      <p:sp>
        <p:nvSpPr>
          <p:cNvPr id="4915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4915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Gill Sans M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F05D319-CDB5-43EE-965A-BD1990060E31}" type="datetime1">
              <a:rPr lang="en-US"/>
              <a:pPr>
                <a:defRPr/>
              </a:pPr>
              <a:t>2/25/2014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A1C579-D90B-4514-94E7-913526F17E2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C5E509-5D25-4C16-B7DA-038F9BD49BA9}" type="datetime1">
              <a:rPr lang="en-US"/>
              <a:pPr>
                <a:defRPr/>
              </a:pPr>
              <a:t>2/25/2014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CE5AF2-28D2-43E1-869E-074DEF96615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86DD4A-4AEA-4372-93D4-E903947108D7}" type="datetime1">
              <a:rPr lang="en-US"/>
              <a:pPr>
                <a:defRPr/>
              </a:pPr>
              <a:t>2/25/2014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E88E3C-DADF-486E-B987-07427B6E256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B00073A-48AD-4D62-9C2C-D0083AFF0303}" type="datetime1">
              <a:rPr lang="en-US"/>
              <a:pPr>
                <a:defRPr/>
              </a:pPr>
              <a:t>2/25/2014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D66BDD-4CC4-4F3E-910E-C90776DD240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1311EE-3C89-4975-A2B1-9C36DB6B3EA8}" type="datetime1">
              <a:rPr lang="en-US"/>
              <a:pPr>
                <a:defRPr/>
              </a:pPr>
              <a:t>2/25/2014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A94BBD-F058-468C-967D-A07CD34FD99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566FF01-12EE-4C7E-B055-A047C6CEA000}" type="datetime1">
              <a:rPr lang="en-US"/>
              <a:pPr>
                <a:defRPr/>
              </a:pPr>
              <a:t>2/25/2014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1D739A-72DE-41C3-B902-0967EABBF78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CB8F8D-2D80-4489-964C-5468B46F61FC}" type="datetime1">
              <a:rPr lang="en-US"/>
              <a:pPr>
                <a:defRPr/>
              </a:pPr>
              <a:t>2/25/2014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9D6E7CC-BD7A-4D3A-8E0D-7A756C9627C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65C428-36BC-499E-8031-9583491B7918}" type="datetime1">
              <a:rPr lang="en-US"/>
              <a:pPr>
                <a:defRPr/>
              </a:pPr>
              <a:t>2/25/2014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890BBA-D1B2-4284-AB7E-0BE4BD9AB6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CA4D57-37F3-432A-91E6-348EC7782FF3}" type="datetime1">
              <a:rPr lang="en-US"/>
              <a:pPr>
                <a:defRPr/>
              </a:pPr>
              <a:t>2/25/2014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A0AA5BE-9833-4353-874D-27CA51016D0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A46EF1-18A0-495A-A529-1A75A0597992}" type="datetime1">
              <a:rPr lang="en-US"/>
              <a:pPr>
                <a:defRPr/>
              </a:pPr>
              <a:t>2/25/2014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43AF4D-33CE-4EFB-9BD6-76E14B6D452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B8AE0E-5127-4E18-BAAA-A9FFCE67377E}" type="datetime1">
              <a:rPr lang="en-US"/>
              <a:pPr>
                <a:defRPr/>
              </a:pPr>
              <a:t>2/25/2014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8981BB-9590-43EB-AD80-81EE7AA6E48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ill Sans MT" pitchFamily="34" charset="0"/>
              </a:defRPr>
            </a:lvl1pPr>
          </a:lstStyle>
          <a:p>
            <a:pPr>
              <a:defRPr/>
            </a:pPr>
            <a:fld id="{73843FDB-8DE8-445D-AA9B-68A5659E280F}" type="datetime1">
              <a:rPr lang="en-US"/>
              <a:pPr>
                <a:defRPr/>
              </a:pPr>
              <a:t>2/25/2014</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ill Sans MT" pitchFamily="34" charset="0"/>
              </a:defRPr>
            </a:lvl1pPr>
          </a:lstStyle>
          <a:p>
            <a:pPr>
              <a:defRPr/>
            </a:pP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ill Sans MT" pitchFamily="34" charset="0"/>
              </a:defRPr>
            </a:lvl1pPr>
          </a:lstStyle>
          <a:p>
            <a:pPr>
              <a:defRPr/>
            </a:pPr>
            <a:fld id="{4E77B218-E9C2-4E6D-A967-ED7FEA4F1D4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Gill Sans MT" pitchFamily="34" charset="0"/>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ill Sans MT"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ill Sans MT"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ill Sans MT"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ill Sans MT"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ill Sans MT"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epa.gov/climatechange/EPAactivities/internationalpartnerships/capacity-building.html" TargetMode="External"/><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 descr="shutterstock_64257919.jpg"/>
          <p:cNvPicPr>
            <a:picLocks noChangeAspect="1"/>
          </p:cNvPicPr>
          <p:nvPr/>
        </p:nvPicPr>
        <p:blipFill>
          <a:blip r:embed="rId3"/>
          <a:srcRect/>
          <a:stretch>
            <a:fillRect/>
          </a:stretch>
        </p:blipFill>
        <p:spPr bwMode="auto">
          <a:xfrm>
            <a:off x="381000" y="2976563"/>
            <a:ext cx="2743200" cy="2743200"/>
          </a:xfrm>
          <a:prstGeom prst="rect">
            <a:avLst/>
          </a:prstGeom>
          <a:noFill/>
          <a:ln w="9525">
            <a:noFill/>
            <a:miter lim="800000"/>
            <a:headEnd/>
            <a:tailEnd/>
          </a:ln>
        </p:spPr>
      </p:pic>
      <p:sp>
        <p:nvSpPr>
          <p:cNvPr id="8" name="TextBox 7"/>
          <p:cNvSpPr txBox="1"/>
          <p:nvPr/>
        </p:nvSpPr>
        <p:spPr>
          <a:xfrm>
            <a:off x="3625850" y="2516188"/>
            <a:ext cx="4511675" cy="2154436"/>
          </a:xfrm>
          <a:prstGeom prst="rect">
            <a:avLst/>
          </a:prstGeom>
          <a:noFill/>
        </p:spPr>
        <p:txBody>
          <a:bodyPr lIns="0" tIns="0" rIns="0" bIns="0">
            <a:spAutoFit/>
          </a:bodyPr>
          <a:lstStyle/>
          <a:p>
            <a:pPr fontAlgn="auto">
              <a:lnSpc>
                <a:spcPts val="2400"/>
              </a:lnSpc>
              <a:spcBef>
                <a:spcPts val="0"/>
              </a:spcBef>
              <a:spcAft>
                <a:spcPts val="0"/>
              </a:spcAft>
              <a:defRPr/>
            </a:pPr>
            <a:r>
              <a:rPr lang="en-US" sz="2400" b="1" dirty="0" smtClean="0">
                <a:solidFill>
                  <a:schemeClr val="accent1">
                    <a:lumMod val="75000"/>
                  </a:schemeClr>
                </a:solidFill>
                <a:latin typeface="Gill Sans MT" pitchFamily="34" charset="0"/>
                <a:cs typeface="Arial"/>
              </a:rPr>
              <a:t>Eleanor Milne</a:t>
            </a:r>
          </a:p>
          <a:p>
            <a:pPr fontAlgn="auto">
              <a:lnSpc>
                <a:spcPts val="2400"/>
              </a:lnSpc>
              <a:spcBef>
                <a:spcPts val="0"/>
              </a:spcBef>
              <a:spcAft>
                <a:spcPts val="0"/>
              </a:spcAft>
              <a:defRPr/>
            </a:pPr>
            <a:endParaRPr lang="en-US" sz="2400" b="1" dirty="0" smtClean="0">
              <a:solidFill>
                <a:schemeClr val="accent1">
                  <a:lumMod val="75000"/>
                </a:schemeClr>
              </a:solidFill>
              <a:latin typeface="Gill Sans MT" pitchFamily="34" charset="0"/>
              <a:cs typeface="Arial"/>
            </a:endParaRPr>
          </a:p>
          <a:p>
            <a:pPr>
              <a:lnSpc>
                <a:spcPts val="2400"/>
              </a:lnSpc>
            </a:pPr>
            <a:r>
              <a:rPr lang="en-US" sz="2000" dirty="0" smtClean="0">
                <a:solidFill>
                  <a:schemeClr val="accent1">
                    <a:lumMod val="75000"/>
                  </a:schemeClr>
                </a:solidFill>
                <a:latin typeface="Gill Sans MT" pitchFamily="34" charset="0"/>
                <a:cs typeface="Arial"/>
              </a:rPr>
              <a:t>In support of the </a:t>
            </a:r>
          </a:p>
          <a:p>
            <a:pPr>
              <a:lnSpc>
                <a:spcPts val="2400"/>
              </a:lnSpc>
            </a:pPr>
            <a:r>
              <a:rPr lang="en-US" sz="2000" dirty="0" smtClean="0">
                <a:solidFill>
                  <a:schemeClr val="accent1">
                    <a:lumMod val="75000"/>
                  </a:schemeClr>
                </a:solidFill>
                <a:latin typeface="Gill Sans MT" pitchFamily="34" charset="0"/>
                <a:cs typeface="Arial"/>
              </a:rPr>
              <a:t>U.S. Environmental Protection Agency</a:t>
            </a:r>
          </a:p>
          <a:p>
            <a:pPr fontAlgn="auto">
              <a:lnSpc>
                <a:spcPts val="2400"/>
              </a:lnSpc>
              <a:spcBef>
                <a:spcPts val="0"/>
              </a:spcBef>
              <a:spcAft>
                <a:spcPts val="0"/>
              </a:spcAft>
              <a:defRPr/>
            </a:pPr>
            <a:endParaRPr lang="en-US" sz="2400" dirty="0">
              <a:solidFill>
                <a:schemeClr val="accent1">
                  <a:lumMod val="75000"/>
                </a:schemeClr>
              </a:solidFill>
              <a:latin typeface="Gill Sans MT" pitchFamily="34" charset="0"/>
              <a:cs typeface="Arial"/>
            </a:endParaRPr>
          </a:p>
          <a:p>
            <a:pPr fontAlgn="auto">
              <a:lnSpc>
                <a:spcPts val="2400"/>
              </a:lnSpc>
              <a:spcBef>
                <a:spcPts val="0"/>
              </a:spcBef>
              <a:spcAft>
                <a:spcPts val="0"/>
              </a:spcAft>
              <a:defRPr/>
            </a:pPr>
            <a:r>
              <a:rPr lang="en-US" dirty="0">
                <a:solidFill>
                  <a:schemeClr val="accent1">
                    <a:lumMod val="75000"/>
                  </a:schemeClr>
                </a:solidFill>
                <a:latin typeface="Gill Sans MT" pitchFamily="34" charset="0"/>
                <a:cs typeface="Arial"/>
              </a:rPr>
              <a:t> </a:t>
            </a:r>
          </a:p>
          <a:p>
            <a:pPr fontAlgn="auto">
              <a:lnSpc>
                <a:spcPts val="2400"/>
              </a:lnSpc>
              <a:spcBef>
                <a:spcPts val="0"/>
              </a:spcBef>
              <a:spcAft>
                <a:spcPts val="0"/>
              </a:spcAft>
              <a:defRPr/>
            </a:pPr>
            <a:endParaRPr lang="en-US" dirty="0">
              <a:solidFill>
                <a:schemeClr val="accent1">
                  <a:lumMod val="75000"/>
                </a:schemeClr>
              </a:solidFill>
              <a:latin typeface="Gill Sans MT" pitchFamily="34" charset="0"/>
              <a:cs typeface="Arial"/>
            </a:endParaRPr>
          </a:p>
        </p:txBody>
      </p:sp>
      <p:sp>
        <p:nvSpPr>
          <p:cNvPr id="10" name="Rectangle 9"/>
          <p:cNvSpPr/>
          <p:nvPr/>
        </p:nvSpPr>
        <p:spPr>
          <a:xfrm>
            <a:off x="0" y="795338"/>
            <a:ext cx="8093075" cy="1169987"/>
          </a:xfrm>
          <a:prstGeom prst="rect">
            <a:avLst/>
          </a:prstGeom>
          <a:solidFill>
            <a:schemeClr val="tx1">
              <a:alpha val="46000"/>
            </a:schemeClr>
          </a:solidFill>
          <a:ln>
            <a:solidFill>
              <a:schemeClr val="accent4">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bg1">
                  <a:lumMod val="95000"/>
                </a:schemeClr>
              </a:solidFill>
            </a:endParaRPr>
          </a:p>
        </p:txBody>
      </p:sp>
      <p:sp>
        <p:nvSpPr>
          <p:cNvPr id="11" name="Rectangle 10"/>
          <p:cNvSpPr/>
          <p:nvPr/>
        </p:nvSpPr>
        <p:spPr>
          <a:xfrm>
            <a:off x="457200" y="762000"/>
            <a:ext cx="7467600" cy="1754188"/>
          </a:xfrm>
          <a:prstGeom prst="rect">
            <a:avLst/>
          </a:prstGeom>
        </p:spPr>
        <p:txBody>
          <a:bodyPr>
            <a:spAutoFit/>
          </a:bodyPr>
          <a:lstStyle/>
          <a:p>
            <a:pPr algn="r" fontAlgn="auto">
              <a:spcBef>
                <a:spcPts val="0"/>
              </a:spcBef>
              <a:spcAft>
                <a:spcPts val="0"/>
              </a:spcAft>
              <a:defRPr/>
            </a:pPr>
            <a:r>
              <a:rPr lang="en-US" sz="3600" b="1" dirty="0">
                <a:solidFill>
                  <a:schemeClr val="bg1">
                    <a:lumMod val="95000"/>
                  </a:schemeClr>
                </a:solidFill>
                <a:effectLst>
                  <a:outerShdw blurRad="38100" dist="38100" dir="2700000" algn="tl">
                    <a:srgbClr val="000000">
                      <a:alpha val="43137"/>
                    </a:srgbClr>
                  </a:outerShdw>
                </a:effectLst>
                <a:latin typeface="Gill Sans MT" pitchFamily="34" charset="0"/>
                <a:cs typeface="Arial"/>
              </a:rPr>
              <a:t>Preparing a National Inventory Improvement Plan (NIIP)</a:t>
            </a:r>
          </a:p>
          <a:p>
            <a:pPr algn="r" fontAlgn="auto">
              <a:spcBef>
                <a:spcPts val="0"/>
              </a:spcBef>
              <a:spcAft>
                <a:spcPts val="0"/>
              </a:spcAft>
              <a:defRPr/>
            </a:pPr>
            <a:endParaRPr lang="en-US" sz="3600" dirty="0">
              <a:solidFill>
                <a:schemeClr val="bg1">
                  <a:lumMod val="95000"/>
                </a:schemeClr>
              </a:solidFill>
              <a:effectLst>
                <a:outerShdw blurRad="38100" dist="38100" dir="2700000" algn="tl">
                  <a:srgbClr val="000000">
                    <a:alpha val="43137"/>
                  </a:srgbClr>
                </a:outerShdw>
              </a:effectLst>
              <a:latin typeface="+mn-lt"/>
            </a:endParaRPr>
          </a:p>
        </p:txBody>
      </p:sp>
      <p:sp>
        <p:nvSpPr>
          <p:cNvPr id="9" name="Rectangle 8"/>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pic>
        <p:nvPicPr>
          <p:cNvPr id="2056" name="Picture 6" descr="epa_logo.png"/>
          <p:cNvPicPr>
            <a:picLocks noChangeAspect="1"/>
          </p:cNvPicPr>
          <p:nvPr/>
        </p:nvPicPr>
        <p:blipFill>
          <a:blip r:embed="rId4">
            <a:lum bright="100000" contrast="-100000"/>
          </a:blip>
          <a:srcRect/>
          <a:stretch>
            <a:fillRect/>
          </a:stretch>
        </p:blipFill>
        <p:spPr bwMode="auto">
          <a:xfrm>
            <a:off x="8137525" y="136525"/>
            <a:ext cx="798513" cy="252413"/>
          </a:xfrm>
          <a:prstGeom prst="rect">
            <a:avLst/>
          </a:prstGeom>
          <a:noFill/>
          <a:ln w="9525">
            <a:noFill/>
            <a:miter lim="800000"/>
            <a:headEnd/>
            <a:tailEnd/>
          </a:ln>
        </p:spPr>
      </p:pic>
      <p:pic>
        <p:nvPicPr>
          <p:cNvPr id="13" name="Picture 7" descr="Vertical_RGB_600"/>
          <p:cNvPicPr>
            <a:picLocks noChangeAspect="1" noChangeArrowheads="1"/>
          </p:cNvPicPr>
          <p:nvPr/>
        </p:nvPicPr>
        <p:blipFill>
          <a:blip r:embed="rId5"/>
          <a:srcRect/>
          <a:stretch>
            <a:fillRect/>
          </a:stretch>
        </p:blipFill>
        <p:spPr bwMode="auto">
          <a:xfrm>
            <a:off x="7518298" y="5371462"/>
            <a:ext cx="1625702" cy="1402314"/>
          </a:xfrm>
          <a:prstGeom prst="rect">
            <a:avLst/>
          </a:prstGeom>
          <a:noFill/>
          <a:ln w="9525">
            <a:noFill/>
            <a:miter lim="800000"/>
            <a:headEnd/>
            <a:tailEnd/>
          </a:ln>
        </p:spPr>
      </p:pic>
      <p:pic>
        <p:nvPicPr>
          <p:cNvPr id="14" name="Picture 6" descr="epa_seal_medium"/>
          <p:cNvPicPr>
            <a:picLocks noChangeAspect="1" noChangeArrowheads="1"/>
          </p:cNvPicPr>
          <p:nvPr/>
        </p:nvPicPr>
        <p:blipFill>
          <a:blip r:embed="rId6"/>
          <a:srcRect/>
          <a:stretch>
            <a:fillRect/>
          </a:stretch>
        </p:blipFill>
        <p:spPr bwMode="auto">
          <a:xfrm>
            <a:off x="6463129" y="5481553"/>
            <a:ext cx="1164892" cy="1164892"/>
          </a:xfrm>
          <a:prstGeom prst="rect">
            <a:avLst/>
          </a:prstGeom>
          <a:noFill/>
          <a:ln w="9525">
            <a:noFill/>
            <a:miter lim="800000"/>
            <a:headEnd/>
            <a:tailEnd/>
          </a:ln>
        </p:spPr>
      </p:pic>
      <p:sp>
        <p:nvSpPr>
          <p:cNvPr id="12" name="TextBox 11"/>
          <p:cNvSpPr txBox="1"/>
          <p:nvPr/>
        </p:nvSpPr>
        <p:spPr>
          <a:xfrm>
            <a:off x="3625850" y="4386577"/>
            <a:ext cx="5164124" cy="984885"/>
          </a:xfrm>
          <a:prstGeom prst="rect">
            <a:avLst/>
          </a:prstGeom>
          <a:noFill/>
        </p:spPr>
        <p:txBody>
          <a:bodyPr wrap="square" lIns="0" tIns="0" rIns="0" bIns="0" rtlCol="0">
            <a:spAutoFit/>
          </a:bodyPr>
          <a:lstStyle/>
          <a:p>
            <a:r>
              <a:rPr lang="en-US" sz="1600" b="1" dirty="0" smtClean="0"/>
              <a:t>REGIONAL AFRICAN WORKSHOPS ON REDD+ NATIONAL FOREST MONITORING SYSTEMS AND GREENHOUSE GAS (GHG) NATIONAL INVENTORY SYSTEMS</a:t>
            </a:r>
            <a:endParaRPr lang="en-GB" sz="160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defRPr/>
            </a:pPr>
            <a:fld id="{82FA874C-13CD-425A-BB1B-AFDE388575A1}" type="slidenum">
              <a:rPr lang="en-US"/>
              <a:pPr>
                <a:defRPr/>
              </a:pPr>
              <a:t>10</a:t>
            </a:fld>
            <a:endParaRPr lang="en-US"/>
          </a:p>
        </p:txBody>
      </p:sp>
      <p:sp>
        <p:nvSpPr>
          <p:cNvPr id="12" name="Rectangle 11"/>
          <p:cNvSpPr/>
          <p:nvPr/>
        </p:nvSpPr>
        <p:spPr>
          <a:xfrm>
            <a:off x="0" y="457199"/>
            <a:ext cx="9144000" cy="1371600"/>
          </a:xfrm>
          <a:prstGeom prst="rect">
            <a:avLst/>
          </a:prstGeom>
          <a:solidFill>
            <a:schemeClr val="tx1">
              <a:alpha val="46000"/>
            </a:schemeClr>
          </a:solidFill>
          <a:ln>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2700000" scaled="1"/>
              <a:tileRect/>
            </a:gra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581025"/>
            <a:ext cx="9144000" cy="1138238"/>
          </a:xfrm>
          <a:prstGeom prst="rect">
            <a:avLst/>
          </a:prstGeom>
        </p:spPr>
        <p:txBody>
          <a:bodyPr>
            <a:spAutoFit/>
          </a:bodyPr>
          <a:lstStyle/>
          <a:p>
            <a:pPr algn="ctr" fontAlgn="auto">
              <a:spcBef>
                <a:spcPts val="0"/>
              </a:spcBef>
              <a:spcAft>
                <a:spcPts val="0"/>
              </a:spcAft>
              <a:defRPr/>
            </a:pPr>
            <a:r>
              <a:rPr lang="en-US" sz="3600" b="1" i="1" dirty="0">
                <a:solidFill>
                  <a:schemeClr val="accent6">
                    <a:lumMod val="75000"/>
                  </a:schemeClr>
                </a:solidFill>
                <a:effectLst>
                  <a:outerShdw blurRad="38100" dist="38100" dir="2700000" algn="tl">
                    <a:srgbClr val="000000">
                      <a:alpha val="43137"/>
                    </a:srgbClr>
                  </a:outerShdw>
                </a:effectLst>
                <a:latin typeface="Gill Sans MT" pitchFamily="34" charset="0"/>
              </a:rPr>
              <a:t>Step 2</a:t>
            </a:r>
            <a:r>
              <a:rPr lang="en-US" sz="3600" i="1" dirty="0">
                <a:solidFill>
                  <a:schemeClr val="accent6">
                    <a:lumMod val="75000"/>
                  </a:schemeClr>
                </a:solidFill>
                <a:effectLst>
                  <a:outerShdw blurRad="38100" dist="38100" dir="2700000" algn="tl">
                    <a:srgbClr val="000000">
                      <a:alpha val="43137"/>
                    </a:srgbClr>
                  </a:outerShdw>
                </a:effectLst>
                <a:latin typeface="Gill Sans MT" pitchFamily="34" charset="0"/>
              </a:rPr>
              <a:t/>
            </a:r>
            <a:br>
              <a:rPr lang="en-US" sz="3600" i="1" dirty="0">
                <a:solidFill>
                  <a:schemeClr val="accent6">
                    <a:lumMod val="75000"/>
                  </a:schemeClr>
                </a:solidFill>
                <a:effectLst>
                  <a:outerShdw blurRad="38100" dist="38100" dir="2700000" algn="tl">
                    <a:srgbClr val="000000">
                      <a:alpha val="43137"/>
                    </a:srgbClr>
                  </a:outerShdw>
                </a:effectLst>
                <a:latin typeface="Gill Sans MT" pitchFamily="34" charset="0"/>
              </a:rPr>
            </a:br>
            <a:r>
              <a:rPr lang="en-US" sz="3200" i="1" dirty="0">
                <a:solidFill>
                  <a:schemeClr val="bg1"/>
                </a:solidFill>
                <a:effectLst>
                  <a:outerShdw blurRad="38100" dist="38100" dir="2700000" algn="tl">
                    <a:srgbClr val="000000">
                      <a:alpha val="43137"/>
                    </a:srgbClr>
                  </a:outerShdw>
                </a:effectLst>
                <a:latin typeface="Gill Sans MT" pitchFamily="34" charset="0"/>
              </a:rPr>
              <a:t>Summarize Key Categories</a:t>
            </a:r>
          </a:p>
        </p:txBody>
      </p:sp>
      <p:sp>
        <p:nvSpPr>
          <p:cNvPr id="10" name="Rectangle 9"/>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graphicFrame>
        <p:nvGraphicFramePr>
          <p:cNvPr id="14" name="Diagram 13"/>
          <p:cNvGraphicFramePr/>
          <p:nvPr/>
        </p:nvGraphicFramePr>
        <p:xfrm>
          <a:off x="4745426" y="3746667"/>
          <a:ext cx="4572000" cy="255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23" name="Rectangle 14"/>
          <p:cNvSpPr>
            <a:spLocks noChangeArrowheads="1"/>
          </p:cNvSpPr>
          <p:nvPr/>
        </p:nvSpPr>
        <p:spPr bwMode="auto">
          <a:xfrm>
            <a:off x="141888" y="2193483"/>
            <a:ext cx="8466084" cy="1200329"/>
          </a:xfrm>
          <a:prstGeom prst="rect">
            <a:avLst/>
          </a:prstGeom>
          <a:noFill/>
          <a:ln w="9525">
            <a:noFill/>
            <a:miter lim="800000"/>
            <a:headEnd/>
            <a:tailEnd/>
          </a:ln>
        </p:spPr>
        <p:txBody>
          <a:bodyPr wrap="square">
            <a:spAutoFit/>
          </a:bodyPr>
          <a:lstStyle/>
          <a:p>
            <a:pPr marL="457200" indent="-347472">
              <a:spcBef>
                <a:spcPts val="0"/>
              </a:spcBef>
              <a:buClr>
                <a:schemeClr val="accent1"/>
              </a:buClr>
              <a:buFont typeface="Arial" pitchFamily="34" charset="0"/>
              <a:buChar char="•"/>
            </a:pPr>
            <a:r>
              <a:rPr lang="en-US" sz="2400" b="1" i="1" dirty="0">
                <a:latin typeface="Gill Sans MT" pitchFamily="34" charset="0"/>
              </a:rPr>
              <a:t>Sources</a:t>
            </a:r>
            <a:r>
              <a:rPr lang="en-US" sz="2400" b="1" dirty="0">
                <a:latin typeface="Gill Sans MT" pitchFamily="34" charset="0"/>
              </a:rPr>
              <a:t> </a:t>
            </a:r>
            <a:r>
              <a:rPr lang="en-US" sz="2400" dirty="0">
                <a:latin typeface="Gill Sans MT" pitchFamily="34" charset="0"/>
              </a:rPr>
              <a:t>with the most significant influence on a country’s total </a:t>
            </a:r>
            <a:r>
              <a:rPr lang="en-US" sz="2400" dirty="0" smtClean="0">
                <a:latin typeface="Gill Sans MT" pitchFamily="34" charset="0"/>
              </a:rPr>
              <a:t>emissions</a:t>
            </a:r>
          </a:p>
          <a:p>
            <a:pPr lvl="2" indent="-347472">
              <a:spcBef>
                <a:spcPts val="0"/>
              </a:spcBef>
              <a:buClr>
                <a:schemeClr val="accent1"/>
              </a:buClr>
              <a:buFont typeface="Arial" pitchFamily="34" charset="0"/>
              <a:buChar char="•"/>
            </a:pPr>
            <a:r>
              <a:rPr lang="en-US" sz="2200" dirty="0" smtClean="0">
                <a:latin typeface="+mn-lt"/>
              </a:rPr>
              <a:t>Level Analysis, Trend Analysis</a:t>
            </a:r>
          </a:p>
        </p:txBody>
      </p:sp>
      <p:sp>
        <p:nvSpPr>
          <p:cNvPr id="13" name="Rectangle 12"/>
          <p:cNvSpPr/>
          <p:nvPr/>
        </p:nvSpPr>
        <p:spPr>
          <a:xfrm>
            <a:off x="157649" y="3369436"/>
            <a:ext cx="5171098" cy="1138773"/>
          </a:xfrm>
          <a:prstGeom prst="rect">
            <a:avLst/>
          </a:prstGeom>
        </p:spPr>
        <p:txBody>
          <a:bodyPr wrap="square">
            <a:spAutoFit/>
          </a:bodyPr>
          <a:lstStyle/>
          <a:p>
            <a:pPr lvl="1" indent="-347472">
              <a:buClr>
                <a:schemeClr val="accent1"/>
              </a:buClr>
              <a:buFont typeface="Arial" pitchFamily="34" charset="0"/>
              <a:buChar char="•"/>
            </a:pPr>
            <a:r>
              <a:rPr lang="en-US" sz="2400" b="1" i="1" dirty="0" smtClean="0">
                <a:latin typeface="Gill Sans MT" pitchFamily="34" charset="0"/>
              </a:rPr>
              <a:t>Already</a:t>
            </a:r>
            <a:r>
              <a:rPr lang="en-US" sz="2400" dirty="0" smtClean="0">
                <a:latin typeface="Gill Sans MT" pitchFamily="34" charset="0"/>
              </a:rPr>
              <a:t> identified in KCA template</a:t>
            </a:r>
          </a:p>
          <a:p>
            <a:pPr lvl="2" indent="-347472">
              <a:buClr>
                <a:schemeClr val="accent1"/>
              </a:buClr>
              <a:buFont typeface="Arial" pitchFamily="34" charset="0"/>
              <a:buChar char="•"/>
            </a:pPr>
            <a:r>
              <a:rPr lang="en-US" sz="2200" dirty="0" smtClean="0">
                <a:latin typeface="Gill Sans MT" pitchFamily="34" charset="0"/>
              </a:rPr>
              <a:t>Fill in this section using your completed table in KCA template</a:t>
            </a:r>
          </a:p>
        </p:txBody>
      </p:sp>
      <p:sp>
        <p:nvSpPr>
          <p:cNvPr id="9"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Step 2</a:t>
            </a:r>
            <a:endParaRPr lang="en-US" sz="1600" dirty="0">
              <a:solidFill>
                <a:schemeClr val="bg1"/>
              </a:solidFill>
              <a:latin typeface="Gill Sans MT" pitchFamily="34"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14341" name="TextBox 9"/>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a:solidFill>
                  <a:schemeClr val="bg1"/>
                </a:solidFill>
                <a:latin typeface="Gill Sans MT" pitchFamily="34" charset="0"/>
                <a:cs typeface="Arial" charset="0"/>
              </a:rPr>
              <a:t>Step 2: Summarize Key Source Categories</a:t>
            </a:r>
          </a:p>
        </p:txBody>
      </p:sp>
      <p:pic>
        <p:nvPicPr>
          <p:cNvPr id="11" name="Picture 10" descr="icon institutional.png"/>
          <p:cNvPicPr>
            <a:picLocks noChangeAspect="1"/>
          </p:cNvPicPr>
          <p:nvPr/>
        </p:nvPicPr>
        <p:blipFill>
          <a:blip r:embed="rId3"/>
          <a:stretch>
            <a:fillRect/>
          </a:stretch>
        </p:blipFill>
        <p:spPr>
          <a:xfrm>
            <a:off x="7848600" y="0"/>
            <a:ext cx="828675" cy="658813"/>
          </a:xfrm>
          <a:prstGeom prst="rect">
            <a:avLst/>
          </a:prstGeom>
          <a:effectLst>
            <a:outerShdw blurRad="50800" dist="38100" dir="5400000" algn="t" rotWithShape="0">
              <a:prstClr val="black">
                <a:alpha val="40000"/>
              </a:prstClr>
            </a:outerShdw>
          </a:effectLst>
        </p:spPr>
      </p:pic>
      <p:sp>
        <p:nvSpPr>
          <p:cNvPr id="12" name="Slide Number Placeholder 3"/>
          <p:cNvSpPr>
            <a:spLocks noGrp="1"/>
          </p:cNvSpPr>
          <p:nvPr>
            <p:ph type="sldNum" sz="quarter" idx="12"/>
          </p:nvPr>
        </p:nvSpPr>
        <p:spPr/>
        <p:txBody>
          <a:bodyPr/>
          <a:lstStyle/>
          <a:p>
            <a:pPr>
              <a:defRPr/>
            </a:pPr>
            <a:fld id="{B0FE2650-CC13-455E-899F-94EE8E0DFC3A}" type="slidenum">
              <a:rPr lang="en-US"/>
              <a:pPr>
                <a:defRPr/>
              </a:pPr>
              <a:t>11</a:t>
            </a:fld>
            <a:endParaRPr lang="en-US" dirty="0"/>
          </a:p>
        </p:txBody>
      </p:sp>
      <p:pic>
        <p:nvPicPr>
          <p:cNvPr id="1026" name="Picture 2"/>
          <p:cNvPicPr>
            <a:picLocks noChangeAspect="1" noChangeArrowheads="1"/>
          </p:cNvPicPr>
          <p:nvPr/>
        </p:nvPicPr>
        <p:blipFill>
          <a:blip r:embed="rId4"/>
          <a:srcRect/>
          <a:stretch>
            <a:fillRect/>
          </a:stretch>
        </p:blipFill>
        <p:spPr bwMode="auto">
          <a:xfrm>
            <a:off x="684618" y="1066800"/>
            <a:ext cx="7747000" cy="5051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914400" y="5605046"/>
            <a:ext cx="7941953" cy="307777"/>
          </a:xfrm>
          <a:prstGeom prst="rect">
            <a:avLst/>
          </a:prstGeom>
          <a:noFill/>
        </p:spPr>
        <p:txBody>
          <a:bodyPr wrap="square" lIns="0" rIns="0">
            <a:spAutoFit/>
          </a:bodyPr>
          <a:lstStyle/>
          <a:p>
            <a:pPr>
              <a:defRPr/>
            </a:pPr>
            <a:r>
              <a:rPr lang="en-US" sz="1400" dirty="0" smtClean="0">
                <a:solidFill>
                  <a:srgbClr val="008040"/>
                </a:solidFill>
              </a:rPr>
              <a:t>Changes in forest and other woody biomass stocks</a:t>
            </a:r>
            <a:endParaRPr lang="en-US" sz="1400" dirty="0">
              <a:solidFill>
                <a:srgbClr val="00804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442912"/>
            <a:ext cx="9144000" cy="1548120"/>
          </a:xfrm>
          <a:prstGeom prst="rect">
            <a:avLst/>
          </a:prstGeom>
          <a:solidFill>
            <a:schemeClr val="tx1">
              <a:alpha val="46000"/>
            </a:schemeClr>
          </a:solidFill>
          <a:ln>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2700000" scaled="1"/>
              <a:tileRect/>
            </a:gra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608013"/>
            <a:ext cx="9144000" cy="1630362"/>
          </a:xfrm>
          <a:prstGeom prst="rect">
            <a:avLst/>
          </a:prstGeom>
        </p:spPr>
        <p:txBody>
          <a:bodyPr>
            <a:spAutoFit/>
          </a:bodyPr>
          <a:lstStyle/>
          <a:p>
            <a:pPr algn="ctr" fontAlgn="auto">
              <a:spcBef>
                <a:spcPts val="0"/>
              </a:spcBef>
              <a:spcAft>
                <a:spcPts val="0"/>
              </a:spcAft>
              <a:defRPr/>
            </a:pPr>
            <a:r>
              <a:rPr lang="en-US" sz="3600" b="1" i="1" dirty="0">
                <a:solidFill>
                  <a:schemeClr val="accent6">
                    <a:lumMod val="75000"/>
                  </a:schemeClr>
                </a:solidFill>
                <a:effectLst>
                  <a:outerShdw blurRad="38100" dist="38100" dir="2700000" algn="tl">
                    <a:srgbClr val="000000">
                      <a:alpha val="43137"/>
                    </a:srgbClr>
                  </a:outerShdw>
                </a:effectLst>
                <a:latin typeface="Gill Sans MT" pitchFamily="34" charset="0"/>
              </a:rPr>
              <a:t>Step 3</a:t>
            </a:r>
            <a:r>
              <a:rPr lang="en-US" sz="3600" i="1" dirty="0">
                <a:solidFill>
                  <a:schemeClr val="accent6">
                    <a:lumMod val="75000"/>
                  </a:schemeClr>
                </a:solidFill>
                <a:effectLst>
                  <a:outerShdw blurRad="38100" dist="38100" dir="2700000" algn="tl">
                    <a:srgbClr val="000000">
                      <a:alpha val="43137"/>
                    </a:srgbClr>
                  </a:outerShdw>
                </a:effectLst>
                <a:latin typeface="Gill Sans MT" pitchFamily="34" charset="0"/>
              </a:rPr>
              <a:t/>
            </a:r>
            <a:br>
              <a:rPr lang="en-US" sz="3600" i="1" dirty="0">
                <a:solidFill>
                  <a:schemeClr val="accent6">
                    <a:lumMod val="75000"/>
                  </a:schemeClr>
                </a:solidFill>
                <a:effectLst>
                  <a:outerShdw blurRad="38100" dist="38100" dir="2700000" algn="tl">
                    <a:srgbClr val="000000">
                      <a:alpha val="43137"/>
                    </a:srgbClr>
                  </a:outerShdw>
                </a:effectLst>
                <a:latin typeface="Gill Sans MT" pitchFamily="34" charset="0"/>
              </a:rPr>
            </a:br>
            <a:r>
              <a:rPr lang="en-US" sz="3200" i="1" dirty="0">
                <a:solidFill>
                  <a:schemeClr val="bg1"/>
                </a:solidFill>
                <a:effectLst>
                  <a:outerShdw blurRad="38100" dist="38100" dir="2700000" algn="tl">
                    <a:srgbClr val="000000">
                      <a:alpha val="43137"/>
                    </a:srgbClr>
                  </a:outerShdw>
                </a:effectLst>
                <a:latin typeface="Gill Sans MT" pitchFamily="34" charset="0"/>
              </a:rPr>
              <a:t>Describe individual source category improvements</a:t>
            </a:r>
          </a:p>
        </p:txBody>
      </p:sp>
      <p:pic>
        <p:nvPicPr>
          <p:cNvPr id="5" name="Picture 4" descr="icon institutional.png"/>
          <p:cNvPicPr>
            <a:picLocks noChangeAspect="1"/>
          </p:cNvPicPr>
          <p:nvPr/>
        </p:nvPicPr>
        <p:blipFill>
          <a:blip r:embed="rId4"/>
          <a:stretch>
            <a:fillRect/>
          </a:stretch>
        </p:blipFill>
        <p:spPr>
          <a:xfrm>
            <a:off x="7132638" y="5259388"/>
            <a:ext cx="2011362" cy="1598612"/>
          </a:xfrm>
          <a:prstGeom prst="rect">
            <a:avLst/>
          </a:prstGeom>
          <a:effectLst>
            <a:outerShdw blurRad="50800" dist="38100" dir="5400000" algn="t" rotWithShape="0">
              <a:prstClr val="black">
                <a:alpha val="40000"/>
              </a:prstClr>
            </a:outerShdw>
          </a:effectLst>
        </p:spPr>
      </p:pic>
      <p:sp>
        <p:nvSpPr>
          <p:cNvPr id="15367" name="Content Placeholder 8"/>
          <p:cNvSpPr>
            <a:spLocks noGrp="1"/>
          </p:cNvSpPr>
          <p:nvPr>
            <p:ph idx="1"/>
          </p:nvPr>
        </p:nvSpPr>
        <p:spPr>
          <a:xfrm>
            <a:off x="214313" y="2405063"/>
            <a:ext cx="8229600" cy="4224337"/>
          </a:xfrm>
        </p:spPr>
        <p:txBody>
          <a:bodyPr/>
          <a:lstStyle/>
          <a:p>
            <a:pPr eaLnBrk="1" hangingPunct="1">
              <a:buClr>
                <a:schemeClr val="accent1"/>
              </a:buClr>
            </a:pPr>
            <a:r>
              <a:rPr lang="en-US" sz="2800" dirty="0" smtClean="0"/>
              <a:t>Review completed Source-by-Source documentation</a:t>
            </a:r>
          </a:p>
          <a:p>
            <a:pPr eaLnBrk="1" hangingPunct="1">
              <a:buClr>
                <a:schemeClr val="accent1"/>
              </a:buClr>
            </a:pPr>
            <a:r>
              <a:rPr lang="en-US" sz="2800" dirty="0" smtClean="0"/>
              <a:t>Determine improvements for improving estimates for source categories</a:t>
            </a:r>
          </a:p>
          <a:p>
            <a:pPr eaLnBrk="1" hangingPunct="1">
              <a:buClr>
                <a:schemeClr val="accent1"/>
              </a:buClr>
            </a:pPr>
            <a:r>
              <a:rPr lang="en-US" sz="2800" dirty="0" smtClean="0"/>
              <a:t>Describe problem and list improvement</a:t>
            </a:r>
          </a:p>
          <a:p>
            <a:pPr lvl="1" eaLnBrk="1" hangingPunct="1">
              <a:buClr>
                <a:schemeClr val="accent1"/>
              </a:buClr>
              <a:buFont typeface="Arial" pitchFamily="34" charset="0"/>
              <a:buChar char="•"/>
            </a:pPr>
            <a:r>
              <a:rPr lang="en-US" sz="2400" dirty="0" smtClean="0"/>
              <a:t>Obtain more complete activity data </a:t>
            </a:r>
          </a:p>
          <a:p>
            <a:pPr lvl="1" eaLnBrk="1" hangingPunct="1">
              <a:buClr>
                <a:schemeClr val="accent1"/>
              </a:buClr>
              <a:buFont typeface="Arial" pitchFamily="34" charset="0"/>
              <a:buChar char="•"/>
            </a:pPr>
            <a:r>
              <a:rPr lang="en-US" sz="2400" dirty="0" smtClean="0"/>
              <a:t>Higher Tier methodology</a:t>
            </a:r>
          </a:p>
          <a:p>
            <a:pPr lvl="1" eaLnBrk="1" hangingPunct="1">
              <a:buClr>
                <a:schemeClr val="accent1"/>
              </a:buClr>
              <a:buFont typeface="Arial" pitchFamily="34" charset="0"/>
              <a:buChar char="•"/>
            </a:pPr>
            <a:r>
              <a:rPr lang="en-US" sz="2400" dirty="0" smtClean="0"/>
              <a:t>Regional or country-specific emission factors</a:t>
            </a:r>
          </a:p>
        </p:txBody>
      </p:sp>
      <p:sp>
        <p:nvSpPr>
          <p:cNvPr id="11" name="Slide Number Placeholder 10"/>
          <p:cNvSpPr>
            <a:spLocks noGrp="1"/>
          </p:cNvSpPr>
          <p:nvPr>
            <p:ph type="sldNum" sz="quarter" idx="12"/>
          </p:nvPr>
        </p:nvSpPr>
        <p:spPr/>
        <p:txBody>
          <a:bodyPr/>
          <a:lstStyle/>
          <a:p>
            <a:pPr>
              <a:defRPr/>
            </a:pPr>
            <a:fld id="{40BD2114-906E-4E3C-8206-AA2529F7E236}" type="slidenum">
              <a:rPr lang="en-US"/>
              <a:pPr>
                <a:defRPr/>
              </a:pPr>
              <a:t>12</a:t>
            </a:fld>
            <a:endParaRPr lang="en-US" dirty="0"/>
          </a:p>
        </p:txBody>
      </p:sp>
      <p:sp>
        <p:nvSpPr>
          <p:cNvPr id="10" name="Rectangle 9"/>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15370" name="TextBox 12"/>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Step 3</a:t>
            </a:r>
            <a:endParaRPr lang="en-US" sz="1600" dirty="0">
              <a:solidFill>
                <a:schemeClr val="bg1"/>
              </a:solidFill>
              <a:latin typeface="Gill Sans MT" pitchFamily="34" charset="0"/>
              <a:cs typeface="Arial" charset="0"/>
            </a:endParaRP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641350"/>
            <a:ext cx="8526463" cy="806450"/>
          </a:xfrm>
        </p:spPr>
        <p:txBody>
          <a:bodyPr/>
          <a:lstStyle/>
          <a:p>
            <a:pPr algn="l" eaLnBrk="1" hangingPunct="1"/>
            <a:r>
              <a:rPr lang="en-US" sz="2800" b="1" dirty="0" smtClean="0"/>
              <a:t>Examples of Potential Improvements to Source Categories</a:t>
            </a:r>
          </a:p>
        </p:txBody>
      </p:sp>
      <p:sp>
        <p:nvSpPr>
          <p:cNvPr id="3" name="Text Placeholder 2"/>
          <p:cNvSpPr>
            <a:spLocks noGrp="1"/>
          </p:cNvSpPr>
          <p:nvPr>
            <p:ph type="body" idx="4294967295"/>
          </p:nvPr>
        </p:nvSpPr>
        <p:spPr>
          <a:xfrm>
            <a:off x="266700" y="1678772"/>
            <a:ext cx="8610600" cy="1590182"/>
          </a:xfrm>
        </p:spPr>
        <p:txBody>
          <a:bodyPr rtlCol="0">
            <a:noAutofit/>
          </a:bodyPr>
          <a:lstStyle/>
          <a:p>
            <a:pPr eaLnBrk="1" fontAlgn="auto" hangingPunct="1">
              <a:spcAft>
                <a:spcPts val="0"/>
              </a:spcAft>
              <a:buFont typeface="Arial"/>
              <a:buNone/>
              <a:defRPr/>
            </a:pPr>
            <a:r>
              <a:rPr lang="en-US" sz="2400" b="1" dirty="0" smtClean="0"/>
              <a:t>Activity Data</a:t>
            </a:r>
          </a:p>
          <a:p>
            <a:pPr marL="800100" eaLnBrk="1" fontAlgn="auto" hangingPunct="1">
              <a:spcAft>
                <a:spcPts val="0"/>
              </a:spcAft>
              <a:buClr>
                <a:schemeClr val="accent1"/>
              </a:buClr>
              <a:buFont typeface="Arial" pitchFamily="34" charset="0"/>
              <a:buChar char="•"/>
              <a:defRPr/>
            </a:pPr>
            <a:r>
              <a:rPr lang="en-US" sz="2000" dirty="0" smtClean="0"/>
              <a:t>Acquire or develop GIS land use maps</a:t>
            </a:r>
          </a:p>
          <a:p>
            <a:pPr marL="800100" eaLnBrk="1" fontAlgn="auto" hangingPunct="1">
              <a:spcAft>
                <a:spcPts val="0"/>
              </a:spcAft>
              <a:buClr>
                <a:schemeClr val="accent1"/>
              </a:buClr>
              <a:buFont typeface="Arial" pitchFamily="34" charset="0"/>
              <a:buChar char="•"/>
              <a:defRPr/>
            </a:pPr>
            <a:r>
              <a:rPr lang="en-US" sz="2000" dirty="0" smtClean="0"/>
              <a:t>Conduct livestock survey</a:t>
            </a:r>
          </a:p>
          <a:p>
            <a:pPr marL="800100" eaLnBrk="1" fontAlgn="auto" hangingPunct="1">
              <a:spcAft>
                <a:spcPts val="0"/>
              </a:spcAft>
              <a:buClr>
                <a:schemeClr val="accent1"/>
              </a:buClr>
              <a:buFont typeface="Arial" pitchFamily="34" charset="0"/>
              <a:buChar char="•"/>
              <a:defRPr/>
            </a:pPr>
            <a:r>
              <a:rPr lang="en-US" sz="2000" dirty="0" smtClean="0"/>
              <a:t>Carry out a waste composition study</a:t>
            </a:r>
          </a:p>
        </p:txBody>
      </p:sp>
      <p:sp>
        <p:nvSpPr>
          <p:cNvPr id="5" name="Rectangle 4"/>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16389" name="TextBox 5"/>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a:solidFill>
                  <a:schemeClr val="bg1"/>
                </a:solidFill>
                <a:latin typeface="Gill Sans MT" pitchFamily="34" charset="0"/>
                <a:cs typeface="Arial" charset="0"/>
              </a:rPr>
              <a:t>Step 3: Describe individual source category improvements</a:t>
            </a:r>
          </a:p>
        </p:txBody>
      </p:sp>
      <p:pic>
        <p:nvPicPr>
          <p:cNvPr id="7" name="Picture 6" descr="icon institutional.png"/>
          <p:cNvPicPr>
            <a:picLocks noChangeAspect="1"/>
          </p:cNvPicPr>
          <p:nvPr/>
        </p:nvPicPr>
        <p:blipFill>
          <a:blip r:embed="rId3"/>
          <a:stretch>
            <a:fillRect/>
          </a:stretch>
        </p:blipFill>
        <p:spPr>
          <a:xfrm>
            <a:off x="7848600" y="0"/>
            <a:ext cx="828675" cy="658813"/>
          </a:xfrm>
          <a:prstGeom prst="rect">
            <a:avLst/>
          </a:prstGeom>
          <a:effectLst>
            <a:outerShdw blurRad="50800" dist="38100" dir="5400000" algn="t" rotWithShape="0">
              <a:prstClr val="black">
                <a:alpha val="40000"/>
              </a:prstClr>
            </a:outerShdw>
          </a:effectLst>
        </p:spPr>
      </p:pic>
      <p:sp>
        <p:nvSpPr>
          <p:cNvPr id="8" name="Slide Number Placeholder 3"/>
          <p:cNvSpPr>
            <a:spLocks noGrp="1"/>
          </p:cNvSpPr>
          <p:nvPr>
            <p:ph type="sldNum" sz="quarter" idx="12"/>
          </p:nvPr>
        </p:nvSpPr>
        <p:spPr/>
        <p:txBody>
          <a:bodyPr/>
          <a:lstStyle/>
          <a:p>
            <a:pPr>
              <a:defRPr/>
            </a:pPr>
            <a:fld id="{E09B1A5E-EABC-4787-955A-6A02B7A2EDC4}" type="slidenum">
              <a:rPr lang="en-US"/>
              <a:pPr>
                <a:defRPr/>
              </a:pPr>
              <a:t>13</a:t>
            </a:fld>
            <a:endParaRPr lang="en-US" dirty="0"/>
          </a:p>
        </p:txBody>
      </p:sp>
      <p:sp>
        <p:nvSpPr>
          <p:cNvPr id="10" name="TextBox 9"/>
          <p:cNvSpPr txBox="1"/>
          <p:nvPr/>
        </p:nvSpPr>
        <p:spPr>
          <a:xfrm>
            <a:off x="260129" y="4999493"/>
            <a:ext cx="8560677" cy="1482457"/>
          </a:xfrm>
          <a:prstGeom prst="rect">
            <a:avLst/>
          </a:prstGeom>
          <a:noFill/>
        </p:spPr>
        <p:txBody>
          <a:bodyPr wrap="square" rtlCol="0">
            <a:spAutoFit/>
          </a:bodyPr>
          <a:lstStyle/>
          <a:p>
            <a:pPr eaLnBrk="1" fontAlgn="auto" hangingPunct="1">
              <a:spcAft>
                <a:spcPts val="0"/>
              </a:spcAft>
              <a:buFont typeface="Arial"/>
              <a:buNone/>
              <a:defRPr/>
            </a:pPr>
            <a:r>
              <a:rPr lang="en-US" sz="2400" b="1" dirty="0" smtClean="0">
                <a:latin typeface="+mn-lt"/>
              </a:rPr>
              <a:t>Other</a:t>
            </a:r>
          </a:p>
          <a:p>
            <a:pPr marL="804672" indent="-347472" eaLnBrk="1" fontAlgn="auto" hangingPunct="1">
              <a:spcBef>
                <a:spcPts val="480"/>
              </a:spcBef>
              <a:spcAft>
                <a:spcPts val="0"/>
              </a:spcAft>
              <a:buClr>
                <a:schemeClr val="accent1"/>
              </a:buClr>
              <a:buFont typeface="Arial" pitchFamily="34" charset="0"/>
              <a:buChar char="•"/>
              <a:tabLst>
                <a:tab pos="457200" algn="l"/>
              </a:tabLst>
              <a:defRPr/>
            </a:pPr>
            <a:r>
              <a:rPr lang="en-US" sz="2000" dirty="0" smtClean="0">
                <a:latin typeface="+mn-lt"/>
              </a:rPr>
              <a:t>Conduct QA/QC measures for fossil fuel combustion and forestland</a:t>
            </a:r>
          </a:p>
          <a:p>
            <a:pPr marL="804672" indent="-347472" fontAlgn="auto">
              <a:spcBef>
                <a:spcPts val="480"/>
              </a:spcBef>
              <a:spcAft>
                <a:spcPts val="0"/>
              </a:spcAft>
              <a:buClr>
                <a:schemeClr val="accent1"/>
              </a:buClr>
              <a:buFont typeface="Arial" pitchFamily="34" charset="0"/>
              <a:buChar char="•"/>
              <a:tabLst>
                <a:tab pos="457200" algn="l"/>
              </a:tabLst>
              <a:defRPr/>
            </a:pPr>
            <a:r>
              <a:rPr lang="en-US" sz="2000" dirty="0" smtClean="0">
                <a:latin typeface="+mn-lt"/>
              </a:rPr>
              <a:t>Conduct an emission trend analysis over multiple years</a:t>
            </a:r>
          </a:p>
          <a:p>
            <a:endParaRPr lang="en-US" dirty="0"/>
          </a:p>
        </p:txBody>
      </p:sp>
      <p:sp>
        <p:nvSpPr>
          <p:cNvPr id="11" name="TextBox 10"/>
          <p:cNvSpPr txBox="1"/>
          <p:nvPr/>
        </p:nvSpPr>
        <p:spPr>
          <a:xfrm>
            <a:off x="236480" y="4169729"/>
            <a:ext cx="8513380" cy="833562"/>
          </a:xfrm>
          <a:prstGeom prst="rect">
            <a:avLst/>
          </a:prstGeom>
          <a:noFill/>
        </p:spPr>
        <p:txBody>
          <a:bodyPr wrap="square" rtlCol="0">
            <a:spAutoFit/>
          </a:bodyPr>
          <a:lstStyle/>
          <a:p>
            <a:pPr eaLnBrk="1" fontAlgn="auto" hangingPunct="1">
              <a:spcAft>
                <a:spcPts val="0"/>
              </a:spcAft>
              <a:buFont typeface="Arial"/>
              <a:buNone/>
              <a:defRPr/>
            </a:pPr>
            <a:r>
              <a:rPr lang="en-US" sz="2400" b="1" dirty="0" smtClean="0">
                <a:latin typeface="+mn-lt"/>
              </a:rPr>
              <a:t>Emission Factors</a:t>
            </a:r>
          </a:p>
          <a:p>
            <a:pPr marL="800100" indent="-347472" eaLnBrk="1" fontAlgn="auto" hangingPunct="1">
              <a:spcBef>
                <a:spcPts val="480"/>
              </a:spcBef>
              <a:spcAft>
                <a:spcPts val="0"/>
              </a:spcAft>
              <a:buClr>
                <a:schemeClr val="accent1"/>
              </a:buClr>
              <a:buFont typeface="Arial" pitchFamily="34" charset="0"/>
              <a:buChar char="•"/>
              <a:defRPr/>
            </a:pPr>
            <a:r>
              <a:rPr lang="en-US" sz="2000" dirty="0" smtClean="0">
                <a:latin typeface="+mn-lt"/>
              </a:rPr>
              <a:t>Conduct a soil carbon analysis</a:t>
            </a:r>
          </a:p>
        </p:txBody>
      </p:sp>
      <p:sp>
        <p:nvSpPr>
          <p:cNvPr id="12" name="Rectangle 11"/>
          <p:cNvSpPr/>
          <p:nvPr/>
        </p:nvSpPr>
        <p:spPr>
          <a:xfrm>
            <a:off x="236482" y="3274883"/>
            <a:ext cx="8245365" cy="833562"/>
          </a:xfrm>
          <a:prstGeom prst="rect">
            <a:avLst/>
          </a:prstGeom>
        </p:spPr>
        <p:txBody>
          <a:bodyPr wrap="square">
            <a:spAutoFit/>
          </a:bodyPr>
          <a:lstStyle/>
          <a:p>
            <a:pPr eaLnBrk="1" fontAlgn="auto" hangingPunct="1">
              <a:spcAft>
                <a:spcPts val="0"/>
              </a:spcAft>
              <a:buFont typeface="Arial"/>
              <a:buNone/>
              <a:defRPr/>
            </a:pPr>
            <a:r>
              <a:rPr lang="en-US" sz="2400" b="1" dirty="0" smtClean="0">
                <a:latin typeface="+mj-lt"/>
              </a:rPr>
              <a:t>Methodologies</a:t>
            </a:r>
          </a:p>
          <a:p>
            <a:pPr marL="800100" indent="-347472" eaLnBrk="1" fontAlgn="auto" hangingPunct="1">
              <a:spcBef>
                <a:spcPts val="480"/>
              </a:spcBef>
              <a:spcAft>
                <a:spcPts val="0"/>
              </a:spcAft>
              <a:buClr>
                <a:schemeClr val="accent1"/>
              </a:buClr>
              <a:buFont typeface="Arial" pitchFamily="34" charset="0"/>
              <a:buChar char="•"/>
              <a:defRPr/>
            </a:pPr>
            <a:r>
              <a:rPr lang="en-US" sz="2000" dirty="0" smtClean="0">
                <a:latin typeface="+mn-lt"/>
              </a:rPr>
              <a:t>Use an agriculture/land use or ecosystem process model</a:t>
            </a:r>
            <a:endParaRPr lang="en-US" sz="2000" dirty="0">
              <a:latin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641350"/>
            <a:ext cx="8526463" cy="806450"/>
          </a:xfrm>
        </p:spPr>
        <p:txBody>
          <a:bodyPr/>
          <a:lstStyle/>
          <a:p>
            <a:pPr algn="l" eaLnBrk="1" hangingPunct="1"/>
            <a:r>
              <a:rPr lang="en-US" sz="2800" b="1" dirty="0" smtClean="0"/>
              <a:t>Examples of Potential Improvements to Source Categories</a:t>
            </a:r>
          </a:p>
        </p:txBody>
      </p:sp>
      <p:sp>
        <p:nvSpPr>
          <p:cNvPr id="3" name="Text Placeholder 2"/>
          <p:cNvSpPr>
            <a:spLocks noGrp="1"/>
          </p:cNvSpPr>
          <p:nvPr>
            <p:ph type="body" idx="4294967295"/>
          </p:nvPr>
        </p:nvSpPr>
        <p:spPr>
          <a:xfrm>
            <a:off x="259596" y="1775676"/>
            <a:ext cx="8610600" cy="1219200"/>
          </a:xfrm>
        </p:spPr>
        <p:txBody>
          <a:bodyPr rtlCol="0">
            <a:noAutofit/>
          </a:bodyPr>
          <a:lstStyle/>
          <a:p>
            <a:pPr eaLnBrk="1" fontAlgn="auto" hangingPunct="1">
              <a:spcAft>
                <a:spcPts val="0"/>
              </a:spcAft>
              <a:buFont typeface="Arial"/>
              <a:buNone/>
              <a:defRPr/>
            </a:pPr>
            <a:r>
              <a:rPr lang="en-US" sz="2400" b="1" dirty="0" smtClean="0"/>
              <a:t>Activity Data</a:t>
            </a:r>
          </a:p>
          <a:p>
            <a:pPr marL="800100" eaLnBrk="1" fontAlgn="auto" hangingPunct="1">
              <a:spcAft>
                <a:spcPts val="0"/>
              </a:spcAft>
              <a:buClr>
                <a:schemeClr val="accent1"/>
              </a:buClr>
              <a:buFont typeface="Arial" pitchFamily="34" charset="0"/>
              <a:buChar char="•"/>
              <a:defRPr/>
            </a:pPr>
            <a:r>
              <a:rPr lang="en-US" sz="2000" dirty="0" smtClean="0"/>
              <a:t>Conduct livestock survey</a:t>
            </a:r>
          </a:p>
          <a:p>
            <a:pPr marL="800100" eaLnBrk="1" fontAlgn="auto" hangingPunct="1">
              <a:spcAft>
                <a:spcPts val="0"/>
              </a:spcAft>
              <a:buClr>
                <a:schemeClr val="accent1"/>
              </a:buClr>
              <a:buFont typeface="Arial" pitchFamily="34" charset="0"/>
              <a:buChar char="•"/>
              <a:defRPr/>
            </a:pPr>
            <a:r>
              <a:rPr lang="en-US" sz="2000" dirty="0" smtClean="0"/>
              <a:t>Improve waste composition assessments</a:t>
            </a:r>
          </a:p>
        </p:txBody>
      </p:sp>
      <p:sp>
        <p:nvSpPr>
          <p:cNvPr id="5" name="Rectangle 4"/>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17413" name="TextBox 5"/>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a:solidFill>
                  <a:schemeClr val="bg1"/>
                </a:solidFill>
                <a:latin typeface="Gill Sans MT" pitchFamily="34" charset="0"/>
                <a:cs typeface="Arial" charset="0"/>
              </a:rPr>
              <a:t>Step 3: Describe individual source category improvements</a:t>
            </a:r>
          </a:p>
        </p:txBody>
      </p:sp>
      <p:pic>
        <p:nvPicPr>
          <p:cNvPr id="7" name="Picture 6" descr="icon institutional.png"/>
          <p:cNvPicPr>
            <a:picLocks noChangeAspect="1"/>
          </p:cNvPicPr>
          <p:nvPr/>
        </p:nvPicPr>
        <p:blipFill>
          <a:blip r:embed="rId3"/>
          <a:stretch>
            <a:fillRect/>
          </a:stretch>
        </p:blipFill>
        <p:spPr>
          <a:xfrm>
            <a:off x="7848600" y="0"/>
            <a:ext cx="828675" cy="658813"/>
          </a:xfrm>
          <a:prstGeom prst="rect">
            <a:avLst/>
          </a:prstGeom>
          <a:effectLst>
            <a:outerShdw blurRad="50800" dist="38100" dir="5400000" algn="t" rotWithShape="0">
              <a:prstClr val="black">
                <a:alpha val="40000"/>
              </a:prstClr>
            </a:outerShdw>
          </a:effectLst>
        </p:spPr>
      </p:pic>
      <p:sp>
        <p:nvSpPr>
          <p:cNvPr id="8" name="Slide Number Placeholder 3"/>
          <p:cNvSpPr>
            <a:spLocks noGrp="1"/>
          </p:cNvSpPr>
          <p:nvPr>
            <p:ph type="sldNum" sz="quarter" idx="12"/>
          </p:nvPr>
        </p:nvSpPr>
        <p:spPr/>
        <p:txBody>
          <a:bodyPr/>
          <a:lstStyle/>
          <a:p>
            <a:pPr>
              <a:defRPr/>
            </a:pPr>
            <a:fld id="{68BC8213-4CCF-4BD0-9186-1AAA2A166BEF}" type="slidenum">
              <a:rPr lang="en-US"/>
              <a:pPr>
                <a:defRPr/>
              </a:pPr>
              <a:t>14</a:t>
            </a:fld>
            <a:endParaRPr lang="en-US" dirty="0"/>
          </a:p>
        </p:txBody>
      </p:sp>
      <p:sp>
        <p:nvSpPr>
          <p:cNvPr id="15" name="TextBox 14"/>
          <p:cNvSpPr txBox="1"/>
          <p:nvPr/>
        </p:nvSpPr>
        <p:spPr>
          <a:xfrm>
            <a:off x="2451100" y="3822700"/>
            <a:ext cx="2552700" cy="254000"/>
          </a:xfrm>
          <a:prstGeom prst="rect">
            <a:avLst/>
          </a:prstGeom>
          <a:solidFill>
            <a:schemeClr val="bg1"/>
          </a:solidFill>
        </p:spPr>
        <p:txBody>
          <a:bodyPr lIns="0" rIns="0">
            <a:spAutoFit/>
          </a:bodyPr>
          <a:lstStyle/>
          <a:p>
            <a:pPr>
              <a:defRPr/>
            </a:pPr>
            <a:r>
              <a:rPr lang="en-US" sz="1050" dirty="0">
                <a:solidFill>
                  <a:srgbClr val="008040"/>
                </a:solidFill>
              </a:rPr>
              <a:t>Agriculture</a:t>
            </a:r>
          </a:p>
        </p:txBody>
      </p:sp>
      <p:grpSp>
        <p:nvGrpSpPr>
          <p:cNvPr id="17417" name="Group 22"/>
          <p:cNvGrpSpPr>
            <a:grpSpLocks/>
          </p:cNvGrpSpPr>
          <p:nvPr/>
        </p:nvGrpSpPr>
        <p:grpSpPr bwMode="auto">
          <a:xfrm>
            <a:off x="47625" y="3187700"/>
            <a:ext cx="9083675" cy="1193800"/>
            <a:chOff x="48117" y="3187700"/>
            <a:chExt cx="9083183" cy="1193800"/>
          </a:xfrm>
        </p:grpSpPr>
        <p:pic>
          <p:nvPicPr>
            <p:cNvPr id="17432" name="Picture 3"/>
            <p:cNvPicPr>
              <a:picLocks noChangeAspect="1" noChangeArrowheads="1"/>
            </p:cNvPicPr>
            <p:nvPr/>
          </p:nvPicPr>
          <p:blipFill>
            <a:blip r:embed="rId4"/>
            <a:srcRect t="50162" b="22916"/>
            <a:stretch>
              <a:fillRect/>
            </a:stretch>
          </p:blipFill>
          <p:spPr bwMode="auto">
            <a:xfrm>
              <a:off x="48117" y="3187700"/>
              <a:ext cx="9083183" cy="1193800"/>
            </a:xfrm>
            <a:prstGeom prst="rect">
              <a:avLst/>
            </a:prstGeom>
            <a:noFill/>
            <a:ln w="9525">
              <a:noFill/>
              <a:miter lim="800000"/>
              <a:headEnd/>
              <a:tailEnd/>
            </a:ln>
          </p:spPr>
        </p:pic>
        <p:sp>
          <p:nvSpPr>
            <p:cNvPr id="19" name="Rectangle 18"/>
            <p:cNvSpPr/>
            <p:nvPr/>
          </p:nvSpPr>
          <p:spPr>
            <a:xfrm>
              <a:off x="952943" y="3822700"/>
              <a:ext cx="1409624" cy="43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127488" y="3822700"/>
              <a:ext cx="787357" cy="43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2426063" y="3822700"/>
              <a:ext cx="2781149" cy="43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5258010" y="3822700"/>
              <a:ext cx="3695500" cy="43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 name="Group 27"/>
          <p:cNvGrpSpPr>
            <a:grpSpLocks/>
          </p:cNvGrpSpPr>
          <p:nvPr/>
        </p:nvGrpSpPr>
        <p:grpSpPr bwMode="auto">
          <a:xfrm>
            <a:off x="12700" y="4749800"/>
            <a:ext cx="9118600" cy="1257300"/>
            <a:chOff x="12700" y="4749800"/>
            <a:chExt cx="9118346" cy="1257300"/>
          </a:xfrm>
        </p:grpSpPr>
        <p:pic>
          <p:nvPicPr>
            <p:cNvPr id="17427" name="Picture 2"/>
            <p:cNvPicPr>
              <a:picLocks noChangeAspect="1" noChangeArrowheads="1"/>
            </p:cNvPicPr>
            <p:nvPr/>
          </p:nvPicPr>
          <p:blipFill>
            <a:blip r:embed="rId5"/>
            <a:srcRect/>
            <a:stretch>
              <a:fillRect/>
            </a:stretch>
          </p:blipFill>
          <p:spPr bwMode="auto">
            <a:xfrm>
              <a:off x="12700" y="4749800"/>
              <a:ext cx="9118346" cy="1257300"/>
            </a:xfrm>
            <a:prstGeom prst="rect">
              <a:avLst/>
            </a:prstGeom>
            <a:noFill/>
            <a:ln w="9525">
              <a:noFill/>
              <a:miter lim="800000"/>
              <a:headEnd/>
              <a:tailEnd/>
            </a:ln>
          </p:spPr>
        </p:pic>
        <p:sp>
          <p:nvSpPr>
            <p:cNvPr id="24" name="Rectangle 23"/>
            <p:cNvSpPr/>
            <p:nvPr/>
          </p:nvSpPr>
          <p:spPr>
            <a:xfrm>
              <a:off x="101598" y="5308600"/>
              <a:ext cx="825477" cy="571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990573" y="5308600"/>
              <a:ext cx="1358862" cy="571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p:nvSpPr>
          <p:spPr>
            <a:xfrm>
              <a:off x="2425633" y="5308600"/>
              <a:ext cx="2743124" cy="571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a:xfrm>
              <a:off x="5244954" y="5308600"/>
              <a:ext cx="3733696" cy="571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3" name="TextBox 12"/>
          <p:cNvSpPr txBox="1"/>
          <p:nvPr/>
        </p:nvSpPr>
        <p:spPr>
          <a:xfrm>
            <a:off x="139700" y="3924300"/>
            <a:ext cx="749300" cy="254000"/>
          </a:xfrm>
          <a:prstGeom prst="rect">
            <a:avLst/>
          </a:prstGeom>
          <a:noFill/>
        </p:spPr>
        <p:txBody>
          <a:bodyPr lIns="0" rIns="0">
            <a:spAutoFit/>
          </a:bodyPr>
          <a:lstStyle/>
          <a:p>
            <a:pPr algn="ctr">
              <a:defRPr/>
            </a:pPr>
            <a:r>
              <a:rPr lang="en-US" sz="1050" dirty="0">
                <a:solidFill>
                  <a:srgbClr val="008040"/>
                </a:solidFill>
              </a:rPr>
              <a:t>Agriculture</a:t>
            </a:r>
          </a:p>
        </p:txBody>
      </p:sp>
      <p:sp>
        <p:nvSpPr>
          <p:cNvPr id="16" name="TextBox 15"/>
          <p:cNvSpPr txBox="1"/>
          <p:nvPr/>
        </p:nvSpPr>
        <p:spPr>
          <a:xfrm>
            <a:off x="5270500" y="3835400"/>
            <a:ext cx="3733800" cy="254000"/>
          </a:xfrm>
          <a:prstGeom prst="rect">
            <a:avLst/>
          </a:prstGeom>
          <a:noFill/>
        </p:spPr>
        <p:txBody>
          <a:bodyPr lIns="0" rIns="0">
            <a:spAutoFit/>
          </a:bodyPr>
          <a:lstStyle/>
          <a:p>
            <a:pPr>
              <a:defRPr/>
            </a:pPr>
            <a:r>
              <a:rPr lang="en-US" sz="1050" dirty="0">
                <a:solidFill>
                  <a:srgbClr val="008040"/>
                </a:solidFill>
              </a:rPr>
              <a:t>Conduct livestock </a:t>
            </a:r>
            <a:r>
              <a:rPr lang="en-US" sz="1050" dirty="0" smtClean="0">
                <a:solidFill>
                  <a:srgbClr val="008040"/>
                </a:solidFill>
              </a:rPr>
              <a:t>survey to improve activity data.</a:t>
            </a:r>
            <a:endParaRPr lang="en-US" sz="1050" dirty="0">
              <a:solidFill>
                <a:srgbClr val="008040"/>
              </a:solidFill>
            </a:endParaRPr>
          </a:p>
        </p:txBody>
      </p:sp>
      <p:sp>
        <p:nvSpPr>
          <p:cNvPr id="17" name="TextBox 16"/>
          <p:cNvSpPr txBox="1"/>
          <p:nvPr/>
        </p:nvSpPr>
        <p:spPr>
          <a:xfrm>
            <a:off x="2451100" y="3835400"/>
            <a:ext cx="2755900" cy="415498"/>
          </a:xfrm>
          <a:prstGeom prst="rect">
            <a:avLst/>
          </a:prstGeom>
          <a:noFill/>
        </p:spPr>
        <p:txBody>
          <a:bodyPr lIns="0" rIns="0">
            <a:spAutoFit/>
          </a:bodyPr>
          <a:lstStyle/>
          <a:p>
            <a:pPr>
              <a:defRPr/>
            </a:pPr>
            <a:r>
              <a:rPr lang="en-US" sz="1050" dirty="0" smtClean="0">
                <a:solidFill>
                  <a:srgbClr val="008040"/>
                </a:solidFill>
              </a:rPr>
              <a:t>Emission estimates are highly uncertain due to poor activity data</a:t>
            </a:r>
            <a:endParaRPr lang="en-US" sz="1050" dirty="0">
              <a:solidFill>
                <a:srgbClr val="008040"/>
              </a:solidFill>
            </a:endParaRPr>
          </a:p>
        </p:txBody>
      </p:sp>
      <p:sp>
        <p:nvSpPr>
          <p:cNvPr id="18" name="TextBox 17"/>
          <p:cNvSpPr txBox="1">
            <a:spLocks noChangeArrowheads="1"/>
          </p:cNvSpPr>
          <p:nvPr/>
        </p:nvSpPr>
        <p:spPr bwMode="auto">
          <a:xfrm>
            <a:off x="965200" y="3771900"/>
            <a:ext cx="1473200" cy="554038"/>
          </a:xfrm>
          <a:prstGeom prst="rect">
            <a:avLst/>
          </a:prstGeom>
          <a:noFill/>
          <a:ln w="9525">
            <a:noFill/>
            <a:miter lim="800000"/>
            <a:headEnd/>
            <a:tailEnd/>
          </a:ln>
        </p:spPr>
        <p:txBody>
          <a:bodyPr lIns="0" rIns="0">
            <a:spAutoFit/>
          </a:bodyPr>
          <a:lstStyle/>
          <a:p>
            <a:r>
              <a:rPr lang="en-US" sz="1000">
                <a:solidFill>
                  <a:srgbClr val="008040"/>
                </a:solidFill>
              </a:rPr>
              <a:t>CH</a:t>
            </a:r>
            <a:r>
              <a:rPr lang="en-US" sz="1000" baseline="-25000">
                <a:solidFill>
                  <a:srgbClr val="008040"/>
                </a:solidFill>
              </a:rPr>
              <a:t>4 </a:t>
            </a:r>
            <a:r>
              <a:rPr lang="en-US" sz="1000">
                <a:solidFill>
                  <a:srgbClr val="008040"/>
                </a:solidFill>
              </a:rPr>
              <a:t>&amp; N</a:t>
            </a:r>
            <a:r>
              <a:rPr lang="en-US" sz="1000" baseline="-25000">
                <a:solidFill>
                  <a:srgbClr val="008040"/>
                </a:solidFill>
              </a:rPr>
              <a:t>2</a:t>
            </a:r>
            <a:r>
              <a:rPr lang="en-US" sz="1000">
                <a:solidFill>
                  <a:srgbClr val="008040"/>
                </a:solidFill>
              </a:rPr>
              <a:t>O Emissions of </a:t>
            </a:r>
          </a:p>
          <a:p>
            <a:r>
              <a:rPr lang="en-US" sz="1000">
                <a:solidFill>
                  <a:srgbClr val="008040"/>
                </a:solidFill>
              </a:rPr>
              <a:t>enteric fermentation &amp; </a:t>
            </a:r>
          </a:p>
          <a:p>
            <a:r>
              <a:rPr lang="en-US" sz="1000">
                <a:solidFill>
                  <a:srgbClr val="008040"/>
                </a:solidFill>
              </a:rPr>
              <a:t>manure management</a:t>
            </a:r>
            <a:endParaRPr lang="en-US" sz="1000" baseline="-25000">
              <a:solidFill>
                <a:srgbClr val="008040"/>
              </a:solidFill>
            </a:endParaRPr>
          </a:p>
        </p:txBody>
      </p:sp>
      <p:sp>
        <p:nvSpPr>
          <p:cNvPr id="29" name="TextBox 28"/>
          <p:cNvSpPr txBox="1"/>
          <p:nvPr/>
        </p:nvSpPr>
        <p:spPr>
          <a:xfrm>
            <a:off x="139700" y="5384800"/>
            <a:ext cx="749300" cy="254000"/>
          </a:xfrm>
          <a:prstGeom prst="rect">
            <a:avLst/>
          </a:prstGeom>
          <a:noFill/>
        </p:spPr>
        <p:txBody>
          <a:bodyPr lIns="0" rIns="0">
            <a:spAutoFit/>
          </a:bodyPr>
          <a:lstStyle/>
          <a:p>
            <a:pPr algn="ctr">
              <a:defRPr/>
            </a:pPr>
            <a:r>
              <a:rPr lang="en-US" sz="1050" dirty="0">
                <a:solidFill>
                  <a:srgbClr val="008040"/>
                </a:solidFill>
              </a:rPr>
              <a:t>Waste</a:t>
            </a:r>
          </a:p>
        </p:txBody>
      </p:sp>
      <p:sp>
        <p:nvSpPr>
          <p:cNvPr id="32" name="TextBox 31"/>
          <p:cNvSpPr txBox="1"/>
          <p:nvPr/>
        </p:nvSpPr>
        <p:spPr>
          <a:xfrm>
            <a:off x="1028700" y="5384800"/>
            <a:ext cx="1473200" cy="415925"/>
          </a:xfrm>
          <a:prstGeom prst="rect">
            <a:avLst/>
          </a:prstGeom>
          <a:noFill/>
        </p:spPr>
        <p:txBody>
          <a:bodyPr lIns="0" rIns="0">
            <a:spAutoFit/>
          </a:bodyPr>
          <a:lstStyle/>
          <a:p>
            <a:pPr>
              <a:defRPr/>
            </a:pPr>
            <a:r>
              <a:rPr lang="en-US" sz="1050" dirty="0">
                <a:solidFill>
                  <a:srgbClr val="008040"/>
                </a:solidFill>
              </a:rPr>
              <a:t>N</a:t>
            </a:r>
            <a:r>
              <a:rPr lang="en-US" sz="1050" baseline="-25000" dirty="0">
                <a:solidFill>
                  <a:srgbClr val="008040"/>
                </a:solidFill>
              </a:rPr>
              <a:t>2</a:t>
            </a:r>
            <a:r>
              <a:rPr lang="en-US" sz="1050" dirty="0">
                <a:solidFill>
                  <a:srgbClr val="008040"/>
                </a:solidFill>
              </a:rPr>
              <a:t>O, CO</a:t>
            </a:r>
            <a:r>
              <a:rPr lang="en-US" sz="1050" baseline="-25000" dirty="0">
                <a:solidFill>
                  <a:srgbClr val="008040"/>
                </a:solidFill>
              </a:rPr>
              <a:t>2  </a:t>
            </a:r>
            <a:r>
              <a:rPr lang="en-US" sz="1050" dirty="0">
                <a:solidFill>
                  <a:srgbClr val="008040"/>
                </a:solidFill>
              </a:rPr>
              <a:t>Emissions </a:t>
            </a:r>
          </a:p>
          <a:p>
            <a:pPr>
              <a:defRPr/>
            </a:pPr>
            <a:r>
              <a:rPr lang="en-US" sz="1050" dirty="0">
                <a:solidFill>
                  <a:srgbClr val="008040"/>
                </a:solidFill>
              </a:rPr>
              <a:t>from waste </a:t>
            </a:r>
            <a:endParaRPr lang="en-US" sz="1050" baseline="-25000" dirty="0">
              <a:solidFill>
                <a:srgbClr val="008040"/>
              </a:solidFill>
            </a:endParaRPr>
          </a:p>
        </p:txBody>
      </p:sp>
      <p:sp>
        <p:nvSpPr>
          <p:cNvPr id="33" name="TextBox 32"/>
          <p:cNvSpPr txBox="1"/>
          <p:nvPr/>
        </p:nvSpPr>
        <p:spPr>
          <a:xfrm>
            <a:off x="5270500" y="5372100"/>
            <a:ext cx="3733800" cy="415925"/>
          </a:xfrm>
          <a:prstGeom prst="rect">
            <a:avLst/>
          </a:prstGeom>
          <a:noFill/>
        </p:spPr>
        <p:txBody>
          <a:bodyPr lIns="0" rIns="0">
            <a:spAutoFit/>
          </a:bodyPr>
          <a:lstStyle/>
          <a:p>
            <a:pPr>
              <a:defRPr/>
            </a:pPr>
            <a:r>
              <a:rPr lang="en-US" sz="1050" dirty="0">
                <a:solidFill>
                  <a:srgbClr val="008040"/>
                </a:solidFill>
              </a:rPr>
              <a:t>Conduct waste composition study to improve understanding of the country’s waste stream composition</a:t>
            </a:r>
          </a:p>
        </p:txBody>
      </p:sp>
      <p:sp>
        <p:nvSpPr>
          <p:cNvPr id="34" name="TextBox 33"/>
          <p:cNvSpPr txBox="1"/>
          <p:nvPr/>
        </p:nvSpPr>
        <p:spPr>
          <a:xfrm>
            <a:off x="2451100" y="5372100"/>
            <a:ext cx="2755900" cy="415925"/>
          </a:xfrm>
          <a:prstGeom prst="rect">
            <a:avLst/>
          </a:prstGeom>
          <a:noFill/>
        </p:spPr>
        <p:txBody>
          <a:bodyPr lIns="0" rIns="0">
            <a:spAutoFit/>
          </a:bodyPr>
          <a:lstStyle/>
          <a:p>
            <a:pPr>
              <a:defRPr/>
            </a:pPr>
            <a:r>
              <a:rPr lang="en-US" sz="1050" dirty="0">
                <a:solidFill>
                  <a:srgbClr val="008040"/>
                </a:solidFill>
              </a:rPr>
              <a:t>No current emission estimates for waste incineration.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left)">
                                      <p:cBhvr>
                                        <p:cTn id="11" dur="500"/>
                                        <p:tgtEl>
                                          <p:spTgt spid="1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wipe(left)">
                                      <p:cBhvr>
                                        <p:cTn id="15" dur="500"/>
                                        <p:tgtEl>
                                          <p:spTgt spid="18">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Effect transition="in" filter="wipe(left)">
                                      <p:cBhvr>
                                        <p:cTn id="19" dur="500"/>
                                        <p:tgtEl>
                                          <p:spTgt spid="18">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wipe(left)">
                                      <p:cBhvr>
                                        <p:cTn id="23" dur="500"/>
                                        <p:tgtEl>
                                          <p:spTgt spid="17">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left)">
                                      <p:cBhvr>
                                        <p:cTn id="27" dur="500"/>
                                        <p:tgtEl>
                                          <p:spTgt spid="16">
                                            <p:txEl>
                                              <p:pRg st="0" end="0"/>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wipe(left)">
                                      <p:cBhvr>
                                        <p:cTn id="35" dur="500"/>
                                        <p:tgtEl>
                                          <p:spTgt spid="29">
                                            <p:txEl>
                                              <p:pRg st="0" end="0"/>
                                            </p:txEl>
                                          </p:spTgt>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animEffect transition="in" filter="wipe(left)">
                                      <p:cBhvr>
                                        <p:cTn id="39" dur="500"/>
                                        <p:tgtEl>
                                          <p:spTgt spid="32">
                                            <p:txEl>
                                              <p:pRg st="0" end="0"/>
                                            </p:txEl>
                                          </p:spTgt>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2">
                                            <p:txEl>
                                              <p:pRg st="1" end="1"/>
                                            </p:txEl>
                                          </p:spTgt>
                                        </p:tgtEl>
                                        <p:attrNameLst>
                                          <p:attrName>style.visibility</p:attrName>
                                        </p:attrNameLst>
                                      </p:cBhvr>
                                      <p:to>
                                        <p:strVal val="visible"/>
                                      </p:to>
                                    </p:set>
                                    <p:animEffect transition="in" filter="wipe(left)">
                                      <p:cBhvr>
                                        <p:cTn id="43" dur="500"/>
                                        <p:tgtEl>
                                          <p:spTgt spid="32">
                                            <p:txEl>
                                              <p:pRg st="1" end="1"/>
                                            </p:txEl>
                                          </p:spTgt>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Effect transition="in" filter="wipe(left)">
                                      <p:cBhvr>
                                        <p:cTn id="47" dur="500"/>
                                        <p:tgtEl>
                                          <p:spTgt spid="34">
                                            <p:txEl>
                                              <p:pRg st="0" end="0"/>
                                            </p:txEl>
                                          </p:spTgt>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33">
                                            <p:txEl>
                                              <p:pRg st="0" end="0"/>
                                            </p:txEl>
                                          </p:spTgt>
                                        </p:tgtEl>
                                        <p:attrNameLst>
                                          <p:attrName>style.visibility</p:attrName>
                                        </p:attrNameLst>
                                      </p:cBhvr>
                                      <p:to>
                                        <p:strVal val="visible"/>
                                      </p:to>
                                    </p:set>
                                    <p:animEffect transition="in" filter="wipe(left)">
                                      <p:cBhvr>
                                        <p:cTn id="5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build="p"/>
      <p:bldP spid="17" grpId="0" build="p"/>
      <p:bldP spid="18" grpId="0" uiExpand="1" build="p"/>
      <p:bldP spid="29" grpId="0" build="p"/>
      <p:bldP spid="32" grpId="0" uiExpand="1" build="p"/>
      <p:bldP spid="33" grpId="0" build="p"/>
      <p:bldP spid="3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 institutional.png"/>
          <p:cNvPicPr>
            <a:picLocks noChangeAspect="1"/>
          </p:cNvPicPr>
          <p:nvPr/>
        </p:nvPicPr>
        <p:blipFill>
          <a:blip r:embed="rId3"/>
          <a:stretch>
            <a:fillRect/>
          </a:stretch>
        </p:blipFill>
        <p:spPr>
          <a:xfrm>
            <a:off x="7132638" y="5259388"/>
            <a:ext cx="2011362" cy="1598612"/>
          </a:xfrm>
          <a:prstGeom prst="rect">
            <a:avLst/>
          </a:prstGeom>
          <a:effectLst>
            <a:outerShdw blurRad="50800" dist="38100" dir="5400000" algn="t" rotWithShape="0">
              <a:prstClr val="black">
                <a:alpha val="40000"/>
              </a:prstClr>
            </a:outerShdw>
          </a:effectLst>
        </p:spPr>
      </p:pic>
      <p:sp>
        <p:nvSpPr>
          <p:cNvPr id="12" name="Rectangle 11"/>
          <p:cNvSpPr/>
          <p:nvPr/>
        </p:nvSpPr>
        <p:spPr>
          <a:xfrm>
            <a:off x="0" y="457200"/>
            <a:ext cx="9144000" cy="1533832"/>
          </a:xfrm>
          <a:prstGeom prst="rect">
            <a:avLst/>
          </a:prstGeom>
          <a:solidFill>
            <a:schemeClr val="tx1">
              <a:alpha val="46000"/>
            </a:schemeClr>
          </a:solidFill>
          <a:ln>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2700000" scaled="1"/>
              <a:tileRect/>
            </a:gra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608013"/>
            <a:ext cx="9144000" cy="1138773"/>
          </a:xfrm>
          <a:prstGeom prst="rect">
            <a:avLst/>
          </a:prstGeom>
        </p:spPr>
        <p:txBody>
          <a:bodyPr>
            <a:spAutoFit/>
          </a:bodyPr>
          <a:lstStyle/>
          <a:p>
            <a:pPr algn="ctr" fontAlgn="auto">
              <a:spcBef>
                <a:spcPts val="0"/>
              </a:spcBef>
              <a:spcAft>
                <a:spcPts val="0"/>
              </a:spcAft>
              <a:defRPr/>
            </a:pPr>
            <a:r>
              <a:rPr lang="en-US" sz="3600" b="1" i="1" dirty="0">
                <a:solidFill>
                  <a:schemeClr val="accent6">
                    <a:lumMod val="75000"/>
                  </a:schemeClr>
                </a:solidFill>
                <a:effectLst>
                  <a:outerShdw blurRad="38100" dist="38100" dir="2700000" algn="tl">
                    <a:srgbClr val="000000">
                      <a:alpha val="43137"/>
                    </a:srgbClr>
                  </a:outerShdw>
                </a:effectLst>
                <a:latin typeface="Gill Sans MT" pitchFamily="34" charset="0"/>
              </a:rPr>
              <a:t>Step 4</a:t>
            </a:r>
            <a:r>
              <a:rPr lang="en-US" sz="3600" i="1" dirty="0">
                <a:solidFill>
                  <a:schemeClr val="accent6">
                    <a:lumMod val="75000"/>
                  </a:schemeClr>
                </a:solidFill>
                <a:effectLst>
                  <a:outerShdw blurRad="38100" dist="38100" dir="2700000" algn="tl">
                    <a:srgbClr val="000000">
                      <a:alpha val="43137"/>
                    </a:srgbClr>
                  </a:outerShdw>
                </a:effectLst>
                <a:latin typeface="Gill Sans MT" pitchFamily="34" charset="0"/>
              </a:rPr>
              <a:t/>
            </a:r>
            <a:br>
              <a:rPr lang="en-US" sz="3600" i="1" dirty="0">
                <a:solidFill>
                  <a:schemeClr val="accent6">
                    <a:lumMod val="75000"/>
                  </a:schemeClr>
                </a:solidFill>
                <a:effectLst>
                  <a:outerShdw blurRad="38100" dist="38100" dir="2700000" algn="tl">
                    <a:srgbClr val="000000">
                      <a:alpha val="43137"/>
                    </a:srgbClr>
                  </a:outerShdw>
                </a:effectLst>
                <a:latin typeface="Gill Sans MT" pitchFamily="34" charset="0"/>
              </a:rPr>
            </a:br>
            <a:r>
              <a:rPr lang="en-US" sz="3200" i="1" dirty="0">
                <a:solidFill>
                  <a:schemeClr val="bg1"/>
                </a:solidFill>
                <a:effectLst>
                  <a:outerShdw blurRad="38100" dist="38100" dir="2700000" algn="tl">
                    <a:srgbClr val="000000">
                      <a:alpha val="43137"/>
                    </a:srgbClr>
                  </a:outerShdw>
                </a:effectLst>
                <a:latin typeface="Gill Sans MT" pitchFamily="34" charset="0"/>
              </a:rPr>
              <a:t>Summarize improvements to </a:t>
            </a:r>
            <a:r>
              <a:rPr lang="en-US" sz="3200" i="1" dirty="0" smtClean="0">
                <a:solidFill>
                  <a:schemeClr val="bg1"/>
                </a:solidFill>
                <a:effectLst>
                  <a:outerShdw blurRad="38100" dist="38100" dir="2700000" algn="tl">
                    <a:srgbClr val="000000">
                      <a:alpha val="43137"/>
                    </a:srgbClr>
                  </a:outerShdw>
                </a:effectLst>
                <a:latin typeface="Gill Sans MT" pitchFamily="34" charset="0"/>
              </a:rPr>
              <a:t>Institutional </a:t>
            </a:r>
            <a:r>
              <a:rPr lang="en-US" sz="3200" i="1" dirty="0">
                <a:solidFill>
                  <a:schemeClr val="bg1"/>
                </a:solidFill>
                <a:effectLst>
                  <a:outerShdw blurRad="38100" dist="38100" dir="2700000" algn="tl">
                    <a:srgbClr val="000000">
                      <a:alpha val="43137"/>
                    </a:srgbClr>
                  </a:outerShdw>
                </a:effectLst>
                <a:latin typeface="Gill Sans MT" pitchFamily="34" charset="0"/>
              </a:rPr>
              <a:t>Arrangements</a:t>
            </a:r>
          </a:p>
        </p:txBody>
      </p:sp>
      <p:sp>
        <p:nvSpPr>
          <p:cNvPr id="18439" name="Content Placeholder 12"/>
          <p:cNvSpPr>
            <a:spLocks noGrp="1"/>
          </p:cNvSpPr>
          <p:nvPr>
            <p:ph idx="1"/>
          </p:nvPr>
        </p:nvSpPr>
        <p:spPr>
          <a:xfrm>
            <a:off x="446088" y="2585166"/>
            <a:ext cx="8229600" cy="4268787"/>
          </a:xfrm>
        </p:spPr>
        <p:txBody>
          <a:bodyPr/>
          <a:lstStyle/>
          <a:p>
            <a:pPr eaLnBrk="1" hangingPunct="1">
              <a:buClr>
                <a:schemeClr val="accent1"/>
              </a:buClr>
            </a:pPr>
            <a:r>
              <a:rPr lang="en-US" sz="2800" dirty="0" smtClean="0">
                <a:ea typeface="MS Mincho" pitchFamily="49" charset="-128"/>
                <a:cs typeface="Arial" charset="0"/>
              </a:rPr>
              <a:t>Agreements between lead inventory agency, national inventory management team, data providers</a:t>
            </a:r>
          </a:p>
          <a:p>
            <a:pPr eaLnBrk="1" hangingPunct="1">
              <a:buClr>
                <a:schemeClr val="accent1"/>
              </a:buClr>
            </a:pPr>
            <a:r>
              <a:rPr lang="en-US" sz="2800" dirty="0" smtClean="0">
                <a:ea typeface="MS Mincho" pitchFamily="49" charset="-128"/>
                <a:cs typeface="Arial" charset="0"/>
              </a:rPr>
              <a:t>Already identified in Step 3 of the Institutional Arrangements template</a:t>
            </a:r>
          </a:p>
          <a:p>
            <a:pPr eaLnBrk="1" hangingPunct="1">
              <a:buClr>
                <a:schemeClr val="accent1"/>
              </a:buClr>
            </a:pPr>
            <a:r>
              <a:rPr lang="en-US" sz="2800" dirty="0" smtClean="0">
                <a:ea typeface="MS Mincho" pitchFamily="49" charset="-128"/>
                <a:cs typeface="Arial" charset="0"/>
              </a:rPr>
              <a:t>Transfer them in, discuss how identified</a:t>
            </a:r>
          </a:p>
          <a:p>
            <a:pPr eaLnBrk="1" hangingPunct="1">
              <a:buFont typeface="Arial" charset="0"/>
              <a:buNone/>
            </a:pPr>
            <a:endParaRPr lang="en-US" dirty="0" smtClean="0">
              <a:ea typeface="MS Mincho" pitchFamily="49" charset="-128"/>
              <a:cs typeface="Arial" charset="0"/>
            </a:endParaRPr>
          </a:p>
        </p:txBody>
      </p:sp>
      <p:sp>
        <p:nvSpPr>
          <p:cNvPr id="11" name="Slide Number Placeholder 10"/>
          <p:cNvSpPr>
            <a:spLocks noGrp="1"/>
          </p:cNvSpPr>
          <p:nvPr>
            <p:ph type="sldNum" sz="quarter" idx="12"/>
          </p:nvPr>
        </p:nvSpPr>
        <p:spPr/>
        <p:txBody>
          <a:bodyPr/>
          <a:lstStyle/>
          <a:p>
            <a:pPr>
              <a:defRPr/>
            </a:pPr>
            <a:fld id="{4913EFB2-43D3-4065-A0AC-E5E157690C17}" type="slidenum">
              <a:rPr lang="en-US"/>
              <a:pPr>
                <a:defRPr/>
              </a:pPr>
              <a:t>15</a:t>
            </a:fld>
            <a:endParaRPr lang="en-US"/>
          </a:p>
        </p:txBody>
      </p:sp>
      <p:sp>
        <p:nvSpPr>
          <p:cNvPr id="10" name="Rectangle 9"/>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9" name="TextBox 4"/>
          <p:cNvSpPr txBox="1">
            <a:spLocks noChangeArrowheads="1"/>
          </p:cNvSpPr>
          <p:nvPr/>
        </p:nvSpPr>
        <p:spPr bwMode="auto">
          <a:xfrm>
            <a:off x="119063" y="59323"/>
            <a:ext cx="5824537" cy="338554"/>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Step 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20484" name="TextBox 6"/>
          <p:cNvSpPr txBox="1">
            <a:spLocks noChangeArrowheads="1"/>
          </p:cNvSpPr>
          <p:nvPr/>
        </p:nvSpPr>
        <p:spPr bwMode="auto">
          <a:xfrm>
            <a:off x="119063" y="53975"/>
            <a:ext cx="7172325" cy="338138"/>
          </a:xfrm>
          <a:prstGeom prst="rect">
            <a:avLst/>
          </a:prstGeom>
          <a:noFill/>
          <a:ln w="9525">
            <a:noFill/>
            <a:miter lim="800000"/>
            <a:headEnd/>
            <a:tailEnd/>
          </a:ln>
        </p:spPr>
        <p:txBody>
          <a:bodyPr anchor="ctr">
            <a:spAutoFit/>
          </a:bodyPr>
          <a:lstStyle/>
          <a:p>
            <a:r>
              <a:rPr lang="en-US" sz="1600">
                <a:solidFill>
                  <a:schemeClr val="bg1"/>
                </a:solidFill>
                <a:latin typeface="Gill Sans MT" pitchFamily="34" charset="0"/>
                <a:cs typeface="Arial" charset="0"/>
              </a:rPr>
              <a:t>Step 4: Summarize possible improvements to Institutional Arrangements</a:t>
            </a:r>
          </a:p>
        </p:txBody>
      </p:sp>
      <p:pic>
        <p:nvPicPr>
          <p:cNvPr id="8" name="Picture 7" descr="icon institutional.png"/>
          <p:cNvPicPr>
            <a:picLocks noChangeAspect="1"/>
          </p:cNvPicPr>
          <p:nvPr/>
        </p:nvPicPr>
        <p:blipFill>
          <a:blip r:embed="rId3"/>
          <a:stretch>
            <a:fillRect/>
          </a:stretch>
        </p:blipFill>
        <p:spPr>
          <a:xfrm>
            <a:off x="7848600" y="0"/>
            <a:ext cx="828675" cy="658813"/>
          </a:xfrm>
          <a:prstGeom prst="rect">
            <a:avLst/>
          </a:prstGeom>
          <a:effectLst>
            <a:outerShdw blurRad="50800" dist="38100" dir="5400000" algn="t" rotWithShape="0">
              <a:prstClr val="black">
                <a:alpha val="40000"/>
              </a:prstClr>
            </a:outerShdw>
          </a:effectLst>
        </p:spPr>
      </p:pic>
      <p:sp>
        <p:nvSpPr>
          <p:cNvPr id="9" name="Slide Number Placeholder 3"/>
          <p:cNvSpPr>
            <a:spLocks noGrp="1"/>
          </p:cNvSpPr>
          <p:nvPr>
            <p:ph type="sldNum" sz="quarter" idx="12"/>
          </p:nvPr>
        </p:nvSpPr>
        <p:spPr/>
        <p:txBody>
          <a:bodyPr/>
          <a:lstStyle/>
          <a:p>
            <a:pPr>
              <a:defRPr/>
            </a:pPr>
            <a:fld id="{91D125E1-5CB3-48C7-987F-56E582C48B85}" type="slidenum">
              <a:rPr lang="en-US"/>
              <a:pPr>
                <a:defRPr/>
              </a:pPr>
              <a:t>16</a:t>
            </a:fld>
            <a:endParaRPr lang="en-US" dirty="0"/>
          </a:p>
        </p:txBody>
      </p:sp>
      <p:sp>
        <p:nvSpPr>
          <p:cNvPr id="14" name="Title 1"/>
          <p:cNvSpPr txBox="1">
            <a:spLocks/>
          </p:cNvSpPr>
          <p:nvPr/>
        </p:nvSpPr>
        <p:spPr bwMode="auto">
          <a:xfrm>
            <a:off x="0" y="641350"/>
            <a:ext cx="8526463" cy="806450"/>
          </a:xfrm>
          <a:prstGeom prst="rect">
            <a:avLst/>
          </a:prstGeom>
          <a:noFill/>
          <a:ln w="9525">
            <a:noFill/>
            <a:miter lim="800000"/>
            <a:headEnd/>
            <a:tailEnd/>
          </a:ln>
        </p:spPr>
        <p:txBody>
          <a:bodyPr anchor="ctr"/>
          <a:lstStyle/>
          <a:p>
            <a:pPr>
              <a:defRPr/>
            </a:pPr>
            <a:r>
              <a:rPr lang="en-US" sz="2800" b="1" dirty="0">
                <a:latin typeface="Gill Sans MT" pitchFamily="34" charset="0"/>
                <a:ea typeface="+mj-ea"/>
                <a:cs typeface="+mj-cs"/>
              </a:rPr>
              <a:t>Examples of Potential Improvements to Institutional Arrangements</a:t>
            </a:r>
          </a:p>
        </p:txBody>
      </p:sp>
      <p:graphicFrame>
        <p:nvGraphicFramePr>
          <p:cNvPr id="18" name="Table 17"/>
          <p:cNvGraphicFramePr>
            <a:graphicFrameLocks noGrp="1"/>
          </p:cNvGraphicFramePr>
          <p:nvPr/>
        </p:nvGraphicFramePr>
        <p:xfrm>
          <a:off x="367894" y="2378991"/>
          <a:ext cx="8336325" cy="2641600"/>
        </p:xfrm>
        <a:graphic>
          <a:graphicData uri="http://schemas.openxmlformats.org/drawingml/2006/table">
            <a:tbl>
              <a:tblPr firstRow="1" bandRow="1">
                <a:tableStyleId>{5940675A-B579-460E-94D1-54222C63F5DA}</a:tableStyleId>
              </a:tblPr>
              <a:tblGrid>
                <a:gridCol w="1079906"/>
                <a:gridCol w="7256419"/>
              </a:tblGrid>
              <a:tr h="370840">
                <a:tc>
                  <a:txBody>
                    <a:bodyPr/>
                    <a:lstStyle/>
                    <a:p>
                      <a:pPr marL="0" indent="0" algn="ctr"/>
                      <a:r>
                        <a:rPr lang="en-US" sz="1600" b="1" dirty="0" smtClean="0">
                          <a:solidFill>
                            <a:schemeClr val="tx1"/>
                          </a:solidFill>
                          <a:latin typeface="Arial" pitchFamily="34" charset="0"/>
                          <a:cs typeface="Arial" pitchFamily="34" charset="0"/>
                        </a:rPr>
                        <a:t>Action Number</a:t>
                      </a:r>
                      <a:endParaRPr lang="en-US" sz="1600" b="1" dirty="0">
                        <a:solidFill>
                          <a:schemeClr val="tx1"/>
                        </a:solidFill>
                        <a:latin typeface="Arial" pitchFamily="34" charset="0"/>
                        <a:cs typeface="Arial" pitchFamily="34" charset="0"/>
                      </a:endParaRPr>
                    </a:p>
                  </a:txBody>
                  <a:tcPr anchor="b">
                    <a:solidFill>
                      <a:srgbClr val="CDE1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itchFamily="34" charset="0"/>
                          <a:cs typeface="Arial" pitchFamily="34" charset="0"/>
                        </a:rPr>
                        <a:t>Priority Action</a:t>
                      </a:r>
                    </a:p>
                  </a:txBody>
                  <a:tcPr anchor="b">
                    <a:solidFill>
                      <a:srgbClr val="CDE1FF"/>
                    </a:solidFill>
                  </a:tcPr>
                </a:tc>
              </a:tr>
              <a:tr h="370840">
                <a:tc>
                  <a:txBody>
                    <a:bodyPr/>
                    <a:lstStyle/>
                    <a:p>
                      <a:pPr marL="0" indent="0" algn="ctr"/>
                      <a:r>
                        <a:rPr lang="en-US" sz="1600" dirty="0" smtClean="0">
                          <a:solidFill>
                            <a:srgbClr val="008040"/>
                          </a:solidFill>
                          <a:latin typeface="Arial" pitchFamily="34" charset="0"/>
                          <a:cs typeface="Arial" pitchFamily="34" charset="0"/>
                        </a:rPr>
                        <a:t>1</a:t>
                      </a:r>
                      <a:endParaRPr lang="en-US" sz="1600" dirty="0">
                        <a:solidFill>
                          <a:srgbClr val="008040"/>
                        </a:solidFill>
                        <a:latin typeface="Arial" pitchFamily="34" charset="0"/>
                        <a:cs typeface="Arial" pitchFamily="34" charset="0"/>
                      </a:endParaRPr>
                    </a:p>
                  </a:txBody>
                  <a:tcPr>
                    <a:solidFill>
                      <a:schemeClr val="bg1"/>
                    </a:solidFill>
                  </a:tcPr>
                </a:tc>
                <a:tc>
                  <a:txBody>
                    <a:bodyPr/>
                    <a:lstStyle/>
                    <a:p>
                      <a:pPr>
                        <a:defRPr/>
                      </a:pPr>
                      <a:r>
                        <a:rPr lang="en-US" sz="1600" dirty="0" smtClean="0">
                          <a:solidFill>
                            <a:srgbClr val="008040"/>
                          </a:solidFill>
                        </a:rPr>
                        <a:t>Work with School of Agronomy and Forestry to develop estimates for LULUCF</a:t>
                      </a:r>
                    </a:p>
                  </a:txBody>
                  <a:tcPr>
                    <a:solidFill>
                      <a:schemeClr val="bg1"/>
                    </a:solidFill>
                  </a:tcPr>
                </a:tc>
              </a:tr>
              <a:tr h="370840">
                <a:tc>
                  <a:txBody>
                    <a:bodyPr/>
                    <a:lstStyle/>
                    <a:p>
                      <a:pPr marL="0" indent="0" algn="ctr"/>
                      <a:r>
                        <a:rPr lang="en-US" sz="1600" dirty="0" smtClean="0">
                          <a:solidFill>
                            <a:srgbClr val="008040"/>
                          </a:solidFill>
                          <a:latin typeface="Arial" pitchFamily="34" charset="0"/>
                          <a:cs typeface="Arial" pitchFamily="34" charset="0"/>
                        </a:rPr>
                        <a:t>2</a:t>
                      </a:r>
                      <a:endParaRPr lang="en-US" sz="1600" dirty="0">
                        <a:solidFill>
                          <a:srgbClr val="008040"/>
                        </a:solidFill>
                        <a:latin typeface="Arial" pitchFamily="34" charset="0"/>
                        <a:cs typeface="Arial" pitchFamily="34" charset="0"/>
                      </a:endParaRPr>
                    </a:p>
                  </a:txBody>
                  <a:tcPr>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8040"/>
                          </a:solidFill>
                          <a:latin typeface="+mn-lt"/>
                          <a:ea typeface="+mn-ea"/>
                          <a:cs typeface="+mn-cs"/>
                        </a:rPr>
                        <a:t>Identify expert reviewers for agricultural sources</a:t>
                      </a:r>
                    </a:p>
                  </a:txBody>
                  <a:tcPr>
                    <a:solidFill>
                      <a:schemeClr val="bg1"/>
                    </a:solidFill>
                  </a:tcPr>
                </a:tc>
              </a:tr>
              <a:tr h="370840">
                <a:tc>
                  <a:txBody>
                    <a:bodyPr/>
                    <a:lstStyle/>
                    <a:p>
                      <a:pPr marL="0" indent="0" algn="ctr"/>
                      <a:r>
                        <a:rPr lang="en-US" sz="1600" dirty="0" smtClean="0">
                          <a:solidFill>
                            <a:srgbClr val="008040"/>
                          </a:solidFill>
                          <a:latin typeface="Arial" pitchFamily="34" charset="0"/>
                          <a:cs typeface="Arial" pitchFamily="34" charset="0"/>
                        </a:rPr>
                        <a:t>3</a:t>
                      </a:r>
                      <a:endParaRPr lang="en-US" sz="1600" dirty="0">
                        <a:solidFill>
                          <a:srgbClr val="008040"/>
                        </a:solidFill>
                        <a:latin typeface="Arial" pitchFamily="34" charset="0"/>
                        <a:cs typeface="Arial" pitchFamily="34" charset="0"/>
                      </a:endParaRPr>
                    </a:p>
                  </a:txBody>
                  <a:tcPr>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8040"/>
                          </a:solidFill>
                          <a:latin typeface="+mn-lt"/>
                          <a:ea typeface="+mn-ea"/>
                          <a:cs typeface="+mn-cs"/>
                        </a:rPr>
                        <a:t>Establish agreements with institutions to facilitate data collection (e.g. establish MOU with Ministry of Transportation  to be the data gatherers for mobile combustion)</a:t>
                      </a:r>
                    </a:p>
                  </a:txBody>
                  <a:tcPr>
                    <a:solidFill>
                      <a:schemeClr val="bg1"/>
                    </a:solidFill>
                  </a:tcPr>
                </a:tc>
              </a:tr>
              <a:tr h="370840">
                <a:tc>
                  <a:txBody>
                    <a:bodyPr/>
                    <a:lstStyle/>
                    <a:p>
                      <a:pPr marL="0" indent="0" algn="ctr"/>
                      <a:r>
                        <a:rPr lang="en-US" sz="1600" dirty="0" smtClean="0">
                          <a:solidFill>
                            <a:srgbClr val="008040"/>
                          </a:solidFill>
                          <a:latin typeface="Arial" pitchFamily="34" charset="0"/>
                          <a:cs typeface="Arial" pitchFamily="34" charset="0"/>
                        </a:rPr>
                        <a:t>4</a:t>
                      </a:r>
                      <a:endParaRPr lang="en-US" sz="1600" dirty="0">
                        <a:solidFill>
                          <a:srgbClr val="008040"/>
                        </a:solidFill>
                        <a:latin typeface="Arial" pitchFamily="34" charset="0"/>
                        <a:cs typeface="Arial" pitchFamily="34" charset="0"/>
                      </a:endParaRPr>
                    </a:p>
                  </a:txBody>
                  <a:tcPr>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8040"/>
                          </a:solidFill>
                          <a:latin typeface="+mn-lt"/>
                          <a:ea typeface="+mn-ea"/>
                          <a:cs typeface="+mn-cs"/>
                        </a:rPr>
                        <a:t>Hire one staff member to assist in developing inventory emission estimates</a:t>
                      </a:r>
                    </a:p>
                  </a:txBody>
                  <a:tcPr>
                    <a:solidFill>
                      <a:schemeClr val="bg1"/>
                    </a:solidFill>
                  </a:tcPr>
                </a:tc>
              </a:tr>
              <a:tr h="370840">
                <a:tc>
                  <a:txBody>
                    <a:bodyPr/>
                    <a:lstStyle/>
                    <a:p>
                      <a:pPr marL="0" indent="0" algn="ctr" defTabSz="457200" rtl="0" eaLnBrk="1" latinLnBrk="0" hangingPunct="1"/>
                      <a:r>
                        <a:rPr lang="en-US" sz="1600" kern="1200" dirty="0" smtClean="0">
                          <a:solidFill>
                            <a:srgbClr val="008040"/>
                          </a:solidFill>
                          <a:latin typeface="Arial" pitchFamily="34" charset="0"/>
                          <a:ea typeface="+mn-ea"/>
                          <a:cs typeface="Arial" pitchFamily="34" charset="0"/>
                        </a:rPr>
                        <a:t>5</a:t>
                      </a:r>
                    </a:p>
                  </a:txBody>
                  <a:tcPr>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008040"/>
                          </a:solidFill>
                          <a:latin typeface="+mn-lt"/>
                          <a:ea typeface="+mn-ea"/>
                          <a:cs typeface="+mn-cs"/>
                        </a:rPr>
                        <a:t>Create a centralized statistical database to automate data sharing</a:t>
                      </a:r>
                    </a:p>
                  </a:txBody>
                  <a:tcPr>
                    <a:solidFill>
                      <a:schemeClr val="bg1"/>
                    </a:solidFill>
                  </a:tcPr>
                </a:tc>
              </a:tr>
            </a:tbl>
          </a:graphicData>
        </a:graphic>
      </p:graphicFrame>
      <p:sp>
        <p:nvSpPr>
          <p:cNvPr id="19" name="TextBox 18"/>
          <p:cNvSpPr txBox="1"/>
          <p:nvPr/>
        </p:nvSpPr>
        <p:spPr>
          <a:xfrm>
            <a:off x="304800" y="1981200"/>
            <a:ext cx="7824653" cy="338554"/>
          </a:xfrm>
          <a:prstGeom prst="rect">
            <a:avLst/>
          </a:prstGeom>
          <a:noFill/>
        </p:spPr>
        <p:txBody>
          <a:bodyPr wrap="square" rtlCol="0">
            <a:spAutoFit/>
          </a:bodyPr>
          <a:lstStyle/>
          <a:p>
            <a:r>
              <a:rPr lang="en-US" sz="1600" b="1" dirty="0" smtClean="0"/>
              <a:t>Table VI.4: Priority Actions for </a:t>
            </a:r>
            <a:r>
              <a:rPr lang="en-US" sz="1600" b="1" dirty="0" smtClean="0">
                <a:solidFill>
                  <a:srgbClr val="008040"/>
                </a:solidFill>
              </a:rPr>
              <a:t>[Country’s] </a:t>
            </a:r>
            <a:r>
              <a:rPr lang="en-US" sz="1600" b="1" dirty="0" smtClean="0"/>
              <a:t>National Inventory</a:t>
            </a:r>
            <a:endParaRPr lang="en-US" sz="1600" b="1"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 institutional.png"/>
          <p:cNvPicPr>
            <a:picLocks noChangeAspect="1"/>
          </p:cNvPicPr>
          <p:nvPr/>
        </p:nvPicPr>
        <p:blipFill>
          <a:blip r:embed="rId3"/>
          <a:stretch>
            <a:fillRect/>
          </a:stretch>
        </p:blipFill>
        <p:spPr>
          <a:xfrm>
            <a:off x="7132638" y="5259388"/>
            <a:ext cx="2011362" cy="1598612"/>
          </a:xfrm>
          <a:prstGeom prst="rect">
            <a:avLst/>
          </a:prstGeom>
          <a:effectLst>
            <a:outerShdw blurRad="50800" dist="38100" dir="5400000" algn="t" rotWithShape="0">
              <a:prstClr val="black">
                <a:alpha val="40000"/>
              </a:prstClr>
            </a:outerShdw>
          </a:effectLst>
        </p:spPr>
      </p:pic>
      <p:sp>
        <p:nvSpPr>
          <p:cNvPr id="12" name="Rectangle 11"/>
          <p:cNvSpPr/>
          <p:nvPr/>
        </p:nvSpPr>
        <p:spPr>
          <a:xfrm>
            <a:off x="0" y="442913"/>
            <a:ext cx="9144000" cy="1371600"/>
          </a:xfrm>
          <a:prstGeom prst="rect">
            <a:avLst/>
          </a:prstGeom>
          <a:solidFill>
            <a:schemeClr val="tx1">
              <a:alpha val="46000"/>
            </a:schemeClr>
          </a:solidFill>
          <a:ln>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2700000" scaled="1"/>
              <a:tileRect/>
            </a:gra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595313"/>
            <a:ext cx="9144000" cy="1016000"/>
          </a:xfrm>
          <a:prstGeom prst="rect">
            <a:avLst/>
          </a:prstGeom>
        </p:spPr>
        <p:txBody>
          <a:bodyPr>
            <a:spAutoFit/>
          </a:bodyPr>
          <a:lstStyle/>
          <a:p>
            <a:pPr algn="ctr" fontAlgn="auto">
              <a:spcBef>
                <a:spcPts val="0"/>
              </a:spcBef>
              <a:spcAft>
                <a:spcPts val="0"/>
              </a:spcAft>
              <a:defRPr/>
            </a:pPr>
            <a:r>
              <a:rPr lang="en-US" sz="3600" b="1" i="1" dirty="0">
                <a:solidFill>
                  <a:schemeClr val="accent6">
                    <a:lumMod val="75000"/>
                  </a:schemeClr>
                </a:solidFill>
                <a:effectLst>
                  <a:outerShdw blurRad="38100" dist="38100" dir="2700000" algn="tl">
                    <a:srgbClr val="000000">
                      <a:alpha val="43137"/>
                    </a:srgbClr>
                  </a:outerShdw>
                </a:effectLst>
                <a:latin typeface="Gill Sans MT" pitchFamily="34" charset="0"/>
              </a:rPr>
              <a:t>Step 5</a:t>
            </a:r>
            <a:r>
              <a:rPr lang="en-US" sz="3600" i="1" dirty="0">
                <a:solidFill>
                  <a:schemeClr val="accent6">
                    <a:lumMod val="75000"/>
                  </a:schemeClr>
                </a:solidFill>
                <a:effectLst>
                  <a:outerShdw blurRad="38100" dist="38100" dir="2700000" algn="tl">
                    <a:srgbClr val="000000">
                      <a:alpha val="43137"/>
                    </a:srgbClr>
                  </a:outerShdw>
                </a:effectLst>
                <a:latin typeface="Gill Sans MT" pitchFamily="34" charset="0"/>
              </a:rPr>
              <a:t/>
            </a:r>
            <a:br>
              <a:rPr lang="en-US" sz="3600" i="1" dirty="0">
                <a:solidFill>
                  <a:schemeClr val="accent6">
                    <a:lumMod val="75000"/>
                  </a:schemeClr>
                </a:solidFill>
                <a:effectLst>
                  <a:outerShdw blurRad="38100" dist="38100" dir="2700000" algn="tl">
                    <a:srgbClr val="000000">
                      <a:alpha val="43137"/>
                    </a:srgbClr>
                  </a:outerShdw>
                </a:effectLst>
                <a:latin typeface="Gill Sans MT" pitchFamily="34" charset="0"/>
              </a:rPr>
            </a:br>
            <a:r>
              <a:rPr lang="en-US" sz="2400" i="1" dirty="0">
                <a:solidFill>
                  <a:schemeClr val="bg1"/>
                </a:solidFill>
                <a:effectLst>
                  <a:outerShdw blurRad="38100" dist="38100" dir="2700000" algn="tl">
                    <a:srgbClr val="000000">
                      <a:alpha val="43137"/>
                    </a:srgbClr>
                  </a:outerShdw>
                </a:effectLst>
                <a:latin typeface="Gill Sans MT" pitchFamily="34" charset="0"/>
              </a:rPr>
              <a:t>Prioritize the most important improvements</a:t>
            </a:r>
          </a:p>
        </p:txBody>
      </p:sp>
      <p:sp>
        <p:nvSpPr>
          <p:cNvPr id="21511" name="Content Placeholder 12"/>
          <p:cNvSpPr>
            <a:spLocks noGrp="1"/>
          </p:cNvSpPr>
          <p:nvPr>
            <p:ph idx="1"/>
          </p:nvPr>
        </p:nvSpPr>
        <p:spPr>
          <a:xfrm>
            <a:off x="414338" y="2155825"/>
            <a:ext cx="8229600" cy="3976688"/>
          </a:xfrm>
        </p:spPr>
        <p:txBody>
          <a:bodyPr/>
          <a:lstStyle/>
          <a:p>
            <a:pPr eaLnBrk="1" hangingPunct="1">
              <a:buClr>
                <a:schemeClr val="accent1"/>
              </a:buClr>
              <a:buFont typeface="Arial" pitchFamily="34" charset="0"/>
              <a:buChar char="•"/>
            </a:pPr>
            <a:r>
              <a:rPr lang="en-US" sz="2800" dirty="0" smtClean="0"/>
              <a:t>Identify up to 10 of the most critical areas for improvements</a:t>
            </a:r>
          </a:p>
          <a:p>
            <a:pPr eaLnBrk="1" hangingPunct="1">
              <a:buClr>
                <a:schemeClr val="accent1"/>
              </a:buClr>
              <a:buFont typeface="Arial" pitchFamily="34" charset="0"/>
              <a:buChar char="•"/>
            </a:pPr>
            <a:r>
              <a:rPr lang="en-US" sz="2800" dirty="0" smtClean="0"/>
              <a:t>Rank (high, medium, low), considering</a:t>
            </a:r>
          </a:p>
          <a:p>
            <a:pPr lvl="1" eaLnBrk="1" hangingPunct="1">
              <a:buClr>
                <a:schemeClr val="accent1"/>
              </a:buClr>
              <a:buFont typeface="Arial" pitchFamily="34" charset="0"/>
              <a:buChar char="•"/>
            </a:pPr>
            <a:r>
              <a:rPr lang="en-US" sz="2400" dirty="0" smtClean="0"/>
              <a:t>Significance in key category analysis</a:t>
            </a:r>
          </a:p>
          <a:p>
            <a:pPr lvl="1" eaLnBrk="1" hangingPunct="1">
              <a:buClr>
                <a:schemeClr val="accent1"/>
              </a:buClr>
              <a:buFont typeface="Arial" pitchFamily="34" charset="0"/>
              <a:buChar char="•"/>
            </a:pPr>
            <a:r>
              <a:rPr lang="en-US" sz="2400" dirty="0" smtClean="0"/>
              <a:t>Confidence in emissions estimate</a:t>
            </a:r>
          </a:p>
          <a:p>
            <a:pPr eaLnBrk="1" hangingPunct="1">
              <a:buClr>
                <a:schemeClr val="accent1"/>
              </a:buClr>
              <a:buFont typeface="Arial" pitchFamily="34" charset="0"/>
              <a:buChar char="•"/>
            </a:pPr>
            <a:r>
              <a:rPr lang="en-US" sz="2800" dirty="0" smtClean="0"/>
              <a:t>Towards a higher quality inventory and a sustainable inventory management system</a:t>
            </a:r>
          </a:p>
          <a:p>
            <a:pPr eaLnBrk="1" hangingPunct="1">
              <a:buClr>
                <a:schemeClr val="accent1"/>
              </a:buClr>
              <a:buFont typeface="Arial" pitchFamily="34" charset="0"/>
              <a:buChar char="•"/>
            </a:pPr>
            <a:r>
              <a:rPr lang="en-US" sz="2800" dirty="0" smtClean="0"/>
              <a:t>Discuss highest priorities</a:t>
            </a:r>
          </a:p>
        </p:txBody>
      </p:sp>
      <p:sp>
        <p:nvSpPr>
          <p:cNvPr id="11" name="Slide Number Placeholder 10"/>
          <p:cNvSpPr>
            <a:spLocks noGrp="1"/>
          </p:cNvSpPr>
          <p:nvPr>
            <p:ph type="sldNum" sz="quarter" idx="12"/>
          </p:nvPr>
        </p:nvSpPr>
        <p:spPr/>
        <p:txBody>
          <a:bodyPr/>
          <a:lstStyle/>
          <a:p>
            <a:pPr>
              <a:defRPr/>
            </a:pPr>
            <a:fld id="{C236D84A-8C63-4E03-A51E-F4636B59EE36}" type="slidenum">
              <a:rPr lang="en-US"/>
              <a:pPr>
                <a:defRPr/>
              </a:pPr>
              <a:t>17</a:t>
            </a:fld>
            <a:endParaRPr lang="en-US"/>
          </a:p>
        </p:txBody>
      </p:sp>
      <p:sp>
        <p:nvSpPr>
          <p:cNvPr id="10" name="Rectangle 9"/>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9"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Step 5</a:t>
            </a:r>
            <a:endParaRPr lang="en-US" sz="1600" dirty="0">
              <a:solidFill>
                <a:schemeClr val="bg1"/>
              </a:solidFill>
              <a:latin typeface="Gill Sans MT" pitchFamily="34"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 institutional.png"/>
          <p:cNvPicPr>
            <a:picLocks noChangeAspect="1"/>
          </p:cNvPicPr>
          <p:nvPr/>
        </p:nvPicPr>
        <p:blipFill>
          <a:blip r:embed="rId3"/>
          <a:stretch>
            <a:fillRect/>
          </a:stretch>
        </p:blipFill>
        <p:spPr>
          <a:xfrm>
            <a:off x="7132638" y="5259388"/>
            <a:ext cx="2011362" cy="1598612"/>
          </a:xfrm>
          <a:prstGeom prst="rect">
            <a:avLst/>
          </a:prstGeom>
          <a:effectLst>
            <a:outerShdw blurRad="50800" dist="38100" dir="5400000" algn="t" rotWithShape="0">
              <a:prstClr val="black">
                <a:alpha val="40000"/>
              </a:prstClr>
            </a:outerShdw>
          </a:effectLst>
        </p:spPr>
      </p:pic>
      <p:sp>
        <p:nvSpPr>
          <p:cNvPr id="12" name="Rectangle 11"/>
          <p:cNvSpPr/>
          <p:nvPr/>
        </p:nvSpPr>
        <p:spPr>
          <a:xfrm>
            <a:off x="0" y="457200"/>
            <a:ext cx="9144000" cy="1267097"/>
          </a:xfrm>
          <a:prstGeom prst="rect">
            <a:avLst/>
          </a:prstGeom>
          <a:solidFill>
            <a:schemeClr val="tx1">
              <a:alpha val="46000"/>
            </a:schemeClr>
          </a:solidFill>
          <a:ln>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2700000" scaled="1"/>
              <a:tileRect/>
            </a:gra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584200"/>
            <a:ext cx="9144000" cy="1014413"/>
          </a:xfrm>
          <a:prstGeom prst="rect">
            <a:avLst/>
          </a:prstGeom>
        </p:spPr>
        <p:txBody>
          <a:bodyPr>
            <a:spAutoFit/>
          </a:bodyPr>
          <a:lstStyle/>
          <a:p>
            <a:pPr algn="ctr" fontAlgn="auto">
              <a:spcBef>
                <a:spcPts val="0"/>
              </a:spcBef>
              <a:spcAft>
                <a:spcPts val="0"/>
              </a:spcAft>
              <a:defRPr/>
            </a:pPr>
            <a:r>
              <a:rPr lang="en-US" sz="3600" b="1" i="1" dirty="0">
                <a:solidFill>
                  <a:schemeClr val="accent6">
                    <a:lumMod val="75000"/>
                  </a:schemeClr>
                </a:solidFill>
                <a:effectLst>
                  <a:outerShdw blurRad="38100" dist="38100" dir="2700000" algn="tl">
                    <a:srgbClr val="000000">
                      <a:alpha val="43137"/>
                    </a:srgbClr>
                  </a:outerShdw>
                </a:effectLst>
                <a:latin typeface="Gill Sans MT" pitchFamily="34" charset="0"/>
              </a:rPr>
              <a:t>Step 6</a:t>
            </a:r>
            <a:r>
              <a:rPr lang="en-US" sz="3600" i="1" dirty="0">
                <a:solidFill>
                  <a:schemeClr val="accent6">
                    <a:lumMod val="75000"/>
                  </a:schemeClr>
                </a:solidFill>
                <a:effectLst>
                  <a:outerShdw blurRad="38100" dist="38100" dir="2700000" algn="tl">
                    <a:srgbClr val="000000">
                      <a:alpha val="43137"/>
                    </a:srgbClr>
                  </a:outerShdw>
                </a:effectLst>
                <a:latin typeface="Gill Sans MT" pitchFamily="34" charset="0"/>
              </a:rPr>
              <a:t/>
            </a:r>
            <a:br>
              <a:rPr lang="en-US" sz="3600" i="1" dirty="0">
                <a:solidFill>
                  <a:schemeClr val="accent6">
                    <a:lumMod val="75000"/>
                  </a:schemeClr>
                </a:solidFill>
                <a:effectLst>
                  <a:outerShdw blurRad="38100" dist="38100" dir="2700000" algn="tl">
                    <a:srgbClr val="000000">
                      <a:alpha val="43137"/>
                    </a:srgbClr>
                  </a:outerShdw>
                </a:effectLst>
                <a:latin typeface="Gill Sans MT" pitchFamily="34" charset="0"/>
              </a:rPr>
            </a:br>
            <a:r>
              <a:rPr lang="en-US" sz="2400" i="1" dirty="0">
                <a:solidFill>
                  <a:schemeClr val="bg1"/>
                </a:solidFill>
                <a:effectLst>
                  <a:outerShdw blurRad="38100" dist="38100" dir="2700000" algn="tl">
                    <a:srgbClr val="000000">
                      <a:alpha val="43137"/>
                    </a:srgbClr>
                  </a:outerShdw>
                </a:effectLst>
                <a:latin typeface="Gill Sans MT" pitchFamily="34" charset="0"/>
              </a:rPr>
              <a:t>Communication, Outreach, and Training</a:t>
            </a:r>
          </a:p>
        </p:txBody>
      </p:sp>
      <p:sp>
        <p:nvSpPr>
          <p:cNvPr id="24583" name="Content Placeholder 8"/>
          <p:cNvSpPr>
            <a:spLocks noGrp="1"/>
          </p:cNvSpPr>
          <p:nvPr>
            <p:ph idx="1"/>
          </p:nvPr>
        </p:nvSpPr>
        <p:spPr>
          <a:xfrm>
            <a:off x="352425" y="1847850"/>
            <a:ext cx="8229600" cy="4525963"/>
          </a:xfrm>
        </p:spPr>
        <p:txBody>
          <a:bodyPr/>
          <a:lstStyle/>
          <a:p>
            <a:pPr eaLnBrk="1" hangingPunct="1">
              <a:buClr>
                <a:schemeClr val="accent1"/>
              </a:buClr>
              <a:buFont typeface="Arial" pitchFamily="34" charset="0"/>
              <a:buChar char="•"/>
            </a:pPr>
            <a:r>
              <a:rPr lang="en-US" sz="2800" dirty="0" smtClean="0"/>
              <a:t>Current and future plans</a:t>
            </a:r>
          </a:p>
          <a:p>
            <a:pPr eaLnBrk="1" hangingPunct="1">
              <a:buClr>
                <a:schemeClr val="accent1"/>
              </a:buClr>
              <a:buFont typeface="Arial" pitchFamily="34" charset="0"/>
              <a:buChar char="•"/>
            </a:pPr>
            <a:r>
              <a:rPr lang="en-US" sz="2800" dirty="0" smtClean="0"/>
              <a:t>Raise awareness of inventory efforts</a:t>
            </a:r>
          </a:p>
          <a:p>
            <a:pPr lvl="1" eaLnBrk="1" hangingPunct="1">
              <a:buClr>
                <a:schemeClr val="accent1"/>
              </a:buClr>
              <a:buFont typeface="Arial" pitchFamily="34" charset="0"/>
              <a:buChar char="•"/>
            </a:pPr>
            <a:r>
              <a:rPr lang="en-US" sz="2400" dirty="0" smtClean="0"/>
              <a:t>Discuss importance and benefits of producing a regular national inventory</a:t>
            </a:r>
          </a:p>
          <a:p>
            <a:pPr lvl="1" eaLnBrk="1" hangingPunct="1">
              <a:buClr>
                <a:schemeClr val="accent1"/>
              </a:buClr>
              <a:buFont typeface="Arial" pitchFamily="34" charset="0"/>
              <a:buChar char="•"/>
            </a:pPr>
            <a:r>
              <a:rPr lang="en-US" sz="2400" dirty="0" smtClean="0"/>
              <a:t>Identify and invite experts to comment on and improve the inventory</a:t>
            </a:r>
          </a:p>
          <a:p>
            <a:pPr eaLnBrk="1" hangingPunct="1">
              <a:buClr>
                <a:schemeClr val="accent1"/>
              </a:buClr>
              <a:buFont typeface="Arial" pitchFamily="34" charset="0"/>
              <a:buChar char="•"/>
            </a:pPr>
            <a:r>
              <a:rPr lang="en-US" sz="2800" dirty="0" smtClean="0"/>
              <a:t>Train inventory staff on national inventory system</a:t>
            </a:r>
          </a:p>
        </p:txBody>
      </p:sp>
      <p:sp>
        <p:nvSpPr>
          <p:cNvPr id="11" name="Slide Number Placeholder 10"/>
          <p:cNvSpPr>
            <a:spLocks noGrp="1"/>
          </p:cNvSpPr>
          <p:nvPr>
            <p:ph type="sldNum" sz="quarter" idx="12"/>
          </p:nvPr>
        </p:nvSpPr>
        <p:spPr/>
        <p:txBody>
          <a:bodyPr/>
          <a:lstStyle/>
          <a:p>
            <a:pPr>
              <a:defRPr/>
            </a:pPr>
            <a:fld id="{C157C510-5564-437B-A3CD-9478EB86DE1F}" type="slidenum">
              <a:rPr lang="en-US"/>
              <a:pPr>
                <a:defRPr/>
              </a:pPr>
              <a:t>18</a:t>
            </a:fld>
            <a:endParaRPr lang="en-US"/>
          </a:p>
        </p:txBody>
      </p:sp>
      <p:sp>
        <p:nvSpPr>
          <p:cNvPr id="10" name="Rectangle 9"/>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9"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Step 6</a:t>
            </a:r>
            <a:endParaRPr lang="en-US" sz="1600" dirty="0">
              <a:solidFill>
                <a:schemeClr val="bg1"/>
              </a:solidFill>
              <a:latin typeface="Gill Sans MT" pitchFamily="34"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7D66BDD-4CC4-4F3E-910E-C90776DD240F}" type="slidenum">
              <a:rPr lang="en-US" smtClean="0"/>
              <a:pPr>
                <a:defRPr/>
              </a:pPr>
              <a:t>19</a:t>
            </a:fld>
            <a:endParaRPr lang="en-US" dirty="0"/>
          </a:p>
        </p:txBody>
      </p:sp>
      <p:sp>
        <p:nvSpPr>
          <p:cNvPr id="5" name="Rectangle 4"/>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pic>
        <p:nvPicPr>
          <p:cNvPr id="7" name="Picture 6" descr="icon institutional.png"/>
          <p:cNvPicPr>
            <a:picLocks noChangeAspect="1"/>
          </p:cNvPicPr>
          <p:nvPr/>
        </p:nvPicPr>
        <p:blipFill>
          <a:blip r:embed="rId3"/>
          <a:stretch>
            <a:fillRect/>
          </a:stretch>
        </p:blipFill>
        <p:spPr>
          <a:xfrm>
            <a:off x="7848600" y="0"/>
            <a:ext cx="828675" cy="658813"/>
          </a:xfrm>
          <a:prstGeom prst="rect">
            <a:avLst/>
          </a:prstGeom>
          <a:effectLst>
            <a:outerShdw blurRad="50800" dist="38100" dir="5400000" algn="t" rotWithShape="0">
              <a:prstClr val="black">
                <a:alpha val="40000"/>
              </a:prstClr>
            </a:outerShdw>
          </a:effectLst>
        </p:spPr>
      </p:pic>
      <p:sp>
        <p:nvSpPr>
          <p:cNvPr id="8" name="Title 1"/>
          <p:cNvSpPr txBox="1">
            <a:spLocks/>
          </p:cNvSpPr>
          <p:nvPr/>
        </p:nvSpPr>
        <p:spPr bwMode="auto">
          <a:xfrm>
            <a:off x="0" y="597807"/>
            <a:ext cx="8526463" cy="806450"/>
          </a:xfrm>
          <a:prstGeom prst="rect">
            <a:avLst/>
          </a:prstGeom>
          <a:noFill/>
          <a:ln w="9525">
            <a:noFill/>
            <a:miter lim="800000"/>
            <a:headEnd/>
            <a:tailEnd/>
          </a:ln>
        </p:spPr>
        <p:txBody>
          <a:bodyPr anchor="ctr"/>
          <a:lstStyle/>
          <a:p>
            <a:pPr>
              <a:defRPr/>
            </a:pPr>
            <a:r>
              <a:rPr lang="en-US" sz="2800" b="1" dirty="0">
                <a:latin typeface="Gill Sans MT" pitchFamily="34" charset="0"/>
                <a:ea typeface="+mj-ea"/>
                <a:cs typeface="+mj-cs"/>
              </a:rPr>
              <a:t>Potential Activities</a:t>
            </a:r>
          </a:p>
        </p:txBody>
      </p:sp>
      <p:sp>
        <p:nvSpPr>
          <p:cNvPr id="9" name="Rectangle 8"/>
          <p:cNvSpPr/>
          <p:nvPr/>
        </p:nvSpPr>
        <p:spPr>
          <a:xfrm>
            <a:off x="363538" y="1474276"/>
            <a:ext cx="8323262" cy="2246769"/>
          </a:xfrm>
          <a:prstGeom prst="rect">
            <a:avLst/>
          </a:prstGeom>
        </p:spPr>
        <p:txBody>
          <a:bodyPr wrap="square">
            <a:spAutoFit/>
          </a:bodyPr>
          <a:lstStyle/>
          <a:p>
            <a:pPr marL="274320" indent="-274320" fontAlgn="auto">
              <a:spcBef>
                <a:spcPts val="0"/>
              </a:spcBef>
              <a:spcAft>
                <a:spcPts val="0"/>
              </a:spcAft>
              <a:defRPr/>
            </a:pPr>
            <a:r>
              <a:rPr lang="en-US" sz="2400" b="1" dirty="0" smtClean="0">
                <a:latin typeface="+mj-lt"/>
              </a:rPr>
              <a:t>Outreach</a:t>
            </a:r>
          </a:p>
          <a:p>
            <a:pPr marL="862013" indent="-396875" fontAlgn="auto">
              <a:spcBef>
                <a:spcPts val="600"/>
              </a:spcBef>
              <a:spcAft>
                <a:spcPts val="0"/>
              </a:spcAft>
              <a:buClr>
                <a:schemeClr val="accent1"/>
              </a:buClr>
              <a:buFont typeface="Arial" pitchFamily="34" charset="0"/>
              <a:buChar char="•"/>
              <a:defRPr/>
            </a:pPr>
            <a:r>
              <a:rPr lang="en-US" sz="2400" dirty="0" smtClean="0">
                <a:latin typeface="+mn-lt"/>
              </a:rPr>
              <a:t>Schedule meetings with key stakeholders</a:t>
            </a:r>
          </a:p>
          <a:p>
            <a:pPr marL="862013" indent="-396875" fontAlgn="auto">
              <a:spcBef>
                <a:spcPts val="600"/>
              </a:spcBef>
              <a:spcAft>
                <a:spcPts val="0"/>
              </a:spcAft>
              <a:buClr>
                <a:schemeClr val="accent1"/>
              </a:buClr>
              <a:buFont typeface="Arial" pitchFamily="34" charset="0"/>
              <a:buChar char="•"/>
              <a:defRPr/>
            </a:pPr>
            <a:r>
              <a:rPr lang="en-US" sz="2400" dirty="0" smtClean="0">
                <a:latin typeface="+mn-lt"/>
              </a:rPr>
              <a:t>Raise awareness with government, academia, and the public</a:t>
            </a:r>
          </a:p>
          <a:p>
            <a:pPr marL="862013" indent="-396875" fontAlgn="auto">
              <a:spcBef>
                <a:spcPts val="600"/>
              </a:spcBef>
              <a:spcAft>
                <a:spcPts val="0"/>
              </a:spcAft>
              <a:buClr>
                <a:schemeClr val="accent1"/>
              </a:buClr>
              <a:buFont typeface="Arial" pitchFamily="34" charset="0"/>
              <a:buChar char="•"/>
              <a:defRPr/>
            </a:pPr>
            <a:r>
              <a:rPr lang="en-US" sz="2400" dirty="0" smtClean="0">
                <a:latin typeface="+mn-lt"/>
              </a:rPr>
              <a:t>Create a process for expert or public review</a:t>
            </a:r>
          </a:p>
          <a:p>
            <a:pPr marL="862013" indent="-396875" fontAlgn="auto">
              <a:spcBef>
                <a:spcPts val="600"/>
              </a:spcBef>
              <a:spcAft>
                <a:spcPts val="0"/>
              </a:spcAft>
              <a:buClr>
                <a:schemeClr val="accent1"/>
              </a:buClr>
              <a:buFont typeface="Arial" pitchFamily="34" charset="0"/>
              <a:buChar char="•"/>
              <a:defRPr/>
            </a:pPr>
            <a:r>
              <a:rPr lang="en-US" sz="2400" dirty="0" smtClean="0">
                <a:latin typeface="+mn-lt"/>
              </a:rPr>
              <a:t>Create a national forum or participate in regional forums</a:t>
            </a:r>
          </a:p>
        </p:txBody>
      </p:sp>
      <p:pic>
        <p:nvPicPr>
          <p:cNvPr id="10" name="Picture 9" descr="Inventory Man with Arms Out.bmp"/>
          <p:cNvPicPr>
            <a:picLocks noChangeAspect="1"/>
          </p:cNvPicPr>
          <p:nvPr/>
        </p:nvPicPr>
        <p:blipFill>
          <a:blip r:embed="rId4"/>
          <a:stretch>
            <a:fillRect/>
          </a:stretch>
        </p:blipFill>
        <p:spPr>
          <a:xfrm>
            <a:off x="6138364" y="3857562"/>
            <a:ext cx="2252663" cy="2715372"/>
          </a:xfrm>
          <a:prstGeom prst="rect">
            <a:avLst/>
          </a:prstGeom>
        </p:spPr>
      </p:pic>
      <p:sp>
        <p:nvSpPr>
          <p:cNvPr id="11"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Step 6: Communication, Outreach, and Training</a:t>
            </a:r>
            <a:endParaRPr lang="en-US" sz="1600" dirty="0">
              <a:solidFill>
                <a:schemeClr val="bg1"/>
              </a:solidFill>
              <a:latin typeface="Gill Sans MT" pitchFamily="34"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3075" name="Title 1"/>
          <p:cNvSpPr>
            <a:spLocks noGrp="1"/>
          </p:cNvSpPr>
          <p:nvPr>
            <p:ph type="title"/>
          </p:nvPr>
        </p:nvSpPr>
        <p:spPr>
          <a:xfrm>
            <a:off x="0" y="550863"/>
            <a:ext cx="9144000" cy="850900"/>
          </a:xfrm>
        </p:spPr>
        <p:txBody>
          <a:bodyPr/>
          <a:lstStyle/>
          <a:p>
            <a:pPr algn="ctr" eaLnBrk="1" hangingPunct="1"/>
            <a:r>
              <a:rPr lang="en-US" sz="2800" cap="none" dirty="0" smtClean="0"/>
              <a:t>OVERVIEW</a:t>
            </a:r>
          </a:p>
        </p:txBody>
      </p:sp>
      <p:sp>
        <p:nvSpPr>
          <p:cNvPr id="9" name="Rounded Rectangle 8"/>
          <p:cNvSpPr/>
          <p:nvPr/>
        </p:nvSpPr>
        <p:spPr>
          <a:xfrm>
            <a:off x="274320" y="1321232"/>
            <a:ext cx="2011680" cy="3840480"/>
          </a:xfrm>
          <a:prstGeom prst="roundRect">
            <a:avLst/>
          </a:prstGeom>
          <a:blipFill dpi="0" rotWithShape="1">
            <a:blip r:embed="rId3"/>
            <a:srcRect/>
            <a:stretch>
              <a:fillRect l="-24000" t="-6000" r="-26000" b="-4000"/>
            </a:stretch>
          </a:blip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2468880" y="1321232"/>
            <a:ext cx="2011680" cy="3840480"/>
          </a:xfrm>
          <a:prstGeom prst="roundRect">
            <a:avLst/>
          </a:prstGeom>
          <a:blipFill dpi="0" rotWithShape="1">
            <a:blip r:embed="rId4"/>
            <a:srcRect/>
            <a:tile tx="0" ty="0" sx="55000" sy="55000" flip="none" algn="ctr"/>
          </a:blip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4663440" y="1321232"/>
            <a:ext cx="2011680" cy="3840480"/>
          </a:xfrm>
          <a:prstGeom prst="roundRect">
            <a:avLst/>
          </a:prstGeom>
          <a:blipFill dpi="0" rotWithShape="1">
            <a:blip r:embed="rId5"/>
            <a:srcRect/>
            <a:tile tx="0" ty="0" sx="45000" sy="40000" flip="none" algn="ctr"/>
          </a:blip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6858000" y="1321232"/>
            <a:ext cx="2011363" cy="3840163"/>
          </a:xfrm>
          <a:prstGeom prst="roundRect">
            <a:avLst/>
          </a:prstGeom>
          <a:blipFill dpi="0" rotWithShape="1">
            <a:blip r:embed="rId6"/>
            <a:srcRect/>
            <a:stretch>
              <a:fillRect/>
            </a:stretch>
          </a:blip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p:nvPr/>
        </p:nvSpPr>
        <p:spPr>
          <a:xfrm>
            <a:off x="274638" y="5351462"/>
            <a:ext cx="2011362" cy="1323975"/>
          </a:xfrm>
          <a:prstGeom prst="rect">
            <a:avLst/>
          </a:prstGeom>
          <a:noFill/>
        </p:spPr>
        <p:txBody>
          <a:bodyPr>
            <a:spAutoFit/>
          </a:bodyPr>
          <a:lstStyle/>
          <a:p>
            <a:pPr marL="0" lvl="1" algn="ctr" fontAlgn="auto">
              <a:spcBef>
                <a:spcPts val="0"/>
              </a:spcBef>
              <a:spcAft>
                <a:spcPts val="0"/>
              </a:spcAft>
              <a:defRPr/>
            </a:pPr>
            <a:r>
              <a:rPr lang="en-US" sz="2000" b="1" dirty="0">
                <a:latin typeface="Gill Sans MT" pitchFamily="34" charset="0"/>
              </a:rPr>
              <a:t>EPA National Inventory System Templates</a:t>
            </a:r>
          </a:p>
        </p:txBody>
      </p:sp>
      <p:sp>
        <p:nvSpPr>
          <p:cNvPr id="21" name="TextBox 20"/>
          <p:cNvSpPr txBox="1"/>
          <p:nvPr/>
        </p:nvSpPr>
        <p:spPr>
          <a:xfrm>
            <a:off x="2468563" y="5227637"/>
            <a:ext cx="2011362" cy="1630363"/>
          </a:xfrm>
          <a:prstGeom prst="rect">
            <a:avLst/>
          </a:prstGeom>
          <a:noFill/>
        </p:spPr>
        <p:txBody>
          <a:bodyPr>
            <a:spAutoFit/>
          </a:bodyPr>
          <a:lstStyle/>
          <a:p>
            <a:pPr marL="0" lvl="1" algn="ctr" fontAlgn="auto">
              <a:spcBef>
                <a:spcPts val="0"/>
              </a:spcBef>
              <a:spcAft>
                <a:spcPts val="0"/>
              </a:spcAft>
              <a:defRPr/>
            </a:pPr>
            <a:r>
              <a:rPr lang="en-US" sz="2000" b="1" dirty="0">
                <a:latin typeface="Gill Sans MT" pitchFamily="34" charset="0"/>
              </a:rPr>
              <a:t>What is a National Inventory Improvement Plan?</a:t>
            </a:r>
          </a:p>
        </p:txBody>
      </p:sp>
      <p:sp>
        <p:nvSpPr>
          <p:cNvPr id="22" name="TextBox 21"/>
          <p:cNvSpPr txBox="1"/>
          <p:nvPr/>
        </p:nvSpPr>
        <p:spPr>
          <a:xfrm>
            <a:off x="4664075" y="5507037"/>
            <a:ext cx="2011363" cy="1016000"/>
          </a:xfrm>
          <a:prstGeom prst="rect">
            <a:avLst/>
          </a:prstGeom>
          <a:noFill/>
        </p:spPr>
        <p:txBody>
          <a:bodyPr>
            <a:spAutoFit/>
          </a:bodyPr>
          <a:lstStyle/>
          <a:p>
            <a:pPr marL="0" lvl="1" algn="ctr" fontAlgn="auto">
              <a:spcBef>
                <a:spcPts val="0"/>
              </a:spcBef>
              <a:spcAft>
                <a:spcPts val="0"/>
              </a:spcAft>
              <a:defRPr/>
            </a:pPr>
            <a:r>
              <a:rPr lang="en-US" sz="2000" b="1" dirty="0">
                <a:latin typeface="Gill Sans MT" pitchFamily="34" charset="0"/>
              </a:rPr>
              <a:t>Benefits of Developing This Plan</a:t>
            </a:r>
          </a:p>
        </p:txBody>
      </p:sp>
      <p:sp>
        <p:nvSpPr>
          <p:cNvPr id="23" name="TextBox 22"/>
          <p:cNvSpPr txBox="1"/>
          <p:nvPr/>
        </p:nvSpPr>
        <p:spPr>
          <a:xfrm>
            <a:off x="6858000" y="5456237"/>
            <a:ext cx="2011363" cy="1014413"/>
          </a:xfrm>
          <a:prstGeom prst="rect">
            <a:avLst/>
          </a:prstGeom>
          <a:noFill/>
        </p:spPr>
        <p:txBody>
          <a:bodyPr>
            <a:spAutoFit/>
          </a:bodyPr>
          <a:lstStyle/>
          <a:p>
            <a:pPr marL="0" lvl="1" algn="ctr" fontAlgn="auto">
              <a:spcBef>
                <a:spcPts val="0"/>
              </a:spcBef>
              <a:spcAft>
                <a:spcPts val="0"/>
              </a:spcAft>
              <a:defRPr/>
            </a:pPr>
            <a:r>
              <a:rPr lang="en-US" sz="2000" b="1" dirty="0">
                <a:latin typeface="Gill Sans MT" pitchFamily="34" charset="0"/>
              </a:rPr>
              <a:t>Step-by-Step Through the Plan</a:t>
            </a:r>
          </a:p>
        </p:txBody>
      </p:sp>
      <p:sp>
        <p:nvSpPr>
          <p:cNvPr id="13" name="Slide Number Placeholder 3"/>
          <p:cNvSpPr>
            <a:spLocks noGrp="1"/>
          </p:cNvSpPr>
          <p:nvPr>
            <p:ph type="sldNum" sz="quarter" idx="12"/>
          </p:nvPr>
        </p:nvSpPr>
        <p:spPr/>
        <p:txBody>
          <a:bodyPr/>
          <a:lstStyle/>
          <a:p>
            <a:pPr>
              <a:defRPr/>
            </a:pPr>
            <a:fld id="{8F8FFB43-3602-4EAC-A89B-DE848B2D089F}" type="slidenum">
              <a:rPr lang="en-US"/>
              <a:pPr>
                <a:defRPr/>
              </a:pPr>
              <a:t>2</a:t>
            </a:fld>
            <a:endParaRPr lang="en-US" dirty="0"/>
          </a:p>
        </p:txBody>
      </p:sp>
      <p:sp>
        <p:nvSpPr>
          <p:cNvPr id="18"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National Inventory Improvement Plan</a:t>
            </a:r>
            <a:endParaRPr lang="en-US" sz="1600" dirty="0">
              <a:solidFill>
                <a:schemeClr val="bg1"/>
              </a:solidFill>
              <a:latin typeface="Gill Sans MT" pitchFamily="34"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3538" y="1447526"/>
            <a:ext cx="8165607" cy="3062377"/>
          </a:xfrm>
          <a:prstGeom prst="rect">
            <a:avLst/>
          </a:prstGeom>
        </p:spPr>
        <p:txBody>
          <a:bodyPr wrap="square">
            <a:spAutoFit/>
          </a:bodyPr>
          <a:lstStyle/>
          <a:p>
            <a:pPr marL="274320" indent="-274320" fontAlgn="auto">
              <a:spcBef>
                <a:spcPts val="0"/>
              </a:spcBef>
              <a:spcAft>
                <a:spcPts val="0"/>
              </a:spcAft>
              <a:defRPr/>
            </a:pPr>
            <a:r>
              <a:rPr lang="en-US" sz="2400" b="1" dirty="0" smtClean="0">
                <a:latin typeface="+mn-lt"/>
              </a:rPr>
              <a:t>Training</a:t>
            </a:r>
          </a:p>
          <a:p>
            <a:pPr marL="914400" indent="-465138" fontAlgn="auto">
              <a:spcBef>
                <a:spcPts val="600"/>
              </a:spcBef>
              <a:spcAft>
                <a:spcPts val="0"/>
              </a:spcAft>
              <a:buClr>
                <a:schemeClr val="accent1"/>
              </a:buClr>
              <a:buFont typeface="Arial" pitchFamily="34" charset="0"/>
              <a:buChar char="•"/>
              <a:defRPr/>
            </a:pPr>
            <a:r>
              <a:rPr lang="en-US" sz="2400" dirty="0" smtClean="0">
                <a:latin typeface="+mn-lt"/>
              </a:rPr>
              <a:t>Provide feedback to government and associated institutions</a:t>
            </a:r>
          </a:p>
          <a:p>
            <a:pPr marL="914400" indent="-465138" fontAlgn="auto">
              <a:spcBef>
                <a:spcPts val="600"/>
              </a:spcBef>
              <a:spcAft>
                <a:spcPts val="0"/>
              </a:spcAft>
              <a:buClr>
                <a:schemeClr val="accent1"/>
              </a:buClr>
              <a:buFont typeface="Arial" pitchFamily="34" charset="0"/>
              <a:buChar char="•"/>
              <a:defRPr/>
            </a:pPr>
            <a:r>
              <a:rPr lang="en-US" sz="2400" dirty="0" smtClean="0">
                <a:latin typeface="+mn-lt"/>
              </a:rPr>
              <a:t>Train or hire inventory staff</a:t>
            </a:r>
          </a:p>
          <a:p>
            <a:pPr marL="914400" indent="-465138" fontAlgn="auto">
              <a:spcBef>
                <a:spcPts val="600"/>
              </a:spcBef>
              <a:spcAft>
                <a:spcPts val="0"/>
              </a:spcAft>
              <a:buClr>
                <a:schemeClr val="accent1"/>
              </a:buClr>
              <a:buFont typeface="Arial" pitchFamily="34" charset="0"/>
              <a:buChar char="•"/>
              <a:defRPr/>
            </a:pPr>
            <a:r>
              <a:rPr lang="en-US" sz="2400" dirty="0" smtClean="0">
                <a:latin typeface="+mn-lt"/>
              </a:rPr>
              <a:t>Improve methods for reporting and documentation</a:t>
            </a:r>
          </a:p>
          <a:p>
            <a:pPr marL="914400" indent="-465138" fontAlgn="auto">
              <a:spcBef>
                <a:spcPts val="600"/>
              </a:spcBef>
              <a:spcAft>
                <a:spcPts val="0"/>
              </a:spcAft>
              <a:buClr>
                <a:schemeClr val="accent1"/>
              </a:buClr>
              <a:buFont typeface="Arial" pitchFamily="34" charset="0"/>
              <a:buChar char="•"/>
              <a:defRPr/>
            </a:pPr>
            <a:r>
              <a:rPr lang="en-US" sz="2400" dirty="0" smtClean="0">
                <a:latin typeface="+mn-lt"/>
              </a:rPr>
              <a:t>Develop a quality assurance/</a:t>
            </a:r>
          </a:p>
          <a:p>
            <a:pPr marL="914400" indent="-465138" fontAlgn="auto">
              <a:spcBef>
                <a:spcPts val="600"/>
              </a:spcBef>
              <a:spcAft>
                <a:spcPts val="0"/>
              </a:spcAft>
              <a:buClr>
                <a:schemeClr val="accent1"/>
              </a:buClr>
              <a:defRPr/>
            </a:pPr>
            <a:r>
              <a:rPr lang="en-US" sz="2400" dirty="0" smtClean="0">
                <a:latin typeface="+mn-lt"/>
              </a:rPr>
              <a:t>	quality control plan</a:t>
            </a:r>
          </a:p>
        </p:txBody>
      </p:sp>
      <p:sp>
        <p:nvSpPr>
          <p:cNvPr id="4" name="Slide Number Placeholder 3"/>
          <p:cNvSpPr>
            <a:spLocks noGrp="1"/>
          </p:cNvSpPr>
          <p:nvPr>
            <p:ph type="sldNum" sz="quarter" idx="12"/>
          </p:nvPr>
        </p:nvSpPr>
        <p:spPr/>
        <p:txBody>
          <a:bodyPr/>
          <a:lstStyle/>
          <a:p>
            <a:pPr>
              <a:defRPr/>
            </a:pPr>
            <a:fld id="{F7D66BDD-4CC4-4F3E-910E-C90776DD240F}" type="slidenum">
              <a:rPr lang="en-US" smtClean="0"/>
              <a:pPr>
                <a:defRPr/>
              </a:pPr>
              <a:t>20</a:t>
            </a:fld>
            <a:endParaRPr lang="en-US" dirty="0"/>
          </a:p>
        </p:txBody>
      </p:sp>
      <p:sp>
        <p:nvSpPr>
          <p:cNvPr id="5" name="Rectangle 4"/>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pic>
        <p:nvPicPr>
          <p:cNvPr id="7" name="Picture 6" descr="icon institutional.png"/>
          <p:cNvPicPr>
            <a:picLocks noChangeAspect="1"/>
          </p:cNvPicPr>
          <p:nvPr/>
        </p:nvPicPr>
        <p:blipFill>
          <a:blip r:embed="rId3"/>
          <a:stretch>
            <a:fillRect/>
          </a:stretch>
        </p:blipFill>
        <p:spPr>
          <a:xfrm>
            <a:off x="7848600" y="0"/>
            <a:ext cx="828675" cy="658813"/>
          </a:xfrm>
          <a:prstGeom prst="rect">
            <a:avLst/>
          </a:prstGeom>
          <a:effectLst>
            <a:outerShdw blurRad="50800" dist="38100" dir="5400000" algn="t" rotWithShape="0">
              <a:prstClr val="black">
                <a:alpha val="40000"/>
              </a:prstClr>
            </a:outerShdw>
          </a:effectLst>
        </p:spPr>
      </p:pic>
      <p:sp>
        <p:nvSpPr>
          <p:cNvPr id="8" name="Title 1"/>
          <p:cNvSpPr txBox="1">
            <a:spLocks/>
          </p:cNvSpPr>
          <p:nvPr/>
        </p:nvSpPr>
        <p:spPr bwMode="auto">
          <a:xfrm>
            <a:off x="0" y="597807"/>
            <a:ext cx="8526463" cy="806450"/>
          </a:xfrm>
          <a:prstGeom prst="rect">
            <a:avLst/>
          </a:prstGeom>
          <a:noFill/>
          <a:ln w="9525">
            <a:noFill/>
            <a:miter lim="800000"/>
            <a:headEnd/>
            <a:tailEnd/>
          </a:ln>
        </p:spPr>
        <p:txBody>
          <a:bodyPr anchor="ctr"/>
          <a:lstStyle/>
          <a:p>
            <a:pPr>
              <a:defRPr/>
            </a:pPr>
            <a:r>
              <a:rPr lang="en-US" sz="2800" b="1" dirty="0">
                <a:latin typeface="Gill Sans MT" pitchFamily="34" charset="0"/>
                <a:ea typeface="+mj-ea"/>
                <a:cs typeface="+mj-cs"/>
              </a:rPr>
              <a:t>Potential Activities</a:t>
            </a:r>
          </a:p>
        </p:txBody>
      </p:sp>
      <p:pic>
        <p:nvPicPr>
          <p:cNvPr id="10" name="Picture 9" descr="shutterstock_65951731.jpg"/>
          <p:cNvPicPr>
            <a:picLocks noChangeAspect="1"/>
          </p:cNvPicPr>
          <p:nvPr/>
        </p:nvPicPr>
        <p:blipFill>
          <a:blip r:embed="rId4"/>
          <a:srcRect b="4954"/>
          <a:stretch>
            <a:fillRect/>
          </a:stretch>
        </p:blipFill>
        <p:spPr>
          <a:xfrm>
            <a:off x="5491978" y="3776186"/>
            <a:ext cx="3242442" cy="3081814"/>
          </a:xfrm>
          <a:prstGeom prst="rect">
            <a:avLst/>
          </a:prstGeom>
        </p:spPr>
      </p:pic>
      <p:sp>
        <p:nvSpPr>
          <p:cNvPr id="11"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Step 6: Communication, Outreach, and Training</a:t>
            </a:r>
            <a:endParaRPr lang="en-US" sz="1600" dirty="0">
              <a:solidFill>
                <a:schemeClr val="bg1"/>
              </a:solidFill>
              <a:latin typeface="Gill Sans MT" pitchFamily="34"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con institutional.png"/>
          <p:cNvPicPr>
            <a:picLocks noChangeAspect="1"/>
          </p:cNvPicPr>
          <p:nvPr/>
        </p:nvPicPr>
        <p:blipFill>
          <a:blip r:embed="rId3"/>
          <a:stretch>
            <a:fillRect/>
          </a:stretch>
        </p:blipFill>
        <p:spPr>
          <a:xfrm>
            <a:off x="7132638" y="5259388"/>
            <a:ext cx="2011362" cy="1598612"/>
          </a:xfrm>
          <a:prstGeom prst="rect">
            <a:avLst/>
          </a:prstGeom>
          <a:effectLst>
            <a:outerShdw blurRad="50800" dist="38100" dir="5400000" algn="t" rotWithShape="0">
              <a:prstClr val="black">
                <a:alpha val="40000"/>
              </a:prstClr>
            </a:outerShdw>
          </a:effectLst>
        </p:spPr>
      </p:pic>
      <p:sp>
        <p:nvSpPr>
          <p:cNvPr id="12" name="Rectangle 11"/>
          <p:cNvSpPr/>
          <p:nvPr/>
        </p:nvSpPr>
        <p:spPr>
          <a:xfrm>
            <a:off x="0" y="431074"/>
            <a:ext cx="9144000" cy="1371600"/>
          </a:xfrm>
          <a:prstGeom prst="rect">
            <a:avLst/>
          </a:prstGeom>
          <a:solidFill>
            <a:schemeClr val="tx1">
              <a:alpha val="46000"/>
            </a:schemeClr>
          </a:solidFill>
          <a:ln>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2700000" scaled="1"/>
              <a:tileRect/>
            </a:gra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30" name="Content Placeholder 8"/>
          <p:cNvSpPr>
            <a:spLocks noGrp="1"/>
          </p:cNvSpPr>
          <p:nvPr>
            <p:ph idx="1"/>
          </p:nvPr>
        </p:nvSpPr>
        <p:spPr>
          <a:xfrm>
            <a:off x="417513" y="2032000"/>
            <a:ext cx="8229600" cy="3871913"/>
          </a:xfrm>
        </p:spPr>
        <p:txBody>
          <a:bodyPr/>
          <a:lstStyle/>
          <a:p>
            <a:pPr eaLnBrk="1" hangingPunct="1">
              <a:buClr>
                <a:schemeClr val="accent1"/>
              </a:buClr>
            </a:pPr>
            <a:r>
              <a:rPr lang="en-US" sz="2800" dirty="0" smtClean="0"/>
              <a:t>Summarize country priorities</a:t>
            </a:r>
          </a:p>
          <a:p>
            <a:pPr eaLnBrk="1" hangingPunct="1">
              <a:buClr>
                <a:schemeClr val="accent1"/>
              </a:buClr>
            </a:pPr>
            <a:r>
              <a:rPr lang="en-US" sz="2800" b="1" dirty="0" smtClean="0"/>
              <a:t>Propose projects </a:t>
            </a:r>
            <a:r>
              <a:rPr lang="en-US" sz="2800" dirty="0" smtClean="0"/>
              <a:t>to address most important improvements needed (identified in Step 5)</a:t>
            </a:r>
          </a:p>
          <a:p>
            <a:pPr eaLnBrk="1" hangingPunct="1"/>
            <a:endParaRPr lang="en-US" dirty="0" smtClean="0"/>
          </a:p>
        </p:txBody>
      </p:sp>
      <p:sp>
        <p:nvSpPr>
          <p:cNvPr id="11" name="Slide Number Placeholder 10"/>
          <p:cNvSpPr>
            <a:spLocks noGrp="1"/>
          </p:cNvSpPr>
          <p:nvPr>
            <p:ph type="sldNum" sz="quarter" idx="12"/>
          </p:nvPr>
        </p:nvSpPr>
        <p:spPr/>
        <p:txBody>
          <a:bodyPr/>
          <a:lstStyle/>
          <a:p>
            <a:pPr>
              <a:defRPr/>
            </a:pPr>
            <a:fld id="{C552C683-1167-4CF1-ADD9-4B577BAD37D2}" type="slidenum">
              <a:rPr lang="en-US"/>
              <a:pPr>
                <a:defRPr/>
              </a:pPr>
              <a:t>21</a:t>
            </a:fld>
            <a:endParaRPr lang="en-US"/>
          </a:p>
        </p:txBody>
      </p:sp>
      <p:sp>
        <p:nvSpPr>
          <p:cNvPr id="6" name="Rectangle 5"/>
          <p:cNvSpPr/>
          <p:nvPr/>
        </p:nvSpPr>
        <p:spPr>
          <a:xfrm>
            <a:off x="0" y="584200"/>
            <a:ext cx="9144000" cy="1014413"/>
          </a:xfrm>
          <a:prstGeom prst="rect">
            <a:avLst/>
          </a:prstGeom>
        </p:spPr>
        <p:txBody>
          <a:bodyPr>
            <a:spAutoFit/>
          </a:bodyPr>
          <a:lstStyle/>
          <a:p>
            <a:pPr algn="ctr" fontAlgn="auto">
              <a:spcBef>
                <a:spcPts val="0"/>
              </a:spcBef>
              <a:spcAft>
                <a:spcPts val="0"/>
              </a:spcAft>
              <a:defRPr/>
            </a:pPr>
            <a:r>
              <a:rPr lang="en-US" sz="3600" b="1" i="1" dirty="0">
                <a:solidFill>
                  <a:schemeClr val="accent6">
                    <a:lumMod val="75000"/>
                  </a:schemeClr>
                </a:solidFill>
                <a:effectLst>
                  <a:outerShdw blurRad="38100" dist="38100" dir="2700000" algn="tl">
                    <a:srgbClr val="000000">
                      <a:alpha val="43137"/>
                    </a:srgbClr>
                  </a:outerShdw>
                </a:effectLst>
                <a:latin typeface="Gill Sans MT" pitchFamily="34" charset="0"/>
              </a:rPr>
              <a:t>Step 7</a:t>
            </a:r>
            <a:r>
              <a:rPr lang="en-US" sz="3600" i="1" dirty="0">
                <a:solidFill>
                  <a:schemeClr val="accent6">
                    <a:lumMod val="75000"/>
                  </a:schemeClr>
                </a:solidFill>
                <a:effectLst>
                  <a:outerShdw blurRad="38100" dist="38100" dir="2700000" algn="tl">
                    <a:srgbClr val="000000">
                      <a:alpha val="43137"/>
                    </a:srgbClr>
                  </a:outerShdw>
                </a:effectLst>
                <a:latin typeface="Gill Sans MT" pitchFamily="34" charset="0"/>
              </a:rPr>
              <a:t/>
            </a:r>
            <a:br>
              <a:rPr lang="en-US" sz="3600" i="1" dirty="0">
                <a:solidFill>
                  <a:schemeClr val="accent6">
                    <a:lumMod val="75000"/>
                  </a:schemeClr>
                </a:solidFill>
                <a:effectLst>
                  <a:outerShdw blurRad="38100" dist="38100" dir="2700000" algn="tl">
                    <a:srgbClr val="000000">
                      <a:alpha val="43137"/>
                    </a:srgbClr>
                  </a:outerShdw>
                </a:effectLst>
                <a:latin typeface="Gill Sans MT" pitchFamily="34" charset="0"/>
              </a:rPr>
            </a:br>
            <a:r>
              <a:rPr lang="en-US" sz="2400" i="1" dirty="0">
                <a:solidFill>
                  <a:schemeClr val="bg1"/>
                </a:solidFill>
                <a:effectLst>
                  <a:outerShdw blurRad="38100" dist="38100" dir="2700000" algn="tl">
                    <a:srgbClr val="000000">
                      <a:alpha val="43137"/>
                    </a:srgbClr>
                  </a:outerShdw>
                </a:effectLst>
                <a:latin typeface="Gill Sans MT" pitchFamily="34" charset="0"/>
              </a:rPr>
              <a:t>Summarize the Inventory Improvement Plan</a:t>
            </a:r>
          </a:p>
        </p:txBody>
      </p:sp>
      <p:sp>
        <p:nvSpPr>
          <p:cNvPr id="26633" name="TextBox 1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a:solidFill>
                  <a:schemeClr val="bg1"/>
                </a:solidFill>
                <a:latin typeface="Gill Sans MT" pitchFamily="34" charset="0"/>
                <a:cs typeface="Arial" charset="0"/>
              </a:rPr>
              <a:t>National Inventory Improvement Plan</a:t>
            </a:r>
          </a:p>
        </p:txBody>
      </p:sp>
      <p:pic>
        <p:nvPicPr>
          <p:cNvPr id="8" name="Picture 7" descr="shutterstock_65141614.jpg"/>
          <p:cNvPicPr>
            <a:picLocks noChangeAspect="1"/>
          </p:cNvPicPr>
          <p:nvPr/>
        </p:nvPicPr>
        <p:blipFill>
          <a:blip r:embed="rId4"/>
          <a:stretch>
            <a:fillRect/>
          </a:stretch>
        </p:blipFill>
        <p:spPr>
          <a:xfrm>
            <a:off x="244490" y="3657600"/>
            <a:ext cx="1811779" cy="3200400"/>
          </a:xfrm>
          <a:prstGeom prst="rect">
            <a:avLst/>
          </a:prstGeom>
        </p:spPr>
      </p:pic>
      <p:sp>
        <p:nvSpPr>
          <p:cNvPr id="9" name="Rectangle 8"/>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10" name="TextBox 8"/>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a:solidFill>
                  <a:schemeClr val="bg1"/>
                </a:solidFill>
                <a:latin typeface="Gill Sans MT" pitchFamily="34" charset="0"/>
                <a:cs typeface="Arial" charset="0"/>
              </a:rPr>
              <a:t>Step 7: Summarize the Inventory Improvement Plan</a:t>
            </a:r>
          </a:p>
        </p:txBody>
      </p:sp>
      <p:sp>
        <p:nvSpPr>
          <p:cNvPr id="14" name="TextBox 3"/>
          <p:cNvSpPr txBox="1">
            <a:spLocks noChangeArrowheads="1"/>
          </p:cNvSpPr>
          <p:nvPr/>
        </p:nvSpPr>
        <p:spPr bwMode="auto">
          <a:xfrm>
            <a:off x="2274926" y="3472502"/>
            <a:ext cx="5305732" cy="2169825"/>
          </a:xfrm>
          <a:prstGeom prst="rect">
            <a:avLst/>
          </a:prstGeom>
          <a:noFill/>
          <a:ln w="9525">
            <a:noFill/>
            <a:miter lim="800000"/>
            <a:headEnd/>
            <a:tailEnd/>
          </a:ln>
        </p:spPr>
        <p:txBody>
          <a:bodyPr wrap="square">
            <a:spAutoFit/>
          </a:bodyPr>
          <a:lstStyle/>
          <a:p>
            <a:pPr marL="273050" indent="-273050">
              <a:spcBef>
                <a:spcPts val="600"/>
              </a:spcBef>
              <a:buClr>
                <a:schemeClr val="accent1"/>
              </a:buClr>
              <a:buFont typeface="Arial" charset="0"/>
              <a:buChar char="•"/>
            </a:pPr>
            <a:r>
              <a:rPr lang="en-US" sz="2400" dirty="0">
                <a:latin typeface="Gill Sans MT" pitchFamily="34" charset="0"/>
              </a:rPr>
              <a:t>Specific project </a:t>
            </a:r>
          </a:p>
          <a:p>
            <a:pPr marL="273050" indent="-273050">
              <a:spcBef>
                <a:spcPts val="600"/>
              </a:spcBef>
              <a:buClr>
                <a:schemeClr val="accent1"/>
              </a:buClr>
              <a:buFont typeface="Arial" charset="0"/>
              <a:buChar char="•"/>
            </a:pPr>
            <a:r>
              <a:rPr lang="en-US" sz="2400" dirty="0">
                <a:latin typeface="Gill Sans MT" pitchFamily="34" charset="0"/>
              </a:rPr>
              <a:t>Estimated personnel needed</a:t>
            </a:r>
          </a:p>
          <a:p>
            <a:pPr marL="273050" indent="-273050">
              <a:spcBef>
                <a:spcPts val="600"/>
              </a:spcBef>
              <a:buClr>
                <a:schemeClr val="accent1"/>
              </a:buClr>
              <a:buFont typeface="Arial" charset="0"/>
              <a:buChar char="•"/>
            </a:pPr>
            <a:r>
              <a:rPr lang="en-US" sz="2400" dirty="0">
                <a:latin typeface="Gill Sans MT" pitchFamily="34" charset="0"/>
              </a:rPr>
              <a:t>Estimated cost</a:t>
            </a:r>
          </a:p>
          <a:p>
            <a:pPr marL="273050" indent="-273050">
              <a:spcBef>
                <a:spcPts val="600"/>
              </a:spcBef>
              <a:buClr>
                <a:schemeClr val="accent1"/>
              </a:buClr>
              <a:buFont typeface="Arial" charset="0"/>
              <a:buChar char="•"/>
            </a:pPr>
            <a:r>
              <a:rPr lang="en-US" sz="2400" dirty="0">
                <a:latin typeface="Gill Sans MT" pitchFamily="34" charset="0"/>
              </a:rPr>
              <a:t>Estimated equipment needed (supplies, software)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29710" name="TextBox 16"/>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a:solidFill>
                  <a:schemeClr val="bg1"/>
                </a:solidFill>
                <a:latin typeface="Gill Sans MT" pitchFamily="34" charset="0"/>
                <a:cs typeface="Arial" charset="0"/>
              </a:rPr>
              <a:t>Step 7: Summarize the Inventory Improvement Plan</a:t>
            </a:r>
          </a:p>
        </p:txBody>
      </p:sp>
      <p:pic>
        <p:nvPicPr>
          <p:cNvPr id="18" name="Picture 17" descr="icon institutional.png"/>
          <p:cNvPicPr>
            <a:picLocks noChangeAspect="1"/>
          </p:cNvPicPr>
          <p:nvPr/>
        </p:nvPicPr>
        <p:blipFill>
          <a:blip r:embed="rId3"/>
          <a:stretch>
            <a:fillRect/>
          </a:stretch>
        </p:blipFill>
        <p:spPr>
          <a:xfrm>
            <a:off x="7848600" y="0"/>
            <a:ext cx="828675" cy="658813"/>
          </a:xfrm>
          <a:prstGeom prst="rect">
            <a:avLst/>
          </a:prstGeom>
          <a:effectLst>
            <a:outerShdw blurRad="50800" dist="38100" dir="5400000" algn="t" rotWithShape="0">
              <a:prstClr val="black">
                <a:alpha val="40000"/>
              </a:prstClr>
            </a:outerShdw>
          </a:effectLst>
        </p:spPr>
      </p:pic>
      <p:sp>
        <p:nvSpPr>
          <p:cNvPr id="19" name="Slide Number Placeholder 3"/>
          <p:cNvSpPr>
            <a:spLocks noGrp="1"/>
          </p:cNvSpPr>
          <p:nvPr>
            <p:ph type="sldNum" sz="quarter" idx="12"/>
          </p:nvPr>
        </p:nvSpPr>
        <p:spPr/>
        <p:txBody>
          <a:bodyPr/>
          <a:lstStyle/>
          <a:p>
            <a:pPr>
              <a:defRPr/>
            </a:pPr>
            <a:fld id="{31BE8A1B-109D-4350-94FE-B3B388E1B695}" type="slidenum">
              <a:rPr lang="en-US"/>
              <a:pPr>
                <a:defRPr/>
              </a:pPr>
              <a:t>22</a:t>
            </a:fld>
            <a:endParaRPr lang="en-US" dirty="0"/>
          </a:p>
        </p:txBody>
      </p:sp>
      <p:sp>
        <p:nvSpPr>
          <p:cNvPr id="29" name="Title 28"/>
          <p:cNvSpPr>
            <a:spLocks noGrp="1"/>
          </p:cNvSpPr>
          <p:nvPr>
            <p:ph type="title"/>
          </p:nvPr>
        </p:nvSpPr>
        <p:spPr/>
        <p:txBody>
          <a:bodyPr/>
          <a:lstStyle/>
          <a:p>
            <a:r>
              <a:rPr lang="en-US" dirty="0" smtClean="0"/>
              <a:t> </a:t>
            </a:r>
            <a:endParaRPr lang="en-US" dirty="0"/>
          </a:p>
        </p:txBody>
      </p:sp>
      <p:sp>
        <p:nvSpPr>
          <p:cNvPr id="32" name="AutoShape 3"/>
          <p:cNvSpPr txBox="1">
            <a:spLocks noChangeAspect="1" noChangeArrowheads="1"/>
          </p:cNvSpPr>
          <p:nvPr/>
        </p:nvSpPr>
        <p:spPr bwMode="auto">
          <a:xfrm>
            <a:off x="265112" y="619125"/>
            <a:ext cx="8726488" cy="904875"/>
          </a:xfrm>
          <a:prstGeom prst="rect">
            <a:avLst/>
          </a:prstGeom>
          <a:noFill/>
          <a:ln w="9525">
            <a:noFill/>
            <a:miter lim="800000"/>
            <a:headEnd/>
            <a:tailEnd/>
          </a:ln>
        </p:spPr>
        <p:txBody>
          <a:bodyPr/>
          <a:lstStyle/>
          <a:p>
            <a:pPr marL="342900" indent="-342900">
              <a:buFont typeface="Arial" charset="0"/>
              <a:buNone/>
            </a:pPr>
            <a:r>
              <a:rPr lang="en-US" sz="2800" b="1" dirty="0">
                <a:latin typeface="Gill Sans MT" pitchFamily="34" charset="0"/>
              </a:rPr>
              <a:t>Examples of Potential Projects</a:t>
            </a:r>
          </a:p>
        </p:txBody>
      </p:sp>
      <p:graphicFrame>
        <p:nvGraphicFramePr>
          <p:cNvPr id="33" name="Table 32"/>
          <p:cNvGraphicFramePr>
            <a:graphicFrameLocks noGrp="1"/>
          </p:cNvGraphicFramePr>
          <p:nvPr/>
        </p:nvGraphicFramePr>
        <p:xfrm>
          <a:off x="376601" y="1691013"/>
          <a:ext cx="8386325" cy="4693920"/>
        </p:xfrm>
        <a:graphic>
          <a:graphicData uri="http://schemas.openxmlformats.org/drawingml/2006/table">
            <a:tbl>
              <a:tblPr firstRow="1" bandRow="1">
                <a:tableStyleId>{5940675A-B579-460E-94D1-54222C63F5DA}</a:tableStyleId>
              </a:tblPr>
              <a:tblGrid>
                <a:gridCol w="282848"/>
                <a:gridCol w="3115717"/>
                <a:gridCol w="1867988"/>
                <a:gridCol w="1038723"/>
                <a:gridCol w="2081049"/>
              </a:tblGrid>
              <a:tr h="370840">
                <a:tc>
                  <a:txBody>
                    <a:bodyPr/>
                    <a:lstStyle/>
                    <a:p>
                      <a:pPr marL="0" indent="0" algn="ctr"/>
                      <a:r>
                        <a:rPr lang="en-US" sz="1400" b="1" dirty="0" smtClean="0">
                          <a:solidFill>
                            <a:schemeClr val="tx1"/>
                          </a:solidFill>
                          <a:latin typeface="Arial" pitchFamily="34" charset="0"/>
                          <a:cs typeface="Arial" pitchFamily="34" charset="0"/>
                        </a:rPr>
                        <a:t>#</a:t>
                      </a:r>
                      <a:endParaRPr lang="en-US" sz="1400" b="1" dirty="0">
                        <a:solidFill>
                          <a:schemeClr val="tx1"/>
                        </a:solidFill>
                        <a:latin typeface="Arial" pitchFamily="34" charset="0"/>
                        <a:cs typeface="Arial" pitchFamily="34" charset="0"/>
                      </a:endParaRPr>
                    </a:p>
                  </a:txBody>
                  <a:tcPr anchor="b">
                    <a:solidFill>
                      <a:srgbClr val="CDE1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pitchFamily="34" charset="0"/>
                          <a:cs typeface="Arial" pitchFamily="34" charset="0"/>
                        </a:rPr>
                        <a:t>Potential Project</a:t>
                      </a:r>
                    </a:p>
                  </a:txBody>
                  <a:tcPr anchor="b">
                    <a:solidFill>
                      <a:srgbClr val="CDE1FF"/>
                    </a:solidFill>
                  </a:tcPr>
                </a:tc>
                <a:tc>
                  <a:txBody>
                    <a:bodyPr/>
                    <a:lstStyle/>
                    <a:p>
                      <a:pPr algn="ctr"/>
                      <a:r>
                        <a:rPr lang="en-US" sz="1400" b="1" dirty="0" smtClean="0">
                          <a:solidFill>
                            <a:schemeClr val="tx1"/>
                          </a:solidFill>
                          <a:latin typeface="Arial" pitchFamily="34" charset="0"/>
                          <a:cs typeface="Arial" pitchFamily="34" charset="0"/>
                        </a:rPr>
                        <a:t>Estimated Personnel Needed</a:t>
                      </a:r>
                      <a:endParaRPr lang="en-US" sz="1400" b="1" dirty="0">
                        <a:solidFill>
                          <a:schemeClr val="tx1"/>
                        </a:solidFill>
                        <a:latin typeface="Arial" pitchFamily="34" charset="0"/>
                        <a:cs typeface="Arial" pitchFamily="34" charset="0"/>
                      </a:endParaRPr>
                    </a:p>
                  </a:txBody>
                  <a:tcPr anchor="b">
                    <a:solidFill>
                      <a:srgbClr val="CDE1FF"/>
                    </a:solidFill>
                  </a:tcPr>
                </a:tc>
                <a:tc>
                  <a:txBody>
                    <a:bodyPr/>
                    <a:lstStyle/>
                    <a:p>
                      <a:pPr algn="ctr"/>
                      <a:r>
                        <a:rPr lang="en-US" sz="1400" b="1" dirty="0" smtClean="0">
                          <a:solidFill>
                            <a:schemeClr val="tx1"/>
                          </a:solidFill>
                          <a:latin typeface="Arial" pitchFamily="34" charset="0"/>
                          <a:cs typeface="Arial" pitchFamily="34" charset="0"/>
                        </a:rPr>
                        <a:t>Estimated Cost ($)</a:t>
                      </a:r>
                      <a:endParaRPr lang="en-US" sz="1400" b="1" dirty="0">
                        <a:solidFill>
                          <a:schemeClr val="tx1"/>
                        </a:solidFill>
                        <a:latin typeface="Arial" pitchFamily="34" charset="0"/>
                        <a:cs typeface="Arial" pitchFamily="34" charset="0"/>
                      </a:endParaRPr>
                    </a:p>
                  </a:txBody>
                  <a:tcPr anchor="b">
                    <a:solidFill>
                      <a:srgbClr val="CDE1FF"/>
                    </a:solidFill>
                  </a:tcPr>
                </a:tc>
                <a:tc>
                  <a:txBody>
                    <a:bodyPr/>
                    <a:lstStyle/>
                    <a:p>
                      <a:pPr algn="ctr"/>
                      <a:r>
                        <a:rPr lang="en-US" sz="1400" b="1" dirty="0" smtClean="0">
                          <a:solidFill>
                            <a:schemeClr val="tx1"/>
                          </a:solidFill>
                          <a:latin typeface="Arial" pitchFamily="34" charset="0"/>
                          <a:cs typeface="Arial" pitchFamily="34" charset="0"/>
                        </a:rPr>
                        <a:t>Estimated Capital (equipment) Needed</a:t>
                      </a:r>
                      <a:endParaRPr lang="en-US" sz="1400" b="1" dirty="0">
                        <a:solidFill>
                          <a:schemeClr val="tx1"/>
                        </a:solidFill>
                        <a:latin typeface="Arial" pitchFamily="34" charset="0"/>
                        <a:cs typeface="Arial" pitchFamily="34" charset="0"/>
                      </a:endParaRPr>
                    </a:p>
                  </a:txBody>
                  <a:tcPr anchor="b">
                    <a:solidFill>
                      <a:srgbClr val="CDE1FF"/>
                    </a:solidFill>
                  </a:tcPr>
                </a:tc>
              </a:tr>
              <a:tr h="370840">
                <a:tc>
                  <a:txBody>
                    <a:bodyPr/>
                    <a:lstStyle/>
                    <a:p>
                      <a:pPr marL="0" indent="0"/>
                      <a:r>
                        <a:rPr lang="en-US" sz="1400" dirty="0" smtClean="0">
                          <a:solidFill>
                            <a:srgbClr val="008040"/>
                          </a:solidFill>
                          <a:latin typeface="Arial" pitchFamily="34" charset="0"/>
                          <a:cs typeface="Arial" pitchFamily="34" charset="0"/>
                        </a:rPr>
                        <a:t>1</a:t>
                      </a:r>
                      <a:endParaRPr lang="en-US" sz="1400" dirty="0">
                        <a:solidFill>
                          <a:srgbClr val="008040"/>
                        </a:solidFill>
                        <a:latin typeface="Arial" pitchFamily="34" charset="0"/>
                        <a:cs typeface="Arial" pitchFamily="34" charset="0"/>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smtClean="0">
                          <a:solidFill>
                            <a:srgbClr val="008040"/>
                          </a:solidFill>
                          <a:latin typeface="Arial" pitchFamily="34" charset="0"/>
                          <a:ea typeface="+mn-ea"/>
                          <a:cs typeface="Arial" pitchFamily="34" charset="0"/>
                        </a:rPr>
                        <a:t>Work with School of Agronomy and Forestry to develop estimates for the LULUCF sector categories</a:t>
                      </a:r>
                      <a:endParaRPr lang="en-US" dirty="0"/>
                    </a:p>
                  </a:txBody>
                  <a:tcPr>
                    <a:solidFill>
                      <a:schemeClr val="bg1"/>
                    </a:solidFill>
                  </a:tcPr>
                </a:tc>
                <a:tc>
                  <a:txBody>
                    <a:bodyPr/>
                    <a:lstStyle/>
                    <a:p>
                      <a:r>
                        <a:rPr lang="en-US" sz="1400" kern="1200" dirty="0" smtClean="0">
                          <a:solidFill>
                            <a:srgbClr val="008040"/>
                          </a:solidFill>
                          <a:latin typeface="Arial" pitchFamily="34" charset="0"/>
                          <a:ea typeface="+mn-ea"/>
                          <a:cs typeface="Arial" pitchFamily="34" charset="0"/>
                        </a:rPr>
                        <a:t>All LULUCF staff, plus one</a:t>
                      </a:r>
                      <a:r>
                        <a:rPr lang="en-US" sz="1400" kern="1200" baseline="0" dirty="0" smtClean="0">
                          <a:solidFill>
                            <a:srgbClr val="008040"/>
                          </a:solidFill>
                          <a:latin typeface="Arial" pitchFamily="34" charset="0"/>
                          <a:ea typeface="+mn-ea"/>
                          <a:cs typeface="Arial" pitchFamily="34" charset="0"/>
                        </a:rPr>
                        <a:t> coordinator</a:t>
                      </a:r>
                      <a:endParaRPr lang="en-US" sz="1400" kern="1200" dirty="0" smtClean="0">
                        <a:solidFill>
                          <a:srgbClr val="008040"/>
                        </a:solidFill>
                        <a:latin typeface="Arial" pitchFamily="34" charset="0"/>
                        <a:ea typeface="+mn-ea"/>
                        <a:cs typeface="Arial" pitchFamily="34" charset="0"/>
                      </a:endParaRPr>
                    </a:p>
                  </a:txBody>
                  <a:tcPr>
                    <a:solidFill>
                      <a:schemeClr val="bg1"/>
                    </a:solidFill>
                  </a:tcPr>
                </a:tc>
                <a:tc>
                  <a:txBody>
                    <a:bodyPr/>
                    <a:lstStyle/>
                    <a:p>
                      <a:r>
                        <a:rPr lang="en-US" sz="1400" kern="1200" dirty="0" smtClean="0">
                          <a:solidFill>
                            <a:srgbClr val="008040"/>
                          </a:solidFill>
                          <a:latin typeface="Arial" pitchFamily="34" charset="0"/>
                          <a:ea typeface="+mn-ea"/>
                          <a:cs typeface="Arial" pitchFamily="34" charset="0"/>
                        </a:rPr>
                        <a:t>$XXXX</a:t>
                      </a:r>
                    </a:p>
                  </a:txBody>
                  <a:tcPr>
                    <a:solidFill>
                      <a:schemeClr val="bg1"/>
                    </a:solidFill>
                  </a:tcPr>
                </a:tc>
                <a:tc>
                  <a:txBody>
                    <a:bodyPr/>
                    <a:lstStyle/>
                    <a:p>
                      <a:r>
                        <a:rPr lang="en-US" sz="1400" kern="1200" dirty="0" smtClean="0">
                          <a:solidFill>
                            <a:srgbClr val="008040"/>
                          </a:solidFill>
                          <a:latin typeface="Arial" pitchFamily="34" charset="0"/>
                          <a:ea typeface="+mn-ea"/>
                          <a:cs typeface="Arial" pitchFamily="34" charset="0"/>
                        </a:rPr>
                        <a:t>ALU tool, GIS land use maps</a:t>
                      </a:r>
                    </a:p>
                  </a:txBody>
                  <a:tcPr>
                    <a:solidFill>
                      <a:schemeClr val="bg1"/>
                    </a:solidFill>
                  </a:tcPr>
                </a:tc>
              </a:tr>
              <a:tr h="370840">
                <a:tc>
                  <a:txBody>
                    <a:bodyPr/>
                    <a:lstStyle/>
                    <a:p>
                      <a:pPr marL="0" indent="0"/>
                      <a:r>
                        <a:rPr lang="en-US" sz="1400" dirty="0" smtClean="0">
                          <a:solidFill>
                            <a:srgbClr val="008040"/>
                          </a:solidFill>
                          <a:latin typeface="Arial" pitchFamily="34" charset="0"/>
                          <a:cs typeface="Arial" pitchFamily="34" charset="0"/>
                        </a:rPr>
                        <a:t>2</a:t>
                      </a:r>
                      <a:endParaRPr lang="en-US" sz="1400" dirty="0">
                        <a:solidFill>
                          <a:srgbClr val="008040"/>
                        </a:solidFill>
                        <a:latin typeface="Arial" pitchFamily="34" charset="0"/>
                        <a:cs typeface="Arial" pitchFamily="34" charset="0"/>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40"/>
                          </a:solidFill>
                          <a:latin typeface="Arial" pitchFamily="34" charset="0"/>
                          <a:cs typeface="Arial" pitchFamily="34" charset="0"/>
                        </a:rPr>
                        <a:t>Conduct</a:t>
                      </a:r>
                      <a:r>
                        <a:rPr lang="en-US" sz="1400" baseline="0" dirty="0" smtClean="0">
                          <a:solidFill>
                            <a:srgbClr val="008040"/>
                          </a:solidFill>
                          <a:latin typeface="Arial" pitchFamily="34" charset="0"/>
                          <a:cs typeface="Arial" pitchFamily="34" charset="0"/>
                        </a:rPr>
                        <a:t> a livestock survey</a:t>
                      </a:r>
                      <a:endParaRPr lang="en-US" sz="1400" dirty="0" smtClean="0">
                        <a:solidFill>
                          <a:srgbClr val="008040"/>
                        </a:solidFill>
                        <a:latin typeface="Arial" pitchFamily="34" charset="0"/>
                        <a:cs typeface="Arial" pitchFamily="34" charset="0"/>
                      </a:endParaRPr>
                    </a:p>
                  </a:txBody>
                  <a:tcPr>
                    <a:solidFill>
                      <a:schemeClr val="bg1"/>
                    </a:solidFill>
                  </a:tcPr>
                </a:tc>
                <a:tc>
                  <a:txBody>
                    <a:bodyPr/>
                    <a:lstStyle/>
                    <a:p>
                      <a:r>
                        <a:rPr lang="en-US" sz="1400" dirty="0" smtClean="0">
                          <a:solidFill>
                            <a:srgbClr val="008040"/>
                          </a:solidFill>
                          <a:latin typeface="Arial" pitchFamily="34" charset="0"/>
                          <a:cs typeface="Arial" pitchFamily="34" charset="0"/>
                        </a:rPr>
                        <a:t>All Ag staff plus several field work interns</a:t>
                      </a:r>
                      <a:endParaRPr lang="en-US" sz="1400" dirty="0">
                        <a:solidFill>
                          <a:srgbClr val="008040"/>
                        </a:solidFill>
                        <a:latin typeface="Arial" pitchFamily="34" charset="0"/>
                        <a:cs typeface="Arial" pitchFamily="34" charset="0"/>
                      </a:endParaRPr>
                    </a:p>
                  </a:txBody>
                  <a:tcPr>
                    <a:solidFill>
                      <a:schemeClr val="bg1"/>
                    </a:solidFill>
                  </a:tcPr>
                </a:tc>
                <a:tc>
                  <a:txBody>
                    <a:bodyPr/>
                    <a:lstStyle/>
                    <a:p>
                      <a:r>
                        <a:rPr lang="en-US" sz="1400" dirty="0" smtClean="0">
                          <a:solidFill>
                            <a:srgbClr val="008040"/>
                          </a:solidFill>
                          <a:latin typeface="Arial" pitchFamily="34" charset="0"/>
                          <a:cs typeface="Arial" pitchFamily="34" charset="0"/>
                        </a:rPr>
                        <a:t>$XXXX</a:t>
                      </a:r>
                      <a:endParaRPr lang="en-US" sz="1400" dirty="0">
                        <a:solidFill>
                          <a:srgbClr val="008040"/>
                        </a:solidFill>
                        <a:latin typeface="Arial" pitchFamily="34" charset="0"/>
                        <a:cs typeface="Arial" pitchFamily="34" charset="0"/>
                      </a:endParaRPr>
                    </a:p>
                  </a:txBody>
                  <a:tcPr>
                    <a:solidFill>
                      <a:schemeClr val="bg1"/>
                    </a:solidFill>
                  </a:tcPr>
                </a:tc>
                <a:tc>
                  <a:txBody>
                    <a:bodyPr/>
                    <a:lstStyle/>
                    <a:p>
                      <a:r>
                        <a:rPr lang="en-US" sz="1400" dirty="0" smtClean="0">
                          <a:solidFill>
                            <a:srgbClr val="008040"/>
                          </a:solidFill>
                          <a:latin typeface="Arial" pitchFamily="34" charset="0"/>
                          <a:cs typeface="Arial" pitchFamily="34" charset="0"/>
                        </a:rPr>
                        <a:t>Field supplies and software</a:t>
                      </a:r>
                      <a:endParaRPr lang="en-US" sz="1400" dirty="0">
                        <a:solidFill>
                          <a:srgbClr val="008040"/>
                        </a:solidFill>
                        <a:latin typeface="Arial" pitchFamily="34" charset="0"/>
                        <a:cs typeface="Arial" pitchFamily="34" charset="0"/>
                      </a:endParaRPr>
                    </a:p>
                  </a:txBody>
                  <a:tcPr>
                    <a:solidFill>
                      <a:schemeClr val="bg1"/>
                    </a:solidFill>
                  </a:tcPr>
                </a:tc>
              </a:tr>
              <a:tr h="370840">
                <a:tc>
                  <a:txBody>
                    <a:bodyPr/>
                    <a:lstStyle/>
                    <a:p>
                      <a:pPr marL="0" indent="0"/>
                      <a:r>
                        <a:rPr lang="en-US" sz="1400" dirty="0" smtClean="0">
                          <a:solidFill>
                            <a:srgbClr val="008040"/>
                          </a:solidFill>
                          <a:latin typeface="Arial" pitchFamily="34" charset="0"/>
                          <a:cs typeface="Arial" pitchFamily="34" charset="0"/>
                        </a:rPr>
                        <a:t>3</a:t>
                      </a:r>
                      <a:endParaRPr lang="en-US" sz="1400" dirty="0">
                        <a:solidFill>
                          <a:srgbClr val="008040"/>
                        </a:solidFill>
                        <a:latin typeface="Arial" pitchFamily="34" charset="0"/>
                        <a:cs typeface="Arial" pitchFamily="34" charset="0"/>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40"/>
                          </a:solidFill>
                          <a:latin typeface="Arial" pitchFamily="34" charset="0"/>
                          <a:cs typeface="Arial" pitchFamily="34" charset="0"/>
                        </a:rPr>
                        <a:t>Develop a system to archive inventory documents and spreadsheets</a:t>
                      </a:r>
                    </a:p>
                  </a:txBody>
                  <a:tcPr>
                    <a:solidFill>
                      <a:schemeClr val="bg1"/>
                    </a:solidFill>
                  </a:tcPr>
                </a:tc>
                <a:tc>
                  <a:txBody>
                    <a:bodyPr/>
                    <a:lstStyle/>
                    <a:p>
                      <a:r>
                        <a:rPr lang="en-US" sz="1400" dirty="0" smtClean="0">
                          <a:solidFill>
                            <a:srgbClr val="008040"/>
                          </a:solidFill>
                          <a:latin typeface="Arial" pitchFamily="34" charset="0"/>
                          <a:cs typeface="Arial" pitchFamily="34" charset="0"/>
                        </a:rPr>
                        <a:t>Current staff and one coordinator (to</a:t>
                      </a:r>
                      <a:r>
                        <a:rPr lang="en-US" sz="1400" baseline="0" dirty="0" smtClean="0">
                          <a:solidFill>
                            <a:srgbClr val="008040"/>
                          </a:solidFill>
                          <a:latin typeface="Arial" pitchFamily="34" charset="0"/>
                          <a:cs typeface="Arial" pitchFamily="34" charset="0"/>
                        </a:rPr>
                        <a:t> be identified)</a:t>
                      </a:r>
                      <a:endParaRPr lang="en-US" sz="1400" dirty="0">
                        <a:solidFill>
                          <a:srgbClr val="008040"/>
                        </a:solidFill>
                        <a:latin typeface="Arial" pitchFamily="34" charset="0"/>
                        <a:cs typeface="Arial" pitchFamily="34" charset="0"/>
                      </a:endParaRPr>
                    </a:p>
                  </a:txBody>
                  <a:tcPr>
                    <a:solidFill>
                      <a:schemeClr val="bg1"/>
                    </a:solidFill>
                  </a:tcPr>
                </a:tc>
                <a:tc>
                  <a:txBody>
                    <a:bodyPr/>
                    <a:lstStyle/>
                    <a:p>
                      <a:r>
                        <a:rPr lang="en-US" sz="1400" dirty="0" smtClean="0">
                          <a:solidFill>
                            <a:srgbClr val="008040"/>
                          </a:solidFill>
                          <a:latin typeface="Arial" pitchFamily="34" charset="0"/>
                          <a:cs typeface="Arial" pitchFamily="34" charset="0"/>
                        </a:rPr>
                        <a:t>$XXXX</a:t>
                      </a:r>
                      <a:endParaRPr lang="en-US" sz="1400" dirty="0">
                        <a:solidFill>
                          <a:srgbClr val="008040"/>
                        </a:solidFill>
                        <a:latin typeface="Arial" pitchFamily="34" charset="0"/>
                        <a:cs typeface="Arial" pitchFamily="34" charset="0"/>
                      </a:endParaRPr>
                    </a:p>
                  </a:txBody>
                  <a:tcPr>
                    <a:solidFill>
                      <a:schemeClr val="bg1"/>
                    </a:solidFill>
                  </a:tcPr>
                </a:tc>
                <a:tc>
                  <a:txBody>
                    <a:bodyPr/>
                    <a:lstStyle/>
                    <a:p>
                      <a:r>
                        <a:rPr lang="en-US" sz="1400" dirty="0" smtClean="0">
                          <a:solidFill>
                            <a:srgbClr val="008040"/>
                          </a:solidFill>
                          <a:latin typeface="Arial" pitchFamily="34" charset="0"/>
                          <a:cs typeface="Arial" pitchFamily="34" charset="0"/>
                        </a:rPr>
                        <a:t>Filing cabinets; necessary computer software and hardware</a:t>
                      </a:r>
                      <a:endParaRPr lang="en-US" sz="1400" dirty="0">
                        <a:solidFill>
                          <a:srgbClr val="008040"/>
                        </a:solidFill>
                        <a:latin typeface="Arial" pitchFamily="34" charset="0"/>
                        <a:cs typeface="Arial" pitchFamily="34" charset="0"/>
                      </a:endParaRPr>
                    </a:p>
                  </a:txBody>
                  <a:tcPr>
                    <a:solidFill>
                      <a:schemeClr val="bg1"/>
                    </a:solidFill>
                  </a:tcPr>
                </a:tc>
              </a:tr>
              <a:tr h="370840">
                <a:tc>
                  <a:txBody>
                    <a:bodyPr/>
                    <a:lstStyle/>
                    <a:p>
                      <a:pPr marL="0" indent="0" algn="l" defTabSz="457200" rtl="0" eaLnBrk="1" latinLnBrk="0" hangingPunct="1"/>
                      <a:r>
                        <a:rPr lang="en-US" sz="1400" kern="1200" dirty="0" smtClean="0">
                          <a:solidFill>
                            <a:srgbClr val="008040"/>
                          </a:solidFill>
                          <a:latin typeface="Arial" pitchFamily="34" charset="0"/>
                          <a:ea typeface="+mn-ea"/>
                          <a:cs typeface="Arial" pitchFamily="34" charset="0"/>
                        </a:rPr>
                        <a:t>4</a:t>
                      </a: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40"/>
                          </a:solidFill>
                          <a:latin typeface="Arial" pitchFamily="34" charset="0"/>
                          <a:cs typeface="Arial" pitchFamily="34" charset="0"/>
                        </a:rPr>
                        <a:t>Carry out waste composition studies</a:t>
                      </a:r>
                    </a:p>
                  </a:txBody>
                  <a:tcPr>
                    <a:solidFill>
                      <a:schemeClr val="bg1"/>
                    </a:solidFill>
                  </a:tcPr>
                </a:tc>
                <a:tc>
                  <a:txBody>
                    <a:bodyPr/>
                    <a:lstStyle/>
                    <a:p>
                      <a:r>
                        <a:rPr lang="en-US" sz="1400" dirty="0" smtClean="0">
                          <a:solidFill>
                            <a:srgbClr val="008040"/>
                          </a:solidFill>
                          <a:latin typeface="Arial" pitchFamily="34" charset="0"/>
                          <a:cs typeface="Arial" pitchFamily="34" charset="0"/>
                        </a:rPr>
                        <a:t>One waste expert </a:t>
                      </a:r>
                      <a:r>
                        <a:rPr lang="en-US" sz="1400" baseline="0" dirty="0" smtClean="0">
                          <a:solidFill>
                            <a:srgbClr val="008040"/>
                          </a:solidFill>
                          <a:latin typeface="Arial" pitchFamily="34" charset="0"/>
                          <a:cs typeface="Arial" pitchFamily="34" charset="0"/>
                        </a:rPr>
                        <a:t>plus several field work interns</a:t>
                      </a:r>
                      <a:endParaRPr lang="en-US" sz="1400" dirty="0">
                        <a:solidFill>
                          <a:srgbClr val="008040"/>
                        </a:solidFill>
                        <a:latin typeface="Arial" pitchFamily="34" charset="0"/>
                        <a:cs typeface="Arial" pitchFamily="34" charset="0"/>
                      </a:endParaRPr>
                    </a:p>
                  </a:txBody>
                  <a:tcPr>
                    <a:solidFill>
                      <a:schemeClr val="bg1"/>
                    </a:solidFill>
                  </a:tcPr>
                </a:tc>
                <a:tc>
                  <a:txBody>
                    <a:bodyPr/>
                    <a:lstStyle/>
                    <a:p>
                      <a:r>
                        <a:rPr lang="en-US" sz="1400" dirty="0" smtClean="0">
                          <a:solidFill>
                            <a:srgbClr val="008040"/>
                          </a:solidFill>
                          <a:latin typeface="Arial" pitchFamily="34" charset="0"/>
                          <a:cs typeface="Arial" pitchFamily="34" charset="0"/>
                        </a:rPr>
                        <a:t>$XXXX</a:t>
                      </a:r>
                      <a:endParaRPr lang="en-US" sz="1400" dirty="0">
                        <a:solidFill>
                          <a:srgbClr val="008040"/>
                        </a:solidFill>
                        <a:latin typeface="Arial" pitchFamily="34" charset="0"/>
                        <a:cs typeface="Arial" pitchFamily="34" charset="0"/>
                      </a:endParaRPr>
                    </a:p>
                  </a:txBody>
                  <a:tcPr>
                    <a:solidFill>
                      <a:schemeClr val="bg1"/>
                    </a:solidFill>
                  </a:tcPr>
                </a:tc>
                <a:tc>
                  <a:txBody>
                    <a:bodyPr/>
                    <a:lstStyle/>
                    <a:p>
                      <a:r>
                        <a:rPr lang="en-US" sz="1400" dirty="0" smtClean="0">
                          <a:solidFill>
                            <a:srgbClr val="008040"/>
                          </a:solidFill>
                          <a:latin typeface="Arial" pitchFamily="34" charset="0"/>
                          <a:cs typeface="Arial" pitchFamily="34" charset="0"/>
                        </a:rPr>
                        <a:t>Field supplies</a:t>
                      </a:r>
                      <a:endParaRPr lang="en-US" sz="1400" dirty="0">
                        <a:solidFill>
                          <a:srgbClr val="008040"/>
                        </a:solidFill>
                        <a:latin typeface="Arial" pitchFamily="34" charset="0"/>
                        <a:cs typeface="Arial" pitchFamily="34" charset="0"/>
                      </a:endParaRPr>
                    </a:p>
                  </a:txBody>
                  <a:tcPr>
                    <a:solidFill>
                      <a:schemeClr val="bg1"/>
                    </a:solidFill>
                  </a:tcPr>
                </a:tc>
              </a:tr>
              <a:tr h="370840">
                <a:tc>
                  <a:txBody>
                    <a:bodyPr/>
                    <a:lstStyle/>
                    <a:p>
                      <a:pPr marL="0" indent="0" algn="l" defTabSz="457200" rtl="0" eaLnBrk="1" latinLnBrk="0" hangingPunct="1"/>
                      <a:r>
                        <a:rPr lang="en-US" sz="1400" kern="1200" dirty="0" smtClean="0">
                          <a:solidFill>
                            <a:srgbClr val="008040"/>
                          </a:solidFill>
                          <a:latin typeface="Arial" pitchFamily="34" charset="0"/>
                          <a:ea typeface="+mn-ea"/>
                          <a:cs typeface="Arial" pitchFamily="34" charset="0"/>
                        </a:rPr>
                        <a:t>5</a:t>
                      </a:r>
                    </a:p>
                  </a:txBody>
                  <a:tcPr>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40"/>
                          </a:solidFill>
                          <a:latin typeface="Arial" pitchFamily="34" charset="0"/>
                          <a:cs typeface="Arial" pitchFamily="34" charset="0"/>
                        </a:rPr>
                        <a:t>Hire additional qualified staff to support general inventory development</a:t>
                      </a:r>
                    </a:p>
                  </a:txBody>
                  <a:tcPr>
                    <a:solidFill>
                      <a:schemeClr val="bg1"/>
                    </a:solidFill>
                  </a:tcPr>
                </a:tc>
                <a:tc>
                  <a:txBody>
                    <a:bodyPr/>
                    <a:lstStyle/>
                    <a:p>
                      <a:r>
                        <a:rPr lang="en-US" sz="1400" dirty="0" smtClean="0">
                          <a:solidFill>
                            <a:srgbClr val="008040"/>
                          </a:solidFill>
                          <a:latin typeface="Arial" pitchFamily="34" charset="0"/>
                          <a:cs typeface="Arial" pitchFamily="34" charset="0"/>
                        </a:rPr>
                        <a:t>One new</a:t>
                      </a:r>
                      <a:r>
                        <a:rPr lang="en-US" sz="1400" baseline="0" dirty="0" smtClean="0">
                          <a:solidFill>
                            <a:srgbClr val="008040"/>
                          </a:solidFill>
                          <a:latin typeface="Arial" pitchFamily="34" charset="0"/>
                          <a:cs typeface="Arial" pitchFamily="34" charset="0"/>
                        </a:rPr>
                        <a:t> </a:t>
                      </a:r>
                      <a:r>
                        <a:rPr lang="en-US" sz="1400" dirty="0" smtClean="0">
                          <a:solidFill>
                            <a:srgbClr val="008040"/>
                          </a:solidFill>
                          <a:latin typeface="Arial" pitchFamily="34" charset="0"/>
                          <a:cs typeface="Arial" pitchFamily="34" charset="0"/>
                        </a:rPr>
                        <a:t>staff member</a:t>
                      </a:r>
                      <a:endParaRPr lang="en-US" sz="1400" dirty="0">
                        <a:solidFill>
                          <a:srgbClr val="008040"/>
                        </a:solidFill>
                        <a:latin typeface="Arial" pitchFamily="34" charset="0"/>
                        <a:cs typeface="Arial" pitchFamily="34" charset="0"/>
                      </a:endParaRPr>
                    </a:p>
                  </a:txBody>
                  <a:tcPr>
                    <a:solidFill>
                      <a:schemeClr val="bg1"/>
                    </a:solidFill>
                  </a:tcPr>
                </a:tc>
                <a:tc>
                  <a:txBody>
                    <a:bodyPr/>
                    <a:lstStyle/>
                    <a:p>
                      <a:r>
                        <a:rPr lang="en-US" sz="1400" dirty="0" smtClean="0">
                          <a:solidFill>
                            <a:srgbClr val="008040"/>
                          </a:solidFill>
                          <a:latin typeface="Arial" pitchFamily="34" charset="0"/>
                          <a:cs typeface="Arial" pitchFamily="34" charset="0"/>
                        </a:rPr>
                        <a:t>$XXXX</a:t>
                      </a:r>
                      <a:endParaRPr lang="en-US" sz="1400" dirty="0">
                        <a:solidFill>
                          <a:srgbClr val="008040"/>
                        </a:solidFill>
                        <a:latin typeface="Arial" pitchFamily="34" charset="0"/>
                        <a:cs typeface="Arial" pitchFamily="34" charset="0"/>
                      </a:endParaRPr>
                    </a:p>
                  </a:txBody>
                  <a:tcPr>
                    <a:solidFill>
                      <a:schemeClr val="bg1"/>
                    </a:solidFill>
                  </a:tcPr>
                </a:tc>
                <a:tc>
                  <a:txBody>
                    <a:bodyPr/>
                    <a:lstStyle/>
                    <a:p>
                      <a:r>
                        <a:rPr lang="en-US" sz="1400" dirty="0" smtClean="0">
                          <a:solidFill>
                            <a:srgbClr val="008040"/>
                          </a:solidFill>
                          <a:latin typeface="Arial" pitchFamily="34" charset="0"/>
                          <a:cs typeface="Arial" pitchFamily="34" charset="0"/>
                        </a:rPr>
                        <a:t>None</a:t>
                      </a:r>
                      <a:endParaRPr lang="en-US" sz="1400" dirty="0">
                        <a:solidFill>
                          <a:srgbClr val="008040"/>
                        </a:solidFill>
                        <a:latin typeface="Arial" pitchFamily="34" charset="0"/>
                        <a:cs typeface="Arial" pitchFamily="34" charset="0"/>
                      </a:endParaRPr>
                    </a:p>
                  </a:txBody>
                  <a:tcPr>
                    <a:solidFill>
                      <a:schemeClr val="bg1"/>
                    </a:solidFill>
                  </a:tcPr>
                </a:tc>
              </a:tr>
              <a:tr h="370840">
                <a:tc>
                  <a:txBody>
                    <a:bodyPr/>
                    <a:lstStyle/>
                    <a:p>
                      <a:pPr marL="0" indent="0" algn="l" defTabSz="457200" rtl="0" eaLnBrk="1" latinLnBrk="0" hangingPunct="1"/>
                      <a:r>
                        <a:rPr lang="en-US" sz="1400" kern="1200" dirty="0" smtClean="0">
                          <a:solidFill>
                            <a:srgbClr val="008040"/>
                          </a:solidFill>
                          <a:latin typeface="Arial" pitchFamily="34" charset="0"/>
                          <a:ea typeface="+mn-ea"/>
                          <a:cs typeface="Arial" pitchFamily="34" charset="0"/>
                        </a:rPr>
                        <a:t>6</a:t>
                      </a:r>
                    </a:p>
                  </a:txBody>
                  <a:tcPr>
                    <a:solidFill>
                      <a:schemeClr val="bg1"/>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40"/>
                          </a:solidFill>
                          <a:latin typeface="Arial" pitchFamily="34" charset="0"/>
                          <a:cs typeface="Arial" pitchFamily="34" charset="0"/>
                        </a:rPr>
                        <a:t>Develop brochures,  a website, and other outreach materials</a:t>
                      </a:r>
                    </a:p>
                  </a:txBody>
                  <a:tcPr>
                    <a:solidFill>
                      <a:schemeClr val="bg1"/>
                    </a:solidFill>
                  </a:tcPr>
                </a:tc>
                <a:tc>
                  <a:txBody>
                    <a:bodyPr/>
                    <a:lstStyle/>
                    <a:p>
                      <a:r>
                        <a:rPr lang="en-US" sz="1400" dirty="0" smtClean="0">
                          <a:solidFill>
                            <a:srgbClr val="008040"/>
                          </a:solidFill>
                          <a:latin typeface="Arial" pitchFamily="34" charset="0"/>
                          <a:cs typeface="Arial" pitchFamily="34" charset="0"/>
                        </a:rPr>
                        <a:t>Two staff and one manager</a:t>
                      </a:r>
                      <a:endParaRPr lang="en-US" sz="1400" dirty="0">
                        <a:solidFill>
                          <a:srgbClr val="008040"/>
                        </a:solidFill>
                        <a:latin typeface="Arial" pitchFamily="34" charset="0"/>
                        <a:cs typeface="Arial" pitchFamily="34" charset="0"/>
                      </a:endParaRPr>
                    </a:p>
                  </a:txBody>
                  <a:tcPr>
                    <a:solidFill>
                      <a:schemeClr val="bg1"/>
                    </a:solidFill>
                  </a:tcPr>
                </a:tc>
                <a:tc>
                  <a:txBody>
                    <a:bodyPr/>
                    <a:lstStyle/>
                    <a:p>
                      <a:r>
                        <a:rPr lang="en-US" sz="1400" dirty="0" smtClean="0">
                          <a:solidFill>
                            <a:srgbClr val="008040"/>
                          </a:solidFill>
                          <a:latin typeface="Arial" pitchFamily="34" charset="0"/>
                          <a:cs typeface="Arial" pitchFamily="34" charset="0"/>
                        </a:rPr>
                        <a:t>$XXXX</a:t>
                      </a:r>
                      <a:endParaRPr lang="en-US" sz="1400" dirty="0">
                        <a:solidFill>
                          <a:srgbClr val="008040"/>
                        </a:solidFill>
                        <a:latin typeface="Arial" pitchFamily="34" charset="0"/>
                        <a:cs typeface="Arial" pitchFamily="34" charset="0"/>
                      </a:endParaRPr>
                    </a:p>
                  </a:txBody>
                  <a:tcPr>
                    <a:solidFill>
                      <a:schemeClr val="bg1"/>
                    </a:solidFill>
                  </a:tcPr>
                </a:tc>
                <a:tc>
                  <a:txBody>
                    <a:bodyPr/>
                    <a:lstStyle/>
                    <a:p>
                      <a:r>
                        <a:rPr lang="en-US" sz="1400" dirty="0" smtClean="0">
                          <a:solidFill>
                            <a:srgbClr val="008040"/>
                          </a:solidFill>
                          <a:latin typeface="Arial" pitchFamily="34" charset="0"/>
                          <a:cs typeface="Arial" pitchFamily="34" charset="0"/>
                        </a:rPr>
                        <a:t>Computer</a:t>
                      </a:r>
                      <a:r>
                        <a:rPr lang="en-US" sz="1400" baseline="0" dirty="0" smtClean="0">
                          <a:solidFill>
                            <a:srgbClr val="008040"/>
                          </a:solidFill>
                          <a:latin typeface="Arial" pitchFamily="34" charset="0"/>
                          <a:cs typeface="Arial" pitchFamily="34" charset="0"/>
                        </a:rPr>
                        <a:t> software and paper supplies</a:t>
                      </a:r>
                      <a:endParaRPr lang="en-US" sz="1400" dirty="0">
                        <a:solidFill>
                          <a:srgbClr val="008040"/>
                        </a:solidFill>
                        <a:latin typeface="Arial" pitchFamily="34" charset="0"/>
                        <a:cs typeface="Arial" pitchFamily="34" charset="0"/>
                      </a:endParaRPr>
                    </a:p>
                  </a:txBody>
                  <a:tcPr>
                    <a:solidFill>
                      <a:schemeClr val="bg1"/>
                    </a:solidFill>
                  </a:tcPr>
                </a:tc>
              </a:tr>
            </a:tbl>
          </a:graphicData>
        </a:graphic>
      </p:graphicFrame>
      <p:sp>
        <p:nvSpPr>
          <p:cNvPr id="10" name="TextBox 9"/>
          <p:cNvSpPr txBox="1"/>
          <p:nvPr/>
        </p:nvSpPr>
        <p:spPr>
          <a:xfrm>
            <a:off x="313507" y="1293222"/>
            <a:ext cx="7824653" cy="338554"/>
          </a:xfrm>
          <a:prstGeom prst="rect">
            <a:avLst/>
          </a:prstGeom>
          <a:noFill/>
        </p:spPr>
        <p:txBody>
          <a:bodyPr wrap="square" rtlCol="0">
            <a:spAutoFit/>
          </a:bodyPr>
          <a:lstStyle/>
          <a:p>
            <a:r>
              <a:rPr lang="en-US" sz="1600" b="1" dirty="0" smtClean="0"/>
              <a:t>Table VI.6: Potential Projects for Improving the National Inventory System</a:t>
            </a:r>
            <a:endParaRPr lang="en-US" sz="1600" b="1"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92100" y="485775"/>
            <a:ext cx="8229600" cy="809625"/>
          </a:xfrm>
        </p:spPr>
        <p:txBody>
          <a:bodyPr/>
          <a:lstStyle/>
          <a:p>
            <a:pPr algn="l" eaLnBrk="1" hangingPunct="1"/>
            <a:r>
              <a:rPr lang="en-US" sz="2800" b="1" dirty="0" smtClean="0"/>
              <a:t>Benefits of Completing the NIIP template</a:t>
            </a:r>
          </a:p>
        </p:txBody>
      </p:sp>
      <p:sp>
        <p:nvSpPr>
          <p:cNvPr id="72706" name="Text Placeholder 2"/>
          <p:cNvSpPr>
            <a:spLocks noGrp="1"/>
          </p:cNvSpPr>
          <p:nvPr>
            <p:ph idx="1"/>
          </p:nvPr>
        </p:nvSpPr>
        <p:spPr/>
        <p:txBody>
          <a:bodyPr/>
          <a:lstStyle/>
          <a:p>
            <a:pPr eaLnBrk="1" fontAlgn="auto" hangingPunct="1">
              <a:spcAft>
                <a:spcPts val="0"/>
              </a:spcAft>
              <a:buClr>
                <a:schemeClr val="accent1"/>
              </a:buClr>
              <a:buFont typeface="Arial"/>
              <a:buChar char="•"/>
              <a:defRPr/>
            </a:pPr>
            <a:r>
              <a:rPr lang="en-US" sz="2800" b="1" i="1" dirty="0" smtClean="0">
                <a:solidFill>
                  <a:schemeClr val="tx1">
                    <a:lumMod val="85000"/>
                  </a:schemeClr>
                </a:solidFill>
              </a:rPr>
              <a:t>Synthesize</a:t>
            </a:r>
            <a:r>
              <a:rPr lang="en-US" sz="2800" dirty="0" smtClean="0"/>
              <a:t> findings of previous templates</a:t>
            </a:r>
          </a:p>
          <a:p>
            <a:pPr eaLnBrk="1" fontAlgn="auto" hangingPunct="1">
              <a:spcAft>
                <a:spcPts val="0"/>
              </a:spcAft>
              <a:buClr>
                <a:schemeClr val="accent1"/>
              </a:buClr>
              <a:buFont typeface="Arial"/>
              <a:buChar char="•"/>
              <a:defRPr/>
            </a:pPr>
            <a:r>
              <a:rPr lang="en-US" sz="2800" b="1" i="1" dirty="0" smtClean="0"/>
              <a:t>Identify </a:t>
            </a:r>
            <a:r>
              <a:rPr lang="en-US" sz="2800" dirty="0" smtClean="0"/>
              <a:t>areas for improvement</a:t>
            </a:r>
          </a:p>
          <a:p>
            <a:pPr eaLnBrk="1" fontAlgn="auto" hangingPunct="1">
              <a:spcAft>
                <a:spcPts val="0"/>
              </a:spcAft>
              <a:buClr>
                <a:schemeClr val="accent1"/>
              </a:buClr>
              <a:buFont typeface="Arial"/>
              <a:buChar char="•"/>
              <a:defRPr/>
            </a:pPr>
            <a:r>
              <a:rPr lang="en-US" sz="2800" b="1" i="1" dirty="0" smtClean="0"/>
              <a:t>Propose</a:t>
            </a:r>
            <a:r>
              <a:rPr lang="en-US" sz="2800" dirty="0" smtClean="0"/>
              <a:t> projects (can inform project proposals)</a:t>
            </a:r>
          </a:p>
          <a:p>
            <a:pPr eaLnBrk="1" fontAlgn="auto" hangingPunct="1">
              <a:spcAft>
                <a:spcPts val="0"/>
              </a:spcAft>
              <a:buClr>
                <a:schemeClr val="accent1"/>
              </a:buClr>
              <a:buFont typeface="Arial"/>
              <a:buChar char="•"/>
              <a:defRPr/>
            </a:pPr>
            <a:r>
              <a:rPr lang="en-US" sz="2800" b="1" i="1" dirty="0" smtClean="0"/>
              <a:t>Guide</a:t>
            </a:r>
            <a:r>
              <a:rPr lang="en-US" sz="2800" dirty="0" smtClean="0"/>
              <a:t> and inform future efforts and teams</a:t>
            </a:r>
          </a:p>
          <a:p>
            <a:pPr eaLnBrk="1" fontAlgn="auto" hangingPunct="1">
              <a:spcAft>
                <a:spcPts val="0"/>
              </a:spcAft>
              <a:buClr>
                <a:schemeClr val="accent1"/>
              </a:buClr>
              <a:buFont typeface="Arial"/>
              <a:buChar char="•"/>
              <a:defRPr/>
            </a:pPr>
            <a:r>
              <a:rPr lang="en-US" sz="2800" b="1" i="1" dirty="0" smtClean="0"/>
              <a:t>Adhere</a:t>
            </a:r>
            <a:r>
              <a:rPr lang="en-US" sz="2800" i="1" dirty="0" smtClean="0"/>
              <a:t> </a:t>
            </a:r>
            <a:r>
              <a:rPr lang="en-US" sz="2800" dirty="0" smtClean="0"/>
              <a:t>to IPCC inventory principles</a:t>
            </a:r>
          </a:p>
          <a:p>
            <a:pPr lvl="1" eaLnBrk="1" fontAlgn="auto" hangingPunct="1">
              <a:spcAft>
                <a:spcPts val="0"/>
              </a:spcAft>
              <a:buClr>
                <a:schemeClr val="accent1"/>
              </a:buClr>
              <a:buFont typeface="Arial"/>
              <a:buChar char="•"/>
              <a:defRPr/>
            </a:pPr>
            <a:r>
              <a:rPr lang="en-US" sz="2400" dirty="0" smtClean="0"/>
              <a:t>Transparency, consistency, comparability, completeness, and accuracy</a:t>
            </a:r>
          </a:p>
        </p:txBody>
      </p:sp>
      <p:sp>
        <p:nvSpPr>
          <p:cNvPr id="4" name="Rectangle 3"/>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30725"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National Inventory Improvement Plan</a:t>
            </a:r>
            <a:endParaRPr lang="en-US" sz="1600" dirty="0">
              <a:solidFill>
                <a:schemeClr val="bg1"/>
              </a:solidFill>
              <a:latin typeface="Gill Sans MT" pitchFamily="34" charset="0"/>
              <a:cs typeface="Arial" charset="0"/>
            </a:endParaRPr>
          </a:p>
        </p:txBody>
      </p:sp>
      <p:sp>
        <p:nvSpPr>
          <p:cNvPr id="7" name="Slide Number Placeholder 3"/>
          <p:cNvSpPr>
            <a:spLocks noGrp="1"/>
          </p:cNvSpPr>
          <p:nvPr>
            <p:ph type="sldNum" sz="quarter" idx="12"/>
          </p:nvPr>
        </p:nvSpPr>
        <p:spPr/>
        <p:txBody>
          <a:bodyPr/>
          <a:lstStyle/>
          <a:p>
            <a:pPr>
              <a:defRPr/>
            </a:pPr>
            <a:fld id="{224EED79-D6F7-44BD-A393-1DF4A75E2900}" type="slidenum">
              <a:rPr lang="en-US"/>
              <a:pPr>
                <a:defRPr/>
              </a:pPr>
              <a:t>23</a:t>
            </a:fld>
            <a:endParaRPr lang="en-US" dirty="0"/>
          </a:p>
        </p:txBody>
      </p:sp>
      <p:pic>
        <p:nvPicPr>
          <p:cNvPr id="8" name="Picture 2" descr="K:\Mausami QRT\Slide Assets and Images\Inventory Man\shutterstock_65651827.jpg"/>
          <p:cNvPicPr>
            <a:picLocks noChangeAspect="1" noChangeArrowheads="1"/>
          </p:cNvPicPr>
          <p:nvPr/>
        </p:nvPicPr>
        <p:blipFill>
          <a:blip r:embed="rId3"/>
          <a:srcRect/>
          <a:stretch>
            <a:fillRect/>
          </a:stretch>
        </p:blipFill>
        <p:spPr bwMode="auto">
          <a:xfrm>
            <a:off x="6792310" y="4950372"/>
            <a:ext cx="1907628" cy="190762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body" idx="4294967295"/>
          </p:nvPr>
        </p:nvSpPr>
        <p:spPr>
          <a:xfrm>
            <a:off x="381000" y="2798763"/>
            <a:ext cx="3886200" cy="1733035"/>
          </a:xfrm>
        </p:spPr>
        <p:txBody>
          <a:bodyPr/>
          <a:lstStyle/>
          <a:p>
            <a:pPr algn="ctr" eaLnBrk="1" hangingPunct="1">
              <a:buFontTx/>
              <a:buNone/>
            </a:pPr>
            <a:r>
              <a:rPr lang="en-US" sz="2600" b="1" dirty="0" smtClean="0"/>
              <a:t>Eleanor Milne</a:t>
            </a:r>
          </a:p>
          <a:p>
            <a:pPr algn="ctr" eaLnBrk="1" hangingPunct="1">
              <a:buFontTx/>
              <a:buNone/>
            </a:pPr>
            <a:r>
              <a:rPr lang="en-US" sz="2200" u="sng" dirty="0" smtClean="0"/>
              <a:t>Eleanor.milne@colostate.edu</a:t>
            </a:r>
            <a:endParaRPr lang="en-US" sz="2200" dirty="0" smtClean="0"/>
          </a:p>
          <a:p>
            <a:pPr algn="ctr" eaLnBrk="1" hangingPunct="1">
              <a:buFont typeface="Arial" charset="0"/>
              <a:buNone/>
            </a:pPr>
            <a:endParaRPr lang="en-US" sz="2400" dirty="0" smtClean="0"/>
          </a:p>
        </p:txBody>
      </p:sp>
      <p:sp>
        <p:nvSpPr>
          <p:cNvPr id="9" name="Rectangle 8"/>
          <p:cNvSpPr/>
          <p:nvPr/>
        </p:nvSpPr>
        <p:spPr>
          <a:xfrm>
            <a:off x="76200" y="5432425"/>
            <a:ext cx="8444706" cy="677108"/>
          </a:xfrm>
          <a:prstGeom prst="rect">
            <a:avLst/>
          </a:prstGeom>
          <a:effectLst/>
        </p:spPr>
        <p:txBody>
          <a:bodyPr wrap="square">
            <a:spAutoFit/>
          </a:bodyPr>
          <a:lstStyle/>
          <a:p>
            <a:pPr algn="r" fontAlgn="auto">
              <a:spcBef>
                <a:spcPts val="0"/>
              </a:spcBef>
              <a:spcAft>
                <a:spcPts val="0"/>
              </a:spcAft>
              <a:defRPr/>
            </a:pPr>
            <a:r>
              <a:rPr lang="en-US" sz="2000" b="1" dirty="0">
                <a:latin typeface="+mn-lt"/>
              </a:rPr>
              <a:t>U.S. EPA Inventory Preparation Tools</a:t>
            </a:r>
            <a:endParaRPr lang="en-US" b="1" dirty="0">
              <a:latin typeface="+mn-lt"/>
            </a:endParaRPr>
          </a:p>
          <a:p>
            <a:pPr algn="r" fontAlgn="auto">
              <a:spcBef>
                <a:spcPts val="0"/>
              </a:spcBef>
              <a:spcAft>
                <a:spcPts val="0"/>
              </a:spcAft>
              <a:defRPr/>
            </a:pPr>
            <a:r>
              <a:rPr lang="en-US" u="sng" dirty="0" smtClean="0">
                <a:latin typeface="+mn-lt"/>
                <a:hlinkClick r:id="rId3"/>
              </a:rPr>
              <a:t>www.epa.gov/climatechange/EPAactivities/internationalpartnerships/capacity-building.html</a:t>
            </a:r>
            <a:endParaRPr lang="en-US" u="sng" dirty="0" smtClean="0">
              <a:latin typeface="+mn-lt"/>
            </a:endParaRPr>
          </a:p>
        </p:txBody>
      </p:sp>
      <p:pic>
        <p:nvPicPr>
          <p:cNvPr id="31749" name="Picture 9" descr="epa_logo.png"/>
          <p:cNvPicPr>
            <a:picLocks noChangeAspect="1"/>
          </p:cNvPicPr>
          <p:nvPr/>
        </p:nvPicPr>
        <p:blipFill>
          <a:blip r:embed="rId4">
            <a:lum bright="100000" contrast="-100000"/>
          </a:blip>
          <a:srcRect/>
          <a:stretch>
            <a:fillRect/>
          </a:stretch>
        </p:blipFill>
        <p:spPr bwMode="auto">
          <a:xfrm>
            <a:off x="8239125" y="112713"/>
            <a:ext cx="798513" cy="254000"/>
          </a:xfrm>
          <a:prstGeom prst="rect">
            <a:avLst/>
          </a:prstGeom>
          <a:noFill/>
          <a:ln w="9525">
            <a:noFill/>
            <a:miter lim="800000"/>
            <a:headEnd/>
            <a:tailEnd/>
          </a:ln>
        </p:spPr>
      </p:pic>
      <p:sp>
        <p:nvSpPr>
          <p:cNvPr id="11" name="Rectangle 10"/>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pic>
        <p:nvPicPr>
          <p:cNvPr id="31751" name="Picture 11" descr="epa_logo.png"/>
          <p:cNvPicPr>
            <a:picLocks noChangeAspect="1"/>
          </p:cNvPicPr>
          <p:nvPr/>
        </p:nvPicPr>
        <p:blipFill>
          <a:blip r:embed="rId4">
            <a:lum bright="100000" contrast="-100000"/>
          </a:blip>
          <a:srcRect/>
          <a:stretch>
            <a:fillRect/>
          </a:stretch>
        </p:blipFill>
        <p:spPr bwMode="auto">
          <a:xfrm>
            <a:off x="8085138" y="92075"/>
            <a:ext cx="798512" cy="252413"/>
          </a:xfrm>
          <a:prstGeom prst="rect">
            <a:avLst/>
          </a:prstGeom>
          <a:noFill/>
          <a:ln w="9525">
            <a:noFill/>
            <a:miter lim="800000"/>
            <a:headEnd/>
            <a:tailEnd/>
          </a:ln>
        </p:spPr>
      </p:pic>
      <p:pic>
        <p:nvPicPr>
          <p:cNvPr id="14" name="Picture 13" descr="icons_together blue.png"/>
          <p:cNvPicPr>
            <a:picLocks noChangeAspect="1"/>
          </p:cNvPicPr>
          <p:nvPr/>
        </p:nvPicPr>
        <p:blipFill>
          <a:blip r:embed="rId5">
            <a:duotone>
              <a:prstClr val="black"/>
              <a:schemeClr val="tx2">
                <a:tint val="45000"/>
                <a:satMod val="400000"/>
              </a:schemeClr>
            </a:duotone>
          </a:blip>
          <a:stretch>
            <a:fillRect/>
          </a:stretch>
        </p:blipFill>
        <p:spPr>
          <a:xfrm>
            <a:off x="5182581" y="3930051"/>
            <a:ext cx="1658556" cy="1146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Slide Number Placeholder 3"/>
          <p:cNvSpPr>
            <a:spLocks noGrp="1"/>
          </p:cNvSpPr>
          <p:nvPr>
            <p:ph type="sldNum" sz="quarter" idx="12"/>
          </p:nvPr>
        </p:nvSpPr>
        <p:spPr/>
        <p:txBody>
          <a:bodyPr/>
          <a:lstStyle/>
          <a:p>
            <a:pPr>
              <a:defRPr/>
            </a:pPr>
            <a:fld id="{2A4FBD67-4DDB-45FD-9BA3-2287E50E9247}" type="slidenum">
              <a:rPr lang="en-US"/>
              <a:pPr>
                <a:defRPr/>
              </a:pPr>
              <a:t>24</a:t>
            </a:fld>
            <a:endParaRPr lang="en-US" dirty="0"/>
          </a:p>
        </p:txBody>
      </p:sp>
      <p:sp>
        <p:nvSpPr>
          <p:cNvPr id="22" name="Rectangle 21"/>
          <p:cNvSpPr/>
          <p:nvPr/>
        </p:nvSpPr>
        <p:spPr>
          <a:xfrm>
            <a:off x="3051369" y="1612612"/>
            <a:ext cx="5682862" cy="584775"/>
          </a:xfrm>
          <a:prstGeom prst="rect">
            <a:avLst/>
          </a:prstGeom>
        </p:spPr>
        <p:txBody>
          <a:bodyPr wrap="square">
            <a:spAutoFit/>
          </a:bodyPr>
          <a:lstStyle/>
          <a:p>
            <a:r>
              <a:rPr lang="en-US" sz="3200" b="1" dirty="0" smtClean="0">
                <a:latin typeface="Gill Sans MT" pitchFamily="34" charset="0"/>
              </a:rPr>
              <a:t>Thanks for your attention! </a:t>
            </a:r>
          </a:p>
        </p:txBody>
      </p:sp>
      <p:grpSp>
        <p:nvGrpSpPr>
          <p:cNvPr id="29" name="Group 28"/>
          <p:cNvGrpSpPr/>
          <p:nvPr/>
        </p:nvGrpSpPr>
        <p:grpSpPr>
          <a:xfrm>
            <a:off x="5184242" y="3930337"/>
            <a:ext cx="1657883" cy="1146175"/>
            <a:chOff x="5184242" y="3930337"/>
            <a:chExt cx="1657883" cy="1146175"/>
          </a:xfrm>
        </p:grpSpPr>
        <p:pic>
          <p:nvPicPr>
            <p:cNvPr id="23" name="Picture 22" descr="icon analysis.png"/>
            <p:cNvPicPr>
              <a:picLocks noChangeAspect="1"/>
            </p:cNvPicPr>
            <p:nvPr/>
          </p:nvPicPr>
          <p:blipFill>
            <a:blip r:embed="rId6">
              <a:grayscl/>
            </a:blip>
            <a:srcRect/>
            <a:stretch>
              <a:fillRect/>
            </a:stretch>
          </p:blipFill>
          <p:spPr bwMode="auto">
            <a:xfrm>
              <a:off x="6283325" y="3930337"/>
              <a:ext cx="558800" cy="768350"/>
            </a:xfrm>
            <a:prstGeom prst="rect">
              <a:avLst/>
            </a:prstGeom>
            <a:noFill/>
            <a:ln w="9525">
              <a:noFill/>
              <a:miter lim="800000"/>
              <a:headEnd/>
              <a:tailEnd/>
            </a:ln>
          </p:spPr>
        </p:pic>
        <p:pic>
          <p:nvPicPr>
            <p:cNvPr id="24" name="Picture 23" descr="icon institutional.png"/>
            <p:cNvPicPr>
              <a:picLocks noChangeAspect="1"/>
            </p:cNvPicPr>
            <p:nvPr/>
          </p:nvPicPr>
          <p:blipFill>
            <a:blip r:embed="rId7">
              <a:grayscl/>
            </a:blip>
            <a:stretch>
              <a:fillRect/>
            </a:stretch>
          </p:blipFill>
          <p:spPr bwMode="auto">
            <a:xfrm>
              <a:off x="5184242" y="3931566"/>
              <a:ext cx="569391" cy="757955"/>
            </a:xfrm>
            <a:prstGeom prst="rect">
              <a:avLst/>
            </a:prstGeom>
            <a:noFill/>
            <a:ln w="9525">
              <a:noFill/>
              <a:miter lim="800000"/>
              <a:headEnd/>
              <a:tailEnd/>
            </a:ln>
          </p:spPr>
        </p:pic>
        <p:pic>
          <p:nvPicPr>
            <p:cNvPr id="25" name="Picture 24" descr="icon sources.png"/>
            <p:cNvPicPr>
              <a:picLocks noChangeAspect="1"/>
            </p:cNvPicPr>
            <p:nvPr/>
          </p:nvPicPr>
          <p:blipFill>
            <a:blip r:embed="rId8">
              <a:grayscl/>
            </a:blip>
            <a:stretch>
              <a:fillRect/>
            </a:stretch>
          </p:blipFill>
          <p:spPr bwMode="auto">
            <a:xfrm>
              <a:off x="5567363" y="3932127"/>
              <a:ext cx="927100" cy="599671"/>
            </a:xfrm>
            <a:prstGeom prst="rect">
              <a:avLst/>
            </a:prstGeom>
            <a:noFill/>
            <a:ln w="9525">
              <a:noFill/>
              <a:miter lim="800000"/>
              <a:headEnd/>
              <a:tailEnd/>
            </a:ln>
          </p:spPr>
        </p:pic>
        <p:pic>
          <p:nvPicPr>
            <p:cNvPr id="26" name="Picture 25" descr="icon archiving.png"/>
            <p:cNvPicPr>
              <a:picLocks noChangeAspect="1"/>
            </p:cNvPicPr>
            <p:nvPr/>
          </p:nvPicPr>
          <p:blipFill>
            <a:blip r:embed="rId9">
              <a:grayscl/>
            </a:blip>
            <a:srcRect/>
            <a:stretch>
              <a:fillRect/>
            </a:stretch>
          </p:blipFill>
          <p:spPr bwMode="auto">
            <a:xfrm>
              <a:off x="5187950" y="4509775"/>
              <a:ext cx="704850" cy="566737"/>
            </a:xfrm>
            <a:prstGeom prst="rect">
              <a:avLst/>
            </a:prstGeom>
            <a:noFill/>
            <a:ln w="9525">
              <a:noFill/>
              <a:miter lim="800000"/>
              <a:headEnd/>
              <a:tailEnd/>
            </a:ln>
          </p:spPr>
        </p:pic>
        <p:pic>
          <p:nvPicPr>
            <p:cNvPr id="27" name="Picture 26" descr="icon key category.png"/>
            <p:cNvPicPr>
              <a:picLocks noChangeAspect="1"/>
            </p:cNvPicPr>
            <p:nvPr/>
          </p:nvPicPr>
          <p:blipFill>
            <a:blip r:embed="rId10">
              <a:grayscl/>
            </a:blip>
            <a:stretch>
              <a:fillRect/>
            </a:stretch>
          </p:blipFill>
          <p:spPr bwMode="auto">
            <a:xfrm>
              <a:off x="5724525" y="4306749"/>
              <a:ext cx="576262" cy="769589"/>
            </a:xfrm>
            <a:prstGeom prst="rect">
              <a:avLst/>
            </a:prstGeom>
            <a:noFill/>
            <a:ln w="9525">
              <a:noFill/>
              <a:miter lim="800000"/>
              <a:headEnd/>
              <a:tailEnd/>
            </a:ln>
          </p:spPr>
        </p:pic>
        <p:pic>
          <p:nvPicPr>
            <p:cNvPr id="28" name="Picture 27" descr="icon NIIP.png"/>
            <p:cNvPicPr>
              <a:picLocks noChangeAspect="1"/>
            </p:cNvPicPr>
            <p:nvPr/>
          </p:nvPicPr>
          <p:blipFill>
            <a:blip r:embed="rId11">
              <a:grayscl/>
            </a:blip>
            <a:srcRect/>
            <a:stretch>
              <a:fillRect/>
            </a:stretch>
          </p:blipFill>
          <p:spPr bwMode="auto">
            <a:xfrm>
              <a:off x="6110288" y="4497075"/>
              <a:ext cx="730250" cy="579437"/>
            </a:xfrm>
            <a:prstGeom prst="rect">
              <a:avLst/>
            </a:prstGeom>
            <a:noFill/>
            <a:ln w="9525">
              <a:noFill/>
              <a:miter lim="800000"/>
              <a:headEnd/>
              <a:tailEnd/>
            </a:ln>
          </p:spPr>
        </p:pic>
      </p:grpSp>
      <p:pic>
        <p:nvPicPr>
          <p:cNvPr id="30" name="Picture 29" descr="icon analysis.png"/>
          <p:cNvPicPr>
            <a:picLocks noChangeAspect="1"/>
          </p:cNvPicPr>
          <p:nvPr/>
        </p:nvPicPr>
        <p:blipFill>
          <a:blip r:embed="rId6"/>
          <a:srcRect/>
          <a:stretch>
            <a:fillRect/>
          </a:stretch>
        </p:blipFill>
        <p:spPr bwMode="auto">
          <a:xfrm>
            <a:off x="6287033" y="3932127"/>
            <a:ext cx="558800" cy="768350"/>
          </a:xfrm>
          <a:prstGeom prst="rect">
            <a:avLst/>
          </a:prstGeom>
          <a:noFill/>
          <a:ln w="9525">
            <a:noFill/>
            <a:miter lim="800000"/>
            <a:headEnd/>
            <a:tailEnd/>
          </a:ln>
        </p:spPr>
      </p:pic>
      <p:pic>
        <p:nvPicPr>
          <p:cNvPr id="31" name="Picture 30" descr="icon institutional.png"/>
          <p:cNvPicPr>
            <a:picLocks noChangeAspect="1"/>
          </p:cNvPicPr>
          <p:nvPr/>
        </p:nvPicPr>
        <p:blipFill>
          <a:blip r:embed="rId7"/>
          <a:stretch>
            <a:fillRect/>
          </a:stretch>
        </p:blipFill>
        <p:spPr bwMode="auto">
          <a:xfrm>
            <a:off x="5187950" y="3933356"/>
            <a:ext cx="569391" cy="757955"/>
          </a:xfrm>
          <a:prstGeom prst="rect">
            <a:avLst/>
          </a:prstGeom>
          <a:noFill/>
          <a:ln w="9525">
            <a:noFill/>
            <a:miter lim="800000"/>
            <a:headEnd/>
            <a:tailEnd/>
          </a:ln>
        </p:spPr>
      </p:pic>
      <p:pic>
        <p:nvPicPr>
          <p:cNvPr id="32" name="Picture 31" descr="icon sources.png"/>
          <p:cNvPicPr>
            <a:picLocks noChangeAspect="1"/>
          </p:cNvPicPr>
          <p:nvPr/>
        </p:nvPicPr>
        <p:blipFill>
          <a:blip r:embed="rId8"/>
          <a:stretch>
            <a:fillRect/>
          </a:stretch>
        </p:blipFill>
        <p:spPr bwMode="auto">
          <a:xfrm>
            <a:off x="5571071" y="3933917"/>
            <a:ext cx="927100" cy="599671"/>
          </a:xfrm>
          <a:prstGeom prst="rect">
            <a:avLst/>
          </a:prstGeom>
          <a:noFill/>
          <a:ln w="9525">
            <a:noFill/>
            <a:miter lim="800000"/>
            <a:headEnd/>
            <a:tailEnd/>
          </a:ln>
        </p:spPr>
      </p:pic>
      <p:pic>
        <p:nvPicPr>
          <p:cNvPr id="33" name="Picture 32" descr="icon archiving.png"/>
          <p:cNvPicPr>
            <a:picLocks noChangeAspect="1"/>
          </p:cNvPicPr>
          <p:nvPr/>
        </p:nvPicPr>
        <p:blipFill>
          <a:blip r:embed="rId9"/>
          <a:srcRect/>
          <a:stretch>
            <a:fillRect/>
          </a:stretch>
        </p:blipFill>
        <p:spPr bwMode="auto">
          <a:xfrm>
            <a:off x="5191658" y="4511565"/>
            <a:ext cx="704850" cy="566737"/>
          </a:xfrm>
          <a:prstGeom prst="rect">
            <a:avLst/>
          </a:prstGeom>
          <a:noFill/>
          <a:ln w="9525">
            <a:noFill/>
            <a:miter lim="800000"/>
            <a:headEnd/>
            <a:tailEnd/>
          </a:ln>
        </p:spPr>
      </p:pic>
      <p:pic>
        <p:nvPicPr>
          <p:cNvPr id="34" name="Picture 33" descr="icon key category.png"/>
          <p:cNvPicPr>
            <a:picLocks noChangeAspect="1"/>
          </p:cNvPicPr>
          <p:nvPr/>
        </p:nvPicPr>
        <p:blipFill>
          <a:blip r:embed="rId10"/>
          <a:stretch>
            <a:fillRect/>
          </a:stretch>
        </p:blipFill>
        <p:spPr bwMode="auto">
          <a:xfrm>
            <a:off x="5728233" y="4308539"/>
            <a:ext cx="576262" cy="769589"/>
          </a:xfrm>
          <a:prstGeom prst="rect">
            <a:avLst/>
          </a:prstGeom>
          <a:noFill/>
          <a:ln w="9525">
            <a:noFill/>
            <a:miter lim="800000"/>
            <a:headEnd/>
            <a:tailEnd/>
          </a:ln>
        </p:spPr>
      </p:pic>
      <p:pic>
        <p:nvPicPr>
          <p:cNvPr id="35" name="Picture 34" descr="icon NIIP.png"/>
          <p:cNvPicPr>
            <a:picLocks noChangeAspect="1"/>
          </p:cNvPicPr>
          <p:nvPr/>
        </p:nvPicPr>
        <p:blipFill>
          <a:blip r:embed="rId11"/>
          <a:srcRect/>
          <a:stretch>
            <a:fillRect/>
          </a:stretch>
        </p:blipFill>
        <p:spPr bwMode="auto">
          <a:xfrm>
            <a:off x="6113996" y="4498865"/>
            <a:ext cx="730250" cy="5794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0" y="1230143"/>
            <a:ext cx="9144000" cy="4267369"/>
            <a:chOff x="0" y="1230053"/>
            <a:chExt cx="9144000" cy="4267471"/>
          </a:xfrm>
        </p:grpSpPr>
        <p:sp>
          <p:nvSpPr>
            <p:cNvPr id="32" name="Rectangle 31"/>
            <p:cNvSpPr/>
            <p:nvPr/>
          </p:nvSpPr>
          <p:spPr>
            <a:xfrm>
              <a:off x="0" y="1344526"/>
              <a:ext cx="9144000" cy="547700"/>
            </a:xfrm>
            <a:prstGeom prst="rect">
              <a:avLst/>
            </a:prstGeom>
            <a:solidFill>
              <a:schemeClr val="bg1">
                <a:lumMod val="6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effectLst>
                  <a:outerShdw blurRad="38100" dist="38100" dir="2700000" algn="tl">
                    <a:srgbClr val="000000">
                      <a:alpha val="43137"/>
                    </a:srgbClr>
                  </a:outerShdw>
                </a:effectLst>
              </a:endParaRPr>
            </a:p>
          </p:txBody>
        </p:sp>
        <p:sp>
          <p:nvSpPr>
            <p:cNvPr id="35" name="Rectangle 34"/>
            <p:cNvSpPr/>
            <p:nvPr/>
          </p:nvSpPr>
          <p:spPr>
            <a:xfrm>
              <a:off x="0" y="2243072"/>
              <a:ext cx="9144000" cy="549288"/>
            </a:xfrm>
            <a:prstGeom prst="rect">
              <a:avLst/>
            </a:prstGeom>
            <a:solidFill>
              <a:schemeClr val="bg1">
                <a:lumMod val="6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effectLst>
                  <a:outerShdw blurRad="38100" dist="38100" dir="2700000" algn="tl">
                    <a:srgbClr val="000000">
                      <a:alpha val="43137"/>
                    </a:srgbClr>
                  </a:outerShdw>
                </a:effectLst>
              </a:endParaRPr>
            </a:p>
          </p:txBody>
        </p:sp>
        <p:sp>
          <p:nvSpPr>
            <p:cNvPr id="36" name="Rectangle 35"/>
            <p:cNvSpPr/>
            <p:nvPr/>
          </p:nvSpPr>
          <p:spPr>
            <a:xfrm>
              <a:off x="0" y="3079704"/>
              <a:ext cx="9144000" cy="547701"/>
            </a:xfrm>
            <a:prstGeom prst="rect">
              <a:avLst/>
            </a:prstGeom>
            <a:solidFill>
              <a:schemeClr val="bg1">
                <a:lumMod val="6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37" name="Rectangle 36"/>
            <p:cNvSpPr/>
            <p:nvPr/>
          </p:nvSpPr>
          <p:spPr>
            <a:xfrm>
              <a:off x="0" y="3957613"/>
              <a:ext cx="9144000" cy="549288"/>
            </a:xfrm>
            <a:prstGeom prst="rect">
              <a:avLst/>
            </a:prstGeom>
            <a:solidFill>
              <a:schemeClr val="bg1">
                <a:lumMod val="6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38" name="Rectangle 37"/>
            <p:cNvSpPr/>
            <p:nvPr/>
          </p:nvSpPr>
          <p:spPr>
            <a:xfrm>
              <a:off x="0" y="4811709"/>
              <a:ext cx="9144000" cy="549288"/>
            </a:xfrm>
            <a:prstGeom prst="rect">
              <a:avLst/>
            </a:prstGeom>
            <a:solidFill>
              <a:schemeClr val="bg1">
                <a:lumMod val="6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pic>
          <p:nvPicPr>
            <p:cNvPr id="6180" name="Picture 38" descr="icon institutional.png"/>
            <p:cNvPicPr>
              <a:picLocks noChangeAspect="1"/>
            </p:cNvPicPr>
            <p:nvPr/>
          </p:nvPicPr>
          <p:blipFill>
            <a:blip r:embed="rId3">
              <a:grayscl/>
            </a:blip>
            <a:stretch>
              <a:fillRect/>
            </a:stretch>
          </p:blipFill>
          <p:spPr bwMode="auto">
            <a:xfrm>
              <a:off x="8068931" y="1230053"/>
              <a:ext cx="656783" cy="874309"/>
            </a:xfrm>
            <a:prstGeom prst="rect">
              <a:avLst/>
            </a:prstGeom>
            <a:noFill/>
            <a:ln w="9525">
              <a:noFill/>
              <a:miter lim="800000"/>
              <a:headEnd/>
              <a:tailEnd/>
            </a:ln>
          </p:spPr>
        </p:pic>
        <p:pic>
          <p:nvPicPr>
            <p:cNvPr id="6181" name="Picture 44" descr="icon sources.png"/>
            <p:cNvPicPr>
              <a:picLocks noChangeAspect="1"/>
            </p:cNvPicPr>
            <p:nvPr/>
          </p:nvPicPr>
          <p:blipFill>
            <a:blip r:embed="rId4">
              <a:grayscl/>
            </a:blip>
            <a:stretch>
              <a:fillRect/>
            </a:stretch>
          </p:blipFill>
          <p:spPr bwMode="auto">
            <a:xfrm>
              <a:off x="7839259" y="2158847"/>
              <a:ext cx="1078247" cy="697455"/>
            </a:xfrm>
            <a:prstGeom prst="rect">
              <a:avLst/>
            </a:prstGeom>
            <a:noFill/>
            <a:ln w="9525">
              <a:noFill/>
              <a:miter lim="800000"/>
              <a:headEnd/>
              <a:tailEnd/>
            </a:ln>
          </p:spPr>
        </p:pic>
        <p:pic>
          <p:nvPicPr>
            <p:cNvPr id="6182" name="Picture 45" descr="icon analysis.png"/>
            <p:cNvPicPr>
              <a:picLocks noChangeAspect="1"/>
            </p:cNvPicPr>
            <p:nvPr/>
          </p:nvPicPr>
          <p:blipFill>
            <a:blip r:embed="rId5">
              <a:grayscl/>
            </a:blip>
            <a:srcRect/>
            <a:stretch>
              <a:fillRect/>
            </a:stretch>
          </p:blipFill>
          <p:spPr bwMode="auto">
            <a:xfrm>
              <a:off x="8027087" y="3003064"/>
              <a:ext cx="650372" cy="894261"/>
            </a:xfrm>
            <a:prstGeom prst="rect">
              <a:avLst/>
            </a:prstGeom>
            <a:noFill/>
            <a:ln w="9525">
              <a:noFill/>
              <a:miter lim="800000"/>
              <a:headEnd/>
              <a:tailEnd/>
            </a:ln>
          </p:spPr>
        </p:pic>
        <p:pic>
          <p:nvPicPr>
            <p:cNvPr id="6183" name="Picture 46" descr="icon archiving.png"/>
            <p:cNvPicPr>
              <a:picLocks noChangeAspect="1"/>
            </p:cNvPicPr>
            <p:nvPr/>
          </p:nvPicPr>
          <p:blipFill>
            <a:blip r:embed="rId6">
              <a:grayscl/>
            </a:blip>
            <a:srcRect/>
            <a:stretch>
              <a:fillRect/>
            </a:stretch>
          </p:blipFill>
          <p:spPr bwMode="auto">
            <a:xfrm>
              <a:off x="7991659" y="3919918"/>
              <a:ext cx="825800" cy="663207"/>
            </a:xfrm>
            <a:prstGeom prst="rect">
              <a:avLst/>
            </a:prstGeom>
            <a:noFill/>
            <a:ln w="9525">
              <a:noFill/>
              <a:miter lim="800000"/>
              <a:headEnd/>
              <a:tailEnd/>
            </a:ln>
          </p:spPr>
        </p:pic>
        <p:pic>
          <p:nvPicPr>
            <p:cNvPr id="6184" name="Picture 47" descr="icon key category.png"/>
            <p:cNvPicPr>
              <a:picLocks noChangeAspect="1"/>
            </p:cNvPicPr>
            <p:nvPr/>
          </p:nvPicPr>
          <p:blipFill>
            <a:blip r:embed="rId7">
              <a:grayscl/>
            </a:blip>
            <a:stretch>
              <a:fillRect/>
            </a:stretch>
          </p:blipFill>
          <p:spPr bwMode="auto">
            <a:xfrm>
              <a:off x="7991667" y="4611822"/>
              <a:ext cx="663191" cy="885702"/>
            </a:xfrm>
            <a:prstGeom prst="rect">
              <a:avLst/>
            </a:prstGeom>
            <a:noFill/>
            <a:ln w="9525">
              <a:noFill/>
              <a:miter lim="800000"/>
              <a:headEnd/>
              <a:tailEnd/>
            </a:ln>
          </p:spPr>
        </p:pic>
        <p:sp>
          <p:nvSpPr>
            <p:cNvPr id="49" name="Rectangle 48"/>
            <p:cNvSpPr/>
            <p:nvPr/>
          </p:nvSpPr>
          <p:spPr>
            <a:xfrm>
              <a:off x="557212" y="1354051"/>
              <a:ext cx="4029075" cy="523888"/>
            </a:xfrm>
            <a:prstGeom prst="rect">
              <a:avLst/>
            </a:prstGeom>
          </p:spPr>
          <p:txBody>
            <a:bodyPr wrap="none">
              <a:spAutoFit/>
            </a:bodyPr>
            <a:lstStyle/>
            <a:p>
              <a:pP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Gill Sans MT" pitchFamily="34" charset="0"/>
                </a:rPr>
                <a:t>Institutional Arrangements</a:t>
              </a:r>
            </a:p>
          </p:txBody>
        </p:sp>
        <p:sp>
          <p:nvSpPr>
            <p:cNvPr id="50" name="Rectangle 49"/>
            <p:cNvSpPr/>
            <p:nvPr/>
          </p:nvSpPr>
          <p:spPr>
            <a:xfrm>
              <a:off x="557212" y="2268473"/>
              <a:ext cx="6224588" cy="523888"/>
            </a:xfrm>
            <a:prstGeom prst="rect">
              <a:avLst/>
            </a:prstGeom>
          </p:spPr>
          <p:txBody>
            <a:bodyPr wrap="none">
              <a:spAutoFit/>
            </a:bodyPr>
            <a:lstStyle/>
            <a:p>
              <a:pP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Gill Sans MT" pitchFamily="34" charset="0"/>
                </a:rPr>
                <a:t>Source-by-Source Background Document</a:t>
              </a:r>
            </a:p>
          </p:txBody>
        </p:sp>
        <p:sp>
          <p:nvSpPr>
            <p:cNvPr id="51" name="Rectangle 50"/>
            <p:cNvSpPr/>
            <p:nvPr/>
          </p:nvSpPr>
          <p:spPr>
            <a:xfrm>
              <a:off x="557212" y="3079704"/>
              <a:ext cx="5321300" cy="522300"/>
            </a:xfrm>
            <a:prstGeom prst="rect">
              <a:avLst/>
            </a:prstGeom>
          </p:spPr>
          <p:txBody>
            <a:bodyPr wrap="none">
              <a:spAutoFit/>
            </a:bodyPr>
            <a:lstStyle/>
            <a:p>
              <a:pP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Gill Sans MT" pitchFamily="34" charset="0"/>
                </a:rPr>
                <a:t>Description of QA/QC Procedures</a:t>
              </a:r>
            </a:p>
          </p:txBody>
        </p:sp>
        <p:sp>
          <p:nvSpPr>
            <p:cNvPr id="52" name="Rectangle 51"/>
            <p:cNvSpPr/>
            <p:nvPr/>
          </p:nvSpPr>
          <p:spPr>
            <a:xfrm>
              <a:off x="557212" y="3957613"/>
              <a:ext cx="4835525" cy="523888"/>
            </a:xfrm>
            <a:prstGeom prst="rect">
              <a:avLst/>
            </a:prstGeom>
          </p:spPr>
          <p:txBody>
            <a:bodyPr wrap="none">
              <a:spAutoFit/>
            </a:bodyPr>
            <a:lstStyle/>
            <a:p>
              <a:pP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Gill Sans MT" pitchFamily="34" charset="0"/>
                </a:rPr>
                <a:t>Description of Archiving System</a:t>
              </a:r>
            </a:p>
          </p:txBody>
        </p:sp>
        <p:sp>
          <p:nvSpPr>
            <p:cNvPr id="53" name="Rectangle 52"/>
            <p:cNvSpPr/>
            <p:nvPr/>
          </p:nvSpPr>
          <p:spPr>
            <a:xfrm>
              <a:off x="557212" y="4811709"/>
              <a:ext cx="3403600" cy="523888"/>
            </a:xfrm>
            <a:prstGeom prst="rect">
              <a:avLst/>
            </a:prstGeom>
          </p:spPr>
          <p:txBody>
            <a:bodyPr wrap="none">
              <a:spAutoFit/>
            </a:bodyPr>
            <a:lstStyle/>
            <a:p>
              <a:pP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Gill Sans MT" pitchFamily="34" charset="0"/>
                </a:rPr>
                <a:t>Key Category Analysis</a:t>
              </a:r>
            </a:p>
          </p:txBody>
        </p:sp>
      </p:grpSp>
      <p:sp>
        <p:nvSpPr>
          <p:cNvPr id="7" name="Rectangle 6"/>
          <p:cNvSpPr/>
          <p:nvPr/>
        </p:nvSpPr>
        <p:spPr>
          <a:xfrm>
            <a:off x="0" y="5710238"/>
            <a:ext cx="9144000" cy="549275"/>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10" name="Slide Number Placeholder 9"/>
          <p:cNvSpPr>
            <a:spLocks noGrp="1"/>
          </p:cNvSpPr>
          <p:nvPr>
            <p:ph type="sldNum" sz="quarter" idx="12"/>
          </p:nvPr>
        </p:nvSpPr>
        <p:spPr/>
        <p:txBody>
          <a:bodyPr/>
          <a:lstStyle/>
          <a:p>
            <a:pPr>
              <a:defRPr/>
            </a:pPr>
            <a:fld id="{62D5125E-BF52-49D5-9942-0DB8A652CD50}" type="slidenum">
              <a:rPr lang="en-US"/>
              <a:pPr>
                <a:defRPr/>
              </a:pPr>
              <a:t>3</a:t>
            </a:fld>
            <a:endParaRPr lang="en-US" dirty="0"/>
          </a:p>
        </p:txBody>
      </p:sp>
      <p:pic>
        <p:nvPicPr>
          <p:cNvPr id="6149" name="Picture 16" descr="icon NIIP.png"/>
          <p:cNvPicPr>
            <a:picLocks noChangeAspect="1"/>
          </p:cNvPicPr>
          <p:nvPr/>
        </p:nvPicPr>
        <p:blipFill>
          <a:blip r:embed="rId8"/>
          <a:srcRect/>
          <a:stretch>
            <a:fillRect/>
          </a:stretch>
        </p:blipFill>
        <p:spPr bwMode="auto">
          <a:xfrm>
            <a:off x="7807142" y="5664200"/>
            <a:ext cx="847725" cy="671513"/>
          </a:xfrm>
          <a:prstGeom prst="rect">
            <a:avLst/>
          </a:prstGeom>
          <a:noFill/>
          <a:ln w="9525">
            <a:noFill/>
            <a:miter lim="800000"/>
            <a:headEnd/>
            <a:tailEnd/>
          </a:ln>
        </p:spPr>
      </p:pic>
      <p:sp>
        <p:nvSpPr>
          <p:cNvPr id="23" name="Rectangle 22"/>
          <p:cNvSpPr/>
          <p:nvPr/>
        </p:nvSpPr>
        <p:spPr>
          <a:xfrm>
            <a:off x="557212" y="5710238"/>
            <a:ext cx="5661025" cy="523875"/>
          </a:xfrm>
          <a:prstGeom prst="rect">
            <a:avLst/>
          </a:prstGeom>
        </p:spPr>
        <p:txBody>
          <a:bodyPr wrap="none">
            <a:spAutoFit/>
          </a:bodyPr>
          <a:lstStyle/>
          <a:p>
            <a:pP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Gill Sans MT" pitchFamily="34" charset="0"/>
              </a:rPr>
              <a:t>National Inventory Improvement Plan</a:t>
            </a:r>
          </a:p>
        </p:txBody>
      </p:sp>
      <p:sp>
        <p:nvSpPr>
          <p:cNvPr id="6153" name="TextBox 30"/>
          <p:cNvSpPr txBox="1">
            <a:spLocks noChangeArrowheads="1"/>
          </p:cNvSpPr>
          <p:nvPr/>
        </p:nvSpPr>
        <p:spPr bwMode="auto">
          <a:xfrm>
            <a:off x="836613" y="635000"/>
            <a:ext cx="7486650" cy="523875"/>
          </a:xfrm>
          <a:prstGeom prst="rect">
            <a:avLst/>
          </a:prstGeom>
          <a:noFill/>
          <a:ln w="9525">
            <a:noFill/>
            <a:miter lim="800000"/>
            <a:headEnd/>
            <a:tailEnd/>
          </a:ln>
        </p:spPr>
        <p:txBody>
          <a:bodyPr>
            <a:spAutoFit/>
          </a:bodyPr>
          <a:lstStyle/>
          <a:p>
            <a:pPr algn="ctr"/>
            <a:r>
              <a:rPr lang="en-US" sz="2800" b="1" dirty="0">
                <a:latin typeface="Gill Sans MT" pitchFamily="34" charset="0"/>
              </a:rPr>
              <a:t>Six </a:t>
            </a:r>
            <a:r>
              <a:rPr lang="en-US" sz="2800" b="1" dirty="0" smtClean="0">
                <a:latin typeface="Gill Sans MT" pitchFamily="34" charset="0"/>
              </a:rPr>
              <a:t>Templates</a:t>
            </a:r>
            <a:endParaRPr lang="en-US" sz="2800" b="1" dirty="0">
              <a:latin typeface="Gill Sans MT" pitchFamily="34" charset="0"/>
            </a:endParaRPr>
          </a:p>
        </p:txBody>
      </p:sp>
      <p:sp>
        <p:nvSpPr>
          <p:cNvPr id="34" name="Rectangle 33"/>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24"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National Inventory Improvement Plan</a:t>
            </a:r>
            <a:endParaRPr lang="en-US" sz="1600" dirty="0">
              <a:solidFill>
                <a:schemeClr val="bg1"/>
              </a:solidFill>
              <a:latin typeface="Gill Sans MT" pitchFamily="34" charset="0"/>
              <a:cs typeface="Arial"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s_together blue.png"/>
          <p:cNvPicPr>
            <a:picLocks noChangeAspect="1"/>
          </p:cNvPicPr>
          <p:nvPr/>
        </p:nvPicPr>
        <p:blipFill>
          <a:blip r:embed="rId3">
            <a:grayscl/>
          </a:blip>
          <a:stretch>
            <a:fillRect/>
          </a:stretch>
        </p:blipFill>
        <p:spPr>
          <a:xfrm>
            <a:off x="672022" y="752474"/>
            <a:ext cx="8263054"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ContrastingRightFacing"/>
            <a:lightRig rig="threePt" dir="t"/>
          </a:scene3d>
        </p:spPr>
      </p:pic>
      <p:sp>
        <p:nvSpPr>
          <p:cNvPr id="11" name="Slide Number Placeholder 10"/>
          <p:cNvSpPr>
            <a:spLocks noGrp="1"/>
          </p:cNvSpPr>
          <p:nvPr>
            <p:ph type="sldNum" sz="quarter" idx="12"/>
          </p:nvPr>
        </p:nvSpPr>
        <p:spPr/>
        <p:txBody>
          <a:bodyPr/>
          <a:lstStyle/>
          <a:p>
            <a:pPr>
              <a:defRPr/>
            </a:pPr>
            <a:fld id="{7FF51BE1-E220-4BEF-A9B9-D5C2DF48F320}" type="slidenum">
              <a:rPr lang="en-US"/>
              <a:pPr>
                <a:defRPr/>
              </a:pPr>
              <a:t>4</a:t>
            </a:fld>
            <a:endParaRPr lang="en-US"/>
          </a:p>
        </p:txBody>
      </p:sp>
      <p:sp>
        <p:nvSpPr>
          <p:cNvPr id="12" name="Rectangle 11"/>
          <p:cNvSpPr/>
          <p:nvPr/>
        </p:nvSpPr>
        <p:spPr>
          <a:xfrm>
            <a:off x="0" y="2286000"/>
            <a:ext cx="9144000" cy="1371600"/>
          </a:xfrm>
          <a:prstGeom prst="rect">
            <a:avLst/>
          </a:prstGeom>
          <a:solidFill>
            <a:schemeClr val="tx1">
              <a:alpha val="46000"/>
            </a:schemeClr>
          </a:solidFill>
          <a:ln>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2700000" scaled="1"/>
              <a:tileRect/>
            </a:gra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icon institutional.png"/>
          <p:cNvPicPr>
            <a:picLocks noChangeAspect="1"/>
          </p:cNvPicPr>
          <p:nvPr/>
        </p:nvPicPr>
        <p:blipFill>
          <a:blip r:embed="rId4"/>
          <a:stretch>
            <a:fillRect/>
          </a:stretch>
        </p:blipFill>
        <p:spPr>
          <a:xfrm>
            <a:off x="5613400" y="1779588"/>
            <a:ext cx="3017838" cy="2398712"/>
          </a:xfrm>
          <a:prstGeom prst="rect">
            <a:avLst/>
          </a:prstGeom>
          <a:effectLst>
            <a:outerShdw blurRad="50800" dist="38100" dir="5400000" algn="t" rotWithShape="0">
              <a:prstClr val="black">
                <a:alpha val="40000"/>
              </a:prstClr>
            </a:outerShdw>
          </a:effectLst>
        </p:spPr>
      </p:pic>
      <p:sp>
        <p:nvSpPr>
          <p:cNvPr id="6" name="Rectangle 5"/>
          <p:cNvSpPr/>
          <p:nvPr/>
        </p:nvSpPr>
        <p:spPr>
          <a:xfrm>
            <a:off x="0" y="2370138"/>
            <a:ext cx="6364288" cy="1200150"/>
          </a:xfrm>
          <a:prstGeom prst="rect">
            <a:avLst/>
          </a:prstGeom>
        </p:spPr>
        <p:txBody>
          <a:bodyPr>
            <a:spAutoFit/>
          </a:bodyPr>
          <a:lstStyle/>
          <a:p>
            <a:pPr algn="ctr" fontAlgn="auto">
              <a:spcBef>
                <a:spcPts val="0"/>
              </a:spcBef>
              <a:spcAft>
                <a:spcPts val="0"/>
              </a:spcAft>
              <a:defRPr/>
            </a:pPr>
            <a:r>
              <a:rPr lang="en-US" sz="3600" i="1" dirty="0">
                <a:solidFill>
                  <a:srgbClr val="D1A346"/>
                </a:solidFill>
                <a:effectLst>
                  <a:outerShdw blurRad="38100" dist="38100" dir="2700000" algn="tl">
                    <a:srgbClr val="000000">
                      <a:alpha val="43137"/>
                    </a:srgbClr>
                  </a:outerShdw>
                </a:effectLst>
                <a:latin typeface="Gill Sans MT" pitchFamily="34" charset="0"/>
              </a:rPr>
              <a:t>National Inventory </a:t>
            </a:r>
            <a:br>
              <a:rPr lang="en-US" sz="3600" i="1" dirty="0">
                <a:solidFill>
                  <a:srgbClr val="D1A346"/>
                </a:solidFill>
                <a:effectLst>
                  <a:outerShdw blurRad="38100" dist="38100" dir="2700000" algn="tl">
                    <a:srgbClr val="000000">
                      <a:alpha val="43137"/>
                    </a:srgbClr>
                  </a:outerShdw>
                </a:effectLst>
                <a:latin typeface="Gill Sans MT" pitchFamily="34" charset="0"/>
              </a:rPr>
            </a:br>
            <a:r>
              <a:rPr lang="en-US" sz="3600" i="1" dirty="0">
                <a:solidFill>
                  <a:srgbClr val="D1A346"/>
                </a:solidFill>
                <a:effectLst>
                  <a:outerShdw blurRad="38100" dist="38100" dir="2700000" algn="tl">
                    <a:srgbClr val="000000">
                      <a:alpha val="43137"/>
                    </a:srgbClr>
                  </a:outerShdw>
                </a:effectLst>
                <a:latin typeface="Gill Sans MT" pitchFamily="34" charset="0"/>
              </a:rPr>
              <a:t>Improvement Plan</a:t>
            </a:r>
          </a:p>
        </p:txBody>
      </p:sp>
      <p:sp>
        <p:nvSpPr>
          <p:cNvPr id="10" name="Rectangle 9"/>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8"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National Inventory Improvement Plan</a:t>
            </a:r>
            <a:endParaRPr lang="en-US" sz="1600" dirty="0">
              <a:solidFill>
                <a:schemeClr val="bg1"/>
              </a:solidFill>
              <a:latin typeface="Gill Sans MT" pitchFamily="34"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09600" y="1526420"/>
            <a:ext cx="2319866" cy="2319866"/>
          </a:xfrm>
          <a:prstGeom prst="ellipse">
            <a:avLst/>
          </a:prstGeom>
          <a:blipFill>
            <a:blip r:embed="rId3"/>
            <a:stretch>
              <a:fillRect/>
            </a:stretch>
          </a:blipFill>
          <a:ln>
            <a:solidFill>
              <a:srgbClr val="D1A346"/>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a:xfrm>
            <a:off x="7010400" y="6492875"/>
            <a:ext cx="2133600" cy="365125"/>
          </a:xfrm>
        </p:spPr>
        <p:txBody>
          <a:bodyPr/>
          <a:lstStyle/>
          <a:p>
            <a:fld id="{CC5ED666-D2D2-0A46-BA25-BF3F952A59CA}" type="slidenum">
              <a:rPr lang="en-US" smtClean="0">
                <a:latin typeface="Gill Sans MT" pitchFamily="34" charset="0"/>
              </a:rPr>
              <a:pPr/>
              <a:t>5</a:t>
            </a:fld>
            <a:endParaRPr lang="en-US" dirty="0">
              <a:latin typeface="Gill Sans MT" pitchFamily="34" charset="0"/>
            </a:endParaRPr>
          </a:p>
        </p:txBody>
      </p:sp>
      <p:sp>
        <p:nvSpPr>
          <p:cNvPr id="24" name="TextBox 23"/>
          <p:cNvSpPr txBox="1"/>
          <p:nvPr/>
        </p:nvSpPr>
        <p:spPr>
          <a:xfrm>
            <a:off x="3212432" y="1872580"/>
            <a:ext cx="5931568" cy="1431161"/>
          </a:xfrm>
          <a:prstGeom prst="rect">
            <a:avLst/>
          </a:prstGeom>
          <a:noFill/>
        </p:spPr>
        <p:txBody>
          <a:bodyPr wrap="square" rtlCol="0">
            <a:spAutoFit/>
          </a:bodyPr>
          <a:lstStyle/>
          <a:p>
            <a:pPr marL="0" lvl="1">
              <a:spcAft>
                <a:spcPts val="600"/>
              </a:spcAft>
              <a:buClr>
                <a:schemeClr val="accent1"/>
              </a:buClr>
              <a:buFont typeface="Arial" pitchFamily="34" charset="0"/>
              <a:buChar char="•"/>
            </a:pPr>
            <a:r>
              <a:rPr lang="en-US" dirty="0" smtClean="0">
                <a:latin typeface="Gill Sans MT" pitchFamily="34" charset="0"/>
              </a:rPr>
              <a:t>Synthesize findings from other templates</a:t>
            </a:r>
          </a:p>
          <a:p>
            <a:pPr marL="0" lvl="1">
              <a:spcAft>
                <a:spcPts val="600"/>
              </a:spcAft>
              <a:buClr>
                <a:schemeClr val="accent1"/>
              </a:buClr>
              <a:buFont typeface="Arial" pitchFamily="34" charset="0"/>
              <a:buChar char="•"/>
            </a:pPr>
            <a:r>
              <a:rPr lang="en-US" dirty="0" smtClean="0">
                <a:latin typeface="Gill Sans MT" pitchFamily="34" charset="0"/>
              </a:rPr>
              <a:t>Identify and prioritize future areas of improvement</a:t>
            </a:r>
          </a:p>
          <a:p>
            <a:pPr marL="0" lvl="1">
              <a:spcAft>
                <a:spcPts val="600"/>
              </a:spcAft>
              <a:buClr>
                <a:schemeClr val="accent1"/>
              </a:buClr>
              <a:buFont typeface="Arial" pitchFamily="34" charset="0"/>
              <a:buChar char="•"/>
            </a:pPr>
            <a:r>
              <a:rPr lang="en-US" dirty="0" smtClean="0">
                <a:latin typeface="Gill Sans MT" pitchFamily="34" charset="0"/>
              </a:rPr>
              <a:t>Identify concrete actions to address improvements</a:t>
            </a:r>
          </a:p>
          <a:p>
            <a:pPr marL="0" lvl="1">
              <a:spcAft>
                <a:spcPts val="600"/>
              </a:spcAft>
              <a:buClr>
                <a:schemeClr val="accent1"/>
              </a:buClr>
              <a:buFont typeface="Arial" pitchFamily="34" charset="0"/>
              <a:buChar char="•"/>
            </a:pPr>
            <a:r>
              <a:rPr lang="en-US" dirty="0" smtClean="0">
                <a:latin typeface="Gill Sans MT" pitchFamily="34" charset="0"/>
              </a:rPr>
              <a:t>Start thinking about implementation of improvement actions</a:t>
            </a:r>
          </a:p>
        </p:txBody>
      </p:sp>
      <p:sp>
        <p:nvSpPr>
          <p:cNvPr id="25" name="Rectangle 24"/>
          <p:cNvSpPr/>
          <p:nvPr/>
        </p:nvSpPr>
        <p:spPr>
          <a:xfrm>
            <a:off x="3019926" y="1266854"/>
            <a:ext cx="5630588" cy="369332"/>
          </a:xfrm>
          <a:prstGeom prst="rect">
            <a:avLst/>
          </a:prstGeom>
        </p:spPr>
        <p:txBody>
          <a:bodyPr wrap="square">
            <a:spAutoFit/>
          </a:bodyPr>
          <a:lstStyle/>
          <a:p>
            <a:pPr marL="342900" lvl="0" indent="-342900" fontAlgn="base">
              <a:spcBef>
                <a:spcPct val="0"/>
              </a:spcBef>
              <a:spcAft>
                <a:spcPct val="0"/>
              </a:spcAft>
              <a:buFont typeface="Arial" pitchFamily="34" charset="0"/>
              <a:buNone/>
            </a:pPr>
            <a:r>
              <a:rPr lang="en-US" b="1" dirty="0" smtClean="0">
                <a:solidFill>
                  <a:srgbClr val="D1A346"/>
                </a:solidFill>
                <a:latin typeface="Gill Sans MT" pitchFamily="34" charset="0"/>
                <a:ea typeface="MS Mincho" pitchFamily="49" charset="-128"/>
                <a:cs typeface="Arial" charset="0"/>
              </a:rPr>
              <a:t>This template gives an inventory team a place to:</a:t>
            </a:r>
          </a:p>
        </p:txBody>
      </p:sp>
      <p:sp>
        <p:nvSpPr>
          <p:cNvPr id="26" name="TextBox 25"/>
          <p:cNvSpPr txBox="1"/>
          <p:nvPr/>
        </p:nvSpPr>
        <p:spPr>
          <a:xfrm>
            <a:off x="836910" y="635431"/>
            <a:ext cx="7485682" cy="523220"/>
          </a:xfrm>
          <a:prstGeom prst="rect">
            <a:avLst/>
          </a:prstGeom>
          <a:noFill/>
        </p:spPr>
        <p:txBody>
          <a:bodyPr wrap="square" rtlCol="0">
            <a:spAutoFit/>
          </a:bodyPr>
          <a:lstStyle/>
          <a:p>
            <a:pPr algn="ctr"/>
            <a:r>
              <a:rPr lang="en-US" sz="2800" b="1" dirty="0" smtClean="0">
                <a:latin typeface="Gill Sans MT" pitchFamily="34" charset="0"/>
              </a:rPr>
              <a:t>How this Template Will Help!</a:t>
            </a:r>
            <a:endParaRPr lang="en-US" sz="2800" b="1" dirty="0">
              <a:latin typeface="Gill Sans MT" pitchFamily="34" charset="0"/>
            </a:endParaRPr>
          </a:p>
        </p:txBody>
      </p:sp>
      <p:sp>
        <p:nvSpPr>
          <p:cNvPr id="10" name="TextBox 9"/>
          <p:cNvSpPr txBox="1"/>
          <p:nvPr/>
        </p:nvSpPr>
        <p:spPr>
          <a:xfrm>
            <a:off x="3218547" y="4187339"/>
            <a:ext cx="5458343" cy="2339102"/>
          </a:xfrm>
          <a:prstGeom prst="rect">
            <a:avLst/>
          </a:prstGeom>
          <a:noFill/>
        </p:spPr>
        <p:txBody>
          <a:bodyPr wrap="square" rtlCol="0">
            <a:spAutoFit/>
          </a:bodyPr>
          <a:lstStyle/>
          <a:p>
            <a:pPr marL="0" lvl="1">
              <a:spcAft>
                <a:spcPts val="600"/>
              </a:spcAft>
              <a:buClr>
                <a:schemeClr val="accent1"/>
              </a:buClr>
              <a:buFont typeface="Arial" pitchFamily="34" charset="0"/>
              <a:buChar char="•"/>
            </a:pPr>
            <a:r>
              <a:rPr lang="en-US" dirty="0" smtClean="0">
                <a:latin typeface="Gill Sans MT" pitchFamily="34" charset="0"/>
              </a:rPr>
              <a:t>Prepare a National Inventory Improvement Plan</a:t>
            </a:r>
          </a:p>
          <a:p>
            <a:pPr marL="0" lvl="1">
              <a:spcAft>
                <a:spcPts val="600"/>
              </a:spcAft>
              <a:buClr>
                <a:schemeClr val="accent1"/>
              </a:buClr>
              <a:buFont typeface="Arial" pitchFamily="34" charset="0"/>
              <a:buChar char="•"/>
            </a:pPr>
            <a:r>
              <a:rPr lang="en-US" dirty="0" smtClean="0">
                <a:latin typeface="Gill Sans MT" pitchFamily="34" charset="0"/>
              </a:rPr>
              <a:t>Adhere to internationally accepted inventory principles </a:t>
            </a:r>
          </a:p>
          <a:p>
            <a:pPr marL="0" lvl="1">
              <a:spcAft>
                <a:spcPts val="600"/>
              </a:spcAft>
              <a:buClr>
                <a:schemeClr val="accent1"/>
              </a:buClr>
              <a:buFont typeface="Arial" pitchFamily="34" charset="0"/>
              <a:buChar char="•"/>
            </a:pPr>
            <a:r>
              <a:rPr lang="en-US" dirty="0" smtClean="0">
                <a:latin typeface="Gill Sans MT" pitchFamily="34" charset="0"/>
              </a:rPr>
              <a:t>Meet the needs of policy-makers, researchers, and the  public</a:t>
            </a:r>
          </a:p>
          <a:p>
            <a:pPr marL="0" lvl="1">
              <a:spcAft>
                <a:spcPts val="600"/>
              </a:spcAft>
              <a:buClr>
                <a:schemeClr val="accent1"/>
              </a:buClr>
              <a:buFont typeface="Arial" pitchFamily="34" charset="0"/>
              <a:buChar char="•"/>
            </a:pPr>
            <a:r>
              <a:rPr lang="en-US" dirty="0" smtClean="0">
                <a:latin typeface="Gill Sans MT" pitchFamily="34" charset="0"/>
              </a:rPr>
              <a:t>Identify projects to address the areas of highest priority</a:t>
            </a:r>
          </a:p>
          <a:p>
            <a:pPr marL="0" lvl="1">
              <a:spcAft>
                <a:spcPts val="600"/>
              </a:spcAft>
              <a:buClr>
                <a:schemeClr val="accent1"/>
              </a:buClr>
              <a:buFont typeface="Arial" pitchFamily="34" charset="0"/>
              <a:buChar char="•"/>
            </a:pPr>
            <a:r>
              <a:rPr lang="en-US" dirty="0" smtClean="0">
                <a:latin typeface="Gill Sans MT" pitchFamily="34" charset="0"/>
              </a:rPr>
              <a:t>Propose projects for funding to improve emission estimation</a:t>
            </a:r>
          </a:p>
        </p:txBody>
      </p:sp>
      <p:sp>
        <p:nvSpPr>
          <p:cNvPr id="12" name="Rectangle 11"/>
          <p:cNvSpPr/>
          <p:nvPr/>
        </p:nvSpPr>
        <p:spPr>
          <a:xfrm>
            <a:off x="3204028" y="3798697"/>
            <a:ext cx="4572000" cy="369332"/>
          </a:xfrm>
          <a:prstGeom prst="rect">
            <a:avLst/>
          </a:prstGeom>
        </p:spPr>
        <p:txBody>
          <a:bodyPr>
            <a:spAutoFit/>
          </a:bodyPr>
          <a:lstStyle/>
          <a:p>
            <a:pPr marL="342900" lvl="0" indent="-342900" fontAlgn="base">
              <a:spcBef>
                <a:spcPct val="0"/>
              </a:spcBef>
              <a:spcAft>
                <a:spcPct val="0"/>
              </a:spcAft>
              <a:buFont typeface="Arial" pitchFamily="34" charset="0"/>
              <a:buNone/>
            </a:pPr>
            <a:r>
              <a:rPr lang="en-US" b="1" dirty="0" smtClean="0">
                <a:solidFill>
                  <a:srgbClr val="D1A346"/>
                </a:solidFill>
                <a:latin typeface="Gill Sans MT" pitchFamily="34" charset="0"/>
                <a:ea typeface="MS Mincho" pitchFamily="49" charset="-128"/>
                <a:cs typeface="Arial" charset="0"/>
              </a:rPr>
              <a:t>These steps will help the inventory team:</a:t>
            </a:r>
          </a:p>
        </p:txBody>
      </p:sp>
      <p:sp>
        <p:nvSpPr>
          <p:cNvPr id="14" name="Rectangle 13"/>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effectLst>
                  <a:outerShdw blurRad="38100" dist="38100" dir="2700000" algn="tl">
                    <a:srgbClr val="000000">
                      <a:alpha val="43137"/>
                    </a:srgbClr>
                  </a:outerShdw>
                </a:effectLst>
                <a:latin typeface="Gill Sans MT" pitchFamily="34" charset="0"/>
              </a:rPr>
              <a:t>				</a:t>
            </a:r>
            <a:endParaRPr lang="en-US" sz="2800" dirty="0">
              <a:effectLst>
                <a:outerShdw blurRad="38100" dist="38100" dir="2700000" algn="tl">
                  <a:srgbClr val="000000">
                    <a:alpha val="43137"/>
                  </a:srgbClr>
                </a:outerShdw>
              </a:effectLst>
              <a:latin typeface="Gill Sans MT" pitchFamily="34" charset="0"/>
            </a:endParaRPr>
          </a:p>
        </p:txBody>
      </p:sp>
      <p:pic>
        <p:nvPicPr>
          <p:cNvPr id="17" name="Picture 16" descr="icon institutional.png"/>
          <p:cNvPicPr>
            <a:picLocks noChangeAspect="1"/>
          </p:cNvPicPr>
          <p:nvPr/>
        </p:nvPicPr>
        <p:blipFill>
          <a:blip r:embed="rId4" cstate="print"/>
          <a:stretch>
            <a:fillRect/>
          </a:stretch>
        </p:blipFill>
        <p:spPr>
          <a:xfrm>
            <a:off x="7848600" y="0"/>
            <a:ext cx="828291" cy="658491"/>
          </a:xfrm>
          <a:prstGeom prst="rect">
            <a:avLst/>
          </a:prstGeom>
          <a:effectLst>
            <a:outerShdw blurRad="50800" dist="38100" dir="5400000" algn="t" rotWithShape="0">
              <a:prstClr val="black">
                <a:alpha val="40000"/>
              </a:prstClr>
            </a:outerShdw>
          </a:effectLst>
        </p:spPr>
      </p:pic>
      <p:sp>
        <p:nvSpPr>
          <p:cNvPr id="13" name="Oval 12"/>
          <p:cNvSpPr/>
          <p:nvPr/>
        </p:nvSpPr>
        <p:spPr>
          <a:xfrm>
            <a:off x="575734" y="4004734"/>
            <a:ext cx="2319866" cy="2319866"/>
          </a:xfrm>
          <a:prstGeom prst="ellipse">
            <a:avLst/>
          </a:prstGeom>
          <a:blipFill>
            <a:blip r:embed="rId5"/>
            <a:stretch>
              <a:fillRect/>
            </a:stretch>
          </a:blipFill>
          <a:ln>
            <a:solidFill>
              <a:srgbClr val="D1A346"/>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National Inventory Improvement Plan</a:t>
            </a:r>
            <a:endParaRPr lang="en-US" sz="1600" dirty="0">
              <a:solidFill>
                <a:schemeClr val="bg1"/>
              </a:solidFill>
              <a:latin typeface="Gill Sans MT" pitchFamily="34"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fade">
                                      <p:cBhvr>
                                        <p:cTn id="13" dur="1000"/>
                                        <p:tgtEl>
                                          <p:spTgt spid="2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Effect transition="in" filter="fade">
                                      <p:cBhvr>
                                        <p:cTn id="16" dur="1000"/>
                                        <p:tgtEl>
                                          <p:spTgt spid="2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2" end="2"/>
                                            </p:txEl>
                                          </p:spTgt>
                                        </p:tgtEl>
                                        <p:attrNameLst>
                                          <p:attrName>style.visibility</p:attrName>
                                        </p:attrNameLst>
                                      </p:cBhvr>
                                      <p:to>
                                        <p:strVal val="visible"/>
                                      </p:to>
                                    </p:set>
                                    <p:animEffect transition="in" filter="fade">
                                      <p:cBhvr>
                                        <p:cTn id="19" dur="1000"/>
                                        <p:tgtEl>
                                          <p:spTgt spid="24">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10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1000"/>
                                        <p:tgtEl>
                                          <p:spTgt spid="10">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1000"/>
                                        <p:tgtEl>
                                          <p:spTgt spid="10">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fade">
                                      <p:cBhvr>
                                        <p:cTn id="39" dur="1000"/>
                                        <p:tgtEl>
                                          <p:spTgt spid="10">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1000"/>
                                        <p:tgtEl>
                                          <p:spTgt spid="10">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fade">
                                      <p:cBhvr>
                                        <p:cTn id="45"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p:bldP spid="10" grpId="0" build="p" bldLvl="2"/>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533400"/>
            <a:ext cx="8229600" cy="1066800"/>
          </a:xfrm>
        </p:spPr>
        <p:txBody>
          <a:bodyPr>
            <a:normAutofit/>
          </a:bodyPr>
          <a:lstStyle/>
          <a:p>
            <a:r>
              <a:rPr lang="en-US" sz="2800" b="1" dirty="0" smtClean="0"/>
              <a:t>Inventory Improvement Areas</a:t>
            </a:r>
            <a:endParaRPr lang="en-US" sz="2800" b="1" dirty="0"/>
          </a:p>
        </p:txBody>
      </p:sp>
      <p:sp>
        <p:nvSpPr>
          <p:cNvPr id="10" name="Slide Number Placeholder 9"/>
          <p:cNvSpPr>
            <a:spLocks noGrp="1"/>
          </p:cNvSpPr>
          <p:nvPr>
            <p:ph type="sldNum" sz="quarter" idx="12"/>
          </p:nvPr>
        </p:nvSpPr>
        <p:spPr/>
        <p:txBody>
          <a:bodyPr/>
          <a:lstStyle/>
          <a:p>
            <a:fld id="{CC5ED666-D2D2-0A46-BA25-BF3F952A59CA}" type="slidenum">
              <a:rPr lang="en-US" smtClean="0">
                <a:latin typeface="Gill Sans MT" pitchFamily="34" charset="0"/>
              </a:rPr>
              <a:pPr/>
              <a:t>6</a:t>
            </a:fld>
            <a:endParaRPr lang="en-US" dirty="0">
              <a:latin typeface="Gill Sans MT" pitchFamily="34" charset="0"/>
            </a:endParaRPr>
          </a:p>
        </p:txBody>
      </p:sp>
      <p:sp>
        <p:nvSpPr>
          <p:cNvPr id="12" name="Rectangle 11"/>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effectLst>
                  <a:outerShdw blurRad="38100" dist="38100" dir="2700000" algn="tl">
                    <a:srgbClr val="000000">
                      <a:alpha val="43137"/>
                    </a:srgbClr>
                  </a:outerShdw>
                </a:effectLst>
                <a:latin typeface="Gill Sans MT" pitchFamily="34" charset="0"/>
              </a:rPr>
              <a:t>				</a:t>
            </a:r>
            <a:endParaRPr lang="en-US" sz="2800" dirty="0">
              <a:effectLst>
                <a:outerShdw blurRad="38100" dist="38100" dir="2700000" algn="tl">
                  <a:srgbClr val="000000">
                    <a:alpha val="43137"/>
                  </a:srgbClr>
                </a:outerShdw>
              </a:effectLst>
              <a:latin typeface="Gill Sans MT" pitchFamily="34" charset="0"/>
            </a:endParaRPr>
          </a:p>
        </p:txBody>
      </p:sp>
      <p:pic>
        <p:nvPicPr>
          <p:cNvPr id="14" name="Picture 13" descr="icon institutional.png"/>
          <p:cNvPicPr>
            <a:picLocks noChangeAspect="1"/>
          </p:cNvPicPr>
          <p:nvPr/>
        </p:nvPicPr>
        <p:blipFill>
          <a:blip r:embed="rId3" cstate="print"/>
          <a:stretch>
            <a:fillRect/>
          </a:stretch>
        </p:blipFill>
        <p:spPr>
          <a:xfrm>
            <a:off x="7848600" y="0"/>
            <a:ext cx="828291" cy="658491"/>
          </a:xfrm>
          <a:prstGeom prst="rect">
            <a:avLst/>
          </a:prstGeom>
          <a:effectLst>
            <a:outerShdw blurRad="50800" dist="38100" dir="5400000" algn="t" rotWithShape="0">
              <a:prstClr val="black">
                <a:alpha val="40000"/>
              </a:prstClr>
            </a:outerShdw>
          </a:effectLst>
        </p:spPr>
      </p:pic>
      <p:sp>
        <p:nvSpPr>
          <p:cNvPr id="15" name="Rectangle 14"/>
          <p:cNvSpPr/>
          <p:nvPr/>
        </p:nvSpPr>
        <p:spPr>
          <a:xfrm>
            <a:off x="0" y="2209800"/>
            <a:ext cx="1828800" cy="1981200"/>
          </a:xfrm>
          <a:prstGeom prst="rect">
            <a:avLst/>
          </a:prstGeom>
          <a:blipFill>
            <a:blip r:embed="rId4"/>
            <a:stretch>
              <a:fillRect/>
            </a:stretch>
          </a:blip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828800" y="2209800"/>
            <a:ext cx="1828800" cy="1981200"/>
          </a:xfrm>
          <a:prstGeom prst="rect">
            <a:avLst/>
          </a:prstGeom>
          <a:blipFill>
            <a:blip r:embed="rId5"/>
            <a:stretch>
              <a:fillRect/>
            </a:stretch>
          </a:blip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657600" y="2209800"/>
            <a:ext cx="1828800" cy="1981200"/>
          </a:xfrm>
          <a:prstGeom prst="rect">
            <a:avLst/>
          </a:prstGeom>
          <a:blipFill>
            <a:blip r:embed="rId6"/>
            <a:stretch>
              <a:fillRect/>
            </a:stretch>
          </a:blip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486400" y="2209800"/>
            <a:ext cx="1828800" cy="1981200"/>
          </a:xfrm>
          <a:prstGeom prst="rect">
            <a:avLst/>
          </a:prstGeom>
          <a:blipFill>
            <a:blip r:embed="rId7"/>
            <a:stretch>
              <a:fillRect/>
            </a:stretch>
          </a:blip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315200" y="2209800"/>
            <a:ext cx="1828800" cy="1981200"/>
          </a:xfrm>
          <a:prstGeom prst="rect">
            <a:avLst/>
          </a:prstGeom>
          <a:blipFill>
            <a:blip r:embed="rId8"/>
            <a:stretch>
              <a:fillRect/>
            </a:stretch>
          </a:blip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 y="4246106"/>
            <a:ext cx="1828800" cy="1200329"/>
          </a:xfrm>
          <a:prstGeom prst="rect">
            <a:avLst/>
          </a:prstGeom>
          <a:noFill/>
        </p:spPr>
        <p:txBody>
          <a:bodyPr wrap="square" rtlCol="0">
            <a:spAutoFit/>
          </a:bodyPr>
          <a:lstStyle/>
          <a:p>
            <a:pPr marL="0" lvl="1" algn="ctr"/>
            <a:r>
              <a:rPr lang="en-US" dirty="0" smtClean="0">
                <a:latin typeface="Gill Sans MT" pitchFamily="34" charset="0"/>
              </a:rPr>
              <a:t>Identifying availability of better quality data</a:t>
            </a:r>
          </a:p>
        </p:txBody>
      </p:sp>
      <p:sp>
        <p:nvSpPr>
          <p:cNvPr id="21" name="TextBox 20"/>
          <p:cNvSpPr txBox="1"/>
          <p:nvPr/>
        </p:nvSpPr>
        <p:spPr>
          <a:xfrm>
            <a:off x="1828801" y="4246106"/>
            <a:ext cx="1828800" cy="1754326"/>
          </a:xfrm>
          <a:prstGeom prst="rect">
            <a:avLst/>
          </a:prstGeom>
          <a:noFill/>
        </p:spPr>
        <p:txBody>
          <a:bodyPr wrap="square" rtlCol="0">
            <a:spAutoFit/>
          </a:bodyPr>
          <a:lstStyle/>
          <a:p>
            <a:pPr marL="0" lvl="1" algn="ctr"/>
            <a:r>
              <a:rPr lang="en-US" dirty="0" smtClean="0">
                <a:latin typeface="Gill Sans MT" pitchFamily="34" charset="0"/>
              </a:rPr>
              <a:t>Facilitating coordination among institutions to support data collection efforts</a:t>
            </a:r>
          </a:p>
        </p:txBody>
      </p:sp>
      <p:sp>
        <p:nvSpPr>
          <p:cNvPr id="22" name="TextBox 21"/>
          <p:cNvSpPr txBox="1"/>
          <p:nvPr/>
        </p:nvSpPr>
        <p:spPr>
          <a:xfrm>
            <a:off x="3657601" y="4246106"/>
            <a:ext cx="1828800" cy="923330"/>
          </a:xfrm>
          <a:prstGeom prst="rect">
            <a:avLst/>
          </a:prstGeom>
          <a:noFill/>
        </p:spPr>
        <p:txBody>
          <a:bodyPr wrap="square" rtlCol="0">
            <a:spAutoFit/>
          </a:bodyPr>
          <a:lstStyle/>
          <a:p>
            <a:pPr marL="0" lvl="1" algn="ctr"/>
            <a:r>
              <a:rPr lang="en-US" dirty="0" smtClean="0">
                <a:latin typeface="Gill Sans MT" pitchFamily="34" charset="0"/>
              </a:rPr>
              <a:t>Adopting a higher Tier methodology</a:t>
            </a:r>
          </a:p>
        </p:txBody>
      </p:sp>
      <p:sp>
        <p:nvSpPr>
          <p:cNvPr id="23" name="TextBox 22"/>
          <p:cNvSpPr txBox="1"/>
          <p:nvPr/>
        </p:nvSpPr>
        <p:spPr>
          <a:xfrm>
            <a:off x="5486400" y="4246106"/>
            <a:ext cx="1828800" cy="923330"/>
          </a:xfrm>
          <a:prstGeom prst="rect">
            <a:avLst/>
          </a:prstGeom>
          <a:noFill/>
        </p:spPr>
        <p:txBody>
          <a:bodyPr wrap="square" rtlCol="0">
            <a:spAutoFit/>
          </a:bodyPr>
          <a:lstStyle/>
          <a:p>
            <a:pPr marL="0" lvl="1" algn="ctr"/>
            <a:r>
              <a:rPr lang="en-US" dirty="0" smtClean="0">
                <a:latin typeface="Gill Sans MT" pitchFamily="34" charset="0"/>
              </a:rPr>
              <a:t>Training of current staff members</a:t>
            </a:r>
          </a:p>
        </p:txBody>
      </p:sp>
      <p:sp>
        <p:nvSpPr>
          <p:cNvPr id="24" name="TextBox 23"/>
          <p:cNvSpPr txBox="1"/>
          <p:nvPr/>
        </p:nvSpPr>
        <p:spPr>
          <a:xfrm>
            <a:off x="7315200" y="4246106"/>
            <a:ext cx="1828800" cy="646331"/>
          </a:xfrm>
          <a:prstGeom prst="rect">
            <a:avLst/>
          </a:prstGeom>
          <a:noFill/>
        </p:spPr>
        <p:txBody>
          <a:bodyPr wrap="square" rtlCol="0">
            <a:spAutoFit/>
          </a:bodyPr>
          <a:lstStyle/>
          <a:p>
            <a:pPr marL="0" lvl="1" algn="ctr"/>
            <a:r>
              <a:rPr lang="en-US" dirty="0" smtClean="0">
                <a:latin typeface="Gill Sans MT" pitchFamily="34" charset="0"/>
              </a:rPr>
              <a:t>Hiring additional staff</a:t>
            </a:r>
          </a:p>
        </p:txBody>
      </p:sp>
      <p:sp>
        <p:nvSpPr>
          <p:cNvPr id="25"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National Inventory Improvement Plan</a:t>
            </a:r>
            <a:endParaRPr lang="en-US" sz="1600" dirty="0">
              <a:solidFill>
                <a:schemeClr val="bg1"/>
              </a:solidFill>
              <a:latin typeface="Gill Sans MT" pitchFamily="34"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0"/>
          <p:cNvSpPr>
            <a:spLocks noGrp="1"/>
          </p:cNvSpPr>
          <p:nvPr>
            <p:ph type="title"/>
          </p:nvPr>
        </p:nvSpPr>
        <p:spPr>
          <a:xfrm>
            <a:off x="103236" y="754620"/>
            <a:ext cx="6829425" cy="692150"/>
          </a:xfrm>
        </p:spPr>
        <p:txBody>
          <a:bodyPr/>
          <a:lstStyle/>
          <a:p>
            <a:pPr eaLnBrk="1" hangingPunct="1"/>
            <a:r>
              <a:rPr lang="en-US" sz="2800" dirty="0" smtClean="0"/>
              <a:t>How The National Inventory Improvement Plan (NIIP) Works</a:t>
            </a:r>
          </a:p>
        </p:txBody>
      </p:sp>
      <p:sp>
        <p:nvSpPr>
          <p:cNvPr id="3" name="Content Placeholder 2"/>
          <p:cNvSpPr>
            <a:spLocks noGrp="1"/>
          </p:cNvSpPr>
          <p:nvPr>
            <p:ph idx="1"/>
          </p:nvPr>
        </p:nvSpPr>
        <p:spPr>
          <a:xfrm>
            <a:off x="3533775" y="1428750"/>
            <a:ext cx="5111750" cy="4683125"/>
          </a:xfrm>
        </p:spPr>
        <p:txBody>
          <a:bodyPr rtlCol="0">
            <a:normAutofit/>
          </a:bodyPr>
          <a:lstStyle/>
          <a:p>
            <a:pPr algn="ctr" eaLnBrk="1" fontAlgn="auto" hangingPunct="1">
              <a:spcAft>
                <a:spcPts val="0"/>
              </a:spcAft>
              <a:buFont typeface="Arial"/>
              <a:buNone/>
              <a:defRPr/>
            </a:pPr>
            <a:r>
              <a:rPr lang="en-US" cap="small" dirty="0" smtClean="0">
                <a:effectLst>
                  <a:outerShdw blurRad="38100" dist="38100" dir="2700000" algn="tl">
                    <a:srgbClr val="000000">
                      <a:alpha val="43137"/>
                    </a:srgbClr>
                  </a:outerShdw>
                </a:effectLst>
              </a:rPr>
              <a:t> </a:t>
            </a:r>
            <a:endParaRPr lang="en-US" cap="small" dirty="0">
              <a:effectLst>
                <a:outerShdw blurRad="38100" dist="38100" dir="2700000" algn="tl">
                  <a:srgbClr val="000000">
                    <a:alpha val="43137"/>
                  </a:srgbClr>
                </a:outerShdw>
              </a:effectLst>
            </a:endParaRPr>
          </a:p>
        </p:txBody>
      </p:sp>
      <p:sp>
        <p:nvSpPr>
          <p:cNvPr id="10244" name="Text Placeholder 11"/>
          <p:cNvSpPr>
            <a:spLocks noGrp="1"/>
          </p:cNvSpPr>
          <p:nvPr>
            <p:ph type="body" sz="half" idx="2"/>
          </p:nvPr>
        </p:nvSpPr>
        <p:spPr>
          <a:xfrm>
            <a:off x="282575" y="1726376"/>
            <a:ext cx="8378825" cy="708025"/>
          </a:xfrm>
        </p:spPr>
        <p:txBody>
          <a:bodyPr/>
          <a:lstStyle/>
          <a:p>
            <a:pPr eaLnBrk="1" hangingPunct="1"/>
            <a:r>
              <a:rPr lang="en-US" sz="2400" dirty="0" smtClean="0"/>
              <a:t>This plan will facilitate </a:t>
            </a:r>
            <a:r>
              <a:rPr lang="en-US" sz="2400" b="1" u="sng" dirty="0" smtClean="0"/>
              <a:t>continual</a:t>
            </a:r>
            <a:r>
              <a:rPr lang="en-US" sz="2400" dirty="0" smtClean="0"/>
              <a:t> inventory improvements</a:t>
            </a:r>
          </a:p>
        </p:txBody>
      </p:sp>
      <p:graphicFrame>
        <p:nvGraphicFramePr>
          <p:cNvPr id="7" name="Diagram 6"/>
          <p:cNvGraphicFramePr/>
          <p:nvPr/>
        </p:nvGraphicFramePr>
        <p:xfrm>
          <a:off x="1751996" y="2757957"/>
          <a:ext cx="5445206" cy="3775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pic>
        <p:nvPicPr>
          <p:cNvPr id="10" name="Picture 9" descr="icon institutional.png"/>
          <p:cNvPicPr>
            <a:picLocks noChangeAspect="1"/>
          </p:cNvPicPr>
          <p:nvPr/>
        </p:nvPicPr>
        <p:blipFill>
          <a:blip r:embed="rId8"/>
          <a:stretch>
            <a:fillRect/>
          </a:stretch>
        </p:blipFill>
        <p:spPr>
          <a:xfrm>
            <a:off x="7848600" y="0"/>
            <a:ext cx="828675" cy="658813"/>
          </a:xfrm>
          <a:prstGeom prst="rect">
            <a:avLst/>
          </a:prstGeom>
          <a:effectLst>
            <a:outerShdw blurRad="50800" dist="38100" dir="5400000" algn="t" rotWithShape="0">
              <a:prstClr val="black">
                <a:alpha val="40000"/>
              </a:prstClr>
            </a:outerShdw>
          </a:effectLst>
        </p:spPr>
      </p:pic>
      <p:sp>
        <p:nvSpPr>
          <p:cNvPr id="8" name="Slide Number Placeholder 3"/>
          <p:cNvSpPr>
            <a:spLocks noGrp="1"/>
          </p:cNvSpPr>
          <p:nvPr>
            <p:ph type="sldNum" sz="quarter" idx="12"/>
          </p:nvPr>
        </p:nvSpPr>
        <p:spPr/>
        <p:txBody>
          <a:bodyPr/>
          <a:lstStyle/>
          <a:p>
            <a:pPr>
              <a:defRPr/>
            </a:pPr>
            <a:fld id="{AB40AB7D-2F2F-4F5E-849A-79568A5BDEBE}" type="slidenum">
              <a:rPr lang="en-US"/>
              <a:pPr>
                <a:defRPr/>
              </a:pPr>
              <a:t>7</a:t>
            </a:fld>
            <a:endParaRPr lang="en-US" dirty="0"/>
          </a:p>
        </p:txBody>
      </p:sp>
      <p:sp>
        <p:nvSpPr>
          <p:cNvPr id="9"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National Inventory Improvement Plan</a:t>
            </a:r>
            <a:endParaRPr lang="en-US" sz="1600" dirty="0">
              <a:solidFill>
                <a:schemeClr val="bg1"/>
              </a:solidFill>
              <a:latin typeface="Gill Sans MT" pitchFamily="34" charset="0"/>
              <a:cs typeface="Arial"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pic>
        <p:nvPicPr>
          <p:cNvPr id="5" name="Picture 4" descr="icon institutional.png"/>
          <p:cNvPicPr>
            <a:picLocks noChangeAspect="1"/>
          </p:cNvPicPr>
          <p:nvPr/>
        </p:nvPicPr>
        <p:blipFill>
          <a:blip r:embed="rId3"/>
          <a:stretch>
            <a:fillRect/>
          </a:stretch>
        </p:blipFill>
        <p:spPr>
          <a:xfrm>
            <a:off x="7848600" y="0"/>
            <a:ext cx="828675" cy="658813"/>
          </a:xfrm>
          <a:prstGeom prst="rect">
            <a:avLst/>
          </a:prstGeom>
          <a:effectLst>
            <a:outerShdw blurRad="50800" dist="38100" dir="5400000" algn="t" rotWithShape="0">
              <a:prstClr val="black">
                <a:alpha val="40000"/>
              </a:prstClr>
            </a:outerShdw>
          </a:effectLst>
        </p:spPr>
      </p:pic>
      <p:sp>
        <p:nvSpPr>
          <p:cNvPr id="11268" name="Title 5"/>
          <p:cNvSpPr>
            <a:spLocks noGrp="1"/>
          </p:cNvSpPr>
          <p:nvPr>
            <p:ph type="title"/>
          </p:nvPr>
        </p:nvSpPr>
        <p:spPr>
          <a:xfrm>
            <a:off x="152400" y="603250"/>
            <a:ext cx="8229600" cy="768350"/>
          </a:xfrm>
        </p:spPr>
        <p:txBody>
          <a:bodyPr/>
          <a:lstStyle/>
          <a:p>
            <a:pPr algn="l" eaLnBrk="1" hangingPunct="1"/>
            <a:r>
              <a:rPr lang="en-US" sz="2800" b="1" dirty="0" smtClean="0"/>
              <a:t>Steps In The NIIP Template</a:t>
            </a:r>
          </a:p>
        </p:txBody>
      </p:sp>
      <p:sp>
        <p:nvSpPr>
          <p:cNvPr id="7" name="Content Placeholder 6"/>
          <p:cNvSpPr>
            <a:spLocks noGrp="1"/>
          </p:cNvSpPr>
          <p:nvPr>
            <p:ph idx="1"/>
          </p:nvPr>
        </p:nvSpPr>
        <p:spPr>
          <a:xfrm>
            <a:off x="366713" y="1628775"/>
            <a:ext cx="8701087" cy="5229225"/>
          </a:xfrm>
        </p:spPr>
        <p:txBody>
          <a:bodyPr rtlCol="0">
            <a:noAutofit/>
          </a:bodyPr>
          <a:lstStyle/>
          <a:p>
            <a:pPr indent="-365760" eaLnBrk="1" fontAlgn="auto" hangingPunct="1">
              <a:spcAft>
                <a:spcPts val="600"/>
              </a:spcAft>
              <a:buFont typeface="Arial"/>
              <a:buNone/>
              <a:defRPr/>
            </a:pPr>
            <a:r>
              <a:rPr lang="en-US" sz="2400" b="1" dirty="0" smtClean="0">
                <a:effectLst>
                  <a:outerShdw sx="1000" sy="1000" algn="tl">
                    <a:srgbClr val="000000"/>
                  </a:outerShdw>
                </a:effectLst>
              </a:rPr>
              <a:t>Step 1. </a:t>
            </a:r>
            <a:r>
              <a:rPr lang="en-US" sz="2400" dirty="0" smtClean="0">
                <a:effectLst>
                  <a:outerShdw sx="1000" sy="1000" algn="tl">
                    <a:srgbClr val="000000"/>
                  </a:outerShdw>
                </a:effectLst>
              </a:rPr>
              <a:t>Define objectives for developing a NIIP</a:t>
            </a:r>
          </a:p>
          <a:p>
            <a:pPr indent="-365760" eaLnBrk="1" fontAlgn="auto" hangingPunct="1">
              <a:spcAft>
                <a:spcPts val="600"/>
              </a:spcAft>
              <a:buFont typeface="Arial"/>
              <a:buNone/>
              <a:defRPr/>
            </a:pPr>
            <a:r>
              <a:rPr lang="en-US" sz="2400" b="1" dirty="0" smtClean="0">
                <a:effectLst>
                  <a:outerShdw sx="1000" sy="1000" algn="tl">
                    <a:srgbClr val="000000"/>
                  </a:outerShdw>
                </a:effectLst>
              </a:rPr>
              <a:t>Step 2. </a:t>
            </a:r>
            <a:r>
              <a:rPr lang="en-US" sz="2400" dirty="0" smtClean="0">
                <a:effectLst>
                  <a:outerShdw sx="1000" sy="1000" algn="tl">
                    <a:srgbClr val="000000"/>
                  </a:outerShdw>
                </a:effectLst>
              </a:rPr>
              <a:t>Summarize </a:t>
            </a:r>
            <a:r>
              <a:rPr lang="en-US" sz="2400" u="sng" dirty="0" smtClean="0">
                <a:effectLst>
                  <a:outerShdw sx="1000" sy="1000" algn="tl">
                    <a:srgbClr val="000000"/>
                  </a:outerShdw>
                </a:effectLst>
              </a:rPr>
              <a:t>key source categories </a:t>
            </a:r>
          </a:p>
          <a:p>
            <a:pPr indent="-365760" eaLnBrk="1" fontAlgn="auto" hangingPunct="1">
              <a:spcAft>
                <a:spcPts val="600"/>
              </a:spcAft>
              <a:buFont typeface="Arial"/>
              <a:buNone/>
              <a:defRPr/>
            </a:pPr>
            <a:r>
              <a:rPr lang="en-US" sz="2400" b="1" dirty="0" smtClean="0">
                <a:effectLst>
                  <a:outerShdw sx="1000" sy="1000" algn="tl">
                    <a:srgbClr val="000000"/>
                  </a:outerShdw>
                </a:effectLst>
              </a:rPr>
              <a:t>Step 3. </a:t>
            </a:r>
            <a:r>
              <a:rPr lang="en-US" sz="2400" dirty="0" smtClean="0">
                <a:effectLst>
                  <a:outerShdw sx="1000" sy="1000" algn="tl">
                    <a:srgbClr val="000000"/>
                  </a:outerShdw>
                </a:effectLst>
              </a:rPr>
              <a:t>Describe individual </a:t>
            </a:r>
            <a:r>
              <a:rPr lang="en-US" sz="2400" u="sng" dirty="0" smtClean="0">
                <a:effectLst>
                  <a:outerShdw sx="1000" sy="1000" algn="tl">
                    <a:srgbClr val="000000"/>
                  </a:outerShdw>
                </a:effectLst>
              </a:rPr>
              <a:t>source category </a:t>
            </a:r>
            <a:r>
              <a:rPr lang="en-US" sz="2400" dirty="0" smtClean="0">
                <a:effectLst>
                  <a:outerShdw sx="1000" sy="1000" algn="tl">
                    <a:srgbClr val="000000"/>
                  </a:outerShdw>
                </a:effectLst>
              </a:rPr>
              <a:t>improvements</a:t>
            </a:r>
          </a:p>
          <a:p>
            <a:pPr marL="1143000" indent="-1280160" eaLnBrk="1" fontAlgn="auto" hangingPunct="1">
              <a:spcAft>
                <a:spcPts val="600"/>
              </a:spcAft>
              <a:buFont typeface="Arial"/>
              <a:buNone/>
              <a:defRPr/>
            </a:pPr>
            <a:r>
              <a:rPr lang="en-US" sz="2400" b="1" dirty="0" smtClean="0">
                <a:effectLst>
                  <a:outerShdw sx="1000" sy="1000" algn="tl">
                    <a:srgbClr val="000000"/>
                  </a:outerShdw>
                </a:effectLst>
              </a:rPr>
              <a:t>Step 4. </a:t>
            </a:r>
            <a:r>
              <a:rPr lang="en-US" sz="2400" dirty="0" smtClean="0">
                <a:effectLst>
                  <a:outerShdw sx="1000" sy="1000" algn="tl">
                    <a:srgbClr val="000000"/>
                  </a:outerShdw>
                </a:effectLst>
              </a:rPr>
              <a:t>Summarize potential improvements to </a:t>
            </a:r>
            <a:r>
              <a:rPr lang="en-US" sz="2400" u="sng" dirty="0" smtClean="0">
                <a:effectLst>
                  <a:outerShdw sx="1000" sy="1000" algn="tl">
                    <a:srgbClr val="000000"/>
                  </a:outerShdw>
                </a:effectLst>
              </a:rPr>
              <a:t>Institutional Arrangements</a:t>
            </a:r>
          </a:p>
          <a:p>
            <a:pPr indent="-365760" eaLnBrk="1" fontAlgn="auto" hangingPunct="1">
              <a:spcAft>
                <a:spcPts val="600"/>
              </a:spcAft>
              <a:buFont typeface="Arial"/>
              <a:buNone/>
              <a:defRPr/>
            </a:pPr>
            <a:r>
              <a:rPr lang="en-US" sz="2400" b="1" dirty="0" smtClean="0">
                <a:effectLst>
                  <a:outerShdw sx="1000" sy="1000" algn="tl">
                    <a:srgbClr val="000000"/>
                  </a:outerShdw>
                </a:effectLst>
              </a:rPr>
              <a:t>Step 5. </a:t>
            </a:r>
            <a:r>
              <a:rPr lang="en-US" sz="2400" dirty="0" smtClean="0">
                <a:effectLst>
                  <a:outerShdw sx="1000" sy="1000" algn="tl">
                    <a:srgbClr val="000000"/>
                  </a:outerShdw>
                </a:effectLst>
              </a:rPr>
              <a:t>Prioritize the most important improvements</a:t>
            </a:r>
          </a:p>
          <a:p>
            <a:pPr indent="-365760" eaLnBrk="1" fontAlgn="auto" hangingPunct="1">
              <a:spcAft>
                <a:spcPts val="600"/>
              </a:spcAft>
              <a:buFont typeface="Arial"/>
              <a:buNone/>
              <a:defRPr/>
            </a:pPr>
            <a:r>
              <a:rPr lang="en-US" sz="2400" b="1" dirty="0" smtClean="0">
                <a:effectLst>
                  <a:outerShdw sx="1000" sy="1000" algn="tl">
                    <a:srgbClr val="000000"/>
                  </a:outerShdw>
                </a:effectLst>
              </a:rPr>
              <a:t>Step 6. </a:t>
            </a:r>
            <a:r>
              <a:rPr lang="en-US" sz="2400" dirty="0" smtClean="0">
                <a:effectLst>
                  <a:outerShdw sx="1000" sy="1000" algn="tl">
                    <a:srgbClr val="000000"/>
                  </a:outerShdw>
                </a:effectLst>
              </a:rPr>
              <a:t>Describe current activities or future plans for outreach, communication, and training</a:t>
            </a:r>
            <a:r>
              <a:rPr lang="en-US" sz="2400" b="1" dirty="0" smtClean="0">
                <a:effectLst>
                  <a:outerShdw sx="1000" sy="1000" algn="tl">
                    <a:srgbClr val="000000"/>
                  </a:outerShdw>
                </a:effectLst>
              </a:rPr>
              <a:t> </a:t>
            </a:r>
            <a:r>
              <a:rPr lang="en-US" sz="2400" i="1" dirty="0" smtClean="0">
                <a:effectLst>
                  <a:outerShdw sx="1000" sy="1000" algn="tl">
                    <a:srgbClr val="000000"/>
                  </a:outerShdw>
                </a:effectLst>
              </a:rPr>
              <a:t>(optional)</a:t>
            </a:r>
          </a:p>
          <a:p>
            <a:pPr indent="-365760" eaLnBrk="1" fontAlgn="auto" hangingPunct="1">
              <a:spcAft>
                <a:spcPts val="600"/>
              </a:spcAft>
              <a:buFont typeface="Arial"/>
              <a:buNone/>
              <a:defRPr/>
            </a:pPr>
            <a:r>
              <a:rPr lang="en-US" sz="2400" b="1" dirty="0" smtClean="0">
                <a:effectLst>
                  <a:outerShdw sx="1000" sy="1000" algn="tl">
                    <a:srgbClr val="000000"/>
                  </a:outerShdw>
                </a:effectLst>
              </a:rPr>
              <a:t>Step 7. </a:t>
            </a:r>
            <a:r>
              <a:rPr lang="en-US" sz="2400" dirty="0" smtClean="0">
                <a:effectLst>
                  <a:outerShdw sx="1000" sy="1000" algn="tl">
                    <a:srgbClr val="000000"/>
                  </a:outerShdw>
                </a:effectLst>
              </a:rPr>
              <a:t>Summarize the Inventory Improvement Plan by identifying potential projects to address priorities</a:t>
            </a:r>
            <a:endParaRPr lang="en-US" sz="2400" b="1" dirty="0" smtClean="0">
              <a:effectLst>
                <a:outerShdw sx="1000" sy="1000" algn="tl">
                  <a:srgbClr val="000000"/>
                </a:outerShdw>
              </a:effectLst>
            </a:endParaRPr>
          </a:p>
          <a:p>
            <a:pPr eaLnBrk="1" fontAlgn="auto" hangingPunct="1">
              <a:spcAft>
                <a:spcPts val="0"/>
              </a:spcAft>
              <a:buFont typeface="Arial"/>
              <a:buChar char="•"/>
              <a:defRPr/>
            </a:pPr>
            <a:endParaRPr lang="en-US" dirty="0"/>
          </a:p>
        </p:txBody>
      </p:sp>
      <p:sp>
        <p:nvSpPr>
          <p:cNvPr id="8" name="Slide Number Placeholder 3"/>
          <p:cNvSpPr>
            <a:spLocks noGrp="1"/>
          </p:cNvSpPr>
          <p:nvPr>
            <p:ph type="sldNum" sz="quarter" idx="12"/>
          </p:nvPr>
        </p:nvSpPr>
        <p:spPr/>
        <p:txBody>
          <a:bodyPr/>
          <a:lstStyle/>
          <a:p>
            <a:pPr>
              <a:defRPr/>
            </a:pPr>
            <a:fld id="{D806AB18-DFB3-459C-9C20-7C90B25A0FE9}" type="slidenum">
              <a:rPr lang="en-US"/>
              <a:pPr>
                <a:defRPr/>
              </a:pPr>
              <a:t>8</a:t>
            </a:fld>
            <a:endParaRPr lang="en-US" dirty="0"/>
          </a:p>
        </p:txBody>
      </p:sp>
      <p:sp>
        <p:nvSpPr>
          <p:cNvPr id="9"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National Inventory Improvement Plan</a:t>
            </a:r>
            <a:endParaRPr lang="en-US" sz="1600" dirty="0">
              <a:solidFill>
                <a:schemeClr val="bg1"/>
              </a:solidFill>
              <a:latin typeface="Gill Sans MT" pitchFamily="34" charset="0"/>
              <a:cs typeface="Arial"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14325" y="2228850"/>
            <a:ext cx="8572500" cy="2374147"/>
          </a:xfrm>
        </p:spPr>
        <p:txBody>
          <a:bodyPr rtlCol="0">
            <a:normAutofit/>
          </a:bodyPr>
          <a:lstStyle/>
          <a:p>
            <a:pPr eaLnBrk="1" fontAlgn="auto" hangingPunct="1">
              <a:spcAft>
                <a:spcPts val="0"/>
              </a:spcAft>
              <a:buClr>
                <a:schemeClr val="accent1"/>
              </a:buClr>
              <a:buFont typeface="Arial"/>
              <a:buChar char="•"/>
              <a:defRPr/>
            </a:pPr>
            <a:r>
              <a:rPr lang="en-US" sz="2400" b="1" i="1" dirty="0" smtClean="0">
                <a:solidFill>
                  <a:schemeClr val="tx1">
                    <a:lumMod val="85000"/>
                  </a:schemeClr>
                </a:solidFill>
                <a:effectLst>
                  <a:outerShdw algn="tl">
                    <a:srgbClr val="000000">
                      <a:alpha val="43137"/>
                    </a:srgbClr>
                  </a:outerShdw>
                </a:effectLst>
              </a:rPr>
              <a:t>Synthesize</a:t>
            </a:r>
            <a:r>
              <a:rPr lang="en-US" sz="2400" dirty="0" smtClean="0">
                <a:effectLst>
                  <a:outerShdw algn="tl">
                    <a:srgbClr val="000000">
                      <a:alpha val="43137"/>
                    </a:srgbClr>
                  </a:outerShdw>
                </a:effectLst>
              </a:rPr>
              <a:t> findings of previous templates</a:t>
            </a:r>
          </a:p>
          <a:p>
            <a:pPr eaLnBrk="1" fontAlgn="auto" hangingPunct="1">
              <a:spcAft>
                <a:spcPts val="0"/>
              </a:spcAft>
              <a:buClr>
                <a:schemeClr val="accent1"/>
              </a:buClr>
              <a:buFont typeface="Arial"/>
              <a:buChar char="•"/>
              <a:defRPr/>
            </a:pPr>
            <a:r>
              <a:rPr lang="en-US" sz="2400" b="1" i="1" dirty="0" smtClean="0">
                <a:effectLst>
                  <a:outerShdw algn="tl">
                    <a:srgbClr val="000000">
                      <a:alpha val="43137"/>
                    </a:srgbClr>
                  </a:outerShdw>
                </a:effectLst>
              </a:rPr>
              <a:t>Identify </a:t>
            </a:r>
            <a:r>
              <a:rPr lang="en-US" sz="2400" dirty="0" smtClean="0">
                <a:effectLst>
                  <a:outerShdw algn="tl">
                    <a:srgbClr val="000000">
                      <a:alpha val="43137"/>
                    </a:srgbClr>
                  </a:outerShdw>
                </a:effectLst>
              </a:rPr>
              <a:t>areas for improvement</a:t>
            </a:r>
          </a:p>
          <a:p>
            <a:pPr eaLnBrk="1" fontAlgn="auto" hangingPunct="1">
              <a:spcAft>
                <a:spcPts val="0"/>
              </a:spcAft>
              <a:buClr>
                <a:schemeClr val="accent1"/>
              </a:buClr>
              <a:buFont typeface="Arial"/>
              <a:buChar char="•"/>
              <a:defRPr/>
            </a:pPr>
            <a:r>
              <a:rPr lang="en-US" sz="2400" b="1" i="1" dirty="0" smtClean="0">
                <a:effectLst>
                  <a:outerShdw algn="tl">
                    <a:srgbClr val="000000">
                      <a:alpha val="43137"/>
                    </a:srgbClr>
                  </a:outerShdw>
                </a:effectLst>
              </a:rPr>
              <a:t>Propose</a:t>
            </a:r>
            <a:r>
              <a:rPr lang="en-US" sz="2400" dirty="0" smtClean="0">
                <a:effectLst>
                  <a:outerShdw algn="tl">
                    <a:srgbClr val="000000">
                      <a:alpha val="43137"/>
                    </a:srgbClr>
                  </a:outerShdw>
                </a:effectLst>
              </a:rPr>
              <a:t> projects</a:t>
            </a:r>
          </a:p>
          <a:p>
            <a:pPr eaLnBrk="1" fontAlgn="auto" hangingPunct="1">
              <a:spcAft>
                <a:spcPts val="0"/>
              </a:spcAft>
              <a:buClr>
                <a:schemeClr val="accent1"/>
              </a:buClr>
              <a:buFont typeface="Arial"/>
              <a:buChar char="•"/>
              <a:defRPr/>
            </a:pPr>
            <a:r>
              <a:rPr lang="en-US" sz="2400" b="1" i="1" dirty="0" smtClean="0">
                <a:effectLst>
                  <a:outerShdw algn="tl">
                    <a:srgbClr val="000000">
                      <a:alpha val="43137"/>
                    </a:srgbClr>
                  </a:outerShdw>
                </a:effectLst>
              </a:rPr>
              <a:t>Guide</a:t>
            </a:r>
            <a:r>
              <a:rPr lang="en-US" sz="2400" dirty="0" smtClean="0">
                <a:effectLst>
                  <a:outerShdw algn="tl">
                    <a:srgbClr val="000000">
                      <a:alpha val="43137"/>
                    </a:srgbClr>
                  </a:outerShdw>
                </a:effectLst>
              </a:rPr>
              <a:t> and </a:t>
            </a:r>
            <a:r>
              <a:rPr lang="en-US" sz="2400" dirty="0" smtClean="0">
                <a:effectLst>
                  <a:outerShdw sx="1000" sy="1000" algn="tl">
                    <a:srgbClr val="000000"/>
                  </a:outerShdw>
                </a:effectLst>
              </a:rPr>
              <a:t>inform</a:t>
            </a:r>
            <a:r>
              <a:rPr lang="en-US" sz="2400" dirty="0" smtClean="0">
                <a:effectLst>
                  <a:outerShdw algn="tl">
                    <a:srgbClr val="000000">
                      <a:alpha val="43137"/>
                    </a:srgbClr>
                  </a:outerShdw>
                </a:effectLst>
              </a:rPr>
              <a:t> future efforts and teams</a:t>
            </a:r>
          </a:p>
          <a:p>
            <a:pPr eaLnBrk="1" fontAlgn="auto" hangingPunct="1">
              <a:spcAft>
                <a:spcPts val="0"/>
              </a:spcAft>
              <a:buClr>
                <a:schemeClr val="accent1"/>
              </a:buClr>
              <a:buFont typeface="Arial"/>
              <a:buChar char="•"/>
              <a:defRPr/>
            </a:pPr>
            <a:r>
              <a:rPr lang="en-US" sz="2400" b="1" i="1" dirty="0" smtClean="0">
                <a:effectLst>
                  <a:outerShdw algn="tl">
                    <a:srgbClr val="000000">
                      <a:alpha val="43137"/>
                    </a:srgbClr>
                  </a:outerShdw>
                </a:effectLst>
              </a:rPr>
              <a:t>Adhere</a:t>
            </a:r>
            <a:r>
              <a:rPr lang="en-US" sz="2400" i="1" dirty="0" smtClean="0">
                <a:effectLst>
                  <a:outerShdw algn="tl">
                    <a:srgbClr val="000000">
                      <a:alpha val="43137"/>
                    </a:srgbClr>
                  </a:outerShdw>
                </a:effectLst>
              </a:rPr>
              <a:t> </a:t>
            </a:r>
            <a:r>
              <a:rPr lang="en-US" sz="2400" dirty="0" smtClean="0">
                <a:effectLst>
                  <a:outerShdw algn="tl">
                    <a:srgbClr val="000000">
                      <a:alpha val="43137"/>
                    </a:srgbClr>
                  </a:outerShdw>
                </a:effectLst>
              </a:rPr>
              <a:t>to UNFCCC Inventory Principles</a:t>
            </a:r>
          </a:p>
          <a:p>
            <a:pPr eaLnBrk="1" fontAlgn="auto" hangingPunct="1">
              <a:spcAft>
                <a:spcPts val="0"/>
              </a:spcAft>
              <a:buFont typeface="Arial"/>
              <a:buChar char="•"/>
              <a:defRPr/>
            </a:pPr>
            <a:endParaRPr lang="en-US" dirty="0"/>
          </a:p>
        </p:txBody>
      </p:sp>
      <p:sp>
        <p:nvSpPr>
          <p:cNvPr id="11" name="Slide Number Placeholder 10"/>
          <p:cNvSpPr>
            <a:spLocks noGrp="1"/>
          </p:cNvSpPr>
          <p:nvPr>
            <p:ph type="sldNum" sz="quarter" idx="12"/>
          </p:nvPr>
        </p:nvSpPr>
        <p:spPr/>
        <p:txBody>
          <a:bodyPr/>
          <a:lstStyle/>
          <a:p>
            <a:pPr>
              <a:defRPr/>
            </a:pPr>
            <a:fld id="{8AA4E52F-6996-4EAA-93CC-AB98B8711B05}" type="slidenum">
              <a:rPr lang="en-US"/>
              <a:pPr>
                <a:defRPr/>
              </a:pPr>
              <a:t>9</a:t>
            </a:fld>
            <a:endParaRPr lang="en-US"/>
          </a:p>
        </p:txBody>
      </p:sp>
      <p:sp>
        <p:nvSpPr>
          <p:cNvPr id="12" name="Rectangle 11"/>
          <p:cNvSpPr/>
          <p:nvPr/>
        </p:nvSpPr>
        <p:spPr>
          <a:xfrm>
            <a:off x="0" y="471054"/>
            <a:ext cx="9144000" cy="1371600"/>
          </a:xfrm>
          <a:prstGeom prst="rect">
            <a:avLst/>
          </a:prstGeom>
          <a:solidFill>
            <a:schemeClr val="tx1">
              <a:alpha val="46000"/>
            </a:schemeClr>
          </a:solidFill>
          <a:ln>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2700000" scaled="1"/>
              <a:tileRect/>
            </a:gra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587375"/>
            <a:ext cx="9144000" cy="1138238"/>
          </a:xfrm>
          <a:prstGeom prst="rect">
            <a:avLst/>
          </a:prstGeom>
        </p:spPr>
        <p:txBody>
          <a:bodyPr>
            <a:spAutoFit/>
          </a:bodyPr>
          <a:lstStyle/>
          <a:p>
            <a:pPr algn="ctr" fontAlgn="auto">
              <a:spcBef>
                <a:spcPts val="0"/>
              </a:spcBef>
              <a:spcAft>
                <a:spcPts val="0"/>
              </a:spcAft>
              <a:defRPr/>
            </a:pPr>
            <a:r>
              <a:rPr lang="en-US" sz="3600" b="1" i="1" dirty="0">
                <a:solidFill>
                  <a:schemeClr val="accent6">
                    <a:lumMod val="75000"/>
                  </a:schemeClr>
                </a:solidFill>
                <a:effectLst>
                  <a:outerShdw blurRad="38100" dist="38100" dir="2700000" algn="tl">
                    <a:srgbClr val="000000">
                      <a:alpha val="43137"/>
                    </a:srgbClr>
                  </a:outerShdw>
                </a:effectLst>
                <a:latin typeface="Gill Sans MT" pitchFamily="34" charset="0"/>
              </a:rPr>
              <a:t>Step 1</a:t>
            </a:r>
            <a:r>
              <a:rPr lang="en-US" sz="3600" i="1" dirty="0">
                <a:solidFill>
                  <a:schemeClr val="accent6">
                    <a:lumMod val="75000"/>
                  </a:schemeClr>
                </a:solidFill>
                <a:effectLst>
                  <a:outerShdw blurRad="38100" dist="38100" dir="2700000" algn="tl">
                    <a:srgbClr val="000000">
                      <a:alpha val="43137"/>
                    </a:srgbClr>
                  </a:outerShdw>
                </a:effectLst>
                <a:latin typeface="Gill Sans MT" pitchFamily="34" charset="0"/>
              </a:rPr>
              <a:t/>
            </a:r>
            <a:br>
              <a:rPr lang="en-US" sz="3600" i="1" dirty="0">
                <a:solidFill>
                  <a:schemeClr val="accent6">
                    <a:lumMod val="75000"/>
                  </a:schemeClr>
                </a:solidFill>
                <a:effectLst>
                  <a:outerShdw blurRad="38100" dist="38100" dir="2700000" algn="tl">
                    <a:srgbClr val="000000">
                      <a:alpha val="43137"/>
                    </a:srgbClr>
                  </a:outerShdw>
                </a:effectLst>
                <a:latin typeface="Gill Sans MT" pitchFamily="34" charset="0"/>
              </a:rPr>
            </a:br>
            <a:r>
              <a:rPr lang="en-US" sz="3200" i="1" dirty="0">
                <a:solidFill>
                  <a:schemeClr val="bg1"/>
                </a:solidFill>
                <a:effectLst>
                  <a:outerShdw blurRad="38100" dist="38100" dir="2700000" algn="tl">
                    <a:srgbClr val="000000">
                      <a:alpha val="43137"/>
                    </a:srgbClr>
                  </a:outerShdw>
                </a:effectLst>
                <a:latin typeface="Gill Sans MT" pitchFamily="34" charset="0"/>
              </a:rPr>
              <a:t>Define objectives for developing a NIIP</a:t>
            </a:r>
          </a:p>
        </p:txBody>
      </p:sp>
      <p:sp>
        <p:nvSpPr>
          <p:cNvPr id="10" name="Rectangle 9"/>
          <p:cNvSpPr/>
          <p:nvPr/>
        </p:nvSpPr>
        <p:spPr>
          <a:xfrm>
            <a:off x="0" y="0"/>
            <a:ext cx="9144000" cy="457200"/>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pic>
        <p:nvPicPr>
          <p:cNvPr id="12297" name="Picture 2"/>
          <p:cNvPicPr>
            <a:picLocks noChangeAspect="1" noChangeArrowheads="1"/>
          </p:cNvPicPr>
          <p:nvPr/>
        </p:nvPicPr>
        <p:blipFill>
          <a:blip r:embed="rId3"/>
          <a:srcRect/>
          <a:stretch>
            <a:fillRect/>
          </a:stretch>
        </p:blipFill>
        <p:spPr bwMode="auto">
          <a:xfrm>
            <a:off x="228600" y="4829175"/>
            <a:ext cx="8551863" cy="1681163"/>
          </a:xfrm>
          <a:prstGeom prst="rect">
            <a:avLst/>
          </a:prstGeom>
          <a:noFill/>
          <a:ln w="12700">
            <a:solidFill>
              <a:schemeClr val="tx1"/>
            </a:solidFill>
            <a:miter lim="800000"/>
            <a:headEnd/>
            <a:tailEnd/>
          </a:ln>
        </p:spPr>
      </p:pic>
      <p:sp>
        <p:nvSpPr>
          <p:cNvPr id="8"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dirty="0" smtClean="0">
                <a:solidFill>
                  <a:schemeClr val="bg1"/>
                </a:solidFill>
                <a:latin typeface="Gill Sans MT" pitchFamily="34" charset="0"/>
                <a:cs typeface="Arial" charset="0"/>
              </a:rPr>
              <a:t>Step 1</a:t>
            </a:r>
            <a:endParaRPr lang="en-US" sz="1600" dirty="0">
              <a:solidFill>
                <a:schemeClr val="bg1"/>
              </a:solidFill>
              <a:latin typeface="Gill Sans MT" pitchFamily="34"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escription0 xmlns="692f8978-1e45-4404-b5a5-77cfa677218d">Improvement Plan on National Inventory System Presentation</Description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D2F2B572E94A4DBBFEFAE5DACC7FBB" ma:contentTypeVersion="1" ma:contentTypeDescription="Create a new document." ma:contentTypeScope="" ma:versionID="b40d39561c9742b792878e0678efe386">
  <xsd:schema xmlns:xsd="http://www.w3.org/2001/XMLSchema" xmlns:p="http://schemas.microsoft.com/office/2006/metadata/properties" xmlns:ns2="692f8978-1e45-4404-b5a5-77cfa677218d" targetNamespace="http://schemas.microsoft.com/office/2006/metadata/properties" ma:root="true" ma:fieldsID="87d07d79862a9f5e2c9fca1dd9517e41" ns2:_="">
    <xsd:import namespace="692f8978-1e45-4404-b5a5-77cfa677218d"/>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692f8978-1e45-4404-b5a5-77cfa677218d" elementFormDefault="qualified">
    <xsd:import namespace="http://schemas.microsoft.com/office/2006/documentManagement/types"/>
    <xsd:element name="Description0" ma:index="8"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2DDCA92-9865-4D06-A548-9FBCD419F761}">
  <ds:schemaRefs>
    <ds:schemaRef ds:uri="http://schemas.microsoft.com/sharepoint/v3/contenttype/forms"/>
  </ds:schemaRefs>
</ds:datastoreItem>
</file>

<file path=customXml/itemProps2.xml><?xml version="1.0" encoding="utf-8"?>
<ds:datastoreItem xmlns:ds="http://schemas.openxmlformats.org/officeDocument/2006/customXml" ds:itemID="{7B126689-E5E1-4679-B8E1-3A6A272D8C10}">
  <ds:schemaRefs>
    <ds:schemaRef ds:uri="692f8978-1e45-4404-b5a5-77cfa677218d"/>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6984E5EC-10EB-430C-8DE0-BB6F2CB2EC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f8978-1e45-4404-b5a5-77cfa677218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5383</TotalTime>
  <Words>3425</Words>
  <Application>Microsoft Office PowerPoint</Application>
  <PresentationFormat>On-screen Show (4:3)</PresentationFormat>
  <Paragraphs>504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OVERVIEW</vt:lpstr>
      <vt:lpstr>Slide 3</vt:lpstr>
      <vt:lpstr>Slide 4</vt:lpstr>
      <vt:lpstr>Slide 5</vt:lpstr>
      <vt:lpstr>Inventory Improvement Areas</vt:lpstr>
      <vt:lpstr>How The National Inventory Improvement Plan (NIIP) Works</vt:lpstr>
      <vt:lpstr>Steps In The NIIP Template</vt:lpstr>
      <vt:lpstr>Slide 9</vt:lpstr>
      <vt:lpstr>Slide 10</vt:lpstr>
      <vt:lpstr>Slide 11</vt:lpstr>
      <vt:lpstr>Slide 12</vt:lpstr>
      <vt:lpstr>Examples of Potential Improvements to Source Categories</vt:lpstr>
      <vt:lpstr>Examples of Potential Improvements to Source Categories</vt:lpstr>
      <vt:lpstr>Slide 15</vt:lpstr>
      <vt:lpstr>Slide 16</vt:lpstr>
      <vt:lpstr>Slide 17</vt:lpstr>
      <vt:lpstr>Slide 18</vt:lpstr>
      <vt:lpstr>Slide 19</vt:lpstr>
      <vt:lpstr>Slide 20</vt:lpstr>
      <vt:lpstr>Slide 21</vt:lpstr>
      <vt:lpstr> </vt:lpstr>
      <vt:lpstr>Benefits of Completing the NIIP template</vt:lpstr>
      <vt:lpstr>Slide 24</vt:lpstr>
    </vt:vector>
  </TitlesOfParts>
  <Company>ICF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Delia</dc:creator>
  <cp:lastModifiedBy>allison.towle</cp:lastModifiedBy>
  <cp:revision>727</cp:revision>
  <dcterms:created xsi:type="dcterms:W3CDTF">2010-12-05T15:54:42Z</dcterms:created>
  <dcterms:modified xsi:type="dcterms:W3CDTF">2014-02-25T20:32:09Z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0x01010029D2F2B572E94A4DBBFEFAE5DACC7FBB</vt:lpwstr>
  </property>
</Properties>
</file>