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341" r:id="rId5"/>
    <p:sldId id="394" r:id="rId6"/>
    <p:sldId id="320" r:id="rId7"/>
    <p:sldId id="376" r:id="rId8"/>
    <p:sldId id="392" r:id="rId9"/>
    <p:sldId id="378" r:id="rId10"/>
    <p:sldId id="389" r:id="rId11"/>
    <p:sldId id="382" r:id="rId12"/>
    <p:sldId id="381" r:id="rId13"/>
    <p:sldId id="372" r:id="rId14"/>
    <p:sldId id="379" r:id="rId15"/>
    <p:sldId id="385" r:id="rId16"/>
    <p:sldId id="384" r:id="rId17"/>
    <p:sldId id="405" r:id="rId18"/>
    <p:sldId id="402" r:id="rId19"/>
    <p:sldId id="386" r:id="rId20"/>
    <p:sldId id="374" r:id="rId21"/>
    <p:sldId id="304" r:id="rId22"/>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nezia, John" initials="JV" lastIdx="30" clrIdx="0"/>
  <p:cmAuthor id="1" name="EPA" initials="MD" lastIdx="7" clrIdx="1"/>
  <p:cmAuthor id="2" name="EPA" initials="EPA" lastIdx="17" clrIdx="2"/>
  <p:cmAuthor id="3" name="PFL" initials="PFL"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40"/>
    <a:srgbClr val="CDE1FF"/>
    <a:srgbClr val="CDE6FF"/>
    <a:srgbClr val="CAD9EC"/>
    <a:srgbClr val="D1A346"/>
    <a:srgbClr val="3F80CD"/>
    <a:srgbClr val="CC1F35"/>
    <a:srgbClr val="0000FF"/>
    <a:srgbClr val="EDEDED"/>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4524" autoAdjust="0"/>
  </p:normalViewPr>
  <p:slideViewPr>
    <p:cSldViewPr snapToObjects="1">
      <p:cViewPr>
        <p:scale>
          <a:sx n="70" d="100"/>
          <a:sy n="70" d="100"/>
        </p:scale>
        <p:origin x="-1146" y="-72"/>
      </p:cViewPr>
      <p:guideLst>
        <p:guide orient="horz" pos="855"/>
        <p:guide pos="2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4"/>
    </p:cViewPr>
  </p:sorterViewPr>
  <p:notesViewPr>
    <p:cSldViewPr snapToObjects="1">
      <p:cViewPr varScale="1">
        <p:scale>
          <a:sx n="83" d="100"/>
          <a:sy n="83" d="100"/>
        </p:scale>
        <p:origin x="-3186"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2418" cy="464205"/>
          </a:xfrm>
          <a:prstGeom prst="rect">
            <a:avLst/>
          </a:prstGeom>
        </p:spPr>
        <p:txBody>
          <a:bodyPr vert="horz" lIns="92302" tIns="46151" rIns="92302" bIns="4615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7902" y="2"/>
            <a:ext cx="2982418" cy="464205"/>
          </a:xfrm>
          <a:prstGeom prst="rect">
            <a:avLst/>
          </a:prstGeom>
        </p:spPr>
        <p:txBody>
          <a:bodyPr vert="horz" lIns="92302" tIns="46151" rIns="92302" bIns="46151" rtlCol="0"/>
          <a:lstStyle>
            <a:lvl1pPr algn="r" fontAlgn="auto">
              <a:spcBef>
                <a:spcPts val="0"/>
              </a:spcBef>
              <a:spcAft>
                <a:spcPts val="0"/>
              </a:spcAft>
              <a:defRPr sz="1200">
                <a:latin typeface="+mn-lt"/>
              </a:defRPr>
            </a:lvl1pPr>
          </a:lstStyle>
          <a:p>
            <a:pPr>
              <a:defRPr/>
            </a:pPr>
            <a:fld id="{32E2A3F6-E420-4410-834E-F61202E8AA52}" type="datetimeFigureOut">
              <a:rPr lang="en-US"/>
              <a:pPr>
                <a:defRPr/>
              </a:pPr>
              <a:t>2/26/2014</a:t>
            </a:fld>
            <a:endParaRPr lang="en-US"/>
          </a:p>
        </p:txBody>
      </p:sp>
      <p:sp>
        <p:nvSpPr>
          <p:cNvPr id="4" name="Footer Placeholder 3"/>
          <p:cNvSpPr>
            <a:spLocks noGrp="1"/>
          </p:cNvSpPr>
          <p:nvPr>
            <p:ph type="ftr" sz="quarter" idx="2"/>
          </p:nvPr>
        </p:nvSpPr>
        <p:spPr>
          <a:xfrm>
            <a:off x="0" y="8830660"/>
            <a:ext cx="2982418" cy="464205"/>
          </a:xfrm>
          <a:prstGeom prst="rect">
            <a:avLst/>
          </a:prstGeom>
        </p:spPr>
        <p:txBody>
          <a:bodyPr vert="horz" lIns="92302" tIns="46151" rIns="92302" bIns="46151"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7902" y="8830660"/>
            <a:ext cx="2982418" cy="464205"/>
          </a:xfrm>
          <a:prstGeom prst="rect">
            <a:avLst/>
          </a:prstGeom>
        </p:spPr>
        <p:txBody>
          <a:bodyPr vert="horz" lIns="92302" tIns="46151" rIns="92302" bIns="46151" rtlCol="0" anchor="b"/>
          <a:lstStyle>
            <a:lvl1pPr algn="r" fontAlgn="auto">
              <a:spcBef>
                <a:spcPts val="0"/>
              </a:spcBef>
              <a:spcAft>
                <a:spcPts val="0"/>
              </a:spcAft>
              <a:defRPr sz="1200">
                <a:latin typeface="+mn-lt"/>
              </a:defRPr>
            </a:lvl1pPr>
          </a:lstStyle>
          <a:p>
            <a:pPr>
              <a:defRPr/>
            </a:pPr>
            <a:fld id="{3D6AAB3B-204C-4A45-8CA2-F0E2EFF39538}" type="slidenum">
              <a:rPr lang="en-US"/>
              <a:pPr>
                <a:defRPr/>
              </a:pPr>
              <a:t>‹#›</a:t>
            </a:fld>
            <a:endParaRPr lang="en-US"/>
          </a:p>
        </p:txBody>
      </p:sp>
    </p:spTree>
    <p:extLst>
      <p:ext uri="{BB962C8B-B14F-4D97-AF65-F5344CB8AC3E}">
        <p14:creationId xmlns:p14="http://schemas.microsoft.com/office/powerpoint/2010/main" val="20966614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2418" cy="464205"/>
          </a:xfrm>
          <a:prstGeom prst="rect">
            <a:avLst/>
          </a:prstGeom>
        </p:spPr>
        <p:txBody>
          <a:bodyPr vert="horz" lIns="92302" tIns="46151" rIns="92302" bIns="4615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902" y="2"/>
            <a:ext cx="2982418" cy="464205"/>
          </a:xfrm>
          <a:prstGeom prst="rect">
            <a:avLst/>
          </a:prstGeom>
        </p:spPr>
        <p:txBody>
          <a:bodyPr vert="horz" lIns="92302" tIns="46151" rIns="92302" bIns="46151" rtlCol="0"/>
          <a:lstStyle>
            <a:lvl1pPr algn="r" fontAlgn="auto">
              <a:spcBef>
                <a:spcPts val="0"/>
              </a:spcBef>
              <a:spcAft>
                <a:spcPts val="0"/>
              </a:spcAft>
              <a:defRPr sz="1200">
                <a:latin typeface="+mn-lt"/>
              </a:defRPr>
            </a:lvl1pPr>
          </a:lstStyle>
          <a:p>
            <a:pPr>
              <a:defRPr/>
            </a:pPr>
            <a:fld id="{0DDD5516-7961-440F-B7F1-73634F24CF97}" type="datetimeFigureOut">
              <a:rPr lang="en-US"/>
              <a:pPr>
                <a:defRPr/>
              </a:pPr>
              <a:t>2/26/2014</a:t>
            </a:fld>
            <a:endParaRPr lang="en-US"/>
          </a:p>
        </p:txBody>
      </p:sp>
      <p:sp>
        <p:nvSpPr>
          <p:cNvPr id="4" name="Slide Image Placeholder 3"/>
          <p:cNvSpPr>
            <a:spLocks noGrp="1" noRot="1" noChangeAspect="1"/>
          </p:cNvSpPr>
          <p:nvPr>
            <p:ph type="sldImg" idx="2"/>
          </p:nvPr>
        </p:nvSpPr>
        <p:spPr>
          <a:xfrm>
            <a:off x="1117600" y="698500"/>
            <a:ext cx="4648200" cy="3486150"/>
          </a:xfrm>
          <a:prstGeom prst="rect">
            <a:avLst/>
          </a:prstGeom>
          <a:noFill/>
          <a:ln w="12700">
            <a:solidFill>
              <a:prstClr val="black"/>
            </a:solidFill>
          </a:ln>
        </p:spPr>
        <p:txBody>
          <a:bodyPr vert="horz" lIns="92302" tIns="46151" rIns="92302" bIns="46151" rtlCol="0" anchor="ctr"/>
          <a:lstStyle/>
          <a:p>
            <a:pPr lvl="0"/>
            <a:endParaRPr lang="en-US" noProof="0"/>
          </a:p>
        </p:txBody>
      </p:sp>
      <p:sp>
        <p:nvSpPr>
          <p:cNvPr id="5" name="Notes Placeholder 4"/>
          <p:cNvSpPr>
            <a:spLocks noGrp="1"/>
          </p:cNvSpPr>
          <p:nvPr>
            <p:ph type="body" sz="quarter" idx="3"/>
          </p:nvPr>
        </p:nvSpPr>
        <p:spPr>
          <a:xfrm>
            <a:off x="688481" y="4416100"/>
            <a:ext cx="5504853" cy="4182457"/>
          </a:xfrm>
          <a:prstGeom prst="rect">
            <a:avLst/>
          </a:prstGeom>
        </p:spPr>
        <p:txBody>
          <a:bodyPr vert="horz" lIns="92302" tIns="46151" rIns="92302" bIns="4615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0660"/>
            <a:ext cx="2982418" cy="464205"/>
          </a:xfrm>
          <a:prstGeom prst="rect">
            <a:avLst/>
          </a:prstGeom>
        </p:spPr>
        <p:txBody>
          <a:bodyPr vert="horz" lIns="92302" tIns="46151" rIns="92302" bIns="4615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902" y="8830660"/>
            <a:ext cx="2982418" cy="464205"/>
          </a:xfrm>
          <a:prstGeom prst="rect">
            <a:avLst/>
          </a:prstGeom>
        </p:spPr>
        <p:txBody>
          <a:bodyPr vert="horz" lIns="92302" tIns="46151" rIns="92302" bIns="46151" rtlCol="0" anchor="b"/>
          <a:lstStyle>
            <a:lvl1pPr algn="r" fontAlgn="auto">
              <a:spcBef>
                <a:spcPts val="0"/>
              </a:spcBef>
              <a:spcAft>
                <a:spcPts val="0"/>
              </a:spcAft>
              <a:defRPr sz="1200">
                <a:latin typeface="+mn-lt"/>
              </a:defRPr>
            </a:lvl1pPr>
          </a:lstStyle>
          <a:p>
            <a:pPr>
              <a:defRPr/>
            </a:pPr>
            <a:fld id="{7426C620-C533-4A06-B8C5-45AC907E787A}" type="slidenum">
              <a:rPr lang="en-US"/>
              <a:pPr>
                <a:defRPr/>
              </a:pPr>
              <a:t>‹#›</a:t>
            </a:fld>
            <a:endParaRPr lang="en-US"/>
          </a:p>
        </p:txBody>
      </p:sp>
    </p:spTree>
    <p:extLst>
      <p:ext uri="{BB962C8B-B14F-4D97-AF65-F5344CB8AC3E}">
        <p14:creationId xmlns:p14="http://schemas.microsoft.com/office/powerpoint/2010/main" val="1669178610"/>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200" strike="sngStrike"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F23A8A-3E97-465B-A12E-953FE05C75AA}" type="slidenum">
              <a:rPr lang="en-US"/>
              <a:pPr fontAlgn="base">
                <a:spcBef>
                  <a:spcPct val="0"/>
                </a:spcBef>
                <a:spcAft>
                  <a:spcPct val="0"/>
                </a:spcAft>
                <a:defRPr/>
              </a:pPr>
              <a:t>1</a:t>
            </a:fld>
            <a:endParaRPr lang="en-US"/>
          </a:p>
        </p:txBody>
      </p:sp>
      <p:sp>
        <p:nvSpPr>
          <p:cNvPr id="389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389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88BF9-5CF4-4C3C-8036-82FC24BC3EAF}" type="slidenum">
              <a:rPr lang="en-US" smtClean="0"/>
              <a:pPr fontAlgn="base">
                <a:spcBef>
                  <a:spcPct val="0"/>
                </a:spcBef>
                <a:spcAft>
                  <a:spcPct val="0"/>
                </a:spcAft>
                <a:defRPr/>
              </a:pPr>
              <a:t>10</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a:xfrm>
            <a:off x="688805" y="4416425"/>
            <a:ext cx="5504204" cy="4413250"/>
          </a:xfrm>
        </p:spPr>
        <p:txBody>
          <a:bodyPr>
            <a:normAutofit fontScale="92500" lnSpcReduction="20000"/>
          </a:bodyPr>
          <a:lstStyle/>
          <a:p>
            <a:pPr eaLnBrk="1" fontAlgn="auto" hangingPunct="1">
              <a:spcBef>
                <a:spcPts val="0"/>
              </a:spcBef>
              <a:spcAft>
                <a:spcPts val="0"/>
              </a:spcAft>
              <a:defRPr/>
            </a:pPr>
            <a:r>
              <a:rPr lang="en-US" b="1" dirty="0" smtClean="0"/>
              <a:t>QA/QC Summary</a:t>
            </a:r>
            <a:endParaRPr lang="en-US" dirty="0" smtClean="0"/>
          </a:p>
          <a:p>
            <a:pPr eaLnBrk="1" fontAlgn="auto" hangingPunct="1">
              <a:spcBef>
                <a:spcPts val="0"/>
              </a:spcBef>
              <a:spcAft>
                <a:spcPts val="0"/>
              </a:spcAft>
              <a:defRPr/>
            </a:pPr>
            <a:r>
              <a:rPr lang="en-US" b="1" dirty="0" smtClean="0"/>
              <a:t> </a:t>
            </a:r>
            <a:endParaRPr lang="en-US" dirty="0" smtClean="0"/>
          </a:p>
          <a:p>
            <a:pPr eaLnBrk="1" fontAlgn="auto" hangingPunct="1">
              <a:spcBef>
                <a:spcPts val="0"/>
              </a:spcBef>
              <a:spcAft>
                <a:spcPts val="0"/>
              </a:spcAft>
              <a:defRPr/>
            </a:pPr>
            <a:r>
              <a:rPr lang="en-US" dirty="0" smtClean="0"/>
              <a:t>This template helps inventory teams to develop a QA/QC system.</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It gives inventory teams a place to: </a:t>
            </a:r>
          </a:p>
          <a:p>
            <a:pPr eaLnBrk="1" fontAlgn="auto" hangingPunct="1">
              <a:spcBef>
                <a:spcPts val="0"/>
              </a:spcBef>
              <a:spcAft>
                <a:spcPts val="0"/>
              </a:spcAft>
              <a:defRPr/>
            </a:pPr>
            <a:endParaRPr lang="en-US" dirty="0" smtClean="0"/>
          </a:p>
          <a:p>
            <a:pPr marL="457200" marR="0" lvl="2"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 Guidance</a:t>
            </a:r>
            <a:r>
              <a:rPr lang="en-US" baseline="0" dirty="0" smtClean="0"/>
              <a:t> to help you develop your own customized QA/QC procedures</a:t>
            </a:r>
            <a:endParaRPr lang="en-US" dirty="0" smtClean="0"/>
          </a:p>
          <a:p>
            <a:pPr lvl="1" eaLnBrk="1" fontAlgn="auto" hangingPunct="1">
              <a:spcBef>
                <a:spcPts val="0"/>
              </a:spcBef>
              <a:spcAft>
                <a:spcPts val="0"/>
              </a:spcAft>
              <a:buFont typeface="Arial" pitchFamily="34" charset="0"/>
              <a:buChar char="•"/>
              <a:defRPr/>
            </a:pPr>
            <a:r>
              <a:rPr lang="en-US" dirty="0" smtClean="0"/>
              <a:t> Identify past and current QA/QC procedures </a:t>
            </a:r>
          </a:p>
          <a:p>
            <a:pPr lvl="1" eaLnBrk="1" fontAlgn="auto" hangingPunct="1">
              <a:spcBef>
                <a:spcPts val="0"/>
              </a:spcBef>
              <a:spcAft>
                <a:spcPts val="0"/>
              </a:spcAft>
              <a:buFont typeface="Arial" pitchFamily="34" charset="0"/>
              <a:buChar char="•"/>
              <a:defRPr/>
            </a:pPr>
            <a:r>
              <a:rPr lang="en-US" dirty="0" smtClean="0"/>
              <a:t> Define roles and responsibilities,</a:t>
            </a:r>
            <a:r>
              <a:rPr lang="en-US" baseline="0" dirty="0" smtClean="0"/>
              <a:t> i.e., who is responsible for reviewing the estimates and documentation</a:t>
            </a:r>
            <a:endParaRPr lang="en-US" dirty="0" smtClean="0"/>
          </a:p>
          <a:p>
            <a:pPr lvl="1" eaLnBrk="1" fontAlgn="auto" hangingPunct="1">
              <a:spcBef>
                <a:spcPts val="0"/>
              </a:spcBef>
              <a:spcAft>
                <a:spcPts val="0"/>
              </a:spcAft>
              <a:buFont typeface="Arial" pitchFamily="34" charset="0"/>
              <a:buChar char="•"/>
              <a:defRPr/>
            </a:pPr>
            <a:r>
              <a:rPr lang="en-US" dirty="0" smtClean="0"/>
              <a:t> Establish QC procedures. First by listing the minimal QC procedures that you will undertake (there is a sample checklist provided). Then providing recommendations for more rigorous QC or more in-depth examination of specific sources</a:t>
            </a:r>
          </a:p>
          <a:p>
            <a:pPr lvl="1" eaLnBrk="1" fontAlgn="auto" hangingPunct="1">
              <a:spcBef>
                <a:spcPts val="0"/>
              </a:spcBef>
              <a:spcAft>
                <a:spcPts val="0"/>
              </a:spcAft>
              <a:buFont typeface="Arial" pitchFamily="34" charset="0"/>
              <a:buChar char="•"/>
              <a:defRPr/>
            </a:pPr>
            <a:r>
              <a:rPr lang="en-US" dirty="0" smtClean="0"/>
              <a:t> Identify or establish external review or QA, establish process and schedule for inventory review (e.g. expert and/or public review) </a:t>
            </a:r>
          </a:p>
          <a:p>
            <a:pPr lvl="1" eaLnBrk="1" fontAlgn="auto" hangingPunct="1">
              <a:spcBef>
                <a:spcPts val="0"/>
              </a:spcBef>
              <a:spcAft>
                <a:spcPts val="0"/>
              </a:spcAft>
              <a:buFont typeface="Arial" pitchFamily="34" charset="0"/>
              <a:buChar char="•"/>
              <a:defRPr/>
            </a:pPr>
            <a:r>
              <a:rPr lang="en-US" dirty="0" smtClean="0"/>
              <a:t> Establish the overall schedule for the QC plan, which should occur throughout the inventory process. </a:t>
            </a:r>
          </a:p>
          <a:p>
            <a:pPr lvl="1" eaLnBrk="1" fontAlgn="auto" hangingPunct="1">
              <a:spcBef>
                <a:spcPts val="0"/>
              </a:spcBef>
              <a:spcAft>
                <a:spcPts val="0"/>
              </a:spcAft>
              <a:buFont typeface="Arial" pitchFamily="34" charset="0"/>
              <a:buChar char="•"/>
              <a:defRPr/>
            </a:pPr>
            <a:r>
              <a:rPr lang="en-US" dirty="0" smtClean="0"/>
              <a:t> Uncover errors in the calculation of emissions</a:t>
            </a:r>
          </a:p>
          <a:p>
            <a:pPr marL="457200" marR="0" lvl="1"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 Be confident that they have a reliable, defensible, and accurate inventory. The inventory should be available for expert</a:t>
            </a:r>
            <a:r>
              <a:rPr lang="en-US" baseline="0" dirty="0" smtClean="0"/>
              <a:t> and public review.</a:t>
            </a:r>
            <a:endParaRPr lang="en-US" dirty="0" smtClean="0"/>
          </a:p>
          <a:p>
            <a:pPr lvl="1" eaLnBrk="1" fontAlgn="auto" hangingPunct="1">
              <a:spcBef>
                <a:spcPts val="0"/>
              </a:spcBef>
              <a:spcAft>
                <a:spcPts val="0"/>
              </a:spcAft>
              <a:buFont typeface="Arial" pitchFamily="34" charset="0"/>
              <a:buChar char="•"/>
              <a:defRPr/>
            </a:pPr>
            <a:r>
              <a:rPr lang="en-US" dirty="0" smtClean="0"/>
              <a:t> The QA/QC plan and procedures can be referenced in your National Communication or in any provincial level inventory report</a:t>
            </a:r>
          </a:p>
          <a:p>
            <a:pPr lvl="1"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The inventory coordinator in collaboration with team members/consultants can have a meeting using the template as a guide for discussing existing practices, defining roles and developing a plan.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The inventory agency is ultimately responsible for coordinating QA/QC activities.  The agency can designate responsibilities for certain tasks to certain members of the inventory team.  For example, it is important to have a QA/QC coordinator for the inventory who ensures that objectives of the QA/QC program are met.</a:t>
            </a:r>
          </a:p>
          <a:p>
            <a:pPr eaLnBrk="1" hangingPunct="1"/>
            <a:endParaRPr lang="en-US" dirty="0" smtClean="0"/>
          </a:p>
          <a:p>
            <a:pPr eaLnBrk="1" hangingPunct="1"/>
            <a:r>
              <a:rPr lang="en-US" dirty="0" smtClean="0"/>
              <a:t>But, everyone working on the inventory has some shared responsibility.  This includes consultants, university groups…anyone working on the inventory.</a:t>
            </a:r>
          </a:p>
          <a:p>
            <a:pPr eaLnBrk="1" hangingPunct="1"/>
            <a:endParaRPr lang="en-US" dirty="0" smtClean="0"/>
          </a:p>
          <a:p>
            <a:pPr eaLnBrk="1" hangingPunct="1"/>
            <a:r>
              <a:rPr lang="en-US" dirty="0" smtClean="0"/>
              <a:t>And finally, external reviewers are involved in Quality Assurance.  </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26C620-C533-4A06-B8C5-45AC907E787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000" dirty="0" smtClean="0"/>
              <a:t>Minimum levels of QC to be met:</a:t>
            </a:r>
          </a:p>
          <a:p>
            <a:pPr lvl="1">
              <a:lnSpc>
                <a:spcPct val="115000"/>
              </a:lnSpc>
            </a:pPr>
            <a:r>
              <a:rPr lang="en-US" sz="1000" dirty="0" smtClean="0"/>
              <a:t>Basic checks should be completed on entire inventory (Tier 1) (see Good Practice Guidance Chapter 8)</a:t>
            </a:r>
          </a:p>
          <a:p>
            <a:pPr lvl="1">
              <a:lnSpc>
                <a:spcPct val="115000"/>
              </a:lnSpc>
            </a:pPr>
            <a:r>
              <a:rPr lang="en-US" sz="1000" dirty="0" smtClean="0"/>
              <a:t>More in-depth examination of specific sources</a:t>
            </a:r>
            <a:r>
              <a:rPr lang="en-US" sz="1000" i="1" dirty="0" smtClean="0"/>
              <a:t> </a:t>
            </a:r>
            <a:r>
              <a:rPr lang="en-US" sz="1000" dirty="0" smtClean="0"/>
              <a:t>(Tier 2)</a:t>
            </a:r>
          </a:p>
          <a:p>
            <a:pPr lvl="1">
              <a:lnSpc>
                <a:spcPct val="115000"/>
              </a:lnSpc>
            </a:pPr>
            <a:r>
              <a:rPr lang="en-US" sz="1000" dirty="0" smtClean="0"/>
              <a:t>Instructions for documenting and archiving of QA/QC </a:t>
            </a:r>
          </a:p>
          <a:p>
            <a:pPr lvl="2">
              <a:lnSpc>
                <a:spcPct val="115000"/>
              </a:lnSpc>
            </a:pPr>
            <a:r>
              <a:rPr lang="en-US" sz="1000" dirty="0" smtClean="0"/>
              <a:t>Provide templates, copies of checklists, etc.</a:t>
            </a:r>
          </a:p>
          <a:p>
            <a:pPr algn="l"/>
            <a:endParaRPr lang="en-US" sz="1000"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26C620-C533-4A06-B8C5-45AC907E787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C56FA-E6FB-0540-AF47-128733B41CEF}" type="slidenum">
              <a:rPr lang="en-US"/>
              <a:pPr/>
              <a:t>13</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dirty="0" smtClean="0"/>
              <a:t>The </a:t>
            </a:r>
            <a:r>
              <a:rPr lang="en-US" sz="1000" baseline="0" dirty="0" smtClean="0"/>
              <a:t>U.S. and other countries use a very similar checklist to the tier 1 QC checklist found in the template workbook.  These forms ensure documentation of all QA/QC procedures.  While these forms specifically cover Tier 1 activities, it is important to document additional QA/QC as well.</a:t>
            </a:r>
          </a:p>
          <a:p>
            <a:endParaRPr lang="en-US" sz="1000" baseline="0" dirty="0" smtClean="0"/>
          </a:p>
          <a:p>
            <a:r>
              <a:rPr lang="en-US" sz="1000" baseline="0" dirty="0" smtClean="0"/>
              <a:t>Let’s take a look at this example. Each QC activity has a number of procedures or CHECKs attached to it and you initial and date when each has been completed. While this may seem simple, it is difficult to remember each activity individually and this will give you a person to contact should you have any questions.</a:t>
            </a:r>
          </a:p>
          <a:p>
            <a:endParaRPr lang="en-US" sz="1000" baseline="0" dirty="0" smtClean="0"/>
          </a:p>
          <a:p>
            <a:r>
              <a:rPr lang="en-US" sz="1000" baseline="0" dirty="0" smtClean="0"/>
              <a:t>Checklists can include:</a:t>
            </a:r>
          </a:p>
          <a:p>
            <a:endParaRPr lang="en-US" sz="1000" baseline="0" dirty="0" smtClean="0"/>
          </a:p>
          <a:p>
            <a:pPr>
              <a:lnSpc>
                <a:spcPct val="90000"/>
              </a:lnSpc>
              <a:buClr>
                <a:schemeClr val="accent1"/>
              </a:buClr>
              <a:buFont typeface="Arial"/>
              <a:buChar char="•"/>
            </a:pPr>
            <a:r>
              <a:rPr lang="en-US" sz="1000" dirty="0" smtClean="0"/>
              <a:t>Tier 1: Individual Source Category Checklist</a:t>
            </a:r>
          </a:p>
          <a:p>
            <a:pPr>
              <a:lnSpc>
                <a:spcPct val="90000"/>
              </a:lnSpc>
              <a:buClr>
                <a:schemeClr val="accent1"/>
              </a:buClr>
              <a:buFont typeface="Arial"/>
              <a:buChar char="•"/>
            </a:pPr>
            <a:r>
              <a:rPr lang="en-US" sz="1000" dirty="0" smtClean="0"/>
              <a:t>Tier 2: Source Category Checklist</a:t>
            </a:r>
          </a:p>
          <a:p>
            <a:pPr lvl="1">
              <a:lnSpc>
                <a:spcPct val="90000"/>
              </a:lnSpc>
              <a:buClr>
                <a:schemeClr val="accent1"/>
              </a:buClr>
              <a:buFont typeface="Arial"/>
              <a:buChar char="•"/>
            </a:pPr>
            <a:r>
              <a:rPr lang="en-US" sz="1000" dirty="0" smtClean="0"/>
              <a:t>A: Data Gathering and Selection</a:t>
            </a:r>
          </a:p>
          <a:p>
            <a:pPr lvl="1">
              <a:lnSpc>
                <a:spcPct val="90000"/>
              </a:lnSpc>
              <a:buClr>
                <a:schemeClr val="accent1"/>
              </a:buClr>
              <a:buFont typeface="Arial"/>
              <a:buChar char="•"/>
            </a:pPr>
            <a:r>
              <a:rPr lang="en-US" sz="1000" dirty="0" smtClean="0"/>
              <a:t>B: Secondary Data and Direct Emission Measurement</a:t>
            </a:r>
          </a:p>
          <a:p>
            <a:pPr>
              <a:lnSpc>
                <a:spcPct val="90000"/>
              </a:lnSpc>
              <a:buClr>
                <a:schemeClr val="accent1"/>
              </a:buClr>
              <a:buFont typeface="Arial"/>
              <a:buChar char="•"/>
            </a:pPr>
            <a:r>
              <a:rPr lang="en-US" sz="1000" dirty="0" smtClean="0"/>
              <a:t>Sample Data/Reference Tracking Sheet</a:t>
            </a:r>
          </a:p>
          <a:p>
            <a:pPr>
              <a:lnSpc>
                <a:spcPct val="90000"/>
              </a:lnSpc>
              <a:buClr>
                <a:schemeClr val="accent1"/>
              </a:buClr>
              <a:buFont typeface="Arial"/>
              <a:buChar char="•"/>
            </a:pPr>
            <a:r>
              <a:rPr lang="en-US" sz="1000" dirty="0" smtClean="0"/>
              <a:t>Contact Report</a:t>
            </a:r>
          </a:p>
          <a:p>
            <a:pPr lvl="1">
              <a:lnSpc>
                <a:spcPct val="90000"/>
              </a:lnSpc>
              <a:buClr>
                <a:schemeClr val="accent1"/>
              </a:buClr>
              <a:buFont typeface="Arial"/>
              <a:buChar char="•"/>
            </a:pPr>
            <a:r>
              <a:rPr lang="en-US" sz="1000" dirty="0" smtClean="0"/>
              <a:t>Can be used to record personal communications</a:t>
            </a:r>
          </a:p>
          <a:p>
            <a:pPr>
              <a:lnSpc>
                <a:spcPct val="90000"/>
              </a:lnSpc>
              <a:buClr>
                <a:schemeClr val="accent1"/>
              </a:buClr>
              <a:buFont typeface="Arial"/>
              <a:buChar char="•"/>
            </a:pPr>
            <a:r>
              <a:rPr lang="en-US" sz="1000" dirty="0" smtClean="0"/>
              <a:t>Supplemental Report</a:t>
            </a:r>
          </a:p>
          <a:p>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305BB7-386E-4FB8-8B88-E63FF9A920EC}" type="slidenum">
              <a:rPr lang="en-US" smtClean="0"/>
              <a:pPr fontAlgn="base">
                <a:spcBef>
                  <a:spcPct val="0"/>
                </a:spcBef>
                <a:spcAft>
                  <a:spcPct val="0"/>
                </a:spcAft>
                <a:defRPr/>
              </a:pPr>
              <a:t>14</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305BB7-386E-4FB8-8B88-E63FF9A920EC}" type="slidenum">
              <a:rPr lang="en-US" smtClean="0"/>
              <a:pPr fontAlgn="base">
                <a:spcBef>
                  <a:spcPct val="0"/>
                </a:spcBef>
                <a:spcAft>
                  <a:spcPct val="0"/>
                </a:spcAft>
                <a:defRPr/>
              </a:pPr>
              <a:t>15</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tips for spreadsheet QC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is not explicitly covered in the templates, but I thought I’d mention here a few concrete tips that we’ve found really helpful for QC of spreadsheets. If you’re preparing emissions calculations, you’re probably using a spreadsheet. There are ways you can set up your spreadsheet that make it a lot easier for you to QC your work, or for a later person to come along and understand what you are doing.</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First, and most important, do not hard-code equations.  By that, I mean, if you’re calculating something in the spreadsheet, implement</a:t>
            </a:r>
            <a:r>
              <a:rPr lang="en-US" baseline="0" dirty="0" smtClean="0"/>
              <a:t> conversions and the equation using </a:t>
            </a:r>
            <a:r>
              <a:rPr lang="en-US" dirty="0" smtClean="0"/>
              <a:t>links to other cells, rather than putting a calculated number directly in the cell.  That way, you can trace how the equation is put together with the underlying data and trace calculation errors more easily.</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Another related tip is to put factors and constants in a separate cell, and link to the cell, rather than typing them directly </a:t>
            </a:r>
            <a:r>
              <a:rPr lang="en-US" dirty="0" err="1" smtClean="0"/>
              <a:t>jnto</a:t>
            </a:r>
            <a:r>
              <a:rPr lang="en-US" dirty="0" smtClean="0"/>
              <a:t> an equation.  That way it’s a lot quicker to make changes, for example if the emission factor you’re using needs to change.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Third is, you can use the “conditional formatting” function in Excel to automatically alert you about certain conditions.  For example, you can set it so that if the Inventory total doesn’t meet the sum of the individual sources, the cell will have red text, which would alert you that there is a problem.</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That may all be stuff you’re familiar with already, but if not, we hope those are some helpful tips.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35F75-3DDF-5341-9EAF-CEF1A6F2900D}" type="slidenum">
              <a:rPr lang="en-US"/>
              <a:pPr/>
              <a:t>16</a:t>
            </a:fld>
            <a:endParaRPr lang="en-US"/>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p:txBody>
          <a:bodyPr/>
          <a:lstStyle/>
          <a:p>
            <a:r>
              <a:rPr lang="en-US" dirty="0" smtClean="0"/>
              <a:t>Apply the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C6B2F-47C7-4000-BF7B-900DDA84DF94}" type="slidenum">
              <a:rPr lang="en-US" smtClean="0"/>
              <a:pPr fontAlgn="base">
                <a:spcBef>
                  <a:spcPct val="0"/>
                </a:spcBef>
                <a:spcAft>
                  <a:spcPct val="0"/>
                </a:spcAft>
                <a:defRPr/>
              </a:pPr>
              <a:t>17</a:t>
            </a:fld>
            <a:endParaRPr lang="en-US" smtClean="0"/>
          </a:p>
        </p:txBody>
      </p:sp>
      <p:sp>
        <p:nvSpPr>
          <p:cNvPr id="6758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7590"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a:t>
            </a:r>
            <a:r>
              <a:rPr lang="en-US" baseline="0" dirty="0" smtClean="0"/>
              <a:t> hope you have found this helpful. </a:t>
            </a:r>
            <a:r>
              <a:rPr lang="en-US" dirty="0" smtClean="0"/>
              <a:t>That’s it! Thank you so much for you attention, and I’d be happy to answer</a:t>
            </a:r>
            <a:r>
              <a:rPr lang="en-US" baseline="0" dirty="0" smtClean="0"/>
              <a:t> any questions.</a:t>
            </a:r>
            <a:endParaRPr lang="en-US"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F84C1-7D7E-4886-8A82-F722946DA756}" type="slidenum">
              <a:rPr lang="en-US"/>
              <a:pPr fontAlgn="base">
                <a:spcBef>
                  <a:spcPct val="0"/>
                </a:spcBef>
                <a:spcAft>
                  <a:spcPct val="0"/>
                </a:spcAft>
                <a:defRPr/>
              </a:pPr>
              <a:t>18</a:t>
            </a:fld>
            <a:endParaRPr lang="en-US"/>
          </a:p>
        </p:txBody>
      </p:sp>
      <p:sp>
        <p:nvSpPr>
          <p:cNvPr id="5" name="Rectangle 4"/>
          <p:cNvSpPr/>
          <p:nvPr/>
        </p:nvSpPr>
        <p:spPr>
          <a:xfrm>
            <a:off x="2652366" y="1353305"/>
            <a:ext cx="2867422" cy="642167"/>
          </a:xfrm>
          <a:prstGeom prst="rect">
            <a:avLst/>
          </a:prstGeom>
        </p:spPr>
        <p:txBody>
          <a:bodyPr wrap="square" lIns="87316" tIns="43658" rIns="87316" bIns="43658">
            <a:spAutoFit/>
          </a:bodyPr>
          <a:lstStyle/>
          <a:p>
            <a:r>
              <a:rPr lang="en-US" b="1" dirty="0" smtClean="0">
                <a:latin typeface="Gill Sans MT" pitchFamily="34" charset="0"/>
              </a:rPr>
              <a:t>Thanks for your attention!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presentation will discuss both quality assurance and quality control. It is likely that some quality assurance and control procedures are already taking place in the preparation of your inventory.  As you listen to the presentation, if any of these QA/QC checks are already a part of your inventory preparation, think of how they can be formally incorporated into your QA/QC plan. A formal, communicated plan can increase the quality of all sector estimates.  The ultimate goal in our assistance with your QA/QC planning is to provide you with a set of procedures that are reasonable to implement considering resource and time availability.  We’ll provide you with a template today to assist in your planning and we’ll give you guidance from our own experience with QA/QC.       </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C6B2F-47C7-4000-BF7B-900DDA84DF94}" type="slidenum">
              <a:rPr lang="en-US" smtClean="0"/>
              <a:pPr fontAlgn="base">
                <a:spcBef>
                  <a:spcPct val="0"/>
                </a:spcBef>
                <a:spcAft>
                  <a:spcPct val="0"/>
                </a:spcAft>
                <a:defRPr/>
              </a:pPr>
              <a:t>2</a:t>
            </a:fld>
            <a:endParaRPr lang="en-US" smtClean="0"/>
          </a:p>
        </p:txBody>
      </p:sp>
      <p:sp>
        <p:nvSpPr>
          <p:cNvPr id="6758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7590"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230417" indent="-230417" eaLnBrk="1" hangingPunct="1">
              <a:spcBef>
                <a:spcPct val="0"/>
              </a:spcBef>
            </a:pPr>
            <a:r>
              <a:rPr lang="en-US" dirty="0" smtClean="0"/>
              <a:t>We should note</a:t>
            </a:r>
            <a:r>
              <a:rPr lang="en-US" baseline="0" dirty="0" smtClean="0"/>
              <a:t> that our system has evolved over time and we understand that each countries national circumstances are different.</a:t>
            </a: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D363BA-BDB8-469D-943A-424F1B5B234A}"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DA12E-428D-AC4B-A913-B2BED14E5046}" type="slidenum">
              <a:rPr lang="en-US"/>
              <a:pPr/>
              <a:t>4</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p:txBody>
          <a:bodyPr/>
          <a:lstStyle/>
          <a:p>
            <a:pPr eaLnBrk="1" hangingPunct="1">
              <a:spcBef>
                <a:spcPct val="0"/>
              </a:spcBef>
            </a:pPr>
            <a:r>
              <a:rPr lang="en-US" dirty="0" smtClean="0"/>
              <a:t>Quality assurance and quality control procedures are basically a system of reviews and checks that can be done to ensure an inventory is high quality.</a:t>
            </a:r>
          </a:p>
          <a:p>
            <a:pPr eaLnBrk="1" hangingPunct="1">
              <a:spcBef>
                <a:spcPct val="0"/>
              </a:spcBef>
            </a:pPr>
            <a:r>
              <a:rPr lang="en-US" dirty="0" smtClean="0"/>
              <a:t> </a:t>
            </a:r>
          </a:p>
          <a:p>
            <a:pPr eaLnBrk="1" hangingPunct="1">
              <a:spcBef>
                <a:spcPct val="0"/>
              </a:spcBef>
            </a:pPr>
            <a:r>
              <a:rPr lang="en-US" dirty="0" smtClean="0"/>
              <a:t>The IPCC defines Quality Assurance as a planned system of review procedures conducted by personnel not involved in the inventory development process.  --Essentially, that means peer, expert, and/or public review of the inventory. </a:t>
            </a:r>
          </a:p>
          <a:p>
            <a:pPr eaLnBrk="1" hangingPunct="1">
              <a:spcBef>
                <a:spcPct val="0"/>
              </a:spcBef>
            </a:pPr>
            <a:r>
              <a:rPr lang="en-US" dirty="0" smtClean="0"/>
              <a:t> </a:t>
            </a:r>
          </a:p>
          <a:p>
            <a:r>
              <a:rPr lang="en-US" dirty="0" smtClean="0"/>
              <a:t>It is especially</a:t>
            </a:r>
            <a:r>
              <a:rPr lang="en-US" baseline="0" dirty="0" smtClean="0"/>
              <a:t> important if possible to have the QA come from someone who is not close to the materials. It is more difficult to see the mistakes in your own work because you see it as how it should be.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DA12E-428D-AC4B-A913-B2BED14E5046}" type="slidenum">
              <a:rPr lang="en-US"/>
              <a:pPr/>
              <a:t>5</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IPCC defines quality control as a system of routine, planned technical activities implemented by the inventory development team to measure and control the quality of the inventory as it is being prepared.  --A simpler way of saying that is that it’s a series of internal checks that the inventory team sets up.</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26C620-C533-4A06-B8C5-45AC907E787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0FABA-910D-1C4D-891D-726217B0DF6A}" type="slidenum">
              <a:rPr lang="en-US"/>
              <a:pPr/>
              <a:t>7</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7" name="Rectangle 3"/>
          <p:cNvSpPr>
            <a:spLocks noGrp="1" noChangeArrowheads="1"/>
          </p:cNvSpPr>
          <p:nvPr>
            <p:ph type="body" idx="1"/>
          </p:nvPr>
        </p:nvSpPr>
        <p:spPr/>
        <p:txBody>
          <a:bodyPr/>
          <a:lstStyle/>
          <a:p>
            <a:r>
              <a:rPr lang="en-US" sz="1000" dirty="0"/>
              <a:t>Include list of QC </a:t>
            </a:r>
            <a:r>
              <a:rPr lang="en-US" sz="1000" dirty="0" smtClean="0"/>
              <a:t>procedures</a:t>
            </a:r>
          </a:p>
          <a:p>
            <a:endParaRPr lang="en-US" sz="100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000" i="1" dirty="0" smtClean="0"/>
              <a:t>It may seem like there are many checks, but most are simple and not too time-consuming, but still have to consider how many checks</a:t>
            </a:r>
            <a:r>
              <a:rPr lang="en-US" sz="1000" i="1" baseline="0" dirty="0" smtClean="0"/>
              <a:t> are reasonable to require. Prioritizing is important but the IPCC GL and other resources provide guidance both in terms of the types of checks and where to focus additional QC.</a:t>
            </a:r>
            <a:endParaRPr lang="en-US" sz="1000" i="1" dirty="0" smtClean="0"/>
          </a:p>
          <a:p>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b="1" dirty="0" smtClean="0"/>
              <a:t>Key questions to decide which/where/when:</a:t>
            </a:r>
          </a:p>
          <a:p>
            <a:r>
              <a:rPr lang="en-US" sz="1000" dirty="0" smtClean="0"/>
              <a:t>How significant is this source to total inventory estimate?</a:t>
            </a:r>
          </a:p>
          <a:p>
            <a:r>
              <a:rPr lang="en-US" sz="1000" dirty="0" smtClean="0"/>
              <a:t>What is the source</a:t>
            </a:r>
            <a:r>
              <a:rPr lang="ja-JP" altLang="en-US" sz="1000" dirty="0" smtClean="0">
                <a:latin typeface="Arial"/>
              </a:rPr>
              <a:t>’</a:t>
            </a:r>
            <a:r>
              <a:rPr lang="en-US" sz="1000" dirty="0" smtClean="0"/>
              <a:t>s contribution to trends in emissions over time?</a:t>
            </a:r>
          </a:p>
          <a:p>
            <a:r>
              <a:rPr lang="en-US" sz="1000" dirty="0" smtClean="0"/>
              <a:t>Has there been a change in the data or characteristics of the source category?  Technological advances?  Policy changes increasing reductions?</a:t>
            </a:r>
          </a:p>
          <a:p>
            <a:r>
              <a:rPr lang="en-US" sz="1000" dirty="0" smtClean="0"/>
              <a:t>Is it likely that the level of uncertainty has changed?  </a:t>
            </a:r>
          </a:p>
          <a:p>
            <a:endParaRPr lang="en-US" sz="1000" b="1" dirty="0" smtClean="0">
              <a:solidFill>
                <a:srgbClr val="FF0000"/>
              </a:solidFill>
            </a:endParaRPr>
          </a:p>
          <a:p>
            <a:r>
              <a:rPr lang="en-US" sz="1000" b="1" dirty="0" smtClean="0">
                <a:solidFill>
                  <a:srgbClr val="FF0000"/>
                </a:solidFill>
              </a:rPr>
              <a:t>In developing a plan for QC, it is important that scheduling be included.  You must determine when certain procedures will be applied.  Always take into consideration the inventory cycle.  </a:t>
            </a:r>
          </a:p>
          <a:p>
            <a:endParaRPr lang="en-US" sz="1000" b="1" dirty="0" smtClean="0">
              <a:solidFill>
                <a:srgbClr val="FF0000"/>
              </a:solidFill>
            </a:endParaRPr>
          </a:p>
          <a:p>
            <a:r>
              <a:rPr lang="en-US" sz="1000" b="1" dirty="0" smtClean="0">
                <a:solidFill>
                  <a:srgbClr val="FF0000"/>
                </a:solidFill>
              </a:rPr>
              <a:t>It will have to be decided which procedures and at which levels will be conducted for every inventory?</a:t>
            </a:r>
          </a:p>
          <a:p>
            <a:endParaRPr lang="en-US" sz="1000" b="1" dirty="0" smtClean="0">
              <a:solidFill>
                <a:srgbClr val="FF0000"/>
              </a:solidFill>
            </a:endParaRPr>
          </a:p>
          <a:p>
            <a:r>
              <a:rPr lang="en-US" sz="1000" b="1" dirty="0" smtClean="0">
                <a:solidFill>
                  <a:srgbClr val="FF0000"/>
                </a:solidFill>
              </a:rPr>
              <a:t>For every other inventory?</a:t>
            </a:r>
          </a:p>
          <a:p>
            <a:endParaRPr lang="en-US" sz="1000" b="1" dirty="0" smtClean="0">
              <a:solidFill>
                <a:srgbClr val="FF0000"/>
              </a:solidFill>
            </a:endParaRPr>
          </a:p>
          <a:p>
            <a:r>
              <a:rPr lang="en-US" sz="1000" b="1" dirty="0" smtClean="0">
                <a:solidFill>
                  <a:srgbClr val="FF0000"/>
                </a:solidFill>
              </a:rPr>
              <a:t>Throughout the inventory cycle?</a:t>
            </a:r>
          </a:p>
          <a:p>
            <a:endParaRPr lang="en-US" sz="1000" b="1" dirty="0" smtClean="0">
              <a:solidFill>
                <a:srgbClr val="FF0000"/>
              </a:solidFill>
            </a:endParaRPr>
          </a:p>
          <a:p>
            <a:r>
              <a:rPr lang="en-US" sz="1000" b="1" dirty="0" smtClean="0">
                <a:solidFill>
                  <a:srgbClr val="FF0000"/>
                </a:solidFill>
              </a:rPr>
              <a:t>What is important is that a sample of data and calculations from each sector should be checked in someway for each inventory and that QC should be performed prior to expert review.   </a:t>
            </a:r>
          </a:p>
          <a:p>
            <a:endParaRPr lang="en-US" sz="1000" dirty="0" smtClean="0"/>
          </a:p>
          <a:p>
            <a:pPr algn="l"/>
            <a:r>
              <a:rPr lang="en-US" sz="1000" kern="1200" dirty="0" smtClean="0">
                <a:solidFill>
                  <a:schemeClr val="tx1"/>
                </a:solidFill>
                <a:latin typeface="+mn-lt"/>
                <a:ea typeface="+mn-ea"/>
                <a:cs typeface="+mn-cs"/>
              </a:rPr>
              <a:t>It is important to understand that QA/QC should be an ongoing practice through the</a:t>
            </a:r>
            <a:r>
              <a:rPr lang="en-US" sz="1000" kern="1200" baseline="0" dirty="0" smtClean="0">
                <a:solidFill>
                  <a:schemeClr val="tx1"/>
                </a:solidFill>
                <a:latin typeface="+mn-lt"/>
                <a:ea typeface="+mn-ea"/>
                <a:cs typeface="+mn-cs"/>
              </a:rPr>
              <a:t> Collection of data and the development of estimates. </a:t>
            </a:r>
            <a:r>
              <a:rPr lang="en-US" sz="1000" kern="1200" dirty="0" smtClean="0">
                <a:solidFill>
                  <a:schemeClr val="tx1"/>
                </a:solidFill>
                <a:latin typeface="+mn-lt"/>
                <a:ea typeface="+mn-ea"/>
                <a:cs typeface="+mn-cs"/>
              </a:rPr>
              <a:t>It’s also important to conduct </a:t>
            </a:r>
            <a:r>
              <a:rPr lang="en-US" sz="1000" b="1" kern="1200" dirty="0" smtClean="0">
                <a:solidFill>
                  <a:schemeClr val="tx1"/>
                </a:solidFill>
                <a:latin typeface="+mn-lt"/>
                <a:ea typeface="+mn-ea"/>
                <a:cs typeface="+mn-cs"/>
              </a:rPr>
              <a:t>QA/QC on the draft and</a:t>
            </a:r>
            <a:r>
              <a:rPr lang="en-US" sz="1000" b="1" kern="1200" baseline="0" dirty="0" smtClean="0">
                <a:solidFill>
                  <a:schemeClr val="tx1"/>
                </a:solidFill>
                <a:latin typeface="+mn-lt"/>
                <a:ea typeface="+mn-ea"/>
                <a:cs typeface="+mn-cs"/>
              </a:rPr>
              <a:t> final </a:t>
            </a:r>
            <a:r>
              <a:rPr lang="en-US" sz="1000" b="1" kern="1200" dirty="0" smtClean="0">
                <a:solidFill>
                  <a:schemeClr val="tx1"/>
                </a:solidFill>
                <a:latin typeface="+mn-lt"/>
                <a:ea typeface="+mn-ea"/>
                <a:cs typeface="+mn-cs"/>
              </a:rPr>
              <a:t>report, </a:t>
            </a:r>
            <a:r>
              <a:rPr lang="en-US" sz="1000" kern="1200" dirty="0" smtClean="0">
                <a:solidFill>
                  <a:schemeClr val="tx1"/>
                </a:solidFill>
                <a:latin typeface="+mn-lt"/>
                <a:ea typeface="+mn-ea"/>
                <a:cs typeface="+mn-cs"/>
              </a:rPr>
              <a:t>which should be done by the inventory team as well as outside experts.</a:t>
            </a:r>
          </a:p>
          <a:p>
            <a:pPr algn="l"/>
            <a:endParaRPr lang="en-US" sz="1000" kern="1200" dirty="0" smtClean="0">
              <a:solidFill>
                <a:schemeClr val="tx1"/>
              </a:solidFill>
              <a:latin typeface="+mn-lt"/>
              <a:ea typeface="+mn-ea"/>
              <a:cs typeface="+mn-cs"/>
            </a:endParaRPr>
          </a:p>
          <a:p>
            <a:pPr algn="l"/>
            <a:r>
              <a:rPr lang="en-US" sz="1000" kern="1200" dirty="0" smtClean="0">
                <a:solidFill>
                  <a:schemeClr val="tx1"/>
                </a:solidFill>
                <a:latin typeface="+mn-lt"/>
                <a:ea typeface="+mn-ea"/>
                <a:cs typeface="+mn-cs"/>
              </a:rPr>
              <a:t>Based on comments from the QA/QC process,</a:t>
            </a:r>
            <a:r>
              <a:rPr lang="en-US" sz="1000" b="1" kern="1200" dirty="0" smtClean="0">
                <a:solidFill>
                  <a:schemeClr val="tx1"/>
                </a:solidFill>
                <a:latin typeface="+mn-lt"/>
                <a:ea typeface="+mn-ea"/>
                <a:cs typeface="+mn-cs"/>
              </a:rPr>
              <a:t> </a:t>
            </a:r>
            <a:r>
              <a:rPr lang="en-US" sz="1000" kern="1200" dirty="0" smtClean="0">
                <a:solidFill>
                  <a:schemeClr val="tx1"/>
                </a:solidFill>
                <a:latin typeface="+mn-lt"/>
                <a:ea typeface="+mn-ea"/>
                <a:cs typeface="+mn-cs"/>
              </a:rPr>
              <a:t>the inventory team should revise the draft report to </a:t>
            </a:r>
            <a:r>
              <a:rPr lang="en-US" sz="1000" b="1" kern="1200" dirty="0" smtClean="0">
                <a:solidFill>
                  <a:schemeClr val="tx1"/>
                </a:solidFill>
                <a:latin typeface="+mn-lt"/>
                <a:ea typeface="+mn-ea"/>
                <a:cs typeface="+mn-cs"/>
              </a:rPr>
              <a:t>address errors and comments</a:t>
            </a:r>
            <a:r>
              <a:rPr lang="en-US" sz="1000" kern="1200" dirty="0" smtClean="0">
                <a:solidFill>
                  <a:schemeClr val="tx1"/>
                </a:solidFill>
                <a:latin typeface="+mn-lt"/>
                <a:ea typeface="+mn-ea"/>
                <a:cs typeface="+mn-cs"/>
              </a:rPr>
              <a:t>.</a:t>
            </a:r>
          </a:p>
          <a:p>
            <a:endParaRPr lang="en-US" sz="1000"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26C620-C533-4A06-B8C5-45AC907E787A}" type="slidenum">
              <a:rPr lang="en-US" smtClean="0"/>
              <a:pPr>
                <a:defRPr/>
              </a:pPr>
              <a:t>8</a:t>
            </a:fld>
            <a:endParaRPr lang="en-US" dirty="0"/>
          </a:p>
        </p:txBody>
      </p:sp>
    </p:spTree>
    <p:extLst>
      <p:ext uri="{BB962C8B-B14F-4D97-AF65-F5344CB8AC3E}">
        <p14:creationId xmlns:p14="http://schemas.microsoft.com/office/powerpoint/2010/main" val="311593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sz="1000" dirty="0" smtClean="0"/>
              <a:t>Most</a:t>
            </a:r>
            <a:r>
              <a:rPr lang="en-US" sz="1000" baseline="0" dirty="0" smtClean="0"/>
              <a:t> likely to need attention are the Key Categories, </a:t>
            </a:r>
            <a:r>
              <a:rPr lang="en-US" sz="1000" dirty="0" smtClean="0"/>
              <a:t>emission and removal categories with recent data changes,</a:t>
            </a:r>
            <a:r>
              <a:rPr lang="en-US" sz="1000" baseline="0" dirty="0" smtClean="0"/>
              <a:t> and </a:t>
            </a:r>
            <a:r>
              <a:rPr lang="en-US" sz="1000" dirty="0" smtClean="0"/>
              <a:t>emission and removal categories with recent methodological changes.</a:t>
            </a:r>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26C620-C533-4A06-B8C5-45AC907E787A}" type="slidenum">
              <a:rPr lang="en-US" smtClean="0"/>
              <a:pPr>
                <a:defRPr/>
              </a:pPr>
              <a:t>9</a:t>
            </a:fld>
            <a:endParaRPr lang="en-US"/>
          </a:p>
        </p:txBody>
      </p:sp>
    </p:spTree>
    <p:extLst>
      <p:ext uri="{BB962C8B-B14F-4D97-AF65-F5344CB8AC3E}">
        <p14:creationId xmlns:p14="http://schemas.microsoft.com/office/powerpoint/2010/main" val="82523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ill Sans M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F05D319-CDB5-43EE-965A-BD1990060E31}" type="datetime1">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A1C579-D90B-4514-94E7-913526F17E2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C5E509-5D25-4C16-B7DA-038F9BD49BA9}" type="datetime1">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E5AF2-28D2-43E1-869E-074DEF96615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86DD4A-4AEA-4372-93D4-E903947108D7}" type="datetime1">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88E3C-DADF-486E-B987-07427B6E256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a:buChar char="•"/>
              <a:defRPr/>
            </a:lvl1pPr>
            <a:lvl2pPr marL="742950" indent="-285750">
              <a:buClr>
                <a:schemeClr val="accent1"/>
              </a:buClr>
              <a:buFont typeface="Arial"/>
              <a:buChar char="•"/>
              <a:defRPr/>
            </a:lvl2pPr>
            <a:lvl3pPr marL="1143000" indent="-228600">
              <a:buClr>
                <a:schemeClr val="accent1"/>
              </a:buClr>
              <a:buFont typeface="Arial"/>
              <a:buChar char="•"/>
              <a:defRPr/>
            </a:lvl3pPr>
            <a:lvl4pPr marL="1600200" indent="-228600">
              <a:buClr>
                <a:schemeClr val="accent1"/>
              </a:buClr>
              <a:buFont typeface="Arial"/>
              <a:buChar char="•"/>
              <a:defRPr/>
            </a:lvl4pPr>
            <a:lvl5pPr marL="2057400" indent="-228600">
              <a:buClr>
                <a:schemeClr val="accent1"/>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00073A-48AD-4D62-9C2C-D0083AFF0303}" type="datetime1">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D66BDD-4CC4-4F3E-910E-C90776DD240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1311EE-3C89-4975-A2B1-9C36DB6B3EA8}" type="datetime1">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A94BBD-F058-468C-967D-A07CD34FD99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566FF01-12EE-4C7E-B055-A047C6CEA000}" type="datetime1">
              <a:rPr lang="en-US"/>
              <a:pPr>
                <a:defRPr/>
              </a:pPr>
              <a:t>2/26/2014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1D739A-72DE-41C3-B902-0967EABBF78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CB8F8D-2D80-4489-964C-5468B46F61FC}" type="datetime1">
              <a:rPr lang="en-US"/>
              <a:pPr>
                <a:defRPr/>
              </a:pPr>
              <a:t>2/26/2014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D6E7CC-BD7A-4D3A-8E0D-7A756C9627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65C428-36BC-499E-8031-9583491B7918}" type="datetime1">
              <a:rPr lang="en-US"/>
              <a:pPr>
                <a:defRPr/>
              </a:pPr>
              <a:t>2/26/2014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890BBA-D1B2-4284-AB7E-0BE4BD9AB6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CA4D57-37F3-432A-91E6-348EC7782FF3}" type="datetime1">
              <a:rPr lang="en-US"/>
              <a:pPr>
                <a:defRPr/>
              </a:pPr>
              <a:t>2/26/2014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0AA5BE-9833-4353-874D-27CA51016D0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A46EF1-18A0-495A-A529-1A75A0597992}" type="datetime1">
              <a:rPr lang="en-US"/>
              <a:pPr>
                <a:defRPr/>
              </a:pPr>
              <a:t>2/26/2014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43AF4D-33CE-4EFB-9BD6-76E14B6D452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B8AE0E-5127-4E18-BAAA-A9FFCE67377E}" type="datetime1">
              <a:rPr lang="en-US"/>
              <a:pPr>
                <a:defRPr/>
              </a:pPr>
              <a:t>2/26/2014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8981BB-9590-43EB-AD80-81EE7AA6E48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ill Sans MT" pitchFamily="34" charset="0"/>
              </a:defRPr>
            </a:lvl1pPr>
          </a:lstStyle>
          <a:p>
            <a:pPr>
              <a:defRPr/>
            </a:pPr>
            <a:fld id="{73843FDB-8DE8-445D-AA9B-68A5659E280F}" type="datetime1">
              <a:rPr lang="en-US"/>
              <a:pPr>
                <a:defRPr/>
              </a:pPr>
              <a:t>2/26/2014</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ill Sans MT" pitchFamily="34" charset="0"/>
              </a:defRPr>
            </a:lvl1pPr>
          </a:lstStyle>
          <a:p>
            <a:pPr>
              <a:defRPr/>
            </a:pP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ill Sans MT" pitchFamily="34" charset="0"/>
              </a:defRPr>
            </a:lvl1pPr>
          </a:lstStyle>
          <a:p>
            <a:pPr>
              <a:defRPr/>
            </a:pPr>
            <a:fld id="{4E77B218-E9C2-4E6D-A967-ED7FEA4F1D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Gill Sans MT" pitchFamily="34" charset="0"/>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ill Sans MT"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MT"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MT"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microsoft.com/office/2007/relationships/hdphoto" Target="../media/hdphoto4.wdp"/><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9.png"/><Relationship Id="rId5" Type="http://schemas.microsoft.com/office/2007/relationships/hdphoto" Target="../media/hdphoto7.wdp"/><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microsoft.com/office/2007/relationships/hdphoto" Target="../media/hdphoto9.wdp"/><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10.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10.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sp>
        <p:nvSpPr>
          <p:cNvPr id="8" name="TextBox 7"/>
          <p:cNvSpPr txBox="1"/>
          <p:nvPr/>
        </p:nvSpPr>
        <p:spPr>
          <a:xfrm>
            <a:off x="3625850" y="2516188"/>
            <a:ext cx="4511675" cy="3385542"/>
          </a:xfrm>
          <a:prstGeom prst="rect">
            <a:avLst/>
          </a:prstGeom>
          <a:noFill/>
        </p:spPr>
        <p:txBody>
          <a:bodyPr lIns="0" tIns="0" rIns="0" bIns="0">
            <a:spAutoFit/>
          </a:bodyPr>
          <a:lstStyle/>
          <a:p>
            <a:pPr fontAlgn="auto">
              <a:lnSpc>
                <a:spcPts val="2400"/>
              </a:lnSpc>
              <a:spcBef>
                <a:spcPts val="0"/>
              </a:spcBef>
              <a:spcAft>
                <a:spcPts val="0"/>
              </a:spcAft>
              <a:defRPr/>
            </a:pPr>
            <a:r>
              <a:rPr lang="en-US" dirty="0" smtClean="0">
                <a:solidFill>
                  <a:schemeClr val="accent1">
                    <a:lumMod val="75000"/>
                  </a:schemeClr>
                </a:solidFill>
                <a:latin typeface="Gill Sans MT" pitchFamily="34" charset="0"/>
                <a:cs typeface="Arial"/>
              </a:rPr>
              <a:t>Presenter: Kimberly </a:t>
            </a:r>
            <a:r>
              <a:rPr lang="en-US" dirty="0" smtClean="0">
                <a:solidFill>
                  <a:schemeClr val="accent1">
                    <a:lumMod val="75000"/>
                  </a:schemeClr>
                </a:solidFill>
                <a:latin typeface="Gill Sans MT" pitchFamily="34" charset="0"/>
                <a:cs typeface="Arial"/>
              </a:rPr>
              <a:t>Todd</a:t>
            </a:r>
          </a:p>
          <a:p>
            <a:pPr fontAlgn="auto">
              <a:lnSpc>
                <a:spcPts val="2400"/>
              </a:lnSpc>
              <a:spcBef>
                <a:spcPts val="0"/>
              </a:spcBef>
              <a:spcAft>
                <a:spcPts val="0"/>
              </a:spcAft>
              <a:defRPr/>
            </a:pPr>
            <a:r>
              <a:rPr lang="en-US" dirty="0" smtClean="0">
                <a:solidFill>
                  <a:schemeClr val="accent1">
                    <a:lumMod val="75000"/>
                  </a:schemeClr>
                </a:solidFill>
                <a:latin typeface="Gill Sans MT" pitchFamily="34" charset="0"/>
                <a:cs typeface="Arial"/>
              </a:rPr>
              <a:t>UNDP/UN-REDD</a:t>
            </a:r>
          </a:p>
          <a:p>
            <a:pPr fontAlgn="auto">
              <a:lnSpc>
                <a:spcPts val="2400"/>
              </a:lnSpc>
              <a:spcBef>
                <a:spcPts val="0"/>
              </a:spcBef>
              <a:spcAft>
                <a:spcPts val="0"/>
              </a:spcAft>
              <a:defRPr/>
            </a:pPr>
            <a:r>
              <a:rPr lang="en-US" dirty="0" smtClean="0">
                <a:solidFill>
                  <a:schemeClr val="accent1">
                    <a:lumMod val="75000"/>
                  </a:schemeClr>
                </a:solidFill>
                <a:latin typeface="Gill Sans MT" pitchFamily="34" charset="0"/>
                <a:cs typeface="Arial"/>
              </a:rPr>
              <a:t>Prepared by: US EPA</a:t>
            </a:r>
            <a:endParaRPr lang="en-US" dirty="0" smtClean="0">
              <a:solidFill>
                <a:schemeClr val="accent1">
                  <a:lumMod val="75000"/>
                </a:schemeClr>
              </a:solidFill>
              <a:latin typeface="Gill Sans MT" pitchFamily="34" charset="0"/>
              <a:cs typeface="Arial"/>
            </a:endParaRPr>
          </a:p>
          <a:p>
            <a:pPr fontAlgn="auto">
              <a:lnSpc>
                <a:spcPts val="2400"/>
              </a:lnSpc>
              <a:spcBef>
                <a:spcPts val="0"/>
              </a:spcBef>
              <a:spcAft>
                <a:spcPts val="0"/>
              </a:spcAft>
              <a:defRPr/>
            </a:pPr>
            <a:endParaRPr lang="en-US" dirty="0" smtClean="0">
              <a:solidFill>
                <a:schemeClr val="accent1">
                  <a:lumMod val="75000"/>
                </a:schemeClr>
              </a:solidFill>
              <a:latin typeface="Gill Sans MT" pitchFamily="34" charset="0"/>
              <a:cs typeface="Arial"/>
            </a:endParaRPr>
          </a:p>
          <a:p>
            <a:pPr fontAlgn="auto">
              <a:lnSpc>
                <a:spcPts val="2400"/>
              </a:lnSpc>
              <a:spcBef>
                <a:spcPts val="0"/>
              </a:spcBef>
              <a:spcAft>
                <a:spcPts val="0"/>
              </a:spcAft>
              <a:defRPr/>
            </a:pPr>
            <a:endParaRPr lang="en-US" dirty="0" smtClean="0">
              <a:solidFill>
                <a:schemeClr val="accent1">
                  <a:lumMod val="75000"/>
                </a:schemeClr>
              </a:solidFill>
              <a:latin typeface="Gill Sans MT" pitchFamily="34" charset="0"/>
              <a:cs typeface="Arial"/>
            </a:endParaRPr>
          </a:p>
          <a:p>
            <a:pPr fontAlgn="auto">
              <a:lnSpc>
                <a:spcPts val="2400"/>
              </a:lnSpc>
              <a:spcBef>
                <a:spcPts val="0"/>
              </a:spcBef>
              <a:spcAft>
                <a:spcPts val="0"/>
              </a:spcAft>
              <a:defRPr/>
            </a:pPr>
            <a:r>
              <a:rPr lang="en-US" b="1" dirty="0" smtClean="0">
                <a:solidFill>
                  <a:schemeClr val="accent1">
                    <a:lumMod val="75000"/>
                  </a:schemeClr>
                </a:solidFill>
                <a:latin typeface="Gill Sans MT" pitchFamily="34" charset="0"/>
                <a:cs typeface="Arial"/>
              </a:rPr>
              <a:t>Regional African Workshop on National Forest Monitoring Systems and Greenhouse Gas National Inventory Systems</a:t>
            </a:r>
          </a:p>
          <a:p>
            <a:pPr fontAlgn="auto">
              <a:lnSpc>
                <a:spcPts val="2400"/>
              </a:lnSpc>
              <a:spcBef>
                <a:spcPts val="0"/>
              </a:spcBef>
              <a:spcAft>
                <a:spcPts val="0"/>
              </a:spcAft>
              <a:defRPr/>
            </a:pPr>
            <a:r>
              <a:rPr lang="en-US" dirty="0" smtClean="0">
                <a:solidFill>
                  <a:schemeClr val="accent1">
                    <a:lumMod val="75000"/>
                  </a:schemeClr>
                </a:solidFill>
                <a:latin typeface="Gill Sans MT" pitchFamily="34" charset="0"/>
                <a:cs typeface="Arial"/>
              </a:rPr>
              <a:t>25 – 27 February</a:t>
            </a:r>
          </a:p>
          <a:p>
            <a:pPr fontAlgn="auto">
              <a:lnSpc>
                <a:spcPts val="2400"/>
              </a:lnSpc>
              <a:spcBef>
                <a:spcPts val="0"/>
              </a:spcBef>
              <a:spcAft>
                <a:spcPts val="0"/>
              </a:spcAft>
              <a:defRPr/>
            </a:pPr>
            <a:r>
              <a:rPr lang="en-US" dirty="0" smtClean="0">
                <a:solidFill>
                  <a:schemeClr val="accent1">
                    <a:lumMod val="75000"/>
                  </a:schemeClr>
                </a:solidFill>
                <a:latin typeface="Gill Sans MT" pitchFamily="34" charset="0"/>
                <a:cs typeface="Arial"/>
              </a:rPr>
              <a:t>Livingstone, Zambia</a:t>
            </a:r>
            <a:endParaRPr lang="en-US" dirty="0">
              <a:solidFill>
                <a:schemeClr val="accent1">
                  <a:lumMod val="75000"/>
                </a:schemeClr>
              </a:solidFill>
              <a:latin typeface="Gill Sans MT" pitchFamily="34" charset="0"/>
              <a:cs typeface="Arial"/>
            </a:endParaRPr>
          </a:p>
        </p:txBody>
      </p:sp>
      <p:sp>
        <p:nvSpPr>
          <p:cNvPr id="10" name="Rectangle 9"/>
          <p:cNvSpPr/>
          <p:nvPr/>
        </p:nvSpPr>
        <p:spPr>
          <a:xfrm>
            <a:off x="0" y="1066800"/>
            <a:ext cx="8093075" cy="1166990"/>
          </a:xfrm>
          <a:prstGeom prst="rect">
            <a:avLst/>
          </a:prstGeom>
          <a:solidFill>
            <a:schemeClr val="tx1">
              <a:alpha val="46000"/>
            </a:schemeClr>
          </a:solidFill>
          <a:ln>
            <a:solidFill>
              <a:schemeClr val="accent4">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bg1">
                  <a:lumMod val="95000"/>
                </a:schemeClr>
              </a:solidFill>
            </a:endParaRPr>
          </a:p>
        </p:txBody>
      </p:sp>
      <p:sp>
        <p:nvSpPr>
          <p:cNvPr id="11" name="Rectangle 10"/>
          <p:cNvSpPr/>
          <p:nvPr/>
        </p:nvSpPr>
        <p:spPr>
          <a:xfrm>
            <a:off x="457200" y="1009471"/>
            <a:ext cx="7467600" cy="1754327"/>
          </a:xfrm>
          <a:prstGeom prst="rect">
            <a:avLst/>
          </a:prstGeom>
        </p:spPr>
        <p:txBody>
          <a:bodyPr>
            <a:spAutoFit/>
          </a:bodyPr>
          <a:lstStyle/>
          <a:p>
            <a:pPr algn="r" fontAlgn="auto">
              <a:spcBef>
                <a:spcPts val="0"/>
              </a:spcBef>
              <a:spcAft>
                <a:spcPts val="0"/>
              </a:spcAft>
              <a:defRPr/>
            </a:pPr>
            <a:r>
              <a:rPr lang="en-US" sz="3600" b="1" dirty="0" smtClean="0">
                <a:solidFill>
                  <a:schemeClr val="bg1">
                    <a:lumMod val="95000"/>
                  </a:schemeClr>
                </a:solidFill>
                <a:effectLst>
                  <a:outerShdw blurRad="38100" dist="38100" dir="2700000" algn="tl">
                    <a:srgbClr val="000000">
                      <a:alpha val="43137"/>
                    </a:srgbClr>
                  </a:outerShdw>
                </a:effectLst>
                <a:latin typeface="Gill Sans MT" pitchFamily="34" charset="0"/>
                <a:cs typeface="Arial"/>
              </a:rPr>
              <a:t>The Quality Assurance/</a:t>
            </a:r>
          </a:p>
          <a:p>
            <a:pPr algn="r" fontAlgn="auto">
              <a:spcBef>
                <a:spcPts val="0"/>
              </a:spcBef>
              <a:spcAft>
                <a:spcPts val="0"/>
              </a:spcAft>
              <a:defRPr/>
            </a:pPr>
            <a:r>
              <a:rPr lang="en-US" sz="3600" b="1" dirty="0" smtClean="0">
                <a:solidFill>
                  <a:schemeClr val="bg1">
                    <a:lumMod val="95000"/>
                  </a:schemeClr>
                </a:solidFill>
                <a:effectLst>
                  <a:outerShdw blurRad="38100" dist="38100" dir="2700000" algn="tl">
                    <a:srgbClr val="000000">
                      <a:alpha val="43137"/>
                    </a:srgbClr>
                  </a:outerShdw>
                </a:effectLst>
                <a:latin typeface="Gill Sans MT" pitchFamily="34" charset="0"/>
                <a:cs typeface="Arial"/>
              </a:rPr>
              <a:t>Quality </a:t>
            </a:r>
            <a:r>
              <a:rPr lang="en-US" sz="3600" b="1" dirty="0">
                <a:solidFill>
                  <a:schemeClr val="bg1">
                    <a:lumMod val="95000"/>
                  </a:schemeClr>
                </a:solidFill>
                <a:effectLst>
                  <a:outerShdw blurRad="38100" dist="38100" dir="2700000" algn="tl">
                    <a:srgbClr val="000000">
                      <a:alpha val="43137"/>
                    </a:srgbClr>
                  </a:outerShdw>
                </a:effectLst>
                <a:latin typeface="Gill Sans MT" pitchFamily="34" charset="0"/>
                <a:cs typeface="Arial"/>
              </a:rPr>
              <a:t>Control (QA/QC) Plan</a:t>
            </a:r>
          </a:p>
          <a:p>
            <a:pPr algn="r" fontAlgn="auto">
              <a:spcBef>
                <a:spcPts val="0"/>
              </a:spcBef>
              <a:spcAft>
                <a:spcPts val="0"/>
              </a:spcAft>
              <a:defRPr/>
            </a:pPr>
            <a:endParaRPr lang="en-US" sz="3600" dirty="0">
              <a:solidFill>
                <a:schemeClr val="bg1">
                  <a:lumMod val="95000"/>
                </a:schemeClr>
              </a:solidFill>
              <a:effectLst>
                <a:outerShdw blurRad="38100" dist="38100" dir="2700000" algn="tl">
                  <a:srgbClr val="000000">
                    <a:alpha val="43137"/>
                  </a:srgbClr>
                </a:outerShdw>
              </a:effectLst>
              <a:latin typeface="+mn-lt"/>
            </a:endParaRPr>
          </a:p>
        </p:txBody>
      </p:sp>
      <p:pic>
        <p:nvPicPr>
          <p:cNvPr id="13" name="Picture 7" descr="Vertical_RGB_6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18298" y="5371462"/>
            <a:ext cx="1625702" cy="1402314"/>
          </a:xfrm>
          <a:prstGeom prst="rect">
            <a:avLst/>
          </a:prstGeom>
          <a:noFill/>
          <a:ln w="9525">
            <a:noFill/>
            <a:miter lim="800000"/>
            <a:headEnd/>
            <a:tailEnd/>
          </a:ln>
        </p:spPr>
      </p:pic>
      <p:pic>
        <p:nvPicPr>
          <p:cNvPr id="14" name="Picture 6" descr="epa_seal_mediu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63129" y="5481553"/>
            <a:ext cx="1164892" cy="1164892"/>
          </a:xfrm>
          <a:prstGeom prst="rect">
            <a:avLst/>
          </a:prstGeom>
          <a:noFill/>
          <a:ln w="9525">
            <a:noFill/>
            <a:miter lim="800000"/>
            <a:headEnd/>
            <a:tailEnd/>
          </a:ln>
        </p:spPr>
      </p:pic>
      <p:pic>
        <p:nvPicPr>
          <p:cNvPr id="1026" name="Picture 2" descr="C:\Users\27167\Documents\PROJECT - TO 086 Inventory Capacity Building\QAQC Presentation Edits from Mausami 6.18.12\inventory man holding UNFCCC Documen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5702" y="2320868"/>
            <a:ext cx="3117098" cy="4156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rot="18813504">
            <a:off x="609600" y="1165632"/>
            <a:ext cx="2319338" cy="2319338"/>
          </a:xfrm>
          <a:prstGeom prst="ellipse">
            <a:avLst/>
          </a:prstGeom>
          <a:blipFill>
            <a:blip r:embed="rId3" cstate="screen">
              <a:extLst>
                <a:ext uri="{28A0092B-C50C-407E-A947-70E740481C1C}">
                  <a14:useLocalDpi xmlns:a14="http://schemas.microsoft.com/office/drawing/2010/main"/>
                </a:ext>
              </a:extLst>
            </a:blip>
            <a:stretch>
              <a:fillRect/>
            </a:stretch>
          </a:blipFill>
          <a:ln>
            <a:solidFill>
              <a:srgbClr val="C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4000" cy="457200"/>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24580" name="TextBox 6"/>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dirty="0">
                <a:solidFill>
                  <a:schemeClr val="bg1"/>
                </a:solidFill>
                <a:latin typeface="Gill Sans MT" pitchFamily="34" charset="0"/>
                <a:cs typeface="Arial" charset="0"/>
              </a:rPr>
              <a:t>What Can The Template Workbook Do For Me</a:t>
            </a:r>
          </a:p>
        </p:txBody>
      </p:sp>
      <p:sp>
        <p:nvSpPr>
          <p:cNvPr id="8" name="Slide Number Placeholder 7"/>
          <p:cNvSpPr>
            <a:spLocks noGrp="1"/>
          </p:cNvSpPr>
          <p:nvPr>
            <p:ph type="sldNum" sz="quarter" idx="12"/>
          </p:nvPr>
        </p:nvSpPr>
        <p:spPr/>
        <p:txBody>
          <a:bodyPr/>
          <a:lstStyle/>
          <a:p>
            <a:pPr>
              <a:defRPr/>
            </a:pPr>
            <a:fld id="{B2D084DE-E4CF-42CA-A40A-C677ADCB2DCD}" type="slidenum">
              <a:rPr lang="en-US"/>
              <a:pPr>
                <a:defRPr/>
              </a:pPr>
              <a:t>10</a:t>
            </a:fld>
            <a:endParaRPr lang="en-US" dirty="0"/>
          </a:p>
        </p:txBody>
      </p:sp>
      <p:pic>
        <p:nvPicPr>
          <p:cNvPr id="11" name="Picture 10" descr="icon institutio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sp>
        <p:nvSpPr>
          <p:cNvPr id="24" name="TextBox 23"/>
          <p:cNvSpPr txBox="1">
            <a:spLocks noChangeArrowheads="1"/>
          </p:cNvSpPr>
          <p:nvPr/>
        </p:nvSpPr>
        <p:spPr bwMode="auto">
          <a:xfrm>
            <a:off x="3213100" y="2095634"/>
            <a:ext cx="4559300" cy="3123932"/>
          </a:xfrm>
          <a:prstGeom prst="rect">
            <a:avLst/>
          </a:prstGeom>
          <a:noFill/>
          <a:ln w="9525">
            <a:noFill/>
            <a:miter lim="800000"/>
            <a:headEnd/>
            <a:tailEnd/>
          </a:ln>
        </p:spPr>
        <p:txBody>
          <a:bodyPr wrap="square">
            <a:spAutoFit/>
          </a:bodyPr>
          <a:lstStyle/>
          <a:p>
            <a:pPr marL="0" lvl="1">
              <a:spcAft>
                <a:spcPts val="600"/>
              </a:spcAft>
              <a:buFont typeface="Arial" charset="0"/>
              <a:buChar char="•"/>
            </a:pPr>
            <a:r>
              <a:rPr lang="en-US" dirty="0" smtClean="0">
                <a:latin typeface="Gill Sans MT" pitchFamily="34" charset="0"/>
              </a:rPr>
              <a:t> Identify </a:t>
            </a:r>
            <a:r>
              <a:rPr lang="en-US" dirty="0">
                <a:latin typeface="Gill Sans MT" pitchFamily="34" charset="0"/>
              </a:rPr>
              <a:t>existing QA/QC procedures</a:t>
            </a:r>
          </a:p>
          <a:p>
            <a:pPr marL="0" lvl="1">
              <a:spcAft>
                <a:spcPts val="600"/>
              </a:spcAft>
              <a:buFont typeface="Arial" charset="0"/>
              <a:buChar char="•"/>
            </a:pPr>
            <a:r>
              <a:rPr lang="en-US" dirty="0">
                <a:latin typeface="Gill Sans MT" pitchFamily="34" charset="0"/>
              </a:rPr>
              <a:t> Define </a:t>
            </a:r>
            <a:r>
              <a:rPr lang="en-US" dirty="0" smtClean="0">
                <a:latin typeface="Gill Sans MT" pitchFamily="34" charset="0"/>
              </a:rPr>
              <a:t>roles responsibilities for QC and QA</a:t>
            </a:r>
            <a:endParaRPr lang="en-US" dirty="0">
              <a:latin typeface="Gill Sans MT" pitchFamily="34" charset="0"/>
            </a:endParaRPr>
          </a:p>
          <a:p>
            <a:pPr marL="0" lvl="1">
              <a:spcAft>
                <a:spcPts val="600"/>
              </a:spcAft>
              <a:buFont typeface="Arial" charset="0"/>
              <a:buChar char="•"/>
            </a:pPr>
            <a:r>
              <a:rPr lang="en-US" dirty="0">
                <a:latin typeface="Gill Sans MT" pitchFamily="34" charset="0"/>
              </a:rPr>
              <a:t> Establish </a:t>
            </a:r>
            <a:r>
              <a:rPr lang="en-US" dirty="0" smtClean="0">
                <a:latin typeface="Gill Sans MT" pitchFamily="34" charset="0"/>
              </a:rPr>
              <a:t>QC and QA </a:t>
            </a:r>
            <a:r>
              <a:rPr lang="en-US" dirty="0">
                <a:latin typeface="Gill Sans MT" pitchFamily="34" charset="0"/>
              </a:rPr>
              <a:t>procedures</a:t>
            </a:r>
          </a:p>
          <a:p>
            <a:pPr marL="0" lvl="1">
              <a:spcAft>
                <a:spcPts val="600"/>
              </a:spcAft>
              <a:buFont typeface="Arial" charset="0"/>
              <a:buChar char="•"/>
            </a:pPr>
            <a:r>
              <a:rPr lang="en-US" dirty="0" smtClean="0">
                <a:latin typeface="Gill Sans MT" pitchFamily="34" charset="0"/>
              </a:rPr>
              <a:t> Develop a schedule and customized QA/QC </a:t>
            </a:r>
            <a:br>
              <a:rPr lang="en-US" dirty="0" smtClean="0">
                <a:latin typeface="Gill Sans MT" pitchFamily="34" charset="0"/>
              </a:rPr>
            </a:br>
            <a:r>
              <a:rPr lang="en-US" dirty="0" smtClean="0">
                <a:latin typeface="Gill Sans MT" pitchFamily="34" charset="0"/>
              </a:rPr>
              <a:t>  program to build upon</a:t>
            </a:r>
          </a:p>
          <a:p>
            <a:pPr marL="0" lvl="1">
              <a:spcAft>
                <a:spcPts val="600"/>
              </a:spcAft>
              <a:buFont typeface="Arial" charset="0"/>
              <a:buChar char="•"/>
            </a:pPr>
            <a:r>
              <a:rPr lang="en-US" dirty="0" smtClean="0">
                <a:latin typeface="Gill Sans MT" pitchFamily="34" charset="0"/>
              </a:rPr>
              <a:t> Find calculation errors</a:t>
            </a:r>
          </a:p>
          <a:p>
            <a:pPr marL="0" lvl="1">
              <a:spcAft>
                <a:spcPts val="600"/>
              </a:spcAft>
              <a:buFont typeface="Arial" charset="0"/>
              <a:buChar char="•"/>
            </a:pPr>
            <a:r>
              <a:rPr lang="en-US" dirty="0" smtClean="0">
                <a:latin typeface="Gill Sans MT" pitchFamily="34" charset="0"/>
              </a:rPr>
              <a:t> Be confident in their inventory</a:t>
            </a:r>
          </a:p>
          <a:p>
            <a:pPr marL="0" lvl="1">
              <a:spcAft>
                <a:spcPts val="600"/>
              </a:spcAft>
              <a:buFont typeface="Arial" charset="0"/>
              <a:buChar char="•"/>
            </a:pPr>
            <a:r>
              <a:rPr lang="en-US" dirty="0" smtClean="0">
                <a:latin typeface="Gill Sans MT" pitchFamily="34" charset="0"/>
              </a:rPr>
              <a:t> Enhance National Communication report by </a:t>
            </a:r>
            <a:br>
              <a:rPr lang="en-US" dirty="0" smtClean="0">
                <a:latin typeface="Gill Sans MT" pitchFamily="34" charset="0"/>
              </a:rPr>
            </a:br>
            <a:r>
              <a:rPr lang="en-US" dirty="0" smtClean="0">
                <a:latin typeface="Gill Sans MT" pitchFamily="34" charset="0"/>
              </a:rPr>
              <a:t>  applying IPCC Good Practice</a:t>
            </a:r>
            <a:endParaRPr lang="en-US" dirty="0">
              <a:latin typeface="Gill Sans MT" pitchFamily="34" charset="0"/>
            </a:endParaRPr>
          </a:p>
        </p:txBody>
      </p:sp>
      <p:sp>
        <p:nvSpPr>
          <p:cNvPr id="25" name="Rectangle 24"/>
          <p:cNvSpPr>
            <a:spLocks noChangeArrowheads="1"/>
          </p:cNvSpPr>
          <p:nvPr/>
        </p:nvSpPr>
        <p:spPr bwMode="auto">
          <a:xfrm>
            <a:off x="3019424" y="1114425"/>
            <a:ext cx="5514975" cy="646331"/>
          </a:xfrm>
          <a:prstGeom prst="rect">
            <a:avLst/>
          </a:prstGeom>
          <a:noFill/>
          <a:ln w="9525">
            <a:noFill/>
            <a:miter lim="800000"/>
            <a:headEnd/>
            <a:tailEnd/>
          </a:ln>
        </p:spPr>
        <p:txBody>
          <a:bodyPr wrap="square">
            <a:spAutoFit/>
          </a:bodyPr>
          <a:lstStyle/>
          <a:p>
            <a:pPr marL="342900" indent="-342900">
              <a:buFont typeface="Arial" charset="0"/>
              <a:buNone/>
            </a:pPr>
            <a:r>
              <a:rPr lang="en-US" b="1" dirty="0" smtClean="0">
                <a:solidFill>
                  <a:srgbClr val="CC1F35"/>
                </a:solidFill>
                <a:latin typeface="Gill Sans MT" pitchFamily="34" charset="0"/>
                <a:ea typeface="MS Mincho" pitchFamily="49" charset="-128"/>
                <a:cs typeface="Arial" charset="0"/>
              </a:rPr>
              <a:t>The QA/QC template helps you and the inventory team:</a:t>
            </a:r>
            <a:endParaRPr lang="en-US" b="1" dirty="0">
              <a:solidFill>
                <a:srgbClr val="CC1F35"/>
              </a:solidFill>
              <a:latin typeface="Gill Sans MT" pitchFamily="34" charset="0"/>
              <a:ea typeface="MS Mincho" pitchFamily="49" charset="-128"/>
              <a:cs typeface="Arial" charset="0"/>
            </a:endParaRPr>
          </a:p>
        </p:txBody>
      </p:sp>
      <p:sp>
        <p:nvSpPr>
          <p:cNvPr id="13" name="Oval 12"/>
          <p:cNvSpPr/>
          <p:nvPr/>
        </p:nvSpPr>
        <p:spPr>
          <a:xfrm rot="673154">
            <a:off x="611128" y="3861115"/>
            <a:ext cx="2319866" cy="2319866"/>
          </a:xfrm>
          <a:prstGeom prst="ellipse">
            <a:avLst/>
          </a:prstGeom>
          <a:blipFill dpi="0" rotWithShape="1">
            <a:blip r:embed="rId5" cstate="screen">
              <a:extLst>
                <a:ext uri="{28A0092B-C50C-407E-A947-70E740481C1C}">
                  <a14:useLocalDpi xmlns:a14="http://schemas.microsoft.com/office/drawing/2010/main"/>
                </a:ext>
              </a:extLst>
            </a:blip>
            <a:srcRect/>
            <a:stretch>
              <a:fillRect l="18000" t="4000" r="28000" b="5000"/>
            </a:stretch>
          </a:blipFill>
          <a:ln>
            <a:solidFill>
              <a:schemeClr val="accent2">
                <a:lumMod val="5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297347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1000"/>
                                        <p:tgtEl>
                                          <p:spTgt spid="2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fade">
                                      <p:cBhvr>
                                        <p:cTn id="16" dur="1000"/>
                                        <p:tgtEl>
                                          <p:spTgt spid="2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Effect transition="in" filter="fade">
                                      <p:cBhvr>
                                        <p:cTn id="19" dur="1000"/>
                                        <p:tgtEl>
                                          <p:spTgt spid="2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1000"/>
                                        <p:tgtEl>
                                          <p:spTgt spid="2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animEffect transition="in" filter="fade">
                                      <p:cBhvr>
                                        <p:cTn id="25" dur="1000"/>
                                        <p:tgtEl>
                                          <p:spTgt spid="2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xEl>
                                              <p:pRg st="5" end="5"/>
                                            </p:txEl>
                                          </p:spTgt>
                                        </p:tgtEl>
                                        <p:attrNameLst>
                                          <p:attrName>style.visibility</p:attrName>
                                        </p:attrNameLst>
                                      </p:cBhvr>
                                      <p:to>
                                        <p:strVal val="visible"/>
                                      </p:to>
                                    </p:set>
                                    <p:animEffect transition="in" filter="fade">
                                      <p:cBhvr>
                                        <p:cTn id="28" dur="1000"/>
                                        <p:tgtEl>
                                          <p:spTgt spid="2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animEffect transition="in" filter="fade">
                                      <p:cBhvr>
                                        <p:cTn id="31" dur="1000"/>
                                        <p:tgtEl>
                                          <p:spTgt spid="2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762000"/>
            <a:chOff x="0" y="0"/>
            <a:chExt cx="9144000" cy="762000"/>
          </a:xfrm>
        </p:grpSpPr>
        <p:sp>
          <p:nvSpPr>
            <p:cNvPr id="5" name="Rectangle 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dirty="0">
                  <a:solidFill>
                    <a:schemeClr val="bg1"/>
                  </a:solidFill>
                  <a:latin typeface="Gill Sans MT" pitchFamily="34" charset="0"/>
                  <a:cs typeface="Arial" charset="0"/>
                </a:rPr>
                <a:t>U.S. </a:t>
              </a:r>
              <a:r>
                <a:rPr lang="en-US" sz="1600" dirty="0" smtClean="0">
                  <a:solidFill>
                    <a:schemeClr val="bg1"/>
                  </a:solidFill>
                  <a:latin typeface="Gill Sans MT" pitchFamily="34" charset="0"/>
                  <a:cs typeface="Arial" charset="0"/>
                </a:rPr>
                <a:t>Participants:  Example Roles</a:t>
              </a:r>
            </a:p>
          </p:txBody>
        </p:sp>
        <p:pic>
          <p:nvPicPr>
            <p:cNvPr id="7" name="Picture 6"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pic>
        <p:nvPicPr>
          <p:cNvPr id="9" name="Picture 8" descr="us-epa2.jpeg"/>
          <p:cNvPicPr>
            <a:picLocks noChangeAspect="1"/>
          </p:cNvPicPr>
          <p:nvPr/>
        </p:nvPicPr>
        <p:blipFill>
          <a:blip r:embed="rId4" cstate="screen">
            <a:extLst>
              <a:ext uri="{BEBA8EAE-BF5A-486C-A8C5-ECC9F3942E4B}">
                <a14:imgProps xmlns:a14="http://schemas.microsoft.com/office/drawing/2010/main">
                  <a14:imgLayer r:embed="rId5">
                    <a14:imgEffect>
                      <a14:backgroundRemoval t="140" b="100000" l="140" r="100000">
                        <a14:foregroundMark x1="89421" y1="67997" x2="81472" y2="80162"/>
                        <a14:foregroundMark x1="89952" y1="65876" x2="93675" y2="48410"/>
                        <a14:foregroundMark x1="93143" y1="43778" x2="85195" y2="21568"/>
                        <a14:foregroundMark x1="83599" y1="20117" x2="66863" y2="7394"/>
                        <a14:foregroundMark x1="38735" y1="3320" x2="12203" y2="20759"/>
                        <a14:foregroundMark x1="23230" y1="9794" x2="31178" y2="5301"/>
                        <a14:foregroundMark x1="11671" y1="22210" x2="4114" y2="39537"/>
                        <a14:foregroundMark x1="4114" y1="41406" x2="5570" y2="62695"/>
                        <a14:foregroundMark x1="40862" y1="93108" x2="65015" y2="91127"/>
                      </a14:backgroundRemoval>
                    </a14:imgEffect>
                  </a14:imgLayer>
                </a14:imgProps>
              </a:ext>
              <a:ext uri="{28A0092B-C50C-407E-A947-70E740481C1C}">
                <a14:useLocalDpi xmlns:a14="http://schemas.microsoft.com/office/drawing/2010/main"/>
              </a:ext>
            </a:extLst>
          </a:blip>
          <a:stretch>
            <a:fillRect/>
          </a:stretch>
        </p:blipFill>
        <p:spPr>
          <a:xfrm>
            <a:off x="7391400" y="26864"/>
            <a:ext cx="758960" cy="761296"/>
          </a:xfrm>
          <a:prstGeom prst="rect">
            <a:avLst/>
          </a:prstGeom>
        </p:spPr>
      </p:pic>
      <p:sp>
        <p:nvSpPr>
          <p:cNvPr id="10"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11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956097374"/>
              </p:ext>
            </p:extLst>
          </p:nvPr>
        </p:nvGraphicFramePr>
        <p:xfrm>
          <a:off x="173040" y="2667000"/>
          <a:ext cx="8742360" cy="3672121"/>
        </p:xfrm>
        <a:graphic>
          <a:graphicData uri="http://schemas.openxmlformats.org/drawingml/2006/table">
            <a:tbl>
              <a:tblPr firstRow="1" bandRow="1">
                <a:effectLst>
                  <a:outerShdw blurRad="50800" dist="38100" dir="2700000" algn="tl" rotWithShape="0">
                    <a:prstClr val="black">
                      <a:alpha val="40000"/>
                    </a:prstClr>
                  </a:outerShdw>
                </a:effectLst>
                <a:tableStyleId>{125E5076-3810-47DD-B79F-674D7AD40C01}</a:tableStyleId>
              </a:tblPr>
              <a:tblGrid>
                <a:gridCol w="1748472"/>
                <a:gridCol w="1812288"/>
                <a:gridCol w="1730377"/>
                <a:gridCol w="1702751"/>
                <a:gridCol w="1748472"/>
              </a:tblGrid>
              <a:tr h="1067519">
                <a:tc>
                  <a:txBody>
                    <a:bodyPr/>
                    <a:lstStyle/>
                    <a:p>
                      <a:pPr algn="ctr"/>
                      <a:r>
                        <a:rPr lang="en-US" sz="2000" dirty="0" smtClean="0"/>
                        <a:t>Agency Inventory Lead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QA/QC Coordinator</a:t>
                      </a:r>
                    </a:p>
                    <a:p>
                      <a:pPr algn="ct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Emission and Removal  Category Lead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Outside Experts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Consultants</a:t>
                      </a:r>
                    </a:p>
                    <a:p>
                      <a:pPr algn="ctr"/>
                      <a:r>
                        <a:rPr lang="en-US" sz="1600" dirty="0" smtClean="0">
                          <a:solidFill>
                            <a:schemeClr val="bg1"/>
                          </a:solidFill>
                        </a:rPr>
                        <a:t>(depending</a:t>
                      </a:r>
                      <a:r>
                        <a:rPr lang="en-US" sz="1600" baseline="0" dirty="0" smtClean="0">
                          <a:solidFill>
                            <a:schemeClr val="bg1"/>
                          </a:solidFill>
                        </a:rPr>
                        <a:t> on institutional arrangements)</a:t>
                      </a:r>
                      <a:endParaRPr lang="en-US" sz="1600"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361481">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General QA/QC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Directs overall implementation of QA/QC</a:t>
                      </a:r>
                      <a:r>
                        <a:rPr lang="en-US" sz="2000" baseline="0" dirty="0" smtClean="0"/>
                        <a:t> and maintaining plan</a:t>
                      </a:r>
                      <a:endParaRPr lang="en-US" sz="2000" dirty="0" smtClean="0"/>
                    </a:p>
                    <a:p>
                      <a:pPr marL="0" marR="0" lvl="1" indent="0" algn="ctr"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ctr" defTabSz="457200" rtl="0" eaLnBrk="1" fontAlgn="auto" latinLnBrk="0" hangingPunct="1">
                        <a:lnSpc>
                          <a:spcPct val="100000"/>
                        </a:lnSpc>
                        <a:spcBef>
                          <a:spcPts val="0"/>
                        </a:spcBef>
                        <a:spcAft>
                          <a:spcPts val="0"/>
                        </a:spcAft>
                        <a:buClrTx/>
                        <a:buSzTx/>
                        <a:buFontTx/>
                        <a:buNone/>
                        <a:tabLst/>
                        <a:defRPr/>
                      </a:pPr>
                      <a:endParaRPr lang="en-US" sz="2000"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Implements source specific QA/QC;</a:t>
                      </a:r>
                    </a:p>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Responsible for taking corrective actions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QA by university experts, industry groups</a:t>
                      </a:r>
                    </a:p>
                    <a:p>
                      <a:pPr marL="0" marR="0" lvl="1" indent="0" algn="ctr" defTabSz="457200" rtl="0" eaLnBrk="1" fontAlgn="auto" latinLnBrk="0" hangingPunct="1">
                        <a:lnSpc>
                          <a:spcPct val="100000"/>
                        </a:lnSpc>
                        <a:spcBef>
                          <a:spcPts val="0"/>
                        </a:spcBef>
                        <a:spcAft>
                          <a:spcPts val="0"/>
                        </a:spcAft>
                        <a:buClrTx/>
                        <a:buSzTx/>
                        <a:buFontTx/>
                        <a:buNone/>
                        <a:tabLst/>
                        <a:defRPr/>
                      </a:pPr>
                      <a:endParaRPr lang="en-US" sz="2000"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Day-to-day</a:t>
                      </a:r>
                      <a:r>
                        <a:rPr lang="en-US" sz="2000" baseline="0" dirty="0" smtClean="0"/>
                        <a:t> QC and additional QA support </a:t>
                      </a:r>
                      <a:endParaRPr lang="en-US" sz="2000"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r>
            </a:tbl>
          </a:graphicData>
        </a:graphic>
      </p:graphicFrame>
      <p:pic>
        <p:nvPicPr>
          <p:cNvPr id="13" name="Picture 12" descr="holding sign.jpg"/>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4570" b="100000" l="0" r="100000"/>
                    </a14:imgEffect>
                  </a14:imgLayer>
                </a14:imgProps>
              </a:ext>
              <a:ext uri="{28A0092B-C50C-407E-A947-70E740481C1C}">
                <a14:useLocalDpi xmlns:a14="http://schemas.microsoft.com/office/drawing/2010/main"/>
              </a:ext>
            </a:extLst>
          </a:blip>
          <a:srcRect/>
          <a:stretch/>
        </p:blipFill>
        <p:spPr>
          <a:xfrm>
            <a:off x="538911" y="1667791"/>
            <a:ext cx="941377" cy="999209"/>
          </a:xfrm>
          <a:prstGeom prst="rect">
            <a:avLst/>
          </a:prstGeom>
        </p:spPr>
      </p:pic>
      <p:pic>
        <p:nvPicPr>
          <p:cNvPr id="14" name="Picture 13" descr="holding sign.jpg"/>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4570" b="100000" l="0" r="100000"/>
                    </a14:imgEffect>
                  </a14:imgLayer>
                </a14:imgProps>
              </a:ext>
              <a:ext uri="{28A0092B-C50C-407E-A947-70E740481C1C}">
                <a14:useLocalDpi xmlns:a14="http://schemas.microsoft.com/office/drawing/2010/main"/>
              </a:ext>
            </a:extLst>
          </a:blip>
          <a:srcRect/>
          <a:stretch/>
        </p:blipFill>
        <p:spPr>
          <a:xfrm>
            <a:off x="2286000" y="1667791"/>
            <a:ext cx="941377" cy="999209"/>
          </a:xfrm>
          <a:prstGeom prst="rect">
            <a:avLst/>
          </a:prstGeom>
        </p:spPr>
      </p:pic>
      <p:pic>
        <p:nvPicPr>
          <p:cNvPr id="15" name="Picture 14" descr="holding sign.jpg"/>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4570" b="100000" l="0" r="100000"/>
                    </a14:imgEffect>
                  </a14:imgLayer>
                </a14:imgProps>
              </a:ext>
              <a:ext uri="{28A0092B-C50C-407E-A947-70E740481C1C}">
                <a14:useLocalDpi xmlns:a14="http://schemas.microsoft.com/office/drawing/2010/main"/>
              </a:ext>
            </a:extLst>
          </a:blip>
          <a:srcRect/>
          <a:stretch/>
        </p:blipFill>
        <p:spPr>
          <a:xfrm>
            <a:off x="4038600" y="1667791"/>
            <a:ext cx="941377" cy="999209"/>
          </a:xfrm>
          <a:prstGeom prst="rect">
            <a:avLst/>
          </a:prstGeom>
        </p:spPr>
      </p:pic>
      <p:pic>
        <p:nvPicPr>
          <p:cNvPr id="16" name="Picture 15" descr="holding sign.jpg"/>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4570" b="100000" l="0" r="100000"/>
                    </a14:imgEffect>
                  </a14:imgLayer>
                </a14:imgProps>
              </a:ext>
              <a:ext uri="{28A0092B-C50C-407E-A947-70E740481C1C}">
                <a14:useLocalDpi xmlns:a14="http://schemas.microsoft.com/office/drawing/2010/main"/>
              </a:ext>
            </a:extLst>
          </a:blip>
          <a:srcRect/>
          <a:stretch/>
        </p:blipFill>
        <p:spPr>
          <a:xfrm>
            <a:off x="5867400" y="1667791"/>
            <a:ext cx="941377" cy="999209"/>
          </a:xfrm>
          <a:prstGeom prst="rect">
            <a:avLst/>
          </a:prstGeom>
        </p:spPr>
      </p:pic>
      <p:pic>
        <p:nvPicPr>
          <p:cNvPr id="17" name="Picture 16" descr="holding sign.jpg"/>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4570" b="100000" l="0" r="100000"/>
                    </a14:imgEffect>
                  </a14:imgLayer>
                </a14:imgProps>
              </a:ext>
              <a:ext uri="{28A0092B-C50C-407E-A947-70E740481C1C}">
                <a14:useLocalDpi xmlns:a14="http://schemas.microsoft.com/office/drawing/2010/main"/>
              </a:ext>
            </a:extLst>
          </a:blip>
          <a:srcRect/>
          <a:stretch/>
        </p:blipFill>
        <p:spPr>
          <a:xfrm>
            <a:off x="7516823" y="1667791"/>
            <a:ext cx="941377" cy="999209"/>
          </a:xfrm>
          <a:prstGeom prst="rect">
            <a:avLst/>
          </a:prstGeom>
        </p:spPr>
      </p:pic>
      <p:pic>
        <p:nvPicPr>
          <p:cNvPr id="3076" name="Picture 4" descr="graduationHat.png (430×28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439274" y="1592846"/>
            <a:ext cx="1723526" cy="1150354"/>
          </a:xfrm>
          <a:prstGeom prst="rect">
            <a:avLst/>
          </a:prstGeom>
          <a:noFill/>
        </p:spPr>
      </p:pic>
      <p:pic>
        <p:nvPicPr>
          <p:cNvPr id="3078" name="Picture 6" descr="Target+Bowler.png (320×296)"/>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62400" y="1371600"/>
            <a:ext cx="1161247" cy="1074154"/>
          </a:xfrm>
          <a:prstGeom prst="rect">
            <a:avLst/>
          </a:prstGeom>
          <a:noFill/>
        </p:spPr>
      </p:pic>
      <p:pic>
        <p:nvPicPr>
          <p:cNvPr id="3080" name="Picture 8" descr="hat brown.png (512×51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286000" y="1484911"/>
            <a:ext cx="953489" cy="953489"/>
          </a:xfrm>
          <a:prstGeom prst="rect">
            <a:avLst/>
          </a:prstGeom>
          <a:noFill/>
        </p:spPr>
      </p:pic>
      <p:pic>
        <p:nvPicPr>
          <p:cNvPr id="3084" name="Picture 12" descr="hat.png (640×48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35554" y="749147"/>
            <a:ext cx="1895520" cy="1421640"/>
          </a:xfrm>
          <a:prstGeom prst="rect">
            <a:avLst/>
          </a:prstGeom>
          <a:noFill/>
        </p:spPr>
      </p:pic>
      <p:pic>
        <p:nvPicPr>
          <p:cNvPr id="3086" name="Picture 14" descr="black-hat.png (300×300)"/>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1400" y="1295400"/>
            <a:ext cx="1240424" cy="1240424"/>
          </a:xfrm>
          <a:prstGeom prst="rect">
            <a:avLst/>
          </a:prstGeom>
          <a:noFill/>
        </p:spPr>
      </p:pic>
      <p:sp>
        <p:nvSpPr>
          <p:cNvPr id="2" name="TextBox 1"/>
          <p:cNvSpPr txBox="1"/>
          <p:nvPr/>
        </p:nvSpPr>
        <p:spPr>
          <a:xfrm>
            <a:off x="119063" y="549092"/>
            <a:ext cx="7272337" cy="400110"/>
          </a:xfrm>
          <a:prstGeom prst="rect">
            <a:avLst/>
          </a:prstGeom>
          <a:noFill/>
        </p:spPr>
        <p:txBody>
          <a:bodyPr wrap="square" rtlCol="0">
            <a:spAutoFit/>
          </a:bodyPr>
          <a:lstStyle/>
          <a:p>
            <a:r>
              <a:rPr lang="en-US" sz="2000" dirty="0">
                <a:latin typeface="+mn-lt"/>
              </a:rPr>
              <a:t>QA/QC effort can be spread across different individuals or agencies</a:t>
            </a:r>
          </a:p>
        </p:txBody>
      </p:sp>
    </p:spTree>
    <p:extLst>
      <p:ext uri="{BB962C8B-B14F-4D97-AF65-F5344CB8AC3E}">
        <p14:creationId xmlns:p14="http://schemas.microsoft.com/office/powerpoint/2010/main" val="1129826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762000"/>
            <a:chOff x="0" y="0"/>
            <a:chExt cx="9144000" cy="762000"/>
          </a:xfrm>
        </p:grpSpPr>
        <p:sp>
          <p:nvSpPr>
            <p:cNvPr id="5" name="Rectangle 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QC Examples</a:t>
              </a:r>
            </a:p>
          </p:txBody>
        </p:sp>
        <p:pic>
          <p:nvPicPr>
            <p:cNvPr id="7" name="Picture 6"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pic>
        <p:nvPicPr>
          <p:cNvPr id="8" name="Picture 7" descr="us-epa2.jpeg"/>
          <p:cNvPicPr>
            <a:picLocks noChangeAspect="1"/>
          </p:cNvPicPr>
          <p:nvPr/>
        </p:nvPicPr>
        <p:blipFill>
          <a:blip r:embed="rId4" cstate="screen">
            <a:extLst>
              <a:ext uri="{BEBA8EAE-BF5A-486C-A8C5-ECC9F3942E4B}">
                <a14:imgProps xmlns:a14="http://schemas.microsoft.com/office/drawing/2010/main">
                  <a14:imgLayer r:embed="rId5">
                    <a14:imgEffect>
                      <a14:backgroundRemoval t="140" b="100000" l="140" r="100000">
                        <a14:foregroundMark x1="89421" y1="67997" x2="81472" y2="80162"/>
                        <a14:foregroundMark x1="89952" y1="65876" x2="93675" y2="48410"/>
                        <a14:foregroundMark x1="93143" y1="43778" x2="85195" y2="21568"/>
                        <a14:foregroundMark x1="83599" y1="20117" x2="66863" y2="7394"/>
                        <a14:foregroundMark x1="38735" y1="3320" x2="12203" y2="20759"/>
                        <a14:foregroundMark x1="23230" y1="9794" x2="31178" y2="5301"/>
                        <a14:foregroundMark x1="11671" y1="22210" x2="4114" y2="39537"/>
                        <a14:foregroundMark x1="4114" y1="41406" x2="5570" y2="62695"/>
                        <a14:foregroundMark x1="40862" y1="93108" x2="65015" y2="91127"/>
                      </a14:backgroundRemoval>
                    </a14:imgEffect>
                  </a14:imgLayer>
                </a14:imgProps>
              </a:ext>
              <a:ext uri="{28A0092B-C50C-407E-A947-70E740481C1C}">
                <a14:useLocalDpi xmlns:a14="http://schemas.microsoft.com/office/drawing/2010/main"/>
              </a:ext>
            </a:extLst>
          </a:blip>
          <a:stretch>
            <a:fillRect/>
          </a:stretch>
        </p:blipFill>
        <p:spPr>
          <a:xfrm>
            <a:off x="7391400" y="26864"/>
            <a:ext cx="758960" cy="761296"/>
          </a:xfrm>
          <a:prstGeom prst="rect">
            <a:avLst/>
          </a:prstGeom>
        </p:spPr>
      </p:pic>
      <p:sp>
        <p:nvSpPr>
          <p:cNvPr id="9"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12</a:t>
            </a:fld>
            <a:endParaRPr lang="en-US" dirty="0"/>
          </a:p>
        </p:txBody>
      </p:sp>
      <p:sp>
        <p:nvSpPr>
          <p:cNvPr id="11" name="Rectangle 3"/>
          <p:cNvSpPr>
            <a:spLocks noGrp="1" noChangeArrowheads="1"/>
          </p:cNvSpPr>
          <p:nvPr>
            <p:ph idx="1"/>
          </p:nvPr>
        </p:nvSpPr>
        <p:spPr>
          <a:xfrm>
            <a:off x="457200" y="685800"/>
            <a:ext cx="8229600" cy="6019800"/>
          </a:xfrm>
        </p:spPr>
        <p:txBody>
          <a:bodyPr/>
          <a:lstStyle/>
          <a:p>
            <a:pPr marL="0" indent="0">
              <a:buNone/>
            </a:pPr>
            <a:r>
              <a:rPr lang="en-US" sz="2800" dirty="0" smtClean="0"/>
              <a:t>What are some examples of Overall QC checks?</a:t>
            </a:r>
            <a:endParaRPr lang="en-US" sz="2800" dirty="0"/>
          </a:p>
          <a:p>
            <a:pPr lvl="1"/>
            <a:r>
              <a:rPr lang="en-US" sz="2400" dirty="0" smtClean="0"/>
              <a:t>Checking that spreadsheets use </a:t>
            </a:r>
            <a:r>
              <a:rPr lang="en-US" sz="2400" dirty="0"/>
              <a:t>consistent units</a:t>
            </a:r>
          </a:p>
          <a:p>
            <a:pPr lvl="1"/>
            <a:r>
              <a:rPr lang="en-US" sz="2400" dirty="0" smtClean="0"/>
              <a:t>Cross-checking spreadsheet values to </a:t>
            </a:r>
            <a:r>
              <a:rPr lang="en-US" sz="2400" dirty="0"/>
              <a:t>publication </a:t>
            </a:r>
            <a:r>
              <a:rPr lang="en-US" sz="2400" dirty="0" smtClean="0"/>
              <a:t>values</a:t>
            </a:r>
          </a:p>
          <a:p>
            <a:pPr lvl="1"/>
            <a:r>
              <a:rPr lang="en-US" sz="2400" dirty="0" smtClean="0"/>
              <a:t>Performing matrix comparisons between relevant worksheets or file versions</a:t>
            </a:r>
          </a:p>
          <a:p>
            <a:pPr lvl="1"/>
            <a:r>
              <a:rPr lang="en-US" sz="2400" dirty="0" smtClean="0"/>
              <a:t>Checking cell formulas/linking architecture to ensure consistency</a:t>
            </a:r>
          </a:p>
          <a:p>
            <a:pPr lvl="1"/>
            <a:r>
              <a:rPr lang="en-US" sz="2400" dirty="0" smtClean="0"/>
              <a:t>Checking that in-text references have a citation in the references section</a:t>
            </a:r>
          </a:p>
          <a:p>
            <a:pPr marL="0" lvl="1" indent="0">
              <a:buNone/>
            </a:pPr>
            <a:r>
              <a:rPr lang="en-US" dirty="0" smtClean="0"/>
              <a:t>What </a:t>
            </a:r>
            <a:r>
              <a:rPr lang="en-US" dirty="0"/>
              <a:t>are some examples of </a:t>
            </a:r>
            <a:r>
              <a:rPr lang="en-US" dirty="0" smtClean="0"/>
              <a:t>Sector-Specific </a:t>
            </a:r>
            <a:r>
              <a:rPr lang="en-US" dirty="0"/>
              <a:t>QC </a:t>
            </a:r>
            <a:r>
              <a:rPr lang="en-US" dirty="0" smtClean="0"/>
              <a:t>checks (Energy)?</a:t>
            </a:r>
            <a:endParaRPr lang="en-US" sz="2400" dirty="0" smtClean="0"/>
          </a:p>
          <a:p>
            <a:pPr lvl="1"/>
            <a:r>
              <a:rPr lang="en-US" sz="2400" dirty="0" smtClean="0"/>
              <a:t>Check for fuel </a:t>
            </a:r>
            <a:r>
              <a:rPr lang="en-US" sz="2400" dirty="0"/>
              <a:t>consumption year to year </a:t>
            </a:r>
            <a:r>
              <a:rPr lang="en-US" sz="2400" dirty="0" smtClean="0"/>
              <a:t>trends</a:t>
            </a:r>
          </a:p>
          <a:p>
            <a:pPr lvl="2"/>
            <a:r>
              <a:rPr lang="en-US" dirty="0" smtClean="0"/>
              <a:t>Follow up with external sources when </a:t>
            </a:r>
            <a:r>
              <a:rPr lang="en-US" dirty="0"/>
              <a:t>fuel consumption inputs show unusual trends</a:t>
            </a:r>
          </a:p>
        </p:txBody>
      </p:sp>
    </p:spTree>
    <p:extLst>
      <p:ext uri="{BB962C8B-B14F-4D97-AF65-F5344CB8AC3E}">
        <p14:creationId xmlns:p14="http://schemas.microsoft.com/office/powerpoint/2010/main" val="374379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762000"/>
            <a:chOff x="0" y="0"/>
            <a:chExt cx="9144000" cy="762000"/>
          </a:xfrm>
        </p:grpSpPr>
        <p:sp>
          <p:nvSpPr>
            <p:cNvPr id="5" name="Rectangle 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Example</a:t>
              </a:r>
              <a:r>
                <a:rPr lang="en-US" sz="1600" b="1" dirty="0">
                  <a:solidFill>
                    <a:schemeClr val="bg1"/>
                  </a:solidFill>
                  <a:latin typeface="Gill Sans MT" pitchFamily="34" charset="0"/>
                  <a:cs typeface="Arial" charset="0"/>
                </a:rPr>
                <a:t>: </a:t>
              </a:r>
              <a:r>
                <a:rPr lang="en-US" sz="1600" dirty="0">
                  <a:solidFill>
                    <a:schemeClr val="bg1"/>
                  </a:solidFill>
                  <a:latin typeface="Gill Sans MT" pitchFamily="34" charset="0"/>
                  <a:cs typeface="Arial" charset="0"/>
                </a:rPr>
                <a:t>Forms &amp; Checklists for Source-specific QC</a:t>
              </a:r>
              <a:endParaRPr lang="en-US" sz="1600" dirty="0" smtClean="0">
                <a:solidFill>
                  <a:schemeClr val="bg1"/>
                </a:solidFill>
                <a:latin typeface="Gill Sans MT" pitchFamily="34" charset="0"/>
                <a:cs typeface="Arial" charset="0"/>
              </a:endParaRPr>
            </a:p>
          </p:txBody>
        </p:sp>
        <p:pic>
          <p:nvPicPr>
            <p:cNvPr id="7" name="Picture 6"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6375" y="838200"/>
            <a:ext cx="8709025" cy="5867400"/>
          </a:xfrm>
          <a:prstGeom prst="rect">
            <a:avLst/>
          </a:prstGeom>
          <a:noFill/>
          <a:ln w="9525">
            <a:noFill/>
            <a:miter lim="800000"/>
            <a:headEnd/>
            <a:tailEnd/>
          </a:ln>
        </p:spPr>
      </p:pic>
      <p:sp>
        <p:nvSpPr>
          <p:cNvPr id="10"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13</a:t>
            </a:fld>
            <a:endParaRPr lang="en-US" dirty="0"/>
          </a:p>
        </p:txBody>
      </p:sp>
    </p:spTree>
    <p:extLst>
      <p:ext uri="{BB962C8B-B14F-4D97-AF65-F5344CB8AC3E}">
        <p14:creationId xmlns:p14="http://schemas.microsoft.com/office/powerpoint/2010/main" val="1196441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57200"/>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8" name="Slide Number Placeholder 7"/>
          <p:cNvSpPr>
            <a:spLocks noGrp="1"/>
          </p:cNvSpPr>
          <p:nvPr>
            <p:ph type="sldNum" sz="quarter" idx="12"/>
          </p:nvPr>
        </p:nvSpPr>
        <p:spPr/>
        <p:txBody>
          <a:bodyPr/>
          <a:lstStyle/>
          <a:p>
            <a:pPr>
              <a:defRPr/>
            </a:pPr>
            <a:fld id="{7ABB70A5-7ECA-43EB-868A-ED3D7CB669F5}" type="slidenum">
              <a:rPr lang="en-US"/>
              <a:pPr>
                <a:defRPr/>
              </a:pPr>
              <a:t>14</a:t>
            </a:fld>
            <a:endParaRPr lang="en-US" dirty="0"/>
          </a:p>
        </p:txBody>
      </p:sp>
      <p:sp>
        <p:nvSpPr>
          <p:cNvPr id="25605" name="TextBox 8"/>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Review Prioritizing </a:t>
            </a:r>
            <a:r>
              <a:rPr lang="en-US" sz="1600" dirty="0">
                <a:solidFill>
                  <a:schemeClr val="bg1"/>
                </a:solidFill>
                <a:latin typeface="Gill Sans MT" pitchFamily="34" charset="0"/>
                <a:cs typeface="Arial" charset="0"/>
              </a:rPr>
              <a:t>QA/QC Procedures</a:t>
            </a:r>
          </a:p>
        </p:txBody>
      </p:sp>
      <p:pic>
        <p:nvPicPr>
          <p:cNvPr id="12" name="Picture 11"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sp>
        <p:nvSpPr>
          <p:cNvPr id="2" name="Content Placeholder 1"/>
          <p:cNvSpPr>
            <a:spLocks noGrp="1"/>
          </p:cNvSpPr>
          <p:nvPr>
            <p:ph idx="1"/>
          </p:nvPr>
        </p:nvSpPr>
        <p:spPr>
          <a:xfrm>
            <a:off x="457200" y="990600"/>
            <a:ext cx="8229600" cy="5334000"/>
          </a:xfrm>
        </p:spPr>
        <p:txBody>
          <a:bodyPr/>
          <a:lstStyle/>
          <a:p>
            <a:pPr>
              <a:spcBef>
                <a:spcPts val="0"/>
              </a:spcBef>
              <a:spcAft>
                <a:spcPts val="200"/>
              </a:spcAft>
            </a:pPr>
            <a:r>
              <a:rPr lang="en-US" sz="2000" dirty="0" smtClean="0">
                <a:ea typeface="ＭＳ Ｐゴシック" pitchFamily="34" charset="-128"/>
              </a:rPr>
              <a:t>Is a source/sink a key category?</a:t>
            </a:r>
          </a:p>
          <a:p>
            <a:pPr>
              <a:spcBef>
                <a:spcPts val="0"/>
              </a:spcBef>
              <a:spcAft>
                <a:spcPts val="200"/>
              </a:spcAft>
            </a:pPr>
            <a:endParaRPr lang="en-US" sz="2000" dirty="0" smtClean="0">
              <a:ea typeface="ＭＳ Ｐゴシック" pitchFamily="34" charset="-128"/>
            </a:endParaRPr>
          </a:p>
          <a:p>
            <a:pPr>
              <a:spcBef>
                <a:spcPts val="0"/>
              </a:spcBef>
              <a:spcAft>
                <a:spcPts val="200"/>
              </a:spcAft>
            </a:pPr>
            <a:r>
              <a:rPr lang="en-US" sz="2000" dirty="0" smtClean="0">
                <a:ea typeface="ＭＳ Ｐゴシック" pitchFamily="34" charset="-128"/>
              </a:rPr>
              <a:t>Is a methodology complex or “data heavy”?</a:t>
            </a:r>
          </a:p>
          <a:p>
            <a:pPr>
              <a:spcBef>
                <a:spcPts val="0"/>
              </a:spcBef>
              <a:spcAft>
                <a:spcPts val="200"/>
              </a:spcAft>
            </a:pPr>
            <a:endParaRPr lang="en-US" sz="2000" dirty="0" smtClean="0">
              <a:ea typeface="ＭＳ Ｐゴシック" pitchFamily="34" charset="-128"/>
            </a:endParaRPr>
          </a:p>
          <a:p>
            <a:pPr>
              <a:spcBef>
                <a:spcPts val="0"/>
              </a:spcBef>
              <a:spcAft>
                <a:spcPts val="200"/>
              </a:spcAft>
            </a:pPr>
            <a:r>
              <a:rPr lang="en-US" sz="2000" dirty="0" smtClean="0">
                <a:ea typeface="ＭＳ Ｐゴシック" pitchFamily="34" charset="-128"/>
              </a:rPr>
              <a:t>Are emission factors different from IPCC default factors or commonly used factors?</a:t>
            </a:r>
          </a:p>
          <a:p>
            <a:pPr>
              <a:spcBef>
                <a:spcPts val="0"/>
              </a:spcBef>
              <a:spcAft>
                <a:spcPts val="200"/>
              </a:spcAft>
            </a:pPr>
            <a:endParaRPr lang="en-US" sz="2000" dirty="0" smtClean="0">
              <a:ea typeface="ＭＳ Ｐゴシック" pitchFamily="34" charset="-128"/>
            </a:endParaRPr>
          </a:p>
          <a:p>
            <a:pPr>
              <a:spcBef>
                <a:spcPts val="0"/>
              </a:spcBef>
              <a:spcAft>
                <a:spcPts val="200"/>
              </a:spcAft>
            </a:pPr>
            <a:r>
              <a:rPr lang="en-US" sz="2000" dirty="0" smtClean="0">
                <a:ea typeface="ＭＳ Ｐゴシック" pitchFamily="34" charset="-128"/>
              </a:rPr>
              <a:t>Was a category updated a long time ago?</a:t>
            </a:r>
          </a:p>
          <a:p>
            <a:pPr>
              <a:spcBef>
                <a:spcPts val="0"/>
              </a:spcBef>
              <a:spcAft>
                <a:spcPts val="200"/>
              </a:spcAft>
            </a:pPr>
            <a:endParaRPr lang="en-US" sz="2000" dirty="0" smtClean="0">
              <a:ea typeface="ＭＳ Ｐゴシック" pitchFamily="34" charset="-128"/>
            </a:endParaRPr>
          </a:p>
          <a:p>
            <a:pPr>
              <a:spcBef>
                <a:spcPts val="0"/>
              </a:spcBef>
              <a:spcAft>
                <a:spcPts val="200"/>
              </a:spcAft>
            </a:pPr>
            <a:r>
              <a:rPr lang="en-US" sz="2000" dirty="0" smtClean="0">
                <a:ea typeface="ＭＳ Ｐゴシック" pitchFamily="34" charset="-128"/>
              </a:rPr>
              <a:t>Did the last QA/QC and verification take place a long time ago?</a:t>
            </a:r>
          </a:p>
          <a:p>
            <a:pPr>
              <a:spcBef>
                <a:spcPts val="0"/>
              </a:spcBef>
              <a:spcAft>
                <a:spcPts val="200"/>
              </a:spcAft>
            </a:pPr>
            <a:endParaRPr lang="en-US" sz="2000" dirty="0" smtClean="0">
              <a:ea typeface="ＭＳ Ｐゴシック" pitchFamily="34" charset="-128"/>
            </a:endParaRPr>
          </a:p>
          <a:p>
            <a:pPr>
              <a:spcBef>
                <a:spcPts val="0"/>
              </a:spcBef>
              <a:spcAft>
                <a:spcPts val="200"/>
              </a:spcAft>
            </a:pPr>
            <a:r>
              <a:rPr lang="en-US" sz="2000" dirty="0" smtClean="0">
                <a:ea typeface="ＭＳ Ｐゴシック" pitchFamily="34" charset="-128"/>
              </a:rPr>
              <a:t>Did significant changes occur in how data are processed and managed?</a:t>
            </a:r>
          </a:p>
          <a:p>
            <a:pPr>
              <a:spcBef>
                <a:spcPts val="0"/>
              </a:spcBef>
              <a:spcAft>
                <a:spcPts val="200"/>
              </a:spcAft>
            </a:pPr>
            <a:endParaRPr lang="en-US" sz="2000" dirty="0" smtClean="0">
              <a:ea typeface="ＭＳ Ｐゴシック" pitchFamily="34" charset="-128"/>
            </a:endParaRPr>
          </a:p>
          <a:p>
            <a:pPr>
              <a:spcBef>
                <a:spcPts val="0"/>
              </a:spcBef>
              <a:spcAft>
                <a:spcPts val="200"/>
              </a:spcAft>
            </a:pPr>
            <a:r>
              <a:rPr lang="en-US" sz="2000" dirty="0" smtClean="0">
                <a:ea typeface="ＭＳ Ｐゴシック" pitchFamily="34" charset="-128"/>
              </a:rPr>
              <a:t>Is there a risk of double counting or incomplete estimates?</a:t>
            </a:r>
            <a:endParaRPr lang="en-US" sz="2000" dirty="0"/>
          </a:p>
        </p:txBody>
      </p:sp>
    </p:spTree>
    <p:extLst>
      <p:ext uri="{BB962C8B-B14F-4D97-AF65-F5344CB8AC3E}">
        <p14:creationId xmlns:p14="http://schemas.microsoft.com/office/powerpoint/2010/main" val="51030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57200"/>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8" name="Slide Number Placeholder 7"/>
          <p:cNvSpPr>
            <a:spLocks noGrp="1"/>
          </p:cNvSpPr>
          <p:nvPr>
            <p:ph type="sldNum" sz="quarter" idx="12"/>
          </p:nvPr>
        </p:nvSpPr>
        <p:spPr/>
        <p:txBody>
          <a:bodyPr/>
          <a:lstStyle/>
          <a:p>
            <a:pPr>
              <a:defRPr/>
            </a:pPr>
            <a:fld id="{7ABB70A5-7ECA-43EB-868A-ED3D7CB669F5}" type="slidenum">
              <a:rPr lang="en-US"/>
              <a:pPr>
                <a:defRPr/>
              </a:pPr>
              <a:t>15</a:t>
            </a:fld>
            <a:endParaRPr lang="en-US" dirty="0"/>
          </a:p>
        </p:txBody>
      </p:sp>
      <p:sp>
        <p:nvSpPr>
          <p:cNvPr id="25605" name="TextBox 8"/>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Data Management tips to support application of QC procedures</a:t>
            </a:r>
            <a:endParaRPr lang="en-US" sz="1600" dirty="0">
              <a:solidFill>
                <a:schemeClr val="bg1"/>
              </a:solidFill>
              <a:latin typeface="Gill Sans MT" pitchFamily="34" charset="0"/>
              <a:cs typeface="Arial" charset="0"/>
            </a:endParaRPr>
          </a:p>
        </p:txBody>
      </p:sp>
      <p:pic>
        <p:nvPicPr>
          <p:cNvPr id="12" name="Picture 11"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sp>
        <p:nvSpPr>
          <p:cNvPr id="2" name="Content Placeholder 1"/>
          <p:cNvSpPr>
            <a:spLocks noGrp="1"/>
          </p:cNvSpPr>
          <p:nvPr>
            <p:ph idx="1"/>
          </p:nvPr>
        </p:nvSpPr>
        <p:spPr>
          <a:xfrm>
            <a:off x="457200" y="1219200"/>
            <a:ext cx="8229600" cy="4525963"/>
          </a:xfrm>
        </p:spPr>
        <p:txBody>
          <a:bodyPr/>
          <a:lstStyle/>
          <a:p>
            <a:pPr marL="0" indent="0">
              <a:buNone/>
            </a:pPr>
            <a:r>
              <a:rPr lang="en-US" dirty="0" smtClean="0"/>
              <a:t>Some tips to facilitate and enhance QC!</a:t>
            </a:r>
          </a:p>
          <a:p>
            <a:pPr lvl="1"/>
            <a:r>
              <a:rPr lang="en-US" dirty="0"/>
              <a:t>Do not hard-code </a:t>
            </a:r>
            <a:r>
              <a:rPr lang="en-US" dirty="0" smtClean="0"/>
              <a:t>equations (instead link cells)</a:t>
            </a:r>
            <a:endParaRPr lang="en-US" dirty="0"/>
          </a:p>
          <a:p>
            <a:pPr lvl="1"/>
            <a:r>
              <a:rPr lang="en-US" dirty="0" smtClean="0"/>
              <a:t>Put commonly used factors in their own cells, and link to them (EFs, GWPs, conversion factors).</a:t>
            </a:r>
          </a:p>
          <a:p>
            <a:pPr lvl="2"/>
            <a:r>
              <a:rPr lang="en-US" dirty="0" smtClean="0"/>
              <a:t>If they change, then it’s easy to implement broadly</a:t>
            </a:r>
          </a:p>
          <a:p>
            <a:pPr lvl="1"/>
            <a:r>
              <a:rPr lang="en-US" dirty="0" smtClean="0"/>
              <a:t>Use conditional formatting (or “checkers”), for example </a:t>
            </a:r>
          </a:p>
          <a:p>
            <a:pPr lvl="2"/>
            <a:r>
              <a:rPr lang="en-US" dirty="0" smtClean="0"/>
              <a:t>national total = </a:t>
            </a:r>
            <a:r>
              <a:rPr lang="en-US" dirty="0">
                <a:sym typeface="Symbol"/>
              </a:rPr>
              <a:t> </a:t>
            </a:r>
            <a:r>
              <a:rPr lang="en-US" dirty="0" smtClean="0"/>
              <a:t>sectors</a:t>
            </a:r>
          </a:p>
          <a:p>
            <a:pPr lvl="2"/>
            <a:r>
              <a:rPr lang="en-US" dirty="0" smtClean="0"/>
              <a:t>sector = </a:t>
            </a:r>
            <a:r>
              <a:rPr lang="en-US" dirty="0" smtClean="0">
                <a:sym typeface="Symbol"/>
              </a:rPr>
              <a:t> sources</a:t>
            </a:r>
            <a:endParaRPr lang="en-US" dirty="0" smtClean="0"/>
          </a:p>
          <a:p>
            <a:pPr lvl="1"/>
            <a:endParaRPr lang="en-US" dirty="0"/>
          </a:p>
        </p:txBody>
      </p:sp>
    </p:spTree>
    <p:extLst>
      <p:ext uri="{BB962C8B-B14F-4D97-AF65-F5344CB8AC3E}">
        <p14:creationId xmlns:p14="http://schemas.microsoft.com/office/powerpoint/2010/main" val="51030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81000" y="990600"/>
            <a:ext cx="8382000" cy="5181600"/>
          </a:xfrm>
        </p:spPr>
        <p:txBody>
          <a:bodyPr/>
          <a:lstStyle/>
          <a:p>
            <a:pPr>
              <a:lnSpc>
                <a:spcPct val="115000"/>
              </a:lnSpc>
              <a:buClr>
                <a:schemeClr val="accent1"/>
              </a:buClr>
              <a:buFont typeface="Arial" pitchFamily="34" charset="0"/>
              <a:buChar char="•"/>
            </a:pPr>
            <a:r>
              <a:rPr lang="en-US" sz="2800" dirty="0"/>
              <a:t>Assign specific responsibilities for </a:t>
            </a:r>
            <a:r>
              <a:rPr lang="en-US" sz="2800" dirty="0" smtClean="0"/>
              <a:t>QA/QC</a:t>
            </a:r>
          </a:p>
          <a:p>
            <a:pPr lvl="1">
              <a:lnSpc>
                <a:spcPct val="115000"/>
              </a:lnSpc>
              <a:buFont typeface="Arial" pitchFamily="34" charset="0"/>
              <a:buChar char="•"/>
            </a:pPr>
            <a:r>
              <a:rPr lang="en-US" sz="2400" dirty="0" smtClean="0"/>
              <a:t>Define procedures</a:t>
            </a:r>
            <a:endParaRPr lang="en-US" sz="2400" dirty="0"/>
          </a:p>
          <a:p>
            <a:pPr>
              <a:lnSpc>
                <a:spcPct val="115000"/>
              </a:lnSpc>
              <a:buClr>
                <a:schemeClr val="accent1"/>
              </a:buClr>
              <a:buFont typeface="Arial" pitchFamily="34" charset="0"/>
              <a:buChar char="•"/>
            </a:pPr>
            <a:r>
              <a:rPr lang="en-US" sz="2800" dirty="0"/>
              <a:t>Develop a QA/QC Plan </a:t>
            </a:r>
          </a:p>
          <a:p>
            <a:pPr lvl="1">
              <a:lnSpc>
                <a:spcPct val="115000"/>
              </a:lnSpc>
              <a:buClr>
                <a:schemeClr val="accent1"/>
              </a:buClr>
              <a:buFont typeface="Arial" pitchFamily="34" charset="0"/>
              <a:buChar char="•"/>
            </a:pPr>
            <a:r>
              <a:rPr lang="en-US" dirty="0"/>
              <a:t>Include </a:t>
            </a:r>
            <a:r>
              <a:rPr lang="en-US" dirty="0" smtClean="0"/>
              <a:t>budgeting!</a:t>
            </a:r>
            <a:endParaRPr lang="en-US" dirty="0"/>
          </a:p>
          <a:p>
            <a:pPr>
              <a:lnSpc>
                <a:spcPct val="115000"/>
              </a:lnSpc>
              <a:buClr>
                <a:schemeClr val="accent1"/>
              </a:buClr>
              <a:buFont typeface="Arial" pitchFamily="34" charset="0"/>
              <a:buChar char="•"/>
            </a:pPr>
            <a:r>
              <a:rPr lang="en-US" sz="2800" dirty="0"/>
              <a:t>Communicate QC plan with all working on inventory</a:t>
            </a:r>
          </a:p>
          <a:p>
            <a:pPr>
              <a:lnSpc>
                <a:spcPct val="115000"/>
              </a:lnSpc>
              <a:buClr>
                <a:schemeClr val="accent1"/>
              </a:buClr>
              <a:buFont typeface="Arial" pitchFamily="34" charset="0"/>
              <a:buChar char="•"/>
            </a:pPr>
            <a:r>
              <a:rPr lang="en-US" sz="2800" dirty="0"/>
              <a:t>Establish </a:t>
            </a:r>
            <a:r>
              <a:rPr lang="en-US" sz="2800" i="1" dirty="0"/>
              <a:t>process </a:t>
            </a:r>
            <a:r>
              <a:rPr lang="en-US" sz="2800" dirty="0"/>
              <a:t>and </a:t>
            </a:r>
            <a:r>
              <a:rPr lang="en-US" sz="2800" i="1" dirty="0"/>
              <a:t>schedule</a:t>
            </a:r>
            <a:r>
              <a:rPr lang="en-US" sz="2800" dirty="0"/>
              <a:t> for inventory review (expert and/or public review)</a:t>
            </a:r>
          </a:p>
          <a:p>
            <a:pPr>
              <a:lnSpc>
                <a:spcPct val="115000"/>
              </a:lnSpc>
              <a:buClr>
                <a:schemeClr val="accent1"/>
              </a:buClr>
              <a:buFont typeface="Arial" pitchFamily="34" charset="0"/>
              <a:buChar char="•"/>
            </a:pPr>
            <a:r>
              <a:rPr lang="en-US" sz="2800" dirty="0"/>
              <a:t>Implement QA/QC Plan</a:t>
            </a:r>
          </a:p>
          <a:p>
            <a:pPr lvl="1">
              <a:lnSpc>
                <a:spcPct val="115000"/>
              </a:lnSpc>
              <a:buClr>
                <a:schemeClr val="accent1"/>
              </a:buClr>
              <a:buSzPct val="65000"/>
              <a:buFont typeface="Monotype Sorts" charset="0"/>
              <a:buChar char="u"/>
            </a:pPr>
            <a:endParaRPr lang="en-US" b="1" dirty="0"/>
          </a:p>
          <a:p>
            <a:pPr>
              <a:lnSpc>
                <a:spcPct val="90000"/>
              </a:lnSpc>
              <a:buClr>
                <a:schemeClr val="accent1"/>
              </a:buClr>
            </a:pPr>
            <a:endParaRPr lang="en-US" sz="1800" dirty="0"/>
          </a:p>
        </p:txBody>
      </p:sp>
      <p:grpSp>
        <p:nvGrpSpPr>
          <p:cNvPr id="4" name="Group 3"/>
          <p:cNvGrpSpPr/>
          <p:nvPr/>
        </p:nvGrpSpPr>
        <p:grpSpPr>
          <a:xfrm>
            <a:off x="0" y="0"/>
            <a:ext cx="9144000" cy="762000"/>
            <a:chOff x="0" y="0"/>
            <a:chExt cx="9144000" cy="762000"/>
          </a:xfrm>
        </p:grpSpPr>
        <p:sp>
          <p:nvSpPr>
            <p:cNvPr id="5" name="Rectangle 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Action Plan:  Apply Template!</a:t>
              </a:r>
            </a:p>
          </p:txBody>
        </p:sp>
        <p:pic>
          <p:nvPicPr>
            <p:cNvPr id="7" name="Picture 6"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pic>
        <p:nvPicPr>
          <p:cNvPr id="2" name="Picture 1" descr="shutterstock_67454728.jpg"/>
          <p:cNvPicPr>
            <a:picLocks noChangeAspect="1"/>
          </p:cNvPicPr>
          <p:nvPr/>
        </p:nvPicPr>
        <p:blipFill>
          <a:blip r:embed="rId4">
            <a:extLst>
              <a:ext uri="{BEBA8EAE-BF5A-486C-A8C5-ECC9F3942E4B}">
                <a14:imgProps xmlns:a14="http://schemas.microsoft.com/office/drawing/2010/main">
                  <a14:imgLayer r:embed="rId5">
                    <a14:imgEffect>
                      <a14:backgroundRemoval t="4600" b="90000" l="10000" r="90000">
                        <a14:foregroundMark x1="52800" y1="15400" x2="52000" y2="10600"/>
                        <a14:foregroundMark x1="68200" y1="8600" x2="64000" y2="8800"/>
                        <a14:foregroundMark x1="35200" y1="7200" x2="33000" y2="8400"/>
                        <a14:foregroundMark x1="64400" y1="7600" x2="64400" y2="7600"/>
                        <a14:foregroundMark x1="60400" y1="63000" x2="21800" y2="52600"/>
                        <a14:foregroundMark x1="61600" y1="68400" x2="61600" y2="76600"/>
                        <a14:foregroundMark x1="36400" y1="6800" x2="36400" y2="6800"/>
                        <a14:backgroundMark x1="28600" y1="62000" x2="50200" y2="70600"/>
                        <a14:backgroundMark x1="59600" y1="69200" x2="56000" y2="67400"/>
                        <a14:backgroundMark x1="75800" y1="69600" x2="69600" y2="74600"/>
                        <a14:backgroundMark x1="71600" y1="60800" x2="67400" y2="63800"/>
                        <a14:backgroundMark x1="53200" y1="55000" x2="53200" y2="55000"/>
                        <a14:backgroundMark x1="63800" y1="31200" x2="63800" y2="31200"/>
                      </a14:backgroundRemoval>
                    </a14:imgEffect>
                  </a14:imgLayer>
                </a14:imgProps>
              </a:ext>
              <a:ext uri="{28A0092B-C50C-407E-A947-70E740481C1C}">
                <a14:useLocalDpi xmlns:a14="http://schemas.microsoft.com/office/drawing/2010/main"/>
              </a:ext>
            </a:extLst>
          </a:blip>
          <a:stretch>
            <a:fillRect/>
          </a:stretch>
        </p:blipFill>
        <p:spPr>
          <a:xfrm>
            <a:off x="5334000" y="4343400"/>
            <a:ext cx="3048000" cy="3048000"/>
          </a:xfrm>
          <a:prstGeom prst="rect">
            <a:avLst/>
          </a:prstGeom>
        </p:spPr>
      </p:pic>
      <p:sp>
        <p:nvSpPr>
          <p:cNvPr id="9" name="Slide Number Placeholder 10"/>
          <p:cNvSpPr>
            <a:spLocks noGrp="1"/>
          </p:cNvSpPr>
          <p:nvPr>
            <p:ph type="sldNum" sz="quarter" idx="12"/>
          </p:nvPr>
        </p:nvSpPr>
        <p:spPr>
          <a:xfrm>
            <a:off x="7010400" y="6477000"/>
            <a:ext cx="2133600" cy="365125"/>
          </a:xfrm>
        </p:spPr>
        <p:txBody>
          <a:bodyPr/>
          <a:lstStyle/>
          <a:p>
            <a:pPr>
              <a:defRPr/>
            </a:pPr>
            <a:fld id="{C7FCFBDF-FABF-4599-83C5-1A56B3C6900C}" type="slidenum">
              <a:rPr lang="en-US"/>
              <a:pPr>
                <a:defRPr/>
              </a:pPr>
              <a:t>16</a:t>
            </a:fld>
            <a:endParaRPr lang="en-US" dirty="0"/>
          </a:p>
        </p:txBody>
      </p:sp>
    </p:spTree>
    <p:extLst>
      <p:ext uri="{BB962C8B-B14F-4D97-AF65-F5344CB8AC3E}">
        <p14:creationId xmlns:p14="http://schemas.microsoft.com/office/powerpoint/2010/main" val="1785667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C7FCFBDF-FABF-4599-83C5-1A56B3C6900C}" type="slidenum">
              <a:rPr lang="en-US"/>
              <a:pPr>
                <a:defRPr/>
              </a:pPr>
              <a:t>17</a:t>
            </a:fld>
            <a:endParaRPr lang="en-US" dirty="0"/>
          </a:p>
        </p:txBody>
      </p:sp>
      <p:sp>
        <p:nvSpPr>
          <p:cNvPr id="15" name="Rectangle 1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26634" name="TextBox 7"/>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Audience Participation</a:t>
            </a:r>
            <a:endParaRPr lang="en-US" sz="1600" dirty="0">
              <a:solidFill>
                <a:schemeClr val="bg1"/>
              </a:solidFill>
              <a:latin typeface="Gill Sans MT" pitchFamily="34"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27761581"/>
              </p:ext>
            </p:extLst>
          </p:nvPr>
        </p:nvGraphicFramePr>
        <p:xfrm>
          <a:off x="304800" y="762000"/>
          <a:ext cx="8382000" cy="5801179"/>
        </p:xfrm>
        <a:graphic>
          <a:graphicData uri="http://schemas.openxmlformats.org/drawingml/2006/table">
            <a:tbl>
              <a:tblPr firstRow="1" bandRow="1">
                <a:effectLst>
                  <a:outerShdw blurRad="50800" dist="38100" dir="2700000" algn="tl" rotWithShape="0">
                    <a:prstClr val="black">
                      <a:alpha val="40000"/>
                    </a:prstClr>
                  </a:outerShdw>
                </a:effectLst>
                <a:tableStyleId>{125E5076-3810-47DD-B79F-674D7AD40C01}</a:tableStyleId>
              </a:tblPr>
              <a:tblGrid>
                <a:gridCol w="8382000"/>
              </a:tblGrid>
              <a:tr h="508816">
                <a:tc>
                  <a:txBody>
                    <a:bodyPr/>
                    <a:lstStyle/>
                    <a:p>
                      <a:r>
                        <a:rPr lang="en-US" sz="3200" dirty="0" smtClean="0">
                          <a:effectLst>
                            <a:outerShdw blurRad="38100" dist="38100" dir="2700000" algn="tl">
                              <a:srgbClr val="000000">
                                <a:alpha val="43137"/>
                              </a:srgbClr>
                            </a:outerShdw>
                          </a:effectLst>
                          <a:latin typeface="Gill Sans MT" pitchFamily="34" charset="0"/>
                        </a:rPr>
                        <a:t>Discussion questions:</a:t>
                      </a:r>
                      <a:endParaRPr lang="en-US" sz="3200" dirty="0">
                        <a:effectLst>
                          <a:outerShdw blurRad="38100" dist="38100" dir="2700000" algn="tl">
                            <a:srgbClr val="000000">
                              <a:alpha val="43137"/>
                            </a:srgbClr>
                          </a:outerShdw>
                        </a:effectLst>
                        <a:latin typeface="Gill Sans MT"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222059">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2800" b="1" i="1" dirty="0" smtClean="0">
                          <a:solidFill>
                            <a:schemeClr val="bg1"/>
                          </a:solidFill>
                          <a:latin typeface="Gill Sans MT" pitchFamily="34" charset="0"/>
                        </a:rPr>
                        <a:t>What QA/QC</a:t>
                      </a:r>
                      <a:r>
                        <a:rPr lang="en-US" sz="2800" b="1" i="1" baseline="0" dirty="0" smtClean="0">
                          <a:solidFill>
                            <a:schemeClr val="bg1"/>
                          </a:solidFill>
                          <a:latin typeface="Gill Sans MT" pitchFamily="34" charset="0"/>
                        </a:rPr>
                        <a:t> </a:t>
                      </a:r>
                      <a:r>
                        <a:rPr lang="en-US" sz="2800" b="1" i="1" dirty="0" smtClean="0">
                          <a:solidFill>
                            <a:schemeClr val="bg1"/>
                          </a:solidFill>
                          <a:latin typeface="Gill Sans MT" pitchFamily="34" charset="0"/>
                        </a:rPr>
                        <a:t>procedures do you currently have in place?  How was this managed </a:t>
                      </a:r>
                      <a:r>
                        <a:rPr lang="en-US" sz="2800" b="1" i="1" baseline="0" dirty="0" smtClean="0">
                          <a:solidFill>
                            <a:schemeClr val="bg1"/>
                          </a:solidFill>
                          <a:latin typeface="Gill Sans MT" pitchFamily="34" charset="0"/>
                        </a:rPr>
                        <a:t>under the previous inventory? </a:t>
                      </a:r>
                      <a:r>
                        <a:rPr lang="en-US" sz="2800" b="1" i="1" dirty="0" smtClean="0">
                          <a:solidFill>
                            <a:schemeClr val="bg1"/>
                          </a:solidFill>
                          <a:latin typeface="Gill Sans MT" pitchFamily="34" charset="0"/>
                        </a:rPr>
                        <a:t>When do you implement them?</a:t>
                      </a:r>
                      <a:r>
                        <a:rPr lang="en-US" sz="2800" b="1" i="1" baseline="0" dirty="0" smtClean="0">
                          <a:solidFill>
                            <a:schemeClr val="bg1"/>
                          </a:solidFill>
                          <a:latin typeface="Gill Sans MT" pitchFamily="34" charset="0"/>
                        </a:rPr>
                        <a:t> </a:t>
                      </a:r>
                      <a:endParaRPr lang="en-US" sz="2800" b="1" i="1" dirty="0" smtClean="0">
                        <a:solidFill>
                          <a:schemeClr val="bg1"/>
                        </a:solidFill>
                        <a:latin typeface="Gill Sans MT" pitchFamily="34" charset="0"/>
                      </a:endParaRPr>
                    </a:p>
                    <a:p>
                      <a:pPr lvl="1">
                        <a:buFont typeface="Arial" pitchFamily="34" charset="0"/>
                        <a:buChar char="•"/>
                      </a:pPr>
                      <a:r>
                        <a:rPr lang="en-US" sz="2800" i="1" dirty="0" smtClean="0">
                          <a:solidFill>
                            <a:schemeClr val="bg1"/>
                          </a:solidFill>
                          <a:latin typeface="Gill Sans MT" pitchFamily="34" charset="0"/>
                        </a:rPr>
                        <a:t> Do</a:t>
                      </a:r>
                      <a:r>
                        <a:rPr lang="en-US" sz="2800" i="1" baseline="0" dirty="0" smtClean="0">
                          <a:solidFill>
                            <a:schemeClr val="bg1"/>
                          </a:solidFill>
                          <a:latin typeface="Gill Sans MT" pitchFamily="34" charset="0"/>
                        </a:rPr>
                        <a:t> you have a point person for your QA/QC?</a:t>
                      </a:r>
                      <a:endParaRPr lang="en-US" sz="2800" i="1" baseline="0" dirty="0">
                        <a:solidFill>
                          <a:schemeClr val="bg1"/>
                        </a:solidFill>
                        <a:latin typeface="Gill Sans MT" pitchFamily="34" charset="0"/>
                      </a:endParaRPr>
                    </a:p>
                    <a:p>
                      <a:pPr lvl="1">
                        <a:buFont typeface="Arial" pitchFamily="34" charset="0"/>
                        <a:buChar char="•"/>
                      </a:pPr>
                      <a:r>
                        <a:rPr lang="en-US" sz="2800" i="1" baseline="0" dirty="0" smtClean="0">
                          <a:solidFill>
                            <a:schemeClr val="bg1"/>
                          </a:solidFill>
                          <a:latin typeface="Gill Sans MT" pitchFamily="34" charset="0"/>
                        </a:rPr>
                        <a:t> What role do </a:t>
                      </a:r>
                      <a:r>
                        <a:rPr lang="en-US" sz="2800" i="1" baseline="0" dirty="0" err="1" smtClean="0">
                          <a:solidFill>
                            <a:schemeClr val="bg1"/>
                          </a:solidFill>
                          <a:latin typeface="Gill Sans MT" pitchFamily="34" charset="0"/>
                        </a:rPr>
                        <a:t>sectoral</a:t>
                      </a:r>
                      <a:r>
                        <a:rPr lang="en-US" sz="2800" i="1" baseline="0" dirty="0" smtClean="0">
                          <a:solidFill>
                            <a:schemeClr val="bg1"/>
                          </a:solidFill>
                          <a:latin typeface="Gill Sans MT" pitchFamily="34" charset="0"/>
                        </a:rPr>
                        <a:t> experts/compilers currently play? </a:t>
                      </a:r>
                    </a:p>
                    <a:p>
                      <a:pPr lvl="1">
                        <a:buFont typeface="Arial" pitchFamily="34" charset="0"/>
                        <a:buChar char="•"/>
                      </a:pPr>
                      <a:r>
                        <a:rPr lang="en-US" sz="2800" i="1" baseline="0" dirty="0" smtClean="0">
                          <a:solidFill>
                            <a:schemeClr val="bg1"/>
                          </a:solidFill>
                          <a:latin typeface="Gill Sans MT" pitchFamily="34" charset="0"/>
                        </a:rPr>
                        <a:t>Do you use checklists and track each step of the QC process?</a:t>
                      </a:r>
                    </a:p>
                    <a:p>
                      <a:pPr lvl="1">
                        <a:buFont typeface="Arial" pitchFamily="34" charset="0"/>
                        <a:buChar char="•"/>
                      </a:pPr>
                      <a:r>
                        <a:rPr lang="en-US" sz="2800" i="1" baseline="0" dirty="0" smtClean="0">
                          <a:solidFill>
                            <a:schemeClr val="bg1"/>
                          </a:solidFill>
                          <a:latin typeface="Gill Sans MT" pitchFamily="34" charset="0"/>
                        </a:rPr>
                        <a:t> Do you currently have a QC plan in place? Plan for QA? </a:t>
                      </a:r>
                    </a:p>
                    <a:p>
                      <a:pPr>
                        <a:buFont typeface="Arial" pitchFamily="34" charset="0"/>
                        <a:buChar char="•"/>
                      </a:pPr>
                      <a:r>
                        <a:rPr lang="en-US" sz="2800" b="1" i="1" baseline="0" dirty="0" smtClean="0">
                          <a:solidFill>
                            <a:schemeClr val="bg1"/>
                          </a:solidFill>
                          <a:latin typeface="Gill Sans MT" pitchFamily="34" charset="0"/>
                        </a:rPr>
                        <a:t>Can you think of any improvements that would be helpful?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r>
            </a:tbl>
          </a:graphicData>
        </a:graphic>
      </p:graphicFrame>
      <p:pic>
        <p:nvPicPr>
          <p:cNvPr id="7" name="Picture 6" descr="icon institutio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5132091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cited.jpg"/>
          <p:cNvPicPr>
            <a:picLocks noChangeAspect="1"/>
          </p:cNvPicPr>
          <p:nvPr/>
        </p:nvPicPr>
        <p:blipFill>
          <a:blip r:embed="rId3">
            <a:extLst>
              <a:ext uri="{BEBA8EAE-BF5A-486C-A8C5-ECC9F3942E4B}">
                <a14:imgProps xmlns:a14="http://schemas.microsoft.com/office/drawing/2010/main">
                  <a14:imgLayer r:embed="rId4">
                    <a14:imgEffect>
                      <a14:backgroundRemoval t="1200" b="90000" l="8084" r="94611">
                        <a14:foregroundMark x1="14970" y1="3400" x2="14970" y2="3400"/>
                        <a14:backgroundMark x1="46108" y1="59200" x2="46108" y2="59200"/>
                      </a14:backgroundRemoval>
                    </a14:imgEffect>
                  </a14:imgLayer>
                </a14:imgProps>
              </a:ext>
              <a:ext uri="{28A0092B-C50C-407E-A947-70E740481C1C}">
                <a14:useLocalDpi xmlns:a14="http://schemas.microsoft.com/office/drawing/2010/main"/>
              </a:ext>
            </a:extLst>
          </a:blip>
          <a:stretch>
            <a:fillRect/>
          </a:stretch>
        </p:blipFill>
        <p:spPr>
          <a:xfrm>
            <a:off x="4832426" y="935207"/>
            <a:ext cx="2349500" cy="3517216"/>
          </a:xfrm>
          <a:prstGeom prst="rect">
            <a:avLst/>
          </a:prstGeom>
        </p:spPr>
      </p:pic>
      <p:sp>
        <p:nvSpPr>
          <p:cNvPr id="31746" name="Rectangle 4"/>
          <p:cNvSpPr>
            <a:spLocks noGrp="1" noChangeArrowheads="1"/>
          </p:cNvSpPr>
          <p:nvPr>
            <p:ph type="body" idx="4294967295"/>
          </p:nvPr>
        </p:nvSpPr>
        <p:spPr>
          <a:xfrm>
            <a:off x="380999" y="2362200"/>
            <a:ext cx="3505201" cy="2840037"/>
          </a:xfrm>
        </p:spPr>
        <p:txBody>
          <a:bodyPr/>
          <a:lstStyle/>
          <a:p>
            <a:pPr algn="ctr" eaLnBrk="1" hangingPunct="1">
              <a:buFontTx/>
              <a:buNone/>
            </a:pPr>
            <a:endParaRPr lang="en-US" sz="1800" dirty="0" smtClean="0">
              <a:solidFill>
                <a:schemeClr val="tx2"/>
              </a:solidFill>
            </a:endParaRPr>
          </a:p>
          <a:p>
            <a:pPr algn="ctr" eaLnBrk="1" hangingPunct="1">
              <a:buFont typeface="Arial" charset="0"/>
              <a:buNone/>
            </a:pPr>
            <a:endParaRPr lang="en-US" sz="2400" dirty="0" smtClean="0">
              <a:solidFill>
                <a:schemeClr val="tx2"/>
              </a:solidFill>
            </a:endParaRPr>
          </a:p>
        </p:txBody>
      </p:sp>
      <p:sp>
        <p:nvSpPr>
          <p:cNvPr id="9" name="Rectangle 8"/>
          <p:cNvSpPr/>
          <p:nvPr/>
        </p:nvSpPr>
        <p:spPr>
          <a:xfrm>
            <a:off x="193675" y="5432425"/>
            <a:ext cx="7943850" cy="1077218"/>
          </a:xfrm>
          <a:prstGeom prst="rect">
            <a:avLst/>
          </a:prstGeom>
          <a:effectLst/>
        </p:spPr>
        <p:txBody>
          <a:bodyPr wrap="square">
            <a:spAutoFit/>
          </a:bodyPr>
          <a:lstStyle/>
          <a:p>
            <a:pPr algn="r" fontAlgn="auto">
              <a:spcBef>
                <a:spcPts val="0"/>
              </a:spcBef>
              <a:spcAft>
                <a:spcPts val="0"/>
              </a:spcAft>
              <a:defRPr/>
            </a:pPr>
            <a:r>
              <a:rPr lang="en-US" sz="2000" b="1" dirty="0">
                <a:latin typeface="+mn-lt"/>
              </a:rPr>
              <a:t>U.S. EPA Inventory Preparation Tools</a:t>
            </a:r>
            <a:endParaRPr lang="en-US" b="1" dirty="0">
              <a:latin typeface="+mn-lt"/>
            </a:endParaRPr>
          </a:p>
          <a:p>
            <a:pPr algn="r" fontAlgn="auto">
              <a:spcBef>
                <a:spcPts val="0"/>
              </a:spcBef>
              <a:spcAft>
                <a:spcPts val="0"/>
              </a:spcAft>
              <a:defRPr/>
            </a:pPr>
            <a:r>
              <a:rPr lang="en-US" sz="2200" u="sng" dirty="0" smtClean="0">
                <a:latin typeface="+mn-lt"/>
              </a:rPr>
              <a:t>www.epa.gov/climatechange/EPAactivities/internationalpartnerships/capacity-building.html </a:t>
            </a:r>
            <a:endParaRPr lang="en-US" sz="2200" u="sng" dirty="0">
              <a:latin typeface="+mn-lt"/>
            </a:endParaRPr>
          </a:p>
        </p:txBody>
      </p:sp>
      <p:pic>
        <p:nvPicPr>
          <p:cNvPr id="14" name="Picture 13" descr="icons_together blue.png"/>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182581" y="3930051"/>
            <a:ext cx="1658556" cy="1146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Slide Number Placeholder 3"/>
          <p:cNvSpPr>
            <a:spLocks noGrp="1"/>
          </p:cNvSpPr>
          <p:nvPr>
            <p:ph type="sldNum" sz="quarter" idx="12"/>
          </p:nvPr>
        </p:nvSpPr>
        <p:spPr/>
        <p:txBody>
          <a:bodyPr/>
          <a:lstStyle/>
          <a:p>
            <a:pPr>
              <a:defRPr/>
            </a:pPr>
            <a:fld id="{2A4FBD67-4DDB-45FD-9BA3-2287E50E9247}" type="slidenum">
              <a:rPr lang="en-US"/>
              <a:pPr>
                <a:defRPr/>
              </a:pPr>
              <a:t>18</a:t>
            </a:fld>
            <a:endParaRPr lang="en-US" dirty="0"/>
          </a:p>
        </p:txBody>
      </p:sp>
      <p:sp>
        <p:nvSpPr>
          <p:cNvPr id="22" name="Rectangle 21"/>
          <p:cNvSpPr/>
          <p:nvPr/>
        </p:nvSpPr>
        <p:spPr>
          <a:xfrm>
            <a:off x="3051369" y="1612612"/>
            <a:ext cx="5682862" cy="584775"/>
          </a:xfrm>
          <a:prstGeom prst="rect">
            <a:avLst/>
          </a:prstGeom>
        </p:spPr>
        <p:txBody>
          <a:bodyPr wrap="square">
            <a:spAutoFit/>
          </a:bodyPr>
          <a:lstStyle/>
          <a:p>
            <a:r>
              <a:rPr lang="en-US" sz="3200" b="1" dirty="0" smtClean="0">
                <a:latin typeface="Gill Sans MT" pitchFamily="34" charset="0"/>
              </a:rPr>
              <a:t>Thanks For Your Attention! </a:t>
            </a:r>
          </a:p>
        </p:txBody>
      </p:sp>
      <p:grpSp>
        <p:nvGrpSpPr>
          <p:cNvPr id="29" name="Group 28"/>
          <p:cNvGrpSpPr/>
          <p:nvPr/>
        </p:nvGrpSpPr>
        <p:grpSpPr>
          <a:xfrm>
            <a:off x="5184242" y="3930337"/>
            <a:ext cx="1657883" cy="1146175"/>
            <a:chOff x="5184242" y="3930337"/>
            <a:chExt cx="1657883" cy="1146175"/>
          </a:xfrm>
        </p:grpSpPr>
        <p:pic>
          <p:nvPicPr>
            <p:cNvPr id="23" name="Picture 22" descr="icon analysis.png"/>
            <p:cNvPicPr>
              <a:picLocks noChangeAspect="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6283325" y="3930337"/>
              <a:ext cx="558800" cy="768350"/>
            </a:xfrm>
            <a:prstGeom prst="rect">
              <a:avLst/>
            </a:prstGeom>
            <a:noFill/>
            <a:ln w="9525">
              <a:noFill/>
              <a:miter lim="800000"/>
              <a:headEnd/>
              <a:tailEnd/>
            </a:ln>
          </p:spPr>
        </p:pic>
        <p:pic>
          <p:nvPicPr>
            <p:cNvPr id="24" name="Picture 23" descr="icon institutional.png"/>
            <p:cNvPicPr>
              <a:picLocks noChangeAspect="1"/>
            </p:cNvPicPr>
            <p:nvPr/>
          </p:nvPicPr>
          <p:blipFill>
            <a:blip r:embed="rId7" cstate="screen">
              <a:grayscl/>
              <a:extLst>
                <a:ext uri="{28A0092B-C50C-407E-A947-70E740481C1C}">
                  <a14:useLocalDpi xmlns:a14="http://schemas.microsoft.com/office/drawing/2010/main"/>
                </a:ext>
              </a:extLst>
            </a:blip>
            <a:stretch>
              <a:fillRect/>
            </a:stretch>
          </p:blipFill>
          <p:spPr bwMode="auto">
            <a:xfrm>
              <a:off x="5184242" y="3931566"/>
              <a:ext cx="569391" cy="757955"/>
            </a:xfrm>
            <a:prstGeom prst="rect">
              <a:avLst/>
            </a:prstGeom>
            <a:noFill/>
            <a:ln w="9525">
              <a:noFill/>
              <a:miter lim="800000"/>
              <a:headEnd/>
              <a:tailEnd/>
            </a:ln>
          </p:spPr>
        </p:pic>
        <p:pic>
          <p:nvPicPr>
            <p:cNvPr id="25" name="Picture 24" descr="icon sources.png"/>
            <p:cNvPicPr>
              <a:picLocks noChangeAspect="1"/>
            </p:cNvPicPr>
            <p:nvPr/>
          </p:nvPicPr>
          <p:blipFill>
            <a:blip r:embed="rId8" cstate="screen">
              <a:grayscl/>
              <a:extLst>
                <a:ext uri="{28A0092B-C50C-407E-A947-70E740481C1C}">
                  <a14:useLocalDpi xmlns:a14="http://schemas.microsoft.com/office/drawing/2010/main"/>
                </a:ext>
              </a:extLst>
            </a:blip>
            <a:stretch>
              <a:fillRect/>
            </a:stretch>
          </p:blipFill>
          <p:spPr bwMode="auto">
            <a:xfrm>
              <a:off x="5567363" y="3932127"/>
              <a:ext cx="927100" cy="599671"/>
            </a:xfrm>
            <a:prstGeom prst="rect">
              <a:avLst/>
            </a:prstGeom>
            <a:noFill/>
            <a:ln w="9525">
              <a:noFill/>
              <a:miter lim="800000"/>
              <a:headEnd/>
              <a:tailEnd/>
            </a:ln>
          </p:spPr>
        </p:pic>
        <p:pic>
          <p:nvPicPr>
            <p:cNvPr id="26" name="Picture 25" descr="icon archiving.png"/>
            <p:cNvPicPr>
              <a:picLocks noChangeAspect="1"/>
            </p:cNvPicPr>
            <p:nvPr/>
          </p:nvPicPr>
          <p:blipFill>
            <a:blip r:embed="rId9" cstate="screen">
              <a:grayscl/>
              <a:extLst>
                <a:ext uri="{28A0092B-C50C-407E-A947-70E740481C1C}">
                  <a14:useLocalDpi xmlns:a14="http://schemas.microsoft.com/office/drawing/2010/main"/>
                </a:ext>
              </a:extLst>
            </a:blip>
            <a:srcRect/>
            <a:stretch>
              <a:fillRect/>
            </a:stretch>
          </p:blipFill>
          <p:spPr bwMode="auto">
            <a:xfrm>
              <a:off x="5187950" y="4509775"/>
              <a:ext cx="704850" cy="566737"/>
            </a:xfrm>
            <a:prstGeom prst="rect">
              <a:avLst/>
            </a:prstGeom>
            <a:noFill/>
            <a:ln w="9525">
              <a:noFill/>
              <a:miter lim="800000"/>
              <a:headEnd/>
              <a:tailEnd/>
            </a:ln>
          </p:spPr>
        </p:pic>
        <p:pic>
          <p:nvPicPr>
            <p:cNvPr id="27" name="Picture 26" descr="icon key category.png"/>
            <p:cNvPicPr>
              <a:picLocks noChangeAspect="1"/>
            </p:cNvPicPr>
            <p:nvPr/>
          </p:nvPicPr>
          <p:blipFill>
            <a:blip r:embed="rId10" cstate="screen">
              <a:grayscl/>
              <a:extLst>
                <a:ext uri="{28A0092B-C50C-407E-A947-70E740481C1C}">
                  <a14:useLocalDpi xmlns:a14="http://schemas.microsoft.com/office/drawing/2010/main"/>
                </a:ext>
              </a:extLst>
            </a:blip>
            <a:stretch>
              <a:fillRect/>
            </a:stretch>
          </p:blipFill>
          <p:spPr bwMode="auto">
            <a:xfrm>
              <a:off x="5724525" y="4306749"/>
              <a:ext cx="576262" cy="769589"/>
            </a:xfrm>
            <a:prstGeom prst="rect">
              <a:avLst/>
            </a:prstGeom>
            <a:noFill/>
            <a:ln w="9525">
              <a:noFill/>
              <a:miter lim="800000"/>
              <a:headEnd/>
              <a:tailEnd/>
            </a:ln>
          </p:spPr>
        </p:pic>
        <p:pic>
          <p:nvPicPr>
            <p:cNvPr id="28" name="Picture 27" descr="icon NIIP.png"/>
            <p:cNvPicPr>
              <a:picLocks noChangeAspect="1"/>
            </p:cNvPicPr>
            <p:nvPr/>
          </p:nvPicPr>
          <p:blipFill>
            <a:blip r:embed="rId11" cstate="screen">
              <a:grayscl/>
              <a:extLst>
                <a:ext uri="{28A0092B-C50C-407E-A947-70E740481C1C}">
                  <a14:useLocalDpi xmlns:a14="http://schemas.microsoft.com/office/drawing/2010/main"/>
                </a:ext>
              </a:extLst>
            </a:blip>
            <a:srcRect/>
            <a:stretch>
              <a:fillRect/>
            </a:stretch>
          </p:blipFill>
          <p:spPr bwMode="auto">
            <a:xfrm>
              <a:off x="6110288" y="4497075"/>
              <a:ext cx="730250" cy="579437"/>
            </a:xfrm>
            <a:prstGeom prst="rect">
              <a:avLst/>
            </a:prstGeom>
            <a:noFill/>
            <a:ln w="9525">
              <a:noFill/>
              <a:miter lim="800000"/>
              <a:headEnd/>
              <a:tailEnd/>
            </a:ln>
          </p:spPr>
        </p:pic>
      </p:grpSp>
      <p:pic>
        <p:nvPicPr>
          <p:cNvPr id="30" name="Picture 29" descr="icon analysis.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87033" y="3932127"/>
            <a:ext cx="558800" cy="768350"/>
          </a:xfrm>
          <a:prstGeom prst="rect">
            <a:avLst/>
          </a:prstGeom>
          <a:noFill/>
          <a:ln w="9525">
            <a:noFill/>
            <a:miter lim="800000"/>
            <a:headEnd/>
            <a:tailEnd/>
          </a:ln>
        </p:spPr>
      </p:pic>
      <p:pic>
        <p:nvPicPr>
          <p:cNvPr id="31" name="Picture 30" descr="icon institutional.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5187950" y="3933356"/>
            <a:ext cx="569391" cy="757955"/>
          </a:xfrm>
          <a:prstGeom prst="rect">
            <a:avLst/>
          </a:prstGeom>
          <a:noFill/>
          <a:ln w="9525">
            <a:noFill/>
            <a:miter lim="800000"/>
            <a:headEnd/>
            <a:tailEnd/>
          </a:ln>
        </p:spPr>
      </p:pic>
      <p:pic>
        <p:nvPicPr>
          <p:cNvPr id="32" name="Picture 31" descr="icon sources.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5571071" y="3933917"/>
            <a:ext cx="927100" cy="599671"/>
          </a:xfrm>
          <a:prstGeom prst="rect">
            <a:avLst/>
          </a:prstGeom>
          <a:noFill/>
          <a:ln w="9525">
            <a:noFill/>
            <a:miter lim="800000"/>
            <a:headEnd/>
            <a:tailEnd/>
          </a:ln>
        </p:spPr>
      </p:pic>
      <p:pic>
        <p:nvPicPr>
          <p:cNvPr id="33" name="Picture 32" descr="icon archiving.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91658" y="4511565"/>
            <a:ext cx="704850" cy="566737"/>
          </a:xfrm>
          <a:prstGeom prst="rect">
            <a:avLst/>
          </a:prstGeom>
          <a:noFill/>
          <a:ln w="9525">
            <a:noFill/>
            <a:miter lim="800000"/>
            <a:headEnd/>
            <a:tailEnd/>
          </a:ln>
        </p:spPr>
      </p:pic>
      <p:pic>
        <p:nvPicPr>
          <p:cNvPr id="34" name="Picture 33" descr="icon key category.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5728233" y="4308539"/>
            <a:ext cx="576262" cy="769589"/>
          </a:xfrm>
          <a:prstGeom prst="rect">
            <a:avLst/>
          </a:prstGeom>
          <a:noFill/>
          <a:ln w="9525">
            <a:noFill/>
            <a:miter lim="800000"/>
            <a:headEnd/>
            <a:tailEnd/>
          </a:ln>
        </p:spPr>
      </p:pic>
      <p:pic>
        <p:nvPicPr>
          <p:cNvPr id="35" name="Picture 34" descr="icon NIIP.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113996" y="4498865"/>
            <a:ext cx="730250" cy="579437"/>
          </a:xfrm>
          <a:prstGeom prst="rect">
            <a:avLst/>
          </a:prstGeom>
          <a:noFill/>
          <a:ln w="9525">
            <a:noFill/>
            <a:miter lim="800000"/>
            <a:headEnd/>
            <a:tailEnd/>
          </a:ln>
        </p:spPr>
      </p:pic>
      <p:sp>
        <p:nvSpPr>
          <p:cNvPr id="36" name="Rectangle 35"/>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pic>
        <p:nvPicPr>
          <p:cNvPr id="37" name="Picture 6" descr="epa_logo.png"/>
          <p:cNvPicPr>
            <a:picLocks noChangeAspect="1"/>
          </p:cNvPicPr>
          <p:nvPr/>
        </p:nvPicPr>
        <p:blipFill>
          <a:blip r:embed="rId12" cstate="screen">
            <a:lum bright="100000" contrast="-100000"/>
            <a:extLst>
              <a:ext uri="{28A0092B-C50C-407E-A947-70E740481C1C}">
                <a14:useLocalDpi xmlns:a14="http://schemas.microsoft.com/office/drawing/2010/main"/>
              </a:ext>
            </a:extLst>
          </a:blip>
          <a:srcRect/>
          <a:stretch>
            <a:fillRect/>
          </a:stretch>
        </p:blipFill>
        <p:spPr bwMode="auto">
          <a:xfrm>
            <a:off x="8137525" y="128587"/>
            <a:ext cx="798513" cy="2524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C7FCFBDF-FABF-4599-83C5-1A56B3C6900C}" type="slidenum">
              <a:rPr lang="en-US"/>
              <a:pPr>
                <a:defRPr/>
              </a:pPr>
              <a:t>2</a:t>
            </a:fld>
            <a:endParaRPr lang="en-US"/>
          </a:p>
        </p:txBody>
      </p:sp>
      <p:sp>
        <p:nvSpPr>
          <p:cNvPr id="15" name="Rectangle 1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26634" name="TextBox 7"/>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Purpose</a:t>
            </a:r>
            <a:endParaRPr lang="en-US" sz="1600" dirty="0">
              <a:solidFill>
                <a:schemeClr val="bg1"/>
              </a:solidFill>
              <a:latin typeface="Gill Sans MT" pitchFamily="34"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53098895"/>
              </p:ext>
            </p:extLst>
          </p:nvPr>
        </p:nvGraphicFramePr>
        <p:xfrm>
          <a:off x="533400" y="3276600"/>
          <a:ext cx="8153400" cy="2621280"/>
        </p:xfrm>
        <a:graphic>
          <a:graphicData uri="http://schemas.openxmlformats.org/drawingml/2006/table">
            <a:tbl>
              <a:tblPr firstRow="1" bandRow="1">
                <a:effectLst>
                  <a:outerShdw blurRad="50800" dist="38100" dir="2700000" algn="tl" rotWithShape="0">
                    <a:prstClr val="black">
                      <a:alpha val="40000"/>
                    </a:prstClr>
                  </a:outerShdw>
                </a:effectLst>
                <a:tableStyleId>{125E5076-3810-47DD-B79F-674D7AD40C01}</a:tableStyleId>
              </a:tblPr>
              <a:tblGrid>
                <a:gridCol w="8153400"/>
              </a:tblGrid>
              <a:tr h="553086">
                <a:tc>
                  <a:txBody>
                    <a:bodyPr/>
                    <a:lstStyle/>
                    <a:p>
                      <a:r>
                        <a:rPr lang="en-US" sz="3200" dirty="0" smtClean="0">
                          <a:effectLst>
                            <a:outerShdw blurRad="38100" dist="38100" dir="2700000" algn="tl">
                              <a:srgbClr val="000000">
                                <a:alpha val="43137"/>
                              </a:srgbClr>
                            </a:outerShdw>
                          </a:effectLst>
                          <a:latin typeface="Gill Sans MT" pitchFamily="34" charset="0"/>
                        </a:rPr>
                        <a:t>What will this presentation achieve?</a:t>
                      </a:r>
                      <a:endParaRPr lang="en-US" sz="3200" dirty="0">
                        <a:effectLst>
                          <a:outerShdw blurRad="38100" dist="38100" dir="2700000" algn="tl">
                            <a:srgbClr val="000000">
                              <a:alpha val="43137"/>
                            </a:srgbClr>
                          </a:outerShdw>
                        </a:effectLst>
                        <a:latin typeface="Gill Sans MT"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533843">
                <a:tc>
                  <a:txBody>
                    <a:bodyPr/>
                    <a:lstStyle/>
                    <a:p>
                      <a:r>
                        <a:rPr lang="en-US" sz="3200" i="1" dirty="0" smtClean="0">
                          <a:solidFill>
                            <a:schemeClr val="bg1"/>
                          </a:solidFill>
                          <a:latin typeface="Gill Sans MT" pitchFamily="34" charset="0"/>
                        </a:rPr>
                        <a:t>Describe</a:t>
                      </a:r>
                      <a:r>
                        <a:rPr lang="en-US" sz="3200" i="1" baseline="0" dirty="0" smtClean="0">
                          <a:solidFill>
                            <a:schemeClr val="bg1"/>
                          </a:solidFill>
                          <a:latin typeface="Gill Sans MT" pitchFamily="34" charset="0"/>
                        </a:rPr>
                        <a:t> the important aspects of a QA/QC plan, share lessons from experience, </a:t>
                      </a:r>
                      <a:r>
                        <a:rPr lang="en-US" sz="3200" i="1" baseline="0" dirty="0" smtClean="0">
                          <a:solidFill>
                            <a:schemeClr val="bg1"/>
                          </a:solidFill>
                          <a:latin typeface="Gill Sans MT" pitchFamily="34" charset="0"/>
                        </a:rPr>
                        <a:t>provide considerations for the </a:t>
                      </a:r>
                      <a:r>
                        <a:rPr lang="en-US" sz="3200" i="1" baseline="0" smtClean="0">
                          <a:solidFill>
                            <a:schemeClr val="bg1"/>
                          </a:solidFill>
                          <a:latin typeface="Gill Sans MT" pitchFamily="34" charset="0"/>
                        </a:rPr>
                        <a:t>review/design of a </a:t>
                      </a:r>
                      <a:r>
                        <a:rPr lang="en-US" sz="3200" i="1" baseline="0" dirty="0" smtClean="0">
                          <a:solidFill>
                            <a:schemeClr val="bg1"/>
                          </a:solidFill>
                          <a:latin typeface="Gill Sans MT" pitchFamily="34" charset="0"/>
                        </a:rPr>
                        <a:t>draft QA/QC plan for your inventory work</a:t>
                      </a:r>
                      <a:endParaRPr lang="en-US" sz="3200" i="1" dirty="0">
                        <a:solidFill>
                          <a:schemeClr val="bg1"/>
                        </a:solidFill>
                        <a:latin typeface="Gill Sans MT"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r>
            </a:tbl>
          </a:graphicData>
        </a:graphic>
      </p:graphicFrame>
      <p:pic>
        <p:nvPicPr>
          <p:cNvPr id="7" name="Picture 6" descr="icon institutio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ClrTx/>
              <a:buFont typeface="+mj-lt"/>
              <a:buAutoNum type="arabicPeriod"/>
            </a:pPr>
            <a:r>
              <a:rPr lang="en-US" dirty="0" smtClean="0"/>
              <a:t>Introduction to QA/QC</a:t>
            </a:r>
          </a:p>
          <a:p>
            <a:pPr marL="514350" indent="-514350">
              <a:buClrTx/>
              <a:buFont typeface="+mj-lt"/>
              <a:buAutoNum type="arabicPeriod"/>
            </a:pPr>
            <a:r>
              <a:rPr lang="en-US" dirty="0" smtClean="0"/>
              <a:t>Who, What, When, Where</a:t>
            </a:r>
          </a:p>
          <a:p>
            <a:pPr marL="514350" indent="-514350">
              <a:buClrTx/>
              <a:buFont typeface="+mj-lt"/>
              <a:buAutoNum type="arabicPeriod"/>
            </a:pPr>
            <a:r>
              <a:rPr lang="en-US" dirty="0" smtClean="0"/>
              <a:t>Lessons Learned from support to countries on GHG inventory QA/QC</a:t>
            </a:r>
            <a:endParaRPr lang="en-US" dirty="0"/>
          </a:p>
        </p:txBody>
      </p:sp>
      <p:sp>
        <p:nvSpPr>
          <p:cNvPr id="13" name="Slide Number Placeholder 3"/>
          <p:cNvSpPr>
            <a:spLocks noGrp="1"/>
          </p:cNvSpPr>
          <p:nvPr>
            <p:ph type="sldNum" sz="quarter" idx="12"/>
          </p:nvPr>
        </p:nvSpPr>
        <p:spPr/>
        <p:txBody>
          <a:bodyPr/>
          <a:lstStyle/>
          <a:p>
            <a:pPr>
              <a:defRPr/>
            </a:pPr>
            <a:fld id="{8F8FFB43-3602-4EAC-A89B-DE848B2D089F}" type="slidenum">
              <a:rPr lang="en-US"/>
              <a:pPr>
                <a:defRPr/>
              </a:pPr>
              <a:t>3</a:t>
            </a:fld>
            <a:endParaRPr lang="en-US" dirty="0"/>
          </a:p>
        </p:txBody>
      </p:sp>
      <p:sp>
        <p:nvSpPr>
          <p:cNvPr id="18"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Overview</a:t>
            </a:r>
            <a:endParaRPr lang="en-US" sz="1600" dirty="0">
              <a:solidFill>
                <a:schemeClr val="bg1"/>
              </a:solidFill>
              <a:latin typeface="Gill Sans MT" pitchFamily="34" charset="0"/>
              <a:cs typeface="Arial" charset="0"/>
            </a:endParaRPr>
          </a:p>
        </p:txBody>
      </p:sp>
      <p:grpSp>
        <p:nvGrpSpPr>
          <p:cNvPr id="20" name="Group 19"/>
          <p:cNvGrpSpPr/>
          <p:nvPr/>
        </p:nvGrpSpPr>
        <p:grpSpPr>
          <a:xfrm>
            <a:off x="0" y="0"/>
            <a:ext cx="9144000" cy="457200"/>
            <a:chOff x="0" y="0"/>
            <a:chExt cx="9144000" cy="457200"/>
          </a:xfrm>
          <a:solidFill>
            <a:srgbClr val="953735"/>
          </a:solidFill>
        </p:grpSpPr>
        <p:sp>
          <p:nvSpPr>
            <p:cNvPr id="24" name="Rectangle 23"/>
            <p:cNvSpPr/>
            <p:nvPr/>
          </p:nvSpPr>
          <p:spPr>
            <a:xfrm>
              <a:off x="0" y="0"/>
              <a:ext cx="9144000" cy="4572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sp>
          <p:nvSpPr>
            <p:cNvPr id="25" name="TextBox 4"/>
            <p:cNvSpPr txBox="1">
              <a:spLocks noChangeArrowheads="1"/>
            </p:cNvSpPr>
            <p:nvPr/>
          </p:nvSpPr>
          <p:spPr bwMode="auto">
            <a:xfrm>
              <a:off x="119063" y="58738"/>
              <a:ext cx="5824537" cy="339725"/>
            </a:xfrm>
            <a:prstGeom prst="rect">
              <a:avLst/>
            </a:prstGeom>
            <a:grp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Overview</a:t>
              </a:r>
              <a:endParaRPr lang="en-US" sz="1600" dirty="0">
                <a:solidFill>
                  <a:schemeClr val="bg1"/>
                </a:solidFill>
                <a:latin typeface="Gill Sans MT" pitchFamily="34" charset="0"/>
                <a:cs typeface="Arial" charset="0"/>
              </a:endParaRPr>
            </a:p>
          </p:txBody>
        </p:sp>
      </p:grpSp>
      <p:pic>
        <p:nvPicPr>
          <p:cNvPr id="19" name="Picture 18"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91200" y="3048000"/>
            <a:ext cx="3200400" cy="474078"/>
          </a:xfrm>
        </p:spPr>
        <p:txBody>
          <a:bodyPr/>
          <a:lstStyle/>
          <a:p>
            <a:r>
              <a:rPr lang="en-US" sz="1800" dirty="0" smtClean="0"/>
              <a:t>IPCC </a:t>
            </a:r>
            <a:r>
              <a:rPr lang="en-US" sz="1800" dirty="0"/>
              <a:t>GPG 2000</a:t>
            </a:r>
          </a:p>
        </p:txBody>
      </p:sp>
      <p:sp>
        <p:nvSpPr>
          <p:cNvPr id="30723" name="Rectangle 3"/>
          <p:cNvSpPr>
            <a:spLocks noGrp="1" noChangeArrowheads="1"/>
          </p:cNvSpPr>
          <p:nvPr>
            <p:ph type="body" idx="1"/>
          </p:nvPr>
        </p:nvSpPr>
        <p:spPr>
          <a:xfrm>
            <a:off x="228600" y="1752600"/>
            <a:ext cx="6096000" cy="1752600"/>
          </a:xfrm>
        </p:spPr>
        <p:txBody>
          <a:bodyPr/>
          <a:lstStyle/>
          <a:p>
            <a:pPr marL="0" indent="0" algn="ctr">
              <a:lnSpc>
                <a:spcPct val="90000"/>
              </a:lnSpc>
              <a:buFontTx/>
              <a:buNone/>
            </a:pPr>
            <a:r>
              <a:rPr lang="en-US" sz="2800" dirty="0"/>
              <a:t>Planned system of review, and sometimes audit</a:t>
            </a:r>
            <a:r>
              <a:rPr lang="en-US" sz="2800" dirty="0" smtClean="0"/>
              <a:t>, procedures </a:t>
            </a:r>
            <a:r>
              <a:rPr lang="en-US" sz="2800" dirty="0"/>
              <a:t>conducted by personnel </a:t>
            </a:r>
            <a:r>
              <a:rPr lang="en-US" sz="2800" b="1" i="1" dirty="0"/>
              <a:t>not involved</a:t>
            </a:r>
            <a:r>
              <a:rPr lang="en-US" sz="2800" b="1" dirty="0"/>
              <a:t> </a:t>
            </a:r>
            <a:r>
              <a:rPr lang="en-US" sz="2800" dirty="0"/>
              <a:t>in the inventory development process </a:t>
            </a:r>
          </a:p>
          <a:p>
            <a:pPr>
              <a:lnSpc>
                <a:spcPct val="90000"/>
              </a:lnSpc>
              <a:buFontTx/>
              <a:buNone/>
            </a:pPr>
            <a:endParaRPr lang="en-US" sz="2800" dirty="0">
              <a:solidFill>
                <a:srgbClr val="A50021"/>
              </a:solidFill>
            </a:endParaRPr>
          </a:p>
        </p:txBody>
      </p:sp>
      <p:grpSp>
        <p:nvGrpSpPr>
          <p:cNvPr id="4" name="Group 3"/>
          <p:cNvGrpSpPr/>
          <p:nvPr/>
        </p:nvGrpSpPr>
        <p:grpSpPr>
          <a:xfrm>
            <a:off x="0" y="0"/>
            <a:ext cx="9144000" cy="762000"/>
            <a:chOff x="0" y="0"/>
            <a:chExt cx="9144000" cy="762000"/>
          </a:xfrm>
        </p:grpSpPr>
        <p:sp>
          <p:nvSpPr>
            <p:cNvPr id="5" name="Rectangle 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dirty="0">
                  <a:solidFill>
                    <a:schemeClr val="bg1"/>
                  </a:solidFill>
                  <a:latin typeface="Gill Sans MT" pitchFamily="34" charset="0"/>
                  <a:cs typeface="Arial" charset="0"/>
                </a:rPr>
                <a:t>Quality Assurance (QA</a:t>
              </a:r>
              <a:r>
                <a:rPr lang="en-US" sz="1600" dirty="0" smtClean="0">
                  <a:solidFill>
                    <a:schemeClr val="bg1"/>
                  </a:solidFill>
                  <a:latin typeface="Gill Sans MT" pitchFamily="34" charset="0"/>
                  <a:cs typeface="Arial" charset="0"/>
                </a:rPr>
                <a:t>)</a:t>
              </a:r>
            </a:p>
          </p:txBody>
        </p:sp>
        <p:pic>
          <p:nvPicPr>
            <p:cNvPr id="7" name="Picture 6"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sp>
        <p:nvSpPr>
          <p:cNvPr id="8" name="TextBox 7"/>
          <p:cNvSpPr txBox="1"/>
          <p:nvPr/>
        </p:nvSpPr>
        <p:spPr>
          <a:xfrm>
            <a:off x="358776" y="3657600"/>
            <a:ext cx="8404224" cy="2431435"/>
          </a:xfrm>
          <a:prstGeom prst="rect">
            <a:avLst/>
          </a:prstGeom>
          <a:noFill/>
        </p:spPr>
        <p:txBody>
          <a:bodyPr wrap="square" rtlCol="0">
            <a:spAutoFit/>
          </a:bodyPr>
          <a:lstStyle/>
          <a:p>
            <a:pPr>
              <a:spcBef>
                <a:spcPct val="20000"/>
              </a:spcBef>
              <a:buClr>
                <a:schemeClr val="accent1"/>
              </a:buClr>
            </a:pPr>
            <a:r>
              <a:rPr lang="en-US" sz="2000" dirty="0">
                <a:latin typeface="Gill Sans MT" pitchFamily="34" charset="0"/>
              </a:rPr>
              <a:t>Reviews, preferably by independent third parties, are performed on a finalized inventory following implementation of the Quality Check (QC) </a:t>
            </a:r>
            <a:r>
              <a:rPr lang="en-US" sz="2000" dirty="0" smtClean="0">
                <a:latin typeface="Gill Sans MT" pitchFamily="34" charset="0"/>
              </a:rPr>
              <a:t>procedures to:</a:t>
            </a:r>
            <a:endParaRPr lang="en-US" sz="2000" dirty="0">
              <a:latin typeface="Gill Sans MT" pitchFamily="34" charset="0"/>
            </a:endParaRPr>
          </a:p>
          <a:p>
            <a:pPr marL="342900" indent="-342900">
              <a:spcBef>
                <a:spcPct val="20000"/>
              </a:spcBef>
              <a:buClr>
                <a:schemeClr val="accent1"/>
              </a:buClr>
              <a:buFont typeface="Arial" charset="0"/>
              <a:buChar char="•"/>
            </a:pPr>
            <a:r>
              <a:rPr lang="en-US" sz="2000" dirty="0">
                <a:latin typeface="Gill Sans MT" pitchFamily="34" charset="0"/>
              </a:rPr>
              <a:t>Verify the data quality objectives defined by the inventory agency were met</a:t>
            </a:r>
          </a:p>
          <a:p>
            <a:pPr marL="342900" indent="-342900">
              <a:spcBef>
                <a:spcPct val="20000"/>
              </a:spcBef>
              <a:buClr>
                <a:schemeClr val="accent1"/>
              </a:buClr>
              <a:buFont typeface="Arial" charset="0"/>
              <a:buChar char="•"/>
            </a:pPr>
            <a:r>
              <a:rPr lang="en-US" sz="2000" dirty="0">
                <a:latin typeface="Gill Sans MT" pitchFamily="34" charset="0"/>
              </a:rPr>
              <a:t>Ensure that the inventory represents the best possible estimates of emissions and sinks given current scientific understanding and data availability</a:t>
            </a:r>
          </a:p>
          <a:p>
            <a:pPr marL="342900" indent="-342900">
              <a:spcBef>
                <a:spcPct val="20000"/>
              </a:spcBef>
              <a:buClr>
                <a:schemeClr val="accent1"/>
              </a:buClr>
              <a:buFont typeface="Arial" charset="0"/>
              <a:buChar char="•"/>
            </a:pPr>
            <a:r>
              <a:rPr lang="en-US" sz="2000" dirty="0">
                <a:latin typeface="Gill Sans MT" pitchFamily="34" charset="0"/>
              </a:rPr>
              <a:t>Support the </a:t>
            </a:r>
            <a:r>
              <a:rPr lang="en-US" sz="2000" dirty="0" smtClean="0">
                <a:latin typeface="Gill Sans MT" pitchFamily="34" charset="0"/>
              </a:rPr>
              <a:t>QC program</a:t>
            </a:r>
            <a:endParaRPr lang="en-US" sz="2000" dirty="0">
              <a:latin typeface="Gill Sans MT" pitchFamily="34" charset="0"/>
            </a:endParaRPr>
          </a:p>
        </p:txBody>
      </p:sp>
      <p:sp>
        <p:nvSpPr>
          <p:cNvPr id="15"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4</a:t>
            </a:fld>
            <a:endParaRPr lang="en-US" dirty="0"/>
          </a:p>
        </p:txBody>
      </p:sp>
      <p:sp>
        <p:nvSpPr>
          <p:cNvPr id="16" name="TextBox 15"/>
          <p:cNvSpPr txBox="1"/>
          <p:nvPr/>
        </p:nvSpPr>
        <p:spPr>
          <a:xfrm>
            <a:off x="990600" y="939225"/>
            <a:ext cx="5285712" cy="584775"/>
          </a:xfrm>
          <a:prstGeom prst="rect">
            <a:avLst/>
          </a:prstGeom>
          <a:noFill/>
        </p:spPr>
        <p:txBody>
          <a:bodyPr wrap="square" rtlCol="0">
            <a:spAutoFit/>
          </a:bodyPr>
          <a:lstStyle/>
          <a:p>
            <a:r>
              <a:rPr lang="en-US" sz="3200" dirty="0">
                <a:latin typeface="Gill Sans MT" pitchFamily="34" charset="0"/>
              </a:rPr>
              <a:t>What</a:t>
            </a:r>
            <a:r>
              <a:rPr lang="en-US" sz="2000" dirty="0" smtClean="0"/>
              <a:t> </a:t>
            </a:r>
            <a:r>
              <a:rPr lang="en-US" sz="3200" dirty="0">
                <a:latin typeface="Gill Sans MT" pitchFamily="34" charset="0"/>
              </a:rPr>
              <a:t>is</a:t>
            </a:r>
            <a:r>
              <a:rPr lang="en-US" sz="2000" dirty="0" smtClean="0"/>
              <a:t> </a:t>
            </a:r>
            <a:r>
              <a:rPr lang="en-US" sz="3200" dirty="0">
                <a:latin typeface="Gill Sans MT" pitchFamily="34" charset="0"/>
              </a:rPr>
              <a:t>Quality</a:t>
            </a:r>
            <a:r>
              <a:rPr lang="en-US" sz="2000" dirty="0" smtClean="0"/>
              <a:t> </a:t>
            </a:r>
            <a:r>
              <a:rPr lang="en-US" sz="3200" dirty="0" smtClean="0">
                <a:latin typeface="Gill Sans MT" pitchFamily="34" charset="0"/>
              </a:rPr>
              <a:t>Assurance?</a:t>
            </a:r>
            <a:endParaRPr lang="en-US" sz="3200" dirty="0">
              <a:latin typeface="Gill Sans MT" pitchFamily="34" charset="0"/>
            </a:endParaRPr>
          </a:p>
        </p:txBody>
      </p:sp>
      <p:grpSp>
        <p:nvGrpSpPr>
          <p:cNvPr id="23" name="Group 22"/>
          <p:cNvGrpSpPr/>
          <p:nvPr/>
        </p:nvGrpSpPr>
        <p:grpSpPr>
          <a:xfrm>
            <a:off x="6654285" y="381000"/>
            <a:ext cx="1422915" cy="3120105"/>
            <a:chOff x="6501885" y="533400"/>
            <a:chExt cx="1422915" cy="3120105"/>
          </a:xfrm>
        </p:grpSpPr>
        <p:pic>
          <p:nvPicPr>
            <p:cNvPr id="24" name="Picture 23" descr="holding sign.jpg"/>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64286" l="0" r="100000">
                          <a14:backgroundMark x1="53548" y1="31746" x2="53548" y2="31746"/>
                        </a14:backgroundRemoval>
                      </a14:imgEffect>
                    </a14:imgLayer>
                  </a14:imgProps>
                </a:ext>
                <a:ext uri="{28A0092B-C50C-407E-A947-70E740481C1C}">
                  <a14:useLocalDpi xmlns:a14="http://schemas.microsoft.com/office/drawing/2010/main"/>
                </a:ext>
              </a:extLst>
            </a:blip>
            <a:srcRect/>
            <a:stretch/>
          </p:blipFill>
          <p:spPr>
            <a:xfrm>
              <a:off x="6749486" y="2819400"/>
              <a:ext cx="1020742" cy="834105"/>
            </a:xfrm>
            <a:prstGeom prst="rect">
              <a:avLst/>
            </a:prstGeom>
          </p:spPr>
        </p:pic>
        <p:grpSp>
          <p:nvGrpSpPr>
            <p:cNvPr id="25" name="Group 15"/>
            <p:cNvGrpSpPr/>
            <p:nvPr/>
          </p:nvGrpSpPr>
          <p:grpSpPr>
            <a:xfrm>
              <a:off x="6501885" y="533400"/>
              <a:ext cx="1422915" cy="2353591"/>
              <a:chOff x="6501885" y="533400"/>
              <a:chExt cx="1422915" cy="2353591"/>
            </a:xfrm>
          </p:grpSpPr>
          <p:pic>
            <p:nvPicPr>
              <p:cNvPr id="26" name="Picture 25" descr="gpgimg.g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9400" y="1524000"/>
                <a:ext cx="1140828" cy="1362991"/>
              </a:xfrm>
              <a:prstGeom prst="rect">
                <a:avLst/>
              </a:prstGeom>
            </p:spPr>
          </p:pic>
          <p:pic>
            <p:nvPicPr>
              <p:cNvPr id="27" name="Picture 26" descr="holding sign.jpg"/>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0" r="85185"/>
                        </a14:imgEffect>
                      </a14:imgLayer>
                    </a14:imgProps>
                  </a:ext>
                  <a:ext uri="{28A0092B-C50C-407E-A947-70E740481C1C}">
                    <a14:useLocalDpi xmlns:a14="http://schemas.microsoft.com/office/drawing/2010/main"/>
                  </a:ext>
                </a:extLst>
              </a:blip>
              <a:srcRect/>
              <a:stretch/>
            </p:blipFill>
            <p:spPr>
              <a:xfrm>
                <a:off x="7743814" y="2026712"/>
                <a:ext cx="180986" cy="310819"/>
              </a:xfrm>
              <a:prstGeom prst="rect">
                <a:avLst/>
              </a:prstGeom>
            </p:spPr>
          </p:pic>
          <p:pic>
            <p:nvPicPr>
              <p:cNvPr id="28" name="Picture 27" descr="holding sign.jpg"/>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16129" r="100000">
                            <a14:backgroundMark x1="87097" y1="4651" x2="87097" y2="4651"/>
                          </a14:backgroundRemoval>
                        </a14:imgEffect>
                      </a14:imgLayer>
                    </a14:imgProps>
                  </a:ext>
                  <a:ext uri="{28A0092B-C50C-407E-A947-70E740481C1C}">
                    <a14:useLocalDpi xmlns:a14="http://schemas.microsoft.com/office/drawing/2010/main"/>
                  </a:ext>
                </a:extLst>
              </a:blip>
              <a:srcRect/>
              <a:stretch/>
            </p:blipFill>
            <p:spPr>
              <a:xfrm>
                <a:off x="6501885" y="2026712"/>
                <a:ext cx="203715" cy="284178"/>
              </a:xfrm>
              <a:prstGeom prst="rect">
                <a:avLst/>
              </a:prstGeom>
            </p:spPr>
          </p:pic>
          <p:pic>
            <p:nvPicPr>
              <p:cNvPr id="29" name="Picture 28" descr="holding sign.jpg"/>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14570" b="100000" l="0" r="100000"/>
                        </a14:imgEffect>
                      </a14:imgLayer>
                    </a14:imgProps>
                  </a:ext>
                  <a:ext uri="{28A0092B-C50C-407E-A947-70E740481C1C}">
                    <a14:useLocalDpi xmlns:a14="http://schemas.microsoft.com/office/drawing/2010/main"/>
                  </a:ext>
                </a:extLst>
              </a:blip>
              <a:srcRect/>
              <a:stretch/>
            </p:blipFill>
            <p:spPr>
              <a:xfrm>
                <a:off x="6749485" y="533400"/>
                <a:ext cx="941377" cy="999209"/>
              </a:xfrm>
              <a:prstGeom prst="rect">
                <a:avLst/>
              </a:prstGeom>
            </p:spPr>
          </p:pic>
        </p:grpSp>
      </p:grpSp>
    </p:spTree>
    <p:extLst>
      <p:ext uri="{BB962C8B-B14F-4D97-AF65-F5344CB8AC3E}">
        <p14:creationId xmlns:p14="http://schemas.microsoft.com/office/powerpoint/2010/main" val="585337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0" y="3352800"/>
            <a:ext cx="2362200" cy="457200"/>
          </a:xfrm>
        </p:spPr>
        <p:txBody>
          <a:bodyPr/>
          <a:lstStyle/>
          <a:p>
            <a:r>
              <a:rPr lang="en-US" sz="2000" dirty="0" smtClean="0"/>
              <a:t>IPCC </a:t>
            </a:r>
            <a:r>
              <a:rPr lang="en-US" sz="2000" dirty="0"/>
              <a:t>GPG 2000</a:t>
            </a:r>
          </a:p>
        </p:txBody>
      </p:sp>
      <p:sp>
        <p:nvSpPr>
          <p:cNvPr id="30723" name="Rectangle 3"/>
          <p:cNvSpPr>
            <a:spLocks noGrp="1" noChangeArrowheads="1"/>
          </p:cNvSpPr>
          <p:nvPr>
            <p:ph type="body" idx="1"/>
          </p:nvPr>
        </p:nvSpPr>
        <p:spPr>
          <a:xfrm>
            <a:off x="228600" y="1752600"/>
            <a:ext cx="6096000" cy="1981200"/>
          </a:xfrm>
        </p:spPr>
        <p:txBody>
          <a:bodyPr/>
          <a:lstStyle/>
          <a:p>
            <a:pPr marL="0" indent="0" algn="ctr">
              <a:lnSpc>
                <a:spcPct val="90000"/>
              </a:lnSpc>
              <a:buFontTx/>
              <a:buNone/>
            </a:pPr>
            <a:r>
              <a:rPr lang="en-US" sz="2800" dirty="0"/>
              <a:t>System of routine, planned technical activities implemented by inventory development team to measure and control the quality of the inventory as it is being prepared, including:</a:t>
            </a:r>
          </a:p>
          <a:p>
            <a:pPr>
              <a:lnSpc>
                <a:spcPct val="90000"/>
              </a:lnSpc>
              <a:buFontTx/>
              <a:buNone/>
            </a:pPr>
            <a:endParaRPr lang="en-US" sz="2800" dirty="0">
              <a:solidFill>
                <a:srgbClr val="A50021"/>
              </a:solidFill>
            </a:endParaRPr>
          </a:p>
        </p:txBody>
      </p:sp>
      <p:grpSp>
        <p:nvGrpSpPr>
          <p:cNvPr id="4" name="Group 3"/>
          <p:cNvGrpSpPr/>
          <p:nvPr/>
        </p:nvGrpSpPr>
        <p:grpSpPr>
          <a:xfrm>
            <a:off x="0" y="0"/>
            <a:ext cx="9144000" cy="762000"/>
            <a:chOff x="0" y="0"/>
            <a:chExt cx="9144000" cy="762000"/>
          </a:xfrm>
        </p:grpSpPr>
        <p:sp>
          <p:nvSpPr>
            <p:cNvPr id="5" name="Rectangle 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dirty="0">
                  <a:solidFill>
                    <a:schemeClr val="bg1"/>
                  </a:solidFill>
                  <a:latin typeface="Gill Sans MT" pitchFamily="34" charset="0"/>
                  <a:cs typeface="Arial" charset="0"/>
                </a:rPr>
                <a:t>Quality Control (QC)</a:t>
              </a:r>
            </a:p>
          </p:txBody>
        </p:sp>
        <p:pic>
          <p:nvPicPr>
            <p:cNvPr id="7" name="Picture 6"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sp>
        <p:nvSpPr>
          <p:cNvPr id="8" name="TextBox 7"/>
          <p:cNvSpPr txBox="1"/>
          <p:nvPr/>
        </p:nvSpPr>
        <p:spPr>
          <a:xfrm>
            <a:off x="304800" y="4200942"/>
            <a:ext cx="8556624" cy="2123658"/>
          </a:xfrm>
          <a:prstGeom prst="rect">
            <a:avLst/>
          </a:prstGeom>
          <a:noFill/>
        </p:spPr>
        <p:txBody>
          <a:bodyPr wrap="square" rtlCol="0">
            <a:spAutoFit/>
          </a:bodyPr>
          <a:lstStyle/>
          <a:p>
            <a:pPr marL="342900" indent="-342900">
              <a:spcBef>
                <a:spcPct val="20000"/>
              </a:spcBef>
              <a:buClr>
                <a:schemeClr val="accent1"/>
              </a:buClr>
              <a:buFont typeface="Arial"/>
              <a:buChar char="•"/>
            </a:pPr>
            <a:r>
              <a:rPr lang="en-US" sz="2000" dirty="0" smtClean="0">
                <a:latin typeface="Gill Sans MT" pitchFamily="34" charset="0"/>
              </a:rPr>
              <a:t>Checks </a:t>
            </a:r>
            <a:r>
              <a:rPr lang="en-US" sz="2000" dirty="0">
                <a:latin typeface="Gill Sans MT" pitchFamily="34" charset="0"/>
              </a:rPr>
              <a:t>to ensure data integrity, correctness and completeness</a:t>
            </a:r>
          </a:p>
          <a:p>
            <a:pPr marL="342900" indent="-342900">
              <a:spcBef>
                <a:spcPct val="20000"/>
              </a:spcBef>
              <a:buClr>
                <a:schemeClr val="accent1"/>
              </a:buClr>
              <a:buFont typeface="Arial"/>
              <a:buChar char="•"/>
            </a:pPr>
            <a:r>
              <a:rPr lang="en-US" sz="2000" dirty="0">
                <a:latin typeface="Gill Sans MT" pitchFamily="34" charset="0"/>
              </a:rPr>
              <a:t>Checks to identify errors and omissions</a:t>
            </a:r>
          </a:p>
          <a:p>
            <a:pPr marL="342900" indent="-342900">
              <a:spcBef>
                <a:spcPct val="20000"/>
              </a:spcBef>
              <a:buClr>
                <a:schemeClr val="accent1"/>
              </a:buClr>
              <a:buFont typeface="Arial"/>
              <a:buChar char="•"/>
            </a:pPr>
            <a:r>
              <a:rPr lang="en-US" sz="2000" dirty="0">
                <a:latin typeface="Gill Sans MT" pitchFamily="34" charset="0"/>
              </a:rPr>
              <a:t>Checks on data acquisition and calculations and the use of approved standardized procedures for emissions calculations, emissions measurements, estimating uncertainties, documentation, archiving and reporting</a:t>
            </a:r>
          </a:p>
          <a:p>
            <a:pPr marL="342900" indent="-342900">
              <a:spcBef>
                <a:spcPct val="20000"/>
              </a:spcBef>
              <a:buClr>
                <a:schemeClr val="accent1"/>
              </a:buClr>
              <a:buFont typeface="Arial"/>
              <a:buChar char="•"/>
            </a:pPr>
            <a:r>
              <a:rPr lang="en-US" sz="2000" dirty="0">
                <a:latin typeface="Gill Sans MT" pitchFamily="34" charset="0"/>
              </a:rPr>
              <a:t>Technical reviews of data, methods and results</a:t>
            </a:r>
          </a:p>
        </p:txBody>
      </p:sp>
      <p:grpSp>
        <p:nvGrpSpPr>
          <p:cNvPr id="17" name="Group 16"/>
          <p:cNvGrpSpPr/>
          <p:nvPr/>
        </p:nvGrpSpPr>
        <p:grpSpPr>
          <a:xfrm>
            <a:off x="6501885" y="533400"/>
            <a:ext cx="1422915" cy="3120105"/>
            <a:chOff x="6501885" y="533400"/>
            <a:chExt cx="1422915" cy="3120105"/>
          </a:xfrm>
        </p:grpSpPr>
        <p:pic>
          <p:nvPicPr>
            <p:cNvPr id="13" name="Picture 12" descr="holding sign.jpg"/>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64286" l="0" r="100000">
                          <a14:backgroundMark x1="53548" y1="31746" x2="53548" y2="31746"/>
                        </a14:backgroundRemoval>
                      </a14:imgEffect>
                    </a14:imgLayer>
                  </a14:imgProps>
                </a:ext>
                <a:ext uri="{28A0092B-C50C-407E-A947-70E740481C1C}">
                  <a14:useLocalDpi xmlns:a14="http://schemas.microsoft.com/office/drawing/2010/main"/>
                </a:ext>
              </a:extLst>
            </a:blip>
            <a:srcRect/>
            <a:stretch/>
          </p:blipFill>
          <p:spPr>
            <a:xfrm>
              <a:off x="6749486" y="2819400"/>
              <a:ext cx="1020742" cy="834105"/>
            </a:xfrm>
            <a:prstGeom prst="rect">
              <a:avLst/>
            </a:prstGeom>
          </p:spPr>
        </p:pic>
        <p:grpSp>
          <p:nvGrpSpPr>
            <p:cNvPr id="16" name="Group 15"/>
            <p:cNvGrpSpPr/>
            <p:nvPr/>
          </p:nvGrpSpPr>
          <p:grpSpPr>
            <a:xfrm>
              <a:off x="6501885" y="533400"/>
              <a:ext cx="1422915" cy="2353591"/>
              <a:chOff x="6501885" y="533400"/>
              <a:chExt cx="1422915" cy="2353591"/>
            </a:xfrm>
          </p:grpSpPr>
          <p:pic>
            <p:nvPicPr>
              <p:cNvPr id="2" name="Picture 1" descr="gpgimg.g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9400" y="1524000"/>
                <a:ext cx="1140828" cy="1362991"/>
              </a:xfrm>
              <a:prstGeom prst="rect">
                <a:avLst/>
              </a:prstGeom>
            </p:spPr>
          </p:pic>
          <p:pic>
            <p:nvPicPr>
              <p:cNvPr id="11" name="Picture 10" descr="holding sign.jpg"/>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0" r="85185"/>
                        </a14:imgEffect>
                      </a14:imgLayer>
                    </a14:imgProps>
                  </a:ext>
                  <a:ext uri="{28A0092B-C50C-407E-A947-70E740481C1C}">
                    <a14:useLocalDpi xmlns:a14="http://schemas.microsoft.com/office/drawing/2010/main"/>
                  </a:ext>
                </a:extLst>
              </a:blip>
              <a:srcRect/>
              <a:stretch/>
            </p:blipFill>
            <p:spPr>
              <a:xfrm>
                <a:off x="7743814" y="2026712"/>
                <a:ext cx="180986" cy="310819"/>
              </a:xfrm>
              <a:prstGeom prst="rect">
                <a:avLst/>
              </a:prstGeom>
            </p:spPr>
          </p:pic>
          <p:pic>
            <p:nvPicPr>
              <p:cNvPr id="12" name="Picture 11" descr="holding sign.jpg"/>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16129" r="100000">
                            <a14:backgroundMark x1="87097" y1="4651" x2="87097" y2="4651"/>
                          </a14:backgroundRemoval>
                        </a14:imgEffect>
                      </a14:imgLayer>
                    </a14:imgProps>
                  </a:ext>
                  <a:ext uri="{28A0092B-C50C-407E-A947-70E740481C1C}">
                    <a14:useLocalDpi xmlns:a14="http://schemas.microsoft.com/office/drawing/2010/main"/>
                  </a:ext>
                </a:extLst>
              </a:blip>
              <a:srcRect/>
              <a:stretch/>
            </p:blipFill>
            <p:spPr>
              <a:xfrm>
                <a:off x="6501885" y="2026712"/>
                <a:ext cx="203715" cy="284178"/>
              </a:xfrm>
              <a:prstGeom prst="rect">
                <a:avLst/>
              </a:prstGeom>
            </p:spPr>
          </p:pic>
          <p:pic>
            <p:nvPicPr>
              <p:cNvPr id="14" name="Picture 13" descr="holding sign.jpg"/>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14570" b="100000" l="0" r="100000"/>
                        </a14:imgEffect>
                      </a14:imgLayer>
                    </a14:imgProps>
                  </a:ext>
                  <a:ext uri="{28A0092B-C50C-407E-A947-70E740481C1C}">
                    <a14:useLocalDpi xmlns:a14="http://schemas.microsoft.com/office/drawing/2010/main"/>
                  </a:ext>
                </a:extLst>
              </a:blip>
              <a:srcRect/>
              <a:stretch/>
            </p:blipFill>
            <p:spPr>
              <a:xfrm>
                <a:off x="6749485" y="533400"/>
                <a:ext cx="941377" cy="999209"/>
              </a:xfrm>
              <a:prstGeom prst="rect">
                <a:avLst/>
              </a:prstGeom>
            </p:spPr>
          </p:pic>
        </p:grpSp>
      </p:grpSp>
      <p:sp>
        <p:nvSpPr>
          <p:cNvPr id="15"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5</a:t>
            </a:fld>
            <a:endParaRPr lang="en-US" dirty="0"/>
          </a:p>
        </p:txBody>
      </p:sp>
      <p:sp>
        <p:nvSpPr>
          <p:cNvPr id="23" name="TextBox 22"/>
          <p:cNvSpPr txBox="1"/>
          <p:nvPr/>
        </p:nvSpPr>
        <p:spPr>
          <a:xfrm>
            <a:off x="990600" y="1015425"/>
            <a:ext cx="4572000" cy="584775"/>
          </a:xfrm>
          <a:prstGeom prst="rect">
            <a:avLst/>
          </a:prstGeom>
          <a:noFill/>
        </p:spPr>
        <p:txBody>
          <a:bodyPr wrap="square" rtlCol="0">
            <a:spAutoFit/>
          </a:bodyPr>
          <a:lstStyle/>
          <a:p>
            <a:r>
              <a:rPr lang="en-US" sz="3200" dirty="0" smtClean="0">
                <a:latin typeface="+mj-lt"/>
              </a:rPr>
              <a:t>What is Quality Control?</a:t>
            </a:r>
            <a:endParaRPr lang="en-US" sz="3200" dirty="0">
              <a:latin typeface="+mj-lt"/>
            </a:endParaRPr>
          </a:p>
        </p:txBody>
      </p:sp>
    </p:spTree>
    <p:extLst>
      <p:ext uri="{BB962C8B-B14F-4D97-AF65-F5344CB8AC3E}">
        <p14:creationId xmlns:p14="http://schemas.microsoft.com/office/powerpoint/2010/main" val="2604299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3115417"/>
            <a:ext cx="8229600" cy="1143000"/>
          </a:xfrm>
        </p:spPr>
        <p:txBody>
          <a:bodyPr/>
          <a:lstStyle/>
          <a:p>
            <a:pPr marL="0" indent="0" algn="ctr">
              <a:buNone/>
            </a:pPr>
            <a:r>
              <a:rPr lang="en-US" b="1" dirty="0" smtClean="0"/>
              <a:t>Key Components of QA/QC</a:t>
            </a:r>
          </a:p>
          <a:p>
            <a:pPr marL="0" indent="0" algn="ctr">
              <a:buNone/>
            </a:pPr>
            <a:endParaRPr lang="en-US" b="1" dirty="0"/>
          </a:p>
          <a:p>
            <a:endParaRPr lang="en-US" b="1" dirty="0"/>
          </a:p>
        </p:txBody>
      </p:sp>
      <p:grpSp>
        <p:nvGrpSpPr>
          <p:cNvPr id="4" name="Group 3"/>
          <p:cNvGrpSpPr/>
          <p:nvPr/>
        </p:nvGrpSpPr>
        <p:grpSpPr>
          <a:xfrm>
            <a:off x="0" y="0"/>
            <a:ext cx="9144000" cy="762000"/>
            <a:chOff x="0" y="0"/>
            <a:chExt cx="9144000" cy="762000"/>
          </a:xfrm>
        </p:grpSpPr>
        <p:sp>
          <p:nvSpPr>
            <p:cNvPr id="5" name="Rectangle 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dirty="0">
                  <a:solidFill>
                    <a:schemeClr val="bg1"/>
                  </a:solidFill>
                  <a:latin typeface="Gill Sans MT" pitchFamily="34" charset="0"/>
                  <a:cs typeface="Arial" charset="0"/>
                </a:rPr>
                <a:t>Key Components of QA/QC</a:t>
              </a:r>
              <a:endParaRPr lang="en-US" sz="1600" dirty="0" smtClean="0">
                <a:solidFill>
                  <a:schemeClr val="bg1"/>
                </a:solidFill>
                <a:latin typeface="Gill Sans MT" pitchFamily="34" charset="0"/>
                <a:cs typeface="Arial" charset="0"/>
              </a:endParaRPr>
            </a:p>
          </p:txBody>
        </p:sp>
        <p:pic>
          <p:nvPicPr>
            <p:cNvPr id="7" name="Picture 6"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sp>
        <p:nvSpPr>
          <p:cNvPr id="8" name="TextBox 7"/>
          <p:cNvSpPr txBox="1"/>
          <p:nvPr/>
        </p:nvSpPr>
        <p:spPr>
          <a:xfrm>
            <a:off x="762000" y="3810000"/>
            <a:ext cx="7924800" cy="2603790"/>
          </a:xfrm>
          <a:prstGeom prst="rect">
            <a:avLst/>
          </a:prstGeom>
          <a:noFill/>
        </p:spPr>
        <p:txBody>
          <a:bodyPr wrap="square" rtlCol="0">
            <a:spAutoFit/>
          </a:bodyPr>
          <a:lstStyle/>
          <a:p>
            <a:pPr marL="342900" indent="-342900">
              <a:spcBef>
                <a:spcPct val="20000"/>
              </a:spcBef>
              <a:buClr>
                <a:schemeClr val="accent1"/>
              </a:buClr>
              <a:buFont typeface="Arial"/>
              <a:buChar char="•"/>
            </a:pPr>
            <a:r>
              <a:rPr lang="en-US" sz="2400" dirty="0" smtClean="0">
                <a:latin typeface="Gill Sans MT" pitchFamily="34" charset="0"/>
              </a:rPr>
              <a:t>Inventory agency responsible for coordinating QA/QC activities (develops </a:t>
            </a:r>
            <a:r>
              <a:rPr lang="en-US" sz="2400" dirty="0">
                <a:latin typeface="Gill Sans MT" pitchFamily="34" charset="0"/>
              </a:rPr>
              <a:t>QA/QC </a:t>
            </a:r>
            <a:r>
              <a:rPr lang="en-US" sz="2400" dirty="0" smtClean="0">
                <a:latin typeface="Gill Sans MT" pitchFamily="34" charset="0"/>
              </a:rPr>
              <a:t>plan)</a:t>
            </a:r>
            <a:endParaRPr lang="en-US" sz="2400" dirty="0">
              <a:latin typeface="Gill Sans MT" pitchFamily="34" charset="0"/>
            </a:endParaRPr>
          </a:p>
          <a:p>
            <a:pPr marL="342900" indent="-342900">
              <a:spcBef>
                <a:spcPct val="20000"/>
              </a:spcBef>
              <a:buClr>
                <a:schemeClr val="accent1"/>
              </a:buClr>
              <a:buFont typeface="Arial"/>
              <a:buChar char="•"/>
            </a:pPr>
            <a:r>
              <a:rPr lang="en-US" sz="2400" dirty="0">
                <a:latin typeface="Gill Sans MT" pitchFamily="34" charset="0"/>
              </a:rPr>
              <a:t>General QC procedures</a:t>
            </a:r>
          </a:p>
          <a:p>
            <a:pPr marL="342900" indent="-342900">
              <a:spcBef>
                <a:spcPct val="20000"/>
              </a:spcBef>
              <a:buClr>
                <a:schemeClr val="accent1"/>
              </a:buClr>
              <a:buFont typeface="Arial"/>
              <a:buChar char="•"/>
            </a:pPr>
            <a:r>
              <a:rPr lang="en-US" sz="2400" dirty="0" smtClean="0">
                <a:latin typeface="Gill Sans MT" pitchFamily="34" charset="0"/>
              </a:rPr>
              <a:t>Source/sink </a:t>
            </a:r>
            <a:r>
              <a:rPr lang="en-US" sz="2400" dirty="0">
                <a:latin typeface="Gill Sans MT" pitchFamily="34" charset="0"/>
              </a:rPr>
              <a:t>category-specific QC </a:t>
            </a:r>
            <a:r>
              <a:rPr lang="en-US" sz="2400" dirty="0" smtClean="0">
                <a:latin typeface="Gill Sans MT" pitchFamily="34" charset="0"/>
              </a:rPr>
              <a:t>procedures</a:t>
            </a:r>
          </a:p>
          <a:p>
            <a:pPr marL="342900" indent="-342900">
              <a:spcBef>
                <a:spcPct val="20000"/>
              </a:spcBef>
              <a:buClr>
                <a:schemeClr val="accent1"/>
              </a:buClr>
              <a:buFont typeface="Arial"/>
              <a:buChar char="•"/>
            </a:pPr>
            <a:r>
              <a:rPr lang="en-US" sz="2400" dirty="0" smtClean="0">
                <a:latin typeface="Gill Sans MT" pitchFamily="34" charset="0"/>
              </a:rPr>
              <a:t>Coordinating QA procedures</a:t>
            </a:r>
          </a:p>
          <a:p>
            <a:pPr marL="342900" indent="-342900">
              <a:spcBef>
                <a:spcPct val="20000"/>
              </a:spcBef>
              <a:buClr>
                <a:schemeClr val="accent1"/>
              </a:buClr>
              <a:buFont typeface="Arial"/>
              <a:buChar char="•"/>
            </a:pPr>
            <a:r>
              <a:rPr lang="en-US" sz="2400" dirty="0" smtClean="0">
                <a:latin typeface="Gill Sans MT" pitchFamily="34" charset="0"/>
              </a:rPr>
              <a:t>Reporting</a:t>
            </a:r>
            <a:r>
              <a:rPr lang="en-US" sz="2400" dirty="0">
                <a:latin typeface="Gill Sans MT" pitchFamily="34" charset="0"/>
              </a:rPr>
              <a:t>, documentation, and archiving </a:t>
            </a:r>
            <a:r>
              <a:rPr lang="en-US" sz="2400" dirty="0" smtClean="0">
                <a:latin typeface="Gill Sans MT" pitchFamily="34" charset="0"/>
              </a:rPr>
              <a:t>procedures  </a:t>
            </a:r>
            <a:endParaRPr lang="en-US" sz="2400" dirty="0">
              <a:latin typeface="Gill Sans MT" pitchFamily="34" charset="0"/>
            </a:endParaRPr>
          </a:p>
        </p:txBody>
      </p:sp>
      <p:pic>
        <p:nvPicPr>
          <p:cNvPr id="2" name="Picture 1" descr="target.jpg"/>
          <p:cNvPicPr>
            <a:picLocks noChangeAspect="1"/>
          </p:cNvPicPr>
          <p:nvPr/>
        </p:nvPicPr>
        <p:blipFill>
          <a:blip r:embed="rId4">
            <a:extLst>
              <a:ext uri="{BEBA8EAE-BF5A-486C-A8C5-ECC9F3942E4B}">
                <a14:imgProps xmlns:a14="http://schemas.microsoft.com/office/drawing/2010/main">
                  <a14:imgLayer r:embed="rId5">
                    <a14:imgEffect>
                      <a14:backgroundRemoval t="10000" b="94400" l="5600" r="95200">
                        <a14:foregroundMark x1="41200" y1="63600" x2="41200" y2="63600"/>
                        <a14:foregroundMark x1="38600" y1="60200" x2="38600" y2="60200"/>
                        <a14:foregroundMark x1="43200" y1="47400" x2="43200" y2="47400"/>
                        <a14:foregroundMark x1="40400" y1="54400" x2="40400" y2="54400"/>
                        <a14:foregroundMark x1="37600" y1="46600" x2="37600" y2="46600"/>
                        <a14:foregroundMark x1="39000" y1="70000" x2="39000" y2="70000"/>
                        <a14:foregroundMark x1="41800" y1="73800" x2="41800" y2="73800"/>
                        <a14:foregroundMark x1="35400" y1="77000" x2="35400" y2="77000"/>
                        <a14:foregroundMark x1="34800" y1="59800" x2="34800" y2="59800"/>
                        <a14:foregroundMark x1="26400" y1="82400" x2="26400" y2="82400"/>
                        <a14:foregroundMark x1="35200" y1="82400" x2="35200" y2="82400"/>
                        <a14:foregroundMark x1="44400" y1="82000" x2="44400" y2="82000"/>
                        <a14:foregroundMark x1="28800" y1="54400" x2="28800" y2="54400"/>
                        <a14:foregroundMark x1="26000" y1="50200" x2="26000" y2="50200"/>
                        <a14:foregroundMark x1="27800" y1="47400" x2="27800" y2="47400"/>
                        <a14:foregroundMark x1="23800" y1="44600" x2="23800" y2="44600"/>
                        <a14:foregroundMark x1="19600" y1="47000" x2="19600" y2="47000"/>
                        <a14:foregroundMark x1="39000" y1="49200" x2="39000" y2="49200"/>
                        <a14:foregroundMark x1="41200" y1="45000" x2="41200" y2="45000"/>
                        <a14:foregroundMark x1="42600" y1="50600" x2="42600" y2="50600"/>
                        <a14:foregroundMark x1="44000" y1="61600" x2="44000" y2="61600"/>
                        <a14:foregroundMark x1="34000" y1="79200" x2="34000" y2="79200"/>
                        <a14:foregroundMark x1="32400" y1="82000" x2="32400" y2="82000"/>
                        <a14:backgroundMark x1="39000" y1="78200" x2="39000" y2="78200"/>
                      </a14:backgroundRemoval>
                    </a14:imgEffect>
                  </a14:imgLayer>
                </a14:imgProps>
              </a:ext>
              <a:ext uri="{28A0092B-C50C-407E-A947-70E740481C1C}">
                <a14:useLocalDpi xmlns:a14="http://schemas.microsoft.com/office/drawing/2010/main"/>
              </a:ext>
            </a:extLst>
          </a:blip>
          <a:stretch>
            <a:fillRect/>
          </a:stretch>
        </p:blipFill>
        <p:spPr>
          <a:xfrm>
            <a:off x="2895600" y="76200"/>
            <a:ext cx="3270874" cy="3270874"/>
          </a:xfrm>
          <a:prstGeom prst="rect">
            <a:avLst/>
          </a:prstGeom>
        </p:spPr>
      </p:pic>
      <p:sp>
        <p:nvSpPr>
          <p:cNvPr id="10"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6</a:t>
            </a:fld>
            <a:endParaRPr lang="en-US" dirty="0"/>
          </a:p>
        </p:txBody>
      </p:sp>
    </p:spTree>
    <p:extLst>
      <p:ext uri="{BB962C8B-B14F-4D97-AF65-F5344CB8AC3E}">
        <p14:creationId xmlns:p14="http://schemas.microsoft.com/office/powerpoint/2010/main" val="1249555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762000"/>
            <a:chOff x="0" y="0"/>
            <a:chExt cx="9144000" cy="762000"/>
          </a:xfrm>
        </p:grpSpPr>
        <p:sp>
          <p:nvSpPr>
            <p:cNvPr id="6" name="Rectangle 5"/>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7"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b="1" dirty="0" smtClean="0">
                  <a:solidFill>
                    <a:srgbClr val="F79646"/>
                  </a:solidFill>
                  <a:latin typeface="Gill Sans MT" pitchFamily="34" charset="0"/>
                  <a:cs typeface="Arial" charset="0"/>
                </a:rPr>
                <a:t>What</a:t>
              </a:r>
              <a:r>
                <a:rPr lang="en-US" sz="1600" dirty="0" smtClean="0">
                  <a:solidFill>
                    <a:srgbClr val="F79646"/>
                  </a:solidFill>
                  <a:latin typeface="Gill Sans MT" pitchFamily="34" charset="0"/>
                  <a:cs typeface="Arial" charset="0"/>
                </a:rPr>
                <a:t> </a:t>
              </a:r>
              <a:r>
                <a:rPr lang="en-US" sz="1600" dirty="0" smtClean="0">
                  <a:solidFill>
                    <a:schemeClr val="bg1"/>
                  </a:solidFill>
                  <a:latin typeface="Gill Sans MT" pitchFamily="34" charset="0"/>
                  <a:cs typeface="Arial" charset="0"/>
                </a:rPr>
                <a:t>Procedures </a:t>
              </a:r>
              <a:r>
                <a:rPr lang="en-US" sz="1600" dirty="0">
                  <a:solidFill>
                    <a:schemeClr val="bg1"/>
                  </a:solidFill>
                  <a:latin typeface="Gill Sans MT" pitchFamily="34" charset="0"/>
                  <a:cs typeface="Arial" charset="0"/>
                </a:rPr>
                <a:t>to Apply the QA/</a:t>
              </a:r>
              <a:r>
                <a:rPr lang="en-US" sz="1600" dirty="0" smtClean="0">
                  <a:solidFill>
                    <a:schemeClr val="bg1"/>
                  </a:solidFill>
                  <a:latin typeface="Gill Sans MT" pitchFamily="34" charset="0"/>
                  <a:cs typeface="Arial" charset="0"/>
                </a:rPr>
                <a:t>QC</a:t>
              </a:r>
              <a:endParaRPr lang="en-US" sz="1600" dirty="0">
                <a:solidFill>
                  <a:schemeClr val="bg1"/>
                </a:solidFill>
                <a:latin typeface="Gill Sans MT" pitchFamily="34" charset="0"/>
                <a:cs typeface="Arial" charset="0"/>
              </a:endParaRPr>
            </a:p>
          </p:txBody>
        </p:sp>
        <p:pic>
          <p:nvPicPr>
            <p:cNvPr id="8" name="Picture 7"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graphicFrame>
        <p:nvGraphicFramePr>
          <p:cNvPr id="10" name="Table 9"/>
          <p:cNvGraphicFramePr>
            <a:graphicFrameLocks noGrp="1"/>
          </p:cNvGraphicFramePr>
          <p:nvPr>
            <p:extLst>
              <p:ext uri="{D42A27DB-BD31-4B8C-83A1-F6EECF244321}">
                <p14:modId xmlns:p14="http://schemas.microsoft.com/office/powerpoint/2010/main" val="1429073488"/>
              </p:ext>
            </p:extLst>
          </p:nvPr>
        </p:nvGraphicFramePr>
        <p:xfrm>
          <a:off x="119063" y="2057400"/>
          <a:ext cx="8931501" cy="1562465"/>
        </p:xfrm>
        <a:graphic>
          <a:graphicData uri="http://schemas.openxmlformats.org/drawingml/2006/table">
            <a:tbl>
              <a:tblPr firstRow="1" bandRow="1">
                <a:effectLst>
                  <a:outerShdw blurRad="50800" dist="38100" dir="2700000" algn="tl" rotWithShape="0">
                    <a:prstClr val="black">
                      <a:alpha val="40000"/>
                    </a:prstClr>
                  </a:outerShdw>
                </a:effectLst>
                <a:tableStyleId>{125E5076-3810-47DD-B79F-674D7AD40C01}</a:tableStyleId>
              </a:tblPr>
              <a:tblGrid>
                <a:gridCol w="2977167"/>
                <a:gridCol w="2977167"/>
                <a:gridCol w="2977167"/>
              </a:tblGrid>
              <a:tr h="556625">
                <a:tc gridSpan="3">
                  <a:txBody>
                    <a:bodyPr/>
                    <a:lstStyle/>
                    <a:p>
                      <a:pPr algn="ctr"/>
                      <a:r>
                        <a:rPr lang="en-US" sz="2000" i="0" dirty="0" smtClean="0">
                          <a:solidFill>
                            <a:schemeClr val="bg1"/>
                          </a:solidFill>
                          <a:latin typeface="Gill Sans MT" pitchFamily="34" charset="0"/>
                        </a:rPr>
                        <a:t>Example</a:t>
                      </a:r>
                      <a:r>
                        <a:rPr lang="en-US" sz="2000" i="0" baseline="0" dirty="0" smtClean="0">
                          <a:solidFill>
                            <a:schemeClr val="bg1"/>
                          </a:solidFill>
                          <a:latin typeface="Gill Sans MT" pitchFamily="34" charset="0"/>
                        </a:rPr>
                        <a:t>  QC Procedures</a:t>
                      </a: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845454">
                <a:tc>
                  <a:txBody>
                    <a:bodyPr/>
                    <a:lstStyle/>
                    <a:p>
                      <a:pPr algn="ctr"/>
                      <a:r>
                        <a:rPr lang="en-US" sz="2000" dirty="0" smtClean="0"/>
                        <a:t>Check that units are properly labeled</a:t>
                      </a:r>
                      <a:endParaRPr lang="en-US" sz="2000" i="0" dirty="0">
                        <a:solidFill>
                          <a:schemeClr val="bg1"/>
                        </a:solidFill>
                        <a:latin typeface="Gill Sans MT"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Reproduce a representative sample of emissions calculations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Check that estimates are reported for all source categories and for all years</a:t>
                      </a:r>
                      <a:endParaRPr lang="en-US" sz="2000" i="0" dirty="0">
                        <a:solidFill>
                          <a:schemeClr val="bg1"/>
                        </a:solidFill>
                        <a:latin typeface="Gill Sans MT"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r>
            </a:tbl>
          </a:graphicData>
        </a:graphic>
      </p:graphicFrame>
      <p:sp>
        <p:nvSpPr>
          <p:cNvPr id="11"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7</a:t>
            </a:fld>
            <a:endParaRPr lang="en-US" dirty="0"/>
          </a:p>
        </p:txBody>
      </p:sp>
      <p:sp>
        <p:nvSpPr>
          <p:cNvPr id="9" name="Rectangle 8"/>
          <p:cNvSpPr/>
          <p:nvPr/>
        </p:nvSpPr>
        <p:spPr>
          <a:xfrm>
            <a:off x="609600" y="4495800"/>
            <a:ext cx="7696200" cy="1569660"/>
          </a:xfrm>
          <a:prstGeom prst="rect">
            <a:avLst/>
          </a:prstGeom>
        </p:spPr>
        <p:txBody>
          <a:bodyPr wrap="square">
            <a:spAutoFit/>
          </a:bodyPr>
          <a:lstStyle/>
          <a:p>
            <a:pPr marL="0" indent="0" algn="ctr">
              <a:buNone/>
            </a:pPr>
            <a:endParaRPr lang="en-US" sz="3200" dirty="0" smtClean="0"/>
          </a:p>
          <a:p>
            <a:pPr marL="0" indent="0" algn="ctr">
              <a:buNone/>
            </a:pPr>
            <a:r>
              <a:rPr lang="en-US" sz="3200" dirty="0" smtClean="0"/>
              <a:t>How many of these checks can be done?  </a:t>
            </a:r>
          </a:p>
          <a:p>
            <a:pPr marL="0" indent="0" algn="ctr">
              <a:buNone/>
            </a:pPr>
            <a:r>
              <a:rPr lang="en-US" sz="3200" dirty="0" smtClean="0"/>
              <a:t>How will they be prioritized?</a:t>
            </a:r>
            <a:endParaRPr lang="en-US" sz="3200" dirty="0"/>
          </a:p>
        </p:txBody>
      </p:sp>
    </p:spTree>
    <p:extLst>
      <p:ext uri="{BB962C8B-B14F-4D97-AF65-F5344CB8AC3E}">
        <p14:creationId xmlns:p14="http://schemas.microsoft.com/office/powerpoint/2010/main" val="3330937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914401"/>
            <a:ext cx="8229600" cy="3657600"/>
          </a:xfrm>
        </p:spPr>
        <p:txBody>
          <a:bodyPr/>
          <a:lstStyle/>
          <a:p>
            <a:pPr marL="0" indent="0">
              <a:buNone/>
            </a:pPr>
            <a:r>
              <a:rPr lang="en-US" sz="2800" dirty="0"/>
              <a:t>Which procedures will be conducted annually?</a:t>
            </a:r>
          </a:p>
          <a:p>
            <a:pPr lvl="1"/>
            <a:r>
              <a:rPr lang="en-US" sz="2400" dirty="0"/>
              <a:t>Consider inventory </a:t>
            </a:r>
            <a:r>
              <a:rPr lang="en-US" sz="2400" dirty="0" smtClean="0"/>
              <a:t>cycle?</a:t>
            </a:r>
            <a:endParaRPr lang="en-US" sz="2400" dirty="0" smtClean="0">
              <a:solidFill>
                <a:srgbClr val="FF0000"/>
              </a:solidFill>
            </a:endParaRPr>
          </a:p>
          <a:p>
            <a:pPr marL="0" indent="0">
              <a:buNone/>
            </a:pPr>
            <a:r>
              <a:rPr lang="en-US" sz="2800" dirty="0"/>
              <a:t>What level of QC is needed annually?</a:t>
            </a:r>
          </a:p>
          <a:p>
            <a:pPr lvl="1"/>
            <a:r>
              <a:rPr lang="en-US" sz="2400" dirty="0"/>
              <a:t>Data </a:t>
            </a:r>
            <a:r>
              <a:rPr lang="en-US" sz="2400" dirty="0" smtClean="0"/>
              <a:t>updates</a:t>
            </a:r>
            <a:endParaRPr lang="en-US" sz="2400" dirty="0"/>
          </a:p>
          <a:p>
            <a:pPr lvl="1"/>
            <a:r>
              <a:rPr lang="en-US" sz="2400" dirty="0" smtClean="0"/>
              <a:t>A </a:t>
            </a:r>
            <a:r>
              <a:rPr lang="en-US" sz="2400" dirty="0"/>
              <a:t>sample of data and calculations from each sector should be check each year. </a:t>
            </a:r>
            <a:endParaRPr lang="en-US" sz="2400" dirty="0" smtClean="0"/>
          </a:p>
          <a:p>
            <a:pPr lvl="1"/>
            <a:r>
              <a:rPr lang="en-US" sz="2400" dirty="0" smtClean="0"/>
              <a:t>QC </a:t>
            </a:r>
            <a:r>
              <a:rPr lang="en-US" sz="2400" dirty="0"/>
              <a:t>should be performed prior to expert review</a:t>
            </a:r>
          </a:p>
          <a:p>
            <a:endParaRPr lang="en-US" sz="2800" dirty="0"/>
          </a:p>
          <a:p>
            <a:endParaRPr lang="en-US" sz="2800" dirty="0"/>
          </a:p>
        </p:txBody>
      </p:sp>
      <p:grpSp>
        <p:nvGrpSpPr>
          <p:cNvPr id="4" name="Group 3"/>
          <p:cNvGrpSpPr/>
          <p:nvPr/>
        </p:nvGrpSpPr>
        <p:grpSpPr>
          <a:xfrm>
            <a:off x="0" y="0"/>
            <a:ext cx="9144000" cy="762000"/>
            <a:chOff x="0" y="0"/>
            <a:chExt cx="9144000" cy="762000"/>
          </a:xfrm>
        </p:grpSpPr>
        <p:sp>
          <p:nvSpPr>
            <p:cNvPr id="5" name="Rectangle 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b="1" dirty="0" smtClean="0">
                  <a:solidFill>
                    <a:schemeClr val="accent6"/>
                  </a:solidFill>
                  <a:latin typeface="Gill Sans MT" pitchFamily="34" charset="0"/>
                  <a:cs typeface="Arial" charset="0"/>
                </a:rPr>
                <a:t>When</a:t>
              </a:r>
              <a:r>
                <a:rPr lang="en-US" sz="1600" dirty="0" smtClean="0">
                  <a:solidFill>
                    <a:schemeClr val="accent6"/>
                  </a:solidFill>
                  <a:latin typeface="Gill Sans MT" pitchFamily="34" charset="0"/>
                  <a:cs typeface="Arial" charset="0"/>
                </a:rPr>
                <a:t> </a:t>
              </a:r>
              <a:r>
                <a:rPr lang="en-US" sz="1600" dirty="0">
                  <a:solidFill>
                    <a:schemeClr val="bg1"/>
                  </a:solidFill>
                  <a:latin typeface="Gill Sans MT" pitchFamily="34" charset="0"/>
                  <a:cs typeface="Arial" charset="0"/>
                </a:rPr>
                <a:t>to Apply the QA/QC</a:t>
              </a:r>
            </a:p>
          </p:txBody>
        </p:sp>
        <p:pic>
          <p:nvPicPr>
            <p:cNvPr id="7" name="Picture 6"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graphicFrame>
        <p:nvGraphicFramePr>
          <p:cNvPr id="9" name="Table 8"/>
          <p:cNvGraphicFramePr>
            <a:graphicFrameLocks noGrp="1"/>
          </p:cNvGraphicFramePr>
          <p:nvPr>
            <p:extLst>
              <p:ext uri="{D42A27DB-BD31-4B8C-83A1-F6EECF244321}">
                <p14:modId xmlns:p14="http://schemas.microsoft.com/office/powerpoint/2010/main" val="983032021"/>
              </p:ext>
            </p:extLst>
          </p:nvPr>
        </p:nvGraphicFramePr>
        <p:xfrm>
          <a:off x="381189" y="4800600"/>
          <a:ext cx="8339136" cy="1402079"/>
        </p:xfrm>
        <a:graphic>
          <a:graphicData uri="http://schemas.openxmlformats.org/drawingml/2006/table">
            <a:tbl>
              <a:tblPr firstRow="1" bandRow="1">
                <a:effectLst>
                  <a:outerShdw blurRad="50800" dist="38100" dir="2700000" algn="tl" rotWithShape="0">
                    <a:prstClr val="black">
                      <a:alpha val="40000"/>
                    </a:prstClr>
                  </a:outerShdw>
                </a:effectLst>
                <a:tableStyleId>{125E5076-3810-47DD-B79F-674D7AD40C01}</a:tableStyleId>
              </a:tblPr>
              <a:tblGrid>
                <a:gridCol w="2084784"/>
                <a:gridCol w="2084784"/>
                <a:gridCol w="2084784"/>
                <a:gridCol w="2084784"/>
              </a:tblGrid>
              <a:tr h="556625">
                <a:tc gridSpan="4">
                  <a:txBody>
                    <a:bodyPr/>
                    <a:lstStyle/>
                    <a:p>
                      <a:pPr algn="ctr"/>
                      <a:r>
                        <a:rPr lang="en-US" sz="2000" i="0" dirty="0" smtClean="0">
                          <a:solidFill>
                            <a:schemeClr val="bg1"/>
                          </a:solidFill>
                          <a:latin typeface="Gill Sans MT" pitchFamily="34" charset="0"/>
                        </a:rPr>
                        <a:t>How Often to Perform QC</a:t>
                      </a: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845454">
                <a:tc>
                  <a:txBody>
                    <a:bodyPr/>
                    <a:lstStyle/>
                    <a:p>
                      <a:pPr algn="ctr"/>
                      <a:r>
                        <a:rPr lang="en-US" sz="2000" dirty="0" smtClean="0"/>
                        <a:t>Biannual?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algn="ctr"/>
                      <a:r>
                        <a:rPr lang="en-US" sz="2000" dirty="0" smtClean="0"/>
                        <a:t>Annual?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Biennial?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Triennial?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r>
            </a:tbl>
          </a:graphicData>
        </a:graphic>
      </p:graphicFrame>
      <p:sp>
        <p:nvSpPr>
          <p:cNvPr id="10"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8</a:t>
            </a:fld>
            <a:endParaRPr lang="en-US" dirty="0"/>
          </a:p>
        </p:txBody>
      </p:sp>
    </p:spTree>
    <p:extLst>
      <p:ext uri="{BB962C8B-B14F-4D97-AF65-F5344CB8AC3E}">
        <p14:creationId xmlns:p14="http://schemas.microsoft.com/office/powerpoint/2010/main" val="2312350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762000"/>
            <a:chOff x="0" y="0"/>
            <a:chExt cx="9144000" cy="762000"/>
          </a:xfrm>
        </p:grpSpPr>
        <p:sp>
          <p:nvSpPr>
            <p:cNvPr id="5" name="Rectangle 4"/>
            <p:cNvSpPr/>
            <p:nvPr/>
          </p:nvSpPr>
          <p:spPr>
            <a:xfrm>
              <a:off x="0" y="0"/>
              <a:ext cx="9144000" cy="457200"/>
            </a:xfrm>
            <a:prstGeom prst="rect">
              <a:avLst/>
            </a:prstGeom>
            <a:solidFill>
              <a:srgbClr val="9537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7"/>
            <p:cNvSpPr txBox="1">
              <a:spLocks noChangeArrowheads="1"/>
            </p:cNvSpPr>
            <p:nvPr/>
          </p:nvSpPr>
          <p:spPr bwMode="auto">
            <a:xfrm>
              <a:off x="119063" y="59324"/>
              <a:ext cx="5497512" cy="338554"/>
            </a:xfrm>
            <a:prstGeom prst="rect">
              <a:avLst/>
            </a:prstGeom>
            <a:noFill/>
            <a:ln w="9525">
              <a:noFill/>
              <a:miter lim="800000"/>
              <a:headEnd/>
              <a:tailEnd/>
            </a:ln>
          </p:spPr>
          <p:txBody>
            <a:bodyPr anchor="ctr">
              <a:spAutoFit/>
            </a:bodyPr>
            <a:lstStyle/>
            <a:p>
              <a:r>
                <a:rPr lang="en-US" sz="1600" b="1" dirty="0" smtClean="0">
                  <a:solidFill>
                    <a:srgbClr val="F79646"/>
                  </a:solidFill>
                  <a:latin typeface="Gill Sans MT" pitchFamily="34" charset="0"/>
                  <a:cs typeface="Arial" charset="0"/>
                </a:rPr>
                <a:t>Where</a:t>
              </a:r>
              <a:r>
                <a:rPr lang="en-US" sz="1600" dirty="0" smtClean="0">
                  <a:solidFill>
                    <a:schemeClr val="bg1"/>
                  </a:solidFill>
                  <a:latin typeface="Gill Sans MT" pitchFamily="34" charset="0"/>
                  <a:cs typeface="Arial" charset="0"/>
                </a:rPr>
                <a:t> to Apply the QA/QC</a:t>
              </a:r>
            </a:p>
          </p:txBody>
        </p:sp>
        <p:pic>
          <p:nvPicPr>
            <p:cNvPr id="7" name="Picture 6" descr="icon institution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800" y="0"/>
              <a:ext cx="555625" cy="762000"/>
            </a:xfrm>
            <a:prstGeom prst="rect">
              <a:avLst/>
            </a:prstGeom>
            <a:effectLst>
              <a:outerShdw blurRad="50800" dist="38100" dir="5400000" algn="t" rotWithShape="0">
                <a:prstClr val="black">
                  <a:alpha val="40000"/>
                </a:prstClr>
              </a:outerShdw>
            </a:effectLst>
          </p:spPr>
        </p:pic>
      </p:grpSp>
      <p:graphicFrame>
        <p:nvGraphicFramePr>
          <p:cNvPr id="9" name="Table 8"/>
          <p:cNvGraphicFramePr>
            <a:graphicFrameLocks noGrp="1"/>
          </p:cNvGraphicFramePr>
          <p:nvPr>
            <p:extLst>
              <p:ext uri="{D42A27DB-BD31-4B8C-83A1-F6EECF244321}">
                <p14:modId xmlns:p14="http://schemas.microsoft.com/office/powerpoint/2010/main" val="1610860211"/>
              </p:ext>
            </p:extLst>
          </p:nvPr>
        </p:nvGraphicFramePr>
        <p:xfrm>
          <a:off x="411164" y="3657600"/>
          <a:ext cx="8339136" cy="1562465"/>
        </p:xfrm>
        <a:graphic>
          <a:graphicData uri="http://schemas.openxmlformats.org/drawingml/2006/table">
            <a:tbl>
              <a:tblPr firstRow="1" bandRow="1">
                <a:effectLst>
                  <a:outerShdw blurRad="50800" dist="38100" dir="2700000" algn="tl" rotWithShape="0">
                    <a:prstClr val="black">
                      <a:alpha val="40000"/>
                    </a:prstClr>
                  </a:outerShdw>
                </a:effectLst>
                <a:tableStyleId>{125E5076-3810-47DD-B79F-674D7AD40C01}</a:tableStyleId>
              </a:tblPr>
              <a:tblGrid>
                <a:gridCol w="2779712"/>
                <a:gridCol w="2779712"/>
                <a:gridCol w="2779712"/>
              </a:tblGrid>
              <a:tr h="556625">
                <a:tc gridSpan="3">
                  <a:txBody>
                    <a:bodyPr/>
                    <a:lstStyle/>
                    <a:p>
                      <a:pPr algn="ctr"/>
                      <a:r>
                        <a:rPr lang="en-US" sz="2000" i="0" dirty="0" smtClean="0">
                          <a:solidFill>
                            <a:schemeClr val="bg1"/>
                          </a:solidFill>
                          <a:latin typeface="Gill Sans MT" pitchFamily="34" charset="0"/>
                        </a:rPr>
                        <a:t>Focus</a:t>
                      </a:r>
                      <a:r>
                        <a:rPr lang="en-US" sz="2000" i="0" baseline="0" dirty="0" smtClean="0">
                          <a:solidFill>
                            <a:schemeClr val="bg1"/>
                          </a:solidFill>
                          <a:latin typeface="Gill Sans MT" pitchFamily="34" charset="0"/>
                        </a:rPr>
                        <a:t> On These</a:t>
                      </a: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endParaRPr lang="en-US" sz="20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845454">
                <a:tc>
                  <a:txBody>
                    <a:bodyPr/>
                    <a:lstStyle/>
                    <a:p>
                      <a:pPr algn="ctr"/>
                      <a:r>
                        <a:rPr lang="en-US" sz="2000" dirty="0" smtClean="0"/>
                        <a:t>Key Categories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lt1"/>
                          </a:solidFill>
                          <a:latin typeface="+mn-lt"/>
                          <a:ea typeface="+mn-ea"/>
                          <a:cs typeface="+mn-cs"/>
                        </a:rPr>
                        <a:t>Emission and removal </a:t>
                      </a:r>
                      <a:r>
                        <a:rPr lang="en-US" sz="2000" dirty="0" smtClean="0"/>
                        <a:t>categories with recent data changes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lt1"/>
                          </a:solidFill>
                          <a:latin typeface="+mn-lt"/>
                          <a:ea typeface="+mn-ea"/>
                          <a:cs typeface="+mn-cs"/>
                        </a:rPr>
                        <a:t>Emission and removal </a:t>
                      </a:r>
                      <a:r>
                        <a:rPr lang="en-US" sz="2000" dirty="0" smtClean="0"/>
                        <a:t>categories with recent methodological changes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r>
            </a:tbl>
          </a:graphicData>
        </a:graphic>
      </p:graphicFrame>
      <p:pic>
        <p:nvPicPr>
          <p:cNvPr id="2" name="Picture 1" descr="key.jpg"/>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3736" b="100000" l="0" r="100000">
                        <a14:foregroundMark x1="38860" y1="87912" x2="38860" y2="87912"/>
                        <a14:foregroundMark x1="15544" y1="17582" x2="15544" y2="17582"/>
                        <a14:foregroundMark x1="19171" y1="16209" x2="19171" y2="16209"/>
                        <a14:backgroundMark x1="50777" y1="86264" x2="50777" y2="86264"/>
                        <a14:backgroundMark x1="44041" y1="80769" x2="44041" y2="80769"/>
                      </a14:backgroundRemoval>
                    </a14:imgEffect>
                  </a14:imgLayer>
                </a14:imgProps>
              </a:ext>
              <a:ext uri="{28A0092B-C50C-407E-A947-70E740481C1C}">
                <a14:useLocalDpi xmlns:a14="http://schemas.microsoft.com/office/drawing/2010/main"/>
              </a:ext>
            </a:extLst>
          </a:blip>
          <a:srcRect t="-1143"/>
          <a:stretch/>
        </p:blipFill>
        <p:spPr>
          <a:xfrm>
            <a:off x="1816100" y="1410065"/>
            <a:ext cx="1799771" cy="3433155"/>
          </a:xfrm>
          <a:prstGeom prst="rect">
            <a:avLst/>
          </a:prstGeom>
          <a:ln>
            <a:noFill/>
          </a:ln>
          <a:effectLst>
            <a:outerShdw blurRad="292100" dist="139700" dir="2700000" algn="tl" rotWithShape="0">
              <a:srgbClr val="333333">
                <a:alpha val="65000"/>
              </a:srgbClr>
            </a:outerShdw>
          </a:effectLst>
        </p:spPr>
      </p:pic>
      <p:sp>
        <p:nvSpPr>
          <p:cNvPr id="12" name="Rectangle 3"/>
          <p:cNvSpPr txBox="1">
            <a:spLocks noChangeArrowheads="1"/>
          </p:cNvSpPr>
          <p:nvPr/>
        </p:nvSpPr>
        <p:spPr bwMode="auto">
          <a:xfrm>
            <a:off x="270248" y="1204086"/>
            <a:ext cx="8610600" cy="624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Font typeface="Arial"/>
              <a:buChar char="•"/>
              <a:defRPr sz="3200" kern="1200">
                <a:solidFill>
                  <a:schemeClr val="tx1"/>
                </a:solidFill>
                <a:latin typeface="Gill Sans MT" pitchFamily="34" charset="0"/>
                <a:ea typeface="+mn-ea"/>
                <a:cs typeface="+mn-cs"/>
              </a:defRPr>
            </a:lvl1pPr>
            <a:lvl2pPr marL="742950" indent="-285750" algn="l" defTabSz="457200" rtl="0" eaLnBrk="0" fontAlgn="base" hangingPunct="0">
              <a:spcBef>
                <a:spcPct val="20000"/>
              </a:spcBef>
              <a:spcAft>
                <a:spcPct val="0"/>
              </a:spcAft>
              <a:buClr>
                <a:schemeClr val="accent1"/>
              </a:buClr>
              <a:buFont typeface="Arial"/>
              <a:buChar char="•"/>
              <a:defRPr sz="2800" kern="1200">
                <a:solidFill>
                  <a:schemeClr val="tx1"/>
                </a:solidFill>
                <a:latin typeface="Gill Sans MT" pitchFamily="34" charset="0"/>
                <a:ea typeface="+mn-ea"/>
                <a:cs typeface="+mn-cs"/>
              </a:defRPr>
            </a:lvl2pPr>
            <a:lvl3pPr marL="1143000" indent="-228600" algn="l" defTabSz="457200" rtl="0" eaLnBrk="0" fontAlgn="base" hangingPunct="0">
              <a:spcBef>
                <a:spcPct val="20000"/>
              </a:spcBef>
              <a:spcAft>
                <a:spcPct val="0"/>
              </a:spcAft>
              <a:buClr>
                <a:schemeClr val="accent1"/>
              </a:buClr>
              <a:buFont typeface="Arial"/>
              <a:buChar char="•"/>
              <a:defRPr sz="2400" kern="1200">
                <a:solidFill>
                  <a:schemeClr val="tx1"/>
                </a:solidFill>
                <a:latin typeface="Gill Sans MT" pitchFamily="34" charset="0"/>
                <a:ea typeface="+mn-ea"/>
                <a:cs typeface="+mn-cs"/>
              </a:defRPr>
            </a:lvl3pPr>
            <a:lvl4pPr marL="1600200" indent="-228600" algn="l" defTabSz="457200" rtl="0" eaLnBrk="0" fontAlgn="base" hangingPunct="0">
              <a:spcBef>
                <a:spcPct val="20000"/>
              </a:spcBef>
              <a:spcAft>
                <a:spcPct val="0"/>
              </a:spcAft>
              <a:buClr>
                <a:schemeClr val="accent1"/>
              </a:buClr>
              <a:buFont typeface="Arial"/>
              <a:buChar char="•"/>
              <a:defRPr sz="2000" kern="1200">
                <a:solidFill>
                  <a:schemeClr val="tx1"/>
                </a:solidFill>
                <a:latin typeface="Gill Sans MT" pitchFamily="34" charset="0"/>
                <a:ea typeface="+mn-ea"/>
                <a:cs typeface="+mn-cs"/>
              </a:defRPr>
            </a:lvl4pPr>
            <a:lvl5pPr marL="2057400" indent="-228600" algn="l" defTabSz="457200" rtl="0" eaLnBrk="0" fontAlgn="base" hangingPunct="0">
              <a:spcBef>
                <a:spcPct val="20000"/>
              </a:spcBef>
              <a:spcAft>
                <a:spcPct val="0"/>
              </a:spcAft>
              <a:buClr>
                <a:schemeClr val="accent1"/>
              </a:buClr>
              <a:buFont typeface="Arial"/>
              <a:buChar char="•"/>
              <a:defRPr sz="2000" kern="1200">
                <a:solidFill>
                  <a:schemeClr val="tx1"/>
                </a:solidFill>
                <a:latin typeface="Gill Sans MT"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Some processes need more QA/QC than others</a:t>
            </a:r>
          </a:p>
        </p:txBody>
      </p:sp>
      <p:sp>
        <p:nvSpPr>
          <p:cNvPr id="13"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9</a:t>
            </a:fld>
            <a:endParaRPr lang="en-US" dirty="0"/>
          </a:p>
        </p:txBody>
      </p:sp>
    </p:spTree>
    <p:extLst>
      <p:ext uri="{BB962C8B-B14F-4D97-AF65-F5344CB8AC3E}">
        <p14:creationId xmlns:p14="http://schemas.microsoft.com/office/powerpoint/2010/main" val="3592900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D2F2B572E94A4DBBFEFAE5DACC7FBB" ma:contentTypeVersion="1" ma:contentTypeDescription="Create a new document." ma:contentTypeScope="" ma:versionID="b40d39561c9742b792878e0678efe386">
  <xsd:schema xmlns:xsd="http://www.w3.org/2001/XMLSchema" xmlns:p="http://schemas.microsoft.com/office/2006/metadata/properties" xmlns:ns2="692f8978-1e45-4404-b5a5-77cfa677218d" targetNamespace="http://schemas.microsoft.com/office/2006/metadata/properties" ma:root="true" ma:fieldsID="87d07d79862a9f5e2c9fca1dd9517e41" ns2:_="">
    <xsd:import namespace="692f8978-1e45-4404-b5a5-77cfa677218d"/>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692f8978-1e45-4404-b5a5-77cfa677218d" elementFormDefault="qualified">
    <xsd:import namespace="http://schemas.microsoft.com/office/2006/documentManagement/types"/>
    <xsd:element name="Description0" ma:index="8"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692f8978-1e45-4404-b5a5-77cfa677218d">QA-QC on National Inventory System Presentation</Description0>
  </documentManagement>
</p:properties>
</file>

<file path=customXml/itemProps1.xml><?xml version="1.0" encoding="utf-8"?>
<ds:datastoreItem xmlns:ds="http://schemas.openxmlformats.org/officeDocument/2006/customXml" ds:itemID="{D83615DA-1DD2-4CE4-9C08-F79AFBDCA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f8978-1e45-4404-b5a5-77cfa67721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1117DDE-67B4-461B-BA31-2D093D119F17}">
  <ds:schemaRefs>
    <ds:schemaRef ds:uri="http://schemas.microsoft.com/sharepoint/v3/contenttype/forms"/>
  </ds:schemaRefs>
</ds:datastoreItem>
</file>

<file path=customXml/itemProps3.xml><?xml version="1.0" encoding="utf-8"?>
<ds:datastoreItem xmlns:ds="http://schemas.openxmlformats.org/officeDocument/2006/customXml" ds:itemID="{D103AB8E-7479-4167-9931-25D584E336D7}">
  <ds:schemaRefs>
    <ds:schemaRef ds:uri="http://schemas.microsoft.com/office/2006/metadata/properties"/>
    <ds:schemaRef ds:uri="692f8978-1e45-4404-b5a5-77cfa677218d"/>
  </ds:schemaRefs>
</ds:datastoreItem>
</file>

<file path=docProps/app.xml><?xml version="1.0" encoding="utf-8"?>
<Properties xmlns="http://schemas.openxmlformats.org/officeDocument/2006/extended-properties" xmlns:vt="http://schemas.openxmlformats.org/officeDocument/2006/docPropsVTypes">
  <Template/>
  <TotalTime>10133</TotalTime>
  <Words>1985</Words>
  <Application>Microsoft Office PowerPoint</Application>
  <PresentationFormat>On-screen Show (4:3)</PresentationFormat>
  <Paragraphs>281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IPCC GPG 2000</vt:lpstr>
      <vt:lpstr>IPCC GPG 2000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ICF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QA-QC Template presentation</dc:title>
  <dc:creator>Jones Delia</dc:creator>
  <cp:lastModifiedBy>Visitor</cp:lastModifiedBy>
  <cp:revision>959</cp:revision>
  <dcterms:created xsi:type="dcterms:W3CDTF">2010-12-05T15:54:42Z</dcterms:created>
  <dcterms:modified xsi:type="dcterms:W3CDTF">2014-02-26T10:46:05Z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0x01010029D2F2B572E94A4DBBFEFAE5DACC7FBB</vt:lpwstr>
  </property>
</Properties>
</file>