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sldIdLst>
    <p:sldId id="331" r:id="rId3"/>
    <p:sldId id="342" r:id="rId4"/>
    <p:sldId id="336" r:id="rId5"/>
    <p:sldId id="360" r:id="rId6"/>
    <p:sldId id="363" r:id="rId7"/>
    <p:sldId id="359" r:id="rId8"/>
    <p:sldId id="355" r:id="rId9"/>
    <p:sldId id="356" r:id="rId10"/>
    <p:sldId id="339" r:id="rId11"/>
    <p:sldId id="340" r:id="rId12"/>
    <p:sldId id="364" r:id="rId13"/>
    <p:sldId id="365" r:id="rId14"/>
    <p:sldId id="358" r:id="rId15"/>
    <p:sldId id="333" r:id="rId16"/>
    <p:sldId id="353" r:id="rId17"/>
    <p:sldId id="351" r:id="rId18"/>
    <p:sldId id="297" r:id="rId19"/>
    <p:sldId id="348" r:id="rId20"/>
    <p:sldId id="349" r:id="rId21"/>
    <p:sldId id="350" r:id="rId22"/>
    <p:sldId id="361" r:id="rId23"/>
    <p:sldId id="352" r:id="rId24"/>
    <p:sldId id="367" r:id="rId25"/>
  </p:sldIdLst>
  <p:sldSz cx="10077450" cy="7735888"/>
  <p:notesSz cx="9144000" cy="6858000"/>
  <p:defaultTextStyle>
    <a:defPPr>
      <a:defRPr lang="es-ES_tradnl"/>
    </a:defPPr>
    <a:lvl1pPr marL="0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909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7819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6728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5637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4547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3456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2365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1275" algn="l" defTabSz="50890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1572" autoAdjust="0"/>
  </p:normalViewPr>
  <p:slideViewPr>
    <p:cSldViewPr snapToObjects="1">
      <p:cViewPr>
        <p:scale>
          <a:sx n="67" d="100"/>
          <a:sy n="67" d="100"/>
        </p:scale>
        <p:origin x="-58" y="-58"/>
      </p:cViewPr>
      <p:guideLst>
        <p:guide orient="horz" pos="2436"/>
        <p:guide pos="31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F708A-FF4A-42B2-BE09-6B2B58E5557E}" type="datetimeFigureOut">
              <a:rPr lang="es-MX" smtClean="0"/>
              <a:pPr/>
              <a:t>29/01/2013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14350"/>
            <a:ext cx="3349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33E87-76DF-48D6-ACBB-1B798C19776A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785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>
                <a:cs typeface="Arial" pitchFamily="34" charset="0"/>
              </a:rPr>
              <a:t>El proceso de la </a:t>
            </a:r>
            <a:r>
              <a:rPr lang="es-MX" b="1" smtClean="0">
                <a:cs typeface="Arial" pitchFamily="34" charset="0"/>
              </a:rPr>
              <a:t>reforma agraria en México</a:t>
            </a:r>
            <a:r>
              <a:rPr lang="es-MX" smtClean="0">
                <a:cs typeface="Arial" pitchFamily="34" charset="0"/>
              </a:rPr>
              <a:t>,  las reformas a la constitución de 1992, y la LGDFS otorga y reconoce a grupos indígenas y comunidades locales </a:t>
            </a:r>
            <a:r>
              <a:rPr lang="es-MX" b="1" smtClean="0">
                <a:cs typeface="Arial" pitchFamily="34" charset="0"/>
              </a:rPr>
              <a:t>derechos de tenencia clara sobre territorios determinados </a:t>
            </a:r>
            <a:r>
              <a:rPr lang="es-MX" smtClean="0">
                <a:cs typeface="Arial" pitchFamily="34" charset="0"/>
              </a:rPr>
              <a:t>y los bosques que pueden tener.</a:t>
            </a:r>
          </a:p>
          <a:p>
            <a:endParaRPr lang="es-MX" smtClean="0"/>
          </a:p>
          <a:p>
            <a:r>
              <a:rPr lang="es-MX" smtClean="0"/>
              <a:t>Se han movilizado recursos y creado iniciativas a nivel internacional de apoyo a la preparación de REDD+. </a:t>
            </a:r>
            <a:r>
              <a:rPr lang="es-MX" b="1" smtClean="0"/>
              <a:t>A esto se suman numerosos acuerdos bilaterales y regionales . </a:t>
            </a:r>
            <a:endParaRPr lang="es-MX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1B7EF2-B141-4B39-B149-9B8A9AD62124}" type="slidenum">
              <a:rPr lang="es-MX" smtClean="0"/>
              <a:pPr eaLnBrk="1" hangingPunct="1"/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973C-172E-4031-8DB7-77EE3A38931C}" type="slidenum">
              <a:rPr lang="es-MX" smtClean="0">
                <a:solidFill>
                  <a:prstClr val="black"/>
                </a:solidFill>
              </a:rPr>
              <a:pPr/>
              <a:t>6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90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UAIFF,</a:t>
            </a:r>
            <a:r>
              <a:rPr lang="es-MX" baseline="0" dirty="0" smtClean="0"/>
              <a:t> sugerimos que Sergio decida si se va a o se queda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973C-172E-4031-8DB7-77EE3A38931C}" type="slidenum">
              <a:rPr lang="es-MX" smtClean="0">
                <a:solidFill>
                  <a:prstClr val="black"/>
                </a:solidFill>
              </a:rPr>
              <a:pPr/>
              <a:t>7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26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MX" smtClean="0"/>
              <a:t>Vamos a empezar a piloterar el enfoque en Acciones Tempranas</a:t>
            </a: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7F1B3E-40AE-44DE-B274-AFCB63287879}" type="slidenum">
              <a:rPr lang="es-MX" smtClean="0"/>
              <a:pPr eaLnBrk="1" hangingPunct="1"/>
              <a:t>8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UAIFF:</a:t>
            </a:r>
            <a:r>
              <a:rPr lang="es-MX" baseline="0" dirty="0" smtClean="0"/>
              <a:t> Sugerimos eliminar esta diapositiva, la información más importante se agregó en la siguiente.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973C-172E-4031-8DB7-77EE3A38931C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50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Juntar</a:t>
            </a:r>
            <a:r>
              <a:rPr lang="es-MX" baseline="0" dirty="0" smtClean="0"/>
              <a:t> con la anterior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B973C-172E-4031-8DB7-77EE3A38931C}" type="slidenum">
              <a:rPr lang="es-MX" smtClean="0">
                <a:solidFill>
                  <a:prstClr val="black"/>
                </a:solidFill>
              </a:rPr>
              <a:pPr/>
              <a:t>10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35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809" y="2139752"/>
            <a:ext cx="8565833" cy="16582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618" y="4383670"/>
            <a:ext cx="7054215" cy="197694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3213" y="349191"/>
            <a:ext cx="2498368" cy="744579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54611" y="349191"/>
            <a:ext cx="7330645" cy="744579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809" y="2139752"/>
            <a:ext cx="8565833" cy="165820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618" y="4383670"/>
            <a:ext cx="7054215" cy="197694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8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7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6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4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2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32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95536"/>
            <a:ext cx="5758805" cy="11818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6197" y="1805041"/>
            <a:ext cx="9433048" cy="5303263"/>
          </a:xfrm>
        </p:spPr>
        <p:txBody>
          <a:bodyPr/>
          <a:lstStyle>
            <a:lvl1pPr marL="381682" indent="-381682"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86197" y="7321722"/>
            <a:ext cx="2351405" cy="411864"/>
          </a:xfrm>
        </p:spPr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77210" y="7321722"/>
            <a:ext cx="3191193" cy="411864"/>
          </a:xfrm>
        </p:spPr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78456" y="7321722"/>
            <a:ext cx="2351405" cy="411864"/>
          </a:xfrm>
        </p:spPr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29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049" y="4971025"/>
            <a:ext cx="8565833" cy="153643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6049" y="3278800"/>
            <a:ext cx="8565833" cy="169222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3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2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48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4611" y="2036043"/>
            <a:ext cx="4914506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37074" y="2036043"/>
            <a:ext cx="4914507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761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128931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2" y="1731622"/>
            <a:ext cx="4452624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872" y="2453279"/>
            <a:ext cx="4452624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9205" y="1731622"/>
            <a:ext cx="4454373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19205" y="2453279"/>
            <a:ext cx="4454373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631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0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37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8003"/>
            <a:ext cx="3315412" cy="13108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0003" y="308004"/>
            <a:ext cx="5633574" cy="66023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873" y="1618807"/>
            <a:ext cx="3315412" cy="5291563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07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95536"/>
            <a:ext cx="5758805" cy="118188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l"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6197" y="1805041"/>
            <a:ext cx="9433048" cy="5303263"/>
          </a:xfrm>
        </p:spPr>
        <p:txBody>
          <a:bodyPr/>
          <a:lstStyle>
            <a:lvl1pPr marL="381682" indent="-381682"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86197" y="7321722"/>
            <a:ext cx="2351405" cy="411864"/>
          </a:xfrm>
        </p:spPr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477210" y="7321722"/>
            <a:ext cx="3191193" cy="411864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378456" y="7321722"/>
            <a:ext cx="2351405" cy="411864"/>
          </a:xfrm>
        </p:spPr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251" y="5415121"/>
            <a:ext cx="6046470" cy="6392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5251" y="691216"/>
            <a:ext cx="6046470" cy="4641533"/>
          </a:xfrm>
        </p:spPr>
        <p:txBody>
          <a:bodyPr/>
          <a:lstStyle>
            <a:lvl1pPr marL="0" indent="0">
              <a:buNone/>
              <a:defRPr sz="3600"/>
            </a:lvl1pPr>
            <a:lvl2pPr marL="508909" indent="0">
              <a:buNone/>
              <a:defRPr sz="3100"/>
            </a:lvl2pPr>
            <a:lvl3pPr marL="1017819" indent="0">
              <a:buNone/>
              <a:defRPr sz="2700"/>
            </a:lvl3pPr>
            <a:lvl4pPr marL="1526728" indent="0">
              <a:buNone/>
              <a:defRPr sz="2200"/>
            </a:lvl4pPr>
            <a:lvl5pPr marL="2035637" indent="0">
              <a:buNone/>
              <a:defRPr sz="2200"/>
            </a:lvl5pPr>
            <a:lvl6pPr marL="2544547" indent="0">
              <a:buNone/>
              <a:defRPr sz="2200"/>
            </a:lvl6pPr>
            <a:lvl7pPr marL="3053456" indent="0">
              <a:buNone/>
              <a:defRPr sz="2200"/>
            </a:lvl7pPr>
            <a:lvl8pPr marL="3562365" indent="0">
              <a:buNone/>
              <a:defRPr sz="2200"/>
            </a:lvl8pPr>
            <a:lvl9pPr marL="4071275" indent="0">
              <a:buNone/>
              <a:defRPr sz="22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5251" y="6054407"/>
            <a:ext cx="6046470" cy="907892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695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930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3213" y="349191"/>
            <a:ext cx="2498368" cy="744579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54611" y="349191"/>
            <a:ext cx="7330645" cy="744579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18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049" y="4971025"/>
            <a:ext cx="8565833" cy="153643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6049" y="3278800"/>
            <a:ext cx="8565833" cy="169222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78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67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5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45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34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2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54611" y="2036043"/>
            <a:ext cx="4914506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37074" y="2036043"/>
            <a:ext cx="4914507" cy="57589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9794"/>
            <a:ext cx="9069705" cy="1289315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2" y="1731622"/>
            <a:ext cx="4452624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3872" y="2453279"/>
            <a:ext cx="4452624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119205" y="1731622"/>
            <a:ext cx="4454373" cy="72165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909" indent="0">
              <a:buNone/>
              <a:defRPr sz="2200" b="1"/>
            </a:lvl2pPr>
            <a:lvl3pPr marL="1017819" indent="0">
              <a:buNone/>
              <a:defRPr sz="2000" b="1"/>
            </a:lvl3pPr>
            <a:lvl4pPr marL="1526728" indent="0">
              <a:buNone/>
              <a:defRPr sz="1800" b="1"/>
            </a:lvl4pPr>
            <a:lvl5pPr marL="2035637" indent="0">
              <a:buNone/>
              <a:defRPr sz="1800" b="1"/>
            </a:lvl5pPr>
            <a:lvl6pPr marL="2544547" indent="0">
              <a:buNone/>
              <a:defRPr sz="1800" b="1"/>
            </a:lvl6pPr>
            <a:lvl7pPr marL="3053456" indent="0">
              <a:buNone/>
              <a:defRPr sz="1800" b="1"/>
            </a:lvl7pPr>
            <a:lvl8pPr marL="3562365" indent="0">
              <a:buNone/>
              <a:defRPr sz="1800" b="1"/>
            </a:lvl8pPr>
            <a:lvl9pPr marL="4071275" indent="0">
              <a:buNone/>
              <a:defRPr sz="1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119205" y="2453279"/>
            <a:ext cx="4454373" cy="44570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73" y="308003"/>
            <a:ext cx="3315412" cy="13108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0003" y="308004"/>
            <a:ext cx="5633574" cy="66023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873" y="1618807"/>
            <a:ext cx="3315412" cy="5291563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251" y="5415121"/>
            <a:ext cx="6046470" cy="6392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75251" y="691216"/>
            <a:ext cx="6046470" cy="4641533"/>
          </a:xfrm>
        </p:spPr>
        <p:txBody>
          <a:bodyPr/>
          <a:lstStyle>
            <a:lvl1pPr marL="0" indent="0">
              <a:buNone/>
              <a:defRPr sz="3600"/>
            </a:lvl1pPr>
            <a:lvl2pPr marL="508909" indent="0">
              <a:buNone/>
              <a:defRPr sz="3100"/>
            </a:lvl2pPr>
            <a:lvl3pPr marL="1017819" indent="0">
              <a:buNone/>
              <a:defRPr sz="2700"/>
            </a:lvl3pPr>
            <a:lvl4pPr marL="1526728" indent="0">
              <a:buNone/>
              <a:defRPr sz="2200"/>
            </a:lvl4pPr>
            <a:lvl5pPr marL="2035637" indent="0">
              <a:buNone/>
              <a:defRPr sz="2200"/>
            </a:lvl5pPr>
            <a:lvl6pPr marL="2544547" indent="0">
              <a:buNone/>
              <a:defRPr sz="2200"/>
            </a:lvl6pPr>
            <a:lvl7pPr marL="3053456" indent="0">
              <a:buNone/>
              <a:defRPr sz="2200"/>
            </a:lvl7pPr>
            <a:lvl8pPr marL="3562365" indent="0">
              <a:buNone/>
              <a:defRPr sz="2200"/>
            </a:lvl8pPr>
            <a:lvl9pPr marL="4071275" indent="0">
              <a:buNone/>
              <a:defRPr sz="22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75251" y="6054407"/>
            <a:ext cx="6046470" cy="907892"/>
          </a:xfrm>
        </p:spPr>
        <p:txBody>
          <a:bodyPr/>
          <a:lstStyle>
            <a:lvl1pPr marL="0" indent="0">
              <a:buNone/>
              <a:defRPr sz="1600"/>
            </a:lvl1pPr>
            <a:lvl2pPr marL="508909" indent="0">
              <a:buNone/>
              <a:defRPr sz="1300"/>
            </a:lvl2pPr>
            <a:lvl3pPr marL="1017819" indent="0">
              <a:buNone/>
              <a:defRPr sz="1100"/>
            </a:lvl3pPr>
            <a:lvl4pPr marL="1526728" indent="0">
              <a:buNone/>
              <a:defRPr sz="1000"/>
            </a:lvl4pPr>
            <a:lvl5pPr marL="2035637" indent="0">
              <a:buNone/>
              <a:defRPr sz="1000"/>
            </a:lvl5pPr>
            <a:lvl6pPr marL="2544547" indent="0">
              <a:buNone/>
              <a:defRPr sz="1000"/>
            </a:lvl6pPr>
            <a:lvl7pPr marL="3053456" indent="0">
              <a:buNone/>
              <a:defRPr sz="1000"/>
            </a:lvl7pPr>
            <a:lvl8pPr marL="3562365" indent="0">
              <a:buNone/>
              <a:defRPr sz="1000"/>
            </a:lvl8pPr>
            <a:lvl9pPr marL="4071275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309795"/>
            <a:ext cx="5254750" cy="1109878"/>
          </a:xfrm>
          <a:prstGeom prst="rect">
            <a:avLst/>
          </a:prstGeom>
        </p:spPr>
        <p:txBody>
          <a:bodyPr vert="horz" lIns="101782" tIns="50891" rIns="101782" bIns="50891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3" y="1805041"/>
            <a:ext cx="9069705" cy="5105329"/>
          </a:xfrm>
          <a:prstGeom prst="rect">
            <a:avLst/>
          </a:prstGeom>
        </p:spPr>
        <p:txBody>
          <a:bodyPr vert="horz" lIns="101782" tIns="50891" rIns="101782" bIns="50891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38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9D72-7171-0641-B23B-D4019032F37F}" type="datetimeFigureOut">
              <a:rPr lang="es-ES_tradnl" smtClean="0"/>
              <a:pPr/>
              <a:t>29/01/2013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43129" y="7170023"/>
            <a:ext cx="3191193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221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3D55-FE81-CC4F-A278-F48FBB478F3E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8909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  "/>
          <a:ea typeface="+mj-ea"/>
          <a:cs typeface="+mj-cs"/>
        </a:defRPr>
      </a:lvl1pPr>
    </p:titleStyle>
    <p:bodyStyle>
      <a:lvl1pPr marL="381682" indent="-381682" algn="l" defTabSz="508909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  "/>
          <a:ea typeface="+mn-ea"/>
          <a:cs typeface="+mn-cs"/>
        </a:defRPr>
      </a:lvl1pPr>
      <a:lvl2pPr marL="826978" indent="-318068" algn="l" defTabSz="50890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  "/>
          <a:ea typeface="+mn-ea"/>
          <a:cs typeface="+mn-cs"/>
        </a:defRPr>
      </a:lvl2pPr>
      <a:lvl3pPr marL="1272273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  "/>
          <a:ea typeface="+mn-ea"/>
          <a:cs typeface="+mn-cs"/>
        </a:defRPr>
      </a:lvl3pPr>
      <a:lvl4pPr marL="1781183" indent="-254455" algn="l" defTabSz="50890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  "/>
          <a:ea typeface="+mn-ea"/>
          <a:cs typeface="+mn-cs"/>
        </a:defRPr>
      </a:lvl4pPr>
      <a:lvl5pPr marL="2290092" indent="-254455" algn="l" defTabSz="50890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  "/>
          <a:ea typeface="+mn-ea"/>
          <a:cs typeface="+mn-cs"/>
        </a:defRPr>
      </a:lvl5pPr>
      <a:lvl6pPr marL="279900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309795"/>
            <a:ext cx="5254750" cy="1109878"/>
          </a:xfrm>
          <a:prstGeom prst="rect">
            <a:avLst/>
          </a:prstGeom>
        </p:spPr>
        <p:txBody>
          <a:bodyPr vert="horz" lIns="101782" tIns="50891" rIns="101782" bIns="50891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03873" y="1805041"/>
            <a:ext cx="9069705" cy="5105329"/>
          </a:xfrm>
          <a:prstGeom prst="rect">
            <a:avLst/>
          </a:prstGeom>
        </p:spPr>
        <p:txBody>
          <a:bodyPr vert="horz" lIns="101782" tIns="50891" rIns="101782" bIns="50891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038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C9D72-7171-0641-B23B-D4019032F37F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443129" y="7170023"/>
            <a:ext cx="3191193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222173" y="7170023"/>
            <a:ext cx="2351405" cy="411864"/>
          </a:xfrm>
          <a:prstGeom prst="rect">
            <a:avLst/>
          </a:prstGeom>
        </p:spPr>
        <p:txBody>
          <a:bodyPr vert="horz" lIns="101782" tIns="50891" rIns="101782" bIns="50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73D55-FE81-CC4F-A278-F48FBB478F3E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16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08909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  "/>
          <a:ea typeface="+mj-ea"/>
          <a:cs typeface="+mj-cs"/>
        </a:defRPr>
      </a:lvl1pPr>
    </p:titleStyle>
    <p:bodyStyle>
      <a:lvl1pPr marL="381682" indent="-381682" algn="l" defTabSz="508909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Arial  "/>
          <a:ea typeface="+mn-ea"/>
          <a:cs typeface="+mn-cs"/>
        </a:defRPr>
      </a:lvl1pPr>
      <a:lvl2pPr marL="826978" indent="-318068" algn="l" defTabSz="50890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  "/>
          <a:ea typeface="+mn-ea"/>
          <a:cs typeface="+mn-cs"/>
        </a:defRPr>
      </a:lvl2pPr>
      <a:lvl3pPr marL="1272273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  "/>
          <a:ea typeface="+mn-ea"/>
          <a:cs typeface="+mn-cs"/>
        </a:defRPr>
      </a:lvl3pPr>
      <a:lvl4pPr marL="1781183" indent="-254455" algn="l" defTabSz="508909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  "/>
          <a:ea typeface="+mn-ea"/>
          <a:cs typeface="+mn-cs"/>
        </a:defRPr>
      </a:lvl4pPr>
      <a:lvl5pPr marL="2290092" indent="-254455" algn="l" defTabSz="508909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  "/>
          <a:ea typeface="+mn-ea"/>
          <a:cs typeface="+mn-cs"/>
        </a:defRPr>
      </a:lvl5pPr>
      <a:lvl6pPr marL="279900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911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6820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25729" indent="-254455" algn="l" defTabSz="50890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0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7819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6728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63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4547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456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236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275" algn="l" defTabSz="5089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mex.org.mx/" TargetMode="External"/><Relationship Id="rId2" Type="http://schemas.openxmlformats.org/officeDocument/2006/relationships/hyperlink" Target="mailto:quejas@conafor.gob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arbol@conafor.gob.mx" TargetMode="External"/><Relationship Id="rId4" Type="http://schemas.openxmlformats.org/officeDocument/2006/relationships/hyperlink" Target="mailto:conafor@conafor.gob.mx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6277" y="2920455"/>
            <a:ext cx="8142288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8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rPr>
              <a:t> Preparación REDD+ en México</a:t>
            </a:r>
            <a:endParaRPr lang="es-ES_tradnl" sz="4500" dirty="0">
              <a:solidFill>
                <a:prstClr val="black">
                  <a:lumMod val="75000"/>
                  <a:lumOff val="25000"/>
                </a:prstClr>
              </a:solidFill>
              <a:latin typeface="Arial Black"/>
              <a:cs typeface="Arial Black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05267" y="6148759"/>
            <a:ext cx="309411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defTabSz="508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t>29-31 Enero 2013. Lima, Perú</a:t>
            </a:r>
            <a:endParaRPr lang="es-ES_tradnl" sz="16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81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Metas REDD+ al 2020, planteadas en la ENAREDD+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370" y="1640639"/>
            <a:ext cx="9433048" cy="6095249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s-MX" sz="2000" b="0" dirty="0"/>
              <a:t>Transitar a una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tasa de cero por ciento de pérdida de carbono </a:t>
            </a:r>
            <a:r>
              <a:rPr lang="es-MX" sz="2000" b="0" dirty="0"/>
              <a:t>en los ecosistemas originales, tomando en consideración el desarrollo sustentable y el manejo forestal comunitario.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000" b="0" dirty="0" smtClean="0"/>
              <a:t>Reducir </a:t>
            </a:r>
            <a:r>
              <a:rPr lang="es-MX" sz="2000" b="0" dirty="0"/>
              <a:t>significativamente la tasa nacional de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degradación</a:t>
            </a:r>
            <a:r>
              <a:rPr lang="es-MX" sz="2000" b="0" dirty="0"/>
              <a:t> forestal respecto del nivel de referencia.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000" b="0" dirty="0" smtClean="0"/>
              <a:t>Aumentar </a:t>
            </a:r>
            <a:r>
              <a:rPr lang="es-MX" sz="2000" b="0" dirty="0"/>
              <a:t>la superficie forestal con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manejo sustentable</a:t>
            </a:r>
            <a:r>
              <a:rPr lang="es-MX" sz="2000" b="0" dirty="0"/>
              <a:t>, la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regeneración</a:t>
            </a:r>
            <a:r>
              <a:rPr lang="es-MX" sz="2000" b="0" dirty="0"/>
              <a:t> natural e inducida de los recursos; la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conservación</a:t>
            </a:r>
            <a:r>
              <a:rPr lang="es-MX" sz="2000" b="0" dirty="0"/>
              <a:t> forestal y el consecuente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aumento de reservorios </a:t>
            </a:r>
            <a:r>
              <a:rPr lang="es-MX" sz="2000" b="0" dirty="0"/>
              <a:t>de carbono.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000" b="0" dirty="0" smtClean="0"/>
              <a:t>Conservar </a:t>
            </a:r>
            <a:r>
              <a:rPr lang="es-MX" sz="2000" b="0" dirty="0"/>
              <a:t>la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biodiversidad</a:t>
            </a:r>
            <a:r>
              <a:rPr lang="es-MX" sz="2000" b="0" dirty="0"/>
              <a:t> y mantener o mejorar los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servicios ambientales</a:t>
            </a:r>
            <a:r>
              <a:rPr lang="es-MX" sz="2000" b="0" dirty="0"/>
              <a:t> del territorio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s-MX" sz="2000" b="0" dirty="0" smtClean="0"/>
              <a:t>Promover </a:t>
            </a:r>
            <a:r>
              <a:rPr lang="es-MX" sz="2000" b="0" dirty="0"/>
              <a:t>el fortalecimiento del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capital social </a:t>
            </a:r>
            <a:r>
              <a:rPr lang="es-MX" sz="2000" b="0" dirty="0"/>
              <a:t>y el </a:t>
            </a:r>
            <a:r>
              <a:rPr lang="es-MX" sz="2000" b="0" dirty="0">
                <a:solidFill>
                  <a:schemeClr val="accent3">
                    <a:lumMod val="75000"/>
                  </a:schemeClr>
                </a:solidFill>
              </a:rPr>
              <a:t>desarrollo económico</a:t>
            </a:r>
            <a:r>
              <a:rPr lang="es-MX" sz="2000" b="0" dirty="0"/>
              <a:t> de las comunidades rurales</a:t>
            </a:r>
            <a:r>
              <a:rPr lang="es-MX" sz="2000" b="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indent="-457200">
              <a:buFont typeface="+mj-lt"/>
              <a:buAutoNum type="arabicPeriod"/>
            </a:pPr>
            <a:endParaRPr lang="es-MX" sz="2000" b="0" dirty="0"/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endParaRPr lang="es-MX" sz="2000" b="0" dirty="0" smtClean="0"/>
          </a:p>
          <a:p>
            <a:pPr marL="457200" lvl="0" indent="-457200">
              <a:buFont typeface="+mj-lt"/>
              <a:buAutoNum type="arabicPeriod"/>
            </a:pPr>
            <a:endParaRPr lang="es-MX" sz="2000" b="0" dirty="0"/>
          </a:p>
        </p:txBody>
      </p:sp>
    </p:spTree>
    <p:extLst>
      <p:ext uri="{BB962C8B-B14F-4D97-AF65-F5344CB8AC3E}">
        <p14:creationId xmlns="" xmlns:p14="http://schemas.microsoft.com/office/powerpoint/2010/main" val="41999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19298" y="339552"/>
            <a:ext cx="5009235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j-ea"/>
                <a:cs typeface="+mj-cs"/>
              </a:rPr>
              <a:t>Qué es una Acción Temprana REDD+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80901" y="1419672"/>
            <a:ext cx="8856984" cy="3108543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457154" indent="-457154">
              <a:buFont typeface="Arial" pitchFamily="34" charset="0"/>
              <a:buChar char="•"/>
            </a:pPr>
            <a:r>
              <a:rPr lang="es-MX" sz="2800" dirty="0"/>
              <a:t>Es un conjunto de esfuerzos  </a:t>
            </a:r>
            <a:r>
              <a:rPr lang="es-MX" sz="2800" b="1" dirty="0"/>
              <a:t>articulados institucionalmente </a:t>
            </a:r>
            <a:r>
              <a:rPr lang="es-MX" sz="2800" dirty="0"/>
              <a:t>a nivel </a:t>
            </a:r>
            <a:r>
              <a:rPr lang="es-MX" sz="2800" dirty="0" err="1"/>
              <a:t>subnacional</a:t>
            </a:r>
            <a:r>
              <a:rPr lang="es-MX" sz="2800" dirty="0"/>
              <a:t>, </a:t>
            </a:r>
          </a:p>
          <a:p>
            <a:pPr marL="457154" indent="-457154">
              <a:buFont typeface="Arial" pitchFamily="34" charset="0"/>
              <a:buChar char="•"/>
            </a:pPr>
            <a:r>
              <a:rPr lang="es-MX" sz="2800" dirty="0"/>
              <a:t>Que permite atender los causales de la pérdida de bosques y del carbono forestal en un territorio, </a:t>
            </a:r>
          </a:p>
          <a:p>
            <a:pPr marL="457154" indent="-457154">
              <a:buFont typeface="Arial" pitchFamily="34" charset="0"/>
              <a:buChar char="•"/>
            </a:pPr>
            <a:r>
              <a:rPr lang="es-MX" sz="2800" dirty="0"/>
              <a:t>A través de diferentes </a:t>
            </a:r>
            <a:r>
              <a:rPr lang="es-MX" sz="2800" b="1" dirty="0"/>
              <a:t>instrumentos de política pública, </a:t>
            </a:r>
            <a:r>
              <a:rPr lang="es-MX" sz="2800" dirty="0"/>
              <a:t>así como acciones especificas de diferentes actores alienados a la política pública,  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022502" y="4815458"/>
            <a:ext cx="6624736" cy="2808312"/>
            <a:chOff x="0" y="0"/>
            <a:chExt cx="4295" cy="20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295" cy="2000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" y="181"/>
              <a:ext cx="1873" cy="1497"/>
            </a:xfrm>
            <a:prstGeom prst="rect">
              <a:avLst/>
            </a:prstGeom>
            <a:noFill/>
            <a:ln w="9525" cap="flat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30881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29567" y="336204"/>
            <a:ext cx="5160980" cy="101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080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MX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j-ea"/>
                <a:cs typeface="+mj-cs"/>
              </a:rPr>
              <a:t>Objetivos de la Acción Temprana REDD+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2633" y="1519804"/>
            <a:ext cx="8712968" cy="3293209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marL="342865" indent="-342865">
              <a:buFont typeface="Arial" pitchFamily="34" charset="0"/>
              <a:buChar char="•"/>
            </a:pPr>
            <a:r>
              <a:rPr lang="es-ES_tradnl" sz="2600" dirty="0"/>
              <a:t>Desarrollar y fortalecer </a:t>
            </a:r>
            <a:r>
              <a:rPr lang="es-ES_tradnl" sz="2600" b="1" dirty="0"/>
              <a:t>capacidades</a:t>
            </a:r>
            <a:r>
              <a:rPr lang="es-ES_tradnl" sz="2600" dirty="0"/>
              <a:t> en diferentes aspectos asociados a los ejes estratégicos de la visión REDD+</a:t>
            </a:r>
          </a:p>
          <a:p>
            <a:pPr marL="342865" indent="-342865">
              <a:buFont typeface="Arial" pitchFamily="34" charset="0"/>
              <a:buChar char="•"/>
            </a:pPr>
            <a:endParaRPr lang="es-ES_tradnl" sz="2600" dirty="0"/>
          </a:p>
          <a:p>
            <a:pPr marL="342865" indent="-342865">
              <a:buFont typeface="Arial" pitchFamily="34" charset="0"/>
              <a:buChar char="•"/>
            </a:pPr>
            <a:r>
              <a:rPr lang="es-ES_tradnl" sz="2600" dirty="0"/>
              <a:t>Generar modelos replicables y escalables de </a:t>
            </a:r>
            <a:r>
              <a:rPr lang="es-ES_tradnl" sz="2600" b="1" dirty="0"/>
              <a:t>gestión integral del territorio </a:t>
            </a:r>
            <a:r>
              <a:rPr lang="es-ES_tradnl" sz="2600" dirty="0"/>
              <a:t>dentro de un marco de desarrollo rural sustentable que sirvan como plataformas de gobernanza para la implementación de REDD+.</a:t>
            </a:r>
          </a:p>
          <a:p>
            <a:pPr marL="342865" indent="-342865">
              <a:buFont typeface="Arial" pitchFamily="34" charset="0"/>
              <a:buChar char="•"/>
            </a:pPr>
            <a:endParaRPr lang="es-MX" sz="2600" dirty="0"/>
          </a:p>
        </p:txBody>
      </p:sp>
      <p:pic>
        <p:nvPicPr>
          <p:cNvPr id="3074" name="Picture 2" descr="C:\Users\jmichel\Desktop\Fotos Alvarado UW\Feb24_2012_Charcoal_EjidosMayas_LazaroCardenas_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93" y="4788074"/>
            <a:ext cx="3767888" cy="2825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ncuentro la cienega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31" y="4804048"/>
            <a:ext cx="3991069" cy="2825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73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Acciones Tempranas REDD+</a:t>
            </a:r>
            <a:endParaRPr lang="es-MX" dirty="0"/>
          </a:p>
        </p:txBody>
      </p:sp>
      <p:pic>
        <p:nvPicPr>
          <p:cNvPr id="4" name="Picture 2" descr="C:\Users\jmichel\Desktop\UBI ATREDD+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30214" y="1244972"/>
            <a:ext cx="8784976" cy="6490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21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06277" y="2067744"/>
            <a:ext cx="814228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0800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4500" dirty="0" smtClean="0">
              <a:solidFill>
                <a:prstClr val="black">
                  <a:lumMod val="75000"/>
                  <a:lumOff val="25000"/>
                </a:prstClr>
              </a:solidFill>
              <a:latin typeface="Arial Black"/>
              <a:cs typeface="Arial Black"/>
            </a:endParaRPr>
          </a:p>
          <a:p>
            <a:pPr algn="ctr" defTabSz="508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45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cs typeface="Arial Black"/>
              </a:rPr>
              <a:t>Transparencia,  rendición de cuentas y anticorrupción.</a:t>
            </a:r>
            <a:endParaRPr lang="es-ES_tradnl" sz="4500" dirty="0">
              <a:solidFill>
                <a:prstClr val="black">
                  <a:lumMod val="75000"/>
                  <a:lumOff val="25000"/>
                </a:prstClr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Mecanismo de Atención Ciudadana (MAC)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181" y="2355776"/>
            <a:ext cx="9433048" cy="3215031"/>
          </a:xfrm>
        </p:spPr>
        <p:txBody>
          <a:bodyPr/>
          <a:lstStyle/>
          <a:p>
            <a:r>
              <a:rPr lang="es-MX" dirty="0"/>
              <a:t>El Mecanismo de Atención Ciudadana (MAC) abarca los procedimientos de la CONAFOR para brindar respuestas adecuadas a los ciudadanos y, al mismo tiempo, evitar que los propios funcionarios  caigan en situaciones de irregularidad. Incluye como sus objetivos la mejora de resultados, rendición de cuentas, e identificación de impactos negativos no deseados y prevenir conflictos.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14254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 Marco legal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0318" y="1923728"/>
            <a:ext cx="9433048" cy="5371646"/>
          </a:xfrm>
        </p:spPr>
        <p:txBody>
          <a:bodyPr>
            <a:normAutofit/>
          </a:bodyPr>
          <a:lstStyle/>
          <a:p>
            <a:pPr lvl="0"/>
            <a:r>
              <a:rPr lang="es-MX" i="1" dirty="0" smtClean="0"/>
              <a:t>Constitución </a:t>
            </a:r>
            <a:r>
              <a:rPr lang="es-MX" i="1" dirty="0"/>
              <a:t>Política de los Estados Unidos </a:t>
            </a:r>
            <a:r>
              <a:rPr lang="es-MX" i="1" dirty="0" smtClean="0"/>
              <a:t>Mexicanos</a:t>
            </a:r>
          </a:p>
          <a:p>
            <a:pPr lvl="0"/>
            <a:endParaRPr lang="es-MX" dirty="0" smtClean="0"/>
          </a:p>
          <a:p>
            <a:r>
              <a:rPr lang="es-MX" i="1" dirty="0"/>
              <a:t>Ley Federal de Transparencia y Acceso a la Información Pública </a:t>
            </a:r>
            <a:r>
              <a:rPr lang="es-MX" i="1" dirty="0" smtClean="0"/>
              <a:t>Gubernamental</a:t>
            </a:r>
          </a:p>
          <a:p>
            <a:endParaRPr lang="es-MX" i="1" dirty="0" smtClean="0"/>
          </a:p>
          <a:p>
            <a:pPr lvl="0"/>
            <a:r>
              <a:rPr lang="es-MX" i="1" dirty="0"/>
              <a:t>Ley Federal de Responsabilidades Administrativas de los Servidores </a:t>
            </a:r>
            <a:r>
              <a:rPr lang="es-MX" i="1" dirty="0" smtClean="0"/>
              <a:t>Públicos</a:t>
            </a:r>
          </a:p>
          <a:p>
            <a:pPr lvl="0"/>
            <a:endParaRPr lang="es-MX" dirty="0"/>
          </a:p>
          <a:p>
            <a:pPr lvl="0"/>
            <a:r>
              <a:rPr lang="es-MX" dirty="0" smtClean="0"/>
              <a:t>Estrategia </a:t>
            </a:r>
            <a:r>
              <a:rPr lang="es-MX" dirty="0"/>
              <a:t>Nacional para la Participación Ciudadana en el sector Ambiental (</a:t>
            </a:r>
            <a:r>
              <a:rPr lang="es-MX" dirty="0" err="1"/>
              <a:t>ENAPCi</a:t>
            </a:r>
            <a:r>
              <a:rPr lang="es-MX" dirty="0" smtClean="0"/>
              <a:t>)</a:t>
            </a:r>
            <a:endParaRPr lang="es-MX" dirty="0">
              <a:solidFill>
                <a:srgbClr val="FF0000"/>
              </a:solidFill>
            </a:endParaRPr>
          </a:p>
          <a:p>
            <a:pPr lvl="0"/>
            <a:endParaRPr lang="es-MX" dirty="0">
              <a:solidFill>
                <a:srgbClr val="FF0000"/>
              </a:solidFill>
            </a:endParaRPr>
          </a:p>
          <a:p>
            <a:endParaRPr lang="es-MX" i="1" dirty="0"/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0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Pacto por México (02/12/12)</a:t>
            </a:r>
            <a:endParaRPr lang="es-MX" dirty="0"/>
          </a:p>
        </p:txBody>
      </p:sp>
      <p:sp>
        <p:nvSpPr>
          <p:cNvPr id="6" name="5 Flecha curvada hacia abajo"/>
          <p:cNvSpPr/>
          <p:nvPr/>
        </p:nvSpPr>
        <p:spPr>
          <a:xfrm>
            <a:off x="4102621" y="1524897"/>
            <a:ext cx="1766689" cy="614855"/>
          </a:xfrm>
          <a:prstGeom prst="curvedDownArrow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358205" y="1907872"/>
            <a:ext cx="417646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4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.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Acuerdos para la Transparencia, Rendición de Cuentas y Combate a la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Corrupción</a:t>
            </a: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r>
              <a:rPr lang="es-E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La transparencia y la rendición de cuentas son dos herramientas de los estados democráticos para elevar el nivel de confianza de los ciudadanos en su gobierno. Asimismo, el combate efectivo a la corrupción es uno de los reclamos más sentidos por la sociedad y una necesidad para construir un gobierno más eficaz que logre mejores resultados. </a:t>
            </a:r>
            <a:endParaRPr lang="es-ES" sz="12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endParaRPr lang="es-ES" sz="14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4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.1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Instrumentar la Reforma para la Rendición de Cuentas Contables (Compromiso 82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endPara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4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.2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Reforma para ampliar facultades del IFAI (Compromiso 83 y 84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endPara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4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.3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Sistema Nacional contra la Corrupción (Compromiso 85 y 86)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985965" y="2139752"/>
            <a:ext cx="502131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El </a:t>
            </a:r>
            <a:r>
              <a:rPr lang="es-MX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Mecanismo </a:t>
            </a:r>
            <a:r>
              <a:rPr lang="es-MX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de Atención </a:t>
            </a:r>
            <a:r>
              <a:rPr lang="es-MX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Ciudadana (MAC) 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en la CONAFOR, contempla los 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siguientes principios</a:t>
            </a:r>
            <a:r>
              <a:rPr lang="es-MX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:</a:t>
            </a:r>
          </a:p>
          <a:p>
            <a:endParaRPr lang="es-MX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  <a:p>
            <a:pPr marL="171450" indent="-171450">
              <a:buFont typeface="Courier New" pitchFamily="49" charset="0"/>
              <a:buChar char="o"/>
            </a:pPr>
            <a:r>
              <a:rPr lang="es-MX" sz="1600" dirty="0"/>
              <a:t>Accesible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s-MX" sz="1600" dirty="0"/>
              <a:t>Oportuno y eficaz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s-MX" sz="1600" dirty="0"/>
              <a:t>Culturalmente apropiado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s-MX" sz="1600" dirty="0"/>
              <a:t>Equitativo</a:t>
            </a:r>
          </a:p>
          <a:p>
            <a:pPr marL="171450" indent="-171450">
              <a:buFont typeface="Courier New" pitchFamily="49" charset="0"/>
              <a:buChar char="o"/>
            </a:pPr>
            <a:r>
              <a:rPr lang="es-MX" sz="1600" dirty="0"/>
              <a:t>Transparente</a:t>
            </a:r>
            <a:endParaRPr lang="es-ES" sz="1600" dirty="0"/>
          </a:p>
          <a:p>
            <a:endParaRPr lang="es-MX" sz="1400" dirty="0"/>
          </a:p>
          <a:p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Está basado </a:t>
            </a:r>
            <a:r>
              <a:rPr lang="es-MX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principalmente en el fortalecimiento de los mecanismos ya existentes en la institución y estará alineado con los instrumentos para rendición de cuentas del gobierno federal, el Sistema Nacional contra la Corrupción y las facultades del IFAI</a:t>
            </a: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7023228"/>
              </p:ext>
            </p:extLst>
          </p:nvPr>
        </p:nvGraphicFramePr>
        <p:xfrm>
          <a:off x="5308823" y="6306899"/>
          <a:ext cx="3837978" cy="39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79326"/>
                <a:gridCol w="1279326"/>
                <a:gridCol w="1279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OIC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IFAI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SIAC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23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 Órgano Interno de Control     </a:t>
            </a:r>
            <a:br>
              <a:rPr lang="es-MX" dirty="0" smtClean="0"/>
            </a:br>
            <a:r>
              <a:rPr lang="es-MX" dirty="0" smtClean="0"/>
              <a:t>  (OIC)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</a:t>
            </a:r>
            <a:r>
              <a:rPr lang="es-MX" dirty="0"/>
              <a:t>OIC </a:t>
            </a:r>
            <a:r>
              <a:rPr lang="es-MX" dirty="0" smtClean="0"/>
              <a:t>en </a:t>
            </a:r>
            <a:r>
              <a:rPr lang="es-MX" dirty="0"/>
              <a:t>la CONAFOR es una entidad derivada de la Secretaría de la Función Pública, cuyo objetivo es promover la cultura de transparencia en el gobierno, la rendición de cuentas, combate a la corrupción y el desempeño eficiente de las instituciones </a:t>
            </a:r>
            <a:r>
              <a:rPr lang="es-MX" dirty="0" smtClean="0"/>
              <a:t>públicas.</a:t>
            </a:r>
          </a:p>
          <a:p>
            <a:endParaRPr lang="es-MX" dirty="0"/>
          </a:p>
          <a:p>
            <a:r>
              <a:rPr lang="es-MX" dirty="0"/>
              <a:t>Casos que atiende:</a:t>
            </a:r>
          </a:p>
          <a:p>
            <a:pPr marL="0" indent="0">
              <a:buNone/>
            </a:pPr>
            <a:r>
              <a:rPr lang="es-MX" dirty="0" smtClean="0"/>
              <a:t>	Recibe </a:t>
            </a:r>
            <a:r>
              <a:rPr lang="es-MX" dirty="0"/>
              <a:t>quejas y denuncias por incumplimiento de las </a:t>
            </a:r>
            <a:r>
              <a:rPr lang="es-MX" dirty="0" smtClean="0"/>
              <a:t>	obligaciones </a:t>
            </a:r>
            <a:r>
              <a:rPr lang="es-MX" dirty="0"/>
              <a:t>de los servidores públicos y se encarga de </a:t>
            </a:r>
            <a:r>
              <a:rPr lang="es-MX" dirty="0" smtClean="0"/>
              <a:t>	darles </a:t>
            </a:r>
            <a:r>
              <a:rPr lang="es-MX" dirty="0"/>
              <a:t>seguimiento.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="" xmlns:p14="http://schemas.microsoft.com/office/powerpoint/2010/main" val="922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Unidad de Enlace - IFAI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197" y="1426106"/>
            <a:ext cx="9433048" cy="5802890"/>
          </a:xfrm>
        </p:spPr>
        <p:txBody>
          <a:bodyPr>
            <a:normAutofit/>
          </a:bodyPr>
          <a:lstStyle/>
          <a:p>
            <a:r>
              <a:rPr lang="es-MX" dirty="0"/>
              <a:t>El Instituto Federal de Acceso a la Información (IFAI)  es el organismo encargado de garantizar el derecho a la información pública gubernamental. A partir de la entrada en vigor de la Ley Federal de Transparencia y Acceso a la Información Pública Gubernamental, las dependencias y entidades del gobierno federal están obligadas a atender las solicitudes de información a la ciudadanía a través de las Unidades de Enlace que se encuentra en cada Dependencia o Entidad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Casos que atiende:</a:t>
            </a:r>
          </a:p>
          <a:p>
            <a:pPr marL="0" indent="0">
              <a:buNone/>
            </a:pPr>
            <a:r>
              <a:rPr lang="es-MX" dirty="0" smtClean="0"/>
              <a:t>	Recibe </a:t>
            </a:r>
            <a:r>
              <a:rPr lang="es-MX" dirty="0"/>
              <a:t>y atiende las solicitudes de información pública </a:t>
            </a:r>
            <a:r>
              <a:rPr lang="es-MX" dirty="0" smtClean="0"/>
              <a:t>	gubernamental </a:t>
            </a:r>
            <a:r>
              <a:rPr lang="es-MX" dirty="0"/>
              <a:t>que cualquier persona presenta ante la </a:t>
            </a:r>
            <a:r>
              <a:rPr lang="es-MX" dirty="0" smtClean="0"/>
              <a:t>	Unidad </a:t>
            </a:r>
            <a:r>
              <a:rPr lang="es-MX" dirty="0"/>
              <a:t>de Enlace – IFAI</a:t>
            </a:r>
            <a:r>
              <a:rPr lang="es-MX" dirty="0" smtClean="0"/>
              <a:t>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="" xmlns:p14="http://schemas.microsoft.com/office/powerpoint/2010/main" val="28890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-5905" y="195536"/>
            <a:ext cx="5758805" cy="1181886"/>
          </a:xfrm>
        </p:spPr>
        <p:txBody>
          <a:bodyPr>
            <a:normAutofit/>
          </a:bodyPr>
          <a:lstStyle/>
          <a:p>
            <a:r>
              <a:rPr lang="es-MX" dirty="0"/>
              <a:t>Contexto </a:t>
            </a:r>
            <a:r>
              <a:rPr lang="es-MX" dirty="0" smtClean="0"/>
              <a:t>Nacional</a:t>
            </a:r>
            <a:endParaRPr lang="es-MX" dirty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-5905" y="1377422"/>
            <a:ext cx="10083355" cy="4290723"/>
          </a:xfrm>
        </p:spPr>
        <p:txBody>
          <a:bodyPr>
            <a:normAutofit/>
          </a:bodyPr>
          <a:lstStyle/>
          <a:p>
            <a:r>
              <a:rPr lang="es-MX" sz="2300" dirty="0"/>
              <a:t>En México viven 110 millones de personas, de las cuales el 20% vive en áreas rurales</a:t>
            </a:r>
          </a:p>
          <a:p>
            <a:r>
              <a:rPr lang="es-MX" sz="2300" dirty="0"/>
              <a:t>Representa el </a:t>
            </a:r>
            <a:r>
              <a:rPr lang="es-MX" sz="2300" dirty="0" smtClean="0"/>
              <a:t>12°lugar </a:t>
            </a:r>
            <a:r>
              <a:rPr lang="es-MX" sz="2300" dirty="0"/>
              <a:t>en </a:t>
            </a:r>
            <a:r>
              <a:rPr lang="es-MX" sz="2300" dirty="0" smtClean="0"/>
              <a:t>superficie forestal (138M </a:t>
            </a:r>
            <a:r>
              <a:rPr lang="es-MX" sz="2300" dirty="0"/>
              <a:t>ha</a:t>
            </a:r>
            <a:r>
              <a:rPr lang="es-MX" sz="2300" dirty="0" smtClean="0"/>
              <a:t>) (70.4 % del territorio incluye zonas áridas, bosques templados, selvas tropicales, matorrales xerófilos)</a:t>
            </a:r>
            <a:endParaRPr lang="es-MX" sz="2300" dirty="0"/>
          </a:p>
          <a:p>
            <a:r>
              <a:rPr lang="es-MX" sz="2300" dirty="0"/>
              <a:t>México pasó por un proceso de reforma agraria dando como resultado que el 70%de los bosques y selvas ahora se encuentren en manos de ejidos y comunidades </a:t>
            </a:r>
            <a:r>
              <a:rPr lang="es-MX" sz="2300" dirty="0" smtClean="0"/>
              <a:t>(propiedad común)</a:t>
            </a:r>
            <a:endParaRPr lang="es-MX" sz="2300" dirty="0"/>
          </a:p>
          <a:p>
            <a:r>
              <a:rPr lang="es-MX" sz="2300" dirty="0"/>
              <a:t>De los 9 mil ejidos y comunidades con bosques y selvas que existen, 3 mil tienen como su principal fuente de ingresos al sector </a:t>
            </a:r>
            <a:r>
              <a:rPr lang="es-MX" sz="2300" dirty="0" smtClean="0"/>
              <a:t>forestal</a:t>
            </a:r>
            <a:endParaRPr lang="es-MX" sz="2300" dirty="0"/>
          </a:p>
          <a:p>
            <a:endParaRPr lang="es-MX" sz="2300" dirty="0"/>
          </a:p>
          <a:p>
            <a:endParaRPr lang="es-MX" sz="2300" dirty="0" smtClean="0">
              <a:latin typeface="Candara" pitchFamily="34" charset="0"/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30" y="5668144"/>
            <a:ext cx="1313540" cy="20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d331snte47.files.wordpress.com/2012/03/wixarrik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5" y="5668145"/>
            <a:ext cx="5743244" cy="204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8951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Servicio de Información y Atención Ciudadana (SIAC)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Dentro de la Unidad de Comunicación Social en la CONAFOR se encuentra el SIAC la cual atiende inquietudes, reclamos y sugerencias de la ciudadanía referente a todas las actividades de las CONAFOR. Esta a su vez remite  o turna las solicitudes ciudadanas hacia el que tenga la facultad y responsabilidad de atender la solicitud ciudadana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/>
              <a:t>Casos que atiende:</a:t>
            </a:r>
          </a:p>
          <a:p>
            <a:pPr marL="0" indent="0">
              <a:buNone/>
            </a:pPr>
            <a:r>
              <a:rPr lang="es-MX" dirty="0" smtClean="0"/>
              <a:t>	Brinda </a:t>
            </a:r>
            <a:r>
              <a:rPr lang="es-MX" dirty="0"/>
              <a:t>atención y respuesta oportuna a la ciudadanía </a:t>
            </a:r>
            <a:r>
              <a:rPr lang="es-MX" dirty="0" smtClean="0"/>
              <a:t>	resolviendo </a:t>
            </a:r>
            <a:r>
              <a:rPr lang="es-MX" dirty="0"/>
              <a:t>dudas y recibiendo reclamos y sugerencias </a:t>
            </a:r>
            <a:r>
              <a:rPr lang="es-MX" dirty="0" smtClean="0"/>
              <a:t>	sobre </a:t>
            </a:r>
            <a:r>
              <a:rPr lang="es-MX" dirty="0"/>
              <a:t>lo relacionado con las actividades de la CONAFOR.</a:t>
            </a:r>
          </a:p>
          <a:p>
            <a:endParaRPr lang="es-MX" dirty="0" smtClean="0"/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84660737"/>
              </p:ext>
            </p:extLst>
          </p:nvPr>
        </p:nvGraphicFramePr>
        <p:xfrm>
          <a:off x="-1" y="12656"/>
          <a:ext cx="10077451" cy="7723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202"/>
                <a:gridCol w="3793503"/>
                <a:gridCol w="3066746"/>
              </a:tblGrid>
              <a:tr h="451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 dirty="0">
                          <a:effectLst/>
                        </a:rPr>
                        <a:t>Mecanismos </a:t>
                      </a:r>
                      <a:endParaRPr lang="es-MX" sz="10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Casos que atienden</a:t>
                      </a:r>
                      <a:endParaRPr lang="es-MX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100">
                          <a:effectLst/>
                        </a:rPr>
                        <a:t>Medios de recepción</a:t>
                      </a:r>
                      <a:endParaRPr lang="es-MX" sz="10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</a:tr>
              <a:tr h="2644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OIC - Órgano Interno de Control</a:t>
                      </a:r>
                      <a:endParaRPr lang="es-MX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Recibe quejas y denuncias por incumplimiento de las obligaciones de los servidores públicos y se encarga de darles seguimiento.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* Atención directa en oficinas centrales. </a:t>
                      </a:r>
                      <a:br>
                        <a:rPr lang="es-MX" sz="1600">
                          <a:effectLst/>
                        </a:rPr>
                      </a:br>
                      <a:r>
                        <a:rPr lang="es-MX" sz="1600">
                          <a:effectLst/>
                        </a:rPr>
                        <a:t>* Correo electrónico: </a:t>
                      </a:r>
                      <a:r>
                        <a:rPr lang="es-MX" sz="1600" u="sng">
                          <a:effectLst/>
                          <a:hlinkClick r:id="rId2"/>
                        </a:rPr>
                        <a:t>quejas@conafor.gob.mx</a:t>
                      </a:r>
                      <a:r>
                        <a:rPr lang="es-MX" sz="1600">
                          <a:effectLst/>
                        </a:rPr>
                        <a:t/>
                      </a:r>
                      <a:br>
                        <a:rPr lang="es-MX" sz="1600">
                          <a:effectLst/>
                        </a:rPr>
                      </a:br>
                      <a:r>
                        <a:rPr lang="es-MX" sz="1600">
                          <a:effectLst/>
                        </a:rPr>
                        <a:t>* Telefónico: 01 800     500 43 61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* Fax 01 (33) 37 77 70 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* Sactel 01 800 386 24 66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</a:tr>
              <a:tr h="2313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IFAI - Instituto Federal de Acceso a la Información y Protección de datos</a:t>
                      </a:r>
                      <a:endParaRPr lang="es-MX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Atiende las solicitudes de información pública gubernamental; protección de datos personales que están en manos del gobierno federal; y resuelve sobre las negativas de acceso a información que las dependencias o entidades del gobierno federal hayan formulado. 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*Atención directa en oficinas centrales.</a:t>
                      </a:r>
                      <a:br>
                        <a:rPr lang="es-MX" sz="1600">
                          <a:effectLst/>
                        </a:rPr>
                      </a:br>
                      <a:r>
                        <a:rPr lang="es-MX" sz="1600">
                          <a:effectLst/>
                        </a:rPr>
                        <a:t>*Correo certificado dirigido a oficinas centrales.</a:t>
                      </a:r>
                      <a:br>
                        <a:rPr lang="es-MX" sz="1600">
                          <a:effectLst/>
                        </a:rPr>
                      </a:br>
                      <a:r>
                        <a:rPr lang="es-MX" sz="1600">
                          <a:effectLst/>
                        </a:rPr>
                        <a:t>* INFOMEX </a:t>
                      </a:r>
                      <a:r>
                        <a:rPr lang="es-MX" sz="1600" u="sng">
                          <a:effectLst/>
                          <a:hlinkClick r:id="rId3"/>
                        </a:rPr>
                        <a:t>www.infomex.org.mx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</a:tr>
              <a:tr h="2313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SIAC - Servicios de Información y Atención Ciudadana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Brinda atención y respuesta oportuna a la ciudadanía resolviendo dudas, y ofreciendo información general sobre lo relacionado con el programa ProÁrbol y actividades de la CONAFOR (concursos, convocatorias, conferencias, exposiciones).</a:t>
                      </a:r>
                      <a:endParaRPr lang="es-MX" sz="160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* Atención directa en oficinas centrales.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* Correo electrónico: </a:t>
                      </a:r>
                      <a:r>
                        <a:rPr lang="es-MX" sz="1600" u="sng" dirty="0">
                          <a:effectLst/>
                          <a:hlinkClick r:id="rId4"/>
                        </a:rPr>
                        <a:t>conafor@conafor.gob.mx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dirty="0">
                          <a:effectLst/>
                          <a:hlinkClick r:id="rId5"/>
                        </a:rPr>
                        <a:t>proarbol@conafor.gob.mx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*Telefónico: 01 800 </a:t>
                      </a:r>
                      <a:r>
                        <a:rPr lang="es-MX" sz="1600" dirty="0" err="1">
                          <a:effectLst/>
                        </a:rPr>
                        <a:t>ProArbol</a:t>
                      </a:r>
                      <a:r>
                        <a:rPr lang="es-MX" sz="1600" dirty="0">
                          <a:effectLst/>
                        </a:rPr>
                        <a:t> (73 70 000)</a:t>
                      </a:r>
                      <a:endParaRPr lang="es-MX" sz="1600" dirty="0">
                        <a:solidFill>
                          <a:srgbClr val="76923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12" marR="6251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230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Reflexiones finales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0602" y="1635696"/>
            <a:ext cx="9433048" cy="53032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MX" dirty="0" smtClean="0">
                <a:solidFill>
                  <a:schemeClr val="tx1"/>
                </a:solidFill>
              </a:rPr>
              <a:t>Legislación robusta, nuevos ejes de gobierno, Pacto por México, varias plataformas de participación ya existentes.</a:t>
            </a:r>
          </a:p>
          <a:p>
            <a:pPr>
              <a:buFont typeface="Wingdings" pitchFamily="2" charset="2"/>
              <a:buChar char="ü"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MX" dirty="0">
                <a:solidFill>
                  <a:schemeClr val="tx1"/>
                </a:solidFill>
              </a:rPr>
              <a:t>L</a:t>
            </a:r>
            <a:r>
              <a:rPr lang="es-MX" dirty="0" smtClean="0">
                <a:solidFill>
                  <a:schemeClr val="tx1"/>
                </a:solidFill>
              </a:rPr>
              <a:t>legar a las comunidades y ejidos más alejados para obtener su retroalimentación y garantizar la información oportuna. Cumplimiento de los ejes de gobierno y el </a:t>
            </a:r>
            <a:r>
              <a:rPr lang="es-MX" dirty="0">
                <a:solidFill>
                  <a:schemeClr val="tx1"/>
                </a:solidFill>
              </a:rPr>
              <a:t>P</a:t>
            </a:r>
            <a:r>
              <a:rPr lang="es-MX" dirty="0" smtClean="0">
                <a:solidFill>
                  <a:schemeClr val="tx1"/>
                </a:solidFill>
              </a:rPr>
              <a:t>acto por México.</a:t>
            </a:r>
          </a:p>
          <a:p>
            <a:pPr>
              <a:buFont typeface="Wingdings" pitchFamily="2" charset="2"/>
              <a:buChar char="v"/>
            </a:pPr>
            <a:endParaRPr lang="es-MX" dirty="0" smtClean="0">
              <a:solidFill>
                <a:schemeClr val="tx1"/>
              </a:solidFill>
            </a:endParaRPr>
          </a:p>
          <a:p>
            <a:pPr>
              <a:buFontTx/>
              <a:buChar char="?"/>
            </a:pPr>
            <a:r>
              <a:rPr lang="es-MX" dirty="0" smtClean="0">
                <a:solidFill>
                  <a:schemeClr val="tx1"/>
                </a:solidFill>
              </a:rPr>
              <a:t>Próximos pasos: explorar, fortalecer y vincular las     plataformas más convenientes para recibir la retroalimentación de personas en ejidos y comunidades y promover su participación activa. 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1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878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Fases de implementación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197" y="1805041"/>
            <a:ext cx="9433048" cy="982783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La implementación de REDD+ se plantea por fases, </a:t>
            </a:r>
            <a:r>
              <a:rPr lang="es-MX" dirty="0"/>
              <a:t>de acuerdo a circunstancias </a:t>
            </a:r>
            <a:r>
              <a:rPr lang="es-MX" dirty="0" smtClean="0"/>
              <a:t>nacionales:</a:t>
            </a:r>
            <a:endParaRPr lang="es-MX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74590" y="3540234"/>
            <a:ext cx="2952327" cy="3312368"/>
          </a:xfrm>
          <a:prstGeom prst="rect">
            <a:avLst/>
          </a:prstGeom>
        </p:spPr>
        <p:txBody>
          <a:bodyPr vert="horz" lIns="101782" tIns="50891" rIns="101782" bIns="50891" rtlCol="0">
            <a:noAutofit/>
          </a:bodyPr>
          <a:lstStyle>
            <a:lvl1pPr marL="381682" indent="-381682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826978" indent="-318068" algn="l" defTabSz="508909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n-ea"/>
                <a:cs typeface="+mn-cs"/>
              </a:defRPr>
            </a:lvl2pPr>
            <a:lvl3pPr marL="1272273" indent="-254455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n-ea"/>
                <a:cs typeface="+mn-cs"/>
              </a:defRPr>
            </a:lvl3pPr>
            <a:lvl4pPr marL="1781183" indent="-254455" algn="l" defTabSz="508909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n-ea"/>
                <a:cs typeface="+mn-cs"/>
              </a:defRPr>
            </a:lvl4pPr>
            <a:lvl5pPr marL="2290092" indent="-254455" algn="l" defTabSz="508909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n-ea"/>
                <a:cs typeface="+mn-cs"/>
              </a:defRPr>
            </a:lvl5pPr>
            <a:lvl6pPr marL="2799001" indent="-254455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7911" indent="-254455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6820" indent="-254455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5729" indent="-254455" algn="l" defTabSz="508909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r>
              <a:rPr lang="es-MX" sz="2200" dirty="0">
                <a:solidFill>
                  <a:srgbClr val="4F81BD">
                    <a:lumMod val="50000"/>
                  </a:srgbClr>
                </a:solidFill>
              </a:rPr>
              <a:t>Desarrollo de capacidades y estrategias </a:t>
            </a:r>
            <a:r>
              <a:rPr lang="es-MX" sz="2200" dirty="0" smtClean="0">
                <a:solidFill>
                  <a:srgbClr val="4F81BD">
                    <a:lumMod val="50000"/>
                  </a:srgbClr>
                </a:solidFill>
              </a:rPr>
              <a:t>nacionales</a:t>
            </a:r>
            <a:r>
              <a:rPr lang="es-MX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s-MX" sz="2200" b="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incluyendo diálogo nacional, fortalecimiento institucional y actividades de demostración.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s-MX" sz="2200" b="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670933" y="3565783"/>
            <a:ext cx="28794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s-MX" sz="2200" b="1" dirty="0">
                <a:solidFill>
                  <a:srgbClr val="9BBB59">
                    <a:lumMod val="50000"/>
                  </a:srgbClr>
                </a:solidFill>
                <a:latin typeface="Arial  "/>
              </a:rPr>
              <a:t>Implementación de políticas y medidas</a:t>
            </a:r>
            <a:r>
              <a:rPr lang="es-MX" sz="2100" b="1" dirty="0">
                <a:solidFill>
                  <a:srgbClr val="9BBB59">
                    <a:lumMod val="50000"/>
                  </a:srgbClr>
                </a:solidFill>
              </a:rPr>
              <a:t> </a:t>
            </a:r>
            <a:r>
              <a:rPr lang="es-MX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  "/>
              </a:rPr>
              <a:t>que se propongan en la estrategia nacional de REDD.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endParaRPr lang="es-MX" sz="2100" dirty="0">
              <a:solidFill>
                <a:prstClr val="black"/>
              </a:solidFill>
            </a:endParaRPr>
          </a:p>
          <a:p>
            <a:endParaRPr lang="es-MX" sz="2100" dirty="0">
              <a:solidFill>
                <a:prstClr val="black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67277" y="3565783"/>
            <a:ext cx="30243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s-MX" sz="2200" b="1" dirty="0">
                <a:solidFill>
                  <a:srgbClr val="C0504D">
                    <a:lumMod val="75000"/>
                  </a:srgbClr>
                </a:solidFill>
                <a:latin typeface="Arial  "/>
              </a:rPr>
              <a:t>Pago por resultados </a:t>
            </a:r>
            <a:r>
              <a:rPr lang="es-MX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  "/>
              </a:rPr>
              <a:t>sobre la base de cuantificación de emisiones y remociones de bosques, contra niveles de referencia convenidos.</a:t>
            </a:r>
          </a:p>
        </p:txBody>
      </p:sp>
      <p:sp>
        <p:nvSpPr>
          <p:cNvPr id="10" name="9 Cheurón"/>
          <p:cNvSpPr/>
          <p:nvPr/>
        </p:nvSpPr>
        <p:spPr>
          <a:xfrm>
            <a:off x="591793" y="2930395"/>
            <a:ext cx="2935124" cy="51322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 "/>
              </a:rPr>
              <a:t>Fase 1</a:t>
            </a:r>
            <a:endParaRPr lang="es-MX" sz="2200" b="1" dirty="0">
              <a:solidFill>
                <a:prstClr val="black">
                  <a:lumMod val="75000"/>
                  <a:lumOff val="25000"/>
                </a:prstClr>
              </a:solidFill>
              <a:latin typeface="Arial  "/>
            </a:endParaRPr>
          </a:p>
        </p:txBody>
      </p:sp>
      <p:sp>
        <p:nvSpPr>
          <p:cNvPr id="11" name="10 Cheurón"/>
          <p:cNvSpPr/>
          <p:nvPr/>
        </p:nvSpPr>
        <p:spPr>
          <a:xfrm>
            <a:off x="3670933" y="2931840"/>
            <a:ext cx="2879402" cy="51323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 "/>
              </a:rPr>
              <a:t>Fase 2</a:t>
            </a:r>
            <a:endParaRPr lang="es-MX" sz="2200" b="1" dirty="0">
              <a:solidFill>
                <a:prstClr val="black">
                  <a:lumMod val="75000"/>
                  <a:lumOff val="25000"/>
                </a:prstClr>
              </a:solidFill>
              <a:latin typeface="Arial  "/>
            </a:endParaRPr>
          </a:p>
        </p:txBody>
      </p:sp>
      <p:sp>
        <p:nvSpPr>
          <p:cNvPr id="12" name="11 Cheurón"/>
          <p:cNvSpPr/>
          <p:nvPr/>
        </p:nvSpPr>
        <p:spPr>
          <a:xfrm>
            <a:off x="6767277" y="2939875"/>
            <a:ext cx="2951968" cy="505196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 "/>
              </a:rPr>
              <a:t>Fase 3</a:t>
            </a:r>
            <a:endParaRPr lang="es-MX" sz="2200" b="1" dirty="0">
              <a:solidFill>
                <a:prstClr val="black">
                  <a:lumMod val="75000"/>
                  <a:lumOff val="25000"/>
                </a:prstClr>
              </a:solidFill>
              <a:latin typeface="Arial  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5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Comisión Intersecretarial de Cambio Climático (CICC)</a:t>
            </a:r>
            <a:endParaRPr lang="es-MX" dirty="0"/>
          </a:p>
        </p:txBody>
      </p:sp>
      <p:pic>
        <p:nvPicPr>
          <p:cNvPr id="10" name="Picture 10" descr="Screen shot 2011-03-03 at 8.23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5656"/>
            <a:ext cx="10077450" cy="64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80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Comité Técnico Consultivo REDD+ (CTC-REDD) asesora al GT-REDD+ de la CICC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97" y="1419673"/>
            <a:ext cx="3625800" cy="2469976"/>
          </a:xfrm>
        </p:spPr>
        <p:txBody>
          <a:bodyPr>
            <a:normAutofit/>
          </a:bodyPr>
          <a:lstStyle/>
          <a:p>
            <a:r>
              <a:rPr lang="es-MX" sz="2100" dirty="0">
                <a:latin typeface="+mj-lt"/>
              </a:rPr>
              <a:t>El </a:t>
            </a:r>
            <a:r>
              <a:rPr lang="es-MX" sz="2100" dirty="0">
                <a:solidFill>
                  <a:srgbClr val="7030A0"/>
                </a:solidFill>
                <a:latin typeface="+mj-lt"/>
              </a:rPr>
              <a:t>CTC-REDD+</a:t>
            </a:r>
            <a:r>
              <a:rPr lang="es-MX" sz="2100" dirty="0">
                <a:latin typeface="+mj-lt"/>
              </a:rPr>
              <a:t> jugó un papel fundamental en la construcción de la </a:t>
            </a:r>
            <a:r>
              <a:rPr lang="es-MX" sz="2100" dirty="0">
                <a:solidFill>
                  <a:srgbClr val="7030A0"/>
                </a:solidFill>
                <a:latin typeface="+mj-lt"/>
              </a:rPr>
              <a:t>Visión del México sobre REDD+</a:t>
            </a:r>
          </a:p>
        </p:txBody>
      </p:sp>
      <p:sp>
        <p:nvSpPr>
          <p:cNvPr id="4" name="3 Elipse"/>
          <p:cNvSpPr/>
          <p:nvPr/>
        </p:nvSpPr>
        <p:spPr>
          <a:xfrm>
            <a:off x="6588225" y="5113784"/>
            <a:ext cx="1080120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UNOFOC</a:t>
            </a:r>
          </a:p>
        </p:txBody>
      </p:sp>
      <p:sp>
        <p:nvSpPr>
          <p:cNvPr id="5" name="16 Elipse"/>
          <p:cNvSpPr/>
          <p:nvPr/>
        </p:nvSpPr>
        <p:spPr>
          <a:xfrm>
            <a:off x="4572001" y="1441376"/>
            <a:ext cx="1368152" cy="626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>
                <a:solidFill>
                  <a:schemeClr val="bg2">
                    <a:lumMod val="50000"/>
                  </a:schemeClr>
                </a:solidFill>
              </a:rPr>
              <a:t>CONANP</a:t>
            </a:r>
          </a:p>
        </p:txBody>
      </p:sp>
      <p:sp>
        <p:nvSpPr>
          <p:cNvPr id="6" name="5 Elipse"/>
          <p:cNvSpPr/>
          <p:nvPr/>
        </p:nvSpPr>
        <p:spPr>
          <a:xfrm>
            <a:off x="6732241" y="1340768"/>
            <a:ext cx="1152128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>
                <a:solidFill>
                  <a:schemeClr val="bg2">
                    <a:lumMod val="50000"/>
                  </a:schemeClr>
                </a:solidFill>
              </a:rPr>
              <a:t>IMTA</a:t>
            </a:r>
          </a:p>
        </p:txBody>
      </p:sp>
      <p:sp>
        <p:nvSpPr>
          <p:cNvPr id="7" name="6 Elipse"/>
          <p:cNvSpPr/>
          <p:nvPr/>
        </p:nvSpPr>
        <p:spPr>
          <a:xfrm>
            <a:off x="395537" y="6265912"/>
            <a:ext cx="3240360" cy="1152128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b="1" dirty="0" smtClean="0"/>
              <a:t>Otros especialistas y académicos y gobiernos estatales</a:t>
            </a:r>
            <a:endParaRPr lang="es-MX" b="1" dirty="0"/>
          </a:p>
        </p:txBody>
      </p:sp>
      <p:grpSp>
        <p:nvGrpSpPr>
          <p:cNvPr id="8" name="39 Grupo"/>
          <p:cNvGrpSpPr/>
          <p:nvPr/>
        </p:nvGrpSpPr>
        <p:grpSpPr>
          <a:xfrm>
            <a:off x="1043609" y="4033665"/>
            <a:ext cx="6696744" cy="1440160"/>
            <a:chOff x="1115616" y="2636912"/>
            <a:chExt cx="6696744" cy="1440160"/>
          </a:xfrm>
        </p:grpSpPr>
        <p:sp>
          <p:nvSpPr>
            <p:cNvPr id="9" name="6 Elipse"/>
            <p:cNvSpPr/>
            <p:nvPr/>
          </p:nvSpPr>
          <p:spPr>
            <a:xfrm>
              <a:off x="1115616" y="2780928"/>
              <a:ext cx="6696744" cy="1296144"/>
            </a:xfrm>
            <a:prstGeom prst="ellipse">
              <a:avLst/>
            </a:prstGeom>
            <a:solidFill>
              <a:schemeClr val="accent3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CTC-REDD+</a:t>
              </a:r>
              <a:endParaRPr lang="es-MX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1187624" y="2780928"/>
              <a:ext cx="936104" cy="6263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AMBIO</a:t>
              </a:r>
            </a:p>
          </p:txBody>
        </p:sp>
        <p:sp>
          <p:nvSpPr>
            <p:cNvPr id="11" name="33 Elipse"/>
            <p:cNvSpPr/>
            <p:nvPr/>
          </p:nvSpPr>
          <p:spPr>
            <a:xfrm>
              <a:off x="1979712" y="2636912"/>
              <a:ext cx="936104" cy="6983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Red MOCAF</a:t>
              </a:r>
            </a:p>
          </p:txBody>
        </p:sp>
        <p:sp>
          <p:nvSpPr>
            <p:cNvPr id="12" name="11 Elipse"/>
            <p:cNvSpPr/>
            <p:nvPr/>
          </p:nvSpPr>
          <p:spPr>
            <a:xfrm>
              <a:off x="1259632" y="2780928"/>
              <a:ext cx="936104" cy="6263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AMBIO</a:t>
              </a:r>
            </a:p>
          </p:txBody>
        </p:sp>
        <p:sp>
          <p:nvSpPr>
            <p:cNvPr id="13" name="33 Elipse"/>
            <p:cNvSpPr/>
            <p:nvPr/>
          </p:nvSpPr>
          <p:spPr>
            <a:xfrm>
              <a:off x="1979712" y="2636912"/>
              <a:ext cx="1008112" cy="69837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Red MOCAF</a:t>
              </a:r>
            </a:p>
          </p:txBody>
        </p:sp>
      </p:grpSp>
      <p:sp>
        <p:nvSpPr>
          <p:cNvPr id="14" name="13 Elipse"/>
          <p:cNvSpPr/>
          <p:nvPr/>
        </p:nvSpPr>
        <p:spPr>
          <a:xfrm>
            <a:off x="827585" y="4609728"/>
            <a:ext cx="936104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CIGA-UNAM</a:t>
            </a:r>
          </a:p>
        </p:txBody>
      </p:sp>
      <p:sp>
        <p:nvSpPr>
          <p:cNvPr id="15" name="14 Elipse"/>
          <p:cNvSpPr/>
          <p:nvPr/>
        </p:nvSpPr>
        <p:spPr>
          <a:xfrm>
            <a:off x="2699793" y="3961656"/>
            <a:ext cx="1080120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ECOSUR</a:t>
            </a:r>
          </a:p>
        </p:txBody>
      </p:sp>
      <p:sp>
        <p:nvSpPr>
          <p:cNvPr id="16" name="15 Elipse"/>
          <p:cNvSpPr/>
          <p:nvPr/>
        </p:nvSpPr>
        <p:spPr>
          <a:xfrm>
            <a:off x="827584" y="5135488"/>
            <a:ext cx="1368152" cy="5543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Greenpeace</a:t>
            </a:r>
          </a:p>
        </p:txBody>
      </p:sp>
      <p:sp>
        <p:nvSpPr>
          <p:cNvPr id="17" name="16 Elipse"/>
          <p:cNvSpPr/>
          <p:nvPr/>
        </p:nvSpPr>
        <p:spPr>
          <a:xfrm>
            <a:off x="6876257" y="4393705"/>
            <a:ext cx="936104" cy="50405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GEA</a:t>
            </a:r>
          </a:p>
        </p:txBody>
      </p:sp>
      <p:sp>
        <p:nvSpPr>
          <p:cNvPr id="18" name="21 Elipse"/>
          <p:cNvSpPr/>
          <p:nvPr/>
        </p:nvSpPr>
        <p:spPr>
          <a:xfrm>
            <a:off x="5292080" y="3889648"/>
            <a:ext cx="1080120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COLPOS</a:t>
            </a:r>
          </a:p>
        </p:txBody>
      </p:sp>
      <p:sp>
        <p:nvSpPr>
          <p:cNvPr id="19" name="11 Elipse"/>
          <p:cNvSpPr/>
          <p:nvPr/>
        </p:nvSpPr>
        <p:spPr>
          <a:xfrm>
            <a:off x="4499993" y="3889648"/>
            <a:ext cx="936104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WWF</a:t>
            </a:r>
          </a:p>
        </p:txBody>
      </p:sp>
      <p:sp>
        <p:nvSpPr>
          <p:cNvPr id="20" name="8 Elipse"/>
          <p:cNvSpPr/>
          <p:nvPr/>
        </p:nvSpPr>
        <p:spPr>
          <a:xfrm>
            <a:off x="3635897" y="3889648"/>
            <a:ext cx="936104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CCMSS</a:t>
            </a:r>
          </a:p>
        </p:txBody>
      </p:sp>
      <p:sp>
        <p:nvSpPr>
          <p:cNvPr id="21" name="10 Elipse"/>
          <p:cNvSpPr/>
          <p:nvPr/>
        </p:nvSpPr>
        <p:spPr>
          <a:xfrm>
            <a:off x="6084168" y="4055368"/>
            <a:ext cx="1224136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 err="1"/>
              <a:t>Pronatura</a:t>
            </a:r>
            <a:r>
              <a:rPr lang="es-MX" sz="1200" b="1" dirty="0"/>
              <a:t> Sur</a:t>
            </a:r>
          </a:p>
        </p:txBody>
      </p:sp>
      <p:sp>
        <p:nvSpPr>
          <p:cNvPr id="22" name="12 Elipse"/>
          <p:cNvSpPr/>
          <p:nvPr/>
        </p:nvSpPr>
        <p:spPr>
          <a:xfrm>
            <a:off x="1835697" y="5257800"/>
            <a:ext cx="864096" cy="5543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FMCN</a:t>
            </a:r>
          </a:p>
        </p:txBody>
      </p:sp>
      <p:sp>
        <p:nvSpPr>
          <p:cNvPr id="23" name="9 Elipse"/>
          <p:cNvSpPr/>
          <p:nvPr/>
        </p:nvSpPr>
        <p:spPr>
          <a:xfrm>
            <a:off x="3131840" y="5185792"/>
            <a:ext cx="792088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Ceiba</a:t>
            </a:r>
          </a:p>
        </p:txBody>
      </p:sp>
      <p:sp>
        <p:nvSpPr>
          <p:cNvPr id="24" name="14 Elipse"/>
          <p:cNvSpPr/>
          <p:nvPr/>
        </p:nvSpPr>
        <p:spPr>
          <a:xfrm>
            <a:off x="5076056" y="5185792"/>
            <a:ext cx="936104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CEMDA</a:t>
            </a:r>
          </a:p>
        </p:txBody>
      </p:sp>
      <p:sp>
        <p:nvSpPr>
          <p:cNvPr id="25" name="24 Elipse"/>
          <p:cNvSpPr/>
          <p:nvPr/>
        </p:nvSpPr>
        <p:spPr>
          <a:xfrm>
            <a:off x="899593" y="4609728"/>
            <a:ext cx="936104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CIGA-UNAM</a:t>
            </a:r>
          </a:p>
        </p:txBody>
      </p:sp>
      <p:sp>
        <p:nvSpPr>
          <p:cNvPr id="26" name="25 Elipse"/>
          <p:cNvSpPr/>
          <p:nvPr/>
        </p:nvSpPr>
        <p:spPr>
          <a:xfrm>
            <a:off x="2771801" y="3961656"/>
            <a:ext cx="1080120" cy="6983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ECOSUR</a:t>
            </a:r>
          </a:p>
        </p:txBody>
      </p:sp>
      <p:sp>
        <p:nvSpPr>
          <p:cNvPr id="27" name="26 Elipse"/>
          <p:cNvSpPr/>
          <p:nvPr/>
        </p:nvSpPr>
        <p:spPr>
          <a:xfrm>
            <a:off x="2483768" y="5257801"/>
            <a:ext cx="864096" cy="57606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CDI-CCDI</a:t>
            </a:r>
          </a:p>
        </p:txBody>
      </p:sp>
      <p:sp>
        <p:nvSpPr>
          <p:cNvPr id="28" name="27 Elipse"/>
          <p:cNvSpPr/>
          <p:nvPr/>
        </p:nvSpPr>
        <p:spPr>
          <a:xfrm>
            <a:off x="5868144" y="5185792"/>
            <a:ext cx="914400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TNC</a:t>
            </a:r>
          </a:p>
        </p:txBody>
      </p:sp>
      <p:sp>
        <p:nvSpPr>
          <p:cNvPr id="29" name="28 Elipse"/>
          <p:cNvSpPr/>
          <p:nvPr/>
        </p:nvSpPr>
        <p:spPr>
          <a:xfrm>
            <a:off x="3707905" y="5185792"/>
            <a:ext cx="936104" cy="6480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RITA</a:t>
            </a:r>
          </a:p>
        </p:txBody>
      </p:sp>
      <p:grpSp>
        <p:nvGrpSpPr>
          <p:cNvPr id="30" name="52 Grupo"/>
          <p:cNvGrpSpPr/>
          <p:nvPr/>
        </p:nvGrpSpPr>
        <p:grpSpPr>
          <a:xfrm>
            <a:off x="3923928" y="1340768"/>
            <a:ext cx="3600400" cy="2332856"/>
            <a:chOff x="2771800" y="736104"/>
            <a:chExt cx="3600400" cy="2332856"/>
          </a:xfrm>
          <a:solidFill>
            <a:schemeClr val="bg1"/>
          </a:solidFill>
        </p:grpSpPr>
        <p:grpSp>
          <p:nvGrpSpPr>
            <p:cNvPr id="31" name="48 Grupo"/>
            <p:cNvGrpSpPr/>
            <p:nvPr/>
          </p:nvGrpSpPr>
          <p:grpSpPr>
            <a:xfrm>
              <a:off x="2771800" y="736104"/>
              <a:ext cx="3600400" cy="1972816"/>
              <a:chOff x="2771800" y="736104"/>
              <a:chExt cx="3600400" cy="1972816"/>
            </a:xfrm>
            <a:grpFill/>
          </p:grpSpPr>
          <p:sp>
            <p:nvSpPr>
              <p:cNvPr id="36" name="35 Elipse"/>
              <p:cNvSpPr/>
              <p:nvPr/>
            </p:nvSpPr>
            <p:spPr>
              <a:xfrm>
                <a:off x="2771800" y="1794520"/>
                <a:ext cx="3600400" cy="9144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GT-REDD+ CICC</a:t>
                </a:r>
                <a:endParaRPr lang="es-MX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4283968" y="1528192"/>
                <a:ext cx="1800200" cy="55436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SEMARNAT - CONAFOR</a:t>
                </a:r>
              </a:p>
            </p:txBody>
          </p:sp>
          <p:sp>
            <p:nvSpPr>
              <p:cNvPr id="38" name="16 Elipse"/>
              <p:cNvSpPr/>
              <p:nvPr/>
            </p:nvSpPr>
            <p:spPr>
              <a:xfrm>
                <a:off x="2915816" y="1528192"/>
                <a:ext cx="1368152" cy="62636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SAGARPA</a:t>
                </a:r>
              </a:p>
            </p:txBody>
          </p:sp>
          <p:sp>
            <p:nvSpPr>
              <p:cNvPr id="39" name="38 Elipse"/>
              <p:cNvSpPr/>
              <p:nvPr/>
            </p:nvSpPr>
            <p:spPr>
              <a:xfrm>
                <a:off x="4211960" y="1096144"/>
                <a:ext cx="1130424" cy="55436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CONABIO</a:t>
                </a:r>
              </a:p>
            </p:txBody>
          </p:sp>
          <p:sp>
            <p:nvSpPr>
              <p:cNvPr id="40" name="39 Elipse"/>
              <p:cNvSpPr/>
              <p:nvPr/>
            </p:nvSpPr>
            <p:spPr>
              <a:xfrm>
                <a:off x="4716016" y="736104"/>
                <a:ext cx="1152128" cy="55436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CBMM</a:t>
                </a:r>
              </a:p>
            </p:txBody>
          </p:sp>
        </p:grpSp>
        <p:grpSp>
          <p:nvGrpSpPr>
            <p:cNvPr id="32" name="49 Grupo"/>
            <p:cNvGrpSpPr/>
            <p:nvPr/>
          </p:nvGrpSpPr>
          <p:grpSpPr>
            <a:xfrm>
              <a:off x="3441576" y="2298576"/>
              <a:ext cx="2548880" cy="770384"/>
              <a:chOff x="3225552" y="2298576"/>
              <a:chExt cx="2548880" cy="770384"/>
            </a:xfrm>
            <a:grpFill/>
          </p:grpSpPr>
          <p:sp>
            <p:nvSpPr>
              <p:cNvPr id="34" name="33 Elipse"/>
              <p:cNvSpPr/>
              <p:nvPr/>
            </p:nvSpPr>
            <p:spPr>
              <a:xfrm>
                <a:off x="4860032" y="2298576"/>
                <a:ext cx="914400" cy="62636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INEGI</a:t>
                </a:r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3225552" y="2442592"/>
                <a:ext cx="914400" cy="626368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200" b="1" dirty="0">
                    <a:solidFill>
                      <a:schemeClr val="bg2">
                        <a:lumMod val="50000"/>
                      </a:schemeClr>
                    </a:solidFill>
                  </a:rPr>
                  <a:t>SE</a:t>
                </a:r>
              </a:p>
            </p:txBody>
          </p:sp>
        </p:grpSp>
        <p:sp>
          <p:nvSpPr>
            <p:cNvPr id="33" name="20 Elipse"/>
            <p:cNvSpPr/>
            <p:nvPr/>
          </p:nvSpPr>
          <p:spPr>
            <a:xfrm>
              <a:off x="4233664" y="2442592"/>
              <a:ext cx="914400" cy="62636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bg2">
                      <a:lumMod val="50000"/>
                    </a:schemeClr>
                  </a:solidFill>
                </a:rPr>
                <a:t>SHCP</a:t>
              </a:r>
            </a:p>
          </p:txBody>
        </p:sp>
      </p:grpSp>
      <p:sp>
        <p:nvSpPr>
          <p:cNvPr id="41" name="40 Elipse"/>
          <p:cNvSpPr/>
          <p:nvPr/>
        </p:nvSpPr>
        <p:spPr>
          <a:xfrm>
            <a:off x="7236296" y="1700808"/>
            <a:ext cx="1152128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>
                <a:solidFill>
                  <a:schemeClr val="bg2">
                    <a:lumMod val="50000"/>
                  </a:schemeClr>
                </a:solidFill>
              </a:rPr>
              <a:t>INE</a:t>
            </a:r>
          </a:p>
        </p:txBody>
      </p:sp>
      <p:grpSp>
        <p:nvGrpSpPr>
          <p:cNvPr id="42" name="50 Grupo"/>
          <p:cNvGrpSpPr/>
          <p:nvPr/>
        </p:nvGrpSpPr>
        <p:grpSpPr>
          <a:xfrm>
            <a:off x="3851920" y="2471192"/>
            <a:ext cx="3938736" cy="820688"/>
            <a:chOff x="3851920" y="1506488"/>
            <a:chExt cx="3938736" cy="820688"/>
          </a:xfrm>
          <a:solidFill>
            <a:schemeClr val="bg1"/>
          </a:solidFill>
        </p:grpSpPr>
        <p:sp>
          <p:nvSpPr>
            <p:cNvPr id="43" name="42 Elipse"/>
            <p:cNvSpPr/>
            <p:nvPr/>
          </p:nvSpPr>
          <p:spPr>
            <a:xfrm>
              <a:off x="3851920" y="1700808"/>
              <a:ext cx="914400" cy="62636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bg2">
                      <a:lumMod val="50000"/>
                    </a:schemeClr>
                  </a:solidFill>
                </a:rPr>
                <a:t>SRE</a:t>
              </a:r>
            </a:p>
          </p:txBody>
        </p:sp>
        <p:sp>
          <p:nvSpPr>
            <p:cNvPr id="44" name="43 Elipse"/>
            <p:cNvSpPr/>
            <p:nvPr/>
          </p:nvSpPr>
          <p:spPr>
            <a:xfrm>
              <a:off x="6876256" y="1506488"/>
              <a:ext cx="914400" cy="62636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>
                  <a:solidFill>
                    <a:schemeClr val="bg2">
                      <a:lumMod val="50000"/>
                    </a:schemeClr>
                  </a:solidFill>
                </a:rPr>
                <a:t>SCT</a:t>
              </a:r>
            </a:p>
          </p:txBody>
        </p:sp>
      </p:grpSp>
      <p:sp>
        <p:nvSpPr>
          <p:cNvPr id="45" name="44 Elipse"/>
          <p:cNvSpPr/>
          <p:nvPr/>
        </p:nvSpPr>
        <p:spPr>
          <a:xfrm>
            <a:off x="6300192" y="1700808"/>
            <a:ext cx="1152128" cy="5543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CONAGUA</a:t>
            </a:r>
          </a:p>
        </p:txBody>
      </p:sp>
      <p:grpSp>
        <p:nvGrpSpPr>
          <p:cNvPr id="48" name="54 Grupo"/>
          <p:cNvGrpSpPr/>
          <p:nvPr/>
        </p:nvGrpSpPr>
        <p:grpSpPr>
          <a:xfrm>
            <a:off x="4716016" y="6049889"/>
            <a:ext cx="4176464" cy="1418456"/>
            <a:chOff x="4716016" y="5085184"/>
            <a:chExt cx="4176464" cy="1418456"/>
          </a:xfrm>
        </p:grpSpPr>
        <p:sp>
          <p:nvSpPr>
            <p:cNvPr id="49" name="48 Elipse"/>
            <p:cNvSpPr/>
            <p:nvPr/>
          </p:nvSpPr>
          <p:spPr>
            <a:xfrm>
              <a:off x="5292080" y="5229200"/>
              <a:ext cx="3096344" cy="62636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Organismos Internacionales</a:t>
              </a:r>
              <a:endParaRPr lang="es-MX" b="1" dirty="0"/>
            </a:p>
          </p:txBody>
        </p:sp>
        <p:sp>
          <p:nvSpPr>
            <p:cNvPr id="50" name="49 Elipse"/>
            <p:cNvSpPr/>
            <p:nvPr/>
          </p:nvSpPr>
          <p:spPr>
            <a:xfrm>
              <a:off x="4932040" y="5661248"/>
              <a:ext cx="1224136" cy="6983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Fundación Ford</a:t>
              </a:r>
            </a:p>
          </p:txBody>
        </p:sp>
        <p:sp>
          <p:nvSpPr>
            <p:cNvPr id="51" name="50 Elipse"/>
            <p:cNvSpPr/>
            <p:nvPr/>
          </p:nvSpPr>
          <p:spPr>
            <a:xfrm>
              <a:off x="4716016" y="5085184"/>
              <a:ext cx="1152128" cy="72008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Banco Mundial</a:t>
              </a:r>
            </a:p>
          </p:txBody>
        </p:sp>
        <p:sp>
          <p:nvSpPr>
            <p:cNvPr id="52" name="51 Elipse"/>
            <p:cNvSpPr/>
            <p:nvPr/>
          </p:nvSpPr>
          <p:spPr>
            <a:xfrm>
              <a:off x="7020272" y="5733256"/>
              <a:ext cx="1008112" cy="6480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 err="1"/>
                <a:t>Climate</a:t>
              </a:r>
              <a:r>
                <a:rPr lang="es-MX" sz="1200" b="1" dirty="0"/>
                <a:t> </a:t>
              </a:r>
              <a:r>
                <a:rPr lang="es-MX" sz="1200" b="1" dirty="0" err="1"/>
                <a:t>Focus</a:t>
              </a:r>
              <a:endParaRPr lang="es-MX" sz="1200" b="1" dirty="0"/>
            </a:p>
          </p:txBody>
        </p:sp>
        <p:sp>
          <p:nvSpPr>
            <p:cNvPr id="53" name="52 Elipse"/>
            <p:cNvSpPr/>
            <p:nvPr/>
          </p:nvSpPr>
          <p:spPr>
            <a:xfrm>
              <a:off x="5940152" y="5805264"/>
              <a:ext cx="1224136" cy="6983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Embajada Británica</a:t>
              </a:r>
            </a:p>
          </p:txBody>
        </p:sp>
        <p:sp>
          <p:nvSpPr>
            <p:cNvPr id="54" name="53 Elipse"/>
            <p:cNvSpPr/>
            <p:nvPr/>
          </p:nvSpPr>
          <p:spPr>
            <a:xfrm>
              <a:off x="7668344" y="5394920"/>
              <a:ext cx="1224136" cy="69837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b="1" dirty="0"/>
                <a:t>PNUD</a:t>
              </a:r>
            </a:p>
          </p:txBody>
        </p:sp>
      </p:grpSp>
      <p:sp>
        <p:nvSpPr>
          <p:cNvPr id="55" name="54 Elipse"/>
          <p:cNvSpPr/>
          <p:nvPr/>
        </p:nvSpPr>
        <p:spPr>
          <a:xfrm>
            <a:off x="7402016" y="2161456"/>
            <a:ext cx="914400" cy="62636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>
                <a:solidFill>
                  <a:schemeClr val="bg2">
                    <a:lumMod val="50000"/>
                  </a:schemeClr>
                </a:solidFill>
              </a:rPr>
              <a:t>SENER</a:t>
            </a:r>
          </a:p>
        </p:txBody>
      </p:sp>
      <p:sp>
        <p:nvSpPr>
          <p:cNvPr id="56" name="14 Elipse"/>
          <p:cNvSpPr/>
          <p:nvPr/>
        </p:nvSpPr>
        <p:spPr>
          <a:xfrm>
            <a:off x="4355976" y="5185792"/>
            <a:ext cx="936104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SAO</a:t>
            </a:r>
          </a:p>
        </p:txBody>
      </p:sp>
      <p:sp>
        <p:nvSpPr>
          <p:cNvPr id="57" name="56 Elipse"/>
          <p:cNvSpPr/>
          <p:nvPr/>
        </p:nvSpPr>
        <p:spPr>
          <a:xfrm>
            <a:off x="6876257" y="4753744"/>
            <a:ext cx="1080120" cy="62636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s-MX" sz="1200" b="1" dirty="0"/>
              <a:t>NATURA</a:t>
            </a:r>
          </a:p>
        </p:txBody>
      </p:sp>
    </p:spTree>
    <p:extLst>
      <p:ext uri="{BB962C8B-B14F-4D97-AF65-F5344CB8AC3E}">
        <p14:creationId xmlns="" xmlns:p14="http://schemas.microsoft.com/office/powerpoint/2010/main" val="2075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224894" y="6424228"/>
            <a:ext cx="9535883" cy="1311660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v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5369" y="3363888"/>
            <a:ext cx="9535883" cy="1728192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v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55370" y="1923728"/>
            <a:ext cx="9535883" cy="504056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prstClr val="white"/>
                </a:solidFill>
              </a:rPr>
              <a:t>v</a:t>
            </a:r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Proceso de preparación de REDD+ en México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6656" y="1612732"/>
            <a:ext cx="9649072" cy="609535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300" dirty="0" smtClean="0"/>
          </a:p>
          <a:p>
            <a:pPr marL="0" indent="0">
              <a:buNone/>
            </a:pPr>
            <a:r>
              <a:rPr lang="es-MX" sz="2300" dirty="0" smtClean="0"/>
              <a:t>2008</a:t>
            </a:r>
            <a:r>
              <a:rPr lang="es-MX" sz="2300" dirty="0"/>
              <a:t>:</a:t>
            </a:r>
            <a:r>
              <a:rPr lang="es-MX" sz="2300" b="0" dirty="0"/>
              <a:t> </a:t>
            </a:r>
            <a:r>
              <a:rPr lang="es-MX" sz="2300" b="0" dirty="0" smtClean="0"/>
              <a:t>	Se designó a la CONAFOR </a:t>
            </a:r>
            <a:r>
              <a:rPr lang="es-MX" sz="2300" b="0" dirty="0"/>
              <a:t>como punto focal para REDD</a:t>
            </a:r>
            <a:r>
              <a:rPr lang="es-MX" sz="2300" b="0" dirty="0" smtClean="0"/>
              <a:t>+</a:t>
            </a:r>
            <a:endParaRPr lang="es-MX" sz="2300" dirty="0" smtClean="0"/>
          </a:p>
          <a:p>
            <a:pPr marL="0" indent="0">
              <a:buNone/>
            </a:pPr>
            <a:endParaRPr lang="es-MX" sz="2300" dirty="0" smtClean="0"/>
          </a:p>
          <a:p>
            <a:pPr marL="0" indent="0">
              <a:buNone/>
            </a:pPr>
            <a:r>
              <a:rPr lang="es-MX" sz="2300" dirty="0" smtClean="0"/>
              <a:t>2010</a:t>
            </a:r>
            <a:r>
              <a:rPr lang="es-MX" sz="2300" dirty="0"/>
              <a:t>:</a:t>
            </a:r>
            <a:r>
              <a:rPr lang="es-MX" sz="2300" b="0" dirty="0"/>
              <a:t> </a:t>
            </a:r>
            <a:r>
              <a:rPr lang="es-MX" sz="2300" b="0" dirty="0" smtClean="0"/>
              <a:t>	Se crea el Comité </a:t>
            </a:r>
            <a:r>
              <a:rPr lang="es-MX" sz="2300" b="0" dirty="0"/>
              <a:t>Técnico Consultivo </a:t>
            </a:r>
            <a:r>
              <a:rPr lang="es-MX" sz="2300" b="0" dirty="0" smtClean="0"/>
              <a:t>REDD+ y se </a:t>
            </a:r>
            <a:r>
              <a:rPr lang="es-MX" sz="2300" dirty="0" smtClean="0"/>
              <a:t>presenta la 			</a:t>
            </a:r>
            <a:r>
              <a:rPr lang="es-MX" sz="2300" i="1" dirty="0" smtClean="0"/>
              <a:t>Visión </a:t>
            </a:r>
            <a:r>
              <a:rPr lang="es-MX" sz="2300" dirty="0"/>
              <a:t>de México sobre REDD+, </a:t>
            </a:r>
            <a:r>
              <a:rPr lang="es-MX" sz="2300" dirty="0" smtClean="0"/>
              <a:t>en la CoP16.</a:t>
            </a:r>
            <a:endParaRPr lang="es-MX" sz="2300" dirty="0"/>
          </a:p>
          <a:p>
            <a:pPr marL="0" indent="0">
              <a:buNone/>
            </a:pPr>
            <a:endParaRPr lang="es-MX" sz="2300" dirty="0" smtClean="0"/>
          </a:p>
          <a:p>
            <a:pPr marL="0" indent="0">
              <a:buNone/>
            </a:pPr>
            <a:r>
              <a:rPr lang="es-MX" sz="2300" dirty="0" smtClean="0"/>
              <a:t>2011</a:t>
            </a:r>
            <a:r>
              <a:rPr lang="es-MX" sz="2300" dirty="0"/>
              <a:t>:</a:t>
            </a:r>
            <a:r>
              <a:rPr lang="es-MX" sz="2300" b="0" dirty="0"/>
              <a:t> </a:t>
            </a:r>
            <a:r>
              <a:rPr lang="es-MX" sz="2300" b="0" dirty="0" smtClean="0"/>
              <a:t>	</a:t>
            </a:r>
            <a:r>
              <a:rPr lang="es-MX" sz="2300" b="0" dirty="0"/>
              <a:t>B</a:t>
            </a:r>
            <a:r>
              <a:rPr lang="es-MX" sz="2300" b="0" dirty="0" smtClean="0"/>
              <a:t>orrador cero: “</a:t>
            </a:r>
            <a:r>
              <a:rPr lang="es-MX" sz="2300" dirty="0" smtClean="0"/>
              <a:t>Elementos para el diseño de la   						Estrategia </a:t>
            </a:r>
            <a:r>
              <a:rPr lang="es-MX" sz="2300" dirty="0"/>
              <a:t>Nacional REDD</a:t>
            </a:r>
            <a:r>
              <a:rPr lang="es-MX" sz="2300" dirty="0" smtClean="0"/>
              <a:t>+”</a:t>
            </a:r>
            <a:endParaRPr lang="es-MX" sz="2300" dirty="0"/>
          </a:p>
          <a:p>
            <a:pPr marL="508910" lvl="1" indent="0">
              <a:buNone/>
            </a:pPr>
            <a:endParaRPr lang="es-MX" sz="2300" dirty="0" smtClean="0"/>
          </a:p>
          <a:p>
            <a:pPr marL="0" indent="0">
              <a:buNone/>
            </a:pPr>
            <a:r>
              <a:rPr lang="es-MX" sz="2300" dirty="0" smtClean="0"/>
              <a:t>2012:</a:t>
            </a:r>
            <a:r>
              <a:rPr lang="es-MX" sz="2300" b="0" dirty="0"/>
              <a:t> </a:t>
            </a:r>
            <a:r>
              <a:rPr lang="es-MX" sz="2300" b="0" dirty="0" smtClean="0"/>
              <a:t>  Se trabajó en una </a:t>
            </a:r>
            <a:r>
              <a:rPr lang="es-MX" sz="2300" dirty="0"/>
              <a:t>p</a:t>
            </a:r>
            <a:r>
              <a:rPr lang="es-MX" sz="2300" dirty="0" smtClean="0"/>
              <a:t>ropuesta de </a:t>
            </a:r>
            <a:r>
              <a:rPr lang="es-MX" sz="2300" dirty="0"/>
              <a:t>protocolo de consulta </a:t>
            </a:r>
            <a:r>
              <a:rPr lang="es-MX" sz="2300" b="0" dirty="0" smtClean="0"/>
              <a:t>y se 			trabajó en un </a:t>
            </a:r>
            <a:r>
              <a:rPr lang="es-MX" sz="2300" dirty="0" smtClean="0"/>
              <a:t>nuevo</a:t>
            </a:r>
            <a:r>
              <a:rPr lang="es-MX" sz="2300" b="0" dirty="0" smtClean="0"/>
              <a:t> </a:t>
            </a:r>
            <a:r>
              <a:rPr lang="es-MX" sz="2300" dirty="0" smtClean="0"/>
              <a:t>borrador </a:t>
            </a:r>
            <a:r>
              <a:rPr lang="es-MX" sz="2300" b="0" dirty="0" smtClean="0"/>
              <a:t>de la ENAREDD+</a:t>
            </a:r>
          </a:p>
          <a:p>
            <a:pPr marL="508000" lvl="1" indent="-508000">
              <a:buNone/>
            </a:pPr>
            <a:endParaRPr lang="es-MX" sz="2300" b="1" dirty="0" smtClean="0"/>
          </a:p>
          <a:p>
            <a:pPr marL="508000" lvl="1" indent="-508000">
              <a:buNone/>
            </a:pPr>
            <a:r>
              <a:rPr lang="es-MX" sz="2300" b="1" dirty="0" smtClean="0"/>
              <a:t>2013</a:t>
            </a:r>
            <a:r>
              <a:rPr lang="es-MX" sz="2300" b="1" dirty="0"/>
              <a:t>: </a:t>
            </a:r>
            <a:r>
              <a:rPr lang="es-MX" sz="2300" b="1" dirty="0" smtClean="0"/>
              <a:t>	</a:t>
            </a:r>
            <a:r>
              <a:rPr lang="es-MX" sz="2300" dirty="0" smtClean="0"/>
              <a:t>Se tendrá una versión de la ENAREDD</a:t>
            </a:r>
            <a:r>
              <a:rPr lang="es-MX" sz="2300" dirty="0"/>
              <a:t>+ </a:t>
            </a:r>
            <a:r>
              <a:rPr lang="es-MX" sz="2300" dirty="0" smtClean="0"/>
              <a:t>avalada </a:t>
            </a:r>
            <a:r>
              <a:rPr lang="es-MX" sz="2300" dirty="0"/>
              <a:t>por la </a:t>
            </a:r>
            <a:r>
              <a:rPr lang="es-MX" sz="2300" dirty="0" smtClean="0"/>
              <a:t>CICC, la </a:t>
            </a:r>
            <a:endParaRPr lang="es-MX" sz="2300" dirty="0"/>
          </a:p>
          <a:p>
            <a:pPr marL="508910" lvl="1" indent="0">
              <a:buNone/>
            </a:pPr>
            <a:r>
              <a:rPr lang="es-MX" sz="2300" dirty="0"/>
              <a:t>	</a:t>
            </a:r>
            <a:r>
              <a:rPr lang="es-MX" sz="2300" dirty="0" smtClean="0"/>
              <a:t>Estrategia </a:t>
            </a:r>
            <a:r>
              <a:rPr lang="es-MX" sz="2300" dirty="0"/>
              <a:t>de comunicación </a:t>
            </a:r>
            <a:r>
              <a:rPr lang="es-MX" sz="2300" dirty="0" smtClean="0"/>
              <a:t>y difusión y se espera realizar la 	</a:t>
            </a:r>
            <a:r>
              <a:rPr lang="es-MX" sz="2300" b="0" dirty="0" smtClean="0"/>
              <a:t>Consulta nacional </a:t>
            </a:r>
            <a:r>
              <a:rPr lang="es-MX" sz="2300" b="0" dirty="0"/>
              <a:t>de la ENAREDD</a:t>
            </a:r>
            <a:r>
              <a:rPr lang="es-MX" sz="2300" b="0" dirty="0" smtClean="0"/>
              <a:t>+</a:t>
            </a:r>
            <a:r>
              <a:rPr lang="es-MX" sz="2300" b="0" dirty="0"/>
              <a:t> </a:t>
            </a:r>
          </a:p>
          <a:p>
            <a:endParaRPr lang="es-MX" sz="2300" b="0" dirty="0"/>
          </a:p>
        </p:txBody>
      </p:sp>
    </p:spTree>
    <p:extLst>
      <p:ext uri="{BB962C8B-B14F-4D97-AF65-F5344CB8AC3E}">
        <p14:creationId xmlns="" xmlns:p14="http://schemas.microsoft.com/office/powerpoint/2010/main" val="29139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de México sobre REDD+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197" y="1805041"/>
            <a:ext cx="5616624" cy="5303263"/>
          </a:xfrm>
        </p:spPr>
        <p:txBody>
          <a:bodyPr/>
          <a:lstStyle/>
          <a:p>
            <a:pPr marL="0" indent="0">
              <a:buNone/>
            </a:pPr>
            <a:endParaRPr lang="es-MX" dirty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Importancia </a:t>
            </a:r>
            <a:r>
              <a:rPr lang="es-MX" dirty="0"/>
              <a:t>de integrar políticas públicas que favorezcan</a:t>
            </a:r>
            <a:r>
              <a:rPr lang="es-MX" dirty="0">
                <a:solidFill>
                  <a:schemeClr val="tx1"/>
                </a:solidFill>
              </a:rPr>
              <a:t> </a:t>
            </a:r>
            <a:r>
              <a:rPr lang="es-MX" dirty="0" smtClean="0">
                <a:solidFill>
                  <a:schemeClr val="tx1"/>
                </a:solidFill>
              </a:rPr>
              <a:t>el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desarrollo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rural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sustentable</a:t>
            </a:r>
            <a:r>
              <a:rPr lang="es-MX" dirty="0" smtClean="0"/>
              <a:t>.</a:t>
            </a:r>
          </a:p>
          <a:p>
            <a:pPr lvl="1">
              <a:buFont typeface="Arial" pitchFamily="34" charset="0"/>
              <a:buChar char="•"/>
            </a:pPr>
            <a:endParaRPr lang="es-MX" dirty="0"/>
          </a:p>
          <a:p>
            <a:pPr lvl="1">
              <a:buFont typeface="Arial" pitchFamily="34" charset="0"/>
              <a:buChar char="•"/>
            </a:pPr>
            <a:r>
              <a:rPr lang="es-MX" dirty="0"/>
              <a:t>Incorporando y reforzando el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manejo comunitario</a:t>
            </a:r>
            <a:r>
              <a:rPr lang="es-MX" dirty="0"/>
              <a:t> de los bosques  y la conservación de su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biodiversidad</a:t>
            </a:r>
            <a:r>
              <a:rPr lang="es-MX" dirty="0"/>
              <a:t>. </a:t>
            </a:r>
            <a:endParaRPr lang="es-MX" dirty="0" smtClean="0"/>
          </a:p>
          <a:p>
            <a:pPr lvl="1">
              <a:buFont typeface="Arial" pitchFamily="34" charset="0"/>
              <a:buChar char="•"/>
            </a:pPr>
            <a:endParaRPr lang="es-MX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</a:rPr>
              <a:t>La Visión fue </a:t>
            </a:r>
            <a:r>
              <a:rPr lang="es-MX" dirty="0" smtClean="0"/>
              <a:t>elaborada en un </a:t>
            </a: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marco participativo amplio</a:t>
            </a:r>
            <a:r>
              <a:rPr lang="es-MX" dirty="0" smtClean="0"/>
              <a:t>, en conjunto con la sociedad civil (CTC-REDD+)</a:t>
            </a:r>
            <a:endParaRPr lang="es-MX" dirty="0"/>
          </a:p>
          <a:p>
            <a:endParaRPr lang="es-MX" dirty="0"/>
          </a:p>
        </p:txBody>
      </p:sp>
      <p:pic>
        <p:nvPicPr>
          <p:cNvPr id="4" name="3 Marcador de contenid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48" b="5001"/>
          <a:stretch/>
        </p:blipFill>
        <p:spPr>
          <a:xfrm>
            <a:off x="6209892" y="2139752"/>
            <a:ext cx="3462336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6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Rectángulo"/>
          <p:cNvSpPr>
            <a:spLocks noChangeArrowheads="1"/>
          </p:cNvSpPr>
          <p:nvPr/>
        </p:nvSpPr>
        <p:spPr bwMode="auto">
          <a:xfrm>
            <a:off x="-3051" y="-109975"/>
            <a:ext cx="9949735" cy="1015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31" tIns="45715" rIns="91431" bIns="45715">
            <a:spAutoFit/>
          </a:bodyPr>
          <a:lstStyle/>
          <a:p>
            <a:r>
              <a:rPr lang="es-MX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  <a:ea typeface="+mj-ea"/>
                <a:cs typeface="+mj-cs"/>
                <a:sym typeface="Presidencia Fina"/>
              </a:rPr>
              <a:t>El Desarrollo Rural  Sustentable constituye la mejor forma de concretar REDD+ en México</a:t>
            </a:r>
            <a:endParaRPr lang="es-MX" sz="3000" b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  <a:ea typeface="+mj-ea"/>
              <a:cs typeface="+mj-cs"/>
              <a:sym typeface="Presidencia Fina"/>
            </a:endParaRPr>
          </a:p>
        </p:txBody>
      </p:sp>
      <p:pic>
        <p:nvPicPr>
          <p:cNvPr id="819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7" y="771600"/>
            <a:ext cx="9505056" cy="69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Flecha izquierda"/>
          <p:cNvSpPr/>
          <p:nvPr/>
        </p:nvSpPr>
        <p:spPr>
          <a:xfrm>
            <a:off x="6563245" y="771600"/>
            <a:ext cx="1008112" cy="498491"/>
          </a:xfrm>
          <a:prstGeom prst="leftArrow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CC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Anillo"/>
          <p:cNvSpPr/>
          <p:nvPr/>
        </p:nvSpPr>
        <p:spPr>
          <a:xfrm>
            <a:off x="4318645" y="4037212"/>
            <a:ext cx="1728192" cy="648072"/>
          </a:xfrm>
          <a:prstGeom prst="donut">
            <a:avLst>
              <a:gd name="adj" fmla="val 6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7" name="6 Anillo"/>
          <p:cNvSpPr/>
          <p:nvPr/>
        </p:nvSpPr>
        <p:spPr>
          <a:xfrm>
            <a:off x="2230413" y="771600"/>
            <a:ext cx="1728192" cy="648072"/>
          </a:xfrm>
          <a:prstGeom prst="donut">
            <a:avLst>
              <a:gd name="adj" fmla="val 6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7 Anillo"/>
          <p:cNvSpPr/>
          <p:nvPr/>
        </p:nvSpPr>
        <p:spPr>
          <a:xfrm>
            <a:off x="-3051" y="6332785"/>
            <a:ext cx="1728192" cy="720080"/>
          </a:xfrm>
          <a:prstGeom prst="donut">
            <a:avLst>
              <a:gd name="adj" fmla="val 6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9" name="8 Anillo"/>
          <p:cNvSpPr/>
          <p:nvPr/>
        </p:nvSpPr>
        <p:spPr>
          <a:xfrm>
            <a:off x="8218492" y="4235835"/>
            <a:ext cx="1728192" cy="648072"/>
          </a:xfrm>
          <a:prstGeom prst="donut">
            <a:avLst>
              <a:gd name="adj" fmla="val 6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358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Objetivo de la Estrategia Nacional REDD+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6197" y="1429863"/>
            <a:ext cx="9361040" cy="53032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200" b="0" dirty="0" smtClean="0"/>
          </a:p>
          <a:p>
            <a:pPr marL="0" indent="0">
              <a:buNone/>
            </a:pPr>
            <a:r>
              <a:rPr lang="es-MX" sz="2200" b="0" dirty="0" smtClean="0"/>
              <a:t>Lograr </a:t>
            </a:r>
            <a:r>
              <a:rPr lang="es-MX" sz="2200" b="0" dirty="0"/>
              <a:t>la reducción de emisiones derivadas de la deforestación y degradación de los bosques y la conservación e incremento de acervos de carbono forestal en el marco del desarrollo rural sustentable para </a:t>
            </a:r>
            <a:r>
              <a:rPr lang="es-MX" sz="2200" b="0" dirty="0" smtClean="0"/>
              <a:t>México, transitando a </a:t>
            </a:r>
            <a:r>
              <a:rPr lang="es-MX" sz="2200" b="0" dirty="0"/>
              <a:t>una </a:t>
            </a:r>
            <a:r>
              <a:rPr lang="es-MX" sz="2200" b="0" dirty="0">
                <a:solidFill>
                  <a:schemeClr val="accent3">
                    <a:lumMod val="75000"/>
                  </a:schemeClr>
                </a:solidFill>
              </a:rPr>
              <a:t>tasa de cero por ciento de pérdida de carbono </a:t>
            </a:r>
            <a:r>
              <a:rPr lang="es-MX" sz="2200" b="0" dirty="0"/>
              <a:t>en los ecosistemas forestales originales, </a:t>
            </a:r>
            <a:r>
              <a:rPr lang="es-MX" sz="2200" b="0" dirty="0" smtClean="0"/>
              <a:t>buscando el cumplimiento </a:t>
            </a:r>
            <a:r>
              <a:rPr lang="es-MX" sz="2200" b="0" dirty="0"/>
              <a:t>efectivos de las </a:t>
            </a:r>
            <a:r>
              <a:rPr lang="es-MX" sz="2200" b="0" dirty="0">
                <a:solidFill>
                  <a:schemeClr val="accent3">
                    <a:lumMod val="75000"/>
                  </a:schemeClr>
                </a:solidFill>
              </a:rPr>
              <a:t>salvaguardas</a:t>
            </a:r>
            <a:r>
              <a:rPr lang="es-MX" sz="2200" b="0" dirty="0"/>
              <a:t> y principios previstos en esta estrategia y en el marco legal vigente</a:t>
            </a:r>
            <a:r>
              <a:rPr lang="es-MX" sz="2200" b="0" dirty="0" smtClean="0"/>
              <a:t>.</a:t>
            </a:r>
          </a:p>
          <a:p>
            <a:pPr marL="0" indent="0">
              <a:buNone/>
            </a:pPr>
            <a:endParaRPr lang="es-MX" sz="2200" b="0" dirty="0"/>
          </a:p>
          <a:p>
            <a:pPr marL="0" indent="0">
              <a:buNone/>
            </a:pPr>
            <a:endParaRPr lang="es-MX" sz="2200" b="0" dirty="0" smtClean="0"/>
          </a:p>
          <a:p>
            <a:r>
              <a:rPr lang="es-MX" sz="2000" b="0" dirty="0" smtClean="0"/>
              <a:t>Alineado a las disposiciones de la nueva Ley General de Cambio Climático, las recientes modificaciones de la Ley General de Desarrollo Forestal Sustentable; la Ley General de Equilibrio Ecológico y Protección al Ambiente y la Propuesta de Plan Estratégico Forestal 2025.</a:t>
            </a:r>
            <a:endParaRPr lang="es-MX" sz="2000" b="0" dirty="0"/>
          </a:p>
          <a:p>
            <a:endParaRPr lang="es-MX" sz="2200" b="0" dirty="0"/>
          </a:p>
        </p:txBody>
      </p:sp>
    </p:spTree>
    <p:extLst>
      <p:ext uri="{BB962C8B-B14F-4D97-AF65-F5344CB8AC3E}">
        <p14:creationId xmlns="" xmlns:p14="http://schemas.microsoft.com/office/powerpoint/2010/main" val="26364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1598</Words>
  <Application>Microsoft Office PowerPoint</Application>
  <PresentationFormat>Custom</PresentationFormat>
  <Paragraphs>206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Slide 1</vt:lpstr>
      <vt:lpstr>Contexto Nacional</vt:lpstr>
      <vt:lpstr>Fases de implementación</vt:lpstr>
      <vt:lpstr>Comisión Intersecretarial de Cambio Climático (CICC)</vt:lpstr>
      <vt:lpstr>Comité Técnico Consultivo REDD+ (CTC-REDD) asesora al GT-REDD+ de la CICC</vt:lpstr>
      <vt:lpstr>Proceso de preparación de REDD+ en México</vt:lpstr>
      <vt:lpstr>Visión de México sobre REDD+</vt:lpstr>
      <vt:lpstr>Slide 8</vt:lpstr>
      <vt:lpstr>Objetivo de la Estrategia Nacional REDD+</vt:lpstr>
      <vt:lpstr>Metas REDD+ al 2020, planteadas en la ENAREDD+</vt:lpstr>
      <vt:lpstr>Slide 11</vt:lpstr>
      <vt:lpstr>Slide 12</vt:lpstr>
      <vt:lpstr>Acciones Tempranas REDD+</vt:lpstr>
      <vt:lpstr>Slide 14</vt:lpstr>
      <vt:lpstr>Mecanismo de Atención Ciudadana (MAC)</vt:lpstr>
      <vt:lpstr>  Marco legal</vt:lpstr>
      <vt:lpstr>Pacto por México (02/12/12)</vt:lpstr>
      <vt:lpstr>  Órgano Interno de Control        (OIC)</vt:lpstr>
      <vt:lpstr>Unidad de Enlace - IFAI</vt:lpstr>
      <vt:lpstr>Servicio de Información y Atención Ciudadana (SIAC)</vt:lpstr>
      <vt:lpstr> </vt:lpstr>
      <vt:lpstr> Reflexiones finales</vt:lpstr>
      <vt:lpstr>Slide 23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Karla María Becerra Gómez</dc:creator>
  <cp:lastModifiedBy>presentaciones</cp:lastModifiedBy>
  <cp:revision>104</cp:revision>
  <dcterms:created xsi:type="dcterms:W3CDTF">2012-12-17T14:48:38Z</dcterms:created>
  <dcterms:modified xsi:type="dcterms:W3CDTF">2013-01-29T21:24:10Z</dcterms:modified>
</cp:coreProperties>
</file>