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62" autoAdjust="0"/>
  </p:normalViewPr>
  <p:slideViewPr>
    <p:cSldViewPr>
      <p:cViewPr>
        <p:scale>
          <a:sx n="107" d="100"/>
          <a:sy n="107" d="100"/>
        </p:scale>
        <p:origin x="-222" y="15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54621-2EB5-4ED4-90E7-E5E9EFEE3384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5A48A-6E08-4DA2-B6AE-12FA8CC869C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g num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46C941-87F0-4140-B806-184352C780F8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1" name="pg num"/>
          <p:cNvSpPr txBox="1">
            <a:spLocks noGrp="1" noChangeArrowheads="1"/>
          </p:cNvSpPr>
          <p:nvPr/>
        </p:nvSpPr>
        <p:spPr bwMode="auto">
          <a:xfrm>
            <a:off x="6105526" y="8689986"/>
            <a:ext cx="54451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defTabSz="979488"/>
            <a:fld id="{A0396B8A-900E-406D-BD67-4137FDE27690}" type="slidenum">
              <a:rPr lang="en-US" sz="1300"/>
              <a:pPr algn="r" defTabSz="979488"/>
              <a:t>1</a:t>
            </a:fld>
            <a:endParaRPr lang="en-US" sz="13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B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A11E0-C865-4CBA-86B2-EA4387ED45DB}" type="datetimeFigureOut">
              <a:rPr lang="fr-FR" smtClean="0"/>
              <a:pPr/>
              <a:t>30/10/2012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5D254-45C8-4EC2-939C-9F148ADC07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.jpe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tags" Target="../tags/tag3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ChangeArrowheads="1"/>
          </p:cNvSpPr>
          <p:nvPr/>
        </p:nvSpPr>
        <p:spPr bwMode="gray">
          <a:xfrm>
            <a:off x="0" y="0"/>
            <a:ext cx="9144000" cy="7858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endParaRPr lang="fr-FR"/>
          </a:p>
        </p:txBody>
      </p:sp>
      <p:graphicFrame>
        <p:nvGraphicFramePr>
          <p:cNvPr id="13315" name="Rectangle 11" hidden="1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026" name="think-cell Slide" r:id="rId7" imgW="0" imgH="0" progId="">
              <p:embed/>
            </p:oleObj>
          </a:graphicData>
        </a:graphic>
      </p:graphicFrame>
      <p:sp>
        <p:nvSpPr>
          <p:cNvPr id="13316" name="Rectangle 2"/>
          <p:cNvSpPr>
            <a:spLocks noGrp="1" noChangeArrowheads="1"/>
          </p:cNvSpPr>
          <p:nvPr>
            <p:ph type="ctrTitle" idx="4294967295"/>
            <p:custDataLst>
              <p:tags r:id="rId2"/>
            </p:custDataLst>
          </p:nvPr>
        </p:nvSpPr>
        <p:spPr bwMode="auto">
          <a:xfrm>
            <a:off x="1619672" y="3340100"/>
            <a:ext cx="6876256" cy="809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96" tIns="46648" rIns="93296" bIns="46648">
            <a:normAutofit fontScale="90000"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</a:rPr>
              <a:t>Contexte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Général</a:t>
            </a:r>
            <a:r>
              <a:rPr lang="en-US" sz="2800" b="1" i="1" dirty="0" smtClean="0">
                <a:solidFill>
                  <a:srgbClr val="002060"/>
                </a:solidFill>
              </a:rPr>
              <a:t> et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Objectifs</a:t>
            </a:r>
            <a:r>
              <a:rPr lang="en-US" sz="2800" b="1" i="1" dirty="0" smtClean="0">
                <a:solidFill>
                  <a:srgbClr val="002060"/>
                </a:solidFill>
              </a:rPr>
              <a:t> de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l’atelier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br>
              <a:rPr lang="en-US" sz="2800" b="1" i="1" dirty="0" smtClean="0">
                <a:solidFill>
                  <a:srgbClr val="002060"/>
                </a:solidFill>
              </a:rPr>
            </a:br>
            <a:r>
              <a:rPr lang="en-US" sz="2800" b="1" i="1" dirty="0" err="1" smtClean="0">
                <a:solidFill>
                  <a:srgbClr val="002060"/>
                </a:solidFill>
              </a:rPr>
              <a:t>Mécanisme</a:t>
            </a:r>
            <a:r>
              <a:rPr lang="en-US" sz="2800" b="1" i="1" dirty="0" smtClean="0">
                <a:solidFill>
                  <a:srgbClr val="002060"/>
                </a:solidFill>
              </a:rPr>
              <a:t> de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Gestion</a:t>
            </a:r>
            <a:r>
              <a:rPr lang="en-US" sz="2800" b="1" i="1" dirty="0" smtClean="0">
                <a:solidFill>
                  <a:srgbClr val="002060"/>
                </a:solidFill>
              </a:rPr>
              <a:t> des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Plaintes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dans</a:t>
            </a:r>
            <a:r>
              <a:rPr lang="en-US" sz="2800" b="1" i="1" dirty="0" smtClean="0">
                <a:solidFill>
                  <a:srgbClr val="002060"/>
                </a:solidFill>
              </a:rPr>
              <a:t> le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Processus</a:t>
            </a:r>
            <a:r>
              <a:rPr lang="en-US" sz="2800" b="1" i="1" dirty="0" smtClean="0">
                <a:solidFill>
                  <a:srgbClr val="002060"/>
                </a:solidFill>
              </a:rPr>
              <a:t> REDD+ en RDC</a:t>
            </a:r>
            <a:endParaRPr lang="fr-FR" sz="2000" b="1" dirty="0" smtClean="0"/>
          </a:p>
        </p:txBody>
      </p:sp>
      <p:sp>
        <p:nvSpPr>
          <p:cNvPr id="13317" name="McK Document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39752" y="5949280"/>
            <a:ext cx="5130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r>
              <a:rPr lang="fr-FR" sz="1400" dirty="0" smtClean="0"/>
              <a:t>30  Octobre 2012</a:t>
            </a:r>
            <a:endParaRPr lang="fr-FR" sz="1400" dirty="0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gray">
          <a:xfrm>
            <a:off x="0" y="6297613"/>
            <a:ext cx="9144000" cy="5603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lIns="93296" tIns="46648" rIns="93296" bIns="46648" anchor="ctr"/>
          <a:lstStyle/>
          <a:p>
            <a:pPr>
              <a:defRPr/>
            </a:pPr>
            <a:endParaRPr lang="fr-FR" dirty="0">
              <a:cs typeface="+mn-cs"/>
            </a:endParaRPr>
          </a:p>
        </p:txBody>
      </p:sp>
      <p:pic>
        <p:nvPicPr>
          <p:cNvPr id="13320" name="Picture 2" descr="C:\Documents and Settings\monteils\Mes documents\01 UNREDD\1 PNUD admin\RDC fla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3429000"/>
            <a:ext cx="12160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20070313_JMartin_043"/>
          <p:cNvPicPr>
            <a:picLocks noChangeAspect="1" noChangeArrowheads="1"/>
          </p:cNvPicPr>
          <p:nvPr/>
        </p:nvPicPr>
        <p:blipFill>
          <a:blip r:embed="rId9" cstate="print"/>
          <a:srcRect l="19332" r="41678"/>
          <a:stretch>
            <a:fillRect/>
          </a:stretch>
        </p:blipFill>
        <p:spPr bwMode="auto">
          <a:xfrm>
            <a:off x="0" y="1"/>
            <a:ext cx="1927157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3" name="Picture 3" descr="C:\Documents and Settings\monteils\Mes documents\01 UNREDD\Photos\Photos Calendrier\02 Février - Crédit UN-REDD.jpg"/>
          <p:cNvPicPr>
            <a:picLocks noChangeAspect="1" noChangeArrowheads="1"/>
          </p:cNvPicPr>
          <p:nvPr/>
        </p:nvPicPr>
        <p:blipFill>
          <a:blip r:embed="rId10" cstate="print"/>
          <a:srcRect l="35576" r="31061"/>
          <a:stretch>
            <a:fillRect/>
          </a:stretch>
        </p:blipFill>
        <p:spPr bwMode="auto">
          <a:xfrm>
            <a:off x="5155379" y="0"/>
            <a:ext cx="207170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C:\Documents and Settings\monteils\Mes documents\01 UNREDD\Photos\Photos Calendrier\10 Octobre - Crédit ICCN.jpg"/>
          <p:cNvPicPr>
            <a:picLocks noChangeAspect="1" noChangeArrowheads="1"/>
          </p:cNvPicPr>
          <p:nvPr/>
        </p:nvPicPr>
        <p:blipFill>
          <a:blip r:embed="rId11" cstate="print"/>
          <a:srcRect l="8038" r="40521"/>
          <a:stretch>
            <a:fillRect/>
          </a:stretch>
        </p:blipFill>
        <p:spPr bwMode="auto">
          <a:xfrm>
            <a:off x="1797793" y="0"/>
            <a:ext cx="1725292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5" name="Picture 5" descr="C:\Documents and Settings\monteils\Mes documents\01 UNREDD\Photos\Photos dont UN-REDD\Image14.jpg"/>
          <p:cNvPicPr>
            <a:picLocks noChangeAspect="1" noChangeArrowheads="1"/>
          </p:cNvPicPr>
          <p:nvPr/>
        </p:nvPicPr>
        <p:blipFill>
          <a:blip r:embed="rId12" cstate="print"/>
          <a:srcRect l="20652" t="2431" r="21983" b="12479"/>
          <a:stretch>
            <a:fillRect/>
          </a:stretch>
        </p:blipFill>
        <p:spPr bwMode="auto">
          <a:xfrm>
            <a:off x="3488555" y="0"/>
            <a:ext cx="178595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7" name="Picture 7" descr="C:\Documents and Settings\monteils\Mes documents\01 UNREDD\Photos\Photos dont UN-REDD\Mars - Crédit ICCN.jpg"/>
          <p:cNvPicPr>
            <a:picLocks noChangeAspect="1" noChangeArrowheads="1"/>
          </p:cNvPicPr>
          <p:nvPr/>
        </p:nvPicPr>
        <p:blipFill>
          <a:blip r:embed="rId13" cstate="print"/>
          <a:srcRect l="12821" r="15384"/>
          <a:stretch>
            <a:fillRect/>
          </a:stretch>
        </p:blipFill>
        <p:spPr bwMode="auto">
          <a:xfrm>
            <a:off x="7143768" y="0"/>
            <a:ext cx="2000264" cy="287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6" name="Image 1056" descr="C:\Users\Ribeb\Work\UN-REDD\Taf\Images_Photos_Vidéos\UN-RED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4797152"/>
            <a:ext cx="1872208" cy="122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43808" y="5085184"/>
            <a:ext cx="2917750" cy="498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296" tIns="46648" rIns="93296" bIns="46648"/>
          <a:lstStyle/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Xavier  </a:t>
            </a:r>
            <a:r>
              <a:rPr kumimoji="0" lang="en-GB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Ndona</a:t>
            </a:r>
            <a:r>
              <a:rPr kumimoji="0" lang="en-GB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en-GB" sz="1400" b="0" kern="0" dirty="0" smtClean="0">
                <a:solidFill>
                  <a:schemeClr val="tx2"/>
                </a:solidFill>
                <a:latin typeface="+mn-lt"/>
                <a:cs typeface="+mn-cs"/>
              </a:rPr>
              <a:t>Coordination </a:t>
            </a:r>
            <a:r>
              <a:rPr lang="en-GB" sz="1400" b="0" kern="0" dirty="0" err="1" smtClean="0">
                <a:solidFill>
                  <a:schemeClr val="tx2"/>
                </a:solidFill>
                <a:latin typeface="+mn-lt"/>
                <a:cs typeface="+mn-cs"/>
              </a:rPr>
              <a:t>Nationale</a:t>
            </a:r>
            <a:r>
              <a:rPr lang="en-GB" sz="1400" b="0" kern="0" dirty="0" smtClean="0">
                <a:solidFill>
                  <a:schemeClr val="tx2"/>
                </a:solidFill>
                <a:latin typeface="+mn-lt"/>
                <a:cs typeface="+mn-cs"/>
              </a:rPr>
              <a:t> REDD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0500" marR="0" lvl="0" indent="-1905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UN-REDD/PNUD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6768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3200" b="1" dirty="0" smtClean="0">
                <a:solidFill>
                  <a:srgbClr val="002060"/>
                </a:solidFill>
              </a:rPr>
              <a:t>Contexte</a:t>
            </a:r>
            <a:endParaRPr lang="fr-CA" sz="3200" b="1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5536" y="908720"/>
            <a:ext cx="8429625" cy="43204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  <a:spcBef>
                <a:spcPct val="40000"/>
              </a:spcBef>
              <a:buClr>
                <a:srgbClr val="000066"/>
              </a:buClr>
              <a:defRPr/>
            </a:pPr>
            <a:r>
              <a:rPr lang="en-GB" sz="2400" kern="0" dirty="0" err="1" smtClean="0">
                <a:solidFill>
                  <a:srgbClr val="002060"/>
                </a:solidFill>
                <a:latin typeface="+mn-lt"/>
                <a:cs typeface="+mn-cs"/>
              </a:rPr>
              <a:t>Ce</a:t>
            </a:r>
            <a:r>
              <a:rPr lang="en-GB" sz="2400" kern="0" dirty="0" err="1" smtClean="0">
                <a:solidFill>
                  <a:srgbClr val="002060"/>
                </a:solidFill>
              </a:rPr>
              <a:t>t</a:t>
            </a:r>
            <a:r>
              <a:rPr lang="en-GB" sz="2400" kern="0" dirty="0" smtClean="0">
                <a:solidFill>
                  <a:srgbClr val="002060"/>
                </a:solidFill>
              </a:rPr>
              <a:t> atelier </a:t>
            </a:r>
            <a:r>
              <a:rPr lang="en-GB" sz="2400" kern="0" dirty="0" err="1" smtClean="0">
                <a:solidFill>
                  <a:srgbClr val="002060"/>
                </a:solidFill>
              </a:rPr>
              <a:t>s’incrit</a:t>
            </a:r>
            <a:r>
              <a:rPr lang="en-GB" sz="2400" kern="0" dirty="0" smtClean="0">
                <a:solidFill>
                  <a:srgbClr val="002060"/>
                </a:solidFill>
              </a:rPr>
              <a:t> </a:t>
            </a:r>
            <a:r>
              <a:rPr lang="en-GB" sz="2400" kern="0" dirty="0" err="1" smtClean="0">
                <a:solidFill>
                  <a:srgbClr val="002060"/>
                </a:solidFill>
              </a:rPr>
              <a:t>dans</a:t>
            </a:r>
            <a:r>
              <a:rPr lang="en-GB" sz="2400" kern="0" dirty="0" smtClean="0">
                <a:solidFill>
                  <a:srgbClr val="002060"/>
                </a:solidFill>
              </a:rPr>
              <a:t> le cadre du Plan Action de </a:t>
            </a:r>
            <a:r>
              <a:rPr lang="en-GB" sz="2400" kern="0" dirty="0" err="1" smtClean="0">
                <a:solidFill>
                  <a:srgbClr val="002060"/>
                </a:solidFill>
              </a:rPr>
              <a:t>Lutte</a:t>
            </a:r>
            <a:r>
              <a:rPr lang="en-GB" sz="2400" kern="0" dirty="0" smtClean="0">
                <a:solidFill>
                  <a:srgbClr val="002060"/>
                </a:solidFill>
              </a:rPr>
              <a:t> </a:t>
            </a:r>
            <a:r>
              <a:rPr lang="en-GB" sz="2400" kern="0" dirty="0" err="1" smtClean="0">
                <a:solidFill>
                  <a:srgbClr val="002060"/>
                </a:solidFill>
              </a:rPr>
              <a:t>Contre</a:t>
            </a:r>
            <a:r>
              <a:rPr lang="en-GB" sz="2400" kern="0" dirty="0" smtClean="0">
                <a:solidFill>
                  <a:srgbClr val="002060"/>
                </a:solidFill>
              </a:rPr>
              <a:t> la Corruption </a:t>
            </a:r>
            <a:r>
              <a:rPr lang="en-GB" sz="2400" kern="0" dirty="0" err="1" smtClean="0">
                <a:solidFill>
                  <a:srgbClr val="002060"/>
                </a:solidFill>
              </a:rPr>
              <a:t>dans</a:t>
            </a:r>
            <a:r>
              <a:rPr lang="en-GB" sz="2400" kern="0" dirty="0" smtClean="0">
                <a:solidFill>
                  <a:srgbClr val="002060"/>
                </a:solidFill>
              </a:rPr>
              <a:t> le </a:t>
            </a:r>
            <a:r>
              <a:rPr lang="en-GB" sz="2400" kern="0" dirty="0" err="1" smtClean="0">
                <a:solidFill>
                  <a:srgbClr val="002060"/>
                </a:solidFill>
              </a:rPr>
              <a:t>processus</a:t>
            </a:r>
            <a:r>
              <a:rPr lang="en-GB" sz="2400" kern="0" dirty="0" smtClean="0">
                <a:solidFill>
                  <a:srgbClr val="002060"/>
                </a:solidFill>
              </a:rPr>
              <a:t> REDD+ en RDC.</a:t>
            </a:r>
            <a:endParaRPr lang="en-GB" sz="2400" kern="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800" kern="0" dirty="0" smtClean="0">
              <a:solidFill>
                <a:srgbClr val="00206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kern="0" dirty="0" smtClean="0">
                <a:solidFill>
                  <a:srgbClr val="002060"/>
                </a:solidFill>
              </a:rPr>
              <a:t>Axe I: </a:t>
            </a:r>
            <a:r>
              <a:rPr lang="fr-FR" sz="2400" u="sng" kern="0" dirty="0" smtClean="0">
                <a:solidFill>
                  <a:srgbClr val="002060"/>
                </a:solidFill>
              </a:rPr>
              <a:t>Sensibilisation et Communication</a:t>
            </a:r>
            <a:r>
              <a:rPr lang="fr-FR" sz="2400" kern="0" dirty="0" smtClean="0">
                <a:solidFill>
                  <a:srgbClr val="002060"/>
                </a:solidFill>
              </a:rPr>
              <a:t/>
            </a:r>
            <a:br>
              <a:rPr lang="fr-FR" sz="2400" kern="0" dirty="0" smtClean="0">
                <a:solidFill>
                  <a:srgbClr val="002060"/>
                </a:solidFill>
              </a:rPr>
            </a:br>
            <a:endParaRPr lang="fr-FR" sz="2400" dirty="0" smtClean="0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fr-FR" sz="2400" dirty="0" smtClean="0">
                <a:solidFill>
                  <a:srgbClr val="002060"/>
                </a:solidFill>
              </a:rPr>
              <a:t>Axe II: </a:t>
            </a:r>
            <a:r>
              <a:rPr lang="fr-FR" sz="2400" u="sng" dirty="0" smtClean="0">
                <a:solidFill>
                  <a:srgbClr val="002060"/>
                </a:solidFill>
              </a:rPr>
              <a:t>Clarification du cadre juridique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kern="0" dirty="0" smtClean="0">
              <a:solidFill>
                <a:srgbClr val="002060"/>
              </a:solidFill>
            </a:endParaRPr>
          </a:p>
          <a:p>
            <a:pPr eaLnBrk="0" hangingPunct="0">
              <a:defRPr/>
            </a:pPr>
            <a:r>
              <a:rPr lang="fr-FR" sz="2400" kern="0" dirty="0" smtClean="0">
                <a:solidFill>
                  <a:srgbClr val="002060"/>
                </a:solidFill>
              </a:rPr>
              <a:t>Axe III: </a:t>
            </a:r>
            <a:r>
              <a:rPr lang="fr-FR" sz="2400" u="sng" kern="0" dirty="0" smtClean="0">
                <a:solidFill>
                  <a:srgbClr val="002060"/>
                </a:solidFill>
              </a:rPr>
              <a:t>Transparence dans la mise en œuvre des projets REDD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b="1" kern="0" dirty="0" smtClean="0">
              <a:solidFill>
                <a:srgbClr val="002060"/>
              </a:solidFill>
            </a:endParaRPr>
          </a:p>
          <a:p>
            <a:pPr marL="987425" lvl="0" indent="-987425" eaLnBrk="0" hangingPunct="0">
              <a:defRPr/>
            </a:pPr>
            <a:r>
              <a:rPr lang="fr-FR" sz="2400" b="1" dirty="0" smtClean="0">
                <a:solidFill>
                  <a:srgbClr val="002060"/>
                </a:solidFill>
              </a:rPr>
              <a:t>Axe IV: </a:t>
            </a:r>
            <a:r>
              <a:rPr lang="fr-FR" sz="2400" b="1" u="sng" dirty="0" smtClean="0">
                <a:solidFill>
                  <a:srgbClr val="002060"/>
                </a:solidFill>
              </a:rPr>
              <a:t>Mécanisme de gestion des plaintes, dénonciations et sanctions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63365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rgbClr val="002060"/>
                </a:solidFill>
              </a:rPr>
              <a:t>Objectifs et attentes de l’atelier </a:t>
            </a:r>
            <a:endParaRPr lang="fr-CA" sz="2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692696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Objectifs de l’atelier</a:t>
            </a:r>
            <a:r>
              <a:rPr lang="fr-FR" b="1" dirty="0" smtClean="0"/>
              <a:t>: </a:t>
            </a:r>
            <a:endParaRPr lang="fr-FR" dirty="0" smtClean="0"/>
          </a:p>
          <a:p>
            <a:pPr marL="180975" lvl="0" indent="-180975">
              <a:buFont typeface="Arial" pitchFamily="34" charset="0"/>
              <a:buChar char="•"/>
            </a:pPr>
            <a:r>
              <a:rPr lang="fr-FR" dirty="0" smtClean="0"/>
              <a:t> Faire participer toutes les parties prenantes dans la construction du mécanisme de gestions de plaintes et conflits dans lesquels elles peuvent être impliquées 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fr-FR" dirty="0" smtClean="0"/>
              <a:t> Recueillir les avis et suggestions des parties prenantes sur la structure et le fonctionnement du mécanisme de gestions des plaintes;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fr-FR" dirty="0" smtClean="0"/>
              <a:t> Elaborer la feuille de route des activités prioritaires à mener sur terrain.</a:t>
            </a:r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u="sng" dirty="0" smtClean="0"/>
              <a:t>Résultats attendus</a:t>
            </a:r>
            <a:r>
              <a:rPr lang="fr-FR" b="1" dirty="0" smtClean="0"/>
              <a:t> :</a:t>
            </a:r>
            <a:endParaRPr lang="fr-FR" dirty="0" smtClean="0"/>
          </a:p>
          <a:p>
            <a:pPr marL="180975" lvl="0" indent="-180975">
              <a:buFont typeface="Arial" pitchFamily="34" charset="0"/>
              <a:buChar char="•"/>
            </a:pPr>
            <a:r>
              <a:rPr lang="fr-FR" dirty="0" smtClean="0"/>
              <a:t>Appropriation du mécanisme de gestions de plaintes par les parties prenantes dans le processus REDD;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fr-FR" dirty="0" smtClean="0"/>
              <a:t>Amélioration du mécanisme au regard des réalités propres à la RDC afin de garantir son applicabilité.</a:t>
            </a:r>
          </a:p>
          <a:p>
            <a:r>
              <a:rPr lang="fr-FR" b="1" dirty="0" smtClean="0"/>
              <a:t> </a:t>
            </a:r>
            <a:endParaRPr lang="fr-FR" dirty="0" smtClean="0"/>
          </a:p>
          <a:p>
            <a:r>
              <a:rPr lang="fr-FR" b="1" u="sng" dirty="0" smtClean="0"/>
              <a:t>Produits attendus :</a:t>
            </a:r>
            <a:endParaRPr lang="fr-FR" dirty="0" smtClean="0"/>
          </a:p>
          <a:p>
            <a:endParaRPr lang="fr-FR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fr-FR" dirty="0" smtClean="0"/>
              <a:t>Ebauche de feuille de route circulée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FR" dirty="0" smtClean="0"/>
              <a:t>Liste des suggestions et remarques sur le fonctionnement du mécanisme ainsi proposé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fr-FR" dirty="0" smtClean="0"/>
              <a:t>Liste de rôles et responsabilités des différentes parties prenantes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82807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A" sz="2800" dirty="0" smtClean="0">
                <a:solidFill>
                  <a:srgbClr val="002060"/>
                </a:solidFill>
              </a:rPr>
              <a:t>Fonctionnement du Mécanisme de gestion des plaintes</a:t>
            </a:r>
            <a:endParaRPr lang="fr-CA" sz="2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836712"/>
            <a:ext cx="81369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Etape 1: Emission des plaintes</a:t>
            </a:r>
          </a:p>
          <a:p>
            <a:r>
              <a:rPr lang="fr-FR" sz="2400" dirty="0" smtClean="0"/>
              <a:t>Anonyme (</a:t>
            </a:r>
            <a:r>
              <a:rPr lang="fr-FR" sz="2400" dirty="0" err="1" smtClean="0"/>
              <a:t>Moabi</a:t>
            </a:r>
            <a:r>
              <a:rPr lang="fr-FR" sz="2400" dirty="0" smtClean="0"/>
              <a:t>; ligne verte)</a:t>
            </a:r>
          </a:p>
          <a:p>
            <a:endParaRPr lang="fr-FR" sz="2400" dirty="0" smtClean="0"/>
          </a:p>
          <a:p>
            <a:r>
              <a:rPr lang="fr-FR" sz="2400" dirty="0" smtClean="0"/>
              <a:t>Procédure Ordinaire:</a:t>
            </a:r>
          </a:p>
          <a:p>
            <a:endParaRPr lang="fr-FR" sz="2400" dirty="0" smtClean="0"/>
          </a:p>
          <a:p>
            <a:r>
              <a:rPr lang="fr-FR" sz="2400" dirty="0" smtClean="0"/>
              <a:t>Etape 2: Enregistrement et Traitement des plaintes</a:t>
            </a:r>
          </a:p>
          <a:p>
            <a:r>
              <a:rPr lang="fr-FR" sz="2400" dirty="0" smtClean="0"/>
              <a:t>Ministère Publique</a:t>
            </a:r>
          </a:p>
          <a:p>
            <a:r>
              <a:rPr lang="fr-FR" sz="2400" dirty="0" smtClean="0"/>
              <a:t>OPJ</a:t>
            </a:r>
          </a:p>
          <a:p>
            <a:endParaRPr lang="fr-FR" sz="2400" dirty="0" smtClean="0"/>
          </a:p>
          <a:p>
            <a:r>
              <a:rPr lang="fr-FR" sz="2400" dirty="0" smtClean="0"/>
              <a:t>Etape 3: Qualification et catégorisation des plaintes</a:t>
            </a:r>
          </a:p>
          <a:p>
            <a:r>
              <a:rPr lang="fr-FR" sz="2400" dirty="0" smtClean="0"/>
              <a:t>Ministère Publique; OPJ; Juges et Avocats</a:t>
            </a:r>
          </a:p>
          <a:p>
            <a:endParaRPr lang="fr-FR" sz="2400" dirty="0" smtClean="0"/>
          </a:p>
          <a:p>
            <a:r>
              <a:rPr lang="fr-FR" sz="2400" dirty="0" smtClean="0"/>
              <a:t>Etape 4: Evaluation du mécanisme</a:t>
            </a:r>
          </a:p>
          <a:p>
            <a:r>
              <a:rPr lang="fr-FR" sz="2400" dirty="0" err="1" smtClean="0"/>
              <a:t>Societé</a:t>
            </a:r>
            <a:r>
              <a:rPr lang="fr-FR" sz="2400" dirty="0" smtClean="0"/>
              <a:t> Civile; Observatoire </a:t>
            </a:r>
            <a:r>
              <a:rPr lang="fr-FR" sz="2400" dirty="0" smtClean="0"/>
              <a:t>Indépendant, </a:t>
            </a:r>
            <a:r>
              <a:rPr lang="fr-FR" sz="2400" dirty="0" smtClean="0"/>
              <a:t>Média</a:t>
            </a:r>
          </a:p>
          <a:p>
            <a:endParaRPr lang="fr-FR" sz="2400" dirty="0" smtClean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jet 1"/>
          <p:cNvPicPr>
            <a:picLocks noChangeArrowheads="1"/>
          </p:cNvPicPr>
          <p:nvPr/>
        </p:nvPicPr>
        <p:blipFill>
          <a:blip r:embed="rId2" cstate="print"/>
          <a:srcRect t="-282" r="-29" b="-192"/>
          <a:stretch>
            <a:fillRect/>
          </a:stretch>
        </p:blipFill>
        <p:spPr bwMode="auto">
          <a:xfrm>
            <a:off x="179512" y="1074266"/>
            <a:ext cx="8891588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187624" y="188641"/>
            <a:ext cx="62646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b="1" dirty="0" smtClean="0"/>
              <a:t>Cartographie du Mécanisme de Gestion des Plaintes REDD en RDC</a:t>
            </a:r>
            <a:endParaRPr lang="fr-FR" sz="17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6gj9x6FE.1uu83X4Uqa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MsYeHAFkepXekSAQC9s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rtklXnHg0KKfgzv0w5yIg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4894</TotalTime>
  <Words>152</Words>
  <Application>Microsoft Office PowerPoint</Application>
  <PresentationFormat>Affichage à l'écran (4:3)</PresentationFormat>
  <Paragraphs>47</Paragraphs>
  <Slides>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7" baseType="lpstr">
      <vt:lpstr>Thème Office</vt:lpstr>
      <vt:lpstr>think-cell Slide</vt:lpstr>
      <vt:lpstr>Contexte Général et Objectifs de l’atelier  Mécanisme de Gestion des Plaintes dans le Processus REDD+ en RDC</vt:lpstr>
      <vt:lpstr>Diapositive 2</vt:lpstr>
      <vt:lpstr>Diapositive 3</vt:lpstr>
      <vt:lpstr>Diapositive 4</vt:lpstr>
      <vt:lpstr>Diapositive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UNDP</dc:creator>
  <cp:lastModifiedBy>UNDP</cp:lastModifiedBy>
  <cp:revision>115</cp:revision>
  <dcterms:created xsi:type="dcterms:W3CDTF">2012-08-16T03:43:55Z</dcterms:created>
  <dcterms:modified xsi:type="dcterms:W3CDTF">2012-10-30T08:02:35Z</dcterms:modified>
</cp:coreProperties>
</file>