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1" r:id="rId2"/>
    <p:sldMasterId id="2147483795" r:id="rId3"/>
    <p:sldMasterId id="2147483783" r:id="rId4"/>
    <p:sldMasterId id="2147483819" r:id="rId5"/>
    <p:sldMasterId id="2147483831" r:id="rId6"/>
    <p:sldMasterId id="2147483807" r:id="rId7"/>
    <p:sldMasterId id="2147483735" r:id="rId8"/>
    <p:sldMasterId id="2147483698" r:id="rId9"/>
    <p:sldMasterId id="2147483660" r:id="rId10"/>
    <p:sldMasterId id="2147483844" r:id="rId11"/>
  </p:sldMasterIdLst>
  <p:notesMasterIdLst>
    <p:notesMasterId r:id="rId22"/>
  </p:notesMasterIdLst>
  <p:sldIdLst>
    <p:sldId id="290" r:id="rId12"/>
    <p:sldId id="283" r:id="rId13"/>
    <p:sldId id="284" r:id="rId14"/>
    <p:sldId id="277" r:id="rId15"/>
    <p:sldId id="293" r:id="rId16"/>
    <p:sldId id="289" r:id="rId17"/>
    <p:sldId id="271" r:id="rId18"/>
    <p:sldId id="291" r:id="rId19"/>
    <p:sldId id="292" r:id="rId20"/>
    <p:sldId id="28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B01C2D-F2FB-467E-B3A4-D32C2786F360}">
          <p14:sldIdLst>
            <p14:sldId id="290"/>
            <p14:sldId id="283"/>
            <p14:sldId id="284"/>
            <p14:sldId id="277"/>
            <p14:sldId id="293"/>
            <p14:sldId id="289"/>
            <p14:sldId id="271"/>
            <p14:sldId id="291"/>
            <p14:sldId id="292"/>
            <p14:sldId id="28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2007" autoAdjust="0"/>
  </p:normalViewPr>
  <p:slideViewPr>
    <p:cSldViewPr showGuides="1">
      <p:cViewPr varScale="1">
        <p:scale>
          <a:sx n="68" d="100"/>
          <a:sy n="68" d="100"/>
        </p:scale>
        <p:origin x="-144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2468B-9C02-4F43-89C5-6BFAFC71FCE0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B6F88-DA06-467C-9F6E-C02704FDC9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7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Set up / copy a standard opening slides for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ppts</a:t>
            </a:r>
            <a:endParaRPr lang="en-US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B6F88-DA06-467C-9F6E-C02704FDC98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71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649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BBB093-1B4B-4C7D-B3DA-548B435413C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Workshop objectives: (English</a:t>
            </a:r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B6F88-DA06-467C-9F6E-C02704FDC98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Outline of the 4 days of the workshop</a:t>
            </a:r>
          </a:p>
          <a:p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Read from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B6F88-DA06-467C-9F6E-C02704FDC98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Workshop objectives: </a:t>
            </a:r>
          </a:p>
          <a:p>
            <a:endParaRPr lang="en-GB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dirty="0" smtClean="0"/>
              <a:t>The key objectives of the meeting are to:</a:t>
            </a:r>
          </a:p>
          <a:p>
            <a:endParaRPr lang="en-GB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GB" sz="1200" dirty="0" smtClean="0"/>
              <a:t>Build consistency in understanding of key issues relating to NFMS for REDD+, and in application of this understanding in the context of national REDD+ Readiness activities and REDD+ Strategy development;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200" i="0" dirty="0" smtClean="0"/>
              <a:t>We will be using the UN-REDD report</a:t>
            </a:r>
            <a:r>
              <a:rPr lang="en-GB" sz="1200" i="0" baseline="0" dirty="0" smtClean="0"/>
              <a:t> to guide our discussions </a:t>
            </a:r>
            <a:br>
              <a:rPr lang="en-GB" sz="1200" i="0" baseline="0" dirty="0" smtClean="0"/>
            </a:br>
            <a:r>
              <a:rPr lang="en-GB" sz="1200" i="1" dirty="0" smtClean="0"/>
              <a:t>"National Forest Monitoring Systems: Monitoring and Measurement, Reporting and Verification (M &amp; MRV) in the context of REDD + activities"</a:t>
            </a:r>
            <a:r>
              <a:rPr lang="en-GB" sz="120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endParaRPr lang="en-GB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GB" sz="1200" dirty="0" smtClean="0"/>
              <a:t>Provide an overview of the purposes, benefits, practices, and costs of monitoring forest carbon for</a:t>
            </a:r>
            <a:r>
              <a:rPr lang="en-GB" sz="1200" baseline="0" dirty="0" smtClean="0"/>
              <a:t> </a:t>
            </a:r>
            <a:r>
              <a:rPr lang="en-US" sz="1200" dirty="0" smtClean="0"/>
              <a:t>REDD+ and for traditional national forest inventory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GB" sz="1200" dirty="0" smtClean="0"/>
              <a:t>Provide an opportunity for information exchange and joint learning across countries in the Asia-Pacific </a:t>
            </a:r>
            <a:r>
              <a:rPr lang="en-US" sz="1200" dirty="0" smtClean="0"/>
              <a:t>region on NFMS for REDD+;</a:t>
            </a:r>
          </a:p>
          <a:p>
            <a:pPr marL="228600" indent="-228600">
              <a:buFont typeface="+mj-lt"/>
              <a:buAutoNum type="arabicPeriod"/>
            </a:pPr>
            <a:endParaRPr lang="en-GB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GB" sz="1200" dirty="0" smtClean="0"/>
              <a:t>Identify capacity gaps in NFMS development and plan follow-up activities for support at regional and</a:t>
            </a:r>
            <a:r>
              <a:rPr lang="en-GB" sz="1200" baseline="0" dirty="0" smtClean="0"/>
              <a:t> </a:t>
            </a:r>
            <a:r>
              <a:rPr lang="en-US" sz="1200" dirty="0" smtClean="0"/>
              <a:t>national levels.</a:t>
            </a:r>
            <a:endParaRPr lang="en-GB" sz="1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B6F88-DA06-467C-9F6E-C02704FDC98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200" b="1" kern="1200" dirty="0" smtClean="0">
                <a:solidFill>
                  <a:srgbClr val="595959"/>
                </a:solidFill>
                <a:latin typeface="Franklin Gothic Book" pitchFamily="34" charset="0"/>
                <a:ea typeface="+mn-ea"/>
                <a:cs typeface="+mn-cs"/>
              </a:rPr>
              <a:t>Thank you for your attention.</a:t>
            </a:r>
          </a:p>
          <a:p>
            <a:pPr>
              <a:defRPr/>
            </a:pPr>
            <a:r>
              <a:rPr lang="en-US" sz="1200" kern="1200" dirty="0" smtClean="0">
                <a:solidFill>
                  <a:srgbClr val="595959"/>
                </a:solidFill>
                <a:latin typeface="Franklin Gothic Book" pitchFamily="34" charset="0"/>
                <a:ea typeface="+mn-ea"/>
                <a:cs typeface="+mn-cs"/>
                <a:sym typeface="Wingdings" pitchFamily="2" charset="2"/>
              </a:rPr>
              <a:t>For more information go to our websites</a:t>
            </a:r>
            <a:r>
              <a:rPr lang="en-US" sz="1200" kern="1200" baseline="0" dirty="0" smtClean="0">
                <a:solidFill>
                  <a:srgbClr val="595959"/>
                </a:solidFill>
                <a:latin typeface="Franklin Gothic Book" pitchFamily="34" charset="0"/>
                <a:ea typeface="+mn-ea"/>
                <a:cs typeface="+mn-cs"/>
                <a:sym typeface="Wingdings" pitchFamily="2" charset="2"/>
              </a:rPr>
              <a:t> listed on the slide.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44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374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264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6350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4394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9593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032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0150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8140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7556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326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72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3866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8822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4276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75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489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06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7979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7387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8798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7920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026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123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09076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7211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5109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20650" y="1784350"/>
            <a:ext cx="8907463" cy="5002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428875" y="71438"/>
            <a:ext cx="6583363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6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85720" y="1857364"/>
            <a:ext cx="8715436" cy="464347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45745" y="132201"/>
            <a:ext cx="6544019" cy="1531345"/>
          </a:xfrm>
          <a:prstGeom prst="rect">
            <a:avLst/>
          </a:prstGeom>
        </p:spPr>
        <p:txBody>
          <a:bodyPr/>
          <a:lstStyle>
            <a:lvl1pPr algn="ctr"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3975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66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38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9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96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30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12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45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99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21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27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93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7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98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39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11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93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26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9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30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465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999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22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04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63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007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936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46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63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6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402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75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972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784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95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0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9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7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56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56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8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341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830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644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41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59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36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638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650" y="1784350"/>
            <a:ext cx="8907463" cy="5002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8875" y="71438"/>
            <a:ext cx="6583363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6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120650" y="1784350"/>
            <a:ext cx="8907463" cy="5002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428875" y="71438"/>
            <a:ext cx="6583363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0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85720" y="1857364"/>
            <a:ext cx="8715436" cy="464347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45745" y="132201"/>
            <a:ext cx="6544019" cy="153134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0954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21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1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72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007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077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385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758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409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579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838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054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86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835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24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606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092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131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827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94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383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009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526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030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578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4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254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264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446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869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447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412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36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640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9069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93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9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827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193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607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794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790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748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295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00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798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2552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85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7F6A-2867-439C-9A4D-2FD0E495E445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8636"/>
            <a:ext cx="1864785" cy="54864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 flipV="1">
            <a:off x="-10885" y="2"/>
            <a:ext cx="9154886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457200" y="1286256"/>
            <a:ext cx="8229600" cy="91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57201"/>
            <a:ext cx="1371600" cy="71648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9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B3BA1-FF78-46FC-A915-646825990621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7F6A-2867-439C-9A4D-2FD0E495E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37113-2F3E-4400-9792-506CD95B9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8636"/>
            <a:ext cx="1864785" cy="54864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 flipV="1">
            <a:off x="-10885" y="2"/>
            <a:ext cx="9154886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457200" y="1286256"/>
            <a:ext cx="8229600" cy="91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57201"/>
            <a:ext cx="1371600" cy="71648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295656"/>
            <a:ext cx="6937248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flipV="1">
            <a:off x="0" y="2"/>
            <a:ext cx="693420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2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7200" y="304800"/>
            <a:ext cx="649224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7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2" r="1"/>
          <a:stretch/>
        </p:blipFill>
        <p:spPr>
          <a:xfrm>
            <a:off x="2130714" y="5357885"/>
            <a:ext cx="7013285" cy="24145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14" y="457200"/>
            <a:ext cx="84078" cy="56692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V="1">
            <a:off x="0" y="2"/>
            <a:ext cx="699516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295655"/>
            <a:ext cx="699516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2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06" y="457200"/>
            <a:ext cx="1645920" cy="4842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V="1">
            <a:off x="0" y="2"/>
            <a:ext cx="914400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295654"/>
            <a:ext cx="9143998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57201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6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57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06" y="457200"/>
            <a:ext cx="1645920" cy="48424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456106" y="259079"/>
            <a:ext cx="8230694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57201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2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7200" y="295656"/>
            <a:ext cx="649224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0"/>
          <a:stretch/>
        </p:blipFill>
        <p:spPr>
          <a:xfrm>
            <a:off x="2214792" y="5562600"/>
            <a:ext cx="7157808" cy="2468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14" y="457200"/>
            <a:ext cx="84078" cy="5669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6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92533-F3EB-4779-8E9C-0548A39DD9A7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2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36D5-437A-4D6D-BBCA-089DE220AC13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4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-redd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6" Type="http://schemas.openxmlformats.org/officeDocument/2006/relationships/hyperlink" Target="http://www.unredd.net/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redd.net/index.php?option=com_docman&amp;task=cat_view&amp;gid=296&amp;Itemid=5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0" y="267231"/>
            <a:ext cx="9144000" cy="50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14266" tIns="107135" rIns="214266" bIns="107135">
            <a:spAutoFit/>
          </a:bodyPr>
          <a:lstStyle/>
          <a:p>
            <a:pPr defTabSz="978342"/>
            <a:endParaRPr lang="en-US" dirty="0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0" y="1854201"/>
            <a:ext cx="9144000" cy="86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14266" tIns="107135" rIns="214266" bIns="107135">
            <a:spAutoFit/>
          </a:bodyPr>
          <a:lstStyle/>
          <a:p>
            <a:pPr algn="ctr" defTabSz="978342"/>
            <a:endParaRPr lang="en-US" sz="4200" b="1" dirty="0">
              <a:solidFill>
                <a:srgbClr val="008000"/>
              </a:solidFill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0" y="3276600"/>
            <a:ext cx="9144000" cy="183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14266" tIns="107135" rIns="214266" bIns="107135">
            <a:spAutoFit/>
          </a:bodyPr>
          <a:lstStyle/>
          <a:p>
            <a:pPr algn="ctr" defTabSz="978342"/>
            <a:r>
              <a:rPr lang="en-US" sz="3300" b="1" dirty="0" smtClean="0"/>
              <a:t>“</a:t>
            </a:r>
            <a:r>
              <a:rPr lang="en-US" sz="3600" b="1" dirty="0"/>
              <a:t>Exchange and training Workshop on satellite forest monitoring systems for REDD</a:t>
            </a:r>
            <a:r>
              <a:rPr lang="en-US" sz="3600" b="1" dirty="0" smtClean="0"/>
              <a:t>+”</a:t>
            </a:r>
            <a:endParaRPr lang="en-GB" sz="3600" dirty="0"/>
          </a:p>
          <a:p>
            <a:pPr algn="ctr" defTabSz="978342"/>
            <a:endParaRPr lang="en-US" sz="3300" b="1" dirty="0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2540001" y="4876801"/>
            <a:ext cx="4354285" cy="92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14266" tIns="107135" rIns="214266" bIns="107135">
            <a:spAutoFit/>
          </a:bodyPr>
          <a:lstStyle/>
          <a:p>
            <a:pPr algn="ctr" defTabSz="978342"/>
            <a:r>
              <a:rPr lang="en-US" sz="2300" b="1" dirty="0" smtClean="0"/>
              <a:t>3</a:t>
            </a:r>
            <a:r>
              <a:rPr lang="en-US" sz="2300" b="1" baseline="30000" dirty="0" smtClean="0"/>
              <a:t>rd</a:t>
            </a:r>
            <a:r>
              <a:rPr lang="en-US" sz="2300" b="1" dirty="0" smtClean="0"/>
              <a:t> to </a:t>
            </a:r>
            <a:r>
              <a:rPr lang="en-US" sz="2300" b="1" dirty="0" smtClean="0"/>
              <a:t>5</a:t>
            </a:r>
            <a:r>
              <a:rPr lang="en-US" sz="2300" b="1" baseline="30000" dirty="0" smtClean="0"/>
              <a:t>th</a:t>
            </a:r>
            <a:r>
              <a:rPr lang="en-US" sz="2300" b="1" dirty="0" smtClean="0"/>
              <a:t> September 2014</a:t>
            </a:r>
            <a:endParaRPr lang="en-US" sz="2300" b="1" dirty="0" smtClean="0"/>
          </a:p>
          <a:p>
            <a:pPr algn="ctr" defTabSz="978342"/>
            <a:r>
              <a:rPr lang="en-US" sz="2300" b="1" dirty="0" smtClean="0"/>
              <a:t>Panama City, Panama</a:t>
            </a:r>
            <a:endParaRPr lang="en-US" sz="2300" b="1" dirty="0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35560" y="1888855"/>
            <a:ext cx="9144000" cy="120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14266" tIns="107135" rIns="214266" bIns="107135">
            <a:spAutoFit/>
          </a:bodyPr>
          <a:lstStyle/>
          <a:p>
            <a:pPr algn="ctr" defTabSz="978342"/>
            <a:r>
              <a:rPr lang="en-US" sz="3200" b="1" dirty="0" smtClean="0"/>
              <a:t>2</a:t>
            </a:r>
            <a:r>
              <a:rPr lang="en-US" sz="3200" b="1" baseline="30000" dirty="0" smtClean="0"/>
              <a:t>nd</a:t>
            </a:r>
            <a:r>
              <a:rPr lang="en-US" sz="3200" b="1" dirty="0" smtClean="0"/>
              <a:t> UN-REDD Latin-American and Caribbean  </a:t>
            </a:r>
            <a:r>
              <a:rPr lang="en-US" sz="3200" b="1" dirty="0" smtClean="0"/>
              <a:t>Regional </a:t>
            </a:r>
            <a:r>
              <a:rPr lang="en-US" sz="3200" b="1" dirty="0" smtClean="0"/>
              <a:t>NFMS Workshop</a:t>
            </a:r>
            <a:endParaRPr lang="en-US" sz="3200" b="1" dirty="0"/>
          </a:p>
        </p:txBody>
      </p:sp>
      <p:pic>
        <p:nvPicPr>
          <p:cNvPr id="13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56" y="252640"/>
            <a:ext cx="9199015" cy="119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0" y="1381641"/>
            <a:ext cx="6168787" cy="131018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700" b="1" dirty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rPr>
              <a:t>Thank you </a:t>
            </a:r>
            <a:r>
              <a:rPr lang="en-US" sz="2700" b="1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rPr>
              <a:t>for your attention.</a:t>
            </a:r>
          </a:p>
          <a:p>
            <a:pPr algn="ctr">
              <a:defRPr/>
            </a:pPr>
            <a:r>
              <a:rPr lang="en-US" sz="27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  <a:sym typeface="Wingdings" pitchFamily="2" charset="2"/>
              </a:rPr>
              <a:t>For more information go to our websites:</a:t>
            </a:r>
          </a:p>
          <a:p>
            <a:pPr algn="ctr">
              <a:defRPr/>
            </a:pPr>
            <a:endParaRPr lang="en-US" sz="2700" b="1" dirty="0">
              <a:solidFill>
                <a:srgbClr val="595959"/>
              </a:solidFill>
              <a:latin typeface="Franklin Gothic Book" pitchFamily="34" charset="0"/>
              <a:ea typeface="+mj-ea"/>
              <a:cs typeface="+mj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34538" y="2362200"/>
            <a:ext cx="3352800" cy="1155202"/>
          </a:xfrm>
        </p:spPr>
        <p:txBody>
          <a:bodyPr/>
          <a:lstStyle/>
          <a:p>
            <a:r>
              <a:rPr lang="en-US" sz="3200" dirty="0" smtClean="0">
                <a:hlinkClick r:id="rId3"/>
              </a:rPr>
              <a:t>www.un-redd.org</a:t>
            </a:r>
            <a:r>
              <a:rPr lang="en-US" sz="3200" dirty="0" smtClean="0"/>
              <a:t> </a:t>
            </a:r>
          </a:p>
          <a:p>
            <a:endParaRPr lang="en-US" sz="3200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938" y="3151236"/>
            <a:ext cx="3581400" cy="291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111611"/>
            <a:ext cx="3276600" cy="298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829383" y="2411732"/>
            <a:ext cx="43908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1">
                    <a:tint val="75000"/>
                  </a:schemeClr>
                </a:solidFill>
                <a:sym typeface="Wingdings" pitchFamily="2" charset="2"/>
                <a:hlinkClick r:id="rId6"/>
              </a:rPr>
              <a:t>http://www.unredd.net/</a:t>
            </a:r>
            <a:r>
              <a:rPr lang="en-US" sz="3200" dirty="0">
                <a:solidFill>
                  <a:schemeClr val="tx1">
                    <a:tint val="75000"/>
                  </a:schemeClr>
                </a:solidFill>
                <a:sym typeface="Wingdings" pitchFamily="2" charset="2"/>
              </a:rPr>
              <a:t> </a:t>
            </a:r>
            <a:endParaRPr lang="en-GB" sz="3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82680"/>
      </p:ext>
    </p:extLst>
  </p:cSld>
  <p:clrMapOvr>
    <a:masterClrMapping/>
  </p:clrMapOvr>
  <p:transition advTm="4079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9144000" cy="4800600"/>
          </a:xfrm>
        </p:spPr>
        <p:txBody>
          <a:bodyPr>
            <a:normAutofit fontScale="62500" lnSpcReduction="20000"/>
          </a:bodyPr>
          <a:lstStyle/>
          <a:p>
            <a:endParaRPr lang="es-ES" sz="3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  <a:p>
            <a:r>
              <a:rPr lang="en-GB" sz="8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Introduction to the workshop</a:t>
            </a:r>
          </a:p>
          <a:p>
            <a:endParaRPr lang="en-US" sz="4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  <a:p>
            <a:endParaRPr lang="en-US" sz="4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  <a:p>
            <a:r>
              <a:rPr lang="en-US" sz="6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Adam Gerrand, </a:t>
            </a:r>
            <a:br>
              <a:rPr lang="en-US" sz="6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</a:br>
            <a:endParaRPr lang="en-US" sz="6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  <a:p>
            <a:r>
              <a:rPr lang="en-US" sz="6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FAO UN-REDD </a:t>
            </a:r>
          </a:p>
          <a:p>
            <a:r>
              <a:rPr lang="en-US" sz="4800" dirty="0" smtClean="0"/>
              <a:t> </a:t>
            </a:r>
          </a:p>
          <a:p>
            <a:endParaRPr lang="en-US" sz="34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09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5105400" cy="1219200"/>
          </a:xfrm>
        </p:spPr>
        <p:txBody>
          <a:bodyPr/>
          <a:lstStyle/>
          <a:p>
            <a:pPr algn="l"/>
            <a:r>
              <a:rPr lang="en-US" sz="3600" b="1" dirty="0" smtClean="0"/>
              <a:t>Overview of NFMS regional workshop series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46783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UN-REDD working in </a:t>
            </a:r>
            <a:r>
              <a:rPr lang="en-US" dirty="0" smtClean="0"/>
              <a:t>51 </a:t>
            </a:r>
            <a:r>
              <a:rPr lang="en-US" dirty="0" smtClean="0"/>
              <a:t>countries, </a:t>
            </a:r>
            <a:r>
              <a:rPr lang="en-US" dirty="0" smtClean="0"/>
              <a:t>19 </a:t>
            </a:r>
            <a:r>
              <a:rPr lang="en-US" dirty="0" smtClean="0"/>
              <a:t>Nat. </a:t>
            </a:r>
            <a:r>
              <a:rPr lang="en-US" dirty="0" err="1" smtClean="0"/>
              <a:t>Prog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Lots of experience  nationally, learning in each country</a:t>
            </a:r>
          </a:p>
          <a:p>
            <a:r>
              <a:rPr lang="en-US" dirty="0" smtClean="0"/>
              <a:t>Objectives of the series of </a:t>
            </a:r>
            <a:r>
              <a:rPr lang="en-US" dirty="0" smtClean="0"/>
              <a:t>regional workshops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Share experiences, learn from each other (south-south)</a:t>
            </a:r>
          </a:p>
          <a:p>
            <a:pPr lvl="1"/>
            <a:r>
              <a:rPr lang="en-US" dirty="0" smtClean="0"/>
              <a:t>Gain efficiencies and consistency in approaches</a:t>
            </a:r>
          </a:p>
          <a:p>
            <a:pPr lvl="1"/>
            <a:r>
              <a:rPr lang="en-US" dirty="0" smtClean="0"/>
              <a:t>Share what works well and learn to handle challenges</a:t>
            </a:r>
          </a:p>
          <a:p>
            <a:r>
              <a:rPr lang="en-US" dirty="0"/>
              <a:t>11 Latin American countries </a:t>
            </a:r>
            <a:r>
              <a:rPr lang="en-US" dirty="0" smtClean="0"/>
              <a:t>in Ecuador, April 2013</a:t>
            </a:r>
          </a:p>
          <a:p>
            <a:r>
              <a:rPr lang="en-US" dirty="0" smtClean="0"/>
              <a:t>17 Asia-Pacific countries in </a:t>
            </a:r>
            <a:r>
              <a:rPr lang="en-US" dirty="0" smtClean="0"/>
              <a:t>Thailand, </a:t>
            </a:r>
            <a:r>
              <a:rPr lang="en-US" dirty="0" smtClean="0"/>
              <a:t>October </a:t>
            </a:r>
            <a:r>
              <a:rPr lang="en-US" dirty="0" smtClean="0"/>
              <a:t>2013</a:t>
            </a:r>
          </a:p>
          <a:p>
            <a:r>
              <a:rPr lang="en-US" dirty="0" smtClean="0"/>
              <a:t>21 African countries in Zambia, April 2014</a:t>
            </a:r>
            <a:endParaRPr lang="en-US" dirty="0" smtClean="0"/>
          </a:p>
          <a:p>
            <a:pPr lvl="1"/>
            <a:r>
              <a:rPr lang="en-US" dirty="0"/>
              <a:t>All presentations on </a:t>
            </a:r>
            <a:r>
              <a:rPr lang="en-US" dirty="0">
                <a:hlinkClick r:id="rId2"/>
              </a:rPr>
              <a:t>UN-REDD Workspace internet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oup_photo_NFMS_workshop_Ecuad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4572001" cy="3048000"/>
          </a:xfrm>
        </p:spPr>
      </p:pic>
      <p:sp>
        <p:nvSpPr>
          <p:cNvPr id="5" name="Rectangle 4"/>
          <p:cNvSpPr/>
          <p:nvPr/>
        </p:nvSpPr>
        <p:spPr>
          <a:xfrm>
            <a:off x="0" y="87868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n-US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Part of a global </a:t>
            </a:r>
            <a:r>
              <a:rPr lang="en-US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series: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1</a:t>
            </a:r>
            <a:r>
              <a:rPr lang="en-US" baseline="30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st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Latin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American NFMS workshop 63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people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from 11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countries, Ecuador April 2013</a:t>
            </a:r>
            <a:endParaRPr lang="en-US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28803" y="104045"/>
            <a:ext cx="4515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Some formal presentations,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active discussion, working groups = sharing knowledge:</a:t>
            </a:r>
            <a:endParaRPr lang="en-US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8" name="Picture 2" descr="C:\Users\Gerrand\Pictures\African_LECB_UNREDD\IMG_757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4" b="9129"/>
          <a:stretch/>
        </p:blipFill>
        <p:spPr bwMode="auto">
          <a:xfrm>
            <a:off x="0" y="4636702"/>
            <a:ext cx="4572000" cy="222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Gerrand\Pictures\African_LECB_UNREDD\IMG_77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38400"/>
            <a:ext cx="24384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4038599"/>
            <a:ext cx="4628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smtClean="0"/>
              <a:t>African NFMS LECB workshop </a:t>
            </a:r>
            <a:r>
              <a:rPr lang="en-US" dirty="0" smtClean="0"/>
              <a:t>85 people </a:t>
            </a:r>
            <a:r>
              <a:rPr lang="en-US" dirty="0" smtClean="0"/>
              <a:t>from 20 </a:t>
            </a:r>
            <a:r>
              <a:rPr lang="en-US" dirty="0" smtClean="0"/>
              <a:t>countries, Zambia Feb 2014</a:t>
            </a:r>
            <a:endParaRPr lang="en-US" dirty="0" smtClean="0"/>
          </a:p>
        </p:txBody>
      </p:sp>
      <p:pic>
        <p:nvPicPr>
          <p:cNvPr id="1026" name="Picture 2" descr="C:\Users\Gerrand\Pictures\PHOTOS ECUADOR WORKSHOP\Fotos y Videos\Dia 4\IMG_67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9299" y="1011198"/>
            <a:ext cx="2712302" cy="1808201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69" b="-30468"/>
          <a:stretch/>
        </p:blipFill>
        <p:spPr>
          <a:xfrm>
            <a:off x="4648200" y="4968000"/>
            <a:ext cx="4648200" cy="2862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53000" y="4114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Asian NFMS </a:t>
            </a:r>
            <a:r>
              <a:rPr lang="en-US" dirty="0" smtClean="0"/>
              <a:t>workshop, </a:t>
            </a:r>
          </a:p>
          <a:p>
            <a:r>
              <a:rPr lang="en-US" dirty="0" smtClean="0"/>
              <a:t>Thailand, October </a:t>
            </a:r>
            <a:r>
              <a:rPr lang="en-US" dirty="0"/>
              <a:t>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076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the NFMS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304800" y="4572000"/>
            <a:ext cx="2232248" cy="2160240"/>
          </a:xfrm>
          <a:prstGeom prst="ellipse">
            <a:avLst/>
          </a:prstGeom>
          <a:solidFill>
            <a:srgbClr val="2DA2B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System to provide information on Safeguards</a:t>
            </a:r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(SIS)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381000" y="411162"/>
            <a:ext cx="71628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34" name="Rounded Rectangle 33"/>
          <p:cNvSpPr/>
          <p:nvPr/>
        </p:nvSpPr>
        <p:spPr bwMode="auto">
          <a:xfrm>
            <a:off x="1844675" y="1730375"/>
            <a:ext cx="5432425" cy="3908425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ounded Rectangle 34"/>
          <p:cNvSpPr/>
          <p:nvPr/>
        </p:nvSpPr>
        <p:spPr bwMode="auto">
          <a:xfrm>
            <a:off x="4601108" y="2218704"/>
            <a:ext cx="2513323" cy="325672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ounded Rectangle 35"/>
          <p:cNvSpPr/>
          <p:nvPr/>
        </p:nvSpPr>
        <p:spPr bwMode="auto">
          <a:xfrm>
            <a:off x="2007344" y="2218704"/>
            <a:ext cx="2513323" cy="325672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2168224" y="2789618"/>
            <a:ext cx="4855041" cy="56911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Satellite Land Monitoring System</a:t>
            </a:r>
          </a:p>
        </p:txBody>
      </p:sp>
      <p:sp>
        <p:nvSpPr>
          <p:cNvPr id="38" name="Rounded Rectangle 37"/>
          <p:cNvSpPr/>
          <p:nvPr/>
        </p:nvSpPr>
        <p:spPr bwMode="auto">
          <a:xfrm>
            <a:off x="4774502" y="3602900"/>
            <a:ext cx="2179049" cy="65170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National Forest Inventory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4774502" y="4498768"/>
            <a:ext cx="2179049" cy="65170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GHG Inventory</a:t>
            </a:r>
          </a:p>
        </p:txBody>
      </p:sp>
      <p:sp>
        <p:nvSpPr>
          <p:cNvPr id="40" name="TextBox 10"/>
          <p:cNvSpPr txBox="1">
            <a:spLocks noChangeArrowheads="1"/>
          </p:cNvSpPr>
          <p:nvPr/>
        </p:nvSpPr>
        <p:spPr bwMode="auto">
          <a:xfrm>
            <a:off x="2246756" y="1730375"/>
            <a:ext cx="4624326" cy="41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NATIONAL FOREST MONITORING SYSTEM</a:t>
            </a:r>
          </a:p>
        </p:txBody>
      </p:sp>
      <p:sp>
        <p:nvSpPr>
          <p:cNvPr id="41" name="TextBox 16"/>
          <p:cNvSpPr txBox="1">
            <a:spLocks noChangeArrowheads="1"/>
          </p:cNvSpPr>
          <p:nvPr/>
        </p:nvSpPr>
        <p:spPr bwMode="auto">
          <a:xfrm>
            <a:off x="5574400" y="2289846"/>
            <a:ext cx="715206" cy="41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MRV</a:t>
            </a:r>
          </a:p>
        </p:txBody>
      </p:sp>
      <p:sp>
        <p:nvSpPr>
          <p:cNvPr id="42" name="TextBox 16"/>
          <p:cNvSpPr txBox="1">
            <a:spLocks noChangeArrowheads="1"/>
          </p:cNvSpPr>
          <p:nvPr/>
        </p:nvSpPr>
        <p:spPr bwMode="auto">
          <a:xfrm>
            <a:off x="2391545" y="2289201"/>
            <a:ext cx="1722168" cy="41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MONITORING </a:t>
            </a:r>
          </a:p>
        </p:txBody>
      </p:sp>
      <p:sp>
        <p:nvSpPr>
          <p:cNvPr id="43" name="Rounded Rectangle 42"/>
          <p:cNvSpPr/>
          <p:nvPr/>
        </p:nvSpPr>
        <p:spPr bwMode="auto">
          <a:xfrm>
            <a:off x="2168224" y="3522111"/>
            <a:ext cx="2179049" cy="48832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Web Interface</a:t>
            </a:r>
          </a:p>
        </p:txBody>
      </p:sp>
      <p:sp>
        <p:nvSpPr>
          <p:cNvPr id="44" name="Rounded Rectangle 43"/>
          <p:cNvSpPr/>
          <p:nvPr/>
        </p:nvSpPr>
        <p:spPr bwMode="auto">
          <a:xfrm>
            <a:off x="2177164" y="4173813"/>
            <a:ext cx="2179048" cy="48832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Community Monitoring</a:t>
            </a:r>
          </a:p>
        </p:txBody>
      </p:sp>
      <p:sp>
        <p:nvSpPr>
          <p:cNvPr id="45" name="Rounded Rectangle 44"/>
          <p:cNvSpPr/>
          <p:nvPr/>
        </p:nvSpPr>
        <p:spPr bwMode="auto">
          <a:xfrm>
            <a:off x="2175375" y="4827313"/>
            <a:ext cx="2179049" cy="48653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Other Forest-Related Monitoring Systems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14300" y="3426260"/>
            <a:ext cx="1524000" cy="140105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For monitoring and reporting on </a:t>
            </a:r>
            <a:r>
              <a:rPr lang="en-US" b="1" dirty="0" smtClean="0">
                <a:solidFill>
                  <a:schemeClr val="tx1"/>
                </a:solidFill>
              </a:rPr>
              <a:t>REDD+ activities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1638300" y="3084623"/>
            <a:ext cx="753245" cy="341637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505700" y="3415058"/>
            <a:ext cx="1524000" cy="13855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For assessing national area change over time (</a:t>
            </a:r>
            <a:r>
              <a:rPr lang="en-US" b="1" dirty="0" smtClean="0">
                <a:solidFill>
                  <a:schemeClr val="tx1"/>
                </a:solidFill>
              </a:rPr>
              <a:t>Activity Data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6793600" y="3084623"/>
            <a:ext cx="712100" cy="341637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70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1" grpId="0"/>
      <p:bldP spid="42" grpId="0"/>
      <p:bldP spid="43" grpId="0" animBg="1"/>
      <p:bldP spid="44" grpId="0" animBg="1"/>
      <p:bldP spid="45" grpId="0" animBg="1"/>
      <p:bldP spid="46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2"/>
          <p:cNvSpPr>
            <a:spLocks noGrp="1"/>
          </p:cNvSpPr>
          <p:nvPr>
            <p:ph type="title"/>
          </p:nvPr>
        </p:nvSpPr>
        <p:spPr>
          <a:xfrm>
            <a:off x="2446338" y="131763"/>
            <a:ext cx="6543675" cy="1531937"/>
          </a:xfrm>
        </p:spPr>
        <p:txBody>
          <a:bodyPr/>
          <a:lstStyle/>
          <a:p>
            <a:pPr algn="r"/>
            <a:r>
              <a:rPr lang="es-ES" sz="2800" dirty="0" smtClean="0">
                <a:solidFill>
                  <a:srgbClr val="1F497D"/>
                </a:solidFill>
                <a:latin typeface="Arial"/>
                <a:ea typeface="+mn-ea"/>
                <a:cs typeface="Arial"/>
              </a:rPr>
              <a:t>Enfoques e instrumentos para cumplir con los Sistemas Nacionales de Monitoreo de los Bosques</a:t>
            </a:r>
            <a:endParaRPr lang="es-PY" sz="2800" dirty="0" smtClean="0">
              <a:solidFill>
                <a:srgbClr val="1F497D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1060841" y="2530728"/>
            <a:ext cx="5472807" cy="41044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3797339" y="3134755"/>
            <a:ext cx="2393975" cy="3198416"/>
            <a:chOff x="4427979" y="2592867"/>
            <a:chExt cx="2393975" cy="3198416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4427979" y="2592867"/>
              <a:ext cx="2393975" cy="3198416"/>
            </a:xfrm>
            <a:prstGeom prst="roundRect">
              <a:avLst/>
            </a:prstGeom>
            <a:solidFill>
              <a:srgbClr val="DCE6F2">
                <a:alpha val="5098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4769982" y="3140969"/>
              <a:ext cx="1710158" cy="65862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err="1" smtClean="0">
                  <a:solidFill>
                    <a:prstClr val="black"/>
                  </a:solidFill>
                </a:rPr>
                <a:t>Sistema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en-US" sz="1400" dirty="0" err="1" smtClean="0">
                  <a:solidFill>
                    <a:prstClr val="black"/>
                  </a:solidFill>
                </a:rPr>
                <a:t>Satelital</a:t>
              </a:r>
              <a:r>
                <a:rPr lang="en-US" sz="1400" dirty="0" smtClean="0">
                  <a:solidFill>
                    <a:prstClr val="black"/>
                  </a:solidFill>
                </a:rPr>
                <a:t> de </a:t>
              </a:r>
              <a:r>
                <a:rPr lang="en-US" sz="1400" dirty="0" err="1" smtClean="0">
                  <a:solidFill>
                    <a:prstClr val="black"/>
                  </a:solidFill>
                </a:rPr>
                <a:t>Monitoreo</a:t>
              </a:r>
              <a:r>
                <a:rPr lang="en-US" sz="1400" dirty="0" smtClean="0">
                  <a:solidFill>
                    <a:prstClr val="black"/>
                  </a:solidFill>
                </a:rPr>
                <a:t> de la Tierra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4769982" y="3980532"/>
              <a:ext cx="1710158" cy="604027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err="1" smtClean="0">
                  <a:solidFill>
                    <a:prstClr val="black"/>
                  </a:solidFill>
                </a:rPr>
                <a:t>Inventario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en-US" sz="1400" dirty="0" err="1" smtClean="0">
                  <a:solidFill>
                    <a:prstClr val="black"/>
                  </a:solidFill>
                </a:rPr>
                <a:t>Nacional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en-US" sz="1400" dirty="0" err="1" smtClean="0">
                  <a:solidFill>
                    <a:prstClr val="black"/>
                  </a:solidFill>
                </a:rPr>
                <a:t>Forestal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 bwMode="auto">
            <a:xfrm>
              <a:off x="4769982" y="4765501"/>
              <a:ext cx="1710158" cy="60402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err="1" smtClean="0">
                  <a:solidFill>
                    <a:prstClr val="black"/>
                  </a:solidFill>
                </a:rPr>
                <a:t>Inventario</a:t>
              </a:r>
              <a:r>
                <a:rPr lang="en-US" sz="1400" dirty="0" smtClean="0">
                  <a:solidFill>
                    <a:prstClr val="black"/>
                  </a:solidFill>
                </a:rPr>
                <a:t> de GEIs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34" name="TextBox 12"/>
            <p:cNvSpPr txBox="1">
              <a:spLocks noChangeArrowheads="1"/>
            </p:cNvSpPr>
            <p:nvPr/>
          </p:nvSpPr>
          <p:spPr bwMode="auto">
            <a:xfrm>
              <a:off x="5219873" y="2708920"/>
              <a:ext cx="63517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</a:rPr>
                <a:t>MRV</a:t>
              </a:r>
              <a:endParaRPr lang="en-US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Group 17"/>
          <p:cNvGrpSpPr/>
          <p:nvPr/>
        </p:nvGrpSpPr>
        <p:grpSpPr>
          <a:xfrm>
            <a:off x="1333803" y="3134755"/>
            <a:ext cx="2463535" cy="3198416"/>
            <a:chOff x="1964443" y="2592867"/>
            <a:chExt cx="2463535" cy="3198416"/>
          </a:xfrm>
        </p:grpSpPr>
        <p:sp>
          <p:nvSpPr>
            <p:cNvPr id="26" name="Rounded Rectangle 25"/>
            <p:cNvSpPr/>
            <p:nvPr/>
          </p:nvSpPr>
          <p:spPr bwMode="auto">
            <a:xfrm>
              <a:off x="1964443" y="2592867"/>
              <a:ext cx="2463535" cy="3198416"/>
            </a:xfrm>
            <a:prstGeom prst="roundRect">
              <a:avLst/>
            </a:prstGeom>
            <a:solidFill>
              <a:srgbClr val="FDEADA">
                <a:alpha val="5607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 bwMode="auto">
            <a:xfrm>
              <a:off x="2376147" y="3316635"/>
              <a:ext cx="1710158" cy="42308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err="1" smtClean="0">
                  <a:solidFill>
                    <a:prstClr val="black"/>
                  </a:solidFill>
                </a:rPr>
                <a:t>Sensores</a:t>
              </a:r>
              <a:r>
                <a:rPr lang="en-US" sz="1200" dirty="0" smtClean="0">
                  <a:solidFill>
                    <a:prstClr val="black"/>
                  </a:solidFill>
                </a:rPr>
                <a:t>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Remotos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2376147" y="3859461"/>
              <a:ext cx="1710158" cy="42308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err="1" smtClean="0">
                  <a:solidFill>
                    <a:prstClr val="black"/>
                  </a:solidFill>
                </a:rPr>
                <a:t>Plataforma</a:t>
              </a:r>
              <a:r>
                <a:rPr lang="en-US" sz="1200" dirty="0" smtClean="0">
                  <a:solidFill>
                    <a:prstClr val="black"/>
                  </a:solidFill>
                </a:rPr>
                <a:t>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diseminación</a:t>
              </a:r>
              <a:r>
                <a:rPr lang="en-US" sz="1200" dirty="0" smtClean="0">
                  <a:solidFill>
                    <a:prstClr val="black"/>
                  </a:solidFill>
                </a:rPr>
                <a:t> web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2376147" y="4403617"/>
              <a:ext cx="1710158" cy="42175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err="1" smtClean="0">
                  <a:solidFill>
                    <a:prstClr val="black"/>
                  </a:solidFill>
                </a:rPr>
                <a:t>Monitoreo</a:t>
              </a:r>
              <a:r>
                <a:rPr lang="en-US" sz="1200" dirty="0" smtClean="0">
                  <a:solidFill>
                    <a:prstClr val="black"/>
                  </a:solidFill>
                </a:rPr>
                <a:t>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Comunitario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2376147" y="4946443"/>
              <a:ext cx="1710158" cy="42308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err="1" smtClean="0">
                  <a:solidFill>
                    <a:prstClr val="black"/>
                  </a:solidFill>
                </a:rPr>
                <a:t>Monitoreo</a:t>
              </a:r>
              <a:r>
                <a:rPr lang="en-US" sz="1200" dirty="0" smtClean="0">
                  <a:solidFill>
                    <a:prstClr val="black"/>
                  </a:solidFill>
                </a:rPr>
                <a:t>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forestal</a:t>
              </a:r>
              <a:r>
                <a:rPr lang="en-US" sz="1200" dirty="0" smtClean="0">
                  <a:solidFill>
                    <a:prstClr val="black"/>
                  </a:solidFill>
                </a:rPr>
                <a:t>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tradicional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35" name="TextBox 13"/>
            <p:cNvSpPr txBox="1">
              <a:spLocks noChangeArrowheads="1"/>
            </p:cNvSpPr>
            <p:nvPr/>
          </p:nvSpPr>
          <p:spPr bwMode="auto">
            <a:xfrm>
              <a:off x="2521392" y="2771636"/>
              <a:ext cx="13848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</a:rPr>
                <a:t>MONITOREO</a:t>
              </a:r>
              <a:endParaRPr lang="en-US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36" name="TextBox 15"/>
          <p:cNvSpPr txBox="1">
            <a:spLocks noChangeArrowheads="1"/>
          </p:cNvSpPr>
          <p:nvPr/>
        </p:nvSpPr>
        <p:spPr bwMode="auto">
          <a:xfrm>
            <a:off x="1345831" y="2591088"/>
            <a:ext cx="48656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600" b="1" dirty="0" smtClean="0">
                <a:latin typeface="Calibri" pitchFamily="34" charset="0"/>
              </a:rPr>
              <a:t>SISTEMA  NACIONAL DE MONITOREO  DE LOS BOSQUES</a:t>
            </a:r>
            <a:endParaRPr lang="en-US" sz="1600" b="1" dirty="0">
              <a:latin typeface="Calibri" pitchFamily="34" charset="0"/>
            </a:endParaRPr>
          </a:p>
          <a:p>
            <a:pPr algn="ctr"/>
            <a:r>
              <a:rPr lang="en-US" sz="1600" b="1" dirty="0" smtClean="0">
                <a:latin typeface="Calibri" pitchFamily="34" charset="0"/>
              </a:rPr>
              <a:t>(SNMB)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21" name="Left Brace 20"/>
          <p:cNvSpPr/>
          <p:nvPr/>
        </p:nvSpPr>
        <p:spPr>
          <a:xfrm>
            <a:off x="628992" y="3898880"/>
            <a:ext cx="360040" cy="21602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-407576" y="480652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EJEMPLOS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ight Brace 22"/>
          <p:cNvSpPr/>
          <p:nvPr/>
        </p:nvSpPr>
        <p:spPr>
          <a:xfrm>
            <a:off x="6605656" y="3754864"/>
            <a:ext cx="288032" cy="21602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16200000">
            <a:off x="6420388" y="4640423"/>
            <a:ext cx="1603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ELEMENTOS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51466" y="1896534"/>
            <a:ext cx="7508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 SNMB </a:t>
            </a:r>
            <a:r>
              <a:rPr lang="en-US" dirty="0" err="1" smtClean="0"/>
              <a:t>tiene</a:t>
            </a:r>
            <a:r>
              <a:rPr lang="en-US" dirty="0" smtClean="0"/>
              <a:t> dos </a:t>
            </a:r>
            <a:r>
              <a:rPr lang="en-US" dirty="0" err="1" smtClean="0"/>
              <a:t>funciones</a:t>
            </a:r>
            <a:r>
              <a:rPr lang="en-US" dirty="0" smtClean="0"/>
              <a:t>: 1) </a:t>
            </a:r>
            <a:r>
              <a:rPr lang="en-US" dirty="0" err="1" smtClean="0"/>
              <a:t>monitoreo</a:t>
            </a:r>
            <a:r>
              <a:rPr lang="en-US" dirty="0" smtClean="0"/>
              <a:t>, 2) </a:t>
            </a:r>
            <a:r>
              <a:rPr lang="en-US" dirty="0" err="1" smtClean="0"/>
              <a:t>Medición</a:t>
            </a:r>
            <a:r>
              <a:rPr lang="en-US" dirty="0" smtClean="0"/>
              <a:t>, </a:t>
            </a:r>
            <a:r>
              <a:rPr lang="en-US" dirty="0" err="1" smtClean="0"/>
              <a:t>Reporte</a:t>
            </a:r>
            <a:r>
              <a:rPr lang="en-US" dirty="0" smtClean="0"/>
              <a:t>, </a:t>
            </a:r>
            <a:r>
              <a:rPr lang="en-US" dirty="0" err="1" smtClean="0"/>
              <a:t>Verificación</a:t>
            </a:r>
            <a:endParaRPr lang="en-US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5357">
            <a:off x="7583044" y="2607905"/>
            <a:ext cx="1275645" cy="18057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96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5105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s-ES" sz="3200" b="1" dirty="0" err="1" smtClean="0"/>
              <a:t>Panama</a:t>
            </a:r>
            <a:r>
              <a:rPr lang="es-ES" sz="3200" b="1" dirty="0" smtClean="0"/>
              <a:t> </a:t>
            </a:r>
            <a:r>
              <a:rPr lang="es-ES" sz="3200" b="1" dirty="0" smtClean="0"/>
              <a:t>Workshop </a:t>
            </a:r>
            <a:r>
              <a:rPr lang="es-ES" sz="3200" b="1" dirty="0" err="1" smtClean="0"/>
              <a:t>objectives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Main Objectives: </a:t>
            </a:r>
            <a:r>
              <a:rPr lang="en-US" sz="2400" dirty="0"/>
              <a:t>To share lessons learned and discuss methods to improve the generation and use of remote sensing data to generate activity data including for REDD+ and reporting to the </a:t>
            </a:r>
            <a:r>
              <a:rPr lang="en-US" sz="2400" dirty="0" smtClean="0"/>
              <a:t>UNFCCC.</a:t>
            </a:r>
          </a:p>
          <a:p>
            <a:pPr marL="0" indent="0">
              <a:buNone/>
            </a:pPr>
            <a:r>
              <a:rPr lang="en-US" sz="2400" b="1" dirty="0" smtClean="0"/>
              <a:t>Central themes:</a:t>
            </a:r>
            <a:endParaRPr lang="en-GB" sz="2400" b="1" dirty="0"/>
          </a:p>
          <a:p>
            <a:pPr lvl="0"/>
            <a:r>
              <a:rPr lang="en-US" sz="2400" dirty="0"/>
              <a:t>Measurement of </a:t>
            </a:r>
            <a:r>
              <a:rPr lang="en-US" sz="2400" dirty="0" smtClean="0"/>
              <a:t>historical </a:t>
            </a:r>
            <a:r>
              <a:rPr lang="en-US" sz="2400" dirty="0"/>
              <a:t>and current </a:t>
            </a:r>
            <a:r>
              <a:rPr lang="en-US" sz="2400" dirty="0" smtClean="0"/>
              <a:t>area and changes</a:t>
            </a:r>
            <a:r>
              <a:rPr lang="en-US" sz="2400" dirty="0"/>
              <a:t>: in </a:t>
            </a:r>
            <a:r>
              <a:rPr lang="en-US" sz="2400" dirty="0" smtClean="0"/>
              <a:t>forests </a:t>
            </a:r>
            <a:r>
              <a:rPr lang="en-US" sz="2400" dirty="0"/>
              <a:t>and other land </a:t>
            </a:r>
            <a:r>
              <a:rPr lang="en-US" sz="2400" dirty="0" smtClean="0"/>
              <a:t>uses</a:t>
            </a:r>
            <a:endParaRPr lang="en-GB" sz="2400" dirty="0"/>
          </a:p>
          <a:p>
            <a:pPr lvl="0"/>
            <a:r>
              <a:rPr lang="en-US" sz="2400" dirty="0"/>
              <a:t>Mapping of land use at different resolutions and </a:t>
            </a:r>
            <a:r>
              <a:rPr lang="en-US" sz="2400" dirty="0" smtClean="0"/>
              <a:t>comparability</a:t>
            </a:r>
          </a:p>
          <a:p>
            <a:pPr lvl="0"/>
            <a:r>
              <a:rPr lang="en-US" sz="2400" dirty="0" smtClean="0"/>
              <a:t>Evaluation </a:t>
            </a:r>
            <a:r>
              <a:rPr lang="en-US" sz="2400" dirty="0"/>
              <a:t>of the accuracy of </a:t>
            </a:r>
            <a:r>
              <a:rPr lang="en-US" sz="2400" dirty="0" smtClean="0"/>
              <a:t>land </a:t>
            </a:r>
            <a:r>
              <a:rPr lang="en-US" sz="2400" dirty="0"/>
              <a:t>use and / or change </a:t>
            </a:r>
            <a:r>
              <a:rPr lang="en-US" sz="2400" dirty="0" smtClean="0"/>
              <a:t>maps</a:t>
            </a:r>
            <a:endParaRPr lang="en-GB" sz="2400" dirty="0"/>
          </a:p>
          <a:p>
            <a:pPr lvl="0"/>
            <a:r>
              <a:rPr lang="en-US" sz="2400" dirty="0"/>
              <a:t>Measuring forest degradation </a:t>
            </a:r>
            <a:endParaRPr lang="en-GB" sz="2400" dirty="0"/>
          </a:p>
          <a:p>
            <a:pPr lvl="0"/>
            <a:r>
              <a:rPr lang="en-US" sz="2400" dirty="0"/>
              <a:t>Surveillance and early warning of deforestation </a:t>
            </a:r>
            <a:endParaRPr lang="en-GB" sz="2400" dirty="0"/>
          </a:p>
          <a:p>
            <a:pPr lvl="0"/>
            <a:r>
              <a:rPr lang="en-US" sz="2400" dirty="0"/>
              <a:t>Measurement of carbon stock and emissions / removals from forest carbon via satellite images (data link with NFI &amp; GHG Inventory</a:t>
            </a:r>
            <a:r>
              <a:rPr lang="en-US" sz="2400" dirty="0" smtClean="0"/>
              <a:t>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16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5105400" cy="685800"/>
          </a:xfrm>
        </p:spPr>
        <p:txBody>
          <a:bodyPr>
            <a:normAutofit/>
          </a:bodyPr>
          <a:lstStyle/>
          <a:p>
            <a:pPr algn="l"/>
            <a:r>
              <a:rPr lang="es-ES" sz="3200" b="1" dirty="0" err="1" smtClean="0"/>
              <a:t>Outline</a:t>
            </a:r>
            <a:r>
              <a:rPr lang="es-ES" sz="3200" b="1" dirty="0" smtClean="0"/>
              <a:t> of </a:t>
            </a:r>
            <a:r>
              <a:rPr lang="es-ES" sz="3200" b="1" dirty="0" err="1" smtClean="0"/>
              <a:t>the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workshop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4876800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400"/>
              </a:spcBef>
              <a:buNone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Country &amp; expert presentations and time for discussion panels</a:t>
            </a: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lnSpc>
                <a:spcPts val="2600"/>
              </a:lnSpc>
              <a:spcBef>
                <a:spcPts val="400"/>
              </a:spcBef>
              <a:buNone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Day 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1: 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Session 1 Introductions  plus NFMS 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for REDD+ 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MRV</a:t>
            </a:r>
          </a:p>
          <a:p>
            <a:pPr marL="857250" lvl="1" indent="-457200">
              <a:lnSpc>
                <a:spcPts val="2600"/>
              </a:lnSpc>
              <a:spcBef>
                <a:spcPts val="400"/>
              </a:spcBef>
              <a:buFont typeface="+mj-lt"/>
              <a:buAutoNum type="alphaLcPeriod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Maps from RS for Land Cover / Land-use for national &amp; UNFCCC reporting</a:t>
            </a:r>
          </a:p>
          <a:p>
            <a:pPr marL="857250" lvl="1" indent="-457200">
              <a:lnSpc>
                <a:spcPts val="2600"/>
              </a:lnSpc>
              <a:spcBef>
                <a:spcPts val="400"/>
              </a:spcBef>
              <a:buFont typeface="+mj-lt"/>
              <a:buAutoNum type="alphaLcPeriod"/>
            </a:pPr>
            <a:r>
              <a:rPr lang="en-US" sz="2000" dirty="0"/>
              <a:t>Measurement of the historical and current </a:t>
            </a:r>
            <a:r>
              <a:rPr lang="en-US" sz="2000" dirty="0" smtClean="0"/>
              <a:t>changes (deforestation)</a:t>
            </a:r>
            <a:endParaRPr lang="en-GB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lnSpc>
                <a:spcPts val="2600"/>
              </a:lnSpc>
              <a:spcBef>
                <a:spcPts val="400"/>
              </a:spcBef>
              <a:buNone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Day 2:  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Session 2 - </a:t>
            </a:r>
            <a:r>
              <a:rPr lang="en-US" sz="2400" dirty="0" smtClean="0"/>
              <a:t>Measuring </a:t>
            </a:r>
            <a:r>
              <a:rPr lang="en-US" sz="2400" dirty="0"/>
              <a:t>forest degradation </a:t>
            </a:r>
            <a:endParaRPr lang="en-GB" sz="2400" dirty="0"/>
          </a:p>
          <a:p>
            <a:pPr marL="857250" lvl="1" indent="-457200">
              <a:lnSpc>
                <a:spcPts val="2600"/>
              </a:lnSpc>
              <a:spcBef>
                <a:spcPts val="400"/>
              </a:spcBef>
              <a:buFont typeface="+mj-lt"/>
              <a:buAutoNum type="alphaLcPeriod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Approach estimating loss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of canopy cover </a:t>
            </a: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857250" lvl="1" indent="-457200">
              <a:lnSpc>
                <a:spcPts val="2600"/>
              </a:lnSpc>
              <a:spcBef>
                <a:spcPts val="400"/>
              </a:spcBef>
              <a:buFont typeface="+mj-lt"/>
              <a:buAutoNum type="alphaLcPeriod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Using ecosystem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integrity index </a:t>
            </a: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857250" lvl="1" indent="-457200">
              <a:lnSpc>
                <a:spcPts val="2600"/>
              </a:lnSpc>
              <a:spcBef>
                <a:spcPts val="400"/>
              </a:spcBef>
              <a:buFont typeface="+mj-lt"/>
              <a:buAutoNum type="alphaLcPeriod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Comparison between biomass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maps </a:t>
            </a: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lnSpc>
                <a:spcPts val="2600"/>
              </a:lnSpc>
              <a:spcBef>
                <a:spcPts val="400"/>
              </a:spcBef>
              <a:buNone/>
            </a:pPr>
            <a:r>
              <a:rPr lang="en-US" sz="2400" dirty="0" smtClean="0"/>
              <a:t>		Session </a:t>
            </a:r>
            <a:r>
              <a:rPr lang="en-US" sz="2400" dirty="0"/>
              <a:t>3: Early Warning </a:t>
            </a:r>
            <a:r>
              <a:rPr lang="en-US" sz="2400" dirty="0" smtClean="0"/>
              <a:t>Systems</a:t>
            </a:r>
            <a:endParaRPr lang="en-GB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lnSpc>
                <a:spcPts val="2600"/>
              </a:lnSpc>
              <a:spcBef>
                <a:spcPts val="400"/>
              </a:spcBef>
              <a:buNone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Day 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3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: </a:t>
            </a:r>
            <a:r>
              <a:rPr lang="en-US" sz="2400" dirty="0"/>
              <a:t>Session 4: Integration with field data </a:t>
            </a:r>
            <a:endParaRPr lang="en-US" sz="2400" dirty="0" smtClean="0"/>
          </a:p>
          <a:p>
            <a:pPr>
              <a:lnSpc>
                <a:spcPts val="2600"/>
              </a:lnSpc>
              <a:spcBef>
                <a:spcPts val="400"/>
              </a:spcBef>
              <a:buNone/>
            </a:pPr>
            <a:r>
              <a:rPr lang="en-US" sz="2400" dirty="0"/>
              <a:t>	</a:t>
            </a:r>
            <a:r>
              <a:rPr lang="en-US" sz="2400" dirty="0"/>
              <a:t>Session 5: Evaluation of </a:t>
            </a:r>
            <a:r>
              <a:rPr lang="en-US" sz="2400" dirty="0" smtClean="0"/>
              <a:t>accuracy </a:t>
            </a:r>
            <a:r>
              <a:rPr lang="en-US" sz="2400" dirty="0"/>
              <a:t>of </a:t>
            </a:r>
            <a:r>
              <a:rPr lang="en-US" sz="2400" dirty="0" smtClean="0"/>
              <a:t>maps </a:t>
            </a:r>
            <a:r>
              <a:rPr lang="en-US" sz="2400" dirty="0"/>
              <a:t>of land use and </a:t>
            </a:r>
            <a:r>
              <a:rPr lang="en-US" sz="2400" dirty="0" smtClean="0"/>
              <a:t>change</a:t>
            </a:r>
          </a:p>
          <a:p>
            <a:pPr>
              <a:lnSpc>
                <a:spcPts val="2600"/>
              </a:lnSpc>
              <a:spcBef>
                <a:spcPts val="400"/>
              </a:spcBef>
              <a:buNone/>
            </a:pPr>
            <a:r>
              <a:rPr lang="en-US" sz="2400" dirty="0"/>
              <a:t>	</a:t>
            </a:r>
            <a:r>
              <a:rPr lang="en-US" sz="2400" dirty="0"/>
              <a:t>Workshop evaluation </a:t>
            </a:r>
            <a:r>
              <a:rPr lang="en-US" sz="2400" dirty="0" smtClean="0"/>
              <a:t>and feedback</a:t>
            </a:r>
            <a:endParaRPr lang="en-GB" sz="2400" dirty="0"/>
          </a:p>
          <a:p>
            <a:pPr>
              <a:lnSpc>
                <a:spcPts val="2600"/>
              </a:lnSpc>
              <a:spcBef>
                <a:spcPts val="400"/>
              </a:spcBef>
              <a:buNone/>
            </a:pPr>
            <a:endParaRPr lang="en-GB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74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57200"/>
            <a:ext cx="53340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s-ES" sz="3200" b="1" dirty="0" err="1" smtClean="0"/>
              <a:t>What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is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your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current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knowledge</a:t>
            </a:r>
            <a:r>
              <a:rPr lang="es-ES" sz="3200" b="1" dirty="0"/>
              <a:t>,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what</a:t>
            </a:r>
            <a:r>
              <a:rPr lang="es-ES" sz="3200" b="1" dirty="0" smtClean="0"/>
              <a:t> are </a:t>
            </a:r>
            <a:r>
              <a:rPr lang="es-ES" sz="3200" b="1" dirty="0" err="1" smtClean="0"/>
              <a:t>your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expectations</a:t>
            </a:r>
            <a:r>
              <a:rPr lang="es-ES" sz="3200" b="1" dirty="0" smtClean="0"/>
              <a:t>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48768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Think about your </a:t>
            </a:r>
            <a:r>
              <a:rPr lang="en-GB" dirty="0"/>
              <a:t>expectations for </a:t>
            </a:r>
            <a:r>
              <a:rPr lang="en-GB" dirty="0" smtClean="0"/>
              <a:t>workshop </a:t>
            </a: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Answer the questions in the initial survey</a:t>
            </a: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Write </a:t>
            </a:r>
            <a:r>
              <a:rPr lang="en-GB" dirty="0" smtClean="0"/>
              <a:t>the 1 most important expectation for you </a:t>
            </a:r>
            <a:r>
              <a:rPr lang="en-GB" dirty="0" smtClean="0"/>
              <a:t>in the box</a:t>
            </a: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We will come back to these at the end of the week and see how the workshop went compared to your expectations</a:t>
            </a:r>
          </a:p>
          <a:p>
            <a:pPr marL="0" lvl="2" indent="0">
              <a:buNone/>
            </a:pPr>
            <a:r>
              <a:rPr lang="en-US" dirty="0"/>
              <a:t>PS All speakers please give presentations to Claudia well before your session</a:t>
            </a:r>
          </a:p>
          <a:p>
            <a:pPr marL="457200" indent="-457200">
              <a:buFont typeface="+mj-lt"/>
              <a:buAutoNum type="arabicPeriod"/>
            </a:pPr>
            <a:endParaRPr lang="en-GB" sz="2800" dirty="0"/>
          </a:p>
          <a:p>
            <a:pPr marL="457200" indent="-457200">
              <a:buFont typeface="+mj-lt"/>
              <a:buAutoNum type="arabicPeriod"/>
            </a:pPr>
            <a:endParaRPr lang="en-GB" sz="2800" dirty="0" smtClean="0"/>
          </a:p>
          <a:p>
            <a:pPr marL="457200" indent="-457200">
              <a:buFont typeface="+mj-lt"/>
              <a:buAutoNum type="arabicPeriod"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72263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14826</TotalTime>
  <Words>679</Words>
  <Application>Microsoft Office PowerPoint</Application>
  <PresentationFormat>On-screen Show (4:3)</PresentationFormat>
  <Paragraphs>113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Office Theme</vt:lpstr>
      <vt:lpstr>2_Custom Design</vt:lpstr>
      <vt:lpstr>8_Custom Design</vt:lpstr>
      <vt:lpstr>7_Custom Design</vt:lpstr>
      <vt:lpstr>10_Custom Design</vt:lpstr>
      <vt:lpstr>11_Custom Design</vt:lpstr>
      <vt:lpstr>9_Custom Design</vt:lpstr>
      <vt:lpstr>6_Custom Design</vt:lpstr>
      <vt:lpstr>3_Custom Design</vt:lpstr>
      <vt:lpstr>Custom Design</vt:lpstr>
      <vt:lpstr>1_Office Theme</vt:lpstr>
      <vt:lpstr>PowerPoint Presentation</vt:lpstr>
      <vt:lpstr>PowerPoint Presentation</vt:lpstr>
      <vt:lpstr>Overview of NFMS regional workshop series </vt:lpstr>
      <vt:lpstr>PowerPoint Presentation</vt:lpstr>
      <vt:lpstr>Functions of the NFMS</vt:lpstr>
      <vt:lpstr>Enfoques e instrumentos para cumplir con los Sistemas Nacionales de Monitoreo de los Bosques</vt:lpstr>
      <vt:lpstr>Panama Workshop objectives</vt:lpstr>
      <vt:lpstr>Outline of the workshop</vt:lpstr>
      <vt:lpstr>What is your current knowledge, what are your expectations?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Adam.Gerrand@fao.org</dc:creator>
  <cp:lastModifiedBy>Adam Gerrand (NRC)</cp:lastModifiedBy>
  <cp:revision>159</cp:revision>
  <dcterms:created xsi:type="dcterms:W3CDTF">2012-09-11T07:20:24Z</dcterms:created>
  <dcterms:modified xsi:type="dcterms:W3CDTF">2014-08-31T14:43:54Z</dcterms:modified>
</cp:coreProperties>
</file>