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26"/>
  </p:notesMasterIdLst>
  <p:sldIdLst>
    <p:sldId id="295" r:id="rId11"/>
    <p:sldId id="256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3" r:id="rId20"/>
    <p:sldId id="291" r:id="rId21"/>
    <p:sldId id="280" r:id="rId22"/>
    <p:sldId id="282" r:id="rId23"/>
    <p:sldId id="294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95"/>
            <p14:sldId id="256"/>
            <p14:sldId id="283"/>
            <p14:sldId id="284"/>
            <p14:sldId id="285"/>
            <p14:sldId id="287"/>
            <p14:sldId id="288"/>
            <p14:sldId id="289"/>
            <p14:sldId id="290"/>
            <p14:sldId id="293"/>
            <p14:sldId id="291"/>
            <p14:sldId id="280"/>
            <p14:sldId id="282"/>
            <p14:sldId id="294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8833" autoAdjust="0"/>
  </p:normalViewPr>
  <p:slideViewPr>
    <p:cSldViewPr showGuides="1"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2468B-9C02-4F43-89C5-6BFAFC71FCE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6F88-DA06-467C-9F6E-C02704FD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up / copy a standard opening slides 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ppts</a:t>
            </a:r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6F88-DA06-467C-9F6E-C02704FDC9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Calibri" pitchFamily="34" charset="0"/>
              </a:rPr>
              <a:t>Areas identified as having constraints to REDD+ (</a:t>
            </a:r>
            <a:r>
              <a:rPr lang="en-US" i="1" dirty="0" err="1">
                <a:latin typeface="Calibri" pitchFamily="34" charset="0"/>
              </a:rPr>
              <a:t>Romeijn</a:t>
            </a:r>
            <a:r>
              <a:rPr lang="en-US" i="1" dirty="0">
                <a:latin typeface="Calibri" pitchFamily="34" charset="0"/>
              </a:rPr>
              <a:t> et. al. 2012 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r>
              <a:rPr lang="en-US" dirty="0" smtClean="0"/>
              <a:t> dark blue is best, light blue ok, orange is poor and dark brown is worst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study assessed the status and development of national monitoring capacities between 2005 and 2010 in tropical non-Annex I countries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Very large capacity gaps were observed in forty nine countries (brown), mostly in Africa, while only four countries had a very small capacity gap (blue). 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0" dirty="0" smtClean="0"/>
              <a:t> countries had good results with a small capacity gap (dark blue). This means they can measure and report on their forests well for REDD.</a:t>
            </a:r>
          </a:p>
          <a:p>
            <a:r>
              <a:rPr lang="en-US" baseline="0" dirty="0" smtClean="0"/>
              <a:t>Mexico, Argentina, India and China.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countries with the </a:t>
            </a:r>
            <a:r>
              <a:rPr lang="en-US" baseline="0" dirty="0" err="1" smtClean="0"/>
              <a:t>bigggest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capaity</a:t>
            </a:r>
            <a:r>
              <a:rPr lang="en-US" baseline="0" dirty="0" smtClean="0"/>
              <a:t> gaps were mostly in Africa, although north-eastern part of South </a:t>
            </a:r>
            <a:r>
              <a:rPr lang="en-US" baseline="0" dirty="0" err="1" smtClean="0"/>
              <a:t>Anmerica</a:t>
            </a:r>
            <a:r>
              <a:rPr lang="en-US" baseline="0" dirty="0" smtClean="0"/>
              <a:t> and Central </a:t>
            </a:r>
            <a:r>
              <a:rPr lang="en-US" baseline="0" dirty="0" err="1" smtClean="0"/>
              <a:t>Americ</a:t>
            </a:r>
            <a:r>
              <a:rPr lang="en-US" baseline="0" dirty="0" smtClean="0"/>
              <a:t> were also weak.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UN-REDD is working to support 48 countries and has rapidly grown from 5 years</a:t>
            </a:r>
            <a:r>
              <a:rPr lang="en-GB" baseline="0" dirty="0" smtClean="0"/>
              <a:t> ago when it started with just 9. </a:t>
            </a:r>
          </a:p>
          <a:p>
            <a:endParaRPr lang="en-GB" dirty="0" smtClean="0"/>
          </a:p>
          <a:p>
            <a:r>
              <a:rPr lang="en-GB" dirty="0" smtClean="0"/>
              <a:t>I am not going to list them all but the</a:t>
            </a:r>
            <a:r>
              <a:rPr lang="en-GB" baseline="0" dirty="0" smtClean="0"/>
              <a:t> map shows the global extent of coverage and the names are listed here for more detailed checking later or please look on the UN-REDD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B44C-DD4B-46CA-94F7-D0B01E6432F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61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GB" b="1" u="sng" dirty="0" smtClean="0"/>
              <a:t>UN-REDD Programme </a:t>
            </a:r>
            <a:r>
              <a:rPr lang="en-GB" dirty="0" smtClean="0"/>
              <a:t>(</a:t>
            </a:r>
            <a:r>
              <a:rPr lang="en-US" dirty="0" smtClean="0">
                <a:hlinkClick r:id="rId3"/>
              </a:rPr>
              <a:t>www.un-redd.org</a:t>
            </a:r>
            <a:r>
              <a:rPr lang="en-US" dirty="0" smtClean="0"/>
              <a:t>). </a:t>
            </a:r>
            <a:r>
              <a:rPr lang="en-GB" dirty="0" smtClean="0"/>
              <a:t>REDD+ means reducing emission from deforestation and forest degradation.  The UN-REDD Programme is one of the FAO’s flagship joint programmes. It is a joint effort among </a:t>
            </a:r>
            <a:r>
              <a:rPr lang="en-GB" b="1" dirty="0" smtClean="0"/>
              <a:t>FAO, UNDP and UNEP</a:t>
            </a:r>
            <a:r>
              <a:rPr lang="en-GB" dirty="0" smtClean="0"/>
              <a:t>.  </a:t>
            </a:r>
            <a:br>
              <a:rPr lang="en-GB" dirty="0" smtClean="0"/>
            </a:br>
            <a:endParaRPr lang="en-GB" dirty="0" smtClean="0"/>
          </a:p>
          <a:p>
            <a:pPr>
              <a:defRPr/>
            </a:pPr>
            <a:r>
              <a:rPr lang="en-GB" dirty="0" smtClean="0"/>
              <a:t>It provides technical support directly to 16 countries though in-country national UN-REDD Programmes as well as additional support to about 26 other partners countries on demand.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US" b="1" dirty="0" smtClean="0"/>
              <a:t>Support to Countries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Programme</a:t>
            </a:r>
            <a:r>
              <a:rPr lang="en-US" dirty="0" smtClean="0"/>
              <a:t> currently supports 42 partner countries spanning Africa, Asia-Pacific and Latin America, of which 16 are receiving support to National </a:t>
            </a:r>
            <a:r>
              <a:rPr lang="en-US" dirty="0" err="1" smtClean="0"/>
              <a:t>Programme</a:t>
            </a:r>
            <a:r>
              <a:rPr lang="en-US" dirty="0" smtClean="0"/>
              <a:t> activities. These 16 countries are: </a:t>
            </a:r>
            <a:r>
              <a:rPr lang="en-US" b="1" dirty="0" smtClean="0"/>
              <a:t>Bolivia, Cambodia, Democratic Republic of the Congo (DRC), Ecuador, Indonesia, Nigeria, Panama, Papua New Guinea, Paraguay, the Philippines, Republic of Congo, Solomon Islands, Sri Lanka, Tanzania, Viet Nam and Zambia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GB" dirty="0" smtClean="0"/>
              <a:t>The 46 UN-REDD partner countries cover just over half of the world’s tropical forests. </a:t>
            </a:r>
          </a:p>
          <a:p>
            <a:pPr>
              <a:defRPr/>
            </a:pPr>
            <a:r>
              <a:rPr lang="en-US" dirty="0" smtClean="0"/>
              <a:t>The additional partner countries are: </a:t>
            </a:r>
            <a:r>
              <a:rPr lang="en-US" b="1" dirty="0" smtClean="0"/>
              <a:t>Argentina, Bangladesh, Benin, Bhutan, Cameroon, Central African Republic, Chile, Colombia, Costa Rica, Ethiopia, Gabon, Ghana, Guatemala, Guyana, Honduras, Ivory Coast, Kenya, Mexico, Mongolia, Myanmar, Nepal, Pakistan, Peru, South Sudan, Sudan and Suriname. 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To-date, the UN-REDD </a:t>
            </a:r>
            <a:r>
              <a:rPr lang="en-US" dirty="0" err="1" smtClean="0"/>
              <a:t>Programme’s</a:t>
            </a:r>
            <a:r>
              <a:rPr lang="en-US" dirty="0" smtClean="0"/>
              <a:t> Policy Board has approved a total of US$59.3 million for National </a:t>
            </a:r>
            <a:r>
              <a:rPr lang="en-US" dirty="0" err="1" smtClean="0"/>
              <a:t>Programmes</a:t>
            </a:r>
            <a:r>
              <a:rPr lang="en-US" dirty="0" smtClean="0"/>
              <a:t> in these 16 partner countries. </a:t>
            </a:r>
            <a:r>
              <a:rPr lang="en-GB" dirty="0" smtClean="0"/>
              <a:t>It also provides international support functions, for example operational guidelines, technical papers, and other knowledge sharing e.g. through regional and global workshops.  The portfolio is $120 million since 2009, with main donors from Norway, Denmark, Japan and EC. </a:t>
            </a:r>
            <a:r>
              <a:rPr lang="en-US" dirty="0" smtClean="0"/>
              <a:t>These funds help to support the development and implementation of national REDD+ strategies. 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FAO’s specific contributions are related </a:t>
            </a:r>
            <a:r>
              <a:rPr lang="en-GB" b="1" dirty="0" smtClean="0"/>
              <a:t>to REDD+ monitoring including measurement, reporting and verification  (MRV) </a:t>
            </a:r>
            <a:r>
              <a:rPr lang="en-GB" dirty="0" smtClean="0"/>
              <a:t>as well as strengthening REDD</a:t>
            </a:r>
            <a:r>
              <a:rPr lang="en-GB" b="1" dirty="0" smtClean="0"/>
              <a:t>+ governance</a:t>
            </a:r>
            <a:r>
              <a:rPr lang="en-GB" dirty="0" smtClean="0"/>
              <a:t>, in addition to addressing other REDD+ </a:t>
            </a:r>
            <a:r>
              <a:rPr lang="en-GB" b="1" dirty="0" smtClean="0"/>
              <a:t>safeguards </a:t>
            </a:r>
            <a:r>
              <a:rPr lang="en-GB" dirty="0" smtClean="0"/>
              <a:t>as agreed in Cancun.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8994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Countries are implementing REDD+ in three phases over</a:t>
            </a:r>
            <a:r>
              <a:rPr lang="en-US" sz="1200" baseline="0" dirty="0" smtClean="0"/>
              <a:t> several years</a:t>
            </a:r>
            <a:r>
              <a:rPr lang="en-US" sz="1200" dirty="0" smtClean="0"/>
              <a:t>, in accordance with</a:t>
            </a:r>
            <a:r>
              <a:rPr lang="en-US" sz="1200" baseline="0" dirty="0" smtClean="0"/>
              <a:t> UNFCCC </a:t>
            </a:r>
            <a:r>
              <a:rPr lang="en-US" sz="1200" dirty="0" smtClean="0"/>
              <a:t>Decision 1/CP.16, which the NFMS will have to be developed and progressively implemented</a:t>
            </a:r>
            <a:r>
              <a:rPr lang="en-US" sz="1200" baseline="0" dirty="0" smtClean="0"/>
              <a:t> through a satellite land monitoring system and a national forest inventory</a:t>
            </a:r>
            <a:r>
              <a:rPr lang="en-US" sz="1200" dirty="0" smtClean="0"/>
              <a:t>.</a:t>
            </a:r>
          </a:p>
          <a:p>
            <a:pPr defTabSz="899404">
              <a:defRPr/>
            </a:pPr>
            <a:endParaRPr lang="en-US" dirty="0" smtClean="0"/>
          </a:p>
          <a:p>
            <a:pPr defTabSz="899404">
              <a:defRPr/>
            </a:pPr>
            <a:r>
              <a:rPr lang="en-US" dirty="0" smtClean="0"/>
              <a:t>Phased implementation of the NFMS: </a:t>
            </a:r>
          </a:p>
          <a:p>
            <a:pPr defTabSz="899404">
              <a:defRPr/>
            </a:pPr>
            <a:endParaRPr lang="en-US" dirty="0" smtClean="0"/>
          </a:p>
          <a:p>
            <a:pPr defTabSz="899404">
              <a:defRPr/>
            </a:pPr>
            <a:r>
              <a:rPr lang="en-US" dirty="0" smtClean="0"/>
              <a:t>1. Phase 1</a:t>
            </a:r>
            <a:r>
              <a:rPr lang="en-US" baseline="0" dirty="0" smtClean="0"/>
              <a:t> is the REDD readiness phase which almost all countries are in,</a:t>
            </a:r>
            <a:endParaRPr lang="en-US" dirty="0" smtClean="0"/>
          </a:p>
          <a:p>
            <a:pPr defTabSz="899404">
              <a:defRPr/>
            </a:pPr>
            <a:r>
              <a:rPr lang="en-US" dirty="0" smtClean="0"/>
              <a:t>2. Phase 2 involves the operationalization of monitoring for REDD+, provided by the SLMS and other relevant proxies. </a:t>
            </a:r>
          </a:p>
          <a:p>
            <a:pPr defTabSz="899404">
              <a:defRPr/>
            </a:pPr>
            <a:r>
              <a:rPr lang="en-US" dirty="0" smtClean="0"/>
              <a:t>3. The transition into Phase 3 is achieved by </a:t>
            </a:r>
            <a:br>
              <a:rPr lang="en-US" dirty="0" smtClean="0"/>
            </a:br>
            <a:r>
              <a:rPr lang="en-US" dirty="0" smtClean="0"/>
              <a:t>	1) monitoring REDD+  activities at the national level, and </a:t>
            </a:r>
          </a:p>
          <a:p>
            <a:pPr defTabSz="899404">
              <a:defRPr/>
            </a:pPr>
            <a:r>
              <a:rPr lang="en-US" dirty="0" smtClean="0"/>
              <a:t>	2) operationalizing a SLMS (to produce AD), </a:t>
            </a:r>
          </a:p>
          <a:p>
            <a:pPr defTabSz="899404">
              <a:defRPr/>
            </a:pPr>
            <a:r>
              <a:rPr lang="en-US" dirty="0" smtClean="0"/>
              <a:t>		- a National Forest Inventory (NFI) (to produce EFs) and </a:t>
            </a:r>
            <a:br>
              <a:rPr lang="en-US" dirty="0" smtClean="0"/>
            </a:br>
            <a:r>
              <a:rPr lang="en-US" dirty="0" smtClean="0"/>
              <a:t>		- a GHG inventory for the LULUCF sector </a:t>
            </a:r>
          </a:p>
          <a:p>
            <a:pPr defTabSz="899404">
              <a:defRPr/>
            </a:pPr>
            <a:r>
              <a:rPr lang="en-US" dirty="0" smtClean="0"/>
              <a:t>enabling</a:t>
            </a:r>
            <a:r>
              <a:rPr lang="en-US" baseline="0" dirty="0" smtClean="0"/>
              <a:t> incentives for results-based-actions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9383C-5B66-43D4-9174-5FF5FB9C5F1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2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4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35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9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59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32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15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14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24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82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0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62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8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1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6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6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9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0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7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2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7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9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3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5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48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92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3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27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9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2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0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66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4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69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47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12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0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193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07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90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48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95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0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8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43" r:id="rId12"/>
    <p:sldLayoutId id="214748385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hyperlink" Target="mailto:adam.gerrand@fao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267231"/>
            <a:ext cx="9144000" cy="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4266" tIns="107135" rIns="214266" bIns="107135">
            <a:spAutoFit/>
          </a:bodyPr>
          <a:lstStyle/>
          <a:p>
            <a:pPr defTabSz="978342"/>
            <a:endParaRPr lang="en-US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1854201"/>
            <a:ext cx="9144000" cy="86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4266" tIns="107135" rIns="214266" bIns="107135">
            <a:spAutoFit/>
          </a:bodyPr>
          <a:lstStyle/>
          <a:p>
            <a:pPr algn="ctr" defTabSz="978342"/>
            <a:endParaRPr lang="en-US" sz="4200" b="1" dirty="0">
              <a:solidFill>
                <a:srgbClr val="008000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3276600"/>
            <a:ext cx="9144000" cy="183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4266" tIns="107135" rIns="214266" bIns="107135">
            <a:spAutoFit/>
          </a:bodyPr>
          <a:lstStyle/>
          <a:p>
            <a:pPr algn="ctr" defTabSz="978342"/>
            <a:r>
              <a:rPr lang="en-US" sz="3300" b="1" dirty="0" smtClean="0"/>
              <a:t>“</a:t>
            </a:r>
            <a:r>
              <a:rPr lang="en-US" sz="3600" b="1" dirty="0"/>
              <a:t>Exchange and training Workshop on satellite forest monitoring systems for REDD</a:t>
            </a:r>
            <a:r>
              <a:rPr lang="en-US" sz="3600" b="1" dirty="0" smtClean="0"/>
              <a:t>+”</a:t>
            </a:r>
            <a:endParaRPr lang="en-GB" sz="3600" dirty="0"/>
          </a:p>
          <a:p>
            <a:pPr algn="ctr" defTabSz="978342"/>
            <a:endParaRPr lang="en-US" sz="3300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40001" y="4876801"/>
            <a:ext cx="4354285" cy="92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4266" tIns="107135" rIns="214266" bIns="107135">
            <a:spAutoFit/>
          </a:bodyPr>
          <a:lstStyle/>
          <a:p>
            <a:pPr algn="ctr" defTabSz="978342"/>
            <a:r>
              <a:rPr lang="en-US" sz="2300" b="1" dirty="0" smtClean="0"/>
              <a:t>3</a:t>
            </a:r>
            <a:r>
              <a:rPr lang="en-US" sz="2300" b="1" baseline="30000" dirty="0" smtClean="0"/>
              <a:t>rd</a:t>
            </a:r>
            <a:r>
              <a:rPr lang="en-US" sz="2300" b="1" dirty="0" smtClean="0"/>
              <a:t> to 5</a:t>
            </a:r>
            <a:r>
              <a:rPr lang="en-US" sz="2300" b="1" baseline="30000" dirty="0" smtClean="0"/>
              <a:t>th</a:t>
            </a:r>
            <a:r>
              <a:rPr lang="en-US" sz="2300" b="1" dirty="0" smtClean="0"/>
              <a:t> September 2014</a:t>
            </a:r>
          </a:p>
          <a:p>
            <a:pPr algn="ctr" defTabSz="978342"/>
            <a:r>
              <a:rPr lang="en-US" sz="2300" b="1" dirty="0" smtClean="0"/>
              <a:t>Panama City, Panama</a:t>
            </a:r>
            <a:endParaRPr lang="en-US" sz="2300" b="1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5560" y="1888855"/>
            <a:ext cx="9144000" cy="120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4266" tIns="107135" rIns="214266" bIns="107135">
            <a:spAutoFit/>
          </a:bodyPr>
          <a:lstStyle/>
          <a:p>
            <a:pPr algn="ctr" defTabSz="978342"/>
            <a:r>
              <a:rPr lang="en-US" sz="3200" b="1" dirty="0" smtClean="0"/>
              <a:t>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UN-REDD Latin-American and Caribbean  Regional NFMS Workshop</a:t>
            </a:r>
            <a:endParaRPr lang="en-US" sz="3200" b="1" dirty="0"/>
          </a:p>
        </p:txBody>
      </p:sp>
      <p:pic>
        <p:nvPicPr>
          <p:cNvPr id="13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6" y="252640"/>
            <a:ext cx="9199015" cy="11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960438"/>
          </a:xfrm>
        </p:spPr>
        <p:txBody>
          <a:bodyPr>
            <a:normAutofit/>
          </a:bodyPr>
          <a:lstStyle/>
          <a:p>
            <a:r>
              <a:rPr lang="en-US" sz="4000" dirty="0"/>
              <a:t>Six UN-REDD Work Areas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8849" y="1705970"/>
            <a:ext cx="8021378" cy="4424198"/>
            <a:chOff x="958849" y="1705970"/>
            <a:chExt cx="8021378" cy="4424198"/>
          </a:xfrm>
        </p:grpSpPr>
        <p:sp>
          <p:nvSpPr>
            <p:cNvPr id="6" name="TextBox 5"/>
            <p:cNvSpPr txBox="1"/>
            <p:nvPr/>
          </p:nvSpPr>
          <p:spPr>
            <a:xfrm>
              <a:off x="7697337" y="3562066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UNDP lead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58849" y="1705970"/>
              <a:ext cx="8021378" cy="4410668"/>
              <a:chOff x="958849" y="1705970"/>
              <a:chExt cx="8021378" cy="4410668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2198561" y="1792282"/>
                <a:ext cx="4859464" cy="609600"/>
              </a:xfrm>
              <a:prstGeom prst="flowChartProcess">
                <a:avLst/>
              </a:prstGeom>
              <a:solidFill>
                <a:srgbClr val="FF99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1426" tIns="45713" rIns="91426" bIns="45713" anchor="ctr"/>
              <a:lstStyle/>
              <a:p>
                <a:pPr algn="ctr">
                  <a:defRPr/>
                </a:pPr>
                <a:r>
                  <a:rPr lang="en-GB" sz="2400" b="1" dirty="0"/>
                  <a:t>MRV and Monitoring </a:t>
                </a:r>
                <a:endParaRPr lang="en-US" sz="1100" b="1" dirty="0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2196799" y="3165615"/>
                <a:ext cx="4889802" cy="609600"/>
              </a:xfrm>
              <a:prstGeom prst="flowChartProcess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26" tIns="45713" rIns="91426" bIns="45713" anchor="ctr"/>
              <a:lstStyle/>
              <a:p>
                <a:pPr algn="ctr">
                  <a:defRPr/>
                </a:pPr>
                <a:r>
                  <a:rPr lang="en-US" sz="2400" b="1" dirty="0"/>
                  <a:t>Stakeholder Engagement</a:t>
                </a: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2180923" y="4706874"/>
                <a:ext cx="4918377" cy="60960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91426" tIns="45713" rIns="91426" bIns="45713" anchor="ctr"/>
              <a:lstStyle/>
              <a:p>
                <a:pPr algn="ctr">
                  <a:defRPr/>
                </a:pPr>
                <a:r>
                  <a:rPr lang="en-GB" sz="2400" b="1" dirty="0"/>
                  <a:t>Multiple Benefits of forests/REDD+</a:t>
                </a:r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2168222" y="3873119"/>
                <a:ext cx="4918377" cy="729043"/>
              </a:xfrm>
              <a:prstGeom prst="flowChartProcess">
                <a:avLst/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26" tIns="45713" rIns="91426" bIns="45713" anchor="ctr"/>
              <a:lstStyle/>
              <a:p>
                <a:pPr algn="ctr">
                  <a:defRPr/>
                </a:pPr>
                <a:r>
                  <a:rPr lang="en-GB" sz="2400" b="1" dirty="0"/>
                  <a:t>Transparent Equitable Accountable Management of REDD+ Payments</a:t>
                </a:r>
                <a:endParaRPr lang="en-GB" sz="1000" b="1" dirty="0"/>
              </a:p>
            </p:txBody>
          </p:sp>
          <p:sp>
            <p:nvSpPr>
              <p:cNvPr id="12" name="Flowchart: Process 11"/>
              <p:cNvSpPr/>
              <p:nvPr/>
            </p:nvSpPr>
            <p:spPr>
              <a:xfrm>
                <a:off x="2211077" y="2478720"/>
                <a:ext cx="4861235" cy="609600"/>
              </a:xfrm>
              <a:prstGeom prst="flowChartProcess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91426" tIns="45713" rIns="91426" bIns="45713" anchor="ctr"/>
              <a:lstStyle/>
              <a:p>
                <a:pPr algn="ctr">
                  <a:defRPr/>
                </a:pPr>
                <a:r>
                  <a:rPr lang="en-GB" sz="2400" b="1" dirty="0"/>
                  <a:t>REDD+ Governance</a:t>
                </a:r>
              </a:p>
            </p:txBody>
          </p:sp>
          <p:sp>
            <p:nvSpPr>
              <p:cNvPr id="13" name="Flowchart: Process 12"/>
              <p:cNvSpPr/>
              <p:nvPr/>
            </p:nvSpPr>
            <p:spPr>
              <a:xfrm>
                <a:off x="2139649" y="5475287"/>
                <a:ext cx="4946951" cy="581628"/>
              </a:xfrm>
              <a:prstGeom prst="flowChartProcess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91426" tIns="45713" rIns="91426" bIns="45713" anchor="ctr"/>
              <a:lstStyle/>
              <a:p>
                <a:pPr algn="ctr">
                  <a:defRPr/>
                </a:pPr>
                <a:r>
                  <a:rPr lang="en-GB" sz="2400" b="1" dirty="0"/>
                  <a:t>REDD+ as Catalyst of Green Economy </a:t>
                </a:r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 rot="16200000">
                <a:off x="-695326" y="3514725"/>
                <a:ext cx="4256088" cy="947738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26" tIns="45713" rIns="91426" bIns="45713" anchor="ctr"/>
              <a:lstStyle/>
              <a:p>
                <a:pPr algn="ctr">
                  <a:defRPr/>
                </a:pPr>
                <a:r>
                  <a:rPr lang="en-GB" sz="2400" b="1" dirty="0"/>
                  <a:t>REDD+ Strategies</a:t>
                </a:r>
                <a:endParaRPr lang="en-US" sz="1100" b="1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565779" y="1705970"/>
                <a:ext cx="6414448" cy="1473958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56143" y="2074458"/>
                <a:ext cx="1528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FAO lead </a:t>
                </a:r>
                <a:endParaRPr lang="en-US" sz="2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63933" y="5024698"/>
                <a:ext cx="16798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UNEP lead, FAO </a:t>
                </a:r>
                <a:endParaRPr lang="en-US" sz="2400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414447" y="2620370"/>
                <a:ext cx="2129051" cy="2142699"/>
              </a:xfrm>
              <a:prstGeom prst="ellipse">
                <a:avLst/>
              </a:prstGeom>
              <a:noFill/>
              <a:ln w="444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910687" y="4656210"/>
              <a:ext cx="6948980" cy="1473958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97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146425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ea typeface="ＭＳ Ｐゴシック" pitchFamily="-109" charset="-128"/>
              </a:rPr>
              <a:t>z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79475"/>
            <a:ext cx="9144000" cy="357188"/>
          </a:xfrm>
          <a:prstGeom prst="rect">
            <a:avLst/>
          </a:prstGeom>
          <a:solidFill>
            <a:srgbClr val="00330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b-NO" sz="1800">
              <a:solidFill>
                <a:srgbClr val="FFFFFF"/>
              </a:solidFill>
              <a:latin typeface="+mn-lt"/>
              <a:ea typeface="ＭＳ Ｐゴシック" pitchFamily="-109" charset="-128"/>
            </a:endParaRPr>
          </a:p>
        </p:txBody>
      </p:sp>
      <p:pic>
        <p:nvPicPr>
          <p:cNvPr id="10" name="Picture 20" descr="FAO_10mm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1722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alberalsol"/>
          <p:cNvPicPr>
            <a:picLocks noChangeAspect="1" noChangeArrowheads="1"/>
          </p:cNvPicPr>
          <p:nvPr/>
        </p:nvPicPr>
        <p:blipFill>
          <a:blip r:embed="rId4" cstate="print"/>
          <a:srcRect l="-78" t="18675" r="26610" b="31006"/>
          <a:stretch>
            <a:fillRect/>
          </a:stretch>
        </p:blipFill>
        <p:spPr bwMode="auto">
          <a:xfrm>
            <a:off x="6459538" y="0"/>
            <a:ext cx="26844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54"/>
          <p:cNvSpPr txBox="1">
            <a:spLocks noChangeArrowheads="1"/>
          </p:cNvSpPr>
          <p:nvPr/>
        </p:nvSpPr>
        <p:spPr bwMode="auto">
          <a:xfrm>
            <a:off x="314324" y="-76200"/>
            <a:ext cx="501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Phased implementation of the NFMS</a:t>
            </a:r>
            <a:endParaRPr lang="en-GB" sz="2800" b="1" dirty="0">
              <a:solidFill>
                <a:srgbClr val="262626"/>
              </a:solidFill>
            </a:endParaRPr>
          </a:p>
        </p:txBody>
      </p:sp>
      <p:pic>
        <p:nvPicPr>
          <p:cNvPr id="13" name="Picture 28" descr="FAO_white_50_tran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172200"/>
            <a:ext cx="3603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icture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866" y="1464969"/>
            <a:ext cx="7297334" cy="4707231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874713" y="6162675"/>
            <a:ext cx="1792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000" b="1" dirty="0"/>
              <a:t>FAO Forestry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8981" y="1268760"/>
            <a:ext cx="2604867" cy="2333800"/>
            <a:chOff x="598981" y="1268760"/>
            <a:chExt cx="2604867" cy="2333800"/>
          </a:xfrm>
        </p:grpSpPr>
        <p:sp>
          <p:nvSpPr>
            <p:cNvPr id="15" name="Oval 14"/>
            <p:cNvSpPr/>
            <p:nvPr/>
          </p:nvSpPr>
          <p:spPr>
            <a:xfrm>
              <a:off x="598981" y="1700808"/>
              <a:ext cx="1956795" cy="190175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4011" y="1268760"/>
              <a:ext cx="2509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Most countries are here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3810000"/>
            <a:ext cx="9144000" cy="23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229600" cy="960438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GB" sz="3600" dirty="0">
                <a:solidFill>
                  <a:srgbClr val="0070C0"/>
                </a:solidFill>
              </a:rPr>
              <a:t>Building Capacity for 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National Forest Monitoring </a:t>
            </a:r>
          </a:p>
        </p:txBody>
      </p:sp>
      <p:sp>
        <p:nvSpPr>
          <p:cNvPr id="5" name="Round Same Side Corner Rectangle 14"/>
          <p:cNvSpPr>
            <a:spLocks/>
          </p:cNvSpPr>
          <p:nvPr/>
        </p:nvSpPr>
        <p:spPr bwMode="auto">
          <a:xfrm>
            <a:off x="395536" y="1524000"/>
            <a:ext cx="8496944" cy="1905000"/>
          </a:xfrm>
          <a:custGeom>
            <a:avLst/>
            <a:gdLst>
              <a:gd name="T0" fmla="*/ 85108 w 2435225"/>
              <a:gd name="T1" fmla="*/ 0 h 306388"/>
              <a:gd name="T2" fmla="*/ 2350117 w 2435225"/>
              <a:gd name="T3" fmla="*/ 0 h 306388"/>
              <a:gd name="T4" fmla="*/ 2435225 w 2435225"/>
              <a:gd name="T5" fmla="*/ 85108 h 306388"/>
              <a:gd name="T6" fmla="*/ 2435225 w 2435225"/>
              <a:gd name="T7" fmla="*/ 306388 h 306388"/>
              <a:gd name="T8" fmla="*/ 2435225 w 2435225"/>
              <a:gd name="T9" fmla="*/ 306388 h 306388"/>
              <a:gd name="T10" fmla="*/ 0 w 2435225"/>
              <a:gd name="T11" fmla="*/ 306388 h 306388"/>
              <a:gd name="T12" fmla="*/ 0 w 2435225"/>
              <a:gd name="T13" fmla="*/ 306388 h 306388"/>
              <a:gd name="T14" fmla="*/ 0 w 2435225"/>
              <a:gd name="T15" fmla="*/ 85108 h 306388"/>
              <a:gd name="T16" fmla="*/ 85108 w 2435225"/>
              <a:gd name="T17" fmla="*/ 0 h 3063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5225"/>
              <a:gd name="T28" fmla="*/ 0 h 306388"/>
              <a:gd name="T29" fmla="*/ 2435225 w 2435225"/>
              <a:gd name="T30" fmla="*/ 306388 h 3063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5225" h="306388">
                <a:moveTo>
                  <a:pt x="85108" y="0"/>
                </a:moveTo>
                <a:lnTo>
                  <a:pt x="2350117" y="0"/>
                </a:lnTo>
                <a:cubicBezTo>
                  <a:pt x="2397121" y="0"/>
                  <a:pt x="2435225" y="38104"/>
                  <a:pt x="2435225" y="85108"/>
                </a:cubicBezTo>
                <a:lnTo>
                  <a:pt x="2435225" y="306388"/>
                </a:lnTo>
                <a:lnTo>
                  <a:pt x="0" y="306388"/>
                </a:lnTo>
                <a:lnTo>
                  <a:pt x="0" y="85108"/>
                </a:lnTo>
                <a:cubicBezTo>
                  <a:pt x="0" y="38104"/>
                  <a:pt x="38104" y="0"/>
                  <a:pt x="85108" y="0"/>
                </a:cubicBezTo>
                <a:close/>
              </a:path>
            </a:pathLst>
          </a:custGeom>
          <a:gradFill rotWithShape="1">
            <a:gsLst>
              <a:gs pos="0">
                <a:srgbClr val="5E2F00"/>
              </a:gs>
              <a:gs pos="100000">
                <a:srgbClr val="CC6600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FAO’s role in REDD+ readiness is to help countries develop, implement and operationalize their National Forest Monitoring System (NFMS and MRV)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FAO also assists countries in designing and implementing REDD+ activities and in development of policies and measures (e.g. governance, tenure)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4095328"/>
            <a:ext cx="8496944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6725" lvl="1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National ownership </a:t>
            </a:r>
          </a:p>
          <a:p>
            <a:pPr marL="466725" lvl="1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Alignment with the UNFCCC process</a:t>
            </a:r>
          </a:p>
          <a:p>
            <a:pPr marL="466725" lvl="1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Step-wise approach that allows for improvement over time</a:t>
            </a:r>
          </a:p>
          <a:p>
            <a:pPr marL="466725" lvl="1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Builds upon existing capacities, available data and systems in place </a:t>
            </a:r>
          </a:p>
          <a:p>
            <a:pPr marL="466725" lvl="1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Use of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open-source tools,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freely available data (FAO has a lot)</a:t>
            </a:r>
          </a:p>
          <a:p>
            <a:pPr marL="466725" lvl="1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Strengthening of national capacities (learning-by-doing and sharing)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501668"/>
            <a:ext cx="8496944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rgbClr val="008000"/>
                </a:solidFill>
              </a:rPr>
              <a:t>Key principles of FAO’s support</a:t>
            </a:r>
            <a:endParaRPr lang="en-US" sz="1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229600" cy="960438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GB" sz="3600" dirty="0">
                <a:solidFill>
                  <a:srgbClr val="0070C0"/>
                </a:solidFill>
              </a:rPr>
              <a:t>Building Capacity for 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National Forest Monitoring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6408712" cy="483981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Direct support working with countries to improve their National Forest Monitoring Systems (NFMS)</a:t>
            </a:r>
          </a:p>
          <a:p>
            <a:r>
              <a:rPr lang="en-GB" dirty="0" smtClean="0"/>
              <a:t>Regional workshops - share experiences:</a:t>
            </a:r>
          </a:p>
          <a:p>
            <a:pPr lvl="1"/>
            <a:r>
              <a:rPr lang="en-GB" dirty="0" smtClean="0"/>
              <a:t>Africa, Latin America, Asia </a:t>
            </a:r>
            <a:r>
              <a:rPr lang="en-GB" sz="2400" dirty="0" smtClean="0"/>
              <a:t>(&gt;60 countries, &gt;300 people)</a:t>
            </a:r>
          </a:p>
          <a:p>
            <a:pPr lvl="1"/>
            <a:r>
              <a:rPr lang="en-GB" dirty="0" smtClean="0"/>
              <a:t>Aim to inform on UNFCCC requirements, build country capacity to get ready for REDD+</a:t>
            </a:r>
          </a:p>
          <a:p>
            <a:pPr lvl="1"/>
            <a:r>
              <a:rPr lang="en-GB" dirty="0" smtClean="0"/>
              <a:t>Global synthesis and lessons-learned workshop </a:t>
            </a:r>
            <a:endParaRPr lang="en-GB" sz="2400" dirty="0" smtClean="0"/>
          </a:p>
          <a:p>
            <a:r>
              <a:rPr lang="en-GB" dirty="0" smtClean="0"/>
              <a:t>Coordination with other organizations</a:t>
            </a:r>
          </a:p>
          <a:p>
            <a:pPr lvl="1"/>
            <a:r>
              <a:rPr lang="en-GB" b="1" u="sng" dirty="0" smtClean="0"/>
              <a:t>Incl. UNDP LECB project - joint workshop!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Others: World Bank FCPF, SilvaCarbon </a:t>
            </a:r>
            <a:r>
              <a:rPr lang="en-GB" dirty="0" err="1" smtClean="0"/>
              <a:t>etc</a:t>
            </a:r>
            <a:r>
              <a:rPr lang="en-GB" dirty="0" smtClean="0"/>
              <a:t>, </a:t>
            </a:r>
          </a:p>
          <a:p>
            <a:endParaRPr lang="en-GB" dirty="0"/>
          </a:p>
        </p:txBody>
      </p:sp>
      <p:pic>
        <p:nvPicPr>
          <p:cNvPr id="4" name="Picture 2" descr="C:\Users\Gerrand\Pictures\PHOTOS ECUADOR WORKSHOP\Fotos y Videos\Dia 4\IMG_6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83426"/>
            <a:ext cx="2955776" cy="197051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892490"/>
            <a:ext cx="1619672" cy="137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68760"/>
            <a:ext cx="3085604" cy="160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2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76" y="332656"/>
            <a:ext cx="7931224" cy="792088"/>
          </a:xfrm>
        </p:spPr>
        <p:txBody>
          <a:bodyPr/>
          <a:lstStyle/>
          <a:p>
            <a:r>
              <a:rPr lang="en-GB" dirty="0" smtClean="0"/>
              <a:t>Concluding 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23181"/>
            <a:ext cx="8892480" cy="500141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REDD+ is an important recent initiative allowing development opportunities plus GHG benefits</a:t>
            </a:r>
          </a:p>
          <a:p>
            <a:r>
              <a:rPr lang="en-GB" dirty="0" smtClean="0"/>
              <a:t>its new, multi-disciplinary (6 areas), </a:t>
            </a:r>
            <a:r>
              <a:rPr lang="en-GB" dirty="0"/>
              <a:t>technically </a:t>
            </a:r>
            <a:r>
              <a:rPr lang="en-GB" dirty="0" smtClean="0"/>
              <a:t>complex</a:t>
            </a:r>
          </a:p>
          <a:p>
            <a:pPr lvl="1"/>
            <a:r>
              <a:rPr lang="en-US" sz="2500" dirty="0" smtClean="0"/>
              <a:t>FAO key role support National </a:t>
            </a:r>
            <a:r>
              <a:rPr lang="en-US" sz="2500" dirty="0"/>
              <a:t>Forest Monitoring </a:t>
            </a:r>
            <a:r>
              <a:rPr lang="en-US" sz="2500" dirty="0" smtClean="0"/>
              <a:t>Systems </a:t>
            </a:r>
            <a:r>
              <a:rPr lang="en-US" sz="2500" dirty="0"/>
              <a:t>(NFMS </a:t>
            </a:r>
            <a:r>
              <a:rPr lang="en-US" sz="2500" dirty="0" smtClean="0"/>
              <a:t>&amp;MRV</a:t>
            </a:r>
            <a:r>
              <a:rPr lang="en-US" sz="2500" dirty="0"/>
              <a:t>) </a:t>
            </a:r>
            <a:endParaRPr lang="en-GB" sz="2500" dirty="0"/>
          </a:p>
          <a:p>
            <a:r>
              <a:rPr lang="en-GB" dirty="0" smtClean="0"/>
              <a:t>REDD+ will take time for countries to learn and implement, = phased / stepwise approach</a:t>
            </a:r>
          </a:p>
          <a:p>
            <a:r>
              <a:rPr lang="en-GB" dirty="0"/>
              <a:t>FAO </a:t>
            </a:r>
            <a:r>
              <a:rPr lang="en-GB" dirty="0" smtClean="0"/>
              <a:t>UN-REDD work supports </a:t>
            </a:r>
            <a:r>
              <a:rPr lang="en-GB" dirty="0"/>
              <a:t>countries achieve UNFCCC </a:t>
            </a:r>
          </a:p>
          <a:p>
            <a:r>
              <a:rPr lang="en-GB" dirty="0" smtClean="0"/>
              <a:t>FAO, UNDP, UNEP combined strengths in UN-REDD</a:t>
            </a:r>
          </a:p>
          <a:p>
            <a:r>
              <a:rPr lang="en-GB" dirty="0" smtClean="0"/>
              <a:t>Principles: develop </a:t>
            </a:r>
            <a:r>
              <a:rPr lang="en-GB" dirty="0"/>
              <a:t>National capacities </a:t>
            </a:r>
            <a:r>
              <a:rPr lang="en-GB" dirty="0" smtClean="0"/>
              <a:t>and ownership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Strong </a:t>
            </a:r>
            <a:r>
              <a:rPr lang="en-GB" dirty="0"/>
              <a:t>synergies </a:t>
            </a:r>
            <a:r>
              <a:rPr lang="en-GB" dirty="0" smtClean="0"/>
              <a:t>and collaboration with other project work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9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Adam 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Gerrand</a:t>
            </a:r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hlinkClick r:id="rId2"/>
              </a:rPr>
              <a:t>adam.gerrand@fao.org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Thank You</a:t>
            </a:r>
          </a:p>
          <a:p>
            <a:r>
              <a:rPr lang="en-US" sz="1600" dirty="0" smtClean="0">
                <a:latin typeface="Helvetica" pitchFamily="34" charset="0"/>
                <a:hlinkClick r:id="rId3"/>
              </a:rPr>
              <a:t/>
            </a:r>
            <a:br>
              <a:rPr lang="en-US" sz="1600" dirty="0" smtClean="0">
                <a:latin typeface="Helvetica" pitchFamily="34" charset="0"/>
                <a:hlinkClick r:id="rId3"/>
              </a:rPr>
            </a:b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Website: </a:t>
            </a:r>
            <a:r>
              <a:rPr lang="en-US" sz="1600" dirty="0" smtClean="0">
                <a:latin typeface="Helvetica" pitchFamily="34" charset="0"/>
                <a:hlinkClick r:id="rId3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4800600"/>
          </a:xfrm>
        </p:spPr>
        <p:txBody>
          <a:bodyPr>
            <a:normAutofit fontScale="70000" lnSpcReduction="20000"/>
          </a:bodyPr>
          <a:lstStyle/>
          <a:p>
            <a:endParaRPr lang="es-E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8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Overview of UN-REDD</a:t>
            </a:r>
          </a:p>
          <a:p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6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Adam Gerrand, </a:t>
            </a:r>
            <a:br>
              <a:rPr lang="en-US" sz="6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endParaRPr lang="en-US" sz="6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FAO UN-REDD </a:t>
            </a:r>
          </a:p>
          <a:p>
            <a:r>
              <a:rPr lang="en-US" sz="48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3840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REDD+ (plus)</a:t>
            </a:r>
          </a:p>
          <a:p>
            <a:r>
              <a:rPr lang="en-US" dirty="0" smtClean="0"/>
              <a:t>Why its important, and how it can help</a:t>
            </a:r>
          </a:p>
          <a:p>
            <a:r>
              <a:rPr lang="en-US" dirty="0" smtClean="0"/>
              <a:t>What UN-REDD does, and which countries</a:t>
            </a:r>
          </a:p>
          <a:p>
            <a:r>
              <a:rPr lang="en-US" dirty="0" smtClean="0"/>
              <a:t>Phased / stepwise approach </a:t>
            </a:r>
          </a:p>
          <a:p>
            <a:r>
              <a:rPr lang="en-US" dirty="0" smtClean="0"/>
              <a:t>Global and National Programme activities</a:t>
            </a:r>
          </a:p>
          <a:p>
            <a:r>
              <a:rPr lang="en-US" dirty="0" smtClean="0"/>
              <a:t>UN-REDD Strategy 6 main Work Areas, FAO focus</a:t>
            </a:r>
          </a:p>
          <a:p>
            <a:r>
              <a:rPr lang="en-US" dirty="0" smtClean="0"/>
              <a:t>Concluding comments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410200" cy="960438"/>
          </a:xfrm>
        </p:spPr>
        <p:txBody>
          <a:bodyPr/>
          <a:lstStyle/>
          <a:p>
            <a:r>
              <a:rPr lang="en-US" dirty="0"/>
              <a:t>What is REDD+ (plus)?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2800" dirty="0"/>
              <a:t>REDD is incentive mechanism for developing countries to protect &amp; better manage forests, reducing </a:t>
            </a:r>
            <a:r>
              <a:rPr lang="en-US" sz="2800" dirty="0" smtClean="0"/>
              <a:t>GHG emissions </a:t>
            </a:r>
            <a:r>
              <a:rPr lang="en-US" sz="2800" dirty="0"/>
              <a:t>&amp; provide climate benefits</a:t>
            </a:r>
          </a:p>
          <a:p>
            <a:r>
              <a:rPr lang="en-US" sz="2800" dirty="0"/>
              <a:t>REDD</a:t>
            </a:r>
            <a:r>
              <a:rPr lang="en-US" sz="2800" dirty="0">
                <a:solidFill>
                  <a:srgbClr val="FF0000"/>
                </a:solidFill>
              </a:rPr>
              <a:t>+</a:t>
            </a:r>
            <a:r>
              <a:rPr lang="en-US" sz="2800" dirty="0"/>
              <a:t> (REDD </a:t>
            </a:r>
            <a:r>
              <a:rPr lang="en-US" sz="2800" u="sng" dirty="0">
                <a:solidFill>
                  <a:srgbClr val="FF0000"/>
                </a:solidFill>
              </a:rPr>
              <a:t>plus</a:t>
            </a:r>
            <a:r>
              <a:rPr lang="en-US" sz="2800" dirty="0"/>
              <a:t>) </a:t>
            </a:r>
            <a:r>
              <a:rPr lang="en-US" sz="2800" dirty="0" smtClean="0"/>
              <a:t>is broader than reducing </a:t>
            </a:r>
            <a:r>
              <a:rPr lang="en-US" sz="2800" dirty="0"/>
              <a:t>emissions from deforestation and degradation, adding:</a:t>
            </a:r>
          </a:p>
          <a:p>
            <a:pPr lvl="1"/>
            <a:r>
              <a:rPr lang="en-US" sz="2400" dirty="0"/>
              <a:t>the role of </a:t>
            </a:r>
            <a:r>
              <a:rPr lang="en-US" sz="2400" dirty="0" smtClean="0"/>
              <a:t>conservation </a:t>
            </a:r>
            <a:r>
              <a:rPr lang="en-US" sz="2400" dirty="0"/>
              <a:t>[</a:t>
            </a:r>
            <a:r>
              <a:rPr lang="en-US" sz="2400" dirty="0" smtClean="0"/>
              <a:t>of forest carbon]</a:t>
            </a:r>
            <a:endParaRPr lang="en-US" sz="2400" dirty="0"/>
          </a:p>
          <a:p>
            <a:pPr lvl="1"/>
            <a:r>
              <a:rPr lang="en-US" sz="2400" dirty="0" smtClean="0"/>
              <a:t>sustainable management of </a:t>
            </a:r>
            <a:r>
              <a:rPr lang="en-US" sz="2400" smtClean="0"/>
              <a:t>forests [production, livelihoods]</a:t>
            </a:r>
            <a:endParaRPr lang="en-US" sz="2400" dirty="0" smtClean="0"/>
          </a:p>
          <a:p>
            <a:pPr lvl="1"/>
            <a:r>
              <a:rPr lang="en-US" sz="2400" dirty="0" smtClean="0"/>
              <a:t>enhancement </a:t>
            </a:r>
            <a:r>
              <a:rPr lang="en-US" sz="2400" dirty="0"/>
              <a:t>of forest carbon stocks in reducing emissions.	</a:t>
            </a:r>
          </a:p>
        </p:txBody>
      </p:sp>
    </p:spTree>
    <p:extLst>
      <p:ext uri="{BB962C8B-B14F-4D97-AF65-F5344CB8AC3E}">
        <p14:creationId xmlns:p14="http://schemas.microsoft.com/office/powerpoint/2010/main" val="35674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257800" cy="960438"/>
          </a:xfrm>
        </p:spPr>
        <p:txBody>
          <a:bodyPr/>
          <a:lstStyle/>
          <a:p>
            <a:r>
              <a:rPr lang="en-GB" sz="3200" dirty="0" smtClean="0"/>
              <a:t>The UN-REDD Programme is...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 smtClean="0"/>
              <a:t>The </a:t>
            </a:r>
            <a:r>
              <a:rPr lang="en-GB" sz="2800" dirty="0" smtClean="0">
                <a:solidFill>
                  <a:srgbClr val="FF0000"/>
                </a:solidFill>
              </a:rPr>
              <a:t>U</a:t>
            </a:r>
            <a:r>
              <a:rPr lang="en-GB" sz="2800" dirty="0" smtClean="0"/>
              <a:t>nited </a:t>
            </a:r>
            <a:r>
              <a:rPr lang="en-GB" sz="2800" dirty="0" smtClean="0">
                <a:solidFill>
                  <a:srgbClr val="FF0000"/>
                </a:solidFill>
              </a:rPr>
              <a:t>N</a:t>
            </a:r>
            <a:r>
              <a:rPr lang="en-GB" sz="2800" dirty="0" smtClean="0"/>
              <a:t>ations Collaborative Programme on </a:t>
            </a:r>
            <a:r>
              <a:rPr lang="en-GB" sz="2800" u="sng" dirty="0" smtClean="0">
                <a:solidFill>
                  <a:srgbClr val="FF0000"/>
                </a:solidFill>
              </a:rPr>
              <a:t>R</a:t>
            </a:r>
            <a:r>
              <a:rPr lang="en-GB" sz="2800" dirty="0" smtClean="0"/>
              <a:t>educing </a:t>
            </a:r>
            <a:r>
              <a:rPr lang="en-GB" sz="2800" u="sng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missions from </a:t>
            </a:r>
            <a:r>
              <a:rPr lang="en-GB" sz="2800" u="sng" dirty="0" smtClean="0">
                <a:solidFill>
                  <a:srgbClr val="FF0000"/>
                </a:solidFill>
              </a:rPr>
              <a:t>D</a:t>
            </a:r>
            <a:r>
              <a:rPr lang="en-GB" sz="2800" dirty="0" smtClean="0"/>
              <a:t>eforestation and Forest </a:t>
            </a:r>
            <a:r>
              <a:rPr lang="en-GB" sz="2800" u="sng" dirty="0" smtClean="0">
                <a:solidFill>
                  <a:srgbClr val="FF0000"/>
                </a:solidFill>
              </a:rPr>
              <a:t>D</a:t>
            </a:r>
            <a:r>
              <a:rPr lang="en-GB" sz="2800" dirty="0" smtClean="0"/>
              <a:t>egradation (</a:t>
            </a:r>
            <a:r>
              <a:rPr lang="en-GB" sz="2800" dirty="0" smtClean="0">
                <a:solidFill>
                  <a:srgbClr val="FF0000"/>
                </a:solidFill>
              </a:rPr>
              <a:t>UN-REDD</a:t>
            </a:r>
            <a:r>
              <a:rPr lang="en-GB" sz="2800" dirty="0" smtClean="0"/>
              <a:t>) in Developing Countries</a:t>
            </a:r>
            <a:endParaRPr lang="en-GB" sz="1600" dirty="0" smtClean="0"/>
          </a:p>
          <a:p>
            <a:pPr>
              <a:defRPr/>
            </a:pPr>
            <a:r>
              <a:rPr lang="en-GB" sz="2800" dirty="0"/>
              <a:t>Started 2008 </a:t>
            </a:r>
            <a:r>
              <a:rPr lang="en-GB" sz="2000" dirty="0"/>
              <a:t>(young, but rapid growth - country demand, donor interest)</a:t>
            </a:r>
            <a:endParaRPr lang="en-US" sz="2800" dirty="0"/>
          </a:p>
          <a:p>
            <a:r>
              <a:rPr lang="en-US" sz="2800" dirty="0"/>
              <a:t>UN-REDD aims to help countries get “ready for REDD+”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D0D0D"/>
                </a:solidFill>
              </a:rPr>
              <a:t>US$200m </a:t>
            </a:r>
            <a:r>
              <a:rPr lang="en-GB" dirty="0">
                <a:solidFill>
                  <a:srgbClr val="0D0D0D"/>
                </a:solidFill>
              </a:rPr>
              <a:t>from Norway, Denmark, Spain, Japan, </a:t>
            </a:r>
            <a:r>
              <a:rPr lang="en-GB" dirty="0" smtClean="0">
                <a:solidFill>
                  <a:srgbClr val="0D0D0D"/>
                </a:solidFill>
              </a:rPr>
              <a:t>EU </a:t>
            </a:r>
            <a:r>
              <a:rPr lang="en-GB" dirty="0">
                <a:solidFill>
                  <a:srgbClr val="0D0D0D"/>
                </a:solidFill>
              </a:rPr>
              <a:t>and </a:t>
            </a:r>
            <a:r>
              <a:rPr lang="fr-CH" dirty="0">
                <a:solidFill>
                  <a:srgbClr val="0D0D0D"/>
                </a:solidFill>
              </a:rPr>
              <a:t>Luxembourg </a:t>
            </a:r>
            <a:r>
              <a:rPr lang="fr-CH" dirty="0" err="1" smtClean="0">
                <a:solidFill>
                  <a:srgbClr val="0D0D0D"/>
                </a:solidFill>
              </a:rPr>
              <a:t>pledge</a:t>
            </a:r>
            <a:r>
              <a:rPr lang="fr-CH" dirty="0" smtClean="0">
                <a:solidFill>
                  <a:srgbClr val="0D0D0D"/>
                </a:solidFill>
              </a:rPr>
              <a:t>, budget </a:t>
            </a:r>
            <a:r>
              <a:rPr lang="fr-CH" dirty="0" smtClean="0">
                <a:solidFill>
                  <a:srgbClr val="0D0D0D"/>
                </a:solidFill>
              </a:rPr>
              <a:t>2014</a:t>
            </a:r>
            <a:r>
              <a:rPr lang="fr-CH" dirty="0" smtClean="0">
                <a:solidFill>
                  <a:srgbClr val="0D0D0D"/>
                </a:solidFill>
              </a:rPr>
              <a:t>=</a:t>
            </a:r>
            <a:r>
              <a:rPr lang="fr-CH" dirty="0">
                <a:solidFill>
                  <a:srgbClr val="0D0D0D"/>
                </a:solidFill>
              </a:rPr>
              <a:t> $</a:t>
            </a:r>
            <a:r>
              <a:rPr lang="fr-CH" dirty="0">
                <a:solidFill>
                  <a:srgbClr val="0D0D0D"/>
                </a:solidFill>
              </a:rPr>
              <a:t>48m, </a:t>
            </a:r>
            <a:r>
              <a:rPr lang="fr-CH" dirty="0" smtClean="0">
                <a:solidFill>
                  <a:srgbClr val="0D0D0D"/>
                </a:solidFill>
              </a:rPr>
              <a:t>2015= </a:t>
            </a:r>
            <a:r>
              <a:rPr lang="fr-CH" dirty="0">
                <a:solidFill>
                  <a:srgbClr val="0D0D0D"/>
                </a:solidFill>
              </a:rPr>
              <a:t>$</a:t>
            </a:r>
            <a:r>
              <a:rPr lang="fr-CH" dirty="0" smtClean="0">
                <a:solidFill>
                  <a:srgbClr val="0D0D0D"/>
                </a:solidFill>
              </a:rPr>
              <a:t>24m</a:t>
            </a:r>
            <a:endParaRPr lang="fr-CH" dirty="0">
              <a:solidFill>
                <a:srgbClr val="0D0D0D"/>
              </a:solidFill>
            </a:endParaRPr>
          </a:p>
          <a:p>
            <a:pPr>
              <a:defRPr/>
            </a:pPr>
            <a:r>
              <a:rPr lang="en-GB" sz="2800" dirty="0" smtClean="0"/>
              <a:t>Excellent example “working as one UN” - jointly implemented by FAO, UNDP, UNEP  using all expertise</a:t>
            </a:r>
          </a:p>
        </p:txBody>
      </p:sp>
    </p:spTree>
    <p:extLst>
      <p:ext uri="{BB962C8B-B14F-4D97-AF65-F5344CB8AC3E}">
        <p14:creationId xmlns:p14="http://schemas.microsoft.com/office/powerpoint/2010/main" val="7372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831248"/>
            <a:ext cx="7157345" cy="2955342"/>
            <a:chOff x="0" y="1831248"/>
            <a:chExt cx="7157345" cy="2955342"/>
          </a:xfrm>
        </p:grpSpPr>
        <p:sp>
          <p:nvSpPr>
            <p:cNvPr id="3" name="TextBox 2"/>
            <p:cNvSpPr txBox="1"/>
            <p:nvPr/>
          </p:nvSpPr>
          <p:spPr>
            <a:xfrm>
              <a:off x="3387969" y="3212976"/>
              <a:ext cx="1256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Reference </a:t>
              </a:r>
            </a:p>
            <a:p>
              <a:pPr algn="ctr"/>
              <a:r>
                <a:rPr lang="en-US" dirty="0" smtClean="0"/>
                <a:t>Period</a:t>
              </a:r>
            </a:p>
          </p:txBody>
        </p:sp>
        <p:cxnSp>
          <p:nvCxnSpPr>
            <p:cNvPr id="4" name="Elbow Connector 3"/>
            <p:cNvCxnSpPr/>
            <p:nvPr/>
          </p:nvCxnSpPr>
          <p:spPr>
            <a:xfrm>
              <a:off x="1375414" y="1883420"/>
              <a:ext cx="5380986" cy="2549929"/>
            </a:xfrm>
            <a:prstGeom prst="bentConnector3">
              <a:avLst>
                <a:gd name="adj1" fmla="val -350"/>
              </a:avLst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0" y="1875206"/>
              <a:ext cx="1420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Emissions 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Gt</a:t>
              </a:r>
              <a:r>
                <a:rPr lang="en-US" dirty="0" smtClean="0"/>
                <a:t> CO</a:t>
              </a:r>
              <a:r>
                <a:rPr lang="en-US" sz="1400" dirty="0" smtClean="0"/>
                <a:t>2</a:t>
              </a:r>
              <a:r>
                <a:rPr lang="en-US" dirty="0" smtClean="0"/>
                <a:t>)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6759" y="4417258"/>
              <a:ext cx="1420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Year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331640" y="2822263"/>
              <a:ext cx="3240360" cy="3324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143937" y="3149901"/>
              <a:ext cx="2612572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3254829" y="3136740"/>
              <a:ext cx="2612572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649668" y="2578653"/>
            <a:ext cx="4494334" cy="1190003"/>
            <a:chOff x="4649668" y="2578653"/>
            <a:chExt cx="4494334" cy="1190003"/>
          </a:xfrm>
        </p:grpSpPr>
        <p:sp>
          <p:nvSpPr>
            <p:cNvPr id="11" name="Isosceles Triangle 10"/>
            <p:cNvSpPr/>
            <p:nvPr/>
          </p:nvSpPr>
          <p:spPr>
            <a:xfrm rot="21261568" flipV="1">
              <a:off x="4649668" y="2684794"/>
              <a:ext cx="2213204" cy="1083862"/>
            </a:xfrm>
            <a:prstGeom prst="triangle">
              <a:avLst>
                <a:gd name="adj" fmla="val 90839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77103" y="2936347"/>
              <a:ext cx="423333" cy="32173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36935" y="2782669"/>
              <a:ext cx="1507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Emissions</a:t>
              </a:r>
            </a:p>
            <a:p>
              <a:pPr algn="ctr"/>
              <a:r>
                <a:rPr lang="en-US" dirty="0" smtClean="0"/>
                <a:t>Reductions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807200" y="2578653"/>
              <a:ext cx="393700" cy="1152128"/>
            </a:xfrm>
            <a:prstGeom prst="downArrow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0" y="2204864"/>
            <a:ext cx="4555069" cy="601071"/>
            <a:chOff x="4572000" y="2204864"/>
            <a:chExt cx="4555069" cy="60107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216023" y="2353691"/>
              <a:ext cx="538843" cy="158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20002" y="2204864"/>
              <a:ext cx="1507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Projection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572000" y="2283204"/>
              <a:ext cx="2221486" cy="522731"/>
              <a:chOff x="4572000" y="2283204"/>
              <a:chExt cx="2221486" cy="522731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4572000" y="2578653"/>
                <a:ext cx="2160240" cy="22728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21226338">
                <a:off x="4921278" y="2283204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without REDD+</a:t>
                </a:r>
                <a:endParaRPr lang="en-GB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556275" y="2780928"/>
            <a:ext cx="4587725" cy="1368152"/>
            <a:chOff x="4556275" y="2780928"/>
            <a:chExt cx="4587725" cy="1368152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7233562" y="3816053"/>
              <a:ext cx="506186" cy="1588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636933" y="3502749"/>
              <a:ext cx="1507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Actual </a:t>
              </a:r>
            </a:p>
            <a:p>
              <a:pPr algn="ctr"/>
              <a:r>
                <a:rPr lang="en-US" dirty="0" smtClean="0"/>
                <a:t>Emissions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56275" y="2780928"/>
              <a:ext cx="2252541" cy="945462"/>
              <a:chOff x="4556275" y="2780928"/>
              <a:chExt cx="2252541" cy="94546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556275" y="2780928"/>
                <a:ext cx="2152733" cy="89297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 rot="1419433">
                <a:off x="4936608" y="3357058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with REDD+</a:t>
                </a:r>
                <a:endParaRPr lang="en-GB" dirty="0"/>
              </a:p>
            </p:txBody>
          </p:sp>
        </p:grpSp>
      </p:grpSp>
      <p:sp>
        <p:nvSpPr>
          <p:cNvPr id="27" name="Title 1"/>
          <p:cNvSpPr txBox="1">
            <a:spLocks/>
          </p:cNvSpPr>
          <p:nvPr/>
        </p:nvSpPr>
        <p:spPr>
          <a:xfrm>
            <a:off x="457200" y="258762"/>
            <a:ext cx="8229600" cy="11128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dirty="0" smtClean="0"/>
              <a:t>How REDD works </a:t>
            </a:r>
            <a:br>
              <a:rPr lang="en-US" dirty="0" smtClean="0"/>
            </a:br>
            <a:r>
              <a:rPr lang="en-US" dirty="0" smtClean="0"/>
              <a:t>to reduce GHG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10692" y="4671391"/>
            <a:ext cx="8833307" cy="194523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endParaRPr lang="en-US" sz="2000" dirty="0" smtClean="0"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 Green shaded area is reduced emissions from REDD+ actions</a:t>
            </a:r>
          </a:p>
        </p:txBody>
      </p:sp>
    </p:spTree>
    <p:extLst>
      <p:ext uri="{BB962C8B-B14F-4D97-AF65-F5344CB8AC3E}">
        <p14:creationId xmlns:p14="http://schemas.microsoft.com/office/powerpoint/2010/main" val="24429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4" name="TextBox 17"/>
          <p:cNvSpPr txBox="1">
            <a:spLocks noChangeArrowheads="1"/>
          </p:cNvSpPr>
          <p:nvPr/>
        </p:nvSpPr>
        <p:spPr bwMode="auto">
          <a:xfrm>
            <a:off x="164139" y="5943600"/>
            <a:ext cx="9108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cs typeface="Arial" pitchFamily="34" charset="0"/>
              </a:rPr>
              <a:t>Source: </a:t>
            </a:r>
            <a:r>
              <a:rPr lang="en-US" sz="1200" i="1" dirty="0" err="1" smtClean="0">
                <a:cs typeface="Arial" pitchFamily="34" charset="0"/>
              </a:rPr>
              <a:t>Romeijn</a:t>
            </a:r>
            <a:r>
              <a:rPr lang="en-US" sz="1200" i="1" dirty="0" smtClean="0">
                <a:cs typeface="Arial" pitchFamily="34" charset="0"/>
              </a:rPr>
              <a:t> et. al. 2012  </a:t>
            </a:r>
            <a:r>
              <a:rPr lang="en-US" sz="1200" dirty="0" smtClean="0">
                <a:cs typeface="Arial" pitchFamily="34" charset="0"/>
              </a:rPr>
              <a:t>Assessing capacities of non-Annex I countries for national forest monitoring in the context of REDD+ .</a:t>
            </a:r>
            <a:br>
              <a:rPr lang="en-US" sz="1200" dirty="0" smtClean="0">
                <a:cs typeface="Arial" pitchFamily="34" charset="0"/>
              </a:rPr>
            </a:br>
            <a:r>
              <a:rPr lang="en-US" sz="1200" dirty="0" smtClean="0">
                <a:cs typeface="Arial" pitchFamily="34" charset="0"/>
              </a:rPr>
              <a:t>E</a:t>
            </a:r>
            <a:r>
              <a:rPr lang="pt-BR" sz="1200" dirty="0" smtClean="0">
                <a:cs typeface="Arial" pitchFamily="34" charset="0"/>
              </a:rPr>
              <a:t>nvironmental Science and Policy 19–20 (2012) 33–48. </a:t>
            </a:r>
            <a:endParaRPr lang="en-US" sz="1200" dirty="0" smtClean="0">
              <a:cs typeface="Arial" pitchFamily="34" charset="0"/>
            </a:endParaRPr>
          </a:p>
        </p:txBody>
      </p:sp>
      <p:sp>
        <p:nvSpPr>
          <p:cNvPr id="111635" name="TextBox 18"/>
          <p:cNvSpPr txBox="1">
            <a:spLocks noChangeArrowheads="1"/>
          </p:cNvSpPr>
          <p:nvPr/>
        </p:nvSpPr>
        <p:spPr bwMode="auto">
          <a:xfrm>
            <a:off x="2514600" y="15240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 smtClean="0">
                <a:latin typeface="Calibri" pitchFamily="34" charset="0"/>
              </a:rPr>
              <a:t>Where are the Capacity gaps for REDD?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4" y="1432905"/>
            <a:ext cx="88963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76518" y="4842456"/>
            <a:ext cx="8667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Very large capacity gaps in forty nine countries (brown), mostly in Africa</a:t>
            </a:r>
          </a:p>
          <a:p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while only four countries had very small capacity gap (blue).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18761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UN-REDD in </a:t>
            </a:r>
            <a:r>
              <a:rPr lang="en-US" sz="3200" b="1" dirty="0" smtClean="0"/>
              <a:t>51</a:t>
            </a:r>
            <a:r>
              <a:rPr lang="en-US" sz="3200" b="1" dirty="0" smtClean="0"/>
              <a:t> </a:t>
            </a:r>
            <a:r>
              <a:rPr lang="en-US" sz="3200" b="1" dirty="0" smtClean="0"/>
              <a:t>countries</a:t>
            </a:r>
            <a:endParaRPr lang="en-US" sz="3200" b="1" dirty="0"/>
          </a:p>
        </p:txBody>
      </p:sp>
      <p:pic>
        <p:nvPicPr>
          <p:cNvPr id="4" name="Content Placeholder 3" descr="website-map---updated-November-2012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49841"/>
            <a:ext cx="7578120" cy="42269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9143999" cy="1277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Countries with UN-REDD National </a:t>
            </a:r>
            <a:r>
              <a:rPr lang="en-US" sz="1100" b="1" dirty="0" err="1">
                <a:solidFill>
                  <a:prstClr val="black"/>
                </a:solidFill>
                <a:latin typeface="Calibri"/>
                <a:ea typeface="+mn-ea"/>
              </a:rPr>
              <a:t>Programmes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: Bolivia,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Cambodia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Democratic Republic of the Congo (DRC), Ecuador,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Indonesia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Nigeria, Panama,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Papua New Guinea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Paraguay,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the Philippines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Republic of Congo,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Solomon Islands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Sri Lanka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Tanzania,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Viet Nam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and Zambia.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Other partner countries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: Argentina,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Bangladesh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Benin,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Bhutan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Cameroon, Central African Republic, Chile, Colombia, Costa Rica, Ethiopia, Gabon, Ghana, Guatemala, Guyana, Honduras, Ivory Coast, Kenya,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Lao PDR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Malaysia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Mexico,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Mongolia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Morocco,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Myanmar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Nepal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+mn-ea"/>
              </a:rPr>
              <a:t>Pakistan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, Peru, South Sudan, Sudan, Suriname, Tunisia and Uganda.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45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Gerrand\Documents\UN-REDD\unredd country map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0701" y="0"/>
            <a:ext cx="11474313" cy="81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r>
              <a:rPr lang="en-US" dirty="0" smtClean="0"/>
              <a:t>Support to </a:t>
            </a:r>
            <a:r>
              <a:rPr lang="en-US" dirty="0" smtClean="0"/>
              <a:t>51</a:t>
            </a:r>
            <a:r>
              <a:rPr lang="en-US" dirty="0" smtClean="0"/>
              <a:t> </a:t>
            </a:r>
            <a:r>
              <a:rPr lang="en-US" dirty="0" smtClean="0"/>
              <a:t>countries – </a:t>
            </a:r>
            <a:r>
              <a:rPr lang="en-US" sz="3200" dirty="0" smtClean="0"/>
              <a:t>over half the worlds tropical forest</a:t>
            </a:r>
            <a:endParaRPr lang="en-US" dirty="0" smtClean="0"/>
          </a:p>
        </p:txBody>
      </p:sp>
      <p:pic>
        <p:nvPicPr>
          <p:cNvPr id="36869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363538"/>
            <a:ext cx="240188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902399"/>
      </p:ext>
    </p:extLst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14649</TotalTime>
  <Words>1170</Words>
  <Application>Microsoft Office PowerPoint</Application>
  <PresentationFormat>On-screen Show (4:3)</PresentationFormat>
  <Paragraphs>146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PowerPoint Presentation</vt:lpstr>
      <vt:lpstr>PowerPoint Presentation</vt:lpstr>
      <vt:lpstr>Outline </vt:lpstr>
      <vt:lpstr>What is REDD+ (plus)?</vt:lpstr>
      <vt:lpstr>The UN-REDD Programme is...</vt:lpstr>
      <vt:lpstr>PowerPoint Presentation</vt:lpstr>
      <vt:lpstr>PowerPoint Presentation</vt:lpstr>
      <vt:lpstr>UN-REDD in 51 countries</vt:lpstr>
      <vt:lpstr>Support to 51 countries – over half the worlds tropical forest</vt:lpstr>
      <vt:lpstr>Six UN-REDD Work Areas</vt:lpstr>
      <vt:lpstr>PowerPoint Presentation</vt:lpstr>
      <vt:lpstr>Building Capacity for  National Forest Monitoring </vt:lpstr>
      <vt:lpstr>Building Capacity for  National Forest Monitoring </vt:lpstr>
      <vt:lpstr>Concluding comments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Adam Gerrand (NRC)</cp:lastModifiedBy>
  <cp:revision>123</cp:revision>
  <dcterms:created xsi:type="dcterms:W3CDTF">2012-09-11T07:20:24Z</dcterms:created>
  <dcterms:modified xsi:type="dcterms:W3CDTF">2014-08-31T14:50:19Z</dcterms:modified>
</cp:coreProperties>
</file>