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819" r:id="rId3"/>
  </p:sldMasterIdLst>
  <p:notesMasterIdLst>
    <p:notesMasterId r:id="rId12"/>
  </p:notesMasterIdLst>
  <p:sldIdLst>
    <p:sldId id="256" r:id="rId4"/>
    <p:sldId id="322" r:id="rId5"/>
    <p:sldId id="284" r:id="rId6"/>
    <p:sldId id="321" r:id="rId7"/>
    <p:sldId id="324" r:id="rId8"/>
    <p:sldId id="271" r:id="rId9"/>
    <p:sldId id="319" r:id="rId10"/>
    <p:sldId id="32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322"/>
            <p14:sldId id="284"/>
            <p14:sldId id="321"/>
            <p14:sldId id="324"/>
            <p14:sldId id="271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0126" autoAdjust="0"/>
  </p:normalViewPr>
  <p:slideViewPr>
    <p:cSldViewPr showGuides="1"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7FDF-9447-4991-B608-3E1ED9B1AF4F}" type="datetimeFigureOut">
              <a:rPr lang="en-GB" smtClean="0"/>
              <a:t>23/08/2016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52EFC-052B-46F0-B1B6-57CA7A28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0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0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3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3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3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1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6" b="27384"/>
          <a:stretch/>
        </p:blipFill>
        <p:spPr>
          <a:xfrm>
            <a:off x="0" y="5332752"/>
            <a:ext cx="9158991" cy="1526498"/>
          </a:xfrm>
          <a:prstGeom prst="rect">
            <a:avLst/>
          </a:prstGeom>
        </p:spPr>
      </p:pic>
      <p:pic>
        <p:nvPicPr>
          <p:cNvPr id="12" name="Picture 11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2094"/>
            <a:ext cx="1387029" cy="9795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 userDrawn="1"/>
        </p:nvSpPr>
        <p:spPr>
          <a:xfrm>
            <a:off x="487180" y="206444"/>
            <a:ext cx="629462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REGIONAL INFORMATION</a:t>
            </a:r>
            <a:r>
              <a:rPr lang="en-GB" sz="1600" b="1" baseline="0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</a:t>
            </a: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EXCHANGE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REDD+ KNOWLEDGE</a:t>
            </a:r>
            <a:r>
              <a:rPr lang="en-GB" sz="1600" b="1" baseline="0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 MANAGEMENT AND COMMUNICATIONS</a:t>
            </a:r>
            <a:endParaRPr lang="en-GB" sz="1600" b="1" dirty="0" smtClean="0">
              <a:solidFill>
                <a:srgbClr val="4F81BD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DaunPenh" panose="02000500000000020004" pitchFamily="2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b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DaunPenh" panose="02000500000000020004" pitchFamily="2" charset="0"/>
              </a:rPr>
              <a:t>23 - 25 AUGUST 2016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0" y="1066800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25" name="Picture 24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2964"/>
            <a:ext cx="1153414" cy="8145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3022346" y="5944415"/>
            <a:ext cx="4267200" cy="9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8" y="362743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198" y="1672522"/>
            <a:ext cx="8229600" cy="37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0" y="5944415"/>
            <a:ext cx="4267200" cy="91358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V="1">
            <a:off x="-2" y="5896122"/>
            <a:ext cx="9144000" cy="105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F81BD"/>
              </a:solidFill>
            </a:endParaRPr>
          </a:p>
        </p:txBody>
      </p:sp>
      <p:pic>
        <p:nvPicPr>
          <p:cNvPr id="18" name="Picture 17" descr="UN REDD LOGO_COLOUR FULL 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2964"/>
            <a:ext cx="1153414" cy="8145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27852"/>
          <a:stretch/>
        </p:blipFill>
        <p:spPr>
          <a:xfrm>
            <a:off x="3022346" y="5944415"/>
            <a:ext cx="4267200" cy="9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etnam-redd.org/Web/Default.aspx?lang=en-US" TargetMode="External"/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610600" cy="1524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Vietnam Experience</a:t>
            </a:r>
            <a:r>
              <a:rPr 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on Knowledge Management and Communications Work</a:t>
            </a:r>
            <a:endParaRPr lang="en-GB" sz="2800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endParaRPr lang="en-US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endParaRPr lang="en-GB" sz="2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endParaRPr lang="en-GB" sz="2800" b="1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r"/>
            <a:r>
              <a:rPr lang="en-GB" sz="1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Tran Minh Phuong</a:t>
            </a:r>
          </a:p>
          <a:p>
            <a:pPr algn="r"/>
            <a:r>
              <a:rPr lang="en-US" sz="1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23 </a:t>
            </a:r>
            <a:r>
              <a:rPr lang="en-US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August 2016</a:t>
            </a:r>
          </a:p>
          <a:p>
            <a:pPr algn="r"/>
            <a:endParaRPr lang="en-GB" sz="1800" b="1" dirty="0" smtClean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infonet.vn/t660/Uploaded/daoly/2016_06_21/Thu_tuong_phat_b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8" y="2743200"/>
            <a:ext cx="397529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" y="1859456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PRIME MINISTER NGUYEN XUAN PHUC said “</a:t>
            </a:r>
            <a:r>
              <a:rPr lang="en-US" sz="2000" b="1" i="1" dirty="0" smtClean="0"/>
              <a:t>up </a:t>
            </a:r>
            <a:r>
              <a:rPr lang="en-US" sz="2000" b="1" i="1" dirty="0"/>
              <a:t>to 2.25 million hectares of natural forests in the Central Highlands are not allowed to be open to commercial </a:t>
            </a:r>
            <a:r>
              <a:rPr lang="en-US" sz="2000" b="1" i="1" dirty="0" smtClean="0"/>
              <a:t>projects”</a:t>
            </a:r>
            <a:endParaRPr lang="en-US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3350" y="1397791"/>
            <a:ext cx="90106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Vietnam Government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declares closing of natural forests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1487" y="268128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The conference “Seeking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solutions to achieving sustainable forest recovery in the region in order to cope with climate change during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2016-2020”, 22 July 2016 at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Daklak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co-organized by UN-REDD Vietnam Phase II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Programme</a:t>
            </a:r>
            <a:endParaRPr lang="vi-V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1487" y="4094858"/>
            <a:ext cx="4710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“Even </a:t>
            </a:r>
            <a:r>
              <a:rPr lang="en-US" sz="2000" b="1" i="1" dirty="0"/>
              <a:t>thin forests will also not be replaced by industrial tree plantations, he said, explaining that the current area of rubber, coffee and industrial trees is </a:t>
            </a:r>
            <a:r>
              <a:rPr lang="en-US" sz="2000" b="1" i="1" dirty="0" smtClean="0"/>
              <a:t>enough”</a:t>
            </a:r>
            <a:endParaRPr lang="vi-VN" sz="2000" b="1" i="1" dirty="0"/>
          </a:p>
        </p:txBody>
      </p:sp>
    </p:spTree>
    <p:extLst>
      <p:ext uri="{BB962C8B-B14F-4D97-AF65-F5344CB8AC3E}">
        <p14:creationId xmlns:p14="http://schemas.microsoft.com/office/powerpoint/2010/main" val="29274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05" y="152400"/>
            <a:ext cx="8686800" cy="5000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Background of the KM and </a:t>
            </a:r>
            <a:r>
              <a:rPr lang="en-US" sz="3200" b="1" dirty="0" err="1" smtClean="0">
                <a:solidFill>
                  <a:srgbClr val="4F81BD"/>
                </a:solidFill>
                <a:latin typeface="Cambria" panose="02040503050406030204" pitchFamily="18" charset="0"/>
              </a:rPr>
              <a:t>Comms</a:t>
            </a:r>
            <a:r>
              <a:rPr lang="en-US" sz="32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Strategy</a:t>
            </a:r>
            <a:endParaRPr lang="en-US" sz="3200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42" y="959047"/>
            <a:ext cx="8686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01 REDD+ Communication strategy (2013-2015) with 01 action plan for PMU and 6 action plans for 6 PPMUs (pilot provinces) and they have been adjusted for the extended period 2016-2018 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9179" y="2281294"/>
            <a:ext cx="8686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Communication need assessment and consultation meeting have been carried in the process of strategy establishment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9179" y="3295764"/>
            <a:ext cx="8686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The strategy covers almost relevant stakeholders: government staffs, decision makers, technical staffs, researchers, enterprises, social organizations, journalists, students, community and school teachers and pupils.  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9654" y="4618011"/>
            <a:ext cx="8686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Activities: high level conference, workshop, training, meeting, education, campaign, competitions, club,  event, television, radio, newspaper, panel, posters, calendar, pen, notebook, rain-coat, jacket, T-shirt, newsletter, brochure…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2906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" y="0"/>
            <a:ext cx="915155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26477" y="2452684"/>
            <a:ext cx="2399470" cy="3165362"/>
            <a:chOff x="6711093" y="2778774"/>
            <a:chExt cx="2399470" cy="3165362"/>
          </a:xfrm>
        </p:grpSpPr>
        <p:pic>
          <p:nvPicPr>
            <p:cNvPr id="3090" name="Picture 18" descr="https://s-media-cache-ak0.pinimg.com/736x/8c/8f/2f/8c8f2f86f015f159ec7b5d973fa5d5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093" y="2782430"/>
              <a:ext cx="2399470" cy="316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900959" y="2778774"/>
              <a:ext cx="2201152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Inte</a:t>
              </a:r>
              <a:r>
                <a:rPr lang="vi-VN" sz="2800" b="1" dirty="0" smtClean="0"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grated REDD+ </a:t>
              </a:r>
              <a:r>
                <a:rPr lang="vi-VN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content in relevant subjects in the Forestry University and National Academy of Politics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5491-CC5B-4B79-803D-6376D3BD3D63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1821" y="243421"/>
            <a:ext cx="2419726" cy="1813980"/>
            <a:chOff x="451790" y="293106"/>
            <a:chExt cx="2089235" cy="1370383"/>
          </a:xfrm>
        </p:grpSpPr>
        <p:pic>
          <p:nvPicPr>
            <p:cNvPr id="3080" name="Picture 8" descr="http://i.stack.imgur.com/H7kmx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0" y="293106"/>
              <a:ext cx="2089235" cy="1370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43087" y="521893"/>
              <a:ext cx="1969438" cy="95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/>
                <a:t>1 photo contest </a:t>
              </a:r>
              <a:r>
                <a:rPr lang="vi-VN" sz="2000" dirty="0" smtClean="0"/>
                <a:t>on Forest for People</a:t>
              </a:r>
              <a:endParaRPr lang="vi-VN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7286" y="690819"/>
            <a:ext cx="2702948" cy="1719400"/>
            <a:chOff x="2651463" y="777766"/>
            <a:chExt cx="2437372" cy="1606288"/>
          </a:xfrm>
        </p:grpSpPr>
        <p:pic>
          <p:nvPicPr>
            <p:cNvPr id="3082" name="Picture 10" descr="Kết quả hình ảnh cho teared 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463" y="777766"/>
              <a:ext cx="2437372" cy="1606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823786" y="948344"/>
              <a:ext cx="2092726" cy="117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 </a:t>
              </a:r>
              <a:r>
                <a:rPr lang="vi-VN" sz="2800" b="1" dirty="0" smtClean="0"/>
                <a:t>1 writing contest </a:t>
              </a:r>
              <a:r>
                <a:rPr lang="vi-VN" sz="2000" dirty="0" smtClean="0"/>
                <a:t>on </a:t>
              </a:r>
              <a:r>
                <a:rPr lang="vi-VN" sz="2000" dirty="0"/>
                <a:t>Forest for People</a:t>
              </a:r>
              <a:endParaRPr lang="vi-VN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3269953">
            <a:off x="-196674" y="1795750"/>
            <a:ext cx="3293949" cy="3624153"/>
            <a:chOff x="-25014" y="1884158"/>
            <a:chExt cx="3520786" cy="3856317"/>
          </a:xfrm>
        </p:grpSpPr>
        <p:pic>
          <p:nvPicPr>
            <p:cNvPr id="3084" name="Picture 12" descr="http://www.polyvore.com/cgi/img-thing?.out=jpg&amp;size=l&amp;tid=8737728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8391">
              <a:off x="-25014" y="1884158"/>
              <a:ext cx="3520786" cy="3856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9199562">
              <a:off x="210012" y="2599794"/>
              <a:ext cx="20787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/>
                <a:t>5 trainings </a:t>
              </a:r>
              <a:r>
                <a:rPr lang="vi-VN" sz="2000" dirty="0" smtClean="0"/>
                <a:t>for technical staffs of VNFOREST</a:t>
              </a:r>
              <a:endParaRPr lang="vi-VN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2012" y="3914582"/>
            <a:ext cx="3767831" cy="3209744"/>
            <a:chOff x="2710484" y="3830623"/>
            <a:chExt cx="3767831" cy="3209744"/>
          </a:xfrm>
        </p:grpSpPr>
        <p:pic>
          <p:nvPicPr>
            <p:cNvPr id="3086" name="Picture 14" descr="http://www.polyvore.com/cgi/img-thing?.out=jpg&amp;size=l&amp;tid=2027275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484" y="3830623"/>
              <a:ext cx="3767831" cy="320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644145" y="4360867"/>
              <a:ext cx="235188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2800" b="1" dirty="0" smtClean="0"/>
                <a:t>TOT training on REDD+ Academy </a:t>
              </a:r>
              <a:r>
                <a:rPr lang="vi-VN" sz="2000" dirty="0" smtClean="0"/>
                <a:t>for 12 people from university, VRO, FCPF, RECOFT</a:t>
              </a:r>
              <a:r>
                <a:rPr lang="vi-VN" sz="2800" dirty="0" smtClean="0"/>
                <a:t> </a:t>
              </a:r>
              <a:r>
                <a:rPr lang="vi-VN" dirty="0" smtClean="0"/>
                <a:t> </a:t>
              </a:r>
              <a:endParaRPr lang="vi-VN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20391787">
            <a:off x="5277152" y="140459"/>
            <a:ext cx="3245178" cy="2702860"/>
            <a:chOff x="4741114" y="209488"/>
            <a:chExt cx="2857500" cy="2281496"/>
          </a:xfrm>
        </p:grpSpPr>
        <p:pic>
          <p:nvPicPr>
            <p:cNvPr id="3088" name="Picture 16" descr="http://www.polyvore.com/cgi/img-thing?.out=jpg&amp;size=l&amp;tid=8509939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114" y="209488"/>
              <a:ext cx="2857500" cy="22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82854" y="414974"/>
              <a:ext cx="1774020" cy="1870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training on REDD+ Academy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 20 people from difference </a:t>
              </a:r>
              <a:r>
                <a:rPr lang="en-US" altLang="en-US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minitries</a:t>
              </a:r>
              <a:endParaRPr lang="vi-VN" dirty="0"/>
            </a:p>
          </p:txBody>
        </p:sp>
      </p:grpSp>
      <p:pic>
        <p:nvPicPr>
          <p:cNvPr id="25" name="Picture 8" descr="http://i.stack.imgur.com/H7km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28" y="3102345"/>
            <a:ext cx="2419726" cy="36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12367" y="3405191"/>
            <a:ext cx="22809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/>
              <a:t>Publication  </a:t>
            </a:r>
            <a:r>
              <a:rPr lang="vi-VN" sz="2000" dirty="0" smtClean="0"/>
              <a:t>REDD terminology (1), UN-REDD brochure (2), poster (2 sets), newsletters (4), documentary films (2)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21200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14"/>
            <a:ext cx="9144000" cy="689398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81853" y="2587639"/>
            <a:ext cx="2399470" cy="2107494"/>
            <a:chOff x="6866469" y="2913729"/>
            <a:chExt cx="2399470" cy="2107494"/>
          </a:xfrm>
        </p:grpSpPr>
        <p:pic>
          <p:nvPicPr>
            <p:cNvPr id="3090" name="Picture 18" descr="https://s-media-cache-ak0.pinimg.com/736x/8c/8f/2f/8c8f2f86f015f159ec7b5d973fa5d5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469" y="2913729"/>
              <a:ext cx="2399470" cy="210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957886" y="2959119"/>
              <a:ext cx="220115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35,000 </a:t>
              </a:r>
              <a:r>
                <a:rPr lang="vi-VN" sz="2800" b="1" dirty="0" smtClean="0"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people participate REDD+ communication activities in 6 PPMUs 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5491-CC5B-4B79-803D-6376D3BD3D63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243421"/>
            <a:ext cx="3212642" cy="2416897"/>
            <a:chOff x="383216" y="293106"/>
            <a:chExt cx="2773852" cy="1280697"/>
          </a:xfrm>
        </p:grpSpPr>
        <p:pic>
          <p:nvPicPr>
            <p:cNvPr id="3080" name="Picture 8" descr="http://i.stack.imgur.com/H7kmx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0" y="293106"/>
              <a:ext cx="2705278" cy="1280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3216" y="296703"/>
              <a:ext cx="2773852" cy="12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/>
                <a:t>01 </a:t>
              </a:r>
              <a:r>
                <a:rPr lang="vi-VN" sz="2800" dirty="0" smtClean="0"/>
                <a:t>REDD+ </a:t>
              </a:r>
              <a:r>
                <a:rPr lang="vi-VN" sz="2800" b="1" dirty="0" smtClean="0"/>
                <a:t>communication network </a:t>
              </a:r>
              <a:r>
                <a:rPr lang="vi-VN" sz="2000" dirty="0" smtClean="0"/>
                <a:t>with 60 members from different organization from provincial to village level </a:t>
              </a:r>
              <a:endParaRPr lang="vi-VN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31730" y="362289"/>
            <a:ext cx="3021470" cy="2133050"/>
            <a:chOff x="3100572" y="716521"/>
            <a:chExt cx="2724598" cy="1992726"/>
          </a:xfrm>
        </p:grpSpPr>
        <p:pic>
          <p:nvPicPr>
            <p:cNvPr id="3082" name="Picture 10" descr="Kết quả hình ảnh cho teared 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572" y="716521"/>
              <a:ext cx="2724598" cy="197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159306" y="840306"/>
              <a:ext cx="2630569" cy="1868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 </a:t>
              </a:r>
              <a:r>
                <a:rPr lang="vi-VN" sz="2800" b="1" dirty="0" smtClean="0"/>
                <a:t>04 REDD+ Photovoice clubs </a:t>
              </a:r>
              <a:r>
                <a:rPr lang="vi-VN" sz="2000" dirty="0" smtClean="0"/>
                <a:t>in 4 secondary schools (students and teachers)</a:t>
              </a:r>
              <a:endParaRPr lang="vi-VN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3269953">
            <a:off x="-362230" y="2354946"/>
            <a:ext cx="3293949" cy="3624154"/>
            <a:chOff x="358824" y="2373105"/>
            <a:chExt cx="3520786" cy="3856317"/>
          </a:xfrm>
        </p:grpSpPr>
        <p:pic>
          <p:nvPicPr>
            <p:cNvPr id="3084" name="Picture 12" descr="http://www.polyvore.com/cgi/img-thing?.out=jpg&amp;size=l&amp;tid=8737728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8391">
              <a:off x="358824" y="2373105"/>
              <a:ext cx="3520786" cy="3856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9199562">
              <a:off x="851279" y="3268113"/>
              <a:ext cx="2326221" cy="1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/>
                <a:t>14 </a:t>
              </a:r>
              <a:r>
                <a:rPr lang="vi-VN" sz="2000" dirty="0" smtClean="0"/>
                <a:t>documentary films and hundreds news on TV and newspapers</a:t>
              </a:r>
              <a:endParaRPr lang="vi-VN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2011" y="3914583"/>
            <a:ext cx="3767831" cy="3209744"/>
            <a:chOff x="2710484" y="3830623"/>
            <a:chExt cx="3767831" cy="3209744"/>
          </a:xfrm>
        </p:grpSpPr>
        <p:pic>
          <p:nvPicPr>
            <p:cNvPr id="3086" name="Picture 14" descr="http://www.polyvore.com/cgi/img-thing?.out=jpg&amp;size=l&amp;tid=2027275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484" y="3830623"/>
              <a:ext cx="3767831" cy="320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644145" y="4360867"/>
              <a:ext cx="2351889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vi-VN" sz="2800" b="1" dirty="0" smtClean="0"/>
                <a:t>Hundreds </a:t>
              </a:r>
              <a:r>
                <a:rPr lang="vi-VN" sz="2000" dirty="0" smtClean="0"/>
                <a:t>awareness training courses to support the establishment of PRAP, SiRAP and SiRAP/BDS</a:t>
              </a:r>
              <a:r>
                <a:rPr lang="vi-VN" sz="2800" dirty="0" smtClean="0"/>
                <a:t> </a:t>
              </a:r>
              <a:r>
                <a:rPr lang="vi-VN" dirty="0" smtClean="0"/>
                <a:t> </a:t>
              </a:r>
              <a:endParaRPr lang="vi-VN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387" y="180956"/>
            <a:ext cx="3245178" cy="2730199"/>
            <a:chOff x="4741114" y="209488"/>
            <a:chExt cx="2857500" cy="2304573"/>
          </a:xfrm>
        </p:grpSpPr>
        <p:pic>
          <p:nvPicPr>
            <p:cNvPr id="3088" name="Picture 16" descr="http://www.polyvore.com/cgi/img-thing?.out=jpg&amp;size=l&amp;tid=8509939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114" y="209488"/>
              <a:ext cx="2857500" cy="2281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58492" y="253840"/>
              <a:ext cx="1977510" cy="2260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18 events 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big provincial communication events/campaigns/competition for students, women, farmers, forest rangers</a:t>
              </a:r>
              <a:endParaRPr lang="vi-VN" dirty="0"/>
            </a:p>
          </p:txBody>
        </p:sp>
      </p:grpSp>
      <p:pic>
        <p:nvPicPr>
          <p:cNvPr id="25" name="Picture 8" descr="http://i.stack.imgur.com/H7km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50" y="3102345"/>
            <a:ext cx="2419726" cy="26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00778" y="3191308"/>
            <a:ext cx="22809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/>
              <a:t>Publication  </a:t>
            </a:r>
            <a:r>
              <a:rPr lang="vi-VN" sz="2000" dirty="0" smtClean="0"/>
              <a:t>REDD+ booklet,  poster, newsletters, documentary film, newspaper articles, pannels</a:t>
            </a:r>
            <a:endParaRPr lang="vi-VN" b="1" dirty="0"/>
          </a:p>
        </p:txBody>
      </p:sp>
      <p:pic>
        <p:nvPicPr>
          <p:cNvPr id="3076" name="Picture 4" descr="http://cliparts.co/cliparts/Big/rBg/BigrBgeB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212">
            <a:off x="4582660" y="4592782"/>
            <a:ext cx="2412233" cy="21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20221950">
            <a:off x="4688914" y="4535748"/>
            <a:ext cx="2166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150</a:t>
            </a:r>
            <a:r>
              <a:rPr lang="vi-VN" dirty="0" smtClean="0"/>
              <a:t> </a:t>
            </a:r>
            <a:r>
              <a:rPr lang="vi-VN" sz="2000" dirty="0" smtClean="0"/>
              <a:t>forestry leaders of 30 other provinces are trained on REDD+, UN-REDD program </a:t>
            </a:r>
            <a:endParaRPr lang="vi-VN" dirty="0"/>
          </a:p>
        </p:txBody>
      </p:sp>
      <p:pic>
        <p:nvPicPr>
          <p:cNvPr id="28" name="Picture 4" descr="http://cliparts.co/cliparts/Big/rBg/BigrBgeB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28" y="2191764"/>
            <a:ext cx="2611907" cy="23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 rot="21451738">
            <a:off x="2140416" y="2217661"/>
            <a:ext cx="23454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Provincial REDD+ network </a:t>
            </a:r>
            <a:r>
              <a:rPr lang="vi-VN" dirty="0" smtClean="0"/>
              <a:t> </a:t>
            </a:r>
            <a:r>
              <a:rPr lang="vi-VN" sz="2000" dirty="0" smtClean="0"/>
              <a:t>are being set up in 6 pilot provinces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05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0563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Cambria" panose="02040503050406030204" pitchFamily="18" charset="0"/>
              </a:rPr>
              <a:t>CHALLENGES ENCOUNTERED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36541" y="1593914"/>
            <a:ext cx="2352146" cy="1264594"/>
          </a:xfrm>
          <a:custGeom>
            <a:avLst/>
            <a:gdLst>
              <a:gd name="connsiteX0" fmla="*/ 0 w 2352146"/>
              <a:gd name="connsiteY0" fmla="*/ 0 h 1264594"/>
              <a:gd name="connsiteX1" fmla="*/ 2352146 w 2352146"/>
              <a:gd name="connsiteY1" fmla="*/ 0 h 1264594"/>
              <a:gd name="connsiteX2" fmla="*/ 2352146 w 2352146"/>
              <a:gd name="connsiteY2" fmla="*/ 1264594 h 1264594"/>
              <a:gd name="connsiteX3" fmla="*/ 0 w 2352146"/>
              <a:gd name="connsiteY3" fmla="*/ 1264594 h 1264594"/>
              <a:gd name="connsiteX4" fmla="*/ 0 w 2352146"/>
              <a:gd name="connsiteY4" fmla="*/ 0 h 1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46" h="1264594">
                <a:moveTo>
                  <a:pt x="0" y="0"/>
                </a:moveTo>
                <a:lnTo>
                  <a:pt x="2352146" y="0"/>
                </a:lnTo>
                <a:lnTo>
                  <a:pt x="2352146" y="1264594"/>
                </a:lnTo>
                <a:lnTo>
                  <a:pt x="0" y="1264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3600" kern="1200"/>
          </a:p>
        </p:txBody>
      </p:sp>
      <p:sp>
        <p:nvSpPr>
          <p:cNvPr id="8" name="Freeform 7"/>
          <p:cNvSpPr/>
          <p:nvPr/>
        </p:nvSpPr>
        <p:spPr>
          <a:xfrm>
            <a:off x="635131" y="1064189"/>
            <a:ext cx="2567173" cy="2898211"/>
          </a:xfrm>
          <a:custGeom>
            <a:avLst/>
            <a:gdLst>
              <a:gd name="connsiteX0" fmla="*/ 0 w 2107657"/>
              <a:gd name="connsiteY0" fmla="*/ 916831 h 1833662"/>
              <a:gd name="connsiteX1" fmla="*/ 458416 w 2107657"/>
              <a:gd name="connsiteY1" fmla="*/ 0 h 1833662"/>
              <a:gd name="connsiteX2" fmla="*/ 1649242 w 2107657"/>
              <a:gd name="connsiteY2" fmla="*/ 0 h 1833662"/>
              <a:gd name="connsiteX3" fmla="*/ 2107657 w 2107657"/>
              <a:gd name="connsiteY3" fmla="*/ 916831 h 1833662"/>
              <a:gd name="connsiteX4" fmla="*/ 1649242 w 2107657"/>
              <a:gd name="connsiteY4" fmla="*/ 1833662 h 1833662"/>
              <a:gd name="connsiteX5" fmla="*/ 458416 w 2107657"/>
              <a:gd name="connsiteY5" fmla="*/ 1833662 h 1833662"/>
              <a:gd name="connsiteX6" fmla="*/ 0 w 2107657"/>
              <a:gd name="connsiteY6" fmla="*/ 916831 h 18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57" h="1833662">
                <a:moveTo>
                  <a:pt x="1053829" y="0"/>
                </a:moveTo>
                <a:lnTo>
                  <a:pt x="2107656" y="398822"/>
                </a:lnTo>
                <a:lnTo>
                  <a:pt x="2107656" y="1434841"/>
                </a:lnTo>
                <a:lnTo>
                  <a:pt x="1053829" y="1833662"/>
                </a:lnTo>
                <a:lnTo>
                  <a:pt x="1" y="1434841"/>
                </a:lnTo>
                <a:lnTo>
                  <a:pt x="1" y="398822"/>
                </a:lnTo>
                <a:lnTo>
                  <a:pt x="105382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70669"/>
              <a:satOff val="-2046"/>
              <a:lumOff val="-784"/>
              <a:alphaOff val="0"/>
            </a:schemeClr>
          </a:fillRef>
          <a:effectRef idx="0">
            <a:schemeClr val="accent5">
              <a:hueOff val="-1470669"/>
              <a:satOff val="-2046"/>
              <a:lumOff val="-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46" tIns="328444" rIns="285747" bIns="32844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is not considered as the one of priority outcomes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(under leader’s eyes)</a:t>
            </a:r>
            <a:endParaRPr lang="vi-VN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96076" y="3990975"/>
            <a:ext cx="2621516" cy="2916162"/>
          </a:xfrm>
          <a:custGeom>
            <a:avLst/>
            <a:gdLst>
              <a:gd name="connsiteX0" fmla="*/ 0 w 2107657"/>
              <a:gd name="connsiteY0" fmla="*/ 916831 h 1833662"/>
              <a:gd name="connsiteX1" fmla="*/ 458416 w 2107657"/>
              <a:gd name="connsiteY1" fmla="*/ 0 h 1833662"/>
              <a:gd name="connsiteX2" fmla="*/ 1649242 w 2107657"/>
              <a:gd name="connsiteY2" fmla="*/ 0 h 1833662"/>
              <a:gd name="connsiteX3" fmla="*/ 2107657 w 2107657"/>
              <a:gd name="connsiteY3" fmla="*/ 916831 h 1833662"/>
              <a:gd name="connsiteX4" fmla="*/ 1649242 w 2107657"/>
              <a:gd name="connsiteY4" fmla="*/ 1833662 h 1833662"/>
              <a:gd name="connsiteX5" fmla="*/ 458416 w 2107657"/>
              <a:gd name="connsiteY5" fmla="*/ 1833662 h 1833662"/>
              <a:gd name="connsiteX6" fmla="*/ 0 w 2107657"/>
              <a:gd name="connsiteY6" fmla="*/ 916831 h 18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57" h="1833662">
                <a:moveTo>
                  <a:pt x="1053829" y="0"/>
                </a:moveTo>
                <a:lnTo>
                  <a:pt x="2107656" y="398822"/>
                </a:lnTo>
                <a:lnTo>
                  <a:pt x="2107656" y="1434841"/>
                </a:lnTo>
                <a:lnTo>
                  <a:pt x="1053829" y="1833662"/>
                </a:lnTo>
                <a:lnTo>
                  <a:pt x="1" y="1434841"/>
                </a:lnTo>
                <a:lnTo>
                  <a:pt x="1" y="398822"/>
                </a:lnTo>
                <a:lnTo>
                  <a:pt x="105382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2007"/>
              <a:satOff val="-6137"/>
              <a:lumOff val="-2353"/>
              <a:alphaOff val="0"/>
            </a:schemeClr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46" tIns="328444" rIns="285747" bIns="32844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budget in the extended phase (2016-2018), less money for communication activities</a:t>
            </a:r>
            <a:endParaRPr lang="vi-VN" sz="2000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36541" y="5171874"/>
            <a:ext cx="2352146" cy="1264594"/>
          </a:xfrm>
          <a:custGeom>
            <a:avLst/>
            <a:gdLst>
              <a:gd name="connsiteX0" fmla="*/ 0 w 2352146"/>
              <a:gd name="connsiteY0" fmla="*/ 0 h 1264594"/>
              <a:gd name="connsiteX1" fmla="*/ 2352146 w 2352146"/>
              <a:gd name="connsiteY1" fmla="*/ 0 h 1264594"/>
              <a:gd name="connsiteX2" fmla="*/ 2352146 w 2352146"/>
              <a:gd name="connsiteY2" fmla="*/ 1264594 h 1264594"/>
              <a:gd name="connsiteX3" fmla="*/ 0 w 2352146"/>
              <a:gd name="connsiteY3" fmla="*/ 1264594 h 1264594"/>
              <a:gd name="connsiteX4" fmla="*/ 0 w 2352146"/>
              <a:gd name="connsiteY4" fmla="*/ 0 h 126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46" h="1264594">
                <a:moveTo>
                  <a:pt x="0" y="0"/>
                </a:moveTo>
                <a:lnTo>
                  <a:pt x="2352146" y="0"/>
                </a:lnTo>
                <a:lnTo>
                  <a:pt x="2352146" y="1264594"/>
                </a:lnTo>
                <a:lnTo>
                  <a:pt x="0" y="1264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vi-VN" sz="3600" kern="1200"/>
          </a:p>
        </p:txBody>
      </p:sp>
      <p:sp>
        <p:nvSpPr>
          <p:cNvPr id="14" name="Freeform 13"/>
          <p:cNvSpPr/>
          <p:nvPr/>
        </p:nvSpPr>
        <p:spPr>
          <a:xfrm>
            <a:off x="626631" y="3962400"/>
            <a:ext cx="2575673" cy="2879584"/>
          </a:xfrm>
          <a:custGeom>
            <a:avLst/>
            <a:gdLst>
              <a:gd name="connsiteX0" fmla="*/ 0 w 2107657"/>
              <a:gd name="connsiteY0" fmla="*/ 916831 h 1833662"/>
              <a:gd name="connsiteX1" fmla="*/ 458416 w 2107657"/>
              <a:gd name="connsiteY1" fmla="*/ 0 h 1833662"/>
              <a:gd name="connsiteX2" fmla="*/ 1649242 w 2107657"/>
              <a:gd name="connsiteY2" fmla="*/ 0 h 1833662"/>
              <a:gd name="connsiteX3" fmla="*/ 2107657 w 2107657"/>
              <a:gd name="connsiteY3" fmla="*/ 916831 h 1833662"/>
              <a:gd name="connsiteX4" fmla="*/ 1649242 w 2107657"/>
              <a:gd name="connsiteY4" fmla="*/ 1833662 h 1833662"/>
              <a:gd name="connsiteX5" fmla="*/ 458416 w 2107657"/>
              <a:gd name="connsiteY5" fmla="*/ 1833662 h 1833662"/>
              <a:gd name="connsiteX6" fmla="*/ 0 w 2107657"/>
              <a:gd name="connsiteY6" fmla="*/ 916831 h 18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57" h="1833662">
                <a:moveTo>
                  <a:pt x="1053829" y="0"/>
                </a:moveTo>
                <a:lnTo>
                  <a:pt x="2107656" y="398822"/>
                </a:lnTo>
                <a:lnTo>
                  <a:pt x="2107656" y="1434841"/>
                </a:lnTo>
                <a:lnTo>
                  <a:pt x="1053829" y="1833662"/>
                </a:lnTo>
                <a:lnTo>
                  <a:pt x="1" y="1434841"/>
                </a:lnTo>
                <a:lnTo>
                  <a:pt x="1" y="398822"/>
                </a:lnTo>
                <a:lnTo>
                  <a:pt x="1053829" y="0"/>
                </a:lnTo>
                <a:close/>
              </a:path>
            </a:pathLst>
          </a:custGeom>
          <a:solidFill>
            <a:srgbClr val="FF5D9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46" tIns="328444" rIns="285747" bIns="32844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officers have to be in charged of many other activities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(procurement, event organization…)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20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74485" y="1035614"/>
            <a:ext cx="2621516" cy="2898211"/>
          </a:xfrm>
          <a:custGeom>
            <a:avLst/>
            <a:gdLst>
              <a:gd name="connsiteX0" fmla="*/ 0 w 2107657"/>
              <a:gd name="connsiteY0" fmla="*/ 916831 h 1833662"/>
              <a:gd name="connsiteX1" fmla="*/ 458416 w 2107657"/>
              <a:gd name="connsiteY1" fmla="*/ 0 h 1833662"/>
              <a:gd name="connsiteX2" fmla="*/ 1649242 w 2107657"/>
              <a:gd name="connsiteY2" fmla="*/ 0 h 1833662"/>
              <a:gd name="connsiteX3" fmla="*/ 2107657 w 2107657"/>
              <a:gd name="connsiteY3" fmla="*/ 916831 h 1833662"/>
              <a:gd name="connsiteX4" fmla="*/ 1649242 w 2107657"/>
              <a:gd name="connsiteY4" fmla="*/ 1833662 h 1833662"/>
              <a:gd name="connsiteX5" fmla="*/ 458416 w 2107657"/>
              <a:gd name="connsiteY5" fmla="*/ 1833662 h 1833662"/>
              <a:gd name="connsiteX6" fmla="*/ 0 w 2107657"/>
              <a:gd name="connsiteY6" fmla="*/ 916831 h 18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57" h="1833662">
                <a:moveTo>
                  <a:pt x="1053829" y="0"/>
                </a:moveTo>
                <a:lnTo>
                  <a:pt x="2107656" y="398822"/>
                </a:lnTo>
                <a:lnTo>
                  <a:pt x="2107656" y="1434841"/>
                </a:lnTo>
                <a:lnTo>
                  <a:pt x="1053829" y="1833662"/>
                </a:lnTo>
                <a:lnTo>
                  <a:pt x="1" y="1434841"/>
                </a:lnTo>
                <a:lnTo>
                  <a:pt x="1" y="398822"/>
                </a:lnTo>
                <a:lnTo>
                  <a:pt x="105382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2007"/>
              <a:satOff val="-6137"/>
              <a:lumOff val="-2353"/>
              <a:alphaOff val="0"/>
            </a:schemeClr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46" tIns="328444" rIns="285747" bIns="32844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 REDD+ material has been available at the end of last year (REDD+ academy)</a:t>
            </a:r>
            <a:endParaRPr lang="vi-VN" sz="2000" kern="12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331103" y="1064190"/>
            <a:ext cx="2547218" cy="2898210"/>
          </a:xfrm>
          <a:custGeom>
            <a:avLst/>
            <a:gdLst>
              <a:gd name="connsiteX0" fmla="*/ 0 w 2107657"/>
              <a:gd name="connsiteY0" fmla="*/ 916831 h 1833662"/>
              <a:gd name="connsiteX1" fmla="*/ 458416 w 2107657"/>
              <a:gd name="connsiteY1" fmla="*/ 0 h 1833662"/>
              <a:gd name="connsiteX2" fmla="*/ 1649242 w 2107657"/>
              <a:gd name="connsiteY2" fmla="*/ 0 h 1833662"/>
              <a:gd name="connsiteX3" fmla="*/ 2107657 w 2107657"/>
              <a:gd name="connsiteY3" fmla="*/ 916831 h 1833662"/>
              <a:gd name="connsiteX4" fmla="*/ 1649242 w 2107657"/>
              <a:gd name="connsiteY4" fmla="*/ 1833662 h 1833662"/>
              <a:gd name="connsiteX5" fmla="*/ 458416 w 2107657"/>
              <a:gd name="connsiteY5" fmla="*/ 1833662 h 1833662"/>
              <a:gd name="connsiteX6" fmla="*/ 0 w 2107657"/>
              <a:gd name="connsiteY6" fmla="*/ 916831 h 18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57" h="1833662">
                <a:moveTo>
                  <a:pt x="1053829" y="0"/>
                </a:moveTo>
                <a:lnTo>
                  <a:pt x="2107656" y="398822"/>
                </a:lnTo>
                <a:lnTo>
                  <a:pt x="2107656" y="1434841"/>
                </a:lnTo>
                <a:lnTo>
                  <a:pt x="1053829" y="1833662"/>
                </a:lnTo>
                <a:lnTo>
                  <a:pt x="1" y="1434841"/>
                </a:lnTo>
                <a:lnTo>
                  <a:pt x="1" y="398822"/>
                </a:lnTo>
                <a:lnTo>
                  <a:pt x="1053829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2007"/>
              <a:satOff val="-6137"/>
              <a:lumOff val="-2353"/>
              <a:alphaOff val="0"/>
            </a:schemeClr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46" tIns="328444" rIns="285747" bIns="328443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officers have not been participated to TOT or trainings of REDD+ academy</a:t>
            </a:r>
            <a:endParaRPr lang="vi-VN" sz="16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68886" y="3962400"/>
            <a:ext cx="2446514" cy="2879584"/>
          </a:xfrm>
          <a:custGeom>
            <a:avLst/>
            <a:gdLst>
              <a:gd name="connsiteX0" fmla="*/ 0 w 2107657"/>
              <a:gd name="connsiteY0" fmla="*/ 916831 h 1833662"/>
              <a:gd name="connsiteX1" fmla="*/ 458416 w 2107657"/>
              <a:gd name="connsiteY1" fmla="*/ 0 h 1833662"/>
              <a:gd name="connsiteX2" fmla="*/ 1649242 w 2107657"/>
              <a:gd name="connsiteY2" fmla="*/ 0 h 1833662"/>
              <a:gd name="connsiteX3" fmla="*/ 2107657 w 2107657"/>
              <a:gd name="connsiteY3" fmla="*/ 916831 h 1833662"/>
              <a:gd name="connsiteX4" fmla="*/ 1649242 w 2107657"/>
              <a:gd name="connsiteY4" fmla="*/ 1833662 h 1833662"/>
              <a:gd name="connsiteX5" fmla="*/ 458416 w 2107657"/>
              <a:gd name="connsiteY5" fmla="*/ 1833662 h 1833662"/>
              <a:gd name="connsiteX6" fmla="*/ 0 w 2107657"/>
              <a:gd name="connsiteY6" fmla="*/ 916831 h 18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7657" h="1833662">
                <a:moveTo>
                  <a:pt x="1053829" y="0"/>
                </a:moveTo>
                <a:lnTo>
                  <a:pt x="2107656" y="398822"/>
                </a:lnTo>
                <a:lnTo>
                  <a:pt x="2107656" y="1434841"/>
                </a:lnTo>
                <a:lnTo>
                  <a:pt x="1053829" y="1833662"/>
                </a:lnTo>
                <a:lnTo>
                  <a:pt x="1" y="1434841"/>
                </a:lnTo>
                <a:lnTo>
                  <a:pt x="1" y="398822"/>
                </a:lnTo>
                <a:lnTo>
                  <a:pt x="1053829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412007"/>
              <a:satOff val="-6137"/>
              <a:lumOff val="-2353"/>
              <a:alphaOff val="0"/>
            </a:schemeClr>
          </a:fillRef>
          <a:effectRef idx="0">
            <a:schemeClr val="accent5">
              <a:hueOff val="-4412007"/>
              <a:satOff val="-6137"/>
              <a:lumOff val="-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46" tIns="328444" rIns="285747" bIns="328443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and cooperation from other technical units is not very good</a:t>
            </a:r>
            <a:endParaRPr lang="vi-VN" sz="16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219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More meetings to exchange experience among REDD+ countries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8705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Support requested from regional KM/</a:t>
            </a:r>
            <a:r>
              <a:rPr lang="en-US" sz="2600" b="1" dirty="0" err="1" smtClean="0">
                <a:solidFill>
                  <a:srgbClr val="4F81BD"/>
                </a:solidFill>
                <a:latin typeface="Cambria" panose="02040503050406030204" pitchFamily="18" charset="0"/>
              </a:rPr>
              <a:t>Comms</a:t>
            </a:r>
            <a:r>
              <a:rPr lang="en-US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Specialist</a:t>
            </a:r>
            <a:endParaRPr lang="en-US" sz="2600" b="1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05" y="183326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TOT on REDD+ academy for communication officers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062" y="2423517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Produce REDD+ communication materials for some typical targeted groups, and REDD+ countries translate into their language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6" y="375243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Organize yearly offline forum to share successful REDD+ stories and REDD+ heroes among REDD+ countries  </a:t>
            </a:r>
          </a:p>
        </p:txBody>
      </p:sp>
    </p:spTree>
    <p:extLst>
      <p:ext uri="{BB962C8B-B14F-4D97-AF65-F5344CB8AC3E}">
        <p14:creationId xmlns:p14="http://schemas.microsoft.com/office/powerpoint/2010/main" val="26593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20053" y="762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Thank You</a:t>
            </a:r>
          </a:p>
          <a:p>
            <a:pPr marL="0" indent="0" algn="ctr">
              <a:buNone/>
            </a:pPr>
            <a:endParaRPr lang="en-US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+mj-lt"/>
              </a:rPr>
              <a:t>Tran Minh Phuong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+mj-lt"/>
              </a:rPr>
              <a:t>cintapo@gmail.com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hlinkClick r:id="rId2"/>
              </a:rPr>
              <a:t/>
            </a:r>
            <a:br>
              <a:rPr lang="en-US" sz="2000" dirty="0" smtClean="0">
                <a:latin typeface="+mj-lt"/>
                <a:hlinkClick r:id="rId2"/>
              </a:rPr>
            </a:br>
            <a:r>
              <a:rPr lang="en-US" sz="2000" dirty="0">
                <a:latin typeface="+mj-lt"/>
                <a:hlinkClick r:id="rId3"/>
              </a:rPr>
              <a:t>http://</a:t>
            </a:r>
            <a:r>
              <a:rPr lang="en-US" sz="2000" dirty="0" smtClean="0">
                <a:latin typeface="+mj-lt"/>
                <a:hlinkClick r:id="rId3"/>
              </a:rPr>
              <a:t>vietnam-redd.org/Web/Default.aspx?lang=en-US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1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16187</TotalTime>
  <Words>633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DaunPenh</vt:lpstr>
      <vt:lpstr>Times New Roman</vt:lpstr>
      <vt:lpstr>Wingdings</vt:lpstr>
      <vt:lpstr>Office Theme</vt:lpstr>
      <vt:lpstr>2_Custom Design</vt:lpstr>
      <vt:lpstr>10_Custom Design</vt:lpstr>
      <vt:lpstr>PowerPoint Presentation</vt:lpstr>
      <vt:lpstr>PowerPoint Presentation</vt:lpstr>
      <vt:lpstr>Background of the KM and Comms Strategy</vt:lpstr>
      <vt:lpstr>PowerPoint Presentation</vt:lpstr>
      <vt:lpstr>PowerPoint Presentation</vt:lpstr>
      <vt:lpstr>PowerPoint Presentation</vt:lpstr>
      <vt:lpstr>Support requested from regional KM/Comms Specialist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Admin</cp:lastModifiedBy>
  <cp:revision>188</cp:revision>
  <dcterms:created xsi:type="dcterms:W3CDTF">2012-09-11T07:20:24Z</dcterms:created>
  <dcterms:modified xsi:type="dcterms:W3CDTF">2016-08-23T00:23:57Z</dcterms:modified>
</cp:coreProperties>
</file>