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4"/>
  </p:notesMasterIdLst>
  <p:sldIdLst>
    <p:sldId id="313" r:id="rId2"/>
    <p:sldId id="309" r:id="rId3"/>
    <p:sldId id="452" r:id="rId4"/>
    <p:sldId id="442" r:id="rId5"/>
    <p:sldId id="443" r:id="rId6"/>
    <p:sldId id="444" r:id="rId7"/>
    <p:sldId id="446" r:id="rId8"/>
    <p:sldId id="447" r:id="rId9"/>
    <p:sldId id="448" r:id="rId10"/>
    <p:sldId id="449" r:id="rId11"/>
    <p:sldId id="450" r:id="rId12"/>
    <p:sldId id="45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kedare Nega" initials="EN" lastIdx="51" clrIdx="0">
    <p:extLst/>
  </p:cmAuthor>
  <p:cmAuthor id="2" name="Annmarie Isler" initials="AI" lastIdx="1" clrIdx="1">
    <p:extLst/>
  </p:cmAuthor>
  <p:cmAuthor id="3" name="Patrick Breard" initials="PB"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202"/>
    <a:srgbClr val="BFD3DC"/>
    <a:srgbClr val="90BEB2"/>
    <a:srgbClr val="D05316"/>
    <a:srgbClr val="CF1D04"/>
    <a:srgbClr val="399AE4"/>
    <a:srgbClr val="83ABEF"/>
    <a:srgbClr val="6CE1D1"/>
    <a:srgbClr val="E487E3"/>
    <a:srgbClr val="24C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43" autoAdjust="0"/>
    <p:restoredTop sz="89193" autoAdjust="0"/>
  </p:normalViewPr>
  <p:slideViewPr>
    <p:cSldViewPr snapToGrid="0">
      <p:cViewPr>
        <p:scale>
          <a:sx n="80" d="100"/>
          <a:sy n="80" d="100"/>
        </p:scale>
        <p:origin x="288" y="-67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234" y="-12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20Business\UN-REDD\WP4%20-%20Knowledge%20Services\Webinars\Classeur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20Business\UN-REDD\WP4%20-%20Knowledge%20Services\Webinars\Classeur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20Business\UN-REDD\WP4%20-%20Knowledge%20Services\Webinars\Classeur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What is your </a:t>
            </a:r>
            <a:r>
              <a:rPr lang="en-US" sz="1200" dirty="0" smtClean="0"/>
              <a:t>preferred</a:t>
            </a:r>
            <a:r>
              <a:rPr lang="en-US" sz="1200" baseline="0" dirty="0" smtClean="0"/>
              <a:t> </a:t>
            </a:r>
            <a:r>
              <a:rPr lang="en-US" sz="1200" baseline="0" dirty="0"/>
              <a:t>time of day to attend a webinar?</a:t>
            </a:r>
            <a:endParaRPr lang="en-US" sz="1200" dirty="0"/>
          </a:p>
        </c:rich>
      </c:tx>
      <c:layout>
        <c:manualLayout>
          <c:xMode val="edge"/>
          <c:yMode val="edge"/>
          <c:x val="0.10747951388888889"/>
          <c:y val="3.0023640661938536E-2"/>
        </c:manualLayout>
      </c:layout>
      <c:overlay val="0"/>
    </c:title>
    <c:autoTitleDeleted val="0"/>
    <c:plotArea>
      <c:layout>
        <c:manualLayout>
          <c:layoutTarget val="inner"/>
          <c:xMode val="edge"/>
          <c:yMode val="edge"/>
          <c:x val="0.14581111111111111"/>
          <c:y val="0.31826950354609934"/>
          <c:w val="0.80568194444444441"/>
          <c:h val="0.40208510638297873"/>
        </c:manualLayout>
      </c:layout>
      <c:barChart>
        <c:barDir val="col"/>
        <c:grouping val="clustered"/>
        <c:varyColors val="0"/>
        <c:ser>
          <c:idx val="0"/>
          <c:order val="0"/>
          <c:tx>
            <c:strRef>
              <c:f>Feuil1!$A$2</c:f>
              <c:strCache>
                <c:ptCount val="1"/>
                <c:pt idx="0">
                  <c:v>Percentage</c:v>
                </c:pt>
              </c:strCache>
            </c:strRef>
          </c:tx>
          <c:spPr>
            <a:solidFill>
              <a:srgbClr val="90BEB2"/>
            </a:solidFill>
          </c:spPr>
          <c:invertIfNegative val="0"/>
          <c:dLbls>
            <c:dLbl>
              <c:idx val="0"/>
              <c:layout>
                <c:manualLayout>
                  <c:x val="4.409722222222222E-3"/>
                  <c:y val="3.7529550827423167E-2"/>
                </c:manualLayout>
              </c:layout>
              <c:showLegendKey val="0"/>
              <c:showVal val="1"/>
              <c:showCatName val="0"/>
              <c:showSerName val="0"/>
              <c:showPercent val="0"/>
              <c:showBubbleSize val="0"/>
            </c:dLbl>
            <c:dLbl>
              <c:idx val="1"/>
              <c:layout>
                <c:manualLayout>
                  <c:x val="-3.4722222226264419E-7"/>
                  <c:y val="1.501122931442080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Feuil1!$B$1:$F$1</c:f>
              <c:strCache>
                <c:ptCount val="5"/>
                <c:pt idx="0">
                  <c:v>11:00 AM</c:v>
                </c:pt>
                <c:pt idx="1">
                  <c:v>10:00 AM</c:v>
                </c:pt>
                <c:pt idx="2">
                  <c:v>9:00 AM</c:v>
                </c:pt>
                <c:pt idx="3">
                  <c:v>12:00 PM</c:v>
                </c:pt>
                <c:pt idx="4">
                  <c:v>After 12 PM</c:v>
                </c:pt>
              </c:strCache>
            </c:strRef>
          </c:cat>
          <c:val>
            <c:numRef>
              <c:f>Feuil1!$B$2:$F$2</c:f>
              <c:numCache>
                <c:formatCode>0%</c:formatCode>
                <c:ptCount val="5"/>
                <c:pt idx="0">
                  <c:v>0.32</c:v>
                </c:pt>
                <c:pt idx="1">
                  <c:v>0.26</c:v>
                </c:pt>
                <c:pt idx="2">
                  <c:v>0.15</c:v>
                </c:pt>
                <c:pt idx="3">
                  <c:v>0.09</c:v>
                </c:pt>
                <c:pt idx="4">
                  <c:v>7.0000000000000007E-2</c:v>
                </c:pt>
              </c:numCache>
            </c:numRef>
          </c:val>
        </c:ser>
        <c:dLbls>
          <c:showLegendKey val="0"/>
          <c:showVal val="0"/>
          <c:showCatName val="0"/>
          <c:showSerName val="0"/>
          <c:showPercent val="0"/>
          <c:showBubbleSize val="0"/>
        </c:dLbls>
        <c:gapWidth val="150"/>
        <c:axId val="47107072"/>
        <c:axId val="44438272"/>
      </c:barChart>
      <c:catAx>
        <c:axId val="47107072"/>
        <c:scaling>
          <c:orientation val="minMax"/>
        </c:scaling>
        <c:delete val="0"/>
        <c:axPos val="b"/>
        <c:majorTickMark val="out"/>
        <c:minorTickMark val="none"/>
        <c:tickLblPos val="nextTo"/>
        <c:txPr>
          <a:bodyPr/>
          <a:lstStyle/>
          <a:p>
            <a:pPr>
              <a:defRPr sz="1000"/>
            </a:pPr>
            <a:endParaRPr lang="en-US"/>
          </a:p>
        </c:txPr>
        <c:crossAx val="44438272"/>
        <c:crosses val="autoZero"/>
        <c:auto val="1"/>
        <c:lblAlgn val="ctr"/>
        <c:lblOffset val="100"/>
        <c:noMultiLvlLbl val="0"/>
      </c:catAx>
      <c:valAx>
        <c:axId val="44438272"/>
        <c:scaling>
          <c:orientation val="minMax"/>
        </c:scaling>
        <c:delete val="0"/>
        <c:axPos val="l"/>
        <c:majorGridlines/>
        <c:numFmt formatCode="0%" sourceLinked="1"/>
        <c:majorTickMark val="out"/>
        <c:minorTickMark val="none"/>
        <c:tickLblPos val="nextTo"/>
        <c:crossAx val="47107072"/>
        <c:crosses val="autoZero"/>
        <c:crossBetween val="between"/>
      </c:valAx>
    </c:plotArea>
    <c:plotVisOnly val="1"/>
    <c:dispBlanksAs val="gap"/>
    <c:showDLblsOverMax val="0"/>
  </c:chart>
  <c:spPr>
    <a:ln w="3175">
      <a:solidFill>
        <a:srgbClr val="90BEB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0BEB2"/>
            </a:solidFill>
          </c:spPr>
          <c:invertIfNegative val="0"/>
          <c:dLbls>
            <c:showLegendKey val="0"/>
            <c:showVal val="1"/>
            <c:showCatName val="0"/>
            <c:showSerName val="0"/>
            <c:showPercent val="0"/>
            <c:showBubbleSize val="0"/>
            <c:showLeaderLines val="0"/>
          </c:dLbls>
          <c:cat>
            <c:strRef>
              <c:f>Feuil1!$B$11:$B$14</c:f>
              <c:strCache>
                <c:ptCount val="4"/>
                <c:pt idx="0">
                  <c:v>Visual slides</c:v>
                </c:pt>
                <c:pt idx="1">
                  <c:v>Interaction between the speaker and attendee</c:v>
                </c:pt>
                <c:pt idx="2">
                  <c:v>Passionate and energetic speaker</c:v>
                </c:pt>
                <c:pt idx="3">
                  <c:v>Interesting and relevant content</c:v>
                </c:pt>
              </c:strCache>
            </c:strRef>
          </c:cat>
          <c:val>
            <c:numRef>
              <c:f>Feuil1!$C$11:$C$14</c:f>
              <c:numCache>
                <c:formatCode>0%</c:formatCode>
                <c:ptCount val="4"/>
                <c:pt idx="0">
                  <c:v>0.15</c:v>
                </c:pt>
                <c:pt idx="1">
                  <c:v>0.15</c:v>
                </c:pt>
                <c:pt idx="2">
                  <c:v>0.32</c:v>
                </c:pt>
                <c:pt idx="3">
                  <c:v>0.38</c:v>
                </c:pt>
              </c:numCache>
            </c:numRef>
          </c:val>
        </c:ser>
        <c:dLbls>
          <c:showLegendKey val="0"/>
          <c:showVal val="0"/>
          <c:showCatName val="0"/>
          <c:showSerName val="0"/>
          <c:showPercent val="0"/>
          <c:showBubbleSize val="0"/>
        </c:dLbls>
        <c:gapWidth val="100"/>
        <c:axId val="44497536"/>
        <c:axId val="56185216"/>
      </c:barChart>
      <c:catAx>
        <c:axId val="44497536"/>
        <c:scaling>
          <c:orientation val="minMax"/>
        </c:scaling>
        <c:delete val="0"/>
        <c:axPos val="l"/>
        <c:majorTickMark val="out"/>
        <c:minorTickMark val="none"/>
        <c:tickLblPos val="nextTo"/>
        <c:crossAx val="56185216"/>
        <c:crosses val="autoZero"/>
        <c:auto val="1"/>
        <c:lblAlgn val="ctr"/>
        <c:lblOffset val="100"/>
        <c:noMultiLvlLbl val="0"/>
      </c:catAx>
      <c:valAx>
        <c:axId val="56185216"/>
        <c:scaling>
          <c:orientation val="minMax"/>
        </c:scaling>
        <c:delete val="0"/>
        <c:axPos val="b"/>
        <c:majorGridlines/>
        <c:numFmt formatCode="0%" sourceLinked="1"/>
        <c:majorTickMark val="out"/>
        <c:minorTickMark val="none"/>
        <c:tickLblPos val="nextTo"/>
        <c:crossAx val="44497536"/>
        <c:crosses val="autoZero"/>
        <c:crossBetween val="between"/>
        <c:majorUnit val="0.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Lbls>
            <c:dLbl>
              <c:idx val="0"/>
              <c:layout>
                <c:manualLayout>
                  <c:x val="0.24191186076623947"/>
                  <c:y val="-0.21648351855446482"/>
                </c:manualLayout>
              </c:layout>
              <c:tx>
                <c:rich>
                  <a:bodyPr/>
                  <a:lstStyle/>
                  <a:p>
                    <a:r>
                      <a:rPr lang="en-US">
                        <a:solidFill>
                          <a:schemeClr val="tx1"/>
                        </a:solidFill>
                      </a:rPr>
                      <a:t>Yes 92%</a:t>
                    </a:r>
                    <a:endParaRPr lang="en-US"/>
                  </a:p>
                </c:rich>
              </c:tx>
              <c:showLegendKey val="0"/>
              <c:showVal val="1"/>
              <c:showCatName val="1"/>
              <c:showSerName val="0"/>
              <c:showPercent val="0"/>
              <c:showBubbleSize val="0"/>
            </c:dLbl>
            <c:dLbl>
              <c:idx val="1"/>
              <c:delete val="1"/>
            </c:dLbl>
            <c:txPr>
              <a:bodyPr/>
              <a:lstStyle/>
              <a:p>
                <a:pPr>
                  <a:defRPr sz="1200" b="1">
                    <a:solidFill>
                      <a:schemeClr val="tx1"/>
                    </a:solidFill>
                  </a:defRPr>
                </a:pPr>
                <a:endParaRPr lang="en-US"/>
              </a:p>
            </c:txPr>
            <c:showLegendKey val="0"/>
            <c:showVal val="1"/>
            <c:showCatName val="1"/>
            <c:showSerName val="0"/>
            <c:showPercent val="0"/>
            <c:showBubbleSize val="0"/>
            <c:showLeaderLines val="1"/>
          </c:dLbls>
          <c:cat>
            <c:strRef>
              <c:f>Feuil1!$B$19:$B$20</c:f>
              <c:strCache>
                <c:ptCount val="2"/>
                <c:pt idx="0">
                  <c:v>Yes</c:v>
                </c:pt>
                <c:pt idx="1">
                  <c:v>No</c:v>
                </c:pt>
              </c:strCache>
            </c:strRef>
          </c:cat>
          <c:val>
            <c:numRef>
              <c:f>Feuil1!$C$19:$C$20</c:f>
              <c:numCache>
                <c:formatCode>0%</c:formatCode>
                <c:ptCount val="2"/>
                <c:pt idx="0">
                  <c:v>0.92</c:v>
                </c:pt>
                <c:pt idx="1">
                  <c:v>0.08</c:v>
                </c:pt>
              </c:numCache>
            </c:numRef>
          </c:val>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Lbls>
            <c:dLbl>
              <c:idx val="0"/>
              <c:layout>
                <c:manualLayout>
                  <c:x val="0.21566688805699794"/>
                  <c:y val="-0.20359990278505435"/>
                </c:manualLayout>
              </c:layout>
              <c:tx>
                <c:rich>
                  <a:bodyPr/>
                  <a:lstStyle/>
                  <a:p>
                    <a:r>
                      <a:rPr lang="en-US" dirty="0" smtClean="0">
                        <a:solidFill>
                          <a:schemeClr val="tx1"/>
                        </a:solidFill>
                      </a:rPr>
                      <a:t>Q&amp;A</a:t>
                    </a:r>
                    <a:r>
                      <a:rPr lang="en-US" baseline="0" dirty="0" smtClean="0">
                        <a:solidFill>
                          <a:schemeClr val="tx1"/>
                        </a:solidFill>
                      </a:rPr>
                      <a:t> </a:t>
                    </a:r>
                    <a:r>
                      <a:rPr lang="en-US" dirty="0" smtClean="0">
                        <a:solidFill>
                          <a:schemeClr val="tx1"/>
                        </a:solidFill>
                      </a:rPr>
                      <a:t>82</a:t>
                    </a:r>
                    <a:r>
                      <a:rPr lang="en-US" dirty="0">
                        <a:solidFill>
                          <a:schemeClr val="tx1"/>
                        </a:solidFill>
                      </a:rPr>
                      <a:t>%</a:t>
                    </a:r>
                    <a:endParaRPr lang="en-US" dirty="0"/>
                  </a:p>
                </c:rich>
              </c:tx>
              <c:showLegendKey val="0"/>
              <c:showVal val="1"/>
              <c:showCatName val="1"/>
              <c:showSerName val="0"/>
              <c:showPercent val="0"/>
              <c:showBubbleSize val="0"/>
            </c:dLbl>
            <c:dLbl>
              <c:idx val="1"/>
              <c:delete val="1"/>
            </c:dLbl>
            <c:txPr>
              <a:bodyPr/>
              <a:lstStyle/>
              <a:p>
                <a:pPr>
                  <a:defRPr sz="1200" b="1">
                    <a:solidFill>
                      <a:schemeClr val="tx1"/>
                    </a:solidFill>
                  </a:defRPr>
                </a:pPr>
                <a:endParaRPr lang="en-US"/>
              </a:p>
            </c:txPr>
            <c:showLegendKey val="0"/>
            <c:showVal val="1"/>
            <c:showCatName val="1"/>
            <c:showSerName val="0"/>
            <c:showPercent val="0"/>
            <c:showBubbleSize val="0"/>
            <c:showLeaderLines val="1"/>
          </c:dLbls>
          <c:cat>
            <c:strRef>
              <c:f>Feuil1!$B$22:$B$23</c:f>
              <c:strCache>
                <c:ptCount val="2"/>
                <c:pt idx="0">
                  <c:v>Yes</c:v>
                </c:pt>
                <c:pt idx="1">
                  <c:v>No</c:v>
                </c:pt>
              </c:strCache>
            </c:strRef>
          </c:cat>
          <c:val>
            <c:numRef>
              <c:f>Feuil1!$C$22:$C$23</c:f>
              <c:numCache>
                <c:formatCode>0%</c:formatCode>
                <c:ptCount val="2"/>
                <c:pt idx="0">
                  <c:v>0.82</c:v>
                </c:pt>
                <c:pt idx="1">
                  <c:v>0.18</c:v>
                </c:pt>
              </c:numCache>
            </c:numRef>
          </c:val>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val>
            <c:numRef>
              <c:f>Feuil1!$B$25:$B$26</c:f>
              <c:numCache>
                <c:formatCode>0%</c:formatCode>
                <c:ptCount val="2"/>
                <c:pt idx="0">
                  <c:v>0.25</c:v>
                </c:pt>
                <c:pt idx="1">
                  <c:v>0.75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8D5FC3-9A87-3A40-A783-042DC9AA9986}" type="datetimeFigureOut">
              <a:rPr lang="en-US" smtClean="0"/>
              <a:t>6/14/2016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E40399-1824-BE4E-B1CC-8CF814CFD6B9}" type="slidenum">
              <a:rPr lang="en-US" smtClean="0"/>
              <a:t>‹#›</a:t>
            </a:fld>
            <a:endParaRPr lang="en-US"/>
          </a:p>
        </p:txBody>
      </p:sp>
    </p:spTree>
    <p:extLst>
      <p:ext uri="{BB962C8B-B14F-4D97-AF65-F5344CB8AC3E}">
        <p14:creationId xmlns:p14="http://schemas.microsoft.com/office/powerpoint/2010/main" val="96356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40399-1824-BE4E-B1CC-8CF814CFD6B9}" type="slidenum">
              <a:rPr lang="en-US" smtClean="0"/>
              <a:t>1</a:t>
            </a:fld>
            <a:endParaRPr lang="en-US"/>
          </a:p>
        </p:txBody>
      </p:sp>
    </p:spTree>
    <p:extLst>
      <p:ext uri="{BB962C8B-B14F-4D97-AF65-F5344CB8AC3E}">
        <p14:creationId xmlns:p14="http://schemas.microsoft.com/office/powerpoint/2010/main" val="291268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40399-1824-BE4E-B1CC-8CF814CFD6B9}" type="slidenum">
              <a:rPr lang="en-US" smtClean="0"/>
              <a:t>2</a:t>
            </a:fld>
            <a:endParaRPr lang="en-US"/>
          </a:p>
        </p:txBody>
      </p:sp>
    </p:spTree>
    <p:extLst>
      <p:ext uri="{BB962C8B-B14F-4D97-AF65-F5344CB8AC3E}">
        <p14:creationId xmlns:p14="http://schemas.microsoft.com/office/powerpoint/2010/main" val="40374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E42D1A-A957-6F4C-A1A7-FB8606433374}" type="datetime1">
              <a:rPr lang="it-IT" smtClean="0"/>
              <a:t>14/06/2016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103430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A1A6CE-2A59-C941-9E30-0B2D13847966}" type="datetime1">
              <a:rPr lang="it-IT" smtClean="0"/>
              <a:t>14/06/2016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205069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FB9C41-5DA6-1A45-A59E-38DA69DE9D19}" type="datetime1">
              <a:rPr lang="it-IT" smtClean="0"/>
              <a:t>14/06/2016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109897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7CA1D-12F9-D842-A76B-846980D664E3}" type="datetime1">
              <a:rPr lang="it-IT" smtClean="0"/>
              <a:t>14/06/2016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182872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3E6E2-2D62-D242-968F-A4511DEA4A85}" type="datetime1">
              <a:rPr lang="it-IT" smtClean="0"/>
              <a:t>14/06/2016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56195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D691C9-E310-D349-8974-54BB03C3059C}" type="datetime1">
              <a:rPr lang="it-IT" smtClean="0"/>
              <a:t>14/06/2016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210572969"/>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C2179-679A-1F4B-A1BB-5120B52238D1}" type="datetime1">
              <a:rPr lang="it-IT" smtClean="0"/>
              <a:t>14/06/2016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46839727"/>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2E6BB5-4464-3548-A8A6-3C1189B83122}" type="datetime1">
              <a:rPr lang="it-IT" smtClean="0"/>
              <a:t>14/06/2016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125627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186AE-6836-FB42-A9A4-A904B2928D96}" type="datetime1">
              <a:rPr lang="it-IT" smtClean="0"/>
              <a:t>14/06/2016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18642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85CB1-8E16-4C46-9D34-2C645F241834}" type="datetime1">
              <a:rPr lang="it-IT" smtClean="0"/>
              <a:t>14/06/2016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24400562"/>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D3D6D-A633-E842-901D-E943B50C22BA}" type="datetime1">
              <a:rPr lang="it-IT" smtClean="0"/>
              <a:t>14/06/2016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A1562-DCDE-684B-AA3F-00118D4F70EF}" type="slidenum">
              <a:rPr lang="en-US" smtClean="0"/>
              <a:t>‹#›</a:t>
            </a:fld>
            <a:endParaRPr lang="en-US"/>
          </a:p>
        </p:txBody>
      </p:sp>
    </p:spTree>
    <p:extLst>
      <p:ext uri="{BB962C8B-B14F-4D97-AF65-F5344CB8AC3E}">
        <p14:creationId xmlns:p14="http://schemas.microsoft.com/office/powerpoint/2010/main" val="207835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32CCB-D370-6C40-B689-98AD3758F43C}" type="datetime1">
              <a:rPr lang="it-IT" smtClean="0"/>
              <a:t>14/06/2016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A1562-DCDE-684B-AA3F-00118D4F70EF}" type="slidenum">
              <a:rPr lang="en-US" smtClean="0"/>
              <a:t>‹#›</a:t>
            </a:fld>
            <a:endParaRPr lang="en-US"/>
          </a:p>
        </p:txBody>
      </p:sp>
    </p:spTree>
    <p:extLst>
      <p:ext uri="{BB962C8B-B14F-4D97-AF65-F5344CB8AC3E}">
        <p14:creationId xmlns:p14="http://schemas.microsoft.com/office/powerpoint/2010/main" val="11582403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http://support.citrixonline.com/en_US/webinar/document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 name="AutoShape 11"/>
          <p:cNvSpPr>
            <a:spLocks/>
          </p:cNvSpPr>
          <p:nvPr/>
        </p:nvSpPr>
        <p:spPr bwMode="auto">
          <a:xfrm>
            <a:off x="1" y="1114496"/>
            <a:ext cx="12191999" cy="2872713"/>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116" name="AutoShape 16"/>
          <p:cNvSpPr>
            <a:spLocks/>
          </p:cNvSpPr>
          <p:nvPr/>
        </p:nvSpPr>
        <p:spPr bwMode="auto">
          <a:xfrm>
            <a:off x="3356398" y="1139829"/>
            <a:ext cx="9599190" cy="162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spcBef>
                <a:spcPts val="500"/>
              </a:spcBef>
              <a:defRPr/>
            </a:pPr>
            <a:r>
              <a:rPr lang="en-US" sz="8000" b="1" dirty="0" smtClean="0">
                <a:solidFill>
                  <a:srgbClr val="FFFFFF"/>
                </a:solidFill>
                <a:latin typeface="Helvetica Light" charset="0"/>
                <a:ea typeface="ＭＳ Ｐゴシック" charset="0"/>
                <a:sym typeface="Helvetica Light" charset="0"/>
              </a:rPr>
              <a:t>Webinars</a:t>
            </a:r>
            <a:endParaRPr lang="en-US" b="1" dirty="0" smtClean="0">
              <a:solidFill>
                <a:srgbClr val="FFFFFF"/>
              </a:solidFill>
              <a:latin typeface="Helvetica Light" charset="0"/>
              <a:ea typeface="ＭＳ Ｐゴシック" charset="0"/>
              <a:sym typeface="Helvetica Light" charset="0"/>
            </a:endParaRPr>
          </a:p>
          <a:p>
            <a:pPr algn="l">
              <a:spcBef>
                <a:spcPts val="500"/>
              </a:spcBef>
              <a:defRPr/>
            </a:pPr>
            <a:r>
              <a:rPr lang="en-US" sz="4800" dirty="0" smtClean="0">
                <a:solidFill>
                  <a:srgbClr val="FFFFFF"/>
                </a:solidFill>
                <a:latin typeface="Helvetica Light" charset="0"/>
                <a:ea typeface="ＭＳ Ｐゴシック" charset="0"/>
                <a:sym typeface="Helvetica Light" charset="0"/>
              </a:rPr>
              <a:t>Guidelines for Presenters</a:t>
            </a:r>
            <a:endParaRPr lang="en-US" sz="4800" dirty="0">
              <a:latin typeface="Helvetica Light" charset="0"/>
              <a:ea typeface="ＭＳ Ｐゴシック" charset="0"/>
              <a:sym typeface="Helvetica Light" charset="0"/>
            </a:endParaRP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8438"/>
            <a:ext cx="12192000" cy="149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50" y="1139829"/>
            <a:ext cx="2724912" cy="1920240"/>
          </a:xfrm>
          <a:prstGeom prst="rect">
            <a:avLst/>
          </a:prstGeom>
        </p:spPr>
      </p:pic>
    </p:spTree>
    <p:extLst>
      <p:ext uri="{BB962C8B-B14F-4D97-AF65-F5344CB8AC3E}">
        <p14:creationId xmlns:p14="http://schemas.microsoft.com/office/powerpoint/2010/main" val="41556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Deliver the Presentation</a:t>
            </a:r>
            <a:endParaRPr lang="en-US" sz="4000" b="1" dirty="0">
              <a:solidFill>
                <a:schemeClr val="bg1"/>
              </a:solidFill>
            </a:endParaRPr>
          </a:p>
        </p:txBody>
      </p:sp>
      <p:sp>
        <p:nvSpPr>
          <p:cNvPr id="6"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8" name="AutoShape 122"/>
          <p:cNvSpPr>
            <a:spLocks/>
          </p:cNvSpPr>
          <p:nvPr/>
        </p:nvSpPr>
        <p:spPr bwMode="auto">
          <a:xfrm>
            <a:off x="494972" y="1247413"/>
            <a:ext cx="2376000" cy="2376000"/>
          </a:xfrm>
          <a:prstGeom prst="roundRect">
            <a:avLst>
              <a:gd name="adj" fmla="val 9963"/>
            </a:avLst>
          </a:prstGeom>
          <a:solidFill>
            <a:srgbClr val="3C99D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lstStyle/>
          <a:p>
            <a:pPr defTabSz="825500">
              <a:lnSpc>
                <a:spcPct val="130000"/>
              </a:lnSpc>
              <a:defRPr/>
            </a:pPr>
            <a:endParaRPr lang="en-US" sz="2100">
              <a:latin typeface="Helvetica Light" charset="0"/>
              <a:ea typeface="ＭＳ Ｐゴシック" charset="0"/>
              <a:sym typeface="Helvetica Light" charset="0"/>
            </a:endParaRPr>
          </a:p>
        </p:txBody>
      </p:sp>
      <p:sp>
        <p:nvSpPr>
          <p:cNvPr id="14" name="AutoShape 123"/>
          <p:cNvSpPr>
            <a:spLocks/>
          </p:cNvSpPr>
          <p:nvPr/>
        </p:nvSpPr>
        <p:spPr bwMode="auto">
          <a:xfrm>
            <a:off x="1063257" y="1881963"/>
            <a:ext cx="1627850" cy="1551182"/>
          </a:xfrm>
          <a:prstGeom prst="roundRect">
            <a:avLst>
              <a:gd name="adj" fmla="val 9944"/>
            </a:avLst>
          </a:prstGeom>
          <a:solidFill>
            <a:srgbClr val="2CC7E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defRPr/>
            </a:pPr>
            <a:endParaRPr lang="en-US" sz="3000" b="1">
              <a:solidFill>
                <a:srgbClr val="2CC7E6"/>
              </a:solidFill>
              <a:latin typeface="Helvetica Light" charset="0"/>
              <a:ea typeface="ＭＳ Ｐゴシック" charset="0"/>
              <a:sym typeface="Helvetica Light" charset="0"/>
            </a:endParaRPr>
          </a:p>
        </p:txBody>
      </p:sp>
      <p:sp>
        <p:nvSpPr>
          <p:cNvPr id="16" name="Rectangle à coins arrondis 15"/>
          <p:cNvSpPr/>
          <p:nvPr/>
        </p:nvSpPr>
        <p:spPr>
          <a:xfrm>
            <a:off x="3700130" y="1190847"/>
            <a:ext cx="8165805" cy="5312481"/>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utoShape 122"/>
          <p:cNvSpPr>
            <a:spLocks/>
          </p:cNvSpPr>
          <p:nvPr/>
        </p:nvSpPr>
        <p:spPr bwMode="auto">
          <a:xfrm>
            <a:off x="504918" y="4132380"/>
            <a:ext cx="2376000" cy="2376000"/>
          </a:xfrm>
          <a:prstGeom prst="roundRect">
            <a:avLst>
              <a:gd name="adj" fmla="val 9963"/>
            </a:avLst>
          </a:prstGeom>
          <a:solidFill>
            <a:srgbClr val="3C99D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lstStyle/>
          <a:p>
            <a:pPr defTabSz="825500">
              <a:lnSpc>
                <a:spcPct val="130000"/>
              </a:lnSpc>
              <a:defRPr/>
            </a:pPr>
            <a:endParaRPr lang="en-US" sz="2100">
              <a:latin typeface="Helvetica Light" charset="0"/>
              <a:ea typeface="ＭＳ Ｐゴシック" charset="0"/>
              <a:sym typeface="Helvetica Light" charset="0"/>
            </a:endParaRPr>
          </a:p>
        </p:txBody>
      </p:sp>
      <p:sp>
        <p:nvSpPr>
          <p:cNvPr id="19" name="AutoShape 123"/>
          <p:cNvSpPr>
            <a:spLocks/>
          </p:cNvSpPr>
          <p:nvPr/>
        </p:nvSpPr>
        <p:spPr bwMode="auto">
          <a:xfrm>
            <a:off x="1174321" y="4866722"/>
            <a:ext cx="1516785" cy="1489627"/>
          </a:xfrm>
          <a:prstGeom prst="roundRect">
            <a:avLst>
              <a:gd name="adj" fmla="val 9944"/>
            </a:avLst>
          </a:prstGeom>
          <a:solidFill>
            <a:srgbClr val="2CC7E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defRPr/>
            </a:pPr>
            <a:endParaRPr lang="en-US" sz="3000" b="1">
              <a:solidFill>
                <a:srgbClr val="2CC7E6"/>
              </a:solidFill>
              <a:latin typeface="Helvetica Light" charset="0"/>
              <a:ea typeface="ＭＳ Ｐゴシック" charset="0"/>
              <a:sym typeface="Helvetica Light" charset="0"/>
            </a:endParaRPr>
          </a:p>
        </p:txBody>
      </p:sp>
      <p:sp>
        <p:nvSpPr>
          <p:cNvPr id="20" name="AutoShape 124"/>
          <p:cNvSpPr>
            <a:spLocks/>
          </p:cNvSpPr>
          <p:nvPr/>
        </p:nvSpPr>
        <p:spPr bwMode="auto">
          <a:xfrm>
            <a:off x="1610133" y="5421842"/>
            <a:ext cx="962952" cy="840736"/>
          </a:xfrm>
          <a:prstGeom prst="roundRect">
            <a:avLst>
              <a:gd name="adj" fmla="val 9375"/>
            </a:avLst>
          </a:prstGeom>
          <a:solidFill>
            <a:srgbClr val="33333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defRPr/>
            </a:pPr>
            <a:endParaRPr lang="en-US" sz="3000" b="1">
              <a:solidFill>
                <a:srgbClr val="2CC7E6"/>
              </a:solidFill>
              <a:latin typeface="Helvetica Light" charset="0"/>
              <a:ea typeface="ＭＳ Ｐゴシック" charset="0"/>
              <a:sym typeface="Helvetica Light" charset="0"/>
            </a:endParaRPr>
          </a:p>
        </p:txBody>
      </p:sp>
      <p:sp>
        <p:nvSpPr>
          <p:cNvPr id="21" name="ZoneTexte 20"/>
          <p:cNvSpPr txBox="1"/>
          <p:nvPr/>
        </p:nvSpPr>
        <p:spPr>
          <a:xfrm>
            <a:off x="615983" y="1289945"/>
            <a:ext cx="1711843" cy="307777"/>
          </a:xfrm>
          <a:prstGeom prst="rect">
            <a:avLst/>
          </a:prstGeom>
          <a:noFill/>
        </p:spPr>
        <p:txBody>
          <a:bodyPr wrap="square" rtlCol="0">
            <a:spAutoFit/>
          </a:bodyPr>
          <a:lstStyle/>
          <a:p>
            <a:r>
              <a:rPr lang="en-US" sz="1400" b="1" dirty="0" smtClean="0">
                <a:solidFill>
                  <a:schemeClr val="bg1"/>
                </a:solidFill>
              </a:rPr>
              <a:t>100 registered</a:t>
            </a:r>
            <a:endParaRPr lang="en-US" sz="1400" b="1" dirty="0">
              <a:solidFill>
                <a:schemeClr val="bg1"/>
              </a:solidFill>
            </a:endParaRPr>
          </a:p>
        </p:txBody>
      </p:sp>
      <p:sp>
        <p:nvSpPr>
          <p:cNvPr id="22" name="ZoneTexte 21"/>
          <p:cNvSpPr txBox="1"/>
          <p:nvPr/>
        </p:nvSpPr>
        <p:spPr>
          <a:xfrm>
            <a:off x="1109728" y="1912193"/>
            <a:ext cx="1367658" cy="307777"/>
          </a:xfrm>
          <a:prstGeom prst="rect">
            <a:avLst/>
          </a:prstGeom>
          <a:noFill/>
        </p:spPr>
        <p:txBody>
          <a:bodyPr wrap="square" rtlCol="0">
            <a:spAutoFit/>
          </a:bodyPr>
          <a:lstStyle/>
          <a:p>
            <a:r>
              <a:rPr lang="en-US" sz="1400" b="1" dirty="0" smtClean="0">
                <a:solidFill>
                  <a:schemeClr val="bg1"/>
                </a:solidFill>
              </a:rPr>
              <a:t>42 will attend</a:t>
            </a:r>
            <a:endParaRPr lang="en-US" sz="1400" b="1" dirty="0">
              <a:solidFill>
                <a:schemeClr val="bg1"/>
              </a:solidFill>
            </a:endParaRPr>
          </a:p>
        </p:txBody>
      </p:sp>
      <p:sp>
        <p:nvSpPr>
          <p:cNvPr id="23" name="ZoneTexte 22"/>
          <p:cNvSpPr txBox="1"/>
          <p:nvPr/>
        </p:nvSpPr>
        <p:spPr>
          <a:xfrm>
            <a:off x="656834" y="4217444"/>
            <a:ext cx="1711843" cy="307777"/>
          </a:xfrm>
          <a:prstGeom prst="rect">
            <a:avLst/>
          </a:prstGeom>
          <a:noFill/>
        </p:spPr>
        <p:txBody>
          <a:bodyPr wrap="square" rtlCol="0">
            <a:spAutoFit/>
          </a:bodyPr>
          <a:lstStyle/>
          <a:p>
            <a:r>
              <a:rPr lang="en-US" sz="1400" b="1" dirty="0" smtClean="0">
                <a:solidFill>
                  <a:schemeClr val="bg1"/>
                </a:solidFill>
              </a:rPr>
              <a:t>100 attend</a:t>
            </a:r>
            <a:endParaRPr lang="en-US" sz="1400" b="1" dirty="0">
              <a:solidFill>
                <a:schemeClr val="bg1"/>
              </a:solidFill>
            </a:endParaRPr>
          </a:p>
        </p:txBody>
      </p:sp>
      <p:sp>
        <p:nvSpPr>
          <p:cNvPr id="24" name="ZoneTexte 23"/>
          <p:cNvSpPr txBox="1"/>
          <p:nvPr/>
        </p:nvSpPr>
        <p:spPr>
          <a:xfrm>
            <a:off x="1174321" y="4866723"/>
            <a:ext cx="1516785" cy="523220"/>
          </a:xfrm>
          <a:prstGeom prst="rect">
            <a:avLst/>
          </a:prstGeom>
          <a:noFill/>
        </p:spPr>
        <p:txBody>
          <a:bodyPr wrap="square" rtlCol="0">
            <a:spAutoFit/>
          </a:bodyPr>
          <a:lstStyle/>
          <a:p>
            <a:r>
              <a:rPr lang="en-US" sz="1400" b="1" dirty="0" smtClean="0">
                <a:solidFill>
                  <a:schemeClr val="bg1"/>
                </a:solidFill>
              </a:rPr>
              <a:t>31 will respond to polls</a:t>
            </a:r>
            <a:endParaRPr lang="en-US" sz="1400" b="1" dirty="0">
              <a:solidFill>
                <a:schemeClr val="bg1"/>
              </a:solidFill>
            </a:endParaRPr>
          </a:p>
        </p:txBody>
      </p:sp>
      <p:sp>
        <p:nvSpPr>
          <p:cNvPr id="25" name="ZoneTexte 24"/>
          <p:cNvSpPr txBox="1"/>
          <p:nvPr/>
        </p:nvSpPr>
        <p:spPr>
          <a:xfrm>
            <a:off x="1610133" y="5421842"/>
            <a:ext cx="1516785" cy="523220"/>
          </a:xfrm>
          <a:prstGeom prst="rect">
            <a:avLst/>
          </a:prstGeom>
          <a:noFill/>
        </p:spPr>
        <p:txBody>
          <a:bodyPr wrap="square" rtlCol="0">
            <a:spAutoFit/>
          </a:bodyPr>
          <a:lstStyle/>
          <a:p>
            <a:r>
              <a:rPr lang="en-US" sz="1400" b="1" dirty="0" smtClean="0">
                <a:solidFill>
                  <a:schemeClr val="bg1"/>
                </a:solidFill>
              </a:rPr>
              <a:t>7 will ask a question</a:t>
            </a:r>
            <a:endParaRPr lang="en-US" sz="1400" b="1" dirty="0">
              <a:solidFill>
                <a:schemeClr val="bg1"/>
              </a:solidFill>
            </a:endParaRPr>
          </a:p>
        </p:txBody>
      </p:sp>
      <p:sp>
        <p:nvSpPr>
          <p:cNvPr id="18"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26" name="Espace réservé du numéro de diapositive 1"/>
          <p:cNvSpPr>
            <a:spLocks noGrp="1"/>
          </p:cNvSpPr>
          <p:nvPr>
            <p:ph type="sldNum" sz="quarter" idx="12"/>
          </p:nvPr>
        </p:nvSpPr>
        <p:spPr>
          <a:xfrm>
            <a:off x="11425046" y="6547744"/>
            <a:ext cx="393389" cy="229163"/>
          </a:xfrm>
        </p:spPr>
        <p:txBody>
          <a:bodyPr/>
          <a:lstStyle/>
          <a:p>
            <a:fld id="{84DA1562-DCDE-684B-AA3F-00118D4F70EF}" type="slidenum">
              <a:rPr lang="en-US" smtClean="0">
                <a:solidFill>
                  <a:schemeClr val="bg1"/>
                </a:solidFill>
              </a:rPr>
              <a:t>10</a:t>
            </a:fld>
            <a:endParaRPr lang="en-US" dirty="0">
              <a:solidFill>
                <a:schemeClr val="bg1"/>
              </a:solidFill>
            </a:endParaRPr>
          </a:p>
        </p:txBody>
      </p:sp>
      <p:sp>
        <p:nvSpPr>
          <p:cNvPr id="27" name="ZoneTexte 26"/>
          <p:cNvSpPr txBox="1"/>
          <p:nvPr/>
        </p:nvSpPr>
        <p:spPr>
          <a:xfrm>
            <a:off x="3833831" y="1190847"/>
            <a:ext cx="7898401" cy="4801314"/>
          </a:xfrm>
          <a:prstGeom prst="rect">
            <a:avLst/>
          </a:prstGeom>
          <a:noFill/>
        </p:spPr>
        <p:txBody>
          <a:bodyPr wrap="square" rtlCol="0">
            <a:spAutoFit/>
          </a:bodyPr>
          <a:lstStyle/>
          <a:p>
            <a:r>
              <a:rPr lang="en-US" dirty="0" smtClean="0"/>
              <a:t>At least 5 min. before the start of the webinar login and be ready to receive requests for support from participants as they join. </a:t>
            </a:r>
            <a:r>
              <a:rPr lang="en-US" dirty="0"/>
              <a:t>During the webinar it will be necessary to have someone giving logistics support to answer questions online, organize questions from audience, handle presentations in the platform, etc. It may also be needed to communicate with typed chat if a participant has audio problems.</a:t>
            </a:r>
          </a:p>
          <a:p>
            <a:endParaRPr lang="en-US" dirty="0"/>
          </a:p>
          <a:p>
            <a:r>
              <a:rPr lang="en-US" dirty="0" smtClean="0"/>
              <a:t>Research shows that a significant proportion of prospective participants will not join the webinar. Therefore it is good practice to start the event on time without waiting for latecomers. After having shared your screen with attendees do not forget to start recording the session. </a:t>
            </a:r>
          </a:p>
          <a:p>
            <a:endParaRPr lang="en-US" dirty="0"/>
          </a:p>
          <a:p>
            <a:r>
              <a:rPr lang="en-US" dirty="0" smtClean="0"/>
              <a:t>Be energetic and </a:t>
            </a:r>
            <a:r>
              <a:rPr lang="en-US" b="1" dirty="0" smtClean="0">
                <a:solidFill>
                  <a:schemeClr val="accent5"/>
                </a:solidFill>
              </a:rPr>
              <a:t>enthusiast</a:t>
            </a:r>
            <a:r>
              <a:rPr lang="en-US" dirty="0" smtClean="0">
                <a:solidFill>
                  <a:schemeClr val="accent5"/>
                </a:solidFill>
              </a:rPr>
              <a:t> </a:t>
            </a:r>
            <a:r>
              <a:rPr lang="en-US" dirty="0" smtClean="0"/>
              <a:t>while presenting. </a:t>
            </a:r>
            <a:r>
              <a:rPr lang="en-US" dirty="0"/>
              <a:t>Most likely the audience will be multitasking and perform other work while attending the webinar. </a:t>
            </a:r>
            <a:r>
              <a:rPr lang="en-US" dirty="0" smtClean="0"/>
              <a:t>You should </a:t>
            </a:r>
            <a:r>
              <a:rPr lang="en-US" dirty="0"/>
              <a:t>do an extra effort to catch the </a:t>
            </a:r>
            <a:r>
              <a:rPr lang="en-US" dirty="0" smtClean="0"/>
              <a:t>attention, i.e. ask </a:t>
            </a:r>
            <a:r>
              <a:rPr lang="en-US" dirty="0"/>
              <a:t>questions in the middle of the presentation, maintain audience engaged with tone of voice, graphics, examples, </a:t>
            </a:r>
            <a:r>
              <a:rPr lang="en-US" dirty="0" smtClean="0"/>
              <a:t>etc.</a:t>
            </a:r>
            <a:endParaRPr lang="en-US" dirty="0"/>
          </a:p>
        </p:txBody>
      </p:sp>
      <p:sp>
        <p:nvSpPr>
          <p:cNvPr id="28" name="ZoneTexte 27"/>
          <p:cNvSpPr txBox="1"/>
          <p:nvPr/>
        </p:nvSpPr>
        <p:spPr>
          <a:xfrm rot="16200000">
            <a:off x="2323353" y="5623826"/>
            <a:ext cx="1296309" cy="230832"/>
          </a:xfrm>
          <a:prstGeom prst="rect">
            <a:avLst/>
          </a:prstGeom>
          <a:noFill/>
        </p:spPr>
        <p:txBody>
          <a:bodyPr wrap="square" rtlCol="0">
            <a:spAutoFit/>
          </a:bodyPr>
          <a:lstStyle/>
          <a:p>
            <a:r>
              <a:rPr lang="fr-FR" sz="900" dirty="0" smtClean="0"/>
              <a:t>Source: ON24</a:t>
            </a:r>
            <a:endParaRPr lang="fr-FR" sz="900" dirty="0"/>
          </a:p>
        </p:txBody>
      </p:sp>
      <p:sp>
        <p:nvSpPr>
          <p:cNvPr id="29" name="ZoneTexte 28"/>
          <p:cNvSpPr txBox="1"/>
          <p:nvPr/>
        </p:nvSpPr>
        <p:spPr>
          <a:xfrm rot="16200000">
            <a:off x="2287067" y="2721058"/>
            <a:ext cx="1296309" cy="230832"/>
          </a:xfrm>
          <a:prstGeom prst="rect">
            <a:avLst/>
          </a:prstGeom>
          <a:noFill/>
        </p:spPr>
        <p:txBody>
          <a:bodyPr wrap="square" rtlCol="0">
            <a:spAutoFit/>
          </a:bodyPr>
          <a:lstStyle/>
          <a:p>
            <a:r>
              <a:rPr lang="fr-FR" sz="900" dirty="0" smtClean="0"/>
              <a:t>Source: ON24</a:t>
            </a:r>
            <a:endParaRPr lang="fr-FR" sz="900" dirty="0"/>
          </a:p>
        </p:txBody>
      </p:sp>
    </p:spTree>
    <p:extLst>
      <p:ext uri="{BB962C8B-B14F-4D97-AF65-F5344CB8AC3E}">
        <p14:creationId xmlns:p14="http://schemas.microsoft.com/office/powerpoint/2010/main" val="817307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Follow-up</a:t>
            </a:r>
            <a:endParaRPr lang="en-US" sz="4000" b="1" dirty="0">
              <a:solidFill>
                <a:schemeClr val="bg1"/>
              </a:solidFill>
            </a:endParaRPr>
          </a:p>
        </p:txBody>
      </p:sp>
      <p:sp>
        <p:nvSpPr>
          <p:cNvPr id="7"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8" name="Rectangle à coins arrondis 7"/>
          <p:cNvSpPr/>
          <p:nvPr/>
        </p:nvSpPr>
        <p:spPr>
          <a:xfrm>
            <a:off x="3700130" y="1190847"/>
            <a:ext cx="8165805" cy="5312481"/>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9" name="ZoneTexte 8"/>
          <p:cNvSpPr txBox="1"/>
          <p:nvPr/>
        </p:nvSpPr>
        <p:spPr>
          <a:xfrm>
            <a:off x="615260" y="1183669"/>
            <a:ext cx="2690037" cy="646331"/>
          </a:xfrm>
          <a:prstGeom prst="rect">
            <a:avLst/>
          </a:prstGeom>
          <a:noFill/>
        </p:spPr>
        <p:txBody>
          <a:bodyPr wrap="square" rtlCol="0">
            <a:spAutoFit/>
          </a:bodyPr>
          <a:lstStyle/>
          <a:p>
            <a:r>
              <a:rPr lang="en-US" b="1" dirty="0"/>
              <a:t>25% of registrants view the </a:t>
            </a:r>
            <a:r>
              <a:rPr lang="en-US" b="1" dirty="0" smtClean="0"/>
              <a:t>replay of the webinar</a:t>
            </a:r>
            <a:endParaRPr lang="fr-FR" b="1" dirty="0"/>
          </a:p>
        </p:txBody>
      </p:sp>
      <p:sp>
        <p:nvSpPr>
          <p:cNvPr id="10"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11" name="Espace réservé du numéro de diapositive 1"/>
          <p:cNvSpPr>
            <a:spLocks noGrp="1"/>
          </p:cNvSpPr>
          <p:nvPr>
            <p:ph type="sldNum" sz="quarter" idx="12"/>
          </p:nvPr>
        </p:nvSpPr>
        <p:spPr>
          <a:xfrm>
            <a:off x="11472546" y="6535868"/>
            <a:ext cx="350882" cy="259077"/>
          </a:xfrm>
        </p:spPr>
        <p:txBody>
          <a:bodyPr lIns="0" rIns="0"/>
          <a:lstStyle/>
          <a:p>
            <a:pPr algn="ctr"/>
            <a:fld id="{84DA1562-DCDE-684B-AA3F-00118D4F70EF}" type="slidenum">
              <a:rPr lang="en-US" smtClean="0">
                <a:solidFill>
                  <a:schemeClr val="bg1"/>
                </a:solidFill>
              </a:rPr>
              <a:pPr algn="ctr"/>
              <a:t>11</a:t>
            </a:fld>
            <a:endParaRPr lang="en-US" dirty="0">
              <a:solidFill>
                <a:schemeClr val="bg1"/>
              </a:solidFill>
            </a:endParaRPr>
          </a:p>
        </p:txBody>
      </p:sp>
      <p:sp>
        <p:nvSpPr>
          <p:cNvPr id="2" name="ZoneTexte 1"/>
          <p:cNvSpPr txBox="1"/>
          <p:nvPr/>
        </p:nvSpPr>
        <p:spPr>
          <a:xfrm>
            <a:off x="3835729" y="1190847"/>
            <a:ext cx="7897092" cy="3139321"/>
          </a:xfrm>
          <a:prstGeom prst="rect">
            <a:avLst/>
          </a:prstGeom>
          <a:noFill/>
        </p:spPr>
        <p:txBody>
          <a:bodyPr wrap="square" rtlCol="0">
            <a:spAutoFit/>
          </a:bodyPr>
          <a:lstStyle/>
          <a:p>
            <a:r>
              <a:rPr lang="en-US" dirty="0" smtClean="0"/>
              <a:t>Within </a:t>
            </a:r>
            <a:r>
              <a:rPr lang="en-US" dirty="0"/>
              <a:t>two days of the </a:t>
            </a:r>
            <a:r>
              <a:rPr lang="en-US" dirty="0" smtClean="0"/>
              <a:t>webinar, make </a:t>
            </a:r>
            <a:r>
              <a:rPr lang="en-US" dirty="0"/>
              <a:t>the webinar content available to participant audiences and broadly if </a:t>
            </a:r>
            <a:r>
              <a:rPr lang="en-US" dirty="0" smtClean="0"/>
              <a:t>useful, </a:t>
            </a:r>
            <a:r>
              <a:rPr lang="en-US" dirty="0"/>
              <a:t>along with a brief information note. </a:t>
            </a:r>
            <a:r>
              <a:rPr lang="en-US" dirty="0" smtClean="0"/>
              <a:t>Recordings and materials should be stored in the UN-REDD Collaborative Workspace.</a:t>
            </a:r>
            <a:endParaRPr lang="fr-FR" dirty="0"/>
          </a:p>
          <a:p>
            <a:endParaRPr lang="en-US" dirty="0"/>
          </a:p>
          <a:p>
            <a:r>
              <a:rPr lang="en-US" dirty="0" smtClean="0"/>
              <a:t>GoToWebinar allows users </a:t>
            </a:r>
            <a:r>
              <a:rPr lang="en-US" dirty="0"/>
              <a:t>to answer a simple </a:t>
            </a:r>
            <a:r>
              <a:rPr lang="en-US" b="1" dirty="0">
                <a:solidFill>
                  <a:schemeClr val="accent5"/>
                </a:solidFill>
              </a:rPr>
              <a:t>survey</a:t>
            </a:r>
            <a:r>
              <a:rPr lang="en-US" dirty="0">
                <a:solidFill>
                  <a:schemeClr val="accent5"/>
                </a:solidFill>
              </a:rPr>
              <a:t> </a:t>
            </a:r>
            <a:r>
              <a:rPr lang="en-US" dirty="0"/>
              <a:t>before leaving the virtual space. This is very useful to gather initial satisfaction information. </a:t>
            </a:r>
            <a:r>
              <a:rPr lang="en-US" dirty="0" smtClean="0"/>
              <a:t>The regional KM specialist can share examples of surveys to complement those proposed by GoToWebinar.</a:t>
            </a:r>
            <a:endParaRPr lang="fr-FR" dirty="0"/>
          </a:p>
          <a:p>
            <a:endParaRPr lang="en-US" dirty="0"/>
          </a:p>
          <a:p>
            <a:r>
              <a:rPr lang="en-US" dirty="0" smtClean="0"/>
              <a:t>Follow </a:t>
            </a:r>
            <a:r>
              <a:rPr lang="en-US" dirty="0"/>
              <a:t>up on any actions items that have come up after the webinar, in terms of further content, exchange, or knowledge needs</a:t>
            </a:r>
            <a:r>
              <a:rPr lang="en-US" dirty="0" smtClean="0"/>
              <a:t>.</a:t>
            </a:r>
            <a:endParaRPr lang="fr-FR" dirty="0"/>
          </a:p>
        </p:txBody>
      </p:sp>
      <p:graphicFrame>
        <p:nvGraphicFramePr>
          <p:cNvPr id="12" name="Graphique 11"/>
          <p:cNvGraphicFramePr>
            <a:graphicFrameLocks/>
          </p:cNvGraphicFramePr>
          <p:nvPr>
            <p:extLst>
              <p:ext uri="{D42A27DB-BD31-4B8C-83A1-F6EECF244321}">
                <p14:modId xmlns:p14="http://schemas.microsoft.com/office/powerpoint/2010/main" val="171404918"/>
              </p:ext>
            </p:extLst>
          </p:nvPr>
        </p:nvGraphicFramePr>
        <p:xfrm>
          <a:off x="131499" y="1761900"/>
          <a:ext cx="3467595" cy="195510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à coins arrondis 13"/>
          <p:cNvSpPr/>
          <p:nvPr/>
        </p:nvSpPr>
        <p:spPr>
          <a:xfrm>
            <a:off x="425297" y="1196281"/>
            <a:ext cx="2880000" cy="2698850"/>
          </a:xfrm>
          <a:prstGeom prst="roundRect">
            <a:avLst>
              <a:gd name="adj" fmla="val 8601"/>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rot="16200000">
            <a:off x="2772559" y="2904373"/>
            <a:ext cx="1296309" cy="230832"/>
          </a:xfrm>
          <a:prstGeom prst="rect">
            <a:avLst/>
          </a:prstGeom>
          <a:noFill/>
        </p:spPr>
        <p:txBody>
          <a:bodyPr wrap="square" rtlCol="0">
            <a:spAutoFit/>
          </a:bodyPr>
          <a:lstStyle/>
          <a:p>
            <a:r>
              <a:rPr lang="fr-FR" sz="900" dirty="0" smtClean="0"/>
              <a:t>Source: ON24</a:t>
            </a:r>
            <a:endParaRPr lang="fr-FR" sz="900" dirty="0"/>
          </a:p>
        </p:txBody>
      </p:sp>
    </p:spTree>
    <p:extLst>
      <p:ext uri="{BB962C8B-B14F-4D97-AF65-F5344CB8AC3E}">
        <p14:creationId xmlns:p14="http://schemas.microsoft.com/office/powerpoint/2010/main" val="282267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Further Information and Contacts</a:t>
            </a:r>
            <a:endParaRPr lang="en-US" sz="4000" b="1" dirty="0">
              <a:solidFill>
                <a:schemeClr val="bg1"/>
              </a:solidFill>
            </a:endParaRPr>
          </a:p>
        </p:txBody>
      </p:sp>
      <p:sp>
        <p:nvSpPr>
          <p:cNvPr id="7"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8" name="AutoShape 9"/>
          <p:cNvSpPr>
            <a:spLocks/>
          </p:cNvSpPr>
          <p:nvPr/>
        </p:nvSpPr>
        <p:spPr bwMode="auto">
          <a:xfrm>
            <a:off x="2583711" y="1509823"/>
            <a:ext cx="9260959" cy="2020186"/>
          </a:xfrm>
          <a:prstGeom prst="roundRect">
            <a:avLst>
              <a:gd name="adj" fmla="val 9385"/>
            </a:avLst>
          </a:prstGeom>
          <a:solidFill>
            <a:srgbClr val="D0531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9" name="AutoShape 16"/>
          <p:cNvSpPr>
            <a:spLocks/>
          </p:cNvSpPr>
          <p:nvPr/>
        </p:nvSpPr>
        <p:spPr bwMode="auto">
          <a:xfrm>
            <a:off x="2817627" y="1700872"/>
            <a:ext cx="3200402" cy="162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spcBef>
                <a:spcPts val="500"/>
              </a:spcBef>
              <a:defRPr/>
            </a:pPr>
            <a:r>
              <a:rPr lang="en-US" sz="2000" dirty="0" smtClean="0">
                <a:solidFill>
                  <a:srgbClr val="FFFFFF"/>
                </a:solidFill>
                <a:ea typeface="ＭＳ Ｐゴシック" charset="0"/>
                <a:sym typeface="Helvetica Light" charset="0"/>
              </a:rPr>
              <a:t>Asia/Pacific:</a:t>
            </a:r>
          </a:p>
          <a:p>
            <a:pPr algn="l">
              <a:spcBef>
                <a:spcPts val="500"/>
              </a:spcBef>
              <a:defRPr/>
            </a:pPr>
            <a:r>
              <a:rPr lang="en-US" sz="2000" dirty="0" smtClean="0">
                <a:solidFill>
                  <a:srgbClr val="FFFFFF"/>
                </a:solidFill>
                <a:ea typeface="ＭＳ Ｐゴシック" charset="0"/>
                <a:sym typeface="Helvetica Light" charset="0"/>
              </a:rPr>
              <a:t>Heang Thy</a:t>
            </a:r>
          </a:p>
          <a:p>
            <a:pPr algn="l">
              <a:spcBef>
                <a:spcPts val="500"/>
              </a:spcBef>
              <a:defRPr/>
            </a:pPr>
            <a:r>
              <a:rPr lang="en-US" sz="2000" dirty="0" smtClean="0">
                <a:solidFill>
                  <a:srgbClr val="FFFFFF"/>
                </a:solidFill>
                <a:ea typeface="ＭＳ Ｐゴシック" charset="0"/>
                <a:sym typeface="Helvetica Light" charset="0"/>
              </a:rPr>
              <a:t>UN-REDD, Bangkok</a:t>
            </a:r>
          </a:p>
          <a:p>
            <a:pPr>
              <a:spcBef>
                <a:spcPts val="500"/>
              </a:spcBef>
              <a:defRPr/>
            </a:pPr>
            <a:r>
              <a:rPr lang="en-US" sz="2000" u="sng" dirty="0" smtClean="0">
                <a:solidFill>
                  <a:schemeClr val="bg1"/>
                </a:solidFill>
              </a:rPr>
              <a:t>heang.thy@undp.org</a:t>
            </a:r>
            <a:endParaRPr lang="en-US" sz="2000" dirty="0" smtClean="0">
              <a:solidFill>
                <a:schemeClr val="bg1"/>
              </a:solidFill>
              <a:ea typeface="ＭＳ Ｐゴシック" charset="0"/>
              <a:sym typeface="Helvetica Light" charset="0"/>
            </a:endParaRPr>
          </a:p>
        </p:txBody>
      </p:sp>
      <p:grpSp>
        <p:nvGrpSpPr>
          <p:cNvPr id="10" name="Group 1"/>
          <p:cNvGrpSpPr>
            <a:grpSpLocks noChangeAspect="1"/>
          </p:cNvGrpSpPr>
          <p:nvPr/>
        </p:nvGrpSpPr>
        <p:grpSpPr bwMode="auto">
          <a:xfrm>
            <a:off x="380110" y="1583801"/>
            <a:ext cx="1700530" cy="1700530"/>
            <a:chOff x="0" y="0"/>
            <a:chExt cx="5473700" cy="5468937"/>
          </a:xfrm>
        </p:grpSpPr>
        <p:sp>
          <p:nvSpPr>
            <p:cNvPr id="11" name="AutoShape 92"/>
            <p:cNvSpPr>
              <a:spLocks/>
            </p:cNvSpPr>
            <p:nvPr/>
          </p:nvSpPr>
          <p:spPr bwMode="auto">
            <a:xfrm>
              <a:off x="0" y="0"/>
              <a:ext cx="5468938" cy="5468937"/>
            </a:xfrm>
            <a:custGeom>
              <a:avLst/>
              <a:gdLst>
                <a:gd name="T0" fmla="*/ 2734469 w 21600"/>
                <a:gd name="T1" fmla="*/ 2734469 h 21600"/>
                <a:gd name="T2" fmla="*/ 2734469 w 21600"/>
                <a:gd name="T3" fmla="*/ 2734469 h 21600"/>
                <a:gd name="T4" fmla="*/ 2734469 w 21600"/>
                <a:gd name="T5" fmla="*/ 2734469 h 21600"/>
                <a:gd name="T6" fmla="*/ 2734469 w 21600"/>
                <a:gd name="T7" fmla="*/ 27344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599"/>
                  </a:moveTo>
                  <a:cubicBezTo>
                    <a:pt x="16764" y="21599"/>
                    <a:pt x="21599" y="16764"/>
                    <a:pt x="21599" y="10800"/>
                  </a:cubicBezTo>
                  <a:cubicBezTo>
                    <a:pt x="21599" y="4835"/>
                    <a:pt x="16764" y="0"/>
                    <a:pt x="10800" y="0"/>
                  </a:cubicBezTo>
                  <a:cubicBezTo>
                    <a:pt x="4835" y="0"/>
                    <a:pt x="0" y="4835"/>
                    <a:pt x="0" y="10800"/>
                  </a:cubicBezTo>
                  <a:cubicBezTo>
                    <a:pt x="0" y="16764"/>
                    <a:pt x="4835" y="21599"/>
                    <a:pt x="10800" y="21599"/>
                  </a:cubicBezTo>
                  <a:close/>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2" name="Line 93"/>
            <p:cNvSpPr>
              <a:spLocks noChangeShapeType="1"/>
            </p:cNvSpPr>
            <p:nvPr/>
          </p:nvSpPr>
          <p:spPr bwMode="auto">
            <a:xfrm flipV="1">
              <a:off x="2741613" y="792162"/>
              <a:ext cx="0" cy="4675188"/>
            </a:xfrm>
            <a:prstGeom prst="line">
              <a:avLst/>
            </a:prstGeom>
            <a:noFill/>
            <a:ln w="6350" cap="flat" cmpd="sng">
              <a:solidFill>
                <a:srgbClr val="9DCD5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fr-FR"/>
            </a:p>
          </p:txBody>
        </p:sp>
        <p:sp>
          <p:nvSpPr>
            <p:cNvPr id="13" name="AutoShape 94"/>
            <p:cNvSpPr>
              <a:spLocks/>
            </p:cNvSpPr>
            <p:nvPr/>
          </p:nvSpPr>
          <p:spPr bwMode="auto">
            <a:xfrm>
              <a:off x="1352550" y="750887"/>
              <a:ext cx="1027113" cy="4538663"/>
            </a:xfrm>
            <a:custGeom>
              <a:avLst/>
              <a:gdLst>
                <a:gd name="T0" fmla="*/ 513557 w 13922"/>
                <a:gd name="T1" fmla="*/ 2269332 h 21600"/>
                <a:gd name="T2" fmla="*/ 513557 w 13922"/>
                <a:gd name="T3" fmla="*/ 2269332 h 21600"/>
                <a:gd name="T4" fmla="*/ 513557 w 13922"/>
                <a:gd name="T5" fmla="*/ 2269332 h 21600"/>
                <a:gd name="T6" fmla="*/ 513557 w 13922"/>
                <a:gd name="T7" fmla="*/ 2269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2" h="21600">
                  <a:moveTo>
                    <a:pt x="13921" y="0"/>
                  </a:moveTo>
                  <a:cubicBezTo>
                    <a:pt x="4685" y="3628"/>
                    <a:pt x="-7678" y="17720"/>
                    <a:pt x="6278" y="2160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4" name="AutoShape 95"/>
            <p:cNvSpPr>
              <a:spLocks/>
            </p:cNvSpPr>
            <p:nvPr/>
          </p:nvSpPr>
          <p:spPr bwMode="auto">
            <a:xfrm>
              <a:off x="811213" y="692150"/>
              <a:ext cx="1435100" cy="4387850"/>
            </a:xfrm>
            <a:custGeom>
              <a:avLst/>
              <a:gdLst>
                <a:gd name="T0" fmla="*/ 717550 w 16480"/>
                <a:gd name="T1" fmla="*/ 2193925 h 21600"/>
                <a:gd name="T2" fmla="*/ 717550 w 16480"/>
                <a:gd name="T3" fmla="*/ 2193925 h 21600"/>
                <a:gd name="T4" fmla="*/ 717550 w 16480"/>
                <a:gd name="T5" fmla="*/ 2193925 h 21600"/>
                <a:gd name="T6" fmla="*/ 717550 w 16480"/>
                <a:gd name="T7" fmla="*/ 21939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0" h="21600">
                  <a:moveTo>
                    <a:pt x="16479" y="0"/>
                  </a:moveTo>
                  <a:cubicBezTo>
                    <a:pt x="-444" y="5986"/>
                    <a:pt x="-5120" y="17969"/>
                    <a:pt x="6141" y="2160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5" name="AutoShape 96"/>
            <p:cNvSpPr>
              <a:spLocks/>
            </p:cNvSpPr>
            <p:nvPr/>
          </p:nvSpPr>
          <p:spPr bwMode="auto">
            <a:xfrm>
              <a:off x="360363" y="631825"/>
              <a:ext cx="1766887" cy="3948112"/>
            </a:xfrm>
            <a:custGeom>
              <a:avLst/>
              <a:gdLst>
                <a:gd name="T0" fmla="*/ 883444 w 16054"/>
                <a:gd name="T1" fmla="*/ 1974056 h 21600"/>
                <a:gd name="T2" fmla="*/ 883444 w 16054"/>
                <a:gd name="T3" fmla="*/ 1974056 h 21600"/>
                <a:gd name="T4" fmla="*/ 883444 w 16054"/>
                <a:gd name="T5" fmla="*/ 1974056 h 21600"/>
                <a:gd name="T6" fmla="*/ 883444 w 16054"/>
                <a:gd name="T7" fmla="*/ 1974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54" h="21600">
                  <a:moveTo>
                    <a:pt x="16054" y="0"/>
                  </a:moveTo>
                  <a:cubicBezTo>
                    <a:pt x="4914" y="3575"/>
                    <a:pt x="-5546" y="14037"/>
                    <a:pt x="3330" y="2160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6" name="AutoShape 97"/>
            <p:cNvSpPr>
              <a:spLocks/>
            </p:cNvSpPr>
            <p:nvPr/>
          </p:nvSpPr>
          <p:spPr bwMode="auto">
            <a:xfrm>
              <a:off x="90488" y="541337"/>
              <a:ext cx="1963737" cy="3016250"/>
            </a:xfrm>
            <a:custGeom>
              <a:avLst/>
              <a:gdLst>
                <a:gd name="T0" fmla="*/ 981869 w 19836"/>
                <a:gd name="T1" fmla="*/ 1508125 h 21600"/>
                <a:gd name="T2" fmla="*/ 981869 w 19836"/>
                <a:gd name="T3" fmla="*/ 1508125 h 21600"/>
                <a:gd name="T4" fmla="*/ 981869 w 19836"/>
                <a:gd name="T5" fmla="*/ 1508125 h 21600"/>
                <a:gd name="T6" fmla="*/ 981869 w 19836"/>
                <a:gd name="T7" fmla="*/ 1508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36" h="21600">
                  <a:moveTo>
                    <a:pt x="19836" y="0"/>
                  </a:moveTo>
                  <a:cubicBezTo>
                    <a:pt x="5609" y="3812"/>
                    <a:pt x="-1764" y="13091"/>
                    <a:pt x="359" y="21599"/>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7" name="AutoShape 98"/>
            <p:cNvSpPr>
              <a:spLocks/>
            </p:cNvSpPr>
            <p:nvPr/>
          </p:nvSpPr>
          <p:spPr bwMode="auto">
            <a:xfrm>
              <a:off x="60325" y="450850"/>
              <a:ext cx="1985963" cy="1801812"/>
            </a:xfrm>
            <a:custGeom>
              <a:avLst/>
              <a:gdLst>
                <a:gd name="T0" fmla="*/ 992982 w 21600"/>
                <a:gd name="T1" fmla="*/ 900906 h 21600"/>
                <a:gd name="T2" fmla="*/ 992982 w 21600"/>
                <a:gd name="T3" fmla="*/ 900906 h 21600"/>
                <a:gd name="T4" fmla="*/ 992982 w 21600"/>
                <a:gd name="T5" fmla="*/ 900906 h 21600"/>
                <a:gd name="T6" fmla="*/ 992982 w 21600"/>
                <a:gd name="T7" fmla="*/ 9009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3904" y="6753"/>
                    <a:pt x="16261" y="1067"/>
                    <a:pt x="21599"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8" name="AutoShape 99"/>
            <p:cNvSpPr>
              <a:spLocks/>
            </p:cNvSpPr>
            <p:nvPr/>
          </p:nvSpPr>
          <p:spPr bwMode="auto">
            <a:xfrm>
              <a:off x="541338" y="360362"/>
              <a:ext cx="1508125" cy="760413"/>
            </a:xfrm>
            <a:custGeom>
              <a:avLst/>
              <a:gdLst>
                <a:gd name="T0" fmla="*/ 754063 w 21600"/>
                <a:gd name="T1" fmla="*/ 380207 h 21600"/>
                <a:gd name="T2" fmla="*/ 754063 w 21600"/>
                <a:gd name="T3" fmla="*/ 380207 h 21600"/>
                <a:gd name="T4" fmla="*/ 754063 w 21600"/>
                <a:gd name="T5" fmla="*/ 380207 h 21600"/>
                <a:gd name="T6" fmla="*/ 754063 w 21600"/>
                <a:gd name="T7" fmla="*/ 3802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5242" y="8242"/>
                    <a:pt x="14376" y="1525"/>
                    <a:pt x="21600"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9" name="AutoShape 100"/>
            <p:cNvSpPr>
              <a:spLocks/>
            </p:cNvSpPr>
            <p:nvPr/>
          </p:nvSpPr>
          <p:spPr bwMode="auto">
            <a:xfrm>
              <a:off x="1082675" y="269875"/>
              <a:ext cx="1050925" cy="303212"/>
            </a:xfrm>
            <a:custGeom>
              <a:avLst/>
              <a:gdLst>
                <a:gd name="T0" fmla="*/ 525463 w 21600"/>
                <a:gd name="T1" fmla="*/ 177882 h 19877"/>
                <a:gd name="T2" fmla="*/ 525463 w 21600"/>
                <a:gd name="T3" fmla="*/ 177882 h 19877"/>
                <a:gd name="T4" fmla="*/ 525463 w 21600"/>
                <a:gd name="T5" fmla="*/ 177882 h 19877"/>
                <a:gd name="T6" fmla="*/ 525463 w 21600"/>
                <a:gd name="T7" fmla="*/ 177882 h 198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877">
                  <a:moveTo>
                    <a:pt x="0" y="19876"/>
                  </a:moveTo>
                  <a:cubicBezTo>
                    <a:pt x="5475" y="7611"/>
                    <a:pt x="13985" y="-1723"/>
                    <a:pt x="21599" y="268"/>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0" name="AutoShape 101"/>
            <p:cNvSpPr>
              <a:spLocks/>
            </p:cNvSpPr>
            <p:nvPr/>
          </p:nvSpPr>
          <p:spPr bwMode="auto">
            <a:xfrm>
              <a:off x="1563688" y="180975"/>
              <a:ext cx="682625" cy="90487"/>
            </a:xfrm>
            <a:custGeom>
              <a:avLst/>
              <a:gdLst>
                <a:gd name="T0" fmla="*/ 341313 w 21600"/>
                <a:gd name="T1" fmla="*/ 62266 h 18180"/>
                <a:gd name="T2" fmla="*/ 341313 w 21600"/>
                <a:gd name="T3" fmla="*/ 62266 h 18180"/>
                <a:gd name="T4" fmla="*/ 341313 w 21600"/>
                <a:gd name="T5" fmla="*/ 62266 h 18180"/>
                <a:gd name="T6" fmla="*/ 341313 w 21600"/>
                <a:gd name="T7" fmla="*/ 62266 h 18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8180">
                  <a:moveTo>
                    <a:pt x="0" y="18180"/>
                  </a:moveTo>
                  <a:cubicBezTo>
                    <a:pt x="8838" y="-1396"/>
                    <a:pt x="11813" y="-3420"/>
                    <a:pt x="21599" y="3912"/>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1" name="AutoShape 102"/>
            <p:cNvSpPr>
              <a:spLocks/>
            </p:cNvSpPr>
            <p:nvPr/>
          </p:nvSpPr>
          <p:spPr bwMode="auto">
            <a:xfrm>
              <a:off x="2074863" y="90487"/>
              <a:ext cx="320675" cy="50800"/>
            </a:xfrm>
            <a:custGeom>
              <a:avLst/>
              <a:gdLst>
                <a:gd name="T0" fmla="*/ 160338 w 21600"/>
                <a:gd name="T1" fmla="*/ 32099 h 19083"/>
                <a:gd name="T2" fmla="*/ 160338 w 21600"/>
                <a:gd name="T3" fmla="*/ 32099 h 19083"/>
                <a:gd name="T4" fmla="*/ 160338 w 21600"/>
                <a:gd name="T5" fmla="*/ 32099 h 19083"/>
                <a:gd name="T6" fmla="*/ 160338 w 21600"/>
                <a:gd name="T7" fmla="*/ 32099 h 190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083">
                  <a:moveTo>
                    <a:pt x="0" y="1377"/>
                  </a:moveTo>
                  <a:cubicBezTo>
                    <a:pt x="7756" y="-2517"/>
                    <a:pt x="14288" y="1377"/>
                    <a:pt x="21599" y="19083"/>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2" name="AutoShape 103"/>
            <p:cNvSpPr>
              <a:spLocks/>
            </p:cNvSpPr>
            <p:nvPr/>
          </p:nvSpPr>
          <p:spPr bwMode="auto">
            <a:xfrm>
              <a:off x="2405063" y="30162"/>
              <a:ext cx="150812" cy="84138"/>
            </a:xfrm>
            <a:custGeom>
              <a:avLst/>
              <a:gdLst>
                <a:gd name="T0" fmla="*/ 75406 w 21600"/>
                <a:gd name="T1" fmla="*/ 42069 h 21600"/>
                <a:gd name="T2" fmla="*/ 75406 w 21600"/>
                <a:gd name="T3" fmla="*/ 42069 h 21600"/>
                <a:gd name="T4" fmla="*/ 75406 w 21600"/>
                <a:gd name="T5" fmla="*/ 42069 h 21600"/>
                <a:gd name="T6" fmla="*/ 75406 w 21600"/>
                <a:gd name="T7" fmla="*/ 42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9272" y="1487"/>
                    <a:pt x="16609" y="11858"/>
                    <a:pt x="21600" y="21599"/>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3" name="AutoShape 104"/>
            <p:cNvSpPr>
              <a:spLocks/>
            </p:cNvSpPr>
            <p:nvPr/>
          </p:nvSpPr>
          <p:spPr bwMode="auto">
            <a:xfrm>
              <a:off x="2044700" y="90487"/>
              <a:ext cx="1414463" cy="704850"/>
            </a:xfrm>
            <a:custGeom>
              <a:avLst/>
              <a:gdLst>
                <a:gd name="T0" fmla="*/ 707232 w 21600"/>
                <a:gd name="T1" fmla="*/ 352425 h 21600"/>
                <a:gd name="T2" fmla="*/ 707232 w 21600"/>
                <a:gd name="T3" fmla="*/ 352425 h 21600"/>
                <a:gd name="T4" fmla="*/ 707232 w 21600"/>
                <a:gd name="T5" fmla="*/ 352425 h 21600"/>
                <a:gd name="T6" fmla="*/ 707232 w 21600"/>
                <a:gd name="T7" fmla="*/ 3524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cubicBezTo>
                    <a:pt x="16764" y="21600"/>
                    <a:pt x="21600" y="16764"/>
                    <a:pt x="21600" y="10799"/>
                  </a:cubicBezTo>
                  <a:cubicBezTo>
                    <a:pt x="21600" y="4835"/>
                    <a:pt x="16764" y="0"/>
                    <a:pt x="10800" y="0"/>
                  </a:cubicBezTo>
                  <a:cubicBezTo>
                    <a:pt x="4835" y="0"/>
                    <a:pt x="0" y="4835"/>
                    <a:pt x="0" y="10799"/>
                  </a:cubicBezTo>
                  <a:cubicBezTo>
                    <a:pt x="0" y="16764"/>
                    <a:pt x="4835" y="21600"/>
                    <a:pt x="10800" y="21600"/>
                  </a:cubicBezTo>
                  <a:close/>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4" name="AutoShape 105"/>
            <p:cNvSpPr>
              <a:spLocks/>
            </p:cNvSpPr>
            <p:nvPr/>
          </p:nvSpPr>
          <p:spPr bwMode="auto">
            <a:xfrm>
              <a:off x="1382713" y="0"/>
              <a:ext cx="2746375" cy="1366837"/>
            </a:xfrm>
            <a:custGeom>
              <a:avLst/>
              <a:gdLst>
                <a:gd name="T0" fmla="*/ 1373188 w 21600"/>
                <a:gd name="T1" fmla="*/ 683419 h 21600"/>
                <a:gd name="T2" fmla="*/ 1373188 w 21600"/>
                <a:gd name="T3" fmla="*/ 683419 h 21600"/>
                <a:gd name="T4" fmla="*/ 1373188 w 21600"/>
                <a:gd name="T5" fmla="*/ 683419 h 21600"/>
                <a:gd name="T6" fmla="*/ 1373188 w 21600"/>
                <a:gd name="T7" fmla="*/ 6834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cubicBezTo>
                    <a:pt x="16764" y="21600"/>
                    <a:pt x="21600" y="16764"/>
                    <a:pt x="21600" y="10800"/>
                  </a:cubicBezTo>
                  <a:cubicBezTo>
                    <a:pt x="21600" y="4835"/>
                    <a:pt x="16764" y="0"/>
                    <a:pt x="10800" y="0"/>
                  </a:cubicBezTo>
                  <a:cubicBezTo>
                    <a:pt x="4835" y="0"/>
                    <a:pt x="0" y="4835"/>
                    <a:pt x="0" y="10800"/>
                  </a:cubicBezTo>
                  <a:cubicBezTo>
                    <a:pt x="0" y="16764"/>
                    <a:pt x="4835" y="21600"/>
                    <a:pt x="10800" y="21600"/>
                  </a:cubicBezTo>
                  <a:close/>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5" name="AutoShape 106"/>
            <p:cNvSpPr>
              <a:spLocks/>
            </p:cNvSpPr>
            <p:nvPr/>
          </p:nvSpPr>
          <p:spPr bwMode="auto">
            <a:xfrm>
              <a:off x="811213" y="571500"/>
              <a:ext cx="3875087" cy="1446212"/>
            </a:xfrm>
            <a:custGeom>
              <a:avLst/>
              <a:gdLst>
                <a:gd name="T0" fmla="*/ 1937544 w 21600"/>
                <a:gd name="T1" fmla="*/ 723106 h 21600"/>
                <a:gd name="T2" fmla="*/ 1937544 w 21600"/>
                <a:gd name="T3" fmla="*/ 723106 h 21600"/>
                <a:gd name="T4" fmla="*/ 1937544 w 21600"/>
                <a:gd name="T5" fmla="*/ 723106 h 21600"/>
                <a:gd name="T6" fmla="*/ 1937544 w 21600"/>
                <a:gd name="T7" fmla="*/ 723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9" y="0"/>
                  </a:moveTo>
                  <a:cubicBezTo>
                    <a:pt x="527" y="2119"/>
                    <a:pt x="0" y="4580"/>
                    <a:pt x="0" y="7206"/>
                  </a:cubicBezTo>
                  <a:cubicBezTo>
                    <a:pt x="0" y="15155"/>
                    <a:pt x="4835" y="21600"/>
                    <a:pt x="10799" y="21600"/>
                  </a:cubicBezTo>
                  <a:cubicBezTo>
                    <a:pt x="16764" y="21600"/>
                    <a:pt x="21600" y="15155"/>
                    <a:pt x="21600" y="7206"/>
                  </a:cubicBezTo>
                  <a:cubicBezTo>
                    <a:pt x="21600" y="4722"/>
                    <a:pt x="21127" y="2385"/>
                    <a:pt x="20296" y="345"/>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6" name="AutoShape 107"/>
            <p:cNvSpPr>
              <a:spLocks/>
            </p:cNvSpPr>
            <p:nvPr/>
          </p:nvSpPr>
          <p:spPr bwMode="auto">
            <a:xfrm>
              <a:off x="211138" y="1624012"/>
              <a:ext cx="5048250" cy="1452563"/>
            </a:xfrm>
            <a:custGeom>
              <a:avLst/>
              <a:gdLst>
                <a:gd name="T0" fmla="*/ 2524125 w 21600"/>
                <a:gd name="T1" fmla="*/ 726281 h 21600"/>
                <a:gd name="T2" fmla="*/ 2524125 w 21600"/>
                <a:gd name="T3" fmla="*/ 726281 h 21600"/>
                <a:gd name="T4" fmla="*/ 2524125 w 21600"/>
                <a:gd name="T5" fmla="*/ 726281 h 21600"/>
                <a:gd name="T6" fmla="*/ 2524125 w 21600"/>
                <a:gd name="T7" fmla="*/ 7262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1" y="0"/>
                  </a:moveTo>
                  <a:cubicBezTo>
                    <a:pt x="45" y="953"/>
                    <a:pt x="0" y="1931"/>
                    <a:pt x="0" y="2927"/>
                  </a:cubicBezTo>
                  <a:cubicBezTo>
                    <a:pt x="0" y="13239"/>
                    <a:pt x="4835" y="21599"/>
                    <a:pt x="10799" y="21599"/>
                  </a:cubicBezTo>
                  <a:cubicBezTo>
                    <a:pt x="16764" y="21599"/>
                    <a:pt x="21600" y="13239"/>
                    <a:pt x="21600" y="2927"/>
                  </a:cubicBezTo>
                  <a:cubicBezTo>
                    <a:pt x="21600" y="1960"/>
                    <a:pt x="21557" y="1009"/>
                    <a:pt x="21475" y="82"/>
                  </a:cubicBezTo>
                </a:path>
              </a:pathLst>
            </a:custGeom>
            <a:noFill/>
            <a:ln w="6350" cap="flat" cmpd="sng">
              <a:solidFill>
                <a:srgbClr val="9DCD50"/>
              </a:solidFill>
              <a:prstDash val="sysDot"/>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7" name="AutoShape 108"/>
            <p:cNvSpPr>
              <a:spLocks/>
            </p:cNvSpPr>
            <p:nvPr/>
          </p:nvSpPr>
          <p:spPr bwMode="auto">
            <a:xfrm>
              <a:off x="90488" y="1984375"/>
              <a:ext cx="5284787" cy="1455737"/>
            </a:xfrm>
            <a:custGeom>
              <a:avLst/>
              <a:gdLst>
                <a:gd name="T0" fmla="*/ 2642394 w 21600"/>
                <a:gd name="T1" fmla="*/ 727869 h 21600"/>
                <a:gd name="T2" fmla="*/ 2642394 w 21600"/>
                <a:gd name="T3" fmla="*/ 727869 h 21600"/>
                <a:gd name="T4" fmla="*/ 2642394 w 21600"/>
                <a:gd name="T5" fmla="*/ 727869 h 21600"/>
                <a:gd name="T6" fmla="*/ 2642394 w 21600"/>
                <a:gd name="T7" fmla="*/ 7278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 y="536"/>
                  </a:moveTo>
                  <a:cubicBezTo>
                    <a:pt x="11" y="1046"/>
                    <a:pt x="0" y="1562"/>
                    <a:pt x="0" y="2083"/>
                  </a:cubicBezTo>
                  <a:cubicBezTo>
                    <a:pt x="0" y="12861"/>
                    <a:pt x="4835" y="21599"/>
                    <a:pt x="10800" y="21599"/>
                  </a:cubicBezTo>
                  <a:cubicBezTo>
                    <a:pt x="16764" y="21599"/>
                    <a:pt x="21599" y="12861"/>
                    <a:pt x="21599" y="2083"/>
                  </a:cubicBezTo>
                  <a:cubicBezTo>
                    <a:pt x="21599" y="1379"/>
                    <a:pt x="21579" y="684"/>
                    <a:pt x="21539"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8" name="AutoShape 109"/>
            <p:cNvSpPr>
              <a:spLocks/>
            </p:cNvSpPr>
            <p:nvPr/>
          </p:nvSpPr>
          <p:spPr bwMode="auto">
            <a:xfrm>
              <a:off x="0" y="2735262"/>
              <a:ext cx="5470525" cy="1362075"/>
            </a:xfrm>
            <a:custGeom>
              <a:avLst/>
              <a:gdLst>
                <a:gd name="T0" fmla="*/ 2735263 w 21600"/>
                <a:gd name="T1" fmla="*/ 681038 h 21600"/>
                <a:gd name="T2" fmla="*/ 2735263 w 21600"/>
                <a:gd name="T3" fmla="*/ 681038 h 21600"/>
                <a:gd name="T4" fmla="*/ 2735263 w 21600"/>
                <a:gd name="T5" fmla="*/ 681038 h 21600"/>
                <a:gd name="T6" fmla="*/ 2735263 w 21600"/>
                <a:gd name="T7" fmla="*/ 681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1929"/>
                    <a:pt x="4835" y="21600"/>
                    <a:pt x="10799" y="21600"/>
                  </a:cubicBezTo>
                  <a:cubicBezTo>
                    <a:pt x="16764" y="21600"/>
                    <a:pt x="21599" y="11929"/>
                    <a:pt x="21599"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29" name="AutoShape 110"/>
            <p:cNvSpPr>
              <a:spLocks/>
            </p:cNvSpPr>
            <p:nvPr/>
          </p:nvSpPr>
          <p:spPr bwMode="auto">
            <a:xfrm>
              <a:off x="180975" y="3636962"/>
              <a:ext cx="5137150" cy="1022350"/>
            </a:xfrm>
            <a:custGeom>
              <a:avLst/>
              <a:gdLst>
                <a:gd name="T0" fmla="*/ 2568575 w 21600"/>
                <a:gd name="T1" fmla="*/ 511175 h 21600"/>
                <a:gd name="T2" fmla="*/ 2568575 w 21600"/>
                <a:gd name="T3" fmla="*/ 511175 h 21600"/>
                <a:gd name="T4" fmla="*/ 2568575 w 21600"/>
                <a:gd name="T5" fmla="*/ 511175 h 21600"/>
                <a:gd name="T6" fmla="*/ 2568575 w 21600"/>
                <a:gd name="T7" fmla="*/ 511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09"/>
                  </a:moveTo>
                  <a:cubicBezTo>
                    <a:pt x="1177" y="12569"/>
                    <a:pt x="5557" y="21599"/>
                    <a:pt x="10780" y="21599"/>
                  </a:cubicBezTo>
                  <a:cubicBezTo>
                    <a:pt x="16062" y="21599"/>
                    <a:pt x="20481" y="12366"/>
                    <a:pt x="21599"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0" name="AutoShape 111"/>
            <p:cNvSpPr>
              <a:spLocks/>
            </p:cNvSpPr>
            <p:nvPr/>
          </p:nvSpPr>
          <p:spPr bwMode="auto">
            <a:xfrm>
              <a:off x="360363" y="4059237"/>
              <a:ext cx="4787900" cy="874713"/>
            </a:xfrm>
            <a:custGeom>
              <a:avLst/>
              <a:gdLst>
                <a:gd name="T0" fmla="*/ 2393950 w 21600"/>
                <a:gd name="T1" fmla="*/ 437357 h 21600"/>
                <a:gd name="T2" fmla="*/ 2393950 w 21600"/>
                <a:gd name="T3" fmla="*/ 437357 h 21600"/>
                <a:gd name="T4" fmla="*/ 2393950 w 21600"/>
                <a:gd name="T5" fmla="*/ 437357 h 21600"/>
                <a:gd name="T6" fmla="*/ 2393950 w 21600"/>
                <a:gd name="T7" fmla="*/ 437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9"/>
                  </a:moveTo>
                  <a:cubicBezTo>
                    <a:pt x="1437" y="12528"/>
                    <a:pt x="5728" y="21599"/>
                    <a:pt x="10798" y="21599"/>
                  </a:cubicBezTo>
                  <a:cubicBezTo>
                    <a:pt x="15872" y="21599"/>
                    <a:pt x="20166" y="12514"/>
                    <a:pt x="21599" y="0"/>
                  </a:cubicBezTo>
                </a:path>
              </a:pathLst>
            </a:custGeom>
            <a:noFill/>
            <a:ln w="6350" cap="flat" cmpd="sng">
              <a:solidFill>
                <a:srgbClr val="9DCD50"/>
              </a:solidFill>
              <a:prstDash val="sysDot"/>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1" name="AutoShape 112"/>
            <p:cNvSpPr>
              <a:spLocks/>
            </p:cNvSpPr>
            <p:nvPr/>
          </p:nvSpPr>
          <p:spPr bwMode="auto">
            <a:xfrm>
              <a:off x="601663" y="4449762"/>
              <a:ext cx="4254500" cy="654050"/>
            </a:xfrm>
            <a:custGeom>
              <a:avLst/>
              <a:gdLst>
                <a:gd name="T0" fmla="*/ 2127250 w 21600"/>
                <a:gd name="T1" fmla="*/ 327025 h 21600"/>
                <a:gd name="T2" fmla="*/ 2127250 w 21600"/>
                <a:gd name="T3" fmla="*/ 327025 h 21600"/>
                <a:gd name="T4" fmla="*/ 2127250 w 21600"/>
                <a:gd name="T5" fmla="*/ 327025 h 21600"/>
                <a:gd name="T6" fmla="*/ 2127250 w 21600"/>
                <a:gd name="T7" fmla="*/ 3270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985" y="12808"/>
                    <a:pt x="6080" y="21600"/>
                    <a:pt x="10811" y="21600"/>
                  </a:cubicBezTo>
                  <a:cubicBezTo>
                    <a:pt x="15523" y="21600"/>
                    <a:pt x="19606" y="12874"/>
                    <a:pt x="21600" y="144"/>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2" name="AutoShape 113"/>
            <p:cNvSpPr>
              <a:spLocks/>
            </p:cNvSpPr>
            <p:nvPr/>
          </p:nvSpPr>
          <p:spPr bwMode="auto">
            <a:xfrm>
              <a:off x="2886075" y="781050"/>
              <a:ext cx="550863" cy="4638675"/>
            </a:xfrm>
            <a:custGeom>
              <a:avLst/>
              <a:gdLst>
                <a:gd name="T0" fmla="*/ 275411 w 13639"/>
                <a:gd name="T1" fmla="*/ 2319338 h 21600"/>
                <a:gd name="T2" fmla="*/ 275411 w 13639"/>
                <a:gd name="T3" fmla="*/ 2319338 h 21600"/>
                <a:gd name="T4" fmla="*/ 275411 w 13639"/>
                <a:gd name="T5" fmla="*/ 2319338 h 21600"/>
                <a:gd name="T6" fmla="*/ 275411 w 13639"/>
                <a:gd name="T7" fmla="*/ 23193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39" h="21600">
                  <a:moveTo>
                    <a:pt x="6372" y="21600"/>
                  </a:moveTo>
                  <a:cubicBezTo>
                    <a:pt x="21600" y="19376"/>
                    <a:pt x="9652" y="3229"/>
                    <a:pt x="0"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3" name="AutoShape 114"/>
            <p:cNvSpPr>
              <a:spLocks/>
            </p:cNvSpPr>
            <p:nvPr/>
          </p:nvSpPr>
          <p:spPr bwMode="auto">
            <a:xfrm>
              <a:off x="3095625" y="750887"/>
              <a:ext cx="1027113" cy="4538663"/>
            </a:xfrm>
            <a:custGeom>
              <a:avLst/>
              <a:gdLst>
                <a:gd name="T0" fmla="*/ 513557 w 13922"/>
                <a:gd name="T1" fmla="*/ 2269332 h 21600"/>
                <a:gd name="T2" fmla="*/ 513557 w 13922"/>
                <a:gd name="T3" fmla="*/ 2269332 h 21600"/>
                <a:gd name="T4" fmla="*/ 513557 w 13922"/>
                <a:gd name="T5" fmla="*/ 2269332 h 21600"/>
                <a:gd name="T6" fmla="*/ 513557 w 13922"/>
                <a:gd name="T7" fmla="*/ 2269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22" h="21600">
                  <a:moveTo>
                    <a:pt x="0" y="0"/>
                  </a:moveTo>
                  <a:cubicBezTo>
                    <a:pt x="9236" y="3628"/>
                    <a:pt x="21600" y="17720"/>
                    <a:pt x="7643" y="2160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4" name="AutoShape 115"/>
            <p:cNvSpPr>
              <a:spLocks/>
            </p:cNvSpPr>
            <p:nvPr/>
          </p:nvSpPr>
          <p:spPr bwMode="auto">
            <a:xfrm>
              <a:off x="3246438" y="692150"/>
              <a:ext cx="1435100" cy="4387850"/>
            </a:xfrm>
            <a:custGeom>
              <a:avLst/>
              <a:gdLst>
                <a:gd name="T0" fmla="*/ 717550 w 16480"/>
                <a:gd name="T1" fmla="*/ 2193925 h 21600"/>
                <a:gd name="T2" fmla="*/ 717550 w 16480"/>
                <a:gd name="T3" fmla="*/ 2193925 h 21600"/>
                <a:gd name="T4" fmla="*/ 717550 w 16480"/>
                <a:gd name="T5" fmla="*/ 2193925 h 21600"/>
                <a:gd name="T6" fmla="*/ 717550 w 16480"/>
                <a:gd name="T7" fmla="*/ 21939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0" h="21600">
                  <a:moveTo>
                    <a:pt x="0" y="0"/>
                  </a:moveTo>
                  <a:cubicBezTo>
                    <a:pt x="16923" y="5986"/>
                    <a:pt x="21599" y="17969"/>
                    <a:pt x="10338" y="2160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5" name="AutoShape 116"/>
            <p:cNvSpPr>
              <a:spLocks/>
            </p:cNvSpPr>
            <p:nvPr/>
          </p:nvSpPr>
          <p:spPr bwMode="auto">
            <a:xfrm>
              <a:off x="3336925" y="631825"/>
              <a:ext cx="1766888" cy="3948112"/>
            </a:xfrm>
            <a:custGeom>
              <a:avLst/>
              <a:gdLst>
                <a:gd name="T0" fmla="*/ 883444 w 16054"/>
                <a:gd name="T1" fmla="*/ 1974056 h 21600"/>
                <a:gd name="T2" fmla="*/ 883444 w 16054"/>
                <a:gd name="T3" fmla="*/ 1974056 h 21600"/>
                <a:gd name="T4" fmla="*/ 883444 w 16054"/>
                <a:gd name="T5" fmla="*/ 1974056 h 21600"/>
                <a:gd name="T6" fmla="*/ 883444 w 16054"/>
                <a:gd name="T7" fmla="*/ 1974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54" h="21600">
                  <a:moveTo>
                    <a:pt x="0" y="0"/>
                  </a:moveTo>
                  <a:cubicBezTo>
                    <a:pt x="11139" y="3575"/>
                    <a:pt x="21600" y="14037"/>
                    <a:pt x="12723" y="2160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6" name="AutoShape 117"/>
            <p:cNvSpPr>
              <a:spLocks/>
            </p:cNvSpPr>
            <p:nvPr/>
          </p:nvSpPr>
          <p:spPr bwMode="auto">
            <a:xfrm>
              <a:off x="3427413" y="541337"/>
              <a:ext cx="1963737" cy="3016250"/>
            </a:xfrm>
            <a:custGeom>
              <a:avLst/>
              <a:gdLst>
                <a:gd name="T0" fmla="*/ 981869 w 19836"/>
                <a:gd name="T1" fmla="*/ 1508125 h 21600"/>
                <a:gd name="T2" fmla="*/ 981869 w 19836"/>
                <a:gd name="T3" fmla="*/ 1508125 h 21600"/>
                <a:gd name="T4" fmla="*/ 981869 w 19836"/>
                <a:gd name="T5" fmla="*/ 1508125 h 21600"/>
                <a:gd name="T6" fmla="*/ 981869 w 19836"/>
                <a:gd name="T7" fmla="*/ 1508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36" h="21600">
                  <a:moveTo>
                    <a:pt x="0" y="0"/>
                  </a:moveTo>
                  <a:cubicBezTo>
                    <a:pt x="14226" y="3812"/>
                    <a:pt x="21599" y="13091"/>
                    <a:pt x="19476" y="21599"/>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7" name="AutoShape 118"/>
            <p:cNvSpPr>
              <a:spLocks/>
            </p:cNvSpPr>
            <p:nvPr/>
          </p:nvSpPr>
          <p:spPr bwMode="auto">
            <a:xfrm>
              <a:off x="3457575" y="450850"/>
              <a:ext cx="1985963" cy="1801812"/>
            </a:xfrm>
            <a:custGeom>
              <a:avLst/>
              <a:gdLst>
                <a:gd name="T0" fmla="*/ 992982 w 21600"/>
                <a:gd name="T1" fmla="*/ 900906 h 21600"/>
                <a:gd name="T2" fmla="*/ 992982 w 21600"/>
                <a:gd name="T3" fmla="*/ 900906 h 21600"/>
                <a:gd name="T4" fmla="*/ 992982 w 21600"/>
                <a:gd name="T5" fmla="*/ 900906 h 21600"/>
                <a:gd name="T6" fmla="*/ 992982 w 21600"/>
                <a:gd name="T7" fmla="*/ 9009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cubicBezTo>
                    <a:pt x="17695" y="6753"/>
                    <a:pt x="5338" y="1067"/>
                    <a:pt x="0"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8" name="AutoShape 119"/>
            <p:cNvSpPr>
              <a:spLocks/>
            </p:cNvSpPr>
            <p:nvPr/>
          </p:nvSpPr>
          <p:spPr bwMode="auto">
            <a:xfrm>
              <a:off x="3427413" y="360362"/>
              <a:ext cx="1508125" cy="760413"/>
            </a:xfrm>
            <a:custGeom>
              <a:avLst/>
              <a:gdLst>
                <a:gd name="T0" fmla="*/ 754063 w 21600"/>
                <a:gd name="T1" fmla="*/ 380207 h 21600"/>
                <a:gd name="T2" fmla="*/ 754063 w 21600"/>
                <a:gd name="T3" fmla="*/ 380207 h 21600"/>
                <a:gd name="T4" fmla="*/ 754063 w 21600"/>
                <a:gd name="T5" fmla="*/ 380207 h 21600"/>
                <a:gd name="T6" fmla="*/ 754063 w 21600"/>
                <a:gd name="T7" fmla="*/ 3802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16357" y="8242"/>
                    <a:pt x="7223" y="1525"/>
                    <a:pt x="0"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9" name="AutoShape 120"/>
            <p:cNvSpPr>
              <a:spLocks/>
            </p:cNvSpPr>
            <p:nvPr/>
          </p:nvSpPr>
          <p:spPr bwMode="auto">
            <a:xfrm>
              <a:off x="3367088" y="269875"/>
              <a:ext cx="1050925" cy="303212"/>
            </a:xfrm>
            <a:custGeom>
              <a:avLst/>
              <a:gdLst>
                <a:gd name="T0" fmla="*/ 525463 w 21600"/>
                <a:gd name="T1" fmla="*/ 177882 h 19877"/>
                <a:gd name="T2" fmla="*/ 525463 w 21600"/>
                <a:gd name="T3" fmla="*/ 177882 h 19877"/>
                <a:gd name="T4" fmla="*/ 525463 w 21600"/>
                <a:gd name="T5" fmla="*/ 177882 h 19877"/>
                <a:gd name="T6" fmla="*/ 525463 w 21600"/>
                <a:gd name="T7" fmla="*/ 177882 h 198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877">
                  <a:moveTo>
                    <a:pt x="21599" y="19876"/>
                  </a:moveTo>
                  <a:cubicBezTo>
                    <a:pt x="16124" y="7611"/>
                    <a:pt x="7614" y="-1723"/>
                    <a:pt x="0" y="268"/>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0" name="AutoShape 121"/>
            <p:cNvSpPr>
              <a:spLocks/>
            </p:cNvSpPr>
            <p:nvPr/>
          </p:nvSpPr>
          <p:spPr bwMode="auto">
            <a:xfrm>
              <a:off x="3246438" y="180975"/>
              <a:ext cx="684212" cy="90487"/>
            </a:xfrm>
            <a:custGeom>
              <a:avLst/>
              <a:gdLst>
                <a:gd name="T0" fmla="*/ 342106 w 21600"/>
                <a:gd name="T1" fmla="*/ 62266 h 18180"/>
                <a:gd name="T2" fmla="*/ 342106 w 21600"/>
                <a:gd name="T3" fmla="*/ 62266 h 18180"/>
                <a:gd name="T4" fmla="*/ 342106 w 21600"/>
                <a:gd name="T5" fmla="*/ 62266 h 18180"/>
                <a:gd name="T6" fmla="*/ 342106 w 21600"/>
                <a:gd name="T7" fmla="*/ 62266 h 18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8180">
                  <a:moveTo>
                    <a:pt x="21599" y="18180"/>
                  </a:moveTo>
                  <a:cubicBezTo>
                    <a:pt x="12761" y="-1396"/>
                    <a:pt x="9786" y="-3420"/>
                    <a:pt x="0" y="3912"/>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1" name="AutoShape 122"/>
            <p:cNvSpPr>
              <a:spLocks/>
            </p:cNvSpPr>
            <p:nvPr/>
          </p:nvSpPr>
          <p:spPr bwMode="auto">
            <a:xfrm>
              <a:off x="3095625" y="90487"/>
              <a:ext cx="322263" cy="50800"/>
            </a:xfrm>
            <a:custGeom>
              <a:avLst/>
              <a:gdLst>
                <a:gd name="T0" fmla="*/ 161132 w 21600"/>
                <a:gd name="T1" fmla="*/ 32099 h 19083"/>
                <a:gd name="T2" fmla="*/ 161132 w 21600"/>
                <a:gd name="T3" fmla="*/ 32099 h 19083"/>
                <a:gd name="T4" fmla="*/ 161132 w 21600"/>
                <a:gd name="T5" fmla="*/ 32099 h 19083"/>
                <a:gd name="T6" fmla="*/ 161132 w 21600"/>
                <a:gd name="T7" fmla="*/ 32099 h 190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083">
                  <a:moveTo>
                    <a:pt x="21599" y="1377"/>
                  </a:moveTo>
                  <a:cubicBezTo>
                    <a:pt x="13843" y="-2517"/>
                    <a:pt x="7311" y="1377"/>
                    <a:pt x="0" y="19083"/>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2" name="AutoShape 123"/>
            <p:cNvSpPr>
              <a:spLocks/>
            </p:cNvSpPr>
            <p:nvPr/>
          </p:nvSpPr>
          <p:spPr bwMode="auto">
            <a:xfrm>
              <a:off x="2044700" y="781050"/>
              <a:ext cx="550863" cy="4638675"/>
            </a:xfrm>
            <a:custGeom>
              <a:avLst/>
              <a:gdLst>
                <a:gd name="T0" fmla="*/ 275411 w 13639"/>
                <a:gd name="T1" fmla="*/ 2319338 h 21600"/>
                <a:gd name="T2" fmla="*/ 275411 w 13639"/>
                <a:gd name="T3" fmla="*/ 2319338 h 21600"/>
                <a:gd name="T4" fmla="*/ 275411 w 13639"/>
                <a:gd name="T5" fmla="*/ 2319338 h 21600"/>
                <a:gd name="T6" fmla="*/ 275411 w 13639"/>
                <a:gd name="T7" fmla="*/ 23193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39" h="21600">
                  <a:moveTo>
                    <a:pt x="7266" y="21600"/>
                  </a:moveTo>
                  <a:cubicBezTo>
                    <a:pt x="-7961" y="19376"/>
                    <a:pt x="3986" y="3229"/>
                    <a:pt x="13639"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3" name="AutoShape 124"/>
            <p:cNvSpPr>
              <a:spLocks/>
            </p:cNvSpPr>
            <p:nvPr/>
          </p:nvSpPr>
          <p:spPr bwMode="auto">
            <a:xfrm>
              <a:off x="360363" y="1173162"/>
              <a:ext cx="4746625" cy="1544638"/>
            </a:xfrm>
            <a:custGeom>
              <a:avLst/>
              <a:gdLst>
                <a:gd name="T0" fmla="*/ 2373313 w 21600"/>
                <a:gd name="T1" fmla="*/ 772319 h 21600"/>
                <a:gd name="T2" fmla="*/ 2373313 w 21600"/>
                <a:gd name="T3" fmla="*/ 772319 h 21600"/>
                <a:gd name="T4" fmla="*/ 2373313 w 21600"/>
                <a:gd name="T5" fmla="*/ 772319 h 21600"/>
                <a:gd name="T6" fmla="*/ 2373313 w 21600"/>
                <a:gd name="T7" fmla="*/ 772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74" y="0"/>
                  </a:moveTo>
                  <a:cubicBezTo>
                    <a:pt x="21415" y="1605"/>
                    <a:pt x="21600" y="3318"/>
                    <a:pt x="21600" y="5097"/>
                  </a:cubicBezTo>
                  <a:cubicBezTo>
                    <a:pt x="21600" y="14211"/>
                    <a:pt x="16764" y="21600"/>
                    <a:pt x="10799" y="21600"/>
                  </a:cubicBezTo>
                  <a:cubicBezTo>
                    <a:pt x="4835" y="21600"/>
                    <a:pt x="0" y="14211"/>
                    <a:pt x="0" y="5097"/>
                  </a:cubicBezTo>
                  <a:cubicBezTo>
                    <a:pt x="0" y="3318"/>
                    <a:pt x="184" y="1605"/>
                    <a:pt x="525" y="0"/>
                  </a:cubicBezTo>
                </a:path>
              </a:pathLst>
            </a:custGeom>
            <a:noFill/>
            <a:ln w="6350" cap="flat" cmpd="sng">
              <a:solidFill>
                <a:srgbClr val="9DCD50"/>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4" name="AutoShape 125"/>
            <p:cNvSpPr>
              <a:spLocks/>
            </p:cNvSpPr>
            <p:nvPr/>
          </p:nvSpPr>
          <p:spPr bwMode="auto">
            <a:xfrm>
              <a:off x="1112838" y="3397250"/>
              <a:ext cx="2093912" cy="1962150"/>
            </a:xfrm>
            <a:custGeom>
              <a:avLst/>
              <a:gdLst>
                <a:gd name="T0" fmla="*/ 1046956 w 21510"/>
                <a:gd name="T1" fmla="*/ 987135 h 21533"/>
                <a:gd name="T2" fmla="*/ 1046956 w 21510"/>
                <a:gd name="T3" fmla="*/ 987135 h 21533"/>
                <a:gd name="T4" fmla="*/ 1046956 w 21510"/>
                <a:gd name="T5" fmla="*/ 987135 h 21533"/>
                <a:gd name="T6" fmla="*/ 1046956 w 21510"/>
                <a:gd name="T7" fmla="*/ 987135 h 21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10" h="21533">
                  <a:moveTo>
                    <a:pt x="9639" y="21532"/>
                  </a:moveTo>
                  <a:cubicBezTo>
                    <a:pt x="9809" y="21429"/>
                    <a:pt x="10060" y="21452"/>
                    <a:pt x="9950" y="21283"/>
                  </a:cubicBezTo>
                  <a:cubicBezTo>
                    <a:pt x="9841" y="21114"/>
                    <a:pt x="9700" y="20880"/>
                    <a:pt x="9700" y="20880"/>
                  </a:cubicBezTo>
                  <a:cubicBezTo>
                    <a:pt x="9620" y="20742"/>
                    <a:pt x="9700" y="20659"/>
                    <a:pt x="9749" y="20685"/>
                  </a:cubicBezTo>
                  <a:cubicBezTo>
                    <a:pt x="9797" y="20711"/>
                    <a:pt x="9870" y="20646"/>
                    <a:pt x="9919" y="20620"/>
                  </a:cubicBezTo>
                  <a:cubicBezTo>
                    <a:pt x="9967" y="20594"/>
                    <a:pt x="10113" y="20542"/>
                    <a:pt x="10162" y="20555"/>
                  </a:cubicBezTo>
                  <a:cubicBezTo>
                    <a:pt x="10211" y="20568"/>
                    <a:pt x="10262" y="20472"/>
                    <a:pt x="10262" y="20472"/>
                  </a:cubicBezTo>
                  <a:cubicBezTo>
                    <a:pt x="10186" y="20373"/>
                    <a:pt x="10126" y="20295"/>
                    <a:pt x="10138" y="20217"/>
                  </a:cubicBezTo>
                  <a:cubicBezTo>
                    <a:pt x="10150" y="20139"/>
                    <a:pt x="10126" y="20056"/>
                    <a:pt x="10126" y="20056"/>
                  </a:cubicBezTo>
                  <a:cubicBezTo>
                    <a:pt x="10235" y="20126"/>
                    <a:pt x="10308" y="20139"/>
                    <a:pt x="10417" y="20087"/>
                  </a:cubicBezTo>
                  <a:cubicBezTo>
                    <a:pt x="10527" y="20035"/>
                    <a:pt x="10612" y="20100"/>
                    <a:pt x="10672" y="20113"/>
                  </a:cubicBezTo>
                  <a:cubicBezTo>
                    <a:pt x="10733" y="20126"/>
                    <a:pt x="11110" y="20230"/>
                    <a:pt x="11207" y="20165"/>
                  </a:cubicBezTo>
                  <a:cubicBezTo>
                    <a:pt x="11305" y="20100"/>
                    <a:pt x="11553" y="20274"/>
                    <a:pt x="11662" y="20222"/>
                  </a:cubicBezTo>
                  <a:cubicBezTo>
                    <a:pt x="11771" y="20170"/>
                    <a:pt x="11662" y="20222"/>
                    <a:pt x="11662" y="20222"/>
                  </a:cubicBezTo>
                  <a:cubicBezTo>
                    <a:pt x="11662" y="20222"/>
                    <a:pt x="12039" y="20105"/>
                    <a:pt x="12051" y="20014"/>
                  </a:cubicBezTo>
                  <a:cubicBezTo>
                    <a:pt x="12063" y="19924"/>
                    <a:pt x="12010" y="19905"/>
                    <a:pt x="11864" y="19840"/>
                  </a:cubicBezTo>
                  <a:cubicBezTo>
                    <a:pt x="11718" y="19775"/>
                    <a:pt x="11560" y="19567"/>
                    <a:pt x="11523" y="19489"/>
                  </a:cubicBezTo>
                  <a:cubicBezTo>
                    <a:pt x="11487" y="19411"/>
                    <a:pt x="11256" y="19372"/>
                    <a:pt x="11215" y="19245"/>
                  </a:cubicBezTo>
                  <a:cubicBezTo>
                    <a:pt x="11187" y="19159"/>
                    <a:pt x="11256" y="19178"/>
                    <a:pt x="11329" y="19269"/>
                  </a:cubicBezTo>
                  <a:cubicBezTo>
                    <a:pt x="11475" y="19230"/>
                    <a:pt x="11523" y="19243"/>
                    <a:pt x="11572" y="19295"/>
                  </a:cubicBezTo>
                  <a:cubicBezTo>
                    <a:pt x="11621" y="19346"/>
                    <a:pt x="11803" y="19411"/>
                    <a:pt x="11864" y="19411"/>
                  </a:cubicBezTo>
                  <a:cubicBezTo>
                    <a:pt x="11924" y="19411"/>
                    <a:pt x="12216" y="19502"/>
                    <a:pt x="12216" y="19502"/>
                  </a:cubicBezTo>
                  <a:cubicBezTo>
                    <a:pt x="12289" y="19580"/>
                    <a:pt x="12629" y="19671"/>
                    <a:pt x="12775" y="19580"/>
                  </a:cubicBezTo>
                  <a:cubicBezTo>
                    <a:pt x="12921" y="19489"/>
                    <a:pt x="13249" y="19308"/>
                    <a:pt x="13371" y="19282"/>
                  </a:cubicBezTo>
                  <a:cubicBezTo>
                    <a:pt x="13493" y="19256"/>
                    <a:pt x="13614" y="19126"/>
                    <a:pt x="13651" y="19087"/>
                  </a:cubicBezTo>
                  <a:cubicBezTo>
                    <a:pt x="13687" y="19048"/>
                    <a:pt x="13723" y="18996"/>
                    <a:pt x="13845" y="18957"/>
                  </a:cubicBezTo>
                  <a:cubicBezTo>
                    <a:pt x="13918" y="18840"/>
                    <a:pt x="13967" y="18788"/>
                    <a:pt x="14064" y="18801"/>
                  </a:cubicBezTo>
                  <a:cubicBezTo>
                    <a:pt x="14185" y="18723"/>
                    <a:pt x="14319" y="18710"/>
                    <a:pt x="14392" y="18580"/>
                  </a:cubicBezTo>
                  <a:cubicBezTo>
                    <a:pt x="14465" y="18450"/>
                    <a:pt x="14635" y="18372"/>
                    <a:pt x="14757" y="18359"/>
                  </a:cubicBezTo>
                  <a:lnTo>
                    <a:pt x="15046" y="18122"/>
                  </a:lnTo>
                  <a:cubicBezTo>
                    <a:pt x="15121" y="17917"/>
                    <a:pt x="15061" y="17956"/>
                    <a:pt x="15036" y="17878"/>
                  </a:cubicBezTo>
                  <a:cubicBezTo>
                    <a:pt x="15012" y="17800"/>
                    <a:pt x="14958" y="17589"/>
                    <a:pt x="15007" y="17498"/>
                  </a:cubicBezTo>
                  <a:cubicBezTo>
                    <a:pt x="15056" y="17407"/>
                    <a:pt x="15133" y="17358"/>
                    <a:pt x="15194" y="17332"/>
                  </a:cubicBezTo>
                  <a:cubicBezTo>
                    <a:pt x="15255" y="17306"/>
                    <a:pt x="15316" y="17244"/>
                    <a:pt x="15377" y="17166"/>
                  </a:cubicBezTo>
                  <a:cubicBezTo>
                    <a:pt x="15595" y="17111"/>
                    <a:pt x="15717" y="17085"/>
                    <a:pt x="15802" y="16994"/>
                  </a:cubicBezTo>
                  <a:cubicBezTo>
                    <a:pt x="15887" y="16903"/>
                    <a:pt x="16069" y="16877"/>
                    <a:pt x="16142" y="16851"/>
                  </a:cubicBezTo>
                  <a:cubicBezTo>
                    <a:pt x="16215" y="16825"/>
                    <a:pt x="16458" y="16734"/>
                    <a:pt x="16507" y="16708"/>
                  </a:cubicBezTo>
                  <a:cubicBezTo>
                    <a:pt x="16556" y="16682"/>
                    <a:pt x="16774" y="16565"/>
                    <a:pt x="16774" y="16565"/>
                  </a:cubicBezTo>
                  <a:cubicBezTo>
                    <a:pt x="16969" y="16630"/>
                    <a:pt x="17090" y="16591"/>
                    <a:pt x="17200" y="16539"/>
                  </a:cubicBezTo>
                  <a:cubicBezTo>
                    <a:pt x="17309" y="16487"/>
                    <a:pt x="17467" y="16461"/>
                    <a:pt x="17565" y="16526"/>
                  </a:cubicBezTo>
                  <a:cubicBezTo>
                    <a:pt x="17662" y="16591"/>
                    <a:pt x="17917" y="16500"/>
                    <a:pt x="17924" y="16500"/>
                  </a:cubicBezTo>
                  <a:cubicBezTo>
                    <a:pt x="18002" y="16383"/>
                    <a:pt x="18194" y="16256"/>
                    <a:pt x="18352" y="16230"/>
                  </a:cubicBezTo>
                  <a:cubicBezTo>
                    <a:pt x="18428" y="15993"/>
                    <a:pt x="18440" y="16006"/>
                    <a:pt x="18573" y="15928"/>
                  </a:cubicBezTo>
                  <a:cubicBezTo>
                    <a:pt x="18610" y="15746"/>
                    <a:pt x="18622" y="15733"/>
                    <a:pt x="18719" y="15643"/>
                  </a:cubicBezTo>
                  <a:cubicBezTo>
                    <a:pt x="18829" y="15461"/>
                    <a:pt x="18938" y="15123"/>
                    <a:pt x="19108" y="15019"/>
                  </a:cubicBezTo>
                  <a:cubicBezTo>
                    <a:pt x="19206" y="14863"/>
                    <a:pt x="19305" y="14712"/>
                    <a:pt x="19305" y="14712"/>
                  </a:cubicBezTo>
                  <a:cubicBezTo>
                    <a:pt x="19242" y="14447"/>
                    <a:pt x="19351" y="14265"/>
                    <a:pt x="19376" y="14148"/>
                  </a:cubicBezTo>
                  <a:cubicBezTo>
                    <a:pt x="19436" y="13979"/>
                    <a:pt x="19400" y="13914"/>
                    <a:pt x="19424" y="13771"/>
                  </a:cubicBezTo>
                  <a:cubicBezTo>
                    <a:pt x="19449" y="13628"/>
                    <a:pt x="19412" y="13641"/>
                    <a:pt x="19400" y="13498"/>
                  </a:cubicBezTo>
                  <a:cubicBezTo>
                    <a:pt x="19485" y="13355"/>
                    <a:pt x="19512" y="13199"/>
                    <a:pt x="19509" y="13134"/>
                  </a:cubicBezTo>
                  <a:cubicBezTo>
                    <a:pt x="19704" y="12978"/>
                    <a:pt x="20008" y="12731"/>
                    <a:pt x="20044" y="12627"/>
                  </a:cubicBezTo>
                  <a:cubicBezTo>
                    <a:pt x="20081" y="12523"/>
                    <a:pt x="20154" y="12432"/>
                    <a:pt x="20287" y="12315"/>
                  </a:cubicBezTo>
                  <a:cubicBezTo>
                    <a:pt x="20421" y="12198"/>
                    <a:pt x="20494" y="11991"/>
                    <a:pt x="20701" y="11913"/>
                  </a:cubicBezTo>
                  <a:cubicBezTo>
                    <a:pt x="20907" y="11835"/>
                    <a:pt x="21335" y="11385"/>
                    <a:pt x="21347" y="11281"/>
                  </a:cubicBezTo>
                  <a:cubicBezTo>
                    <a:pt x="21347" y="11281"/>
                    <a:pt x="21454" y="11016"/>
                    <a:pt x="21503" y="10496"/>
                  </a:cubicBezTo>
                  <a:cubicBezTo>
                    <a:pt x="21551" y="9976"/>
                    <a:pt x="21279" y="9701"/>
                    <a:pt x="21269" y="9721"/>
                  </a:cubicBezTo>
                  <a:cubicBezTo>
                    <a:pt x="21260" y="9742"/>
                    <a:pt x="20944" y="9638"/>
                    <a:pt x="20774" y="9690"/>
                  </a:cubicBezTo>
                  <a:cubicBezTo>
                    <a:pt x="20603" y="9742"/>
                    <a:pt x="20492" y="9667"/>
                    <a:pt x="20336" y="9573"/>
                  </a:cubicBezTo>
                  <a:cubicBezTo>
                    <a:pt x="20180" y="9480"/>
                    <a:pt x="19680" y="9144"/>
                    <a:pt x="19485" y="9027"/>
                  </a:cubicBezTo>
                  <a:cubicBezTo>
                    <a:pt x="19291" y="8910"/>
                    <a:pt x="19169" y="8832"/>
                    <a:pt x="18999" y="8884"/>
                  </a:cubicBezTo>
                  <a:cubicBezTo>
                    <a:pt x="18829" y="8936"/>
                    <a:pt x="18707" y="8949"/>
                    <a:pt x="18488" y="8819"/>
                  </a:cubicBezTo>
                  <a:cubicBezTo>
                    <a:pt x="18270" y="8689"/>
                    <a:pt x="17953" y="8702"/>
                    <a:pt x="17637" y="8702"/>
                  </a:cubicBezTo>
                  <a:cubicBezTo>
                    <a:pt x="17321" y="8702"/>
                    <a:pt x="17224" y="8611"/>
                    <a:pt x="17030" y="8468"/>
                  </a:cubicBezTo>
                  <a:cubicBezTo>
                    <a:pt x="16835" y="8326"/>
                    <a:pt x="16227" y="8157"/>
                    <a:pt x="15911" y="8027"/>
                  </a:cubicBezTo>
                  <a:cubicBezTo>
                    <a:pt x="15595" y="7897"/>
                    <a:pt x="15450" y="7886"/>
                    <a:pt x="15182" y="7912"/>
                  </a:cubicBezTo>
                  <a:cubicBezTo>
                    <a:pt x="14915" y="7938"/>
                    <a:pt x="14861" y="8235"/>
                    <a:pt x="14715" y="8391"/>
                  </a:cubicBezTo>
                  <a:cubicBezTo>
                    <a:pt x="14569" y="8546"/>
                    <a:pt x="14477" y="8572"/>
                    <a:pt x="14331" y="8546"/>
                  </a:cubicBezTo>
                  <a:cubicBezTo>
                    <a:pt x="14185" y="8520"/>
                    <a:pt x="14088" y="8494"/>
                    <a:pt x="13976" y="8266"/>
                  </a:cubicBezTo>
                  <a:cubicBezTo>
                    <a:pt x="13976" y="8266"/>
                    <a:pt x="14185" y="8313"/>
                    <a:pt x="14428" y="8274"/>
                  </a:cubicBezTo>
                  <a:cubicBezTo>
                    <a:pt x="14672" y="8235"/>
                    <a:pt x="14968" y="7746"/>
                    <a:pt x="14968" y="7746"/>
                  </a:cubicBezTo>
                  <a:cubicBezTo>
                    <a:pt x="14871" y="7798"/>
                    <a:pt x="14428" y="7611"/>
                    <a:pt x="14307" y="7559"/>
                  </a:cubicBezTo>
                  <a:cubicBezTo>
                    <a:pt x="14185" y="7507"/>
                    <a:pt x="14015" y="7247"/>
                    <a:pt x="13937" y="7684"/>
                  </a:cubicBezTo>
                  <a:cubicBezTo>
                    <a:pt x="13860" y="8120"/>
                    <a:pt x="13869" y="7871"/>
                    <a:pt x="13748" y="8092"/>
                  </a:cubicBezTo>
                  <a:cubicBezTo>
                    <a:pt x="13638" y="7975"/>
                    <a:pt x="13680" y="7886"/>
                    <a:pt x="13665" y="7787"/>
                  </a:cubicBezTo>
                  <a:cubicBezTo>
                    <a:pt x="13651" y="7689"/>
                    <a:pt x="13359" y="7663"/>
                    <a:pt x="13784" y="7403"/>
                  </a:cubicBezTo>
                  <a:cubicBezTo>
                    <a:pt x="13784" y="7403"/>
                    <a:pt x="14078" y="6966"/>
                    <a:pt x="14249" y="6810"/>
                  </a:cubicBezTo>
                  <a:cubicBezTo>
                    <a:pt x="14419" y="6654"/>
                    <a:pt x="14149" y="6571"/>
                    <a:pt x="14052" y="6441"/>
                  </a:cubicBezTo>
                  <a:cubicBezTo>
                    <a:pt x="13954" y="6311"/>
                    <a:pt x="13894" y="6155"/>
                    <a:pt x="13845" y="5947"/>
                  </a:cubicBezTo>
                  <a:cubicBezTo>
                    <a:pt x="13784" y="5726"/>
                    <a:pt x="13475" y="5607"/>
                    <a:pt x="13359" y="5544"/>
                  </a:cubicBezTo>
                  <a:cubicBezTo>
                    <a:pt x="13242" y="5482"/>
                    <a:pt x="13237" y="5453"/>
                    <a:pt x="12921" y="5261"/>
                  </a:cubicBezTo>
                  <a:cubicBezTo>
                    <a:pt x="12848" y="5131"/>
                    <a:pt x="12702" y="4907"/>
                    <a:pt x="12168" y="4791"/>
                  </a:cubicBezTo>
                  <a:cubicBezTo>
                    <a:pt x="11997" y="4583"/>
                    <a:pt x="11837" y="4653"/>
                    <a:pt x="11706" y="4622"/>
                  </a:cubicBezTo>
                  <a:cubicBezTo>
                    <a:pt x="11574" y="4590"/>
                    <a:pt x="11329" y="4635"/>
                    <a:pt x="11147" y="4596"/>
                  </a:cubicBezTo>
                  <a:cubicBezTo>
                    <a:pt x="10964" y="4557"/>
                    <a:pt x="10806" y="4585"/>
                    <a:pt x="10660" y="4596"/>
                  </a:cubicBezTo>
                  <a:cubicBezTo>
                    <a:pt x="10660" y="4596"/>
                    <a:pt x="10271" y="4388"/>
                    <a:pt x="10271" y="4102"/>
                  </a:cubicBezTo>
                  <a:cubicBezTo>
                    <a:pt x="10271" y="3816"/>
                    <a:pt x="10016" y="3686"/>
                    <a:pt x="9907" y="3608"/>
                  </a:cubicBezTo>
                  <a:cubicBezTo>
                    <a:pt x="9797" y="3530"/>
                    <a:pt x="9688" y="3361"/>
                    <a:pt x="9591" y="3270"/>
                  </a:cubicBezTo>
                  <a:cubicBezTo>
                    <a:pt x="9493" y="3179"/>
                    <a:pt x="9262" y="3114"/>
                    <a:pt x="9262" y="3114"/>
                  </a:cubicBezTo>
                  <a:cubicBezTo>
                    <a:pt x="9165" y="3088"/>
                    <a:pt x="9027" y="3091"/>
                    <a:pt x="8978" y="3026"/>
                  </a:cubicBezTo>
                  <a:cubicBezTo>
                    <a:pt x="8929" y="2961"/>
                    <a:pt x="8934" y="2776"/>
                    <a:pt x="9017" y="2610"/>
                  </a:cubicBezTo>
                  <a:cubicBezTo>
                    <a:pt x="9017" y="2610"/>
                    <a:pt x="8582" y="2295"/>
                    <a:pt x="8497" y="2282"/>
                  </a:cubicBezTo>
                  <a:cubicBezTo>
                    <a:pt x="8412" y="2269"/>
                    <a:pt x="8339" y="2178"/>
                    <a:pt x="8290" y="2087"/>
                  </a:cubicBezTo>
                  <a:cubicBezTo>
                    <a:pt x="8241" y="1996"/>
                    <a:pt x="8229" y="2048"/>
                    <a:pt x="8047" y="1970"/>
                  </a:cubicBezTo>
                  <a:cubicBezTo>
                    <a:pt x="7950" y="2022"/>
                    <a:pt x="7889" y="1970"/>
                    <a:pt x="7707" y="1944"/>
                  </a:cubicBezTo>
                  <a:cubicBezTo>
                    <a:pt x="7524" y="1918"/>
                    <a:pt x="7293" y="1879"/>
                    <a:pt x="7130" y="1903"/>
                  </a:cubicBezTo>
                  <a:cubicBezTo>
                    <a:pt x="7045" y="1812"/>
                    <a:pt x="6805" y="1635"/>
                    <a:pt x="6683" y="1570"/>
                  </a:cubicBezTo>
                  <a:cubicBezTo>
                    <a:pt x="6562" y="1505"/>
                    <a:pt x="6491" y="1593"/>
                    <a:pt x="6357" y="1515"/>
                  </a:cubicBezTo>
                  <a:cubicBezTo>
                    <a:pt x="6224" y="1437"/>
                    <a:pt x="6102" y="1437"/>
                    <a:pt x="5847" y="1445"/>
                  </a:cubicBezTo>
                  <a:cubicBezTo>
                    <a:pt x="5750" y="1354"/>
                    <a:pt x="5713" y="1230"/>
                    <a:pt x="5592" y="1217"/>
                  </a:cubicBezTo>
                  <a:cubicBezTo>
                    <a:pt x="5470" y="1204"/>
                    <a:pt x="5300" y="957"/>
                    <a:pt x="5190" y="814"/>
                  </a:cubicBezTo>
                  <a:cubicBezTo>
                    <a:pt x="5190" y="814"/>
                    <a:pt x="5032" y="723"/>
                    <a:pt x="4911" y="736"/>
                  </a:cubicBezTo>
                  <a:cubicBezTo>
                    <a:pt x="4972" y="892"/>
                    <a:pt x="4923" y="931"/>
                    <a:pt x="4887" y="1087"/>
                  </a:cubicBezTo>
                  <a:cubicBezTo>
                    <a:pt x="4789" y="1100"/>
                    <a:pt x="4777" y="1126"/>
                    <a:pt x="4680" y="1191"/>
                  </a:cubicBezTo>
                  <a:cubicBezTo>
                    <a:pt x="4583" y="1256"/>
                    <a:pt x="4534" y="1295"/>
                    <a:pt x="4279" y="1243"/>
                  </a:cubicBezTo>
                  <a:cubicBezTo>
                    <a:pt x="4169" y="1191"/>
                    <a:pt x="4169" y="1022"/>
                    <a:pt x="4157" y="970"/>
                  </a:cubicBezTo>
                  <a:cubicBezTo>
                    <a:pt x="4145" y="918"/>
                    <a:pt x="4388" y="346"/>
                    <a:pt x="4461" y="203"/>
                  </a:cubicBezTo>
                  <a:cubicBezTo>
                    <a:pt x="4534" y="60"/>
                    <a:pt x="4619" y="99"/>
                    <a:pt x="4522" y="21"/>
                  </a:cubicBezTo>
                  <a:cubicBezTo>
                    <a:pt x="4522" y="21"/>
                    <a:pt x="4519" y="-67"/>
                    <a:pt x="4349" y="114"/>
                  </a:cubicBezTo>
                  <a:cubicBezTo>
                    <a:pt x="4179" y="296"/>
                    <a:pt x="3853" y="229"/>
                    <a:pt x="3610" y="426"/>
                  </a:cubicBezTo>
                  <a:cubicBezTo>
                    <a:pt x="3337" y="649"/>
                    <a:pt x="2966" y="502"/>
                    <a:pt x="2723" y="541"/>
                  </a:cubicBezTo>
                  <a:cubicBezTo>
                    <a:pt x="2480" y="580"/>
                    <a:pt x="2579" y="551"/>
                    <a:pt x="2589" y="931"/>
                  </a:cubicBezTo>
                  <a:cubicBezTo>
                    <a:pt x="2589" y="931"/>
                    <a:pt x="2358" y="1074"/>
                    <a:pt x="2322" y="1165"/>
                  </a:cubicBezTo>
                  <a:cubicBezTo>
                    <a:pt x="2285" y="1256"/>
                    <a:pt x="1928" y="1250"/>
                    <a:pt x="1738" y="1219"/>
                  </a:cubicBezTo>
                  <a:cubicBezTo>
                    <a:pt x="1802" y="1562"/>
                    <a:pt x="1707" y="1578"/>
                    <a:pt x="1605" y="1697"/>
                  </a:cubicBezTo>
                  <a:cubicBezTo>
                    <a:pt x="1503" y="1817"/>
                    <a:pt x="1490" y="1778"/>
                    <a:pt x="1490" y="1778"/>
                  </a:cubicBezTo>
                  <a:cubicBezTo>
                    <a:pt x="1653" y="2238"/>
                    <a:pt x="1678" y="2178"/>
                    <a:pt x="1653" y="2412"/>
                  </a:cubicBezTo>
                  <a:cubicBezTo>
                    <a:pt x="1629" y="2646"/>
                    <a:pt x="1447" y="3270"/>
                    <a:pt x="1607" y="3462"/>
                  </a:cubicBezTo>
                  <a:cubicBezTo>
                    <a:pt x="1768" y="3655"/>
                    <a:pt x="1909" y="3634"/>
                    <a:pt x="1909" y="3634"/>
                  </a:cubicBezTo>
                  <a:cubicBezTo>
                    <a:pt x="1641" y="3972"/>
                    <a:pt x="1617" y="4086"/>
                    <a:pt x="1471" y="3982"/>
                  </a:cubicBezTo>
                  <a:cubicBezTo>
                    <a:pt x="1325" y="3878"/>
                    <a:pt x="1143" y="3912"/>
                    <a:pt x="1070" y="4193"/>
                  </a:cubicBezTo>
                  <a:cubicBezTo>
                    <a:pt x="997" y="4473"/>
                    <a:pt x="798" y="4549"/>
                    <a:pt x="632" y="4544"/>
                  </a:cubicBezTo>
                  <a:cubicBezTo>
                    <a:pt x="467" y="4538"/>
                    <a:pt x="353" y="4648"/>
                    <a:pt x="353" y="4856"/>
                  </a:cubicBezTo>
                  <a:cubicBezTo>
                    <a:pt x="353" y="5063"/>
                    <a:pt x="151" y="5043"/>
                    <a:pt x="187" y="5251"/>
                  </a:cubicBezTo>
                  <a:cubicBezTo>
                    <a:pt x="224" y="5459"/>
                    <a:pt x="207" y="5812"/>
                    <a:pt x="207" y="5812"/>
                  </a:cubicBezTo>
                  <a:cubicBezTo>
                    <a:pt x="421" y="6041"/>
                    <a:pt x="438" y="6124"/>
                    <a:pt x="413" y="6259"/>
                  </a:cubicBezTo>
                  <a:cubicBezTo>
                    <a:pt x="389" y="6394"/>
                    <a:pt x="401" y="6545"/>
                    <a:pt x="207" y="6545"/>
                  </a:cubicBezTo>
                  <a:cubicBezTo>
                    <a:pt x="12" y="6545"/>
                    <a:pt x="-48" y="6675"/>
                    <a:pt x="37" y="6831"/>
                  </a:cubicBezTo>
                  <a:cubicBezTo>
                    <a:pt x="122" y="6987"/>
                    <a:pt x="29" y="7197"/>
                    <a:pt x="187" y="7392"/>
                  </a:cubicBezTo>
                  <a:cubicBezTo>
                    <a:pt x="345" y="7587"/>
                    <a:pt x="863" y="8131"/>
                    <a:pt x="960" y="8339"/>
                  </a:cubicBezTo>
                  <a:cubicBezTo>
                    <a:pt x="1276" y="8780"/>
                    <a:pt x="1276" y="8819"/>
                    <a:pt x="1301" y="9027"/>
                  </a:cubicBezTo>
                  <a:cubicBezTo>
                    <a:pt x="1325" y="9235"/>
                    <a:pt x="1374" y="9248"/>
                    <a:pt x="1520" y="9482"/>
                  </a:cubicBezTo>
                  <a:cubicBezTo>
                    <a:pt x="1665" y="9716"/>
                    <a:pt x="1799" y="9833"/>
                    <a:pt x="1799" y="10041"/>
                  </a:cubicBezTo>
                  <a:cubicBezTo>
                    <a:pt x="1799" y="10249"/>
                    <a:pt x="1909" y="10392"/>
                    <a:pt x="2042" y="10548"/>
                  </a:cubicBezTo>
                  <a:cubicBezTo>
                    <a:pt x="2176" y="10704"/>
                    <a:pt x="2334" y="10977"/>
                    <a:pt x="2334" y="11133"/>
                  </a:cubicBezTo>
                  <a:cubicBezTo>
                    <a:pt x="2334" y="11215"/>
                    <a:pt x="2492" y="11406"/>
                    <a:pt x="2662" y="11601"/>
                  </a:cubicBezTo>
                  <a:cubicBezTo>
                    <a:pt x="2788" y="11745"/>
                    <a:pt x="2990" y="11757"/>
                    <a:pt x="3209" y="12017"/>
                  </a:cubicBezTo>
                  <a:cubicBezTo>
                    <a:pt x="3428" y="12276"/>
                    <a:pt x="3452" y="12315"/>
                    <a:pt x="3647" y="12367"/>
                  </a:cubicBezTo>
                  <a:cubicBezTo>
                    <a:pt x="3763" y="12399"/>
                    <a:pt x="3914" y="12523"/>
                    <a:pt x="4036" y="12692"/>
                  </a:cubicBezTo>
                  <a:cubicBezTo>
                    <a:pt x="4149" y="12849"/>
                    <a:pt x="4315" y="13004"/>
                    <a:pt x="4485" y="13056"/>
                  </a:cubicBezTo>
                  <a:cubicBezTo>
                    <a:pt x="4656" y="13108"/>
                    <a:pt x="4899" y="13303"/>
                    <a:pt x="4947" y="13433"/>
                  </a:cubicBezTo>
                  <a:cubicBezTo>
                    <a:pt x="4996" y="13563"/>
                    <a:pt x="5132" y="13619"/>
                    <a:pt x="5215" y="13849"/>
                  </a:cubicBezTo>
                  <a:cubicBezTo>
                    <a:pt x="5276" y="14018"/>
                    <a:pt x="5421" y="14109"/>
                    <a:pt x="5458" y="14395"/>
                  </a:cubicBezTo>
                  <a:cubicBezTo>
                    <a:pt x="5494" y="14681"/>
                    <a:pt x="5664" y="14863"/>
                    <a:pt x="5543" y="15071"/>
                  </a:cubicBezTo>
                  <a:cubicBezTo>
                    <a:pt x="5421" y="15279"/>
                    <a:pt x="5531" y="15435"/>
                    <a:pt x="5579" y="15695"/>
                  </a:cubicBezTo>
                  <a:cubicBezTo>
                    <a:pt x="5628" y="15954"/>
                    <a:pt x="5701" y="16266"/>
                    <a:pt x="5628" y="16422"/>
                  </a:cubicBezTo>
                  <a:cubicBezTo>
                    <a:pt x="5555" y="16578"/>
                    <a:pt x="5652" y="16981"/>
                    <a:pt x="5786" y="17293"/>
                  </a:cubicBezTo>
                  <a:cubicBezTo>
                    <a:pt x="5920" y="17605"/>
                    <a:pt x="6139" y="18205"/>
                    <a:pt x="6139" y="18205"/>
                  </a:cubicBezTo>
                  <a:cubicBezTo>
                    <a:pt x="6041" y="18476"/>
                    <a:pt x="5968" y="18788"/>
                    <a:pt x="5925" y="18850"/>
                  </a:cubicBezTo>
                  <a:cubicBezTo>
                    <a:pt x="6139" y="18996"/>
                    <a:pt x="6175" y="19113"/>
                    <a:pt x="6199" y="19269"/>
                  </a:cubicBezTo>
                  <a:cubicBezTo>
                    <a:pt x="6224" y="19424"/>
                    <a:pt x="6455" y="19593"/>
                    <a:pt x="6469" y="19661"/>
                  </a:cubicBezTo>
                  <a:cubicBezTo>
                    <a:pt x="6484" y="19729"/>
                    <a:pt x="6722" y="19822"/>
                    <a:pt x="7014" y="19848"/>
                  </a:cubicBezTo>
                  <a:cubicBezTo>
                    <a:pt x="7111" y="20202"/>
                    <a:pt x="7281" y="20399"/>
                    <a:pt x="7500" y="20529"/>
                  </a:cubicBezTo>
                  <a:cubicBezTo>
                    <a:pt x="7719" y="20659"/>
                    <a:pt x="7646" y="20594"/>
                    <a:pt x="7792" y="20789"/>
                  </a:cubicBezTo>
                  <a:cubicBezTo>
                    <a:pt x="7938" y="20984"/>
                    <a:pt x="8144" y="21088"/>
                    <a:pt x="8266" y="21088"/>
                  </a:cubicBezTo>
                  <a:cubicBezTo>
                    <a:pt x="8387" y="21088"/>
                    <a:pt x="8509" y="21049"/>
                    <a:pt x="8643" y="21153"/>
                  </a:cubicBezTo>
                  <a:cubicBezTo>
                    <a:pt x="8776" y="21257"/>
                    <a:pt x="8934" y="21348"/>
                    <a:pt x="9080" y="21348"/>
                  </a:cubicBezTo>
                  <a:cubicBezTo>
                    <a:pt x="9226" y="21348"/>
                    <a:pt x="9445" y="21465"/>
                    <a:pt x="9445" y="21465"/>
                  </a:cubicBezTo>
                  <a:cubicBezTo>
                    <a:pt x="9445" y="21465"/>
                    <a:pt x="9639" y="21532"/>
                    <a:pt x="9639" y="21532"/>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5" name="AutoShape 126"/>
            <p:cNvSpPr>
              <a:spLocks/>
            </p:cNvSpPr>
            <p:nvPr/>
          </p:nvSpPr>
          <p:spPr bwMode="auto">
            <a:xfrm>
              <a:off x="1112838" y="2795587"/>
              <a:ext cx="373062" cy="236538"/>
            </a:xfrm>
            <a:custGeom>
              <a:avLst/>
              <a:gdLst>
                <a:gd name="T0" fmla="*/ 186531 w 21600"/>
                <a:gd name="T1" fmla="*/ 119906 h 21451"/>
                <a:gd name="T2" fmla="*/ 186531 w 21600"/>
                <a:gd name="T3" fmla="*/ 119906 h 21451"/>
                <a:gd name="T4" fmla="*/ 186531 w 21600"/>
                <a:gd name="T5" fmla="*/ 119906 h 21451"/>
                <a:gd name="T6" fmla="*/ 186531 w 21600"/>
                <a:gd name="T7" fmla="*/ 119906 h 21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451">
                  <a:moveTo>
                    <a:pt x="0" y="2403"/>
                  </a:moveTo>
                  <a:cubicBezTo>
                    <a:pt x="959" y="1116"/>
                    <a:pt x="2329" y="-42"/>
                    <a:pt x="2741" y="0"/>
                  </a:cubicBezTo>
                  <a:cubicBezTo>
                    <a:pt x="3152" y="44"/>
                    <a:pt x="3974" y="1138"/>
                    <a:pt x="5070" y="494"/>
                  </a:cubicBezTo>
                  <a:cubicBezTo>
                    <a:pt x="6167" y="-149"/>
                    <a:pt x="7263" y="923"/>
                    <a:pt x="8291" y="1888"/>
                  </a:cubicBezTo>
                  <a:cubicBezTo>
                    <a:pt x="9319" y="2853"/>
                    <a:pt x="13225" y="8967"/>
                    <a:pt x="14048" y="9610"/>
                  </a:cubicBezTo>
                  <a:cubicBezTo>
                    <a:pt x="14870" y="10254"/>
                    <a:pt x="17680" y="15294"/>
                    <a:pt x="17680" y="15294"/>
                  </a:cubicBezTo>
                  <a:cubicBezTo>
                    <a:pt x="17680" y="15294"/>
                    <a:pt x="18982" y="16796"/>
                    <a:pt x="19393" y="17976"/>
                  </a:cubicBezTo>
                  <a:cubicBezTo>
                    <a:pt x="21380" y="19692"/>
                    <a:pt x="21600" y="21451"/>
                    <a:pt x="21600" y="21451"/>
                  </a:cubicBezTo>
                  <a:cubicBezTo>
                    <a:pt x="19804" y="20979"/>
                    <a:pt x="17817" y="19584"/>
                    <a:pt x="16446" y="20013"/>
                  </a:cubicBezTo>
                  <a:cubicBezTo>
                    <a:pt x="15076" y="20443"/>
                    <a:pt x="12609" y="21107"/>
                    <a:pt x="13815" y="19392"/>
                  </a:cubicBezTo>
                  <a:cubicBezTo>
                    <a:pt x="15021" y="17675"/>
                    <a:pt x="16035" y="17547"/>
                    <a:pt x="16035" y="17547"/>
                  </a:cubicBezTo>
                  <a:cubicBezTo>
                    <a:pt x="15459" y="17332"/>
                    <a:pt x="13363" y="15831"/>
                    <a:pt x="13088" y="14115"/>
                  </a:cubicBezTo>
                  <a:cubicBezTo>
                    <a:pt x="12814" y="12399"/>
                    <a:pt x="13280" y="12077"/>
                    <a:pt x="12389" y="11326"/>
                  </a:cubicBezTo>
                  <a:cubicBezTo>
                    <a:pt x="11498" y="10575"/>
                    <a:pt x="8840" y="9074"/>
                    <a:pt x="8703" y="7572"/>
                  </a:cubicBezTo>
                  <a:cubicBezTo>
                    <a:pt x="8565" y="6071"/>
                    <a:pt x="7716" y="6371"/>
                    <a:pt x="6784" y="5642"/>
                  </a:cubicBezTo>
                  <a:cubicBezTo>
                    <a:pt x="5852" y="4913"/>
                    <a:pt x="4988" y="4762"/>
                    <a:pt x="4029" y="3476"/>
                  </a:cubicBezTo>
                  <a:cubicBezTo>
                    <a:pt x="3069" y="2189"/>
                    <a:pt x="2329" y="2103"/>
                    <a:pt x="1781" y="2532"/>
                  </a:cubicBezTo>
                  <a:cubicBezTo>
                    <a:pt x="1233" y="2961"/>
                    <a:pt x="0" y="2403"/>
                    <a:pt x="0" y="2403"/>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6" name="AutoShape 127"/>
            <p:cNvSpPr>
              <a:spLocks/>
            </p:cNvSpPr>
            <p:nvPr/>
          </p:nvSpPr>
          <p:spPr bwMode="auto">
            <a:xfrm>
              <a:off x="1322388" y="3067050"/>
              <a:ext cx="73025" cy="44450"/>
            </a:xfrm>
            <a:custGeom>
              <a:avLst/>
              <a:gdLst>
                <a:gd name="T0" fmla="*/ 36513 w 18430"/>
                <a:gd name="T1" fmla="*/ 27755 h 18336"/>
                <a:gd name="T2" fmla="*/ 36513 w 18430"/>
                <a:gd name="T3" fmla="*/ 27755 h 18336"/>
                <a:gd name="T4" fmla="*/ 36513 w 18430"/>
                <a:gd name="T5" fmla="*/ 27755 h 18336"/>
                <a:gd name="T6" fmla="*/ 36513 w 18430"/>
                <a:gd name="T7" fmla="*/ 27755 h 18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30" h="18336">
                  <a:moveTo>
                    <a:pt x="1212" y="2519"/>
                  </a:moveTo>
                  <a:cubicBezTo>
                    <a:pt x="3848" y="5791"/>
                    <a:pt x="4484" y="5398"/>
                    <a:pt x="5079" y="7319"/>
                  </a:cubicBezTo>
                  <a:cubicBezTo>
                    <a:pt x="5674" y="9238"/>
                    <a:pt x="7518" y="15959"/>
                    <a:pt x="8947" y="16439"/>
                  </a:cubicBezTo>
                  <a:cubicBezTo>
                    <a:pt x="10374" y="16919"/>
                    <a:pt x="15611" y="17303"/>
                    <a:pt x="17277" y="17878"/>
                  </a:cubicBezTo>
                  <a:cubicBezTo>
                    <a:pt x="18943" y="18455"/>
                    <a:pt x="18765" y="19319"/>
                    <a:pt x="16980" y="14518"/>
                  </a:cubicBezTo>
                  <a:cubicBezTo>
                    <a:pt x="15195" y="9718"/>
                    <a:pt x="11922" y="4918"/>
                    <a:pt x="11803" y="4631"/>
                  </a:cubicBezTo>
                  <a:cubicBezTo>
                    <a:pt x="11684" y="4342"/>
                    <a:pt x="5674" y="2999"/>
                    <a:pt x="4781" y="2039"/>
                  </a:cubicBezTo>
                  <a:cubicBezTo>
                    <a:pt x="3889" y="1078"/>
                    <a:pt x="-2656" y="-2281"/>
                    <a:pt x="1212" y="251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7" name="AutoShape 128"/>
            <p:cNvSpPr>
              <a:spLocks/>
            </p:cNvSpPr>
            <p:nvPr/>
          </p:nvSpPr>
          <p:spPr bwMode="auto">
            <a:xfrm>
              <a:off x="1473200" y="3067050"/>
              <a:ext cx="236538" cy="125412"/>
            </a:xfrm>
            <a:custGeom>
              <a:avLst/>
              <a:gdLst>
                <a:gd name="T0" fmla="*/ 118269 w 21548"/>
                <a:gd name="T1" fmla="*/ 64896 h 20498"/>
                <a:gd name="T2" fmla="*/ 118269 w 21548"/>
                <a:gd name="T3" fmla="*/ 64896 h 20498"/>
                <a:gd name="T4" fmla="*/ 118269 w 21548"/>
                <a:gd name="T5" fmla="*/ 64896 h 20498"/>
                <a:gd name="T6" fmla="*/ 118269 w 21548"/>
                <a:gd name="T7" fmla="*/ 64896 h 204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8" h="20498">
                  <a:moveTo>
                    <a:pt x="5152" y="10959"/>
                  </a:moveTo>
                  <a:cubicBezTo>
                    <a:pt x="5798" y="10959"/>
                    <a:pt x="6445" y="10959"/>
                    <a:pt x="5906" y="9233"/>
                  </a:cubicBezTo>
                  <a:cubicBezTo>
                    <a:pt x="5367" y="7507"/>
                    <a:pt x="5259" y="5396"/>
                    <a:pt x="4720" y="4629"/>
                  </a:cubicBezTo>
                  <a:cubicBezTo>
                    <a:pt x="4182" y="3862"/>
                    <a:pt x="3750" y="1177"/>
                    <a:pt x="3664" y="793"/>
                  </a:cubicBezTo>
                  <a:cubicBezTo>
                    <a:pt x="4936" y="-167"/>
                    <a:pt x="4936" y="-358"/>
                    <a:pt x="6014" y="793"/>
                  </a:cubicBezTo>
                  <a:cubicBezTo>
                    <a:pt x="7092" y="1944"/>
                    <a:pt x="7501" y="2481"/>
                    <a:pt x="8601" y="2519"/>
                  </a:cubicBezTo>
                  <a:cubicBezTo>
                    <a:pt x="9700" y="2558"/>
                    <a:pt x="10756" y="2327"/>
                    <a:pt x="11619" y="3478"/>
                  </a:cubicBezTo>
                  <a:cubicBezTo>
                    <a:pt x="12481" y="4629"/>
                    <a:pt x="13774" y="5972"/>
                    <a:pt x="15068" y="5780"/>
                  </a:cubicBezTo>
                  <a:cubicBezTo>
                    <a:pt x="16361" y="5588"/>
                    <a:pt x="17008" y="6356"/>
                    <a:pt x="17547" y="8466"/>
                  </a:cubicBezTo>
                  <a:cubicBezTo>
                    <a:pt x="18086" y="10576"/>
                    <a:pt x="18193" y="11919"/>
                    <a:pt x="18948" y="12494"/>
                  </a:cubicBezTo>
                  <a:cubicBezTo>
                    <a:pt x="19703" y="13070"/>
                    <a:pt x="21470" y="14681"/>
                    <a:pt x="21535" y="16331"/>
                  </a:cubicBezTo>
                  <a:cubicBezTo>
                    <a:pt x="21600" y="17981"/>
                    <a:pt x="21427" y="18633"/>
                    <a:pt x="20673" y="18249"/>
                  </a:cubicBezTo>
                  <a:cubicBezTo>
                    <a:pt x="19918" y="17866"/>
                    <a:pt x="16792" y="16714"/>
                    <a:pt x="16038" y="18825"/>
                  </a:cubicBezTo>
                  <a:cubicBezTo>
                    <a:pt x="13559" y="17673"/>
                    <a:pt x="13235" y="18441"/>
                    <a:pt x="11834" y="19400"/>
                  </a:cubicBezTo>
                  <a:cubicBezTo>
                    <a:pt x="10433" y="20359"/>
                    <a:pt x="10282" y="21242"/>
                    <a:pt x="9528" y="19515"/>
                  </a:cubicBezTo>
                  <a:cubicBezTo>
                    <a:pt x="8773" y="17789"/>
                    <a:pt x="8665" y="16446"/>
                    <a:pt x="8665" y="16446"/>
                  </a:cubicBezTo>
                  <a:cubicBezTo>
                    <a:pt x="6122" y="14412"/>
                    <a:pt x="5583" y="14988"/>
                    <a:pt x="4936" y="15372"/>
                  </a:cubicBezTo>
                  <a:cubicBezTo>
                    <a:pt x="4289" y="14220"/>
                    <a:pt x="3750" y="12878"/>
                    <a:pt x="2780" y="13645"/>
                  </a:cubicBezTo>
                  <a:cubicBezTo>
                    <a:pt x="1810" y="14412"/>
                    <a:pt x="1508" y="13722"/>
                    <a:pt x="1077" y="12763"/>
                  </a:cubicBezTo>
                  <a:cubicBezTo>
                    <a:pt x="646" y="11803"/>
                    <a:pt x="0" y="9540"/>
                    <a:pt x="0" y="9540"/>
                  </a:cubicBezTo>
                  <a:cubicBezTo>
                    <a:pt x="409" y="8466"/>
                    <a:pt x="1595" y="8082"/>
                    <a:pt x="1918" y="8849"/>
                  </a:cubicBezTo>
                  <a:cubicBezTo>
                    <a:pt x="2423" y="10048"/>
                    <a:pt x="2241" y="9617"/>
                    <a:pt x="2565" y="10000"/>
                  </a:cubicBezTo>
                  <a:cubicBezTo>
                    <a:pt x="2888" y="10384"/>
                    <a:pt x="5152" y="10959"/>
                    <a:pt x="5152" y="1095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8" name="AutoShape 129"/>
            <p:cNvSpPr>
              <a:spLocks/>
            </p:cNvSpPr>
            <p:nvPr/>
          </p:nvSpPr>
          <p:spPr bwMode="auto">
            <a:xfrm>
              <a:off x="1773238" y="3186112"/>
              <a:ext cx="63500" cy="28575"/>
            </a:xfrm>
            <a:custGeom>
              <a:avLst/>
              <a:gdLst>
                <a:gd name="T0" fmla="*/ 31749 w 21213"/>
                <a:gd name="T1" fmla="*/ 15210 h 20151"/>
                <a:gd name="T2" fmla="*/ 31749 w 21213"/>
                <a:gd name="T3" fmla="*/ 15210 h 20151"/>
                <a:gd name="T4" fmla="*/ 31749 w 21213"/>
                <a:gd name="T5" fmla="*/ 15210 h 20151"/>
                <a:gd name="T6" fmla="*/ 31749 w 21213"/>
                <a:gd name="T7" fmla="*/ 15210 h 201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13" h="20151">
                  <a:moveTo>
                    <a:pt x="10610" y="4450"/>
                  </a:moveTo>
                  <a:cubicBezTo>
                    <a:pt x="7075" y="-651"/>
                    <a:pt x="4876" y="-142"/>
                    <a:pt x="2362" y="199"/>
                  </a:cubicBezTo>
                  <a:cubicBezTo>
                    <a:pt x="-151" y="541"/>
                    <a:pt x="-387" y="1050"/>
                    <a:pt x="399" y="4450"/>
                  </a:cubicBezTo>
                  <a:cubicBezTo>
                    <a:pt x="1184" y="7853"/>
                    <a:pt x="-387" y="18908"/>
                    <a:pt x="4718" y="16357"/>
                  </a:cubicBezTo>
                  <a:cubicBezTo>
                    <a:pt x="9824" y="13805"/>
                    <a:pt x="9038" y="19247"/>
                    <a:pt x="11787" y="20098"/>
                  </a:cubicBezTo>
                  <a:cubicBezTo>
                    <a:pt x="14536" y="20948"/>
                    <a:pt x="21212" y="11255"/>
                    <a:pt x="21212" y="11255"/>
                  </a:cubicBezTo>
                  <a:cubicBezTo>
                    <a:pt x="21212" y="11255"/>
                    <a:pt x="10610" y="4450"/>
                    <a:pt x="10610" y="4450"/>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49" name="AutoShape 130"/>
            <p:cNvSpPr>
              <a:spLocks/>
            </p:cNvSpPr>
            <p:nvPr/>
          </p:nvSpPr>
          <p:spPr bwMode="auto">
            <a:xfrm>
              <a:off x="2193925" y="1893887"/>
              <a:ext cx="50800" cy="60325"/>
            </a:xfrm>
            <a:custGeom>
              <a:avLst/>
              <a:gdLst>
                <a:gd name="T0" fmla="*/ 25399 w 18167"/>
                <a:gd name="T1" fmla="*/ 30163 h 21600"/>
                <a:gd name="T2" fmla="*/ 25399 w 18167"/>
                <a:gd name="T3" fmla="*/ 30163 h 21600"/>
                <a:gd name="T4" fmla="*/ 25399 w 18167"/>
                <a:gd name="T5" fmla="*/ 30163 h 21600"/>
                <a:gd name="T6" fmla="*/ 25399 w 18167"/>
                <a:gd name="T7" fmla="*/ 30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67" h="21600">
                  <a:moveTo>
                    <a:pt x="1729" y="21599"/>
                  </a:moveTo>
                  <a:cubicBezTo>
                    <a:pt x="7683" y="18647"/>
                    <a:pt x="17036" y="18562"/>
                    <a:pt x="18057" y="16875"/>
                  </a:cubicBezTo>
                  <a:cubicBezTo>
                    <a:pt x="19078" y="15187"/>
                    <a:pt x="12615" y="5905"/>
                    <a:pt x="12615" y="0"/>
                  </a:cubicBezTo>
                  <a:cubicBezTo>
                    <a:pt x="1049" y="11475"/>
                    <a:pt x="-2522" y="13668"/>
                    <a:pt x="1729" y="2159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0" name="AutoShape 131"/>
            <p:cNvSpPr>
              <a:spLocks/>
            </p:cNvSpPr>
            <p:nvPr/>
          </p:nvSpPr>
          <p:spPr bwMode="auto">
            <a:xfrm>
              <a:off x="2133600" y="1863725"/>
              <a:ext cx="73025" cy="60325"/>
            </a:xfrm>
            <a:custGeom>
              <a:avLst/>
              <a:gdLst>
                <a:gd name="T0" fmla="*/ 36513 w 20184"/>
                <a:gd name="T1" fmla="*/ 30161 h 20437"/>
                <a:gd name="T2" fmla="*/ 36513 w 20184"/>
                <a:gd name="T3" fmla="*/ 30161 h 20437"/>
                <a:gd name="T4" fmla="*/ 36513 w 20184"/>
                <a:gd name="T5" fmla="*/ 30161 h 20437"/>
                <a:gd name="T6" fmla="*/ 36513 w 20184"/>
                <a:gd name="T7" fmla="*/ 30161 h 204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84" h="20437">
                  <a:moveTo>
                    <a:pt x="325" y="6240"/>
                  </a:moveTo>
                  <a:cubicBezTo>
                    <a:pt x="-666" y="13440"/>
                    <a:pt x="655" y="14400"/>
                    <a:pt x="3627" y="17599"/>
                  </a:cubicBezTo>
                  <a:cubicBezTo>
                    <a:pt x="6600" y="20799"/>
                    <a:pt x="10365" y="21599"/>
                    <a:pt x="15649" y="18400"/>
                  </a:cubicBezTo>
                  <a:cubicBezTo>
                    <a:pt x="20934" y="15200"/>
                    <a:pt x="20141" y="11200"/>
                    <a:pt x="20141" y="11200"/>
                  </a:cubicBezTo>
                  <a:cubicBezTo>
                    <a:pt x="15649" y="18400"/>
                    <a:pt x="10894" y="17599"/>
                    <a:pt x="9572" y="13599"/>
                  </a:cubicBezTo>
                  <a:cubicBezTo>
                    <a:pt x="8251" y="9599"/>
                    <a:pt x="2306" y="0"/>
                    <a:pt x="2306" y="0"/>
                  </a:cubicBezTo>
                  <a:lnTo>
                    <a:pt x="325" y="6240"/>
                  </a:lnTo>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1" name="AutoShape 132"/>
            <p:cNvSpPr>
              <a:spLocks/>
            </p:cNvSpPr>
            <p:nvPr/>
          </p:nvSpPr>
          <p:spPr bwMode="auto">
            <a:xfrm>
              <a:off x="2284413" y="1712912"/>
              <a:ext cx="211137" cy="225425"/>
            </a:xfrm>
            <a:custGeom>
              <a:avLst/>
              <a:gdLst>
                <a:gd name="T0" fmla="*/ 105563 w 21027"/>
                <a:gd name="T1" fmla="*/ 112713 h 21600"/>
                <a:gd name="T2" fmla="*/ 105563 w 21027"/>
                <a:gd name="T3" fmla="*/ 112713 h 21600"/>
                <a:gd name="T4" fmla="*/ 105563 w 21027"/>
                <a:gd name="T5" fmla="*/ 112713 h 21600"/>
                <a:gd name="T6" fmla="*/ 105563 w 21027"/>
                <a:gd name="T7" fmla="*/ 112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27" h="21600">
                  <a:moveTo>
                    <a:pt x="14210" y="0"/>
                  </a:moveTo>
                  <a:cubicBezTo>
                    <a:pt x="12315" y="1588"/>
                    <a:pt x="11415" y="3607"/>
                    <a:pt x="11178" y="4742"/>
                  </a:cubicBezTo>
                  <a:cubicBezTo>
                    <a:pt x="10942" y="5876"/>
                    <a:pt x="9284" y="7805"/>
                    <a:pt x="9284" y="7805"/>
                  </a:cubicBezTo>
                  <a:cubicBezTo>
                    <a:pt x="13026" y="6285"/>
                    <a:pt x="13784" y="7010"/>
                    <a:pt x="15205" y="7918"/>
                  </a:cubicBezTo>
                  <a:lnTo>
                    <a:pt x="18947" y="9801"/>
                  </a:lnTo>
                  <a:cubicBezTo>
                    <a:pt x="18947" y="9801"/>
                    <a:pt x="19113" y="11435"/>
                    <a:pt x="19823" y="12796"/>
                  </a:cubicBezTo>
                  <a:cubicBezTo>
                    <a:pt x="20534" y="14157"/>
                    <a:pt x="21600" y="15519"/>
                    <a:pt x="20652" y="16653"/>
                  </a:cubicBezTo>
                  <a:cubicBezTo>
                    <a:pt x="19705" y="17788"/>
                    <a:pt x="18047" y="18468"/>
                    <a:pt x="17621" y="21599"/>
                  </a:cubicBezTo>
                  <a:cubicBezTo>
                    <a:pt x="17621" y="21599"/>
                    <a:pt x="7389" y="18128"/>
                    <a:pt x="6442" y="17107"/>
                  </a:cubicBezTo>
                  <a:cubicBezTo>
                    <a:pt x="5494" y="16086"/>
                    <a:pt x="3079" y="15156"/>
                    <a:pt x="0" y="15610"/>
                  </a:cubicBezTo>
                  <a:cubicBezTo>
                    <a:pt x="47" y="13250"/>
                    <a:pt x="876" y="11321"/>
                    <a:pt x="2415" y="10981"/>
                  </a:cubicBezTo>
                  <a:cubicBezTo>
                    <a:pt x="3955" y="10641"/>
                    <a:pt x="4926" y="9801"/>
                    <a:pt x="4926" y="9801"/>
                  </a:cubicBezTo>
                  <a:cubicBezTo>
                    <a:pt x="4926" y="9801"/>
                    <a:pt x="5968" y="8599"/>
                    <a:pt x="6205" y="7010"/>
                  </a:cubicBezTo>
                  <a:cubicBezTo>
                    <a:pt x="6442" y="5422"/>
                    <a:pt x="6844" y="3993"/>
                    <a:pt x="8147" y="3085"/>
                  </a:cubicBezTo>
                  <a:cubicBezTo>
                    <a:pt x="9449" y="2178"/>
                    <a:pt x="14210" y="0"/>
                    <a:pt x="14210" y="0"/>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2" name="AutoShape 133"/>
            <p:cNvSpPr>
              <a:spLocks/>
            </p:cNvSpPr>
            <p:nvPr/>
          </p:nvSpPr>
          <p:spPr bwMode="auto">
            <a:xfrm>
              <a:off x="450850" y="269875"/>
              <a:ext cx="1989138" cy="3308350"/>
            </a:xfrm>
            <a:custGeom>
              <a:avLst/>
              <a:gdLst>
                <a:gd name="T0" fmla="*/ 994569 w 21524"/>
                <a:gd name="T1" fmla="*/ 1658934 h 21550"/>
                <a:gd name="T2" fmla="*/ 994569 w 21524"/>
                <a:gd name="T3" fmla="*/ 1658934 h 21550"/>
                <a:gd name="T4" fmla="*/ 994569 w 21524"/>
                <a:gd name="T5" fmla="*/ 1658934 h 21550"/>
                <a:gd name="T6" fmla="*/ 994569 w 21524"/>
                <a:gd name="T7" fmla="*/ 1658934 h 215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4" h="21550">
                  <a:moveTo>
                    <a:pt x="10960" y="1586"/>
                  </a:moveTo>
                  <a:cubicBezTo>
                    <a:pt x="10960" y="1586"/>
                    <a:pt x="10732" y="1624"/>
                    <a:pt x="10591" y="1640"/>
                  </a:cubicBezTo>
                  <a:cubicBezTo>
                    <a:pt x="10450" y="1655"/>
                    <a:pt x="10350" y="1623"/>
                    <a:pt x="10324" y="1499"/>
                  </a:cubicBezTo>
                  <a:cubicBezTo>
                    <a:pt x="10299" y="1376"/>
                    <a:pt x="10099" y="1413"/>
                    <a:pt x="9648" y="1240"/>
                  </a:cubicBezTo>
                  <a:cubicBezTo>
                    <a:pt x="9648" y="1240"/>
                    <a:pt x="9663" y="1221"/>
                    <a:pt x="9812" y="1166"/>
                  </a:cubicBezTo>
                  <a:cubicBezTo>
                    <a:pt x="9960" y="1110"/>
                    <a:pt x="10309" y="1092"/>
                    <a:pt x="10488" y="1138"/>
                  </a:cubicBezTo>
                  <a:cubicBezTo>
                    <a:pt x="10668" y="1184"/>
                    <a:pt x="11042" y="938"/>
                    <a:pt x="11144" y="783"/>
                  </a:cubicBezTo>
                  <a:cubicBezTo>
                    <a:pt x="11247" y="629"/>
                    <a:pt x="11910" y="436"/>
                    <a:pt x="12269" y="451"/>
                  </a:cubicBezTo>
                  <a:cubicBezTo>
                    <a:pt x="12628" y="467"/>
                    <a:pt x="12436" y="444"/>
                    <a:pt x="12764" y="302"/>
                  </a:cubicBezTo>
                  <a:cubicBezTo>
                    <a:pt x="12764" y="302"/>
                    <a:pt x="12848" y="450"/>
                    <a:pt x="12989" y="512"/>
                  </a:cubicBezTo>
                  <a:cubicBezTo>
                    <a:pt x="13130" y="573"/>
                    <a:pt x="13473" y="478"/>
                    <a:pt x="13601" y="367"/>
                  </a:cubicBezTo>
                  <a:cubicBezTo>
                    <a:pt x="13730" y="255"/>
                    <a:pt x="13812" y="208"/>
                    <a:pt x="13952" y="154"/>
                  </a:cubicBezTo>
                  <a:cubicBezTo>
                    <a:pt x="14093" y="100"/>
                    <a:pt x="14644" y="-31"/>
                    <a:pt x="14629" y="6"/>
                  </a:cubicBezTo>
                  <a:cubicBezTo>
                    <a:pt x="14603" y="83"/>
                    <a:pt x="14670" y="137"/>
                    <a:pt x="14567" y="191"/>
                  </a:cubicBezTo>
                  <a:cubicBezTo>
                    <a:pt x="14465" y="245"/>
                    <a:pt x="14116" y="450"/>
                    <a:pt x="14116" y="450"/>
                  </a:cubicBezTo>
                  <a:lnTo>
                    <a:pt x="14665" y="382"/>
                  </a:lnTo>
                  <a:cubicBezTo>
                    <a:pt x="14793" y="212"/>
                    <a:pt x="14947" y="266"/>
                    <a:pt x="15100" y="220"/>
                  </a:cubicBezTo>
                  <a:cubicBezTo>
                    <a:pt x="15254" y="174"/>
                    <a:pt x="15526" y="178"/>
                    <a:pt x="15551" y="117"/>
                  </a:cubicBezTo>
                  <a:cubicBezTo>
                    <a:pt x="15941" y="191"/>
                    <a:pt x="15946" y="240"/>
                    <a:pt x="15997" y="320"/>
                  </a:cubicBezTo>
                  <a:cubicBezTo>
                    <a:pt x="16048" y="401"/>
                    <a:pt x="16048" y="521"/>
                    <a:pt x="15818" y="521"/>
                  </a:cubicBezTo>
                  <a:cubicBezTo>
                    <a:pt x="15587" y="521"/>
                    <a:pt x="15398" y="610"/>
                    <a:pt x="15346" y="672"/>
                  </a:cubicBezTo>
                  <a:cubicBezTo>
                    <a:pt x="15295" y="734"/>
                    <a:pt x="14995" y="992"/>
                    <a:pt x="14806" y="1130"/>
                  </a:cubicBezTo>
                  <a:cubicBezTo>
                    <a:pt x="14616" y="1269"/>
                    <a:pt x="14447" y="1331"/>
                    <a:pt x="14421" y="1439"/>
                  </a:cubicBezTo>
                  <a:cubicBezTo>
                    <a:pt x="14396" y="1547"/>
                    <a:pt x="14014" y="1758"/>
                    <a:pt x="14014" y="1758"/>
                  </a:cubicBezTo>
                  <a:lnTo>
                    <a:pt x="14101" y="1740"/>
                  </a:lnTo>
                  <a:cubicBezTo>
                    <a:pt x="14321" y="1697"/>
                    <a:pt x="14319" y="1670"/>
                    <a:pt x="14511" y="1740"/>
                  </a:cubicBezTo>
                  <a:cubicBezTo>
                    <a:pt x="14703" y="1809"/>
                    <a:pt x="15039" y="1882"/>
                    <a:pt x="15039" y="1882"/>
                  </a:cubicBezTo>
                  <a:cubicBezTo>
                    <a:pt x="15000" y="2190"/>
                    <a:pt x="14742" y="2527"/>
                    <a:pt x="14767" y="2681"/>
                  </a:cubicBezTo>
                  <a:cubicBezTo>
                    <a:pt x="14793" y="2835"/>
                    <a:pt x="14690" y="2894"/>
                    <a:pt x="14690" y="2894"/>
                  </a:cubicBezTo>
                  <a:cubicBezTo>
                    <a:pt x="14342" y="2906"/>
                    <a:pt x="14260" y="2943"/>
                    <a:pt x="14383" y="3036"/>
                  </a:cubicBezTo>
                  <a:cubicBezTo>
                    <a:pt x="14506" y="3129"/>
                    <a:pt x="14506" y="3129"/>
                    <a:pt x="14506" y="3129"/>
                  </a:cubicBezTo>
                  <a:cubicBezTo>
                    <a:pt x="14819" y="3152"/>
                    <a:pt x="15531" y="3203"/>
                    <a:pt x="15531" y="3203"/>
                  </a:cubicBezTo>
                  <a:cubicBezTo>
                    <a:pt x="15305" y="3329"/>
                    <a:pt x="15357" y="3406"/>
                    <a:pt x="15305" y="3425"/>
                  </a:cubicBezTo>
                  <a:cubicBezTo>
                    <a:pt x="15254" y="3443"/>
                    <a:pt x="15367" y="3622"/>
                    <a:pt x="15367" y="3622"/>
                  </a:cubicBezTo>
                  <a:cubicBezTo>
                    <a:pt x="15690" y="3622"/>
                    <a:pt x="16138" y="3746"/>
                    <a:pt x="16023" y="4042"/>
                  </a:cubicBezTo>
                  <a:cubicBezTo>
                    <a:pt x="16343" y="3931"/>
                    <a:pt x="16766" y="3892"/>
                    <a:pt x="16817" y="3815"/>
                  </a:cubicBezTo>
                  <a:cubicBezTo>
                    <a:pt x="16868" y="3738"/>
                    <a:pt x="17048" y="3684"/>
                    <a:pt x="17048" y="3684"/>
                  </a:cubicBezTo>
                  <a:cubicBezTo>
                    <a:pt x="16920" y="3561"/>
                    <a:pt x="16925" y="3462"/>
                    <a:pt x="16925" y="3462"/>
                  </a:cubicBezTo>
                  <a:cubicBezTo>
                    <a:pt x="17214" y="3399"/>
                    <a:pt x="17317" y="3375"/>
                    <a:pt x="17368" y="3314"/>
                  </a:cubicBezTo>
                  <a:cubicBezTo>
                    <a:pt x="17601" y="3153"/>
                    <a:pt x="17724" y="3270"/>
                    <a:pt x="17827" y="3178"/>
                  </a:cubicBezTo>
                  <a:cubicBezTo>
                    <a:pt x="17929" y="3085"/>
                    <a:pt x="18175" y="3005"/>
                    <a:pt x="18252" y="2928"/>
                  </a:cubicBezTo>
                  <a:cubicBezTo>
                    <a:pt x="18329" y="2851"/>
                    <a:pt x="18401" y="2746"/>
                    <a:pt x="18606" y="2808"/>
                  </a:cubicBezTo>
                  <a:cubicBezTo>
                    <a:pt x="18811" y="2869"/>
                    <a:pt x="18944" y="3036"/>
                    <a:pt x="18790" y="3020"/>
                  </a:cubicBezTo>
                  <a:cubicBezTo>
                    <a:pt x="18636" y="3005"/>
                    <a:pt x="18329" y="3098"/>
                    <a:pt x="18252" y="3144"/>
                  </a:cubicBezTo>
                  <a:cubicBezTo>
                    <a:pt x="18175" y="3190"/>
                    <a:pt x="17752" y="3206"/>
                    <a:pt x="17752" y="3267"/>
                  </a:cubicBezTo>
                  <a:cubicBezTo>
                    <a:pt x="17752" y="3329"/>
                    <a:pt x="17673" y="3647"/>
                    <a:pt x="17519" y="3647"/>
                  </a:cubicBezTo>
                  <a:cubicBezTo>
                    <a:pt x="17365" y="3647"/>
                    <a:pt x="17278" y="3777"/>
                    <a:pt x="17278" y="3777"/>
                  </a:cubicBezTo>
                  <a:lnTo>
                    <a:pt x="17048" y="4054"/>
                  </a:lnTo>
                  <a:cubicBezTo>
                    <a:pt x="17483" y="3931"/>
                    <a:pt x="17381" y="3954"/>
                    <a:pt x="17586" y="4000"/>
                  </a:cubicBezTo>
                  <a:cubicBezTo>
                    <a:pt x="17791" y="4047"/>
                    <a:pt x="18098" y="4020"/>
                    <a:pt x="18196" y="3943"/>
                  </a:cubicBezTo>
                  <a:cubicBezTo>
                    <a:pt x="18293" y="3866"/>
                    <a:pt x="18406" y="4008"/>
                    <a:pt x="18406" y="4008"/>
                  </a:cubicBezTo>
                  <a:cubicBezTo>
                    <a:pt x="18406" y="4008"/>
                    <a:pt x="18431" y="4085"/>
                    <a:pt x="18457" y="4193"/>
                  </a:cubicBezTo>
                  <a:cubicBezTo>
                    <a:pt x="18483" y="4301"/>
                    <a:pt x="18329" y="4494"/>
                    <a:pt x="18175" y="4525"/>
                  </a:cubicBezTo>
                  <a:cubicBezTo>
                    <a:pt x="18021" y="4556"/>
                    <a:pt x="17893" y="4625"/>
                    <a:pt x="17765" y="4702"/>
                  </a:cubicBezTo>
                  <a:cubicBezTo>
                    <a:pt x="17637" y="4779"/>
                    <a:pt x="17406" y="4779"/>
                    <a:pt x="17330" y="4687"/>
                  </a:cubicBezTo>
                  <a:cubicBezTo>
                    <a:pt x="17253" y="4594"/>
                    <a:pt x="16830" y="4479"/>
                    <a:pt x="16715" y="4563"/>
                  </a:cubicBezTo>
                  <a:cubicBezTo>
                    <a:pt x="16599" y="4648"/>
                    <a:pt x="16248" y="4721"/>
                    <a:pt x="16248" y="4721"/>
                  </a:cubicBezTo>
                  <a:cubicBezTo>
                    <a:pt x="16248" y="4721"/>
                    <a:pt x="16248" y="4520"/>
                    <a:pt x="16248" y="4721"/>
                  </a:cubicBezTo>
                  <a:cubicBezTo>
                    <a:pt x="16248" y="4921"/>
                    <a:pt x="16023" y="5029"/>
                    <a:pt x="16023" y="5029"/>
                  </a:cubicBezTo>
                  <a:cubicBezTo>
                    <a:pt x="15715" y="4943"/>
                    <a:pt x="15633" y="4952"/>
                    <a:pt x="15510" y="5011"/>
                  </a:cubicBezTo>
                  <a:cubicBezTo>
                    <a:pt x="15387" y="5070"/>
                    <a:pt x="15088" y="5080"/>
                    <a:pt x="15088" y="5080"/>
                  </a:cubicBezTo>
                  <a:cubicBezTo>
                    <a:pt x="15088" y="5080"/>
                    <a:pt x="14716" y="5156"/>
                    <a:pt x="14588" y="5264"/>
                  </a:cubicBezTo>
                  <a:cubicBezTo>
                    <a:pt x="14280" y="5289"/>
                    <a:pt x="14034" y="5301"/>
                    <a:pt x="14034" y="5301"/>
                  </a:cubicBezTo>
                  <a:cubicBezTo>
                    <a:pt x="13806" y="5458"/>
                    <a:pt x="13704" y="5651"/>
                    <a:pt x="13550" y="5636"/>
                  </a:cubicBezTo>
                  <a:cubicBezTo>
                    <a:pt x="13396" y="5620"/>
                    <a:pt x="13204" y="5960"/>
                    <a:pt x="13204" y="5960"/>
                  </a:cubicBezTo>
                  <a:cubicBezTo>
                    <a:pt x="13379" y="5968"/>
                    <a:pt x="13307" y="6006"/>
                    <a:pt x="13230" y="6091"/>
                  </a:cubicBezTo>
                  <a:cubicBezTo>
                    <a:pt x="13153" y="6176"/>
                    <a:pt x="12846" y="6412"/>
                    <a:pt x="12846" y="6412"/>
                  </a:cubicBezTo>
                  <a:cubicBezTo>
                    <a:pt x="13230" y="6369"/>
                    <a:pt x="13284" y="6413"/>
                    <a:pt x="13396" y="6546"/>
                  </a:cubicBezTo>
                  <a:cubicBezTo>
                    <a:pt x="13509" y="6679"/>
                    <a:pt x="13742" y="6893"/>
                    <a:pt x="13768" y="7017"/>
                  </a:cubicBezTo>
                  <a:cubicBezTo>
                    <a:pt x="13794" y="7140"/>
                    <a:pt x="13858" y="7264"/>
                    <a:pt x="14037" y="7279"/>
                  </a:cubicBezTo>
                  <a:cubicBezTo>
                    <a:pt x="14216" y="7295"/>
                    <a:pt x="14547" y="7474"/>
                    <a:pt x="14547" y="7474"/>
                  </a:cubicBezTo>
                  <a:cubicBezTo>
                    <a:pt x="14075" y="7649"/>
                    <a:pt x="14219" y="7868"/>
                    <a:pt x="14178" y="7943"/>
                  </a:cubicBezTo>
                  <a:cubicBezTo>
                    <a:pt x="14137" y="8017"/>
                    <a:pt x="13986" y="8220"/>
                    <a:pt x="14063" y="8282"/>
                  </a:cubicBezTo>
                  <a:cubicBezTo>
                    <a:pt x="14140" y="8344"/>
                    <a:pt x="14081" y="8588"/>
                    <a:pt x="14306" y="8621"/>
                  </a:cubicBezTo>
                  <a:cubicBezTo>
                    <a:pt x="14532" y="8655"/>
                    <a:pt x="14506" y="8671"/>
                    <a:pt x="14506" y="8671"/>
                  </a:cubicBezTo>
                  <a:cubicBezTo>
                    <a:pt x="14614" y="8621"/>
                    <a:pt x="14772" y="8461"/>
                    <a:pt x="14977" y="8461"/>
                  </a:cubicBezTo>
                  <a:cubicBezTo>
                    <a:pt x="14834" y="8350"/>
                    <a:pt x="14844" y="8328"/>
                    <a:pt x="14895" y="8189"/>
                  </a:cubicBezTo>
                  <a:cubicBezTo>
                    <a:pt x="14947" y="8051"/>
                    <a:pt x="14860" y="7865"/>
                    <a:pt x="15039" y="7819"/>
                  </a:cubicBezTo>
                  <a:cubicBezTo>
                    <a:pt x="15218" y="7773"/>
                    <a:pt x="15446" y="7711"/>
                    <a:pt x="15446" y="7711"/>
                  </a:cubicBezTo>
                  <a:cubicBezTo>
                    <a:pt x="15792" y="7665"/>
                    <a:pt x="16164" y="7526"/>
                    <a:pt x="16164" y="7526"/>
                  </a:cubicBezTo>
                  <a:lnTo>
                    <a:pt x="16310" y="7486"/>
                  </a:lnTo>
                  <a:cubicBezTo>
                    <a:pt x="16381" y="7187"/>
                    <a:pt x="16399" y="7244"/>
                    <a:pt x="16420" y="7071"/>
                  </a:cubicBezTo>
                  <a:cubicBezTo>
                    <a:pt x="16440" y="6898"/>
                    <a:pt x="16512" y="6943"/>
                    <a:pt x="16394" y="6832"/>
                  </a:cubicBezTo>
                  <a:cubicBezTo>
                    <a:pt x="16276" y="6721"/>
                    <a:pt x="16177" y="6708"/>
                    <a:pt x="16177" y="6708"/>
                  </a:cubicBezTo>
                  <a:cubicBezTo>
                    <a:pt x="16510" y="6677"/>
                    <a:pt x="16545" y="6673"/>
                    <a:pt x="16715" y="6639"/>
                  </a:cubicBezTo>
                  <a:cubicBezTo>
                    <a:pt x="16884" y="6605"/>
                    <a:pt x="16894" y="6461"/>
                    <a:pt x="16894" y="6461"/>
                  </a:cubicBezTo>
                  <a:cubicBezTo>
                    <a:pt x="16907" y="6307"/>
                    <a:pt x="16958" y="6214"/>
                    <a:pt x="17061" y="6137"/>
                  </a:cubicBezTo>
                  <a:cubicBezTo>
                    <a:pt x="17163" y="6060"/>
                    <a:pt x="17499" y="5844"/>
                    <a:pt x="17499" y="5844"/>
                  </a:cubicBezTo>
                  <a:cubicBezTo>
                    <a:pt x="17624" y="5906"/>
                    <a:pt x="17868" y="6068"/>
                    <a:pt x="18047" y="6022"/>
                  </a:cubicBezTo>
                  <a:cubicBezTo>
                    <a:pt x="18226" y="5975"/>
                    <a:pt x="18316" y="6006"/>
                    <a:pt x="18316" y="6083"/>
                  </a:cubicBezTo>
                  <a:cubicBezTo>
                    <a:pt x="18316" y="6160"/>
                    <a:pt x="18288" y="6358"/>
                    <a:pt x="18442" y="6412"/>
                  </a:cubicBezTo>
                  <a:cubicBezTo>
                    <a:pt x="18595" y="6466"/>
                    <a:pt x="18852" y="6498"/>
                    <a:pt x="18852" y="6498"/>
                  </a:cubicBezTo>
                  <a:cubicBezTo>
                    <a:pt x="18752" y="6716"/>
                    <a:pt x="18775" y="6955"/>
                    <a:pt x="18647" y="6955"/>
                  </a:cubicBezTo>
                  <a:cubicBezTo>
                    <a:pt x="18518" y="6955"/>
                    <a:pt x="18252" y="7078"/>
                    <a:pt x="18252" y="7078"/>
                  </a:cubicBezTo>
                  <a:cubicBezTo>
                    <a:pt x="18790" y="7233"/>
                    <a:pt x="18749" y="7162"/>
                    <a:pt x="18995" y="7156"/>
                  </a:cubicBezTo>
                  <a:cubicBezTo>
                    <a:pt x="19241" y="7149"/>
                    <a:pt x="19584" y="7048"/>
                    <a:pt x="19584" y="7048"/>
                  </a:cubicBezTo>
                  <a:cubicBezTo>
                    <a:pt x="19584" y="7048"/>
                    <a:pt x="19835" y="6909"/>
                    <a:pt x="19938" y="6832"/>
                  </a:cubicBezTo>
                  <a:cubicBezTo>
                    <a:pt x="20122" y="6924"/>
                    <a:pt x="20158" y="7063"/>
                    <a:pt x="20081" y="7140"/>
                  </a:cubicBezTo>
                  <a:cubicBezTo>
                    <a:pt x="20005" y="7217"/>
                    <a:pt x="19917" y="7338"/>
                    <a:pt x="19917" y="7338"/>
                  </a:cubicBezTo>
                  <a:lnTo>
                    <a:pt x="20163" y="7399"/>
                  </a:lnTo>
                  <a:cubicBezTo>
                    <a:pt x="20046" y="7526"/>
                    <a:pt x="20035" y="7617"/>
                    <a:pt x="20148" y="7703"/>
                  </a:cubicBezTo>
                  <a:cubicBezTo>
                    <a:pt x="20261" y="7790"/>
                    <a:pt x="20040" y="8004"/>
                    <a:pt x="20040" y="8004"/>
                  </a:cubicBezTo>
                  <a:cubicBezTo>
                    <a:pt x="20456" y="8128"/>
                    <a:pt x="20635" y="8274"/>
                    <a:pt x="20840" y="8382"/>
                  </a:cubicBezTo>
                  <a:cubicBezTo>
                    <a:pt x="21045" y="8490"/>
                    <a:pt x="21275" y="8560"/>
                    <a:pt x="21275" y="8560"/>
                  </a:cubicBezTo>
                  <a:cubicBezTo>
                    <a:pt x="20814" y="8513"/>
                    <a:pt x="20686" y="8583"/>
                    <a:pt x="20532" y="8629"/>
                  </a:cubicBezTo>
                  <a:cubicBezTo>
                    <a:pt x="20379" y="8675"/>
                    <a:pt x="19999" y="8708"/>
                    <a:pt x="19999" y="8708"/>
                  </a:cubicBezTo>
                  <a:cubicBezTo>
                    <a:pt x="20020" y="8807"/>
                    <a:pt x="20212" y="8822"/>
                    <a:pt x="20391" y="8807"/>
                  </a:cubicBezTo>
                  <a:cubicBezTo>
                    <a:pt x="20571" y="8791"/>
                    <a:pt x="20717" y="8677"/>
                    <a:pt x="20942" y="8668"/>
                  </a:cubicBezTo>
                  <a:cubicBezTo>
                    <a:pt x="21168" y="8658"/>
                    <a:pt x="21201" y="8699"/>
                    <a:pt x="21365" y="8776"/>
                  </a:cubicBezTo>
                  <a:cubicBezTo>
                    <a:pt x="21529" y="8853"/>
                    <a:pt x="21545" y="8976"/>
                    <a:pt x="21506" y="9084"/>
                  </a:cubicBezTo>
                  <a:cubicBezTo>
                    <a:pt x="21468" y="9192"/>
                    <a:pt x="21378" y="9486"/>
                    <a:pt x="21147" y="9424"/>
                  </a:cubicBezTo>
                  <a:cubicBezTo>
                    <a:pt x="20917" y="9362"/>
                    <a:pt x="20676" y="9341"/>
                    <a:pt x="20573" y="9448"/>
                  </a:cubicBezTo>
                  <a:cubicBezTo>
                    <a:pt x="20471" y="9556"/>
                    <a:pt x="20128" y="9668"/>
                    <a:pt x="20020" y="9686"/>
                  </a:cubicBezTo>
                  <a:cubicBezTo>
                    <a:pt x="19912" y="9705"/>
                    <a:pt x="19149" y="9640"/>
                    <a:pt x="19149" y="9640"/>
                  </a:cubicBezTo>
                  <a:cubicBezTo>
                    <a:pt x="19149" y="9640"/>
                    <a:pt x="18764" y="9470"/>
                    <a:pt x="18483" y="9532"/>
                  </a:cubicBezTo>
                  <a:cubicBezTo>
                    <a:pt x="18201" y="9594"/>
                    <a:pt x="17970" y="9523"/>
                    <a:pt x="17970" y="9523"/>
                  </a:cubicBezTo>
                  <a:cubicBezTo>
                    <a:pt x="17816" y="9470"/>
                    <a:pt x="17816" y="9462"/>
                    <a:pt x="17714" y="9601"/>
                  </a:cubicBezTo>
                  <a:cubicBezTo>
                    <a:pt x="17611" y="9740"/>
                    <a:pt x="17201" y="9817"/>
                    <a:pt x="17099" y="9802"/>
                  </a:cubicBezTo>
                  <a:cubicBezTo>
                    <a:pt x="16996" y="9786"/>
                    <a:pt x="16689" y="9956"/>
                    <a:pt x="16689" y="9956"/>
                  </a:cubicBezTo>
                  <a:cubicBezTo>
                    <a:pt x="17304" y="9925"/>
                    <a:pt x="17227" y="10002"/>
                    <a:pt x="17535" y="9910"/>
                  </a:cubicBezTo>
                  <a:cubicBezTo>
                    <a:pt x="17842" y="9817"/>
                    <a:pt x="18226" y="9791"/>
                    <a:pt x="18278" y="9868"/>
                  </a:cubicBezTo>
                  <a:cubicBezTo>
                    <a:pt x="18329" y="9945"/>
                    <a:pt x="18278" y="10149"/>
                    <a:pt x="18098" y="10103"/>
                  </a:cubicBezTo>
                  <a:cubicBezTo>
                    <a:pt x="17919" y="10056"/>
                    <a:pt x="17581" y="10152"/>
                    <a:pt x="17581" y="10152"/>
                  </a:cubicBezTo>
                  <a:cubicBezTo>
                    <a:pt x="17970" y="10211"/>
                    <a:pt x="18124" y="10269"/>
                    <a:pt x="17996" y="10365"/>
                  </a:cubicBezTo>
                  <a:cubicBezTo>
                    <a:pt x="17868" y="10461"/>
                    <a:pt x="17945" y="10643"/>
                    <a:pt x="17945" y="10643"/>
                  </a:cubicBezTo>
                  <a:cubicBezTo>
                    <a:pt x="17945" y="10643"/>
                    <a:pt x="18034" y="10879"/>
                    <a:pt x="18175" y="10856"/>
                  </a:cubicBezTo>
                  <a:cubicBezTo>
                    <a:pt x="18316" y="10833"/>
                    <a:pt x="18790" y="11029"/>
                    <a:pt x="18867" y="11013"/>
                  </a:cubicBezTo>
                  <a:cubicBezTo>
                    <a:pt x="18944" y="10998"/>
                    <a:pt x="19046" y="11121"/>
                    <a:pt x="19118" y="11127"/>
                  </a:cubicBezTo>
                  <a:cubicBezTo>
                    <a:pt x="19190" y="11133"/>
                    <a:pt x="19315" y="11137"/>
                    <a:pt x="18816" y="11160"/>
                  </a:cubicBezTo>
                  <a:cubicBezTo>
                    <a:pt x="18316" y="11183"/>
                    <a:pt x="17945" y="11175"/>
                    <a:pt x="17791" y="11314"/>
                  </a:cubicBezTo>
                  <a:cubicBezTo>
                    <a:pt x="17637" y="11453"/>
                    <a:pt x="17394" y="11646"/>
                    <a:pt x="17355" y="11522"/>
                  </a:cubicBezTo>
                  <a:cubicBezTo>
                    <a:pt x="17317" y="11399"/>
                    <a:pt x="17227" y="11245"/>
                    <a:pt x="17406" y="11214"/>
                  </a:cubicBezTo>
                  <a:cubicBezTo>
                    <a:pt x="17586" y="11183"/>
                    <a:pt x="18149" y="11052"/>
                    <a:pt x="18149" y="11052"/>
                  </a:cubicBezTo>
                  <a:cubicBezTo>
                    <a:pt x="17816" y="10951"/>
                    <a:pt x="17432" y="10890"/>
                    <a:pt x="17137" y="10959"/>
                  </a:cubicBezTo>
                  <a:cubicBezTo>
                    <a:pt x="17035" y="10983"/>
                    <a:pt x="16894" y="11013"/>
                    <a:pt x="16925" y="11103"/>
                  </a:cubicBezTo>
                  <a:cubicBezTo>
                    <a:pt x="16925" y="11103"/>
                    <a:pt x="16651" y="11160"/>
                    <a:pt x="16561" y="11160"/>
                  </a:cubicBezTo>
                  <a:cubicBezTo>
                    <a:pt x="16471" y="11160"/>
                    <a:pt x="16228" y="11167"/>
                    <a:pt x="16164" y="11206"/>
                  </a:cubicBezTo>
                  <a:cubicBezTo>
                    <a:pt x="16100" y="11245"/>
                    <a:pt x="15895" y="11237"/>
                    <a:pt x="15736" y="11251"/>
                  </a:cubicBezTo>
                  <a:cubicBezTo>
                    <a:pt x="15621" y="11266"/>
                    <a:pt x="15549" y="11329"/>
                    <a:pt x="15510" y="11407"/>
                  </a:cubicBezTo>
                  <a:cubicBezTo>
                    <a:pt x="15472" y="11484"/>
                    <a:pt x="15433" y="11530"/>
                    <a:pt x="15264" y="11621"/>
                  </a:cubicBezTo>
                  <a:cubicBezTo>
                    <a:pt x="15264" y="11621"/>
                    <a:pt x="15318" y="11669"/>
                    <a:pt x="15382" y="11723"/>
                  </a:cubicBezTo>
                  <a:cubicBezTo>
                    <a:pt x="15474" y="11800"/>
                    <a:pt x="15531" y="11856"/>
                    <a:pt x="15638" y="11769"/>
                  </a:cubicBezTo>
                  <a:cubicBezTo>
                    <a:pt x="15613" y="11854"/>
                    <a:pt x="15531" y="11863"/>
                    <a:pt x="15382" y="11846"/>
                  </a:cubicBezTo>
                  <a:cubicBezTo>
                    <a:pt x="15234" y="11829"/>
                    <a:pt x="15024" y="11785"/>
                    <a:pt x="14921" y="11831"/>
                  </a:cubicBezTo>
                  <a:cubicBezTo>
                    <a:pt x="14819" y="11877"/>
                    <a:pt x="14767" y="11854"/>
                    <a:pt x="14639" y="11823"/>
                  </a:cubicBezTo>
                  <a:cubicBezTo>
                    <a:pt x="14511" y="11792"/>
                    <a:pt x="14450" y="11822"/>
                    <a:pt x="14403" y="11819"/>
                  </a:cubicBezTo>
                  <a:cubicBezTo>
                    <a:pt x="14357" y="11815"/>
                    <a:pt x="14024" y="11885"/>
                    <a:pt x="13891" y="11942"/>
                  </a:cubicBezTo>
                  <a:cubicBezTo>
                    <a:pt x="13891" y="11942"/>
                    <a:pt x="13865" y="12044"/>
                    <a:pt x="13891" y="12090"/>
                  </a:cubicBezTo>
                  <a:cubicBezTo>
                    <a:pt x="13917" y="12136"/>
                    <a:pt x="13819" y="12178"/>
                    <a:pt x="13691" y="12209"/>
                  </a:cubicBezTo>
                  <a:cubicBezTo>
                    <a:pt x="13563" y="12240"/>
                    <a:pt x="13563" y="12286"/>
                    <a:pt x="13379" y="12386"/>
                  </a:cubicBezTo>
                  <a:cubicBezTo>
                    <a:pt x="13379" y="12386"/>
                    <a:pt x="13371" y="12224"/>
                    <a:pt x="13256" y="12164"/>
                  </a:cubicBezTo>
                  <a:cubicBezTo>
                    <a:pt x="13256" y="12164"/>
                    <a:pt x="13256" y="12294"/>
                    <a:pt x="13294" y="12348"/>
                  </a:cubicBezTo>
                  <a:cubicBezTo>
                    <a:pt x="13332" y="12402"/>
                    <a:pt x="13256" y="12510"/>
                    <a:pt x="13230" y="12564"/>
                  </a:cubicBezTo>
                  <a:cubicBezTo>
                    <a:pt x="13204" y="12618"/>
                    <a:pt x="13089" y="12595"/>
                    <a:pt x="13012" y="12703"/>
                  </a:cubicBezTo>
                  <a:cubicBezTo>
                    <a:pt x="12935" y="12811"/>
                    <a:pt x="12897" y="12780"/>
                    <a:pt x="12769" y="12718"/>
                  </a:cubicBezTo>
                  <a:cubicBezTo>
                    <a:pt x="12641" y="12656"/>
                    <a:pt x="12794" y="12641"/>
                    <a:pt x="12794" y="12579"/>
                  </a:cubicBezTo>
                  <a:cubicBezTo>
                    <a:pt x="12794" y="12517"/>
                    <a:pt x="12858" y="12409"/>
                    <a:pt x="12858" y="12409"/>
                  </a:cubicBezTo>
                  <a:cubicBezTo>
                    <a:pt x="12858" y="12409"/>
                    <a:pt x="12961" y="12294"/>
                    <a:pt x="13051" y="12224"/>
                  </a:cubicBezTo>
                  <a:cubicBezTo>
                    <a:pt x="13140" y="12155"/>
                    <a:pt x="13112" y="12160"/>
                    <a:pt x="13012" y="12178"/>
                  </a:cubicBezTo>
                  <a:cubicBezTo>
                    <a:pt x="12912" y="12197"/>
                    <a:pt x="12833" y="12213"/>
                    <a:pt x="12820" y="12278"/>
                  </a:cubicBezTo>
                  <a:cubicBezTo>
                    <a:pt x="12807" y="12343"/>
                    <a:pt x="12820" y="12363"/>
                    <a:pt x="12769" y="12417"/>
                  </a:cubicBezTo>
                  <a:cubicBezTo>
                    <a:pt x="12717" y="12471"/>
                    <a:pt x="12735" y="12547"/>
                    <a:pt x="12730" y="12502"/>
                  </a:cubicBezTo>
                  <a:cubicBezTo>
                    <a:pt x="12725" y="12457"/>
                    <a:pt x="12641" y="12433"/>
                    <a:pt x="12477" y="12349"/>
                  </a:cubicBezTo>
                  <a:cubicBezTo>
                    <a:pt x="12477" y="12349"/>
                    <a:pt x="12635" y="12562"/>
                    <a:pt x="12661" y="12608"/>
                  </a:cubicBezTo>
                  <a:cubicBezTo>
                    <a:pt x="12687" y="12655"/>
                    <a:pt x="12589" y="12718"/>
                    <a:pt x="12477" y="12868"/>
                  </a:cubicBezTo>
                  <a:cubicBezTo>
                    <a:pt x="12477" y="12868"/>
                    <a:pt x="12528" y="12855"/>
                    <a:pt x="12641" y="12929"/>
                  </a:cubicBezTo>
                  <a:cubicBezTo>
                    <a:pt x="12753" y="13004"/>
                    <a:pt x="12615" y="13081"/>
                    <a:pt x="12538" y="13324"/>
                  </a:cubicBezTo>
                  <a:cubicBezTo>
                    <a:pt x="12538" y="13324"/>
                    <a:pt x="12156" y="13514"/>
                    <a:pt x="12038" y="13551"/>
                  </a:cubicBezTo>
                  <a:cubicBezTo>
                    <a:pt x="11921" y="13588"/>
                    <a:pt x="11423" y="13713"/>
                    <a:pt x="11065" y="13775"/>
                  </a:cubicBezTo>
                  <a:cubicBezTo>
                    <a:pt x="10706" y="13837"/>
                    <a:pt x="10299" y="13821"/>
                    <a:pt x="10119" y="13991"/>
                  </a:cubicBezTo>
                  <a:cubicBezTo>
                    <a:pt x="9940" y="14161"/>
                    <a:pt x="10119" y="13991"/>
                    <a:pt x="10119" y="13991"/>
                  </a:cubicBezTo>
                  <a:cubicBezTo>
                    <a:pt x="10119" y="13991"/>
                    <a:pt x="9925" y="14207"/>
                    <a:pt x="9707" y="14330"/>
                  </a:cubicBezTo>
                  <a:cubicBezTo>
                    <a:pt x="9707" y="14330"/>
                    <a:pt x="9668" y="14454"/>
                    <a:pt x="9643" y="14562"/>
                  </a:cubicBezTo>
                  <a:cubicBezTo>
                    <a:pt x="9617" y="14670"/>
                    <a:pt x="9617" y="15195"/>
                    <a:pt x="9630" y="15503"/>
                  </a:cubicBezTo>
                  <a:cubicBezTo>
                    <a:pt x="9643" y="15812"/>
                    <a:pt x="9502" y="15688"/>
                    <a:pt x="9463" y="15843"/>
                  </a:cubicBezTo>
                  <a:cubicBezTo>
                    <a:pt x="9425" y="15997"/>
                    <a:pt x="9370" y="16055"/>
                    <a:pt x="9233" y="16089"/>
                  </a:cubicBezTo>
                  <a:cubicBezTo>
                    <a:pt x="8925" y="16167"/>
                    <a:pt x="8772" y="15997"/>
                    <a:pt x="8889" y="15744"/>
                  </a:cubicBezTo>
                  <a:cubicBezTo>
                    <a:pt x="8919" y="15680"/>
                    <a:pt x="8828" y="15133"/>
                    <a:pt x="8787" y="15102"/>
                  </a:cubicBezTo>
                  <a:cubicBezTo>
                    <a:pt x="8746" y="15071"/>
                    <a:pt x="8951" y="14849"/>
                    <a:pt x="8951" y="14744"/>
                  </a:cubicBezTo>
                  <a:cubicBezTo>
                    <a:pt x="8951" y="14639"/>
                    <a:pt x="8818" y="14367"/>
                    <a:pt x="8705" y="14349"/>
                  </a:cubicBezTo>
                  <a:cubicBezTo>
                    <a:pt x="8592" y="14330"/>
                    <a:pt x="8182" y="14269"/>
                    <a:pt x="7967" y="14016"/>
                  </a:cubicBezTo>
                  <a:cubicBezTo>
                    <a:pt x="7752" y="13763"/>
                    <a:pt x="7793" y="13966"/>
                    <a:pt x="7393" y="13942"/>
                  </a:cubicBezTo>
                  <a:cubicBezTo>
                    <a:pt x="6993" y="13917"/>
                    <a:pt x="7209" y="14022"/>
                    <a:pt x="6922" y="13855"/>
                  </a:cubicBezTo>
                  <a:cubicBezTo>
                    <a:pt x="6635" y="13689"/>
                    <a:pt x="6717" y="13979"/>
                    <a:pt x="6717" y="13979"/>
                  </a:cubicBezTo>
                  <a:cubicBezTo>
                    <a:pt x="6717" y="13979"/>
                    <a:pt x="6214" y="13880"/>
                    <a:pt x="6061" y="13695"/>
                  </a:cubicBezTo>
                  <a:cubicBezTo>
                    <a:pt x="5907" y="13510"/>
                    <a:pt x="5786" y="13636"/>
                    <a:pt x="5786" y="13636"/>
                  </a:cubicBezTo>
                  <a:cubicBezTo>
                    <a:pt x="5786" y="13636"/>
                    <a:pt x="4954" y="13436"/>
                    <a:pt x="5159" y="13497"/>
                  </a:cubicBezTo>
                  <a:cubicBezTo>
                    <a:pt x="5364" y="13559"/>
                    <a:pt x="4698" y="13659"/>
                    <a:pt x="4390" y="13621"/>
                  </a:cubicBezTo>
                  <a:cubicBezTo>
                    <a:pt x="4083" y="13582"/>
                    <a:pt x="4080" y="13719"/>
                    <a:pt x="4019" y="13868"/>
                  </a:cubicBezTo>
                  <a:cubicBezTo>
                    <a:pt x="3957" y="14016"/>
                    <a:pt x="3903" y="14099"/>
                    <a:pt x="3806" y="14287"/>
                  </a:cubicBezTo>
                  <a:cubicBezTo>
                    <a:pt x="3806" y="14287"/>
                    <a:pt x="3486" y="14500"/>
                    <a:pt x="3396" y="14546"/>
                  </a:cubicBezTo>
                  <a:cubicBezTo>
                    <a:pt x="3306" y="14593"/>
                    <a:pt x="3288" y="14593"/>
                    <a:pt x="3365" y="14732"/>
                  </a:cubicBezTo>
                  <a:cubicBezTo>
                    <a:pt x="3365" y="14732"/>
                    <a:pt x="3147" y="14870"/>
                    <a:pt x="3173" y="14978"/>
                  </a:cubicBezTo>
                  <a:cubicBezTo>
                    <a:pt x="3199" y="15086"/>
                    <a:pt x="3160" y="15179"/>
                    <a:pt x="3032" y="15380"/>
                  </a:cubicBezTo>
                  <a:cubicBezTo>
                    <a:pt x="3032" y="15380"/>
                    <a:pt x="3006" y="15596"/>
                    <a:pt x="3045" y="15750"/>
                  </a:cubicBezTo>
                  <a:cubicBezTo>
                    <a:pt x="3083" y="15904"/>
                    <a:pt x="3160" y="15935"/>
                    <a:pt x="3006" y="16136"/>
                  </a:cubicBezTo>
                  <a:cubicBezTo>
                    <a:pt x="3032" y="16228"/>
                    <a:pt x="3106" y="16279"/>
                    <a:pt x="3173" y="16421"/>
                  </a:cubicBezTo>
                  <a:cubicBezTo>
                    <a:pt x="3240" y="16563"/>
                    <a:pt x="3288" y="16560"/>
                    <a:pt x="3457" y="16768"/>
                  </a:cubicBezTo>
                  <a:cubicBezTo>
                    <a:pt x="3457" y="16768"/>
                    <a:pt x="3775" y="16845"/>
                    <a:pt x="4057" y="16830"/>
                  </a:cubicBezTo>
                  <a:cubicBezTo>
                    <a:pt x="4312" y="16816"/>
                    <a:pt x="4313" y="16830"/>
                    <a:pt x="4421" y="16991"/>
                  </a:cubicBezTo>
                  <a:cubicBezTo>
                    <a:pt x="4555" y="17191"/>
                    <a:pt x="4421" y="16991"/>
                    <a:pt x="4421" y="16991"/>
                  </a:cubicBezTo>
                  <a:cubicBezTo>
                    <a:pt x="4421" y="16991"/>
                    <a:pt x="4774" y="17015"/>
                    <a:pt x="4864" y="16745"/>
                  </a:cubicBezTo>
                  <a:cubicBezTo>
                    <a:pt x="4864" y="16745"/>
                    <a:pt x="5043" y="16599"/>
                    <a:pt x="5069" y="16491"/>
                  </a:cubicBezTo>
                  <a:cubicBezTo>
                    <a:pt x="5095" y="16383"/>
                    <a:pt x="5179" y="16369"/>
                    <a:pt x="5389" y="16375"/>
                  </a:cubicBezTo>
                  <a:cubicBezTo>
                    <a:pt x="5599" y="16381"/>
                    <a:pt x="5569" y="16421"/>
                    <a:pt x="5876" y="16421"/>
                  </a:cubicBezTo>
                  <a:cubicBezTo>
                    <a:pt x="6184" y="16421"/>
                    <a:pt x="6145" y="16506"/>
                    <a:pt x="6273" y="16599"/>
                  </a:cubicBezTo>
                  <a:cubicBezTo>
                    <a:pt x="6401" y="16691"/>
                    <a:pt x="6396" y="16694"/>
                    <a:pt x="6299" y="16784"/>
                  </a:cubicBezTo>
                  <a:cubicBezTo>
                    <a:pt x="6202" y="16873"/>
                    <a:pt x="6132" y="16845"/>
                    <a:pt x="5991" y="17015"/>
                  </a:cubicBezTo>
                  <a:cubicBezTo>
                    <a:pt x="5882" y="17042"/>
                    <a:pt x="5838" y="17216"/>
                    <a:pt x="5812" y="17293"/>
                  </a:cubicBezTo>
                  <a:cubicBezTo>
                    <a:pt x="5786" y="17370"/>
                    <a:pt x="5812" y="17463"/>
                    <a:pt x="5692" y="17497"/>
                  </a:cubicBezTo>
                  <a:cubicBezTo>
                    <a:pt x="5692" y="17497"/>
                    <a:pt x="5607" y="17416"/>
                    <a:pt x="5528" y="17348"/>
                  </a:cubicBezTo>
                  <a:cubicBezTo>
                    <a:pt x="5528" y="17348"/>
                    <a:pt x="5505" y="17455"/>
                    <a:pt x="5441" y="17540"/>
                  </a:cubicBezTo>
                  <a:cubicBezTo>
                    <a:pt x="5377" y="17625"/>
                    <a:pt x="5402" y="17656"/>
                    <a:pt x="5405" y="17793"/>
                  </a:cubicBezTo>
                  <a:cubicBezTo>
                    <a:pt x="5405" y="17793"/>
                    <a:pt x="5392" y="17785"/>
                    <a:pt x="5364" y="17825"/>
                  </a:cubicBezTo>
                  <a:cubicBezTo>
                    <a:pt x="5336" y="17865"/>
                    <a:pt x="5351" y="17926"/>
                    <a:pt x="5097" y="18027"/>
                  </a:cubicBezTo>
                  <a:cubicBezTo>
                    <a:pt x="5097" y="18027"/>
                    <a:pt x="5210" y="18088"/>
                    <a:pt x="5261" y="18126"/>
                  </a:cubicBezTo>
                  <a:cubicBezTo>
                    <a:pt x="5312" y="18165"/>
                    <a:pt x="5492" y="18219"/>
                    <a:pt x="5786" y="18242"/>
                  </a:cubicBezTo>
                  <a:cubicBezTo>
                    <a:pt x="6081" y="18265"/>
                    <a:pt x="6017" y="18257"/>
                    <a:pt x="6081" y="18311"/>
                  </a:cubicBezTo>
                  <a:cubicBezTo>
                    <a:pt x="6145" y="18365"/>
                    <a:pt x="6273" y="18358"/>
                    <a:pt x="6427" y="18388"/>
                  </a:cubicBezTo>
                  <a:cubicBezTo>
                    <a:pt x="6590" y="18421"/>
                    <a:pt x="6760" y="18512"/>
                    <a:pt x="6760" y="18589"/>
                  </a:cubicBezTo>
                  <a:cubicBezTo>
                    <a:pt x="6760" y="18666"/>
                    <a:pt x="6927" y="18720"/>
                    <a:pt x="7029" y="18766"/>
                  </a:cubicBezTo>
                  <a:cubicBezTo>
                    <a:pt x="7132" y="18813"/>
                    <a:pt x="7145" y="18820"/>
                    <a:pt x="7080" y="18921"/>
                  </a:cubicBezTo>
                  <a:cubicBezTo>
                    <a:pt x="6965" y="18975"/>
                    <a:pt x="7119" y="19006"/>
                    <a:pt x="7004" y="19114"/>
                  </a:cubicBezTo>
                  <a:cubicBezTo>
                    <a:pt x="7004" y="19114"/>
                    <a:pt x="6965" y="19314"/>
                    <a:pt x="6875" y="19438"/>
                  </a:cubicBezTo>
                  <a:cubicBezTo>
                    <a:pt x="6786" y="19561"/>
                    <a:pt x="6786" y="19631"/>
                    <a:pt x="6760" y="19746"/>
                  </a:cubicBezTo>
                  <a:cubicBezTo>
                    <a:pt x="6735" y="19862"/>
                    <a:pt x="6811" y="19862"/>
                    <a:pt x="6655" y="20002"/>
                  </a:cubicBezTo>
                  <a:cubicBezTo>
                    <a:pt x="6655" y="20002"/>
                    <a:pt x="6670" y="20093"/>
                    <a:pt x="6811" y="20201"/>
                  </a:cubicBezTo>
                  <a:cubicBezTo>
                    <a:pt x="6786" y="20263"/>
                    <a:pt x="6799" y="20279"/>
                    <a:pt x="6940" y="20356"/>
                  </a:cubicBezTo>
                  <a:cubicBezTo>
                    <a:pt x="7080" y="20433"/>
                    <a:pt x="7157" y="20579"/>
                    <a:pt x="7298" y="20672"/>
                  </a:cubicBezTo>
                  <a:cubicBezTo>
                    <a:pt x="7439" y="20765"/>
                    <a:pt x="7424" y="20839"/>
                    <a:pt x="7496" y="20817"/>
                  </a:cubicBezTo>
                  <a:cubicBezTo>
                    <a:pt x="7567" y="20795"/>
                    <a:pt x="7900" y="20811"/>
                    <a:pt x="8233" y="20788"/>
                  </a:cubicBezTo>
                  <a:cubicBezTo>
                    <a:pt x="8567" y="20765"/>
                    <a:pt x="8515" y="20795"/>
                    <a:pt x="8618" y="20903"/>
                  </a:cubicBezTo>
                  <a:cubicBezTo>
                    <a:pt x="8720" y="21011"/>
                    <a:pt x="8797" y="21073"/>
                    <a:pt x="9130" y="21214"/>
                  </a:cubicBezTo>
                  <a:cubicBezTo>
                    <a:pt x="9197" y="21417"/>
                    <a:pt x="9097" y="21427"/>
                    <a:pt x="8989" y="21498"/>
                  </a:cubicBezTo>
                  <a:cubicBezTo>
                    <a:pt x="8882" y="21569"/>
                    <a:pt x="8869" y="21545"/>
                    <a:pt x="8869" y="21545"/>
                  </a:cubicBezTo>
                  <a:cubicBezTo>
                    <a:pt x="8759" y="21405"/>
                    <a:pt x="8705" y="21312"/>
                    <a:pt x="8782" y="21274"/>
                  </a:cubicBezTo>
                  <a:cubicBezTo>
                    <a:pt x="8859" y="21235"/>
                    <a:pt x="8874" y="21274"/>
                    <a:pt x="8772" y="21181"/>
                  </a:cubicBezTo>
                  <a:cubicBezTo>
                    <a:pt x="8669" y="21089"/>
                    <a:pt x="8356" y="20953"/>
                    <a:pt x="8356" y="20953"/>
                  </a:cubicBezTo>
                  <a:cubicBezTo>
                    <a:pt x="8182" y="20996"/>
                    <a:pt x="7977" y="21035"/>
                    <a:pt x="7900" y="21065"/>
                  </a:cubicBezTo>
                  <a:cubicBezTo>
                    <a:pt x="7824" y="21096"/>
                    <a:pt x="7824" y="21089"/>
                    <a:pt x="7824" y="21089"/>
                  </a:cubicBezTo>
                  <a:cubicBezTo>
                    <a:pt x="7952" y="21166"/>
                    <a:pt x="7939" y="21282"/>
                    <a:pt x="7946" y="21298"/>
                  </a:cubicBezTo>
                  <a:cubicBezTo>
                    <a:pt x="7954" y="21315"/>
                    <a:pt x="7798" y="21343"/>
                    <a:pt x="7762" y="21348"/>
                  </a:cubicBezTo>
                  <a:cubicBezTo>
                    <a:pt x="7644" y="21220"/>
                    <a:pt x="7554" y="21197"/>
                    <a:pt x="7529" y="21166"/>
                  </a:cubicBezTo>
                  <a:cubicBezTo>
                    <a:pt x="7503" y="21135"/>
                    <a:pt x="7439" y="21081"/>
                    <a:pt x="7414" y="21035"/>
                  </a:cubicBezTo>
                  <a:cubicBezTo>
                    <a:pt x="7388" y="20988"/>
                    <a:pt x="7298" y="20965"/>
                    <a:pt x="7170" y="20927"/>
                  </a:cubicBezTo>
                  <a:cubicBezTo>
                    <a:pt x="7042" y="20888"/>
                    <a:pt x="6824" y="20826"/>
                    <a:pt x="6747" y="20749"/>
                  </a:cubicBezTo>
                  <a:cubicBezTo>
                    <a:pt x="6670" y="20672"/>
                    <a:pt x="6376" y="20433"/>
                    <a:pt x="6376" y="20340"/>
                  </a:cubicBezTo>
                  <a:cubicBezTo>
                    <a:pt x="6376" y="20248"/>
                    <a:pt x="6122" y="20113"/>
                    <a:pt x="6122" y="20113"/>
                  </a:cubicBezTo>
                  <a:cubicBezTo>
                    <a:pt x="6107" y="20217"/>
                    <a:pt x="6104" y="20271"/>
                    <a:pt x="6040" y="20225"/>
                  </a:cubicBezTo>
                  <a:cubicBezTo>
                    <a:pt x="5976" y="20178"/>
                    <a:pt x="5799" y="20132"/>
                    <a:pt x="5838" y="20047"/>
                  </a:cubicBezTo>
                  <a:cubicBezTo>
                    <a:pt x="5876" y="19962"/>
                    <a:pt x="5856" y="19756"/>
                    <a:pt x="5856" y="19756"/>
                  </a:cubicBezTo>
                  <a:cubicBezTo>
                    <a:pt x="5697" y="19561"/>
                    <a:pt x="5282" y="18879"/>
                    <a:pt x="5282" y="18879"/>
                  </a:cubicBezTo>
                  <a:cubicBezTo>
                    <a:pt x="5056" y="18890"/>
                    <a:pt x="5010" y="18919"/>
                    <a:pt x="4933" y="18842"/>
                  </a:cubicBezTo>
                  <a:cubicBezTo>
                    <a:pt x="4856" y="18765"/>
                    <a:pt x="4582" y="18581"/>
                    <a:pt x="4403" y="18512"/>
                  </a:cubicBezTo>
                  <a:cubicBezTo>
                    <a:pt x="4224" y="18442"/>
                    <a:pt x="4147" y="18296"/>
                    <a:pt x="4019" y="18211"/>
                  </a:cubicBezTo>
                  <a:cubicBezTo>
                    <a:pt x="3890" y="18126"/>
                    <a:pt x="3762" y="17995"/>
                    <a:pt x="3698" y="17902"/>
                  </a:cubicBezTo>
                  <a:cubicBezTo>
                    <a:pt x="3634" y="17810"/>
                    <a:pt x="3478" y="17571"/>
                    <a:pt x="3478" y="17571"/>
                  </a:cubicBezTo>
                  <a:cubicBezTo>
                    <a:pt x="3301" y="17463"/>
                    <a:pt x="3027" y="17299"/>
                    <a:pt x="3027" y="17299"/>
                  </a:cubicBezTo>
                  <a:cubicBezTo>
                    <a:pt x="2635" y="17362"/>
                    <a:pt x="2635" y="17332"/>
                    <a:pt x="2558" y="17270"/>
                  </a:cubicBezTo>
                  <a:cubicBezTo>
                    <a:pt x="2481" y="17208"/>
                    <a:pt x="2187" y="17046"/>
                    <a:pt x="2148" y="17000"/>
                  </a:cubicBezTo>
                  <a:cubicBezTo>
                    <a:pt x="2110" y="16953"/>
                    <a:pt x="2020" y="16884"/>
                    <a:pt x="1982" y="16807"/>
                  </a:cubicBezTo>
                  <a:cubicBezTo>
                    <a:pt x="1943" y="16730"/>
                    <a:pt x="1815" y="16637"/>
                    <a:pt x="1700" y="16537"/>
                  </a:cubicBezTo>
                  <a:cubicBezTo>
                    <a:pt x="1584" y="16437"/>
                    <a:pt x="1507" y="16259"/>
                    <a:pt x="1354" y="16167"/>
                  </a:cubicBezTo>
                  <a:cubicBezTo>
                    <a:pt x="1200" y="16074"/>
                    <a:pt x="1123" y="15912"/>
                    <a:pt x="1072" y="15858"/>
                  </a:cubicBezTo>
                  <a:cubicBezTo>
                    <a:pt x="1021" y="15804"/>
                    <a:pt x="918" y="15711"/>
                    <a:pt x="880" y="15619"/>
                  </a:cubicBezTo>
                  <a:cubicBezTo>
                    <a:pt x="841" y="15526"/>
                    <a:pt x="854" y="15426"/>
                    <a:pt x="777" y="15387"/>
                  </a:cubicBezTo>
                  <a:cubicBezTo>
                    <a:pt x="700" y="15349"/>
                    <a:pt x="713" y="15225"/>
                    <a:pt x="713" y="15225"/>
                  </a:cubicBezTo>
                  <a:cubicBezTo>
                    <a:pt x="713" y="15225"/>
                    <a:pt x="777" y="15264"/>
                    <a:pt x="700" y="15202"/>
                  </a:cubicBezTo>
                  <a:cubicBezTo>
                    <a:pt x="623" y="15141"/>
                    <a:pt x="611" y="15063"/>
                    <a:pt x="649" y="14978"/>
                  </a:cubicBezTo>
                  <a:cubicBezTo>
                    <a:pt x="688" y="14894"/>
                    <a:pt x="998" y="14226"/>
                    <a:pt x="998" y="14226"/>
                  </a:cubicBezTo>
                  <a:cubicBezTo>
                    <a:pt x="905" y="13868"/>
                    <a:pt x="880" y="13736"/>
                    <a:pt x="918" y="13698"/>
                  </a:cubicBezTo>
                  <a:cubicBezTo>
                    <a:pt x="957" y="13659"/>
                    <a:pt x="931" y="13628"/>
                    <a:pt x="893" y="13567"/>
                  </a:cubicBezTo>
                  <a:cubicBezTo>
                    <a:pt x="867" y="13443"/>
                    <a:pt x="803" y="13412"/>
                    <a:pt x="854" y="13335"/>
                  </a:cubicBezTo>
                  <a:cubicBezTo>
                    <a:pt x="803" y="13235"/>
                    <a:pt x="816" y="13088"/>
                    <a:pt x="816" y="13088"/>
                  </a:cubicBezTo>
                  <a:cubicBezTo>
                    <a:pt x="803" y="13027"/>
                    <a:pt x="793" y="12929"/>
                    <a:pt x="793" y="12929"/>
                  </a:cubicBezTo>
                  <a:cubicBezTo>
                    <a:pt x="944" y="12834"/>
                    <a:pt x="977" y="12732"/>
                    <a:pt x="977" y="12732"/>
                  </a:cubicBezTo>
                  <a:cubicBezTo>
                    <a:pt x="918" y="12618"/>
                    <a:pt x="918" y="12610"/>
                    <a:pt x="982" y="12510"/>
                  </a:cubicBezTo>
                  <a:lnTo>
                    <a:pt x="982" y="12251"/>
                  </a:lnTo>
                  <a:cubicBezTo>
                    <a:pt x="982" y="12251"/>
                    <a:pt x="1059" y="11908"/>
                    <a:pt x="982" y="11800"/>
                  </a:cubicBezTo>
                  <a:cubicBezTo>
                    <a:pt x="905" y="11692"/>
                    <a:pt x="1098" y="11275"/>
                    <a:pt x="1226" y="11152"/>
                  </a:cubicBezTo>
                  <a:cubicBezTo>
                    <a:pt x="1354" y="11029"/>
                    <a:pt x="1418" y="10674"/>
                    <a:pt x="1244" y="10522"/>
                  </a:cubicBezTo>
                  <a:cubicBezTo>
                    <a:pt x="1244" y="10522"/>
                    <a:pt x="834" y="11149"/>
                    <a:pt x="793" y="11189"/>
                  </a:cubicBezTo>
                  <a:cubicBezTo>
                    <a:pt x="752" y="11229"/>
                    <a:pt x="739" y="11507"/>
                    <a:pt x="688" y="11584"/>
                  </a:cubicBezTo>
                  <a:cubicBezTo>
                    <a:pt x="636" y="11661"/>
                    <a:pt x="636" y="11769"/>
                    <a:pt x="649" y="11923"/>
                  </a:cubicBezTo>
                  <a:lnTo>
                    <a:pt x="521" y="12186"/>
                  </a:lnTo>
                  <a:cubicBezTo>
                    <a:pt x="521" y="12186"/>
                    <a:pt x="534" y="12456"/>
                    <a:pt x="406" y="12564"/>
                  </a:cubicBezTo>
                  <a:cubicBezTo>
                    <a:pt x="278" y="12672"/>
                    <a:pt x="267" y="13053"/>
                    <a:pt x="303" y="13204"/>
                  </a:cubicBezTo>
                  <a:cubicBezTo>
                    <a:pt x="339" y="13355"/>
                    <a:pt x="342" y="13463"/>
                    <a:pt x="342" y="13473"/>
                  </a:cubicBezTo>
                  <a:cubicBezTo>
                    <a:pt x="342" y="13482"/>
                    <a:pt x="193" y="13645"/>
                    <a:pt x="116" y="13584"/>
                  </a:cubicBezTo>
                  <a:cubicBezTo>
                    <a:pt x="39" y="13522"/>
                    <a:pt x="34" y="13312"/>
                    <a:pt x="85" y="13112"/>
                  </a:cubicBezTo>
                  <a:cubicBezTo>
                    <a:pt x="85" y="13112"/>
                    <a:pt x="73" y="12973"/>
                    <a:pt x="9" y="12895"/>
                  </a:cubicBezTo>
                  <a:cubicBezTo>
                    <a:pt x="-55" y="12818"/>
                    <a:pt x="239" y="12325"/>
                    <a:pt x="342" y="12078"/>
                  </a:cubicBezTo>
                  <a:lnTo>
                    <a:pt x="198" y="11646"/>
                  </a:lnTo>
                  <a:cubicBezTo>
                    <a:pt x="198" y="11646"/>
                    <a:pt x="198" y="11646"/>
                    <a:pt x="526" y="11547"/>
                  </a:cubicBezTo>
                  <a:cubicBezTo>
                    <a:pt x="526" y="11547"/>
                    <a:pt x="549" y="11174"/>
                    <a:pt x="588" y="11004"/>
                  </a:cubicBezTo>
                  <a:cubicBezTo>
                    <a:pt x="626" y="10834"/>
                    <a:pt x="867" y="10596"/>
                    <a:pt x="893" y="10458"/>
                  </a:cubicBezTo>
                  <a:cubicBezTo>
                    <a:pt x="918" y="10319"/>
                    <a:pt x="1136" y="9964"/>
                    <a:pt x="1305" y="9547"/>
                  </a:cubicBezTo>
                  <a:cubicBezTo>
                    <a:pt x="1305" y="9547"/>
                    <a:pt x="1262" y="9285"/>
                    <a:pt x="1223" y="9177"/>
                  </a:cubicBezTo>
                  <a:cubicBezTo>
                    <a:pt x="1185" y="9069"/>
                    <a:pt x="1469" y="8891"/>
                    <a:pt x="1495" y="8768"/>
                  </a:cubicBezTo>
                  <a:cubicBezTo>
                    <a:pt x="1520" y="8645"/>
                    <a:pt x="1879" y="8359"/>
                    <a:pt x="2125" y="8152"/>
                  </a:cubicBezTo>
                  <a:lnTo>
                    <a:pt x="2043" y="8041"/>
                  </a:lnTo>
                  <a:cubicBezTo>
                    <a:pt x="2043" y="8041"/>
                    <a:pt x="2110" y="7989"/>
                    <a:pt x="2225" y="7842"/>
                  </a:cubicBezTo>
                  <a:cubicBezTo>
                    <a:pt x="2340" y="7696"/>
                    <a:pt x="2417" y="7646"/>
                    <a:pt x="2558" y="7480"/>
                  </a:cubicBezTo>
                  <a:cubicBezTo>
                    <a:pt x="2658" y="7362"/>
                    <a:pt x="3045" y="7140"/>
                    <a:pt x="3019" y="7140"/>
                  </a:cubicBezTo>
                  <a:cubicBezTo>
                    <a:pt x="3173" y="7140"/>
                    <a:pt x="4172" y="6461"/>
                    <a:pt x="4403" y="6400"/>
                  </a:cubicBezTo>
                  <a:cubicBezTo>
                    <a:pt x="4633" y="6338"/>
                    <a:pt x="5082" y="5937"/>
                    <a:pt x="5261" y="5690"/>
                  </a:cubicBezTo>
                  <a:cubicBezTo>
                    <a:pt x="5441" y="5443"/>
                    <a:pt x="5405" y="5647"/>
                    <a:pt x="5441" y="5890"/>
                  </a:cubicBezTo>
                  <a:cubicBezTo>
                    <a:pt x="5441" y="5890"/>
                    <a:pt x="5876" y="5528"/>
                    <a:pt x="6081" y="5420"/>
                  </a:cubicBezTo>
                  <a:cubicBezTo>
                    <a:pt x="6286" y="5312"/>
                    <a:pt x="6396" y="4906"/>
                    <a:pt x="6409" y="4783"/>
                  </a:cubicBezTo>
                  <a:cubicBezTo>
                    <a:pt x="6422" y="4659"/>
                    <a:pt x="8003" y="3823"/>
                    <a:pt x="8259" y="3715"/>
                  </a:cubicBezTo>
                  <a:cubicBezTo>
                    <a:pt x="8515" y="3607"/>
                    <a:pt x="8377" y="3598"/>
                    <a:pt x="8151" y="3585"/>
                  </a:cubicBezTo>
                  <a:cubicBezTo>
                    <a:pt x="8151" y="3585"/>
                    <a:pt x="8336" y="3491"/>
                    <a:pt x="8541" y="3391"/>
                  </a:cubicBezTo>
                  <a:cubicBezTo>
                    <a:pt x="8746" y="3291"/>
                    <a:pt x="9310" y="2997"/>
                    <a:pt x="9643" y="2897"/>
                  </a:cubicBezTo>
                  <a:cubicBezTo>
                    <a:pt x="9976" y="2797"/>
                    <a:pt x="9771" y="2758"/>
                    <a:pt x="9540" y="2774"/>
                  </a:cubicBezTo>
                  <a:cubicBezTo>
                    <a:pt x="9310" y="2789"/>
                    <a:pt x="8987" y="2987"/>
                    <a:pt x="9115" y="2894"/>
                  </a:cubicBezTo>
                  <a:cubicBezTo>
                    <a:pt x="9243" y="2801"/>
                    <a:pt x="9591" y="2480"/>
                    <a:pt x="9796" y="2450"/>
                  </a:cubicBezTo>
                  <a:cubicBezTo>
                    <a:pt x="10001" y="2419"/>
                    <a:pt x="10053" y="2218"/>
                    <a:pt x="10078" y="2095"/>
                  </a:cubicBezTo>
                  <a:cubicBezTo>
                    <a:pt x="10104" y="1971"/>
                    <a:pt x="10796" y="1724"/>
                    <a:pt x="10960" y="1586"/>
                  </a:cubicBezTo>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3" name="AutoShape 134"/>
            <p:cNvSpPr>
              <a:spLocks/>
            </p:cNvSpPr>
            <p:nvPr/>
          </p:nvSpPr>
          <p:spPr bwMode="auto">
            <a:xfrm>
              <a:off x="1924050" y="992187"/>
              <a:ext cx="122238" cy="119063"/>
            </a:xfrm>
            <a:custGeom>
              <a:avLst/>
              <a:gdLst>
                <a:gd name="T0" fmla="*/ 61116 w 20691"/>
                <a:gd name="T1" fmla="*/ 59528 h 19661"/>
                <a:gd name="T2" fmla="*/ 61116 w 20691"/>
                <a:gd name="T3" fmla="*/ 59528 h 19661"/>
                <a:gd name="T4" fmla="*/ 61116 w 20691"/>
                <a:gd name="T5" fmla="*/ 59528 h 19661"/>
                <a:gd name="T6" fmla="*/ 61116 w 20691"/>
                <a:gd name="T7" fmla="*/ 59528 h 196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91" h="19661">
                  <a:moveTo>
                    <a:pt x="12000" y="13830"/>
                  </a:moveTo>
                  <a:cubicBezTo>
                    <a:pt x="12800" y="16549"/>
                    <a:pt x="19199" y="21599"/>
                    <a:pt x="20400" y="18880"/>
                  </a:cubicBezTo>
                  <a:cubicBezTo>
                    <a:pt x="21600" y="16160"/>
                    <a:pt x="18800" y="11887"/>
                    <a:pt x="17199" y="9556"/>
                  </a:cubicBezTo>
                  <a:cubicBezTo>
                    <a:pt x="15799" y="8391"/>
                    <a:pt x="15599" y="5283"/>
                    <a:pt x="15200" y="4118"/>
                  </a:cubicBezTo>
                  <a:cubicBezTo>
                    <a:pt x="14800" y="2952"/>
                    <a:pt x="13759" y="0"/>
                    <a:pt x="13759" y="0"/>
                  </a:cubicBezTo>
                  <a:cubicBezTo>
                    <a:pt x="10400" y="233"/>
                    <a:pt x="10200" y="233"/>
                    <a:pt x="9999" y="2175"/>
                  </a:cubicBezTo>
                  <a:cubicBezTo>
                    <a:pt x="9800" y="4118"/>
                    <a:pt x="6800" y="6060"/>
                    <a:pt x="6000" y="5866"/>
                  </a:cubicBezTo>
                  <a:cubicBezTo>
                    <a:pt x="5200" y="5672"/>
                    <a:pt x="0" y="10256"/>
                    <a:pt x="0" y="10256"/>
                  </a:cubicBezTo>
                  <a:cubicBezTo>
                    <a:pt x="600" y="11304"/>
                    <a:pt x="1200" y="10877"/>
                    <a:pt x="3000" y="10527"/>
                  </a:cubicBezTo>
                  <a:cubicBezTo>
                    <a:pt x="4800" y="10178"/>
                    <a:pt x="5800" y="10722"/>
                    <a:pt x="5800" y="10722"/>
                  </a:cubicBezTo>
                  <a:cubicBezTo>
                    <a:pt x="4600" y="12082"/>
                    <a:pt x="3000" y="12664"/>
                    <a:pt x="3400" y="14218"/>
                  </a:cubicBezTo>
                  <a:cubicBezTo>
                    <a:pt x="3800" y="15772"/>
                    <a:pt x="4600" y="16355"/>
                    <a:pt x="4600" y="16355"/>
                  </a:cubicBezTo>
                  <a:cubicBezTo>
                    <a:pt x="6800" y="14606"/>
                    <a:pt x="10400" y="11693"/>
                    <a:pt x="12000" y="13830"/>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4" name="AutoShape 135"/>
            <p:cNvSpPr>
              <a:spLocks/>
            </p:cNvSpPr>
            <p:nvPr/>
          </p:nvSpPr>
          <p:spPr bwMode="auto">
            <a:xfrm>
              <a:off x="2103438" y="750887"/>
              <a:ext cx="339725" cy="493713"/>
            </a:xfrm>
            <a:custGeom>
              <a:avLst/>
              <a:gdLst>
                <a:gd name="T0" fmla="*/ 169863 w 21600"/>
                <a:gd name="T1" fmla="*/ 249597 h 21351"/>
                <a:gd name="T2" fmla="*/ 169863 w 21600"/>
                <a:gd name="T3" fmla="*/ 249597 h 21351"/>
                <a:gd name="T4" fmla="*/ 169863 w 21600"/>
                <a:gd name="T5" fmla="*/ 249597 h 21351"/>
                <a:gd name="T6" fmla="*/ 169863 w 21600"/>
                <a:gd name="T7" fmla="*/ 249597 h 213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351">
                  <a:moveTo>
                    <a:pt x="1587" y="4088"/>
                  </a:moveTo>
                  <a:cubicBezTo>
                    <a:pt x="1587" y="3674"/>
                    <a:pt x="392" y="3636"/>
                    <a:pt x="921" y="3226"/>
                  </a:cubicBezTo>
                  <a:cubicBezTo>
                    <a:pt x="1450" y="2815"/>
                    <a:pt x="1768" y="1912"/>
                    <a:pt x="1768" y="1912"/>
                  </a:cubicBezTo>
                  <a:cubicBezTo>
                    <a:pt x="1768" y="1912"/>
                    <a:pt x="2267" y="1522"/>
                    <a:pt x="2796" y="1420"/>
                  </a:cubicBezTo>
                  <a:cubicBezTo>
                    <a:pt x="3325" y="1317"/>
                    <a:pt x="3778" y="1060"/>
                    <a:pt x="4081" y="804"/>
                  </a:cubicBezTo>
                  <a:cubicBezTo>
                    <a:pt x="4383" y="547"/>
                    <a:pt x="5517" y="106"/>
                    <a:pt x="5517" y="106"/>
                  </a:cubicBezTo>
                  <a:cubicBezTo>
                    <a:pt x="6650" y="240"/>
                    <a:pt x="8011" y="291"/>
                    <a:pt x="8540" y="86"/>
                  </a:cubicBezTo>
                  <a:cubicBezTo>
                    <a:pt x="9069" y="-119"/>
                    <a:pt x="9628" y="106"/>
                    <a:pt x="9628" y="106"/>
                  </a:cubicBezTo>
                  <a:cubicBezTo>
                    <a:pt x="10505" y="342"/>
                    <a:pt x="11926" y="763"/>
                    <a:pt x="11926" y="763"/>
                  </a:cubicBezTo>
                  <a:cubicBezTo>
                    <a:pt x="11926" y="763"/>
                    <a:pt x="10928" y="2035"/>
                    <a:pt x="11079" y="2651"/>
                  </a:cubicBezTo>
                  <a:cubicBezTo>
                    <a:pt x="12016" y="2907"/>
                    <a:pt x="12923" y="3369"/>
                    <a:pt x="13074" y="3677"/>
                  </a:cubicBezTo>
                  <a:cubicBezTo>
                    <a:pt x="13226" y="3985"/>
                    <a:pt x="13528" y="3985"/>
                    <a:pt x="14133" y="4190"/>
                  </a:cubicBezTo>
                  <a:cubicBezTo>
                    <a:pt x="14737" y="4395"/>
                    <a:pt x="16476" y="5216"/>
                    <a:pt x="16778" y="5781"/>
                  </a:cubicBezTo>
                  <a:cubicBezTo>
                    <a:pt x="17080" y="6345"/>
                    <a:pt x="18062" y="7730"/>
                    <a:pt x="18214" y="7884"/>
                  </a:cubicBezTo>
                  <a:cubicBezTo>
                    <a:pt x="18365" y="8038"/>
                    <a:pt x="18818" y="8397"/>
                    <a:pt x="18667" y="9064"/>
                  </a:cubicBezTo>
                  <a:cubicBezTo>
                    <a:pt x="18516" y="9731"/>
                    <a:pt x="18894" y="12399"/>
                    <a:pt x="18894" y="12399"/>
                  </a:cubicBezTo>
                  <a:cubicBezTo>
                    <a:pt x="18894" y="12399"/>
                    <a:pt x="18969" y="13066"/>
                    <a:pt x="19725" y="13374"/>
                  </a:cubicBezTo>
                  <a:cubicBezTo>
                    <a:pt x="20481" y="13682"/>
                    <a:pt x="21599" y="14308"/>
                    <a:pt x="21599" y="14308"/>
                  </a:cubicBezTo>
                  <a:cubicBezTo>
                    <a:pt x="21237" y="15118"/>
                    <a:pt x="20934" y="15324"/>
                    <a:pt x="20330" y="15324"/>
                  </a:cubicBezTo>
                  <a:cubicBezTo>
                    <a:pt x="19725" y="15324"/>
                    <a:pt x="18818" y="16032"/>
                    <a:pt x="18214" y="16401"/>
                  </a:cubicBezTo>
                  <a:cubicBezTo>
                    <a:pt x="17609" y="16771"/>
                    <a:pt x="17307" y="16863"/>
                    <a:pt x="17080" y="16350"/>
                  </a:cubicBezTo>
                  <a:cubicBezTo>
                    <a:pt x="16853" y="15837"/>
                    <a:pt x="16022" y="14811"/>
                    <a:pt x="16022" y="14811"/>
                  </a:cubicBezTo>
                  <a:lnTo>
                    <a:pt x="15191" y="13733"/>
                  </a:lnTo>
                  <a:cubicBezTo>
                    <a:pt x="14057" y="13887"/>
                    <a:pt x="13618" y="13733"/>
                    <a:pt x="13618" y="13733"/>
                  </a:cubicBezTo>
                  <a:cubicBezTo>
                    <a:pt x="13618" y="13733"/>
                    <a:pt x="13467" y="13066"/>
                    <a:pt x="13618" y="13733"/>
                  </a:cubicBezTo>
                  <a:cubicBezTo>
                    <a:pt x="13770" y="14400"/>
                    <a:pt x="13830" y="15683"/>
                    <a:pt x="13603" y="15837"/>
                  </a:cubicBezTo>
                  <a:cubicBezTo>
                    <a:pt x="13377" y="15991"/>
                    <a:pt x="13241" y="16422"/>
                    <a:pt x="13618" y="16524"/>
                  </a:cubicBezTo>
                  <a:cubicBezTo>
                    <a:pt x="13997" y="16627"/>
                    <a:pt x="15493" y="17325"/>
                    <a:pt x="15493" y="17325"/>
                  </a:cubicBezTo>
                  <a:cubicBezTo>
                    <a:pt x="15342" y="17992"/>
                    <a:pt x="14208" y="18915"/>
                    <a:pt x="14359" y="19377"/>
                  </a:cubicBezTo>
                  <a:cubicBezTo>
                    <a:pt x="14510" y="19839"/>
                    <a:pt x="13739" y="20547"/>
                    <a:pt x="13739" y="20547"/>
                  </a:cubicBezTo>
                  <a:cubicBezTo>
                    <a:pt x="12923" y="21275"/>
                    <a:pt x="11034" y="21480"/>
                    <a:pt x="10883" y="21275"/>
                  </a:cubicBezTo>
                  <a:cubicBezTo>
                    <a:pt x="9673" y="20300"/>
                    <a:pt x="9220" y="20095"/>
                    <a:pt x="8766" y="20044"/>
                  </a:cubicBezTo>
                  <a:cubicBezTo>
                    <a:pt x="8313" y="19993"/>
                    <a:pt x="7406" y="19202"/>
                    <a:pt x="6726" y="18915"/>
                  </a:cubicBezTo>
                  <a:cubicBezTo>
                    <a:pt x="6046" y="18628"/>
                    <a:pt x="6046" y="18300"/>
                    <a:pt x="5819" y="17992"/>
                  </a:cubicBezTo>
                  <a:cubicBezTo>
                    <a:pt x="5592" y="17684"/>
                    <a:pt x="5139" y="16709"/>
                    <a:pt x="4534" y="16504"/>
                  </a:cubicBezTo>
                  <a:cubicBezTo>
                    <a:pt x="3929" y="16299"/>
                    <a:pt x="2040" y="15683"/>
                    <a:pt x="1587" y="15632"/>
                  </a:cubicBezTo>
                  <a:cubicBezTo>
                    <a:pt x="1133" y="15580"/>
                    <a:pt x="680" y="14913"/>
                    <a:pt x="680" y="14913"/>
                  </a:cubicBezTo>
                  <a:lnTo>
                    <a:pt x="0" y="14246"/>
                  </a:lnTo>
                  <a:cubicBezTo>
                    <a:pt x="680" y="14195"/>
                    <a:pt x="1284" y="13887"/>
                    <a:pt x="1511" y="13631"/>
                  </a:cubicBezTo>
                  <a:cubicBezTo>
                    <a:pt x="1738" y="13374"/>
                    <a:pt x="1571" y="13251"/>
                    <a:pt x="2252" y="13405"/>
                  </a:cubicBezTo>
                  <a:cubicBezTo>
                    <a:pt x="2932" y="13559"/>
                    <a:pt x="4610" y="14298"/>
                    <a:pt x="5139" y="14092"/>
                  </a:cubicBezTo>
                  <a:cubicBezTo>
                    <a:pt x="5668" y="13887"/>
                    <a:pt x="6363" y="14144"/>
                    <a:pt x="6363" y="14144"/>
                  </a:cubicBezTo>
                  <a:cubicBezTo>
                    <a:pt x="6423" y="13579"/>
                    <a:pt x="5728" y="13066"/>
                    <a:pt x="6484" y="12912"/>
                  </a:cubicBezTo>
                  <a:cubicBezTo>
                    <a:pt x="7240" y="12758"/>
                    <a:pt x="8691" y="12297"/>
                    <a:pt x="8691" y="12297"/>
                  </a:cubicBezTo>
                  <a:lnTo>
                    <a:pt x="10112" y="11599"/>
                  </a:lnTo>
                  <a:cubicBezTo>
                    <a:pt x="9371" y="9526"/>
                    <a:pt x="9371" y="8756"/>
                    <a:pt x="9371" y="8756"/>
                  </a:cubicBezTo>
                  <a:lnTo>
                    <a:pt x="9069" y="6345"/>
                  </a:lnTo>
                  <a:cubicBezTo>
                    <a:pt x="8540" y="5770"/>
                    <a:pt x="8389" y="5627"/>
                    <a:pt x="7557" y="5627"/>
                  </a:cubicBezTo>
                  <a:cubicBezTo>
                    <a:pt x="6726" y="5627"/>
                    <a:pt x="4912" y="5422"/>
                    <a:pt x="4610" y="5114"/>
                  </a:cubicBezTo>
                  <a:cubicBezTo>
                    <a:pt x="4307" y="4806"/>
                    <a:pt x="3657" y="4857"/>
                    <a:pt x="2796" y="4806"/>
                  </a:cubicBezTo>
                  <a:cubicBezTo>
                    <a:pt x="1934" y="4755"/>
                    <a:pt x="1587" y="4601"/>
                    <a:pt x="1587" y="4088"/>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5" name="AutoShape 136"/>
            <p:cNvSpPr>
              <a:spLocks/>
            </p:cNvSpPr>
            <p:nvPr/>
          </p:nvSpPr>
          <p:spPr bwMode="auto">
            <a:xfrm>
              <a:off x="2163763" y="962025"/>
              <a:ext cx="53975" cy="31750"/>
            </a:xfrm>
            <a:custGeom>
              <a:avLst/>
              <a:gdLst>
                <a:gd name="T0" fmla="*/ 26986 w 19789"/>
                <a:gd name="T1" fmla="*/ 15875 h 20412"/>
                <a:gd name="T2" fmla="*/ 26986 w 19789"/>
                <a:gd name="T3" fmla="*/ 15875 h 20412"/>
                <a:gd name="T4" fmla="*/ 26986 w 19789"/>
                <a:gd name="T5" fmla="*/ 15875 h 20412"/>
                <a:gd name="T6" fmla="*/ 26986 w 19789"/>
                <a:gd name="T7" fmla="*/ 15875 h 20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89" h="20412">
                  <a:moveTo>
                    <a:pt x="14544" y="20099"/>
                  </a:moveTo>
                  <a:lnTo>
                    <a:pt x="19789" y="8250"/>
                  </a:lnTo>
                  <a:lnTo>
                    <a:pt x="17566" y="0"/>
                  </a:lnTo>
                  <a:cubicBezTo>
                    <a:pt x="17566" y="0"/>
                    <a:pt x="10011" y="3751"/>
                    <a:pt x="8677" y="9000"/>
                  </a:cubicBezTo>
                  <a:cubicBezTo>
                    <a:pt x="7345" y="14250"/>
                    <a:pt x="6900" y="15750"/>
                    <a:pt x="3788" y="16500"/>
                  </a:cubicBezTo>
                  <a:cubicBezTo>
                    <a:pt x="677" y="17251"/>
                    <a:pt x="-1811" y="21600"/>
                    <a:pt x="1744" y="20099"/>
                  </a:cubicBezTo>
                  <a:cubicBezTo>
                    <a:pt x="5300" y="18601"/>
                    <a:pt x="11522" y="18450"/>
                    <a:pt x="14544" y="2009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6" name="AutoShape 137"/>
            <p:cNvSpPr>
              <a:spLocks/>
            </p:cNvSpPr>
            <p:nvPr/>
          </p:nvSpPr>
          <p:spPr bwMode="auto">
            <a:xfrm>
              <a:off x="2284413" y="781050"/>
              <a:ext cx="46037" cy="41275"/>
            </a:xfrm>
            <a:custGeom>
              <a:avLst/>
              <a:gdLst>
                <a:gd name="T0" fmla="*/ 23017 w 18025"/>
                <a:gd name="T1" fmla="*/ 21718 h 20238"/>
                <a:gd name="T2" fmla="*/ 23017 w 18025"/>
                <a:gd name="T3" fmla="*/ 21718 h 20238"/>
                <a:gd name="T4" fmla="*/ 23017 w 18025"/>
                <a:gd name="T5" fmla="*/ 21718 h 20238"/>
                <a:gd name="T6" fmla="*/ 23017 w 18025"/>
                <a:gd name="T7" fmla="*/ 21718 h 202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25" h="20238">
                  <a:moveTo>
                    <a:pt x="2998" y="15817"/>
                  </a:moveTo>
                  <a:cubicBezTo>
                    <a:pt x="8603" y="17309"/>
                    <a:pt x="9102" y="15232"/>
                    <a:pt x="10982" y="18151"/>
                  </a:cubicBezTo>
                  <a:cubicBezTo>
                    <a:pt x="12859" y="21069"/>
                    <a:pt x="16146" y="20253"/>
                    <a:pt x="18024" y="19669"/>
                  </a:cubicBezTo>
                  <a:cubicBezTo>
                    <a:pt x="18024" y="14649"/>
                    <a:pt x="15677" y="14649"/>
                    <a:pt x="14738" y="11729"/>
                  </a:cubicBezTo>
                  <a:cubicBezTo>
                    <a:pt x="13799" y="8811"/>
                    <a:pt x="12014" y="3790"/>
                    <a:pt x="12014" y="3790"/>
                  </a:cubicBezTo>
                  <a:cubicBezTo>
                    <a:pt x="12014" y="3790"/>
                    <a:pt x="5346" y="-530"/>
                    <a:pt x="3749" y="53"/>
                  </a:cubicBezTo>
                  <a:cubicBezTo>
                    <a:pt x="2528" y="5307"/>
                    <a:pt x="-3575" y="14065"/>
                    <a:pt x="2998" y="15817"/>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7" name="AutoShape 138"/>
            <p:cNvSpPr>
              <a:spLocks/>
            </p:cNvSpPr>
            <p:nvPr/>
          </p:nvSpPr>
          <p:spPr bwMode="auto">
            <a:xfrm>
              <a:off x="1833563" y="601662"/>
              <a:ext cx="228600" cy="166688"/>
            </a:xfrm>
            <a:custGeom>
              <a:avLst/>
              <a:gdLst>
                <a:gd name="T0" fmla="*/ 114300 w 21600"/>
                <a:gd name="T1" fmla="*/ 88473 h 20847"/>
                <a:gd name="T2" fmla="*/ 114300 w 21600"/>
                <a:gd name="T3" fmla="*/ 88473 h 20847"/>
                <a:gd name="T4" fmla="*/ 114300 w 21600"/>
                <a:gd name="T5" fmla="*/ 88473 h 20847"/>
                <a:gd name="T6" fmla="*/ 114300 w 21600"/>
                <a:gd name="T7" fmla="*/ 88473 h 208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847">
                  <a:moveTo>
                    <a:pt x="7274" y="17259"/>
                  </a:moveTo>
                  <a:cubicBezTo>
                    <a:pt x="6605" y="18147"/>
                    <a:pt x="6493" y="20366"/>
                    <a:pt x="7385" y="19774"/>
                  </a:cubicBezTo>
                  <a:cubicBezTo>
                    <a:pt x="8278" y="19182"/>
                    <a:pt x="8724" y="19478"/>
                    <a:pt x="9617" y="20218"/>
                  </a:cubicBezTo>
                  <a:cubicBezTo>
                    <a:pt x="10509" y="20957"/>
                    <a:pt x="12674" y="20839"/>
                    <a:pt x="12674" y="20839"/>
                  </a:cubicBezTo>
                  <a:cubicBezTo>
                    <a:pt x="12629" y="19330"/>
                    <a:pt x="12741" y="18295"/>
                    <a:pt x="13633" y="17407"/>
                  </a:cubicBezTo>
                  <a:cubicBezTo>
                    <a:pt x="14526" y="16519"/>
                    <a:pt x="15039" y="14004"/>
                    <a:pt x="14816" y="13264"/>
                  </a:cubicBezTo>
                  <a:cubicBezTo>
                    <a:pt x="14593" y="12525"/>
                    <a:pt x="15865" y="10749"/>
                    <a:pt x="16646" y="10453"/>
                  </a:cubicBezTo>
                  <a:cubicBezTo>
                    <a:pt x="17427" y="10157"/>
                    <a:pt x="19435" y="7642"/>
                    <a:pt x="19435" y="7642"/>
                  </a:cubicBezTo>
                  <a:lnTo>
                    <a:pt x="21599" y="4979"/>
                  </a:lnTo>
                  <a:cubicBezTo>
                    <a:pt x="20774" y="3648"/>
                    <a:pt x="18989" y="2908"/>
                    <a:pt x="18989" y="2908"/>
                  </a:cubicBezTo>
                  <a:cubicBezTo>
                    <a:pt x="18989" y="2908"/>
                    <a:pt x="18922" y="423"/>
                    <a:pt x="17137" y="719"/>
                  </a:cubicBezTo>
                  <a:cubicBezTo>
                    <a:pt x="15352" y="1015"/>
                    <a:pt x="13522" y="1725"/>
                    <a:pt x="12518" y="541"/>
                  </a:cubicBezTo>
                  <a:cubicBezTo>
                    <a:pt x="11514" y="-642"/>
                    <a:pt x="8033" y="482"/>
                    <a:pt x="8033" y="482"/>
                  </a:cubicBezTo>
                  <a:cubicBezTo>
                    <a:pt x="5824" y="2020"/>
                    <a:pt x="4820" y="2760"/>
                    <a:pt x="4708" y="3944"/>
                  </a:cubicBezTo>
                  <a:cubicBezTo>
                    <a:pt x="4596" y="5127"/>
                    <a:pt x="2811" y="7642"/>
                    <a:pt x="2142" y="7938"/>
                  </a:cubicBezTo>
                  <a:cubicBezTo>
                    <a:pt x="1472" y="8234"/>
                    <a:pt x="1249" y="9270"/>
                    <a:pt x="914" y="10453"/>
                  </a:cubicBezTo>
                  <a:cubicBezTo>
                    <a:pt x="580" y="11637"/>
                    <a:pt x="0" y="14448"/>
                    <a:pt x="0" y="14448"/>
                  </a:cubicBezTo>
                  <a:cubicBezTo>
                    <a:pt x="2923" y="14300"/>
                    <a:pt x="2588" y="14596"/>
                    <a:pt x="3369" y="15336"/>
                  </a:cubicBezTo>
                  <a:cubicBezTo>
                    <a:pt x="4150" y="16075"/>
                    <a:pt x="5600" y="16371"/>
                    <a:pt x="6270" y="16075"/>
                  </a:cubicBezTo>
                  <a:cubicBezTo>
                    <a:pt x="6939" y="15779"/>
                    <a:pt x="7497" y="16519"/>
                    <a:pt x="7274" y="1725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8" name="AutoShape 139"/>
            <p:cNvSpPr>
              <a:spLocks/>
            </p:cNvSpPr>
            <p:nvPr/>
          </p:nvSpPr>
          <p:spPr bwMode="auto">
            <a:xfrm>
              <a:off x="1924050" y="781050"/>
              <a:ext cx="55563" cy="50800"/>
            </a:xfrm>
            <a:custGeom>
              <a:avLst/>
              <a:gdLst>
                <a:gd name="T0" fmla="*/ 27782 w 18368"/>
                <a:gd name="T1" fmla="*/ 33960 h 18413"/>
                <a:gd name="T2" fmla="*/ 27782 w 18368"/>
                <a:gd name="T3" fmla="*/ 33960 h 18413"/>
                <a:gd name="T4" fmla="*/ 27782 w 18368"/>
                <a:gd name="T5" fmla="*/ 33960 h 18413"/>
                <a:gd name="T6" fmla="*/ 27782 w 18368"/>
                <a:gd name="T7" fmla="*/ 33960 h 18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68" h="18413">
                  <a:moveTo>
                    <a:pt x="17660" y="3837"/>
                  </a:moveTo>
                  <a:cubicBezTo>
                    <a:pt x="16631" y="6479"/>
                    <a:pt x="15346" y="12511"/>
                    <a:pt x="15346" y="12511"/>
                  </a:cubicBezTo>
                  <a:cubicBezTo>
                    <a:pt x="15346" y="12511"/>
                    <a:pt x="19048" y="18324"/>
                    <a:pt x="13648" y="18410"/>
                  </a:cubicBezTo>
                  <a:cubicBezTo>
                    <a:pt x="8248" y="18496"/>
                    <a:pt x="5316" y="16848"/>
                    <a:pt x="4932" y="15114"/>
                  </a:cubicBezTo>
                  <a:cubicBezTo>
                    <a:pt x="4545" y="13379"/>
                    <a:pt x="3388" y="10343"/>
                    <a:pt x="1074" y="9475"/>
                  </a:cubicBezTo>
                  <a:cubicBezTo>
                    <a:pt x="-1240" y="8607"/>
                    <a:pt x="303" y="6873"/>
                    <a:pt x="4545" y="6005"/>
                  </a:cubicBezTo>
                  <a:cubicBezTo>
                    <a:pt x="8788" y="5139"/>
                    <a:pt x="11488" y="3837"/>
                    <a:pt x="13031" y="2535"/>
                  </a:cubicBezTo>
                  <a:cubicBezTo>
                    <a:pt x="14574" y="1234"/>
                    <a:pt x="20359" y="-3103"/>
                    <a:pt x="17660" y="3837"/>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59" name="AutoShape 140"/>
            <p:cNvSpPr>
              <a:spLocks/>
            </p:cNvSpPr>
            <p:nvPr/>
          </p:nvSpPr>
          <p:spPr bwMode="auto">
            <a:xfrm>
              <a:off x="3065463" y="120650"/>
              <a:ext cx="88900" cy="12700"/>
            </a:xfrm>
            <a:custGeom>
              <a:avLst/>
              <a:gdLst>
                <a:gd name="T0" fmla="*/ 44450 w 21600"/>
                <a:gd name="T1" fmla="*/ 6350 h 21600"/>
                <a:gd name="T2" fmla="*/ 44450 w 21600"/>
                <a:gd name="T3" fmla="*/ 6350 h 21600"/>
                <a:gd name="T4" fmla="*/ 44450 w 21600"/>
                <a:gd name="T5" fmla="*/ 6350 h 21600"/>
                <a:gd name="T6" fmla="*/ 44450 w 21600"/>
                <a:gd name="T7" fmla="*/ 6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19265" y="7856"/>
                    <a:pt x="12551" y="0"/>
                    <a:pt x="7881" y="1964"/>
                  </a:cubicBezTo>
                  <a:cubicBezTo>
                    <a:pt x="3210" y="3928"/>
                    <a:pt x="4670" y="11784"/>
                    <a:pt x="0" y="0"/>
                  </a:cubicBezTo>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0" name="AutoShape 141"/>
            <p:cNvSpPr>
              <a:spLocks/>
            </p:cNvSpPr>
            <p:nvPr/>
          </p:nvSpPr>
          <p:spPr bwMode="auto">
            <a:xfrm>
              <a:off x="2465388" y="511175"/>
              <a:ext cx="630237" cy="839787"/>
            </a:xfrm>
            <a:custGeom>
              <a:avLst/>
              <a:gdLst>
                <a:gd name="T0" fmla="*/ 315104 w 21181"/>
                <a:gd name="T1" fmla="*/ 424821 h 21474"/>
                <a:gd name="T2" fmla="*/ 315104 w 21181"/>
                <a:gd name="T3" fmla="*/ 424821 h 21474"/>
                <a:gd name="T4" fmla="*/ 315104 w 21181"/>
                <a:gd name="T5" fmla="*/ 424821 h 21474"/>
                <a:gd name="T6" fmla="*/ 315104 w 21181"/>
                <a:gd name="T7" fmla="*/ 424821 h 214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1" h="21474">
                  <a:moveTo>
                    <a:pt x="6999" y="1024"/>
                  </a:moveTo>
                  <a:cubicBezTo>
                    <a:pt x="7254" y="1327"/>
                    <a:pt x="8606" y="1691"/>
                    <a:pt x="8606" y="1691"/>
                  </a:cubicBezTo>
                  <a:cubicBezTo>
                    <a:pt x="8606" y="1691"/>
                    <a:pt x="8996" y="1981"/>
                    <a:pt x="9036" y="1557"/>
                  </a:cubicBezTo>
                  <a:cubicBezTo>
                    <a:pt x="9076" y="1133"/>
                    <a:pt x="8908" y="491"/>
                    <a:pt x="8908" y="491"/>
                  </a:cubicBezTo>
                  <a:cubicBezTo>
                    <a:pt x="8908" y="491"/>
                    <a:pt x="10802" y="237"/>
                    <a:pt x="11518" y="55"/>
                  </a:cubicBezTo>
                  <a:cubicBezTo>
                    <a:pt x="12234" y="-126"/>
                    <a:pt x="12345" y="176"/>
                    <a:pt x="12823" y="358"/>
                  </a:cubicBezTo>
                  <a:cubicBezTo>
                    <a:pt x="13300" y="540"/>
                    <a:pt x="13809" y="588"/>
                    <a:pt x="13809" y="588"/>
                  </a:cubicBezTo>
                  <a:cubicBezTo>
                    <a:pt x="12425" y="964"/>
                    <a:pt x="11669" y="1176"/>
                    <a:pt x="12226" y="1267"/>
                  </a:cubicBezTo>
                  <a:cubicBezTo>
                    <a:pt x="12783" y="1358"/>
                    <a:pt x="13236" y="1557"/>
                    <a:pt x="13236" y="1557"/>
                  </a:cubicBezTo>
                  <a:cubicBezTo>
                    <a:pt x="13857" y="1206"/>
                    <a:pt x="16355" y="394"/>
                    <a:pt x="16419" y="831"/>
                  </a:cubicBezTo>
                  <a:cubicBezTo>
                    <a:pt x="16419" y="831"/>
                    <a:pt x="16323" y="1630"/>
                    <a:pt x="16562" y="1993"/>
                  </a:cubicBezTo>
                  <a:cubicBezTo>
                    <a:pt x="16801" y="2357"/>
                    <a:pt x="16864" y="2793"/>
                    <a:pt x="16864" y="4126"/>
                  </a:cubicBezTo>
                  <a:cubicBezTo>
                    <a:pt x="16864" y="4126"/>
                    <a:pt x="17517" y="4780"/>
                    <a:pt x="18073" y="4962"/>
                  </a:cubicBezTo>
                  <a:cubicBezTo>
                    <a:pt x="18630" y="5143"/>
                    <a:pt x="19267" y="5386"/>
                    <a:pt x="19267" y="5870"/>
                  </a:cubicBezTo>
                  <a:cubicBezTo>
                    <a:pt x="19267" y="6355"/>
                    <a:pt x="19585" y="6718"/>
                    <a:pt x="19983" y="7421"/>
                  </a:cubicBezTo>
                  <a:cubicBezTo>
                    <a:pt x="19983" y="7421"/>
                    <a:pt x="19506" y="7687"/>
                    <a:pt x="18869" y="7869"/>
                  </a:cubicBezTo>
                  <a:cubicBezTo>
                    <a:pt x="18233" y="8051"/>
                    <a:pt x="18519" y="8136"/>
                    <a:pt x="18837" y="8438"/>
                  </a:cubicBezTo>
                  <a:cubicBezTo>
                    <a:pt x="19155" y="8741"/>
                    <a:pt x="19887" y="8887"/>
                    <a:pt x="20365" y="9068"/>
                  </a:cubicBezTo>
                  <a:cubicBezTo>
                    <a:pt x="20842" y="9250"/>
                    <a:pt x="20619" y="9414"/>
                    <a:pt x="21057" y="9838"/>
                  </a:cubicBezTo>
                  <a:cubicBezTo>
                    <a:pt x="21495" y="10262"/>
                    <a:pt x="20659" y="9838"/>
                    <a:pt x="20261" y="9898"/>
                  </a:cubicBezTo>
                  <a:cubicBezTo>
                    <a:pt x="19864" y="9959"/>
                    <a:pt x="18988" y="9838"/>
                    <a:pt x="18750" y="9595"/>
                  </a:cubicBezTo>
                  <a:cubicBezTo>
                    <a:pt x="18511" y="9353"/>
                    <a:pt x="18312" y="9323"/>
                    <a:pt x="17692" y="9359"/>
                  </a:cubicBezTo>
                  <a:cubicBezTo>
                    <a:pt x="17835" y="9504"/>
                    <a:pt x="17954" y="10140"/>
                    <a:pt x="18193" y="10625"/>
                  </a:cubicBezTo>
                  <a:cubicBezTo>
                    <a:pt x="18431" y="11110"/>
                    <a:pt x="19426" y="10776"/>
                    <a:pt x="20142" y="10534"/>
                  </a:cubicBezTo>
                  <a:cubicBezTo>
                    <a:pt x="20858" y="10292"/>
                    <a:pt x="21041" y="10522"/>
                    <a:pt x="20739" y="10837"/>
                  </a:cubicBezTo>
                  <a:cubicBezTo>
                    <a:pt x="20436" y="11152"/>
                    <a:pt x="18829" y="12715"/>
                    <a:pt x="18829" y="12715"/>
                  </a:cubicBezTo>
                  <a:cubicBezTo>
                    <a:pt x="18829" y="12715"/>
                    <a:pt x="17835" y="13381"/>
                    <a:pt x="17437" y="13623"/>
                  </a:cubicBezTo>
                  <a:cubicBezTo>
                    <a:pt x="17039" y="13866"/>
                    <a:pt x="16204" y="14350"/>
                    <a:pt x="15846" y="14714"/>
                  </a:cubicBezTo>
                  <a:cubicBezTo>
                    <a:pt x="15488" y="15077"/>
                    <a:pt x="14891" y="15592"/>
                    <a:pt x="14334" y="15834"/>
                  </a:cubicBezTo>
                  <a:cubicBezTo>
                    <a:pt x="13777" y="16077"/>
                    <a:pt x="13300" y="16349"/>
                    <a:pt x="13061" y="16894"/>
                  </a:cubicBezTo>
                  <a:cubicBezTo>
                    <a:pt x="12823" y="17439"/>
                    <a:pt x="11629" y="18227"/>
                    <a:pt x="11152" y="18409"/>
                  </a:cubicBezTo>
                  <a:cubicBezTo>
                    <a:pt x="10675" y="18590"/>
                    <a:pt x="10889" y="19129"/>
                    <a:pt x="11327" y="19584"/>
                  </a:cubicBezTo>
                  <a:cubicBezTo>
                    <a:pt x="11311" y="20286"/>
                    <a:pt x="11279" y="20662"/>
                    <a:pt x="10881" y="20844"/>
                  </a:cubicBezTo>
                  <a:cubicBezTo>
                    <a:pt x="10484" y="21025"/>
                    <a:pt x="9418" y="21473"/>
                    <a:pt x="9418" y="21473"/>
                  </a:cubicBezTo>
                  <a:cubicBezTo>
                    <a:pt x="8566" y="21074"/>
                    <a:pt x="7214" y="20498"/>
                    <a:pt x="6896" y="20317"/>
                  </a:cubicBezTo>
                  <a:cubicBezTo>
                    <a:pt x="6577" y="20135"/>
                    <a:pt x="5861" y="19893"/>
                    <a:pt x="5662" y="19469"/>
                  </a:cubicBezTo>
                  <a:cubicBezTo>
                    <a:pt x="5464" y="19045"/>
                    <a:pt x="5543" y="18621"/>
                    <a:pt x="4827" y="18015"/>
                  </a:cubicBezTo>
                  <a:cubicBezTo>
                    <a:pt x="4111" y="17409"/>
                    <a:pt x="4032" y="16894"/>
                    <a:pt x="4111" y="16470"/>
                  </a:cubicBezTo>
                  <a:cubicBezTo>
                    <a:pt x="4191" y="16046"/>
                    <a:pt x="3753" y="15077"/>
                    <a:pt x="3689" y="15029"/>
                  </a:cubicBezTo>
                  <a:cubicBezTo>
                    <a:pt x="3626" y="14980"/>
                    <a:pt x="3753" y="14653"/>
                    <a:pt x="3872" y="14169"/>
                  </a:cubicBezTo>
                  <a:cubicBezTo>
                    <a:pt x="3992" y="13684"/>
                    <a:pt x="4111" y="13109"/>
                    <a:pt x="4469" y="12987"/>
                  </a:cubicBezTo>
                  <a:cubicBezTo>
                    <a:pt x="4827" y="12866"/>
                    <a:pt x="6172" y="12218"/>
                    <a:pt x="6172" y="12218"/>
                  </a:cubicBezTo>
                  <a:cubicBezTo>
                    <a:pt x="6219" y="11382"/>
                    <a:pt x="5726" y="10607"/>
                    <a:pt x="5726" y="10183"/>
                  </a:cubicBezTo>
                  <a:cubicBezTo>
                    <a:pt x="4390" y="10231"/>
                    <a:pt x="4032" y="10171"/>
                    <a:pt x="4151" y="9686"/>
                  </a:cubicBezTo>
                  <a:cubicBezTo>
                    <a:pt x="4270" y="9202"/>
                    <a:pt x="4644" y="8729"/>
                    <a:pt x="4644" y="8729"/>
                  </a:cubicBezTo>
                  <a:cubicBezTo>
                    <a:pt x="4151" y="7808"/>
                    <a:pt x="4405" y="7578"/>
                    <a:pt x="4071" y="6900"/>
                  </a:cubicBezTo>
                  <a:cubicBezTo>
                    <a:pt x="3737" y="6221"/>
                    <a:pt x="3562" y="6015"/>
                    <a:pt x="2958" y="5749"/>
                  </a:cubicBezTo>
                  <a:cubicBezTo>
                    <a:pt x="2353" y="5482"/>
                    <a:pt x="698" y="5579"/>
                    <a:pt x="698" y="5579"/>
                  </a:cubicBezTo>
                  <a:cubicBezTo>
                    <a:pt x="189" y="5095"/>
                    <a:pt x="-66" y="4962"/>
                    <a:pt x="14" y="4477"/>
                  </a:cubicBezTo>
                  <a:cubicBezTo>
                    <a:pt x="93" y="3992"/>
                    <a:pt x="-105" y="3417"/>
                    <a:pt x="1128" y="3387"/>
                  </a:cubicBezTo>
                  <a:cubicBezTo>
                    <a:pt x="2361" y="3356"/>
                    <a:pt x="2926" y="3157"/>
                    <a:pt x="2926" y="3157"/>
                  </a:cubicBezTo>
                  <a:cubicBezTo>
                    <a:pt x="3475" y="2811"/>
                    <a:pt x="4071" y="2478"/>
                    <a:pt x="4071" y="2478"/>
                  </a:cubicBezTo>
                  <a:cubicBezTo>
                    <a:pt x="3180" y="2187"/>
                    <a:pt x="3236" y="2206"/>
                    <a:pt x="3713" y="2024"/>
                  </a:cubicBezTo>
                  <a:cubicBezTo>
                    <a:pt x="4191" y="1842"/>
                    <a:pt x="6999" y="1024"/>
                    <a:pt x="6999" y="1024"/>
                  </a:cubicBezTo>
                  <a:cubicBezTo>
                    <a:pt x="6999" y="1024"/>
                    <a:pt x="6999" y="1024"/>
                    <a:pt x="6999" y="1024"/>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1" name="AutoShape 142"/>
            <p:cNvSpPr>
              <a:spLocks/>
            </p:cNvSpPr>
            <p:nvPr/>
          </p:nvSpPr>
          <p:spPr bwMode="auto">
            <a:xfrm>
              <a:off x="2314575" y="511175"/>
              <a:ext cx="325438" cy="179387"/>
            </a:xfrm>
            <a:custGeom>
              <a:avLst/>
              <a:gdLst>
                <a:gd name="T0" fmla="*/ 162719 w 20946"/>
                <a:gd name="T1" fmla="*/ 90868 h 21459"/>
                <a:gd name="T2" fmla="*/ 162719 w 20946"/>
                <a:gd name="T3" fmla="*/ 90868 h 21459"/>
                <a:gd name="T4" fmla="*/ 162719 w 20946"/>
                <a:gd name="T5" fmla="*/ 90868 h 21459"/>
                <a:gd name="T6" fmla="*/ 162719 w 20946"/>
                <a:gd name="T7" fmla="*/ 90868 h 21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46" h="21459">
                  <a:moveTo>
                    <a:pt x="9361" y="677"/>
                  </a:moveTo>
                  <a:cubicBezTo>
                    <a:pt x="9132" y="3360"/>
                    <a:pt x="7958" y="6211"/>
                    <a:pt x="7653" y="6776"/>
                  </a:cubicBezTo>
                  <a:cubicBezTo>
                    <a:pt x="7348" y="7341"/>
                    <a:pt x="7272" y="7906"/>
                    <a:pt x="7653" y="8752"/>
                  </a:cubicBezTo>
                  <a:cubicBezTo>
                    <a:pt x="8034" y="9600"/>
                    <a:pt x="7653" y="11971"/>
                    <a:pt x="7653" y="11971"/>
                  </a:cubicBezTo>
                  <a:cubicBezTo>
                    <a:pt x="4910" y="13835"/>
                    <a:pt x="2013" y="16658"/>
                    <a:pt x="1556" y="16235"/>
                  </a:cubicBezTo>
                  <a:cubicBezTo>
                    <a:pt x="1099" y="15811"/>
                    <a:pt x="-654" y="17223"/>
                    <a:pt x="260" y="18776"/>
                  </a:cubicBezTo>
                  <a:cubicBezTo>
                    <a:pt x="1175" y="20329"/>
                    <a:pt x="2897" y="21458"/>
                    <a:pt x="2897" y="21458"/>
                  </a:cubicBezTo>
                  <a:cubicBezTo>
                    <a:pt x="3050" y="20329"/>
                    <a:pt x="4528" y="20188"/>
                    <a:pt x="4224" y="19059"/>
                  </a:cubicBezTo>
                  <a:cubicBezTo>
                    <a:pt x="3919" y="17929"/>
                    <a:pt x="5001" y="16235"/>
                    <a:pt x="5001" y="16235"/>
                  </a:cubicBezTo>
                  <a:cubicBezTo>
                    <a:pt x="5001" y="16235"/>
                    <a:pt x="6281" y="19482"/>
                    <a:pt x="7196" y="18070"/>
                  </a:cubicBezTo>
                  <a:cubicBezTo>
                    <a:pt x="8111" y="16658"/>
                    <a:pt x="10077" y="16207"/>
                    <a:pt x="10458" y="15360"/>
                  </a:cubicBezTo>
                  <a:cubicBezTo>
                    <a:pt x="10839" y="14512"/>
                    <a:pt x="14589" y="10729"/>
                    <a:pt x="15199" y="10447"/>
                  </a:cubicBezTo>
                  <a:cubicBezTo>
                    <a:pt x="15808" y="10164"/>
                    <a:pt x="20946" y="4517"/>
                    <a:pt x="20946" y="4517"/>
                  </a:cubicBezTo>
                  <a:cubicBezTo>
                    <a:pt x="18247" y="3247"/>
                    <a:pt x="18019" y="3106"/>
                    <a:pt x="17561" y="1835"/>
                  </a:cubicBezTo>
                  <a:cubicBezTo>
                    <a:pt x="17104" y="565"/>
                    <a:pt x="15092" y="0"/>
                    <a:pt x="15092" y="0"/>
                  </a:cubicBezTo>
                  <a:cubicBezTo>
                    <a:pt x="13522" y="705"/>
                    <a:pt x="11312" y="1270"/>
                    <a:pt x="10854" y="565"/>
                  </a:cubicBezTo>
                  <a:cubicBezTo>
                    <a:pt x="10397" y="-141"/>
                    <a:pt x="9361" y="677"/>
                    <a:pt x="9361" y="677"/>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2" name="AutoShape 143"/>
            <p:cNvSpPr>
              <a:spLocks/>
            </p:cNvSpPr>
            <p:nvPr/>
          </p:nvSpPr>
          <p:spPr bwMode="auto">
            <a:xfrm>
              <a:off x="2224088" y="601662"/>
              <a:ext cx="139700" cy="128588"/>
            </a:xfrm>
            <a:custGeom>
              <a:avLst/>
              <a:gdLst>
                <a:gd name="T0" fmla="*/ 69847 w 20497"/>
                <a:gd name="T1" fmla="*/ 64291 h 20803"/>
                <a:gd name="T2" fmla="*/ 69847 w 20497"/>
                <a:gd name="T3" fmla="*/ 64291 h 20803"/>
                <a:gd name="T4" fmla="*/ 69847 w 20497"/>
                <a:gd name="T5" fmla="*/ 64291 h 20803"/>
                <a:gd name="T6" fmla="*/ 69847 w 20497"/>
                <a:gd name="T7" fmla="*/ 64291 h 208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97" h="20803">
                  <a:moveTo>
                    <a:pt x="18406" y="18159"/>
                  </a:moveTo>
                  <a:cubicBezTo>
                    <a:pt x="17709" y="19688"/>
                    <a:pt x="15793" y="21599"/>
                    <a:pt x="14051" y="20453"/>
                  </a:cubicBezTo>
                  <a:cubicBezTo>
                    <a:pt x="12309" y="19306"/>
                    <a:pt x="5690" y="15101"/>
                    <a:pt x="4296" y="14909"/>
                  </a:cubicBezTo>
                  <a:cubicBezTo>
                    <a:pt x="2903" y="14718"/>
                    <a:pt x="-1103" y="14718"/>
                    <a:pt x="290" y="12042"/>
                  </a:cubicBezTo>
                  <a:cubicBezTo>
                    <a:pt x="1684" y="9366"/>
                    <a:pt x="2729" y="8410"/>
                    <a:pt x="2729" y="6881"/>
                  </a:cubicBezTo>
                  <a:cubicBezTo>
                    <a:pt x="2729" y="5352"/>
                    <a:pt x="3948" y="3823"/>
                    <a:pt x="3948" y="2293"/>
                  </a:cubicBezTo>
                  <a:cubicBezTo>
                    <a:pt x="3948" y="764"/>
                    <a:pt x="5690" y="0"/>
                    <a:pt x="5690" y="0"/>
                  </a:cubicBezTo>
                  <a:lnTo>
                    <a:pt x="8338" y="956"/>
                  </a:lnTo>
                  <a:lnTo>
                    <a:pt x="10567" y="7684"/>
                  </a:lnTo>
                  <a:cubicBezTo>
                    <a:pt x="7954" y="8984"/>
                    <a:pt x="6909" y="9940"/>
                    <a:pt x="7780" y="11469"/>
                  </a:cubicBezTo>
                  <a:cubicBezTo>
                    <a:pt x="8651" y="12998"/>
                    <a:pt x="9522" y="13953"/>
                    <a:pt x="10741" y="13763"/>
                  </a:cubicBezTo>
                  <a:cubicBezTo>
                    <a:pt x="11961" y="13571"/>
                    <a:pt x="15271" y="14336"/>
                    <a:pt x="15793" y="15101"/>
                  </a:cubicBezTo>
                  <a:cubicBezTo>
                    <a:pt x="16316" y="15865"/>
                    <a:pt x="19974" y="16438"/>
                    <a:pt x="20497" y="16056"/>
                  </a:cubicBezTo>
                  <a:cubicBezTo>
                    <a:pt x="20497" y="16056"/>
                    <a:pt x="18406" y="18159"/>
                    <a:pt x="18406" y="1815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3" name="AutoShape 144"/>
            <p:cNvSpPr>
              <a:spLocks/>
            </p:cNvSpPr>
            <p:nvPr/>
          </p:nvSpPr>
          <p:spPr bwMode="auto">
            <a:xfrm>
              <a:off x="2014538" y="661987"/>
              <a:ext cx="112712" cy="93663"/>
            </a:xfrm>
            <a:custGeom>
              <a:avLst/>
              <a:gdLst>
                <a:gd name="T0" fmla="*/ 56356 w 19362"/>
                <a:gd name="T1" fmla="*/ 47957 h 21343"/>
                <a:gd name="T2" fmla="*/ 56356 w 19362"/>
                <a:gd name="T3" fmla="*/ 47957 h 21343"/>
                <a:gd name="T4" fmla="*/ 56356 w 19362"/>
                <a:gd name="T5" fmla="*/ 47957 h 21343"/>
                <a:gd name="T6" fmla="*/ 56356 w 19362"/>
                <a:gd name="T7" fmla="*/ 47957 h 213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62" h="21343">
                  <a:moveTo>
                    <a:pt x="8078" y="19237"/>
                  </a:moveTo>
                  <a:cubicBezTo>
                    <a:pt x="8884" y="17347"/>
                    <a:pt x="9448" y="14323"/>
                    <a:pt x="12269" y="12973"/>
                  </a:cubicBezTo>
                  <a:cubicBezTo>
                    <a:pt x="15090" y="11622"/>
                    <a:pt x="19361" y="5413"/>
                    <a:pt x="19361" y="5413"/>
                  </a:cubicBezTo>
                  <a:cubicBezTo>
                    <a:pt x="16299" y="4603"/>
                    <a:pt x="16500" y="3522"/>
                    <a:pt x="15695" y="1632"/>
                  </a:cubicBezTo>
                  <a:cubicBezTo>
                    <a:pt x="14889" y="-257"/>
                    <a:pt x="12874" y="13"/>
                    <a:pt x="12874" y="13"/>
                  </a:cubicBezTo>
                  <a:cubicBezTo>
                    <a:pt x="12470" y="3792"/>
                    <a:pt x="11463" y="5953"/>
                    <a:pt x="9650" y="6222"/>
                  </a:cubicBezTo>
                  <a:cubicBezTo>
                    <a:pt x="7836" y="6492"/>
                    <a:pt x="5620" y="9463"/>
                    <a:pt x="5015" y="11893"/>
                  </a:cubicBezTo>
                  <a:cubicBezTo>
                    <a:pt x="4411" y="14323"/>
                    <a:pt x="-2238" y="21342"/>
                    <a:pt x="784" y="21342"/>
                  </a:cubicBezTo>
                  <a:cubicBezTo>
                    <a:pt x="3806" y="21342"/>
                    <a:pt x="8078" y="19237"/>
                    <a:pt x="8078" y="19237"/>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4" name="AutoShape 145"/>
            <p:cNvSpPr>
              <a:spLocks/>
            </p:cNvSpPr>
            <p:nvPr/>
          </p:nvSpPr>
          <p:spPr bwMode="auto">
            <a:xfrm>
              <a:off x="2284413" y="571500"/>
              <a:ext cx="36512" cy="31750"/>
            </a:xfrm>
            <a:custGeom>
              <a:avLst/>
              <a:gdLst>
                <a:gd name="T0" fmla="*/ 18256 w 21600"/>
                <a:gd name="T1" fmla="*/ 15875 h 21600"/>
                <a:gd name="T2" fmla="*/ 18256 w 21600"/>
                <a:gd name="T3" fmla="*/ 15875 h 21600"/>
                <a:gd name="T4" fmla="*/ 18256 w 21600"/>
                <a:gd name="T5" fmla="*/ 15875 h 21600"/>
                <a:gd name="T6" fmla="*/ 18256 w 21600"/>
                <a:gd name="T7" fmla="*/ 158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216" y="21599"/>
                  </a:moveTo>
                  <a:cubicBezTo>
                    <a:pt x="14635" y="13716"/>
                    <a:pt x="18757" y="3154"/>
                    <a:pt x="21600" y="0"/>
                  </a:cubicBezTo>
                  <a:cubicBezTo>
                    <a:pt x="3978" y="9774"/>
                    <a:pt x="0" y="18918"/>
                    <a:pt x="0" y="18918"/>
                  </a:cubicBezTo>
                  <a:cubicBezTo>
                    <a:pt x="0" y="18918"/>
                    <a:pt x="13216" y="21599"/>
                    <a:pt x="13216" y="2159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5" name="AutoShape 146"/>
            <p:cNvSpPr>
              <a:spLocks/>
            </p:cNvSpPr>
            <p:nvPr/>
          </p:nvSpPr>
          <p:spPr bwMode="auto">
            <a:xfrm>
              <a:off x="1863725" y="511175"/>
              <a:ext cx="160338" cy="77787"/>
            </a:xfrm>
            <a:custGeom>
              <a:avLst/>
              <a:gdLst>
                <a:gd name="T0" fmla="*/ 80169 w 21600"/>
                <a:gd name="T1" fmla="*/ 45408 h 19654"/>
                <a:gd name="T2" fmla="*/ 80169 w 21600"/>
                <a:gd name="T3" fmla="*/ 45408 h 19654"/>
                <a:gd name="T4" fmla="*/ 80169 w 21600"/>
                <a:gd name="T5" fmla="*/ 45408 h 19654"/>
                <a:gd name="T6" fmla="*/ 80169 w 21600"/>
                <a:gd name="T7" fmla="*/ 45408 h 196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654">
                  <a:moveTo>
                    <a:pt x="1556" y="16953"/>
                  </a:moveTo>
                  <a:cubicBezTo>
                    <a:pt x="3144" y="15454"/>
                    <a:pt x="4732" y="16353"/>
                    <a:pt x="5368" y="17554"/>
                  </a:cubicBezTo>
                  <a:cubicBezTo>
                    <a:pt x="6003" y="18753"/>
                    <a:pt x="8544" y="18154"/>
                    <a:pt x="8544" y="18154"/>
                  </a:cubicBezTo>
                  <a:cubicBezTo>
                    <a:pt x="10609" y="17554"/>
                    <a:pt x="11562" y="17554"/>
                    <a:pt x="12356" y="18753"/>
                  </a:cubicBezTo>
                  <a:cubicBezTo>
                    <a:pt x="13150" y="19954"/>
                    <a:pt x="14897" y="19653"/>
                    <a:pt x="15691" y="19353"/>
                  </a:cubicBezTo>
                  <a:cubicBezTo>
                    <a:pt x="16485" y="19053"/>
                    <a:pt x="18042" y="19653"/>
                    <a:pt x="18042" y="19653"/>
                  </a:cubicBezTo>
                  <a:cubicBezTo>
                    <a:pt x="18232" y="15754"/>
                    <a:pt x="18232" y="15154"/>
                    <a:pt x="19503" y="13054"/>
                  </a:cubicBezTo>
                  <a:cubicBezTo>
                    <a:pt x="20773" y="10953"/>
                    <a:pt x="21600" y="4294"/>
                    <a:pt x="21600" y="4294"/>
                  </a:cubicBezTo>
                  <a:cubicBezTo>
                    <a:pt x="20297" y="1354"/>
                    <a:pt x="19820" y="-1646"/>
                    <a:pt x="18550" y="1053"/>
                  </a:cubicBezTo>
                  <a:cubicBezTo>
                    <a:pt x="17279" y="3754"/>
                    <a:pt x="14897" y="3153"/>
                    <a:pt x="14897" y="3153"/>
                  </a:cubicBezTo>
                  <a:cubicBezTo>
                    <a:pt x="14897" y="3153"/>
                    <a:pt x="12038" y="3453"/>
                    <a:pt x="10609" y="4953"/>
                  </a:cubicBezTo>
                  <a:cubicBezTo>
                    <a:pt x="9179" y="6453"/>
                    <a:pt x="6797" y="7353"/>
                    <a:pt x="6321" y="6754"/>
                  </a:cubicBezTo>
                  <a:cubicBezTo>
                    <a:pt x="5844" y="6153"/>
                    <a:pt x="4573" y="6754"/>
                    <a:pt x="3303" y="9454"/>
                  </a:cubicBezTo>
                  <a:cubicBezTo>
                    <a:pt x="2033" y="12154"/>
                    <a:pt x="0" y="16774"/>
                    <a:pt x="0" y="16774"/>
                  </a:cubicBezTo>
                  <a:cubicBezTo>
                    <a:pt x="0" y="16774"/>
                    <a:pt x="1556" y="16953"/>
                    <a:pt x="1556" y="16953"/>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6" name="AutoShape 147"/>
            <p:cNvSpPr>
              <a:spLocks/>
            </p:cNvSpPr>
            <p:nvPr/>
          </p:nvSpPr>
          <p:spPr bwMode="auto">
            <a:xfrm>
              <a:off x="2193925" y="661987"/>
              <a:ext cx="33338" cy="22225"/>
            </a:xfrm>
            <a:custGeom>
              <a:avLst/>
              <a:gdLst>
                <a:gd name="T0" fmla="*/ 16669 w 21600"/>
                <a:gd name="T1" fmla="*/ 15118 h 18301"/>
                <a:gd name="T2" fmla="*/ 16669 w 21600"/>
                <a:gd name="T3" fmla="*/ 15118 h 18301"/>
                <a:gd name="T4" fmla="*/ 16669 w 21600"/>
                <a:gd name="T5" fmla="*/ 15118 h 18301"/>
                <a:gd name="T6" fmla="*/ 16669 w 21600"/>
                <a:gd name="T7" fmla="*/ 15118 h 18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8301">
                  <a:moveTo>
                    <a:pt x="0" y="18301"/>
                  </a:moveTo>
                  <a:lnTo>
                    <a:pt x="21599" y="2396"/>
                  </a:lnTo>
                  <a:cubicBezTo>
                    <a:pt x="21599" y="2396"/>
                    <a:pt x="14085" y="4555"/>
                    <a:pt x="10173" y="628"/>
                  </a:cubicBezTo>
                  <a:cubicBezTo>
                    <a:pt x="6260" y="-3299"/>
                    <a:pt x="939" y="12214"/>
                    <a:pt x="0" y="18301"/>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7" name="AutoShape 148"/>
            <p:cNvSpPr>
              <a:spLocks/>
            </p:cNvSpPr>
            <p:nvPr/>
          </p:nvSpPr>
          <p:spPr bwMode="auto">
            <a:xfrm>
              <a:off x="2044700" y="631825"/>
              <a:ext cx="22225" cy="25400"/>
            </a:xfrm>
            <a:custGeom>
              <a:avLst/>
              <a:gdLst>
                <a:gd name="T0" fmla="*/ 11113 w 21600"/>
                <a:gd name="T1" fmla="*/ 17386 h 18236"/>
                <a:gd name="T2" fmla="*/ 11113 w 21600"/>
                <a:gd name="T3" fmla="*/ 17386 h 18236"/>
                <a:gd name="T4" fmla="*/ 11113 w 21600"/>
                <a:gd name="T5" fmla="*/ 17386 h 18236"/>
                <a:gd name="T6" fmla="*/ 11113 w 21600"/>
                <a:gd name="T7" fmla="*/ 17386 h 18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8236">
                  <a:moveTo>
                    <a:pt x="0" y="18236"/>
                  </a:moveTo>
                  <a:cubicBezTo>
                    <a:pt x="9000" y="13174"/>
                    <a:pt x="21600" y="4735"/>
                    <a:pt x="21600" y="4735"/>
                  </a:cubicBezTo>
                  <a:cubicBezTo>
                    <a:pt x="12824" y="1528"/>
                    <a:pt x="1799" y="-3364"/>
                    <a:pt x="1799" y="3386"/>
                  </a:cubicBezTo>
                  <a:cubicBezTo>
                    <a:pt x="1799" y="10136"/>
                    <a:pt x="0" y="18236"/>
                    <a:pt x="0" y="18236"/>
                  </a:cubicBezTo>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8" name="AutoShape 149"/>
            <p:cNvSpPr>
              <a:spLocks/>
            </p:cNvSpPr>
            <p:nvPr/>
          </p:nvSpPr>
          <p:spPr bwMode="auto">
            <a:xfrm>
              <a:off x="2193925" y="511175"/>
              <a:ext cx="38100" cy="12700"/>
            </a:xfrm>
            <a:custGeom>
              <a:avLst/>
              <a:gdLst>
                <a:gd name="T0" fmla="*/ 19049 w 17253"/>
                <a:gd name="T1" fmla="*/ 9324 h 16444"/>
                <a:gd name="T2" fmla="*/ 19049 w 17253"/>
                <a:gd name="T3" fmla="*/ 9324 h 16444"/>
                <a:gd name="T4" fmla="*/ 19049 w 17253"/>
                <a:gd name="T5" fmla="*/ 9324 h 16444"/>
                <a:gd name="T6" fmla="*/ 19049 w 17253"/>
                <a:gd name="T7" fmla="*/ 9324 h 164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53" h="16444">
                  <a:moveTo>
                    <a:pt x="17252" y="16205"/>
                  </a:moveTo>
                  <a:cubicBezTo>
                    <a:pt x="10893" y="-150"/>
                    <a:pt x="15937" y="-3851"/>
                    <a:pt x="9358" y="3862"/>
                  </a:cubicBezTo>
                  <a:cubicBezTo>
                    <a:pt x="2779" y="11575"/>
                    <a:pt x="-4347" y="17749"/>
                    <a:pt x="3327" y="16205"/>
                  </a:cubicBezTo>
                  <a:cubicBezTo>
                    <a:pt x="11003" y="14661"/>
                    <a:pt x="17252" y="16205"/>
                    <a:pt x="17252" y="16205"/>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69" name="AutoShape 150"/>
            <p:cNvSpPr>
              <a:spLocks/>
            </p:cNvSpPr>
            <p:nvPr/>
          </p:nvSpPr>
          <p:spPr bwMode="auto">
            <a:xfrm>
              <a:off x="2254250" y="541337"/>
              <a:ext cx="44450" cy="53975"/>
            </a:xfrm>
            <a:custGeom>
              <a:avLst/>
              <a:gdLst>
                <a:gd name="T0" fmla="*/ 22225 w 15666"/>
                <a:gd name="T1" fmla="*/ 26986 h 20049"/>
                <a:gd name="T2" fmla="*/ 22225 w 15666"/>
                <a:gd name="T3" fmla="*/ 26986 h 20049"/>
                <a:gd name="T4" fmla="*/ 22225 w 15666"/>
                <a:gd name="T5" fmla="*/ 26986 h 20049"/>
                <a:gd name="T6" fmla="*/ 22225 w 15666"/>
                <a:gd name="T7" fmla="*/ 26986 h 200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66" h="20049">
                  <a:moveTo>
                    <a:pt x="6280" y="13879"/>
                  </a:moveTo>
                  <a:cubicBezTo>
                    <a:pt x="8059" y="11412"/>
                    <a:pt x="-4307" y="7287"/>
                    <a:pt x="1621" y="5551"/>
                  </a:cubicBezTo>
                  <a:cubicBezTo>
                    <a:pt x="7551" y="3817"/>
                    <a:pt x="13735" y="0"/>
                    <a:pt x="13735" y="0"/>
                  </a:cubicBezTo>
                  <a:cubicBezTo>
                    <a:pt x="17292" y="3383"/>
                    <a:pt x="14751" y="2082"/>
                    <a:pt x="14751" y="5985"/>
                  </a:cubicBezTo>
                  <a:cubicBezTo>
                    <a:pt x="14751" y="9889"/>
                    <a:pt x="17292" y="12926"/>
                    <a:pt x="13903" y="13792"/>
                  </a:cubicBezTo>
                  <a:cubicBezTo>
                    <a:pt x="10515" y="14660"/>
                    <a:pt x="7551" y="16396"/>
                    <a:pt x="5433" y="18997"/>
                  </a:cubicBezTo>
                  <a:cubicBezTo>
                    <a:pt x="3316" y="21599"/>
                    <a:pt x="2468" y="19171"/>
                    <a:pt x="6280" y="1387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0" name="AutoShape 151"/>
            <p:cNvSpPr>
              <a:spLocks/>
            </p:cNvSpPr>
            <p:nvPr/>
          </p:nvSpPr>
          <p:spPr bwMode="auto">
            <a:xfrm>
              <a:off x="2163763" y="601662"/>
              <a:ext cx="74612" cy="47625"/>
            </a:xfrm>
            <a:custGeom>
              <a:avLst/>
              <a:gdLst>
                <a:gd name="T0" fmla="*/ 37306 w 17730"/>
                <a:gd name="T1" fmla="*/ 26106 h 20607"/>
                <a:gd name="T2" fmla="*/ 37306 w 17730"/>
                <a:gd name="T3" fmla="*/ 26106 h 20607"/>
                <a:gd name="T4" fmla="*/ 37306 w 17730"/>
                <a:gd name="T5" fmla="*/ 26106 h 20607"/>
                <a:gd name="T6" fmla="*/ 37306 w 17730"/>
                <a:gd name="T7" fmla="*/ 26106 h 206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30" h="20607">
                  <a:moveTo>
                    <a:pt x="13811" y="12607"/>
                  </a:moveTo>
                  <a:cubicBezTo>
                    <a:pt x="15784" y="9607"/>
                    <a:pt x="20353" y="5207"/>
                    <a:pt x="15728" y="2507"/>
                  </a:cubicBezTo>
                  <a:cubicBezTo>
                    <a:pt x="11103" y="-193"/>
                    <a:pt x="12062" y="-993"/>
                    <a:pt x="8960" y="1507"/>
                  </a:cubicBezTo>
                  <a:cubicBezTo>
                    <a:pt x="5858" y="4006"/>
                    <a:pt x="2079" y="6206"/>
                    <a:pt x="2079" y="6206"/>
                  </a:cubicBezTo>
                  <a:cubicBezTo>
                    <a:pt x="1347" y="11507"/>
                    <a:pt x="-1247" y="15607"/>
                    <a:pt x="726" y="16607"/>
                  </a:cubicBezTo>
                  <a:cubicBezTo>
                    <a:pt x="2700" y="17606"/>
                    <a:pt x="6140" y="20606"/>
                    <a:pt x="6140" y="20606"/>
                  </a:cubicBezTo>
                  <a:cubicBezTo>
                    <a:pt x="8114" y="15506"/>
                    <a:pt x="13811" y="12607"/>
                    <a:pt x="13811" y="12607"/>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1" name="AutoShape 152"/>
            <p:cNvSpPr>
              <a:spLocks/>
            </p:cNvSpPr>
            <p:nvPr/>
          </p:nvSpPr>
          <p:spPr bwMode="auto">
            <a:xfrm>
              <a:off x="2103438" y="511175"/>
              <a:ext cx="79375" cy="22225"/>
            </a:xfrm>
            <a:custGeom>
              <a:avLst/>
              <a:gdLst>
                <a:gd name="T0" fmla="*/ 39685 w 19575"/>
                <a:gd name="T1" fmla="*/ 11765 h 18875"/>
                <a:gd name="T2" fmla="*/ 39685 w 19575"/>
                <a:gd name="T3" fmla="*/ 11765 h 18875"/>
                <a:gd name="T4" fmla="*/ 39685 w 19575"/>
                <a:gd name="T5" fmla="*/ 11765 h 18875"/>
                <a:gd name="T6" fmla="*/ 39685 w 19575"/>
                <a:gd name="T7" fmla="*/ 11765 h 18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75" h="18875">
                  <a:moveTo>
                    <a:pt x="17717" y="17961"/>
                  </a:moveTo>
                  <a:cubicBezTo>
                    <a:pt x="20085" y="17138"/>
                    <a:pt x="20085" y="12817"/>
                    <a:pt x="18309" y="10759"/>
                  </a:cubicBezTo>
                  <a:cubicBezTo>
                    <a:pt x="16534" y="8704"/>
                    <a:pt x="14640" y="6852"/>
                    <a:pt x="13456" y="1708"/>
                  </a:cubicBezTo>
                  <a:cubicBezTo>
                    <a:pt x="7065" y="3560"/>
                    <a:pt x="2627" y="-555"/>
                    <a:pt x="2568" y="63"/>
                  </a:cubicBezTo>
                  <a:cubicBezTo>
                    <a:pt x="2509" y="680"/>
                    <a:pt x="260" y="1502"/>
                    <a:pt x="555" y="7675"/>
                  </a:cubicBezTo>
                  <a:cubicBezTo>
                    <a:pt x="852" y="13845"/>
                    <a:pt x="-1515" y="21045"/>
                    <a:pt x="1739" y="17961"/>
                  </a:cubicBezTo>
                  <a:cubicBezTo>
                    <a:pt x="4994" y="14874"/>
                    <a:pt x="7657" y="15903"/>
                    <a:pt x="9136" y="17961"/>
                  </a:cubicBezTo>
                  <a:cubicBezTo>
                    <a:pt x="10616" y="20016"/>
                    <a:pt x="17717" y="17961"/>
                    <a:pt x="17717" y="17961"/>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2" name="AutoShape 153"/>
            <p:cNvSpPr>
              <a:spLocks/>
            </p:cNvSpPr>
            <p:nvPr/>
          </p:nvSpPr>
          <p:spPr bwMode="auto">
            <a:xfrm>
              <a:off x="2074863" y="541337"/>
              <a:ext cx="120650" cy="80963"/>
            </a:xfrm>
            <a:custGeom>
              <a:avLst/>
              <a:gdLst>
                <a:gd name="T0" fmla="*/ 60322 w 19141"/>
                <a:gd name="T1" fmla="*/ 42868 h 19459"/>
                <a:gd name="T2" fmla="*/ 60322 w 19141"/>
                <a:gd name="T3" fmla="*/ 42868 h 19459"/>
                <a:gd name="T4" fmla="*/ 60322 w 19141"/>
                <a:gd name="T5" fmla="*/ 42868 h 19459"/>
                <a:gd name="T6" fmla="*/ 60322 w 19141"/>
                <a:gd name="T7" fmla="*/ 42868 h 19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41" h="19459">
                  <a:moveTo>
                    <a:pt x="12464" y="2527"/>
                  </a:moveTo>
                  <a:cubicBezTo>
                    <a:pt x="12991" y="3965"/>
                    <a:pt x="16449" y="6024"/>
                    <a:pt x="16449" y="6024"/>
                  </a:cubicBezTo>
                  <a:cubicBezTo>
                    <a:pt x="16449" y="6024"/>
                    <a:pt x="19913" y="5347"/>
                    <a:pt x="18981" y="7603"/>
                  </a:cubicBezTo>
                  <a:cubicBezTo>
                    <a:pt x="18050" y="9859"/>
                    <a:pt x="16933" y="13525"/>
                    <a:pt x="16449" y="14145"/>
                  </a:cubicBezTo>
                  <a:cubicBezTo>
                    <a:pt x="15965" y="14765"/>
                    <a:pt x="15071" y="15780"/>
                    <a:pt x="13767" y="16062"/>
                  </a:cubicBezTo>
                  <a:cubicBezTo>
                    <a:pt x="12464" y="16344"/>
                    <a:pt x="10490" y="18206"/>
                    <a:pt x="10490" y="18206"/>
                  </a:cubicBezTo>
                  <a:cubicBezTo>
                    <a:pt x="10490" y="18206"/>
                    <a:pt x="12911" y="21026"/>
                    <a:pt x="10490" y="18206"/>
                  </a:cubicBezTo>
                  <a:cubicBezTo>
                    <a:pt x="8070" y="15386"/>
                    <a:pt x="6505" y="13807"/>
                    <a:pt x="5016" y="14371"/>
                  </a:cubicBezTo>
                  <a:cubicBezTo>
                    <a:pt x="3526" y="14934"/>
                    <a:pt x="3154" y="13525"/>
                    <a:pt x="2223" y="12396"/>
                  </a:cubicBezTo>
                  <a:cubicBezTo>
                    <a:pt x="1292" y="11269"/>
                    <a:pt x="-1687" y="11269"/>
                    <a:pt x="1292" y="8449"/>
                  </a:cubicBezTo>
                  <a:cubicBezTo>
                    <a:pt x="4271" y="5629"/>
                    <a:pt x="3712" y="4220"/>
                    <a:pt x="4643" y="3656"/>
                  </a:cubicBezTo>
                  <a:cubicBezTo>
                    <a:pt x="5575" y="3092"/>
                    <a:pt x="7437" y="1681"/>
                    <a:pt x="8368" y="554"/>
                  </a:cubicBezTo>
                  <a:cubicBezTo>
                    <a:pt x="9299" y="-574"/>
                    <a:pt x="11533" y="-10"/>
                    <a:pt x="12464" y="2527"/>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3" name="AutoShape 154"/>
            <p:cNvSpPr>
              <a:spLocks/>
            </p:cNvSpPr>
            <p:nvPr/>
          </p:nvSpPr>
          <p:spPr bwMode="auto">
            <a:xfrm>
              <a:off x="2344738" y="541337"/>
              <a:ext cx="104775" cy="82550"/>
            </a:xfrm>
            <a:custGeom>
              <a:avLst/>
              <a:gdLst>
                <a:gd name="T0" fmla="*/ 52388 w 18790"/>
                <a:gd name="T1" fmla="*/ 41273 h 19365"/>
                <a:gd name="T2" fmla="*/ 52388 w 18790"/>
                <a:gd name="T3" fmla="*/ 41273 h 19365"/>
                <a:gd name="T4" fmla="*/ 52388 w 18790"/>
                <a:gd name="T5" fmla="*/ 41273 h 19365"/>
                <a:gd name="T6" fmla="*/ 52388 w 18790"/>
                <a:gd name="T7" fmla="*/ 41273 h 193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0" h="19365">
                  <a:moveTo>
                    <a:pt x="2515" y="18522"/>
                  </a:moveTo>
                  <a:cubicBezTo>
                    <a:pt x="4192" y="17552"/>
                    <a:pt x="11887" y="15724"/>
                    <a:pt x="12953" y="16283"/>
                  </a:cubicBezTo>
                  <a:cubicBezTo>
                    <a:pt x="14017" y="16843"/>
                    <a:pt x="15040" y="15668"/>
                    <a:pt x="15040" y="15668"/>
                  </a:cubicBezTo>
                  <a:cubicBezTo>
                    <a:pt x="15040" y="15668"/>
                    <a:pt x="15679" y="18466"/>
                    <a:pt x="15040" y="15668"/>
                  </a:cubicBezTo>
                  <a:cubicBezTo>
                    <a:pt x="14401" y="12870"/>
                    <a:pt x="15296" y="11527"/>
                    <a:pt x="16361" y="9848"/>
                  </a:cubicBezTo>
                  <a:cubicBezTo>
                    <a:pt x="17426" y="8170"/>
                    <a:pt x="18789" y="0"/>
                    <a:pt x="18789" y="0"/>
                  </a:cubicBezTo>
                  <a:cubicBezTo>
                    <a:pt x="13592" y="1174"/>
                    <a:pt x="11887" y="55"/>
                    <a:pt x="10396" y="2574"/>
                  </a:cubicBezTo>
                  <a:cubicBezTo>
                    <a:pt x="8905" y="5092"/>
                    <a:pt x="5795" y="6490"/>
                    <a:pt x="4858" y="7050"/>
                  </a:cubicBezTo>
                  <a:cubicBezTo>
                    <a:pt x="3921" y="7610"/>
                    <a:pt x="3154" y="10408"/>
                    <a:pt x="2515" y="12926"/>
                  </a:cubicBezTo>
                  <a:cubicBezTo>
                    <a:pt x="1875" y="15444"/>
                    <a:pt x="-2810" y="21600"/>
                    <a:pt x="2515" y="18522"/>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4" name="AutoShape 155"/>
            <p:cNvSpPr>
              <a:spLocks/>
            </p:cNvSpPr>
            <p:nvPr/>
          </p:nvSpPr>
          <p:spPr bwMode="auto">
            <a:xfrm>
              <a:off x="3155950" y="1022350"/>
              <a:ext cx="212725" cy="128587"/>
            </a:xfrm>
            <a:custGeom>
              <a:avLst/>
              <a:gdLst>
                <a:gd name="T0" fmla="*/ 106362 w 20206"/>
                <a:gd name="T1" fmla="*/ 74856 h 19643"/>
                <a:gd name="T2" fmla="*/ 106362 w 20206"/>
                <a:gd name="T3" fmla="*/ 74856 h 19643"/>
                <a:gd name="T4" fmla="*/ 106362 w 20206"/>
                <a:gd name="T5" fmla="*/ 74856 h 19643"/>
                <a:gd name="T6" fmla="*/ 106362 w 20206"/>
                <a:gd name="T7" fmla="*/ 74856 h 196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06" h="19643">
                  <a:moveTo>
                    <a:pt x="6120" y="14757"/>
                  </a:moveTo>
                  <a:cubicBezTo>
                    <a:pt x="6120" y="14757"/>
                    <a:pt x="4952" y="19986"/>
                    <a:pt x="7424" y="19625"/>
                  </a:cubicBezTo>
                  <a:cubicBezTo>
                    <a:pt x="9896" y="19264"/>
                    <a:pt x="10795" y="19264"/>
                    <a:pt x="12818" y="17641"/>
                  </a:cubicBezTo>
                  <a:cubicBezTo>
                    <a:pt x="14842" y="16019"/>
                    <a:pt x="15628" y="13315"/>
                    <a:pt x="17201" y="13315"/>
                  </a:cubicBezTo>
                  <a:cubicBezTo>
                    <a:pt x="18775" y="13315"/>
                    <a:pt x="19337" y="11872"/>
                    <a:pt x="19562" y="9348"/>
                  </a:cubicBezTo>
                  <a:cubicBezTo>
                    <a:pt x="19786" y="6824"/>
                    <a:pt x="21495" y="5670"/>
                    <a:pt x="18213" y="2857"/>
                  </a:cubicBezTo>
                  <a:cubicBezTo>
                    <a:pt x="14931" y="44"/>
                    <a:pt x="12414" y="-1614"/>
                    <a:pt x="12414" y="2352"/>
                  </a:cubicBezTo>
                  <a:cubicBezTo>
                    <a:pt x="6750" y="4299"/>
                    <a:pt x="6300" y="8555"/>
                    <a:pt x="4502" y="6391"/>
                  </a:cubicBezTo>
                  <a:cubicBezTo>
                    <a:pt x="2704" y="4228"/>
                    <a:pt x="1243" y="2352"/>
                    <a:pt x="569" y="6824"/>
                  </a:cubicBezTo>
                  <a:cubicBezTo>
                    <a:pt x="-105" y="11295"/>
                    <a:pt x="7" y="11295"/>
                    <a:pt x="7" y="11295"/>
                  </a:cubicBezTo>
                  <a:cubicBezTo>
                    <a:pt x="2592" y="11151"/>
                    <a:pt x="3918" y="15478"/>
                    <a:pt x="6120" y="14757"/>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5" name="AutoShape 156"/>
            <p:cNvSpPr>
              <a:spLocks/>
            </p:cNvSpPr>
            <p:nvPr/>
          </p:nvSpPr>
          <p:spPr bwMode="auto">
            <a:xfrm>
              <a:off x="3155950" y="511175"/>
              <a:ext cx="127000" cy="60325"/>
            </a:xfrm>
            <a:custGeom>
              <a:avLst/>
              <a:gdLst>
                <a:gd name="T0" fmla="*/ 63497 w 18923"/>
                <a:gd name="T1" fmla="*/ 30163 h 20684"/>
                <a:gd name="T2" fmla="*/ 63497 w 18923"/>
                <a:gd name="T3" fmla="*/ 30163 h 20684"/>
                <a:gd name="T4" fmla="*/ 63497 w 18923"/>
                <a:gd name="T5" fmla="*/ 30163 h 20684"/>
                <a:gd name="T6" fmla="*/ 63497 w 18923"/>
                <a:gd name="T7" fmla="*/ 30163 h 206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23" h="20684">
                  <a:moveTo>
                    <a:pt x="12879" y="12483"/>
                  </a:moveTo>
                  <a:cubicBezTo>
                    <a:pt x="13866" y="19053"/>
                    <a:pt x="11188" y="19135"/>
                    <a:pt x="14007" y="20367"/>
                  </a:cubicBezTo>
                  <a:cubicBezTo>
                    <a:pt x="16825" y="21599"/>
                    <a:pt x="20948" y="19135"/>
                    <a:pt x="17777" y="14618"/>
                  </a:cubicBezTo>
                  <a:cubicBezTo>
                    <a:pt x="14606" y="10101"/>
                    <a:pt x="10342" y="0"/>
                    <a:pt x="10342" y="0"/>
                  </a:cubicBezTo>
                  <a:cubicBezTo>
                    <a:pt x="10342" y="0"/>
                    <a:pt x="1040" y="656"/>
                    <a:pt x="194" y="3284"/>
                  </a:cubicBezTo>
                  <a:cubicBezTo>
                    <a:pt x="-651" y="5913"/>
                    <a:pt x="1392" y="12565"/>
                    <a:pt x="3859" y="13387"/>
                  </a:cubicBezTo>
                  <a:cubicBezTo>
                    <a:pt x="6325" y="14208"/>
                    <a:pt x="10977" y="16096"/>
                    <a:pt x="12879" y="12483"/>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6" name="AutoShape 157"/>
            <p:cNvSpPr>
              <a:spLocks/>
            </p:cNvSpPr>
            <p:nvPr/>
          </p:nvSpPr>
          <p:spPr bwMode="auto">
            <a:xfrm>
              <a:off x="3276600" y="511175"/>
              <a:ext cx="36513" cy="19050"/>
            </a:xfrm>
            <a:custGeom>
              <a:avLst/>
              <a:gdLst>
                <a:gd name="T0" fmla="*/ 18255 w 15671"/>
                <a:gd name="T1" fmla="*/ 10965 h 20082"/>
                <a:gd name="T2" fmla="*/ 18255 w 15671"/>
                <a:gd name="T3" fmla="*/ 10965 h 20082"/>
                <a:gd name="T4" fmla="*/ 18255 w 15671"/>
                <a:gd name="T5" fmla="*/ 10965 h 20082"/>
                <a:gd name="T6" fmla="*/ 18255 w 15671"/>
                <a:gd name="T7" fmla="*/ 10965 h 200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71" h="20082">
                  <a:moveTo>
                    <a:pt x="9507" y="882"/>
                  </a:moveTo>
                  <a:cubicBezTo>
                    <a:pt x="17944" y="2932"/>
                    <a:pt x="15267" y="20081"/>
                    <a:pt x="15267" y="20081"/>
                  </a:cubicBezTo>
                  <a:cubicBezTo>
                    <a:pt x="15267" y="20081"/>
                    <a:pt x="11061" y="15194"/>
                    <a:pt x="4982" y="9281"/>
                  </a:cubicBezTo>
                  <a:cubicBezTo>
                    <a:pt x="-3656" y="882"/>
                    <a:pt x="-365" y="-1518"/>
                    <a:pt x="9507" y="882"/>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7" name="AutoShape 158"/>
            <p:cNvSpPr>
              <a:spLocks/>
            </p:cNvSpPr>
            <p:nvPr/>
          </p:nvSpPr>
          <p:spPr bwMode="auto">
            <a:xfrm>
              <a:off x="3155950" y="481012"/>
              <a:ext cx="73025" cy="38100"/>
            </a:xfrm>
            <a:custGeom>
              <a:avLst/>
              <a:gdLst>
                <a:gd name="T0" fmla="*/ 36511 w 19617"/>
                <a:gd name="T1" fmla="*/ 27692 h 15675"/>
                <a:gd name="T2" fmla="*/ 36511 w 19617"/>
                <a:gd name="T3" fmla="*/ 27692 h 15675"/>
                <a:gd name="T4" fmla="*/ 36511 w 19617"/>
                <a:gd name="T5" fmla="*/ 27692 h 15675"/>
                <a:gd name="T6" fmla="*/ 36511 w 19617"/>
                <a:gd name="T7" fmla="*/ 27692 h 15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17" h="15675">
                  <a:moveTo>
                    <a:pt x="13039" y="4751"/>
                  </a:moveTo>
                  <a:cubicBezTo>
                    <a:pt x="13039" y="4751"/>
                    <a:pt x="13205" y="5815"/>
                    <a:pt x="13039" y="4751"/>
                  </a:cubicBezTo>
                  <a:cubicBezTo>
                    <a:pt x="11750" y="-3556"/>
                    <a:pt x="9171" y="744"/>
                    <a:pt x="4335" y="4751"/>
                  </a:cubicBezTo>
                  <a:cubicBezTo>
                    <a:pt x="-500" y="8758"/>
                    <a:pt x="-1983" y="18044"/>
                    <a:pt x="3497" y="15112"/>
                  </a:cubicBezTo>
                  <a:cubicBezTo>
                    <a:pt x="8977" y="12180"/>
                    <a:pt x="17359" y="11104"/>
                    <a:pt x="19617" y="12082"/>
                  </a:cubicBezTo>
                  <a:cubicBezTo>
                    <a:pt x="19617" y="12082"/>
                    <a:pt x="13039" y="4751"/>
                    <a:pt x="13039" y="4751"/>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8" name="AutoShape 159"/>
            <p:cNvSpPr>
              <a:spLocks/>
            </p:cNvSpPr>
            <p:nvPr/>
          </p:nvSpPr>
          <p:spPr bwMode="auto">
            <a:xfrm>
              <a:off x="4359275" y="1712912"/>
              <a:ext cx="104775" cy="179388"/>
            </a:xfrm>
            <a:custGeom>
              <a:avLst/>
              <a:gdLst>
                <a:gd name="T0" fmla="*/ 52388 w 19596"/>
                <a:gd name="T1" fmla="*/ 99133 h 19118"/>
                <a:gd name="T2" fmla="*/ 52388 w 19596"/>
                <a:gd name="T3" fmla="*/ 99133 h 19118"/>
                <a:gd name="T4" fmla="*/ 52388 w 19596"/>
                <a:gd name="T5" fmla="*/ 99133 h 19118"/>
                <a:gd name="T6" fmla="*/ 52388 w 19596"/>
                <a:gd name="T7" fmla="*/ 99133 h 19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96" h="19118">
                  <a:moveTo>
                    <a:pt x="3053" y="2652"/>
                  </a:moveTo>
                  <a:cubicBezTo>
                    <a:pt x="2396" y="1769"/>
                    <a:pt x="-233" y="-1006"/>
                    <a:pt x="205" y="381"/>
                  </a:cubicBezTo>
                  <a:cubicBezTo>
                    <a:pt x="643" y="1769"/>
                    <a:pt x="-890" y="3410"/>
                    <a:pt x="863" y="4040"/>
                  </a:cubicBezTo>
                  <a:cubicBezTo>
                    <a:pt x="2615" y="4671"/>
                    <a:pt x="5901" y="6311"/>
                    <a:pt x="5901" y="6311"/>
                  </a:cubicBezTo>
                  <a:cubicBezTo>
                    <a:pt x="5901" y="6311"/>
                    <a:pt x="6689" y="8128"/>
                    <a:pt x="6339" y="9213"/>
                  </a:cubicBezTo>
                  <a:cubicBezTo>
                    <a:pt x="5988" y="10298"/>
                    <a:pt x="5244" y="10979"/>
                    <a:pt x="7215" y="11484"/>
                  </a:cubicBezTo>
                  <a:cubicBezTo>
                    <a:pt x="9187" y="11989"/>
                    <a:pt x="12911" y="14386"/>
                    <a:pt x="13568" y="15396"/>
                  </a:cubicBezTo>
                  <a:cubicBezTo>
                    <a:pt x="14225" y="16405"/>
                    <a:pt x="15802" y="20594"/>
                    <a:pt x="17335" y="18575"/>
                  </a:cubicBezTo>
                  <a:cubicBezTo>
                    <a:pt x="18869" y="16556"/>
                    <a:pt x="20710" y="16329"/>
                    <a:pt x="18738" y="14941"/>
                  </a:cubicBezTo>
                  <a:cubicBezTo>
                    <a:pt x="16766" y="13553"/>
                    <a:pt x="14882" y="13377"/>
                    <a:pt x="13787" y="11610"/>
                  </a:cubicBezTo>
                  <a:cubicBezTo>
                    <a:pt x="12692" y="9844"/>
                    <a:pt x="10282" y="9339"/>
                    <a:pt x="9406" y="8708"/>
                  </a:cubicBezTo>
                  <a:cubicBezTo>
                    <a:pt x="8530" y="8078"/>
                    <a:pt x="5681" y="6564"/>
                    <a:pt x="5463" y="5050"/>
                  </a:cubicBezTo>
                  <a:cubicBezTo>
                    <a:pt x="5244" y="3536"/>
                    <a:pt x="3053" y="2652"/>
                    <a:pt x="3053" y="2652"/>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79" name="AutoShape 160"/>
            <p:cNvSpPr>
              <a:spLocks/>
            </p:cNvSpPr>
            <p:nvPr/>
          </p:nvSpPr>
          <p:spPr bwMode="auto">
            <a:xfrm>
              <a:off x="4568825" y="1803400"/>
              <a:ext cx="73025" cy="58737"/>
            </a:xfrm>
            <a:custGeom>
              <a:avLst/>
              <a:gdLst>
                <a:gd name="T0" fmla="*/ 36513 w 20186"/>
                <a:gd name="T1" fmla="*/ 29369 h 19898"/>
                <a:gd name="T2" fmla="*/ 36513 w 20186"/>
                <a:gd name="T3" fmla="*/ 29369 h 19898"/>
                <a:gd name="T4" fmla="*/ 36513 w 20186"/>
                <a:gd name="T5" fmla="*/ 29369 h 19898"/>
                <a:gd name="T6" fmla="*/ 36513 w 20186"/>
                <a:gd name="T7" fmla="*/ 29369 h 19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86" h="19898">
                  <a:moveTo>
                    <a:pt x="10035" y="0"/>
                  </a:moveTo>
                  <a:cubicBezTo>
                    <a:pt x="11998" y="1593"/>
                    <a:pt x="16908" y="7570"/>
                    <a:pt x="18871" y="9564"/>
                  </a:cubicBezTo>
                  <a:cubicBezTo>
                    <a:pt x="20836" y="11556"/>
                    <a:pt x="20836" y="17534"/>
                    <a:pt x="17235" y="19129"/>
                  </a:cubicBezTo>
                  <a:cubicBezTo>
                    <a:pt x="13635" y="20722"/>
                    <a:pt x="7875" y="16657"/>
                    <a:pt x="4799" y="19129"/>
                  </a:cubicBezTo>
                  <a:cubicBezTo>
                    <a:pt x="1722" y="21599"/>
                    <a:pt x="-764" y="17534"/>
                    <a:pt x="217" y="15143"/>
                  </a:cubicBezTo>
                  <a:cubicBezTo>
                    <a:pt x="1199" y="12752"/>
                    <a:pt x="3140" y="12802"/>
                    <a:pt x="4799" y="9165"/>
                  </a:cubicBezTo>
                  <a:cubicBezTo>
                    <a:pt x="6435" y="5578"/>
                    <a:pt x="10035" y="0"/>
                    <a:pt x="10035" y="0"/>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0" name="AutoShape 161"/>
            <p:cNvSpPr>
              <a:spLocks/>
            </p:cNvSpPr>
            <p:nvPr/>
          </p:nvSpPr>
          <p:spPr bwMode="auto">
            <a:xfrm>
              <a:off x="4298950" y="1924050"/>
              <a:ext cx="20638" cy="23812"/>
            </a:xfrm>
            <a:custGeom>
              <a:avLst/>
              <a:gdLst>
                <a:gd name="T0" fmla="*/ 10318 w 15119"/>
                <a:gd name="T1" fmla="*/ 19286 h 14579"/>
                <a:gd name="T2" fmla="*/ 10318 w 15119"/>
                <a:gd name="T3" fmla="*/ 19286 h 14579"/>
                <a:gd name="T4" fmla="*/ 10318 w 15119"/>
                <a:gd name="T5" fmla="*/ 19286 h 14579"/>
                <a:gd name="T6" fmla="*/ 10318 w 15119"/>
                <a:gd name="T7" fmla="*/ 19286 h 14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119" h="14579">
                  <a:moveTo>
                    <a:pt x="13431" y="5164"/>
                  </a:moveTo>
                  <a:cubicBezTo>
                    <a:pt x="13431" y="5164"/>
                    <a:pt x="17750" y="17080"/>
                    <a:pt x="12567" y="14100"/>
                  </a:cubicBezTo>
                  <a:cubicBezTo>
                    <a:pt x="7383" y="11122"/>
                    <a:pt x="-3849" y="11867"/>
                    <a:pt x="1334" y="6652"/>
                  </a:cubicBezTo>
                  <a:cubicBezTo>
                    <a:pt x="6519" y="1439"/>
                    <a:pt x="7901" y="-4519"/>
                    <a:pt x="13431" y="5164"/>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1" name="AutoShape 162"/>
            <p:cNvSpPr>
              <a:spLocks/>
            </p:cNvSpPr>
            <p:nvPr/>
          </p:nvSpPr>
          <p:spPr bwMode="auto">
            <a:xfrm>
              <a:off x="3667125" y="1382712"/>
              <a:ext cx="120650" cy="179388"/>
            </a:xfrm>
            <a:custGeom>
              <a:avLst/>
              <a:gdLst>
                <a:gd name="T0" fmla="*/ 60325 w 19394"/>
                <a:gd name="T1" fmla="*/ 92928 h 21217"/>
                <a:gd name="T2" fmla="*/ 60325 w 19394"/>
                <a:gd name="T3" fmla="*/ 92928 h 21217"/>
                <a:gd name="T4" fmla="*/ 60325 w 19394"/>
                <a:gd name="T5" fmla="*/ 92928 h 21217"/>
                <a:gd name="T6" fmla="*/ 60325 w 19394"/>
                <a:gd name="T7" fmla="*/ 92928 h 21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394" h="21217">
                  <a:moveTo>
                    <a:pt x="13943" y="6340"/>
                  </a:moveTo>
                  <a:cubicBezTo>
                    <a:pt x="14516" y="7461"/>
                    <a:pt x="16046" y="9982"/>
                    <a:pt x="17002" y="10823"/>
                  </a:cubicBezTo>
                  <a:cubicBezTo>
                    <a:pt x="17957" y="11663"/>
                    <a:pt x="20633" y="14745"/>
                    <a:pt x="18722" y="15305"/>
                  </a:cubicBezTo>
                  <a:cubicBezTo>
                    <a:pt x="16811" y="15865"/>
                    <a:pt x="13752" y="17126"/>
                    <a:pt x="12987" y="18387"/>
                  </a:cubicBezTo>
                  <a:cubicBezTo>
                    <a:pt x="12223" y="19648"/>
                    <a:pt x="7826" y="21216"/>
                    <a:pt x="7826" y="21216"/>
                  </a:cubicBezTo>
                  <a:cubicBezTo>
                    <a:pt x="4577" y="19648"/>
                    <a:pt x="4386" y="19367"/>
                    <a:pt x="5341" y="17966"/>
                  </a:cubicBezTo>
                  <a:cubicBezTo>
                    <a:pt x="6297" y="16566"/>
                    <a:pt x="6603" y="12476"/>
                    <a:pt x="6603" y="12476"/>
                  </a:cubicBezTo>
                  <a:cubicBezTo>
                    <a:pt x="2474" y="13344"/>
                    <a:pt x="3621" y="13064"/>
                    <a:pt x="1901" y="11943"/>
                  </a:cubicBezTo>
                  <a:cubicBezTo>
                    <a:pt x="180" y="10823"/>
                    <a:pt x="-966" y="9562"/>
                    <a:pt x="1136" y="8862"/>
                  </a:cubicBezTo>
                  <a:cubicBezTo>
                    <a:pt x="3239" y="8161"/>
                    <a:pt x="4156" y="7097"/>
                    <a:pt x="4156" y="7097"/>
                  </a:cubicBezTo>
                  <a:cubicBezTo>
                    <a:pt x="3621" y="5220"/>
                    <a:pt x="410" y="1101"/>
                    <a:pt x="2627" y="1942"/>
                  </a:cubicBezTo>
                  <a:cubicBezTo>
                    <a:pt x="4844" y="2782"/>
                    <a:pt x="5074" y="2838"/>
                    <a:pt x="5074" y="2838"/>
                  </a:cubicBezTo>
                  <a:cubicBezTo>
                    <a:pt x="4386" y="877"/>
                    <a:pt x="5915" y="457"/>
                    <a:pt x="7635" y="37"/>
                  </a:cubicBezTo>
                  <a:cubicBezTo>
                    <a:pt x="9355" y="-383"/>
                    <a:pt x="13943" y="2838"/>
                    <a:pt x="13943" y="2838"/>
                  </a:cubicBezTo>
                  <a:cubicBezTo>
                    <a:pt x="12223" y="4939"/>
                    <a:pt x="13943" y="6340"/>
                    <a:pt x="13943" y="6340"/>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2" name="AutoShape 163"/>
            <p:cNvSpPr>
              <a:spLocks/>
            </p:cNvSpPr>
            <p:nvPr/>
          </p:nvSpPr>
          <p:spPr bwMode="auto">
            <a:xfrm>
              <a:off x="3667125" y="1231900"/>
              <a:ext cx="320675" cy="336550"/>
            </a:xfrm>
            <a:custGeom>
              <a:avLst/>
              <a:gdLst>
                <a:gd name="T0" fmla="*/ 160338 w 21600"/>
                <a:gd name="T1" fmla="*/ 168267 h 21531"/>
                <a:gd name="T2" fmla="*/ 160338 w 21600"/>
                <a:gd name="T3" fmla="*/ 168267 h 21531"/>
                <a:gd name="T4" fmla="*/ 160338 w 21600"/>
                <a:gd name="T5" fmla="*/ 168267 h 21531"/>
                <a:gd name="T6" fmla="*/ 160338 w 21600"/>
                <a:gd name="T7" fmla="*/ 168267 h 215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31">
                  <a:moveTo>
                    <a:pt x="2140" y="0"/>
                  </a:moveTo>
                  <a:lnTo>
                    <a:pt x="2540" y="2205"/>
                  </a:lnTo>
                  <a:cubicBezTo>
                    <a:pt x="3019" y="2586"/>
                    <a:pt x="3978" y="1368"/>
                    <a:pt x="5368" y="1292"/>
                  </a:cubicBezTo>
                  <a:cubicBezTo>
                    <a:pt x="5975" y="1368"/>
                    <a:pt x="7013" y="4259"/>
                    <a:pt x="6646" y="6038"/>
                  </a:cubicBezTo>
                  <a:lnTo>
                    <a:pt x="8211" y="6084"/>
                  </a:lnTo>
                  <a:cubicBezTo>
                    <a:pt x="8211" y="6084"/>
                    <a:pt x="9713" y="6160"/>
                    <a:pt x="10767" y="6768"/>
                  </a:cubicBezTo>
                  <a:cubicBezTo>
                    <a:pt x="11822" y="7377"/>
                    <a:pt x="12525" y="7605"/>
                    <a:pt x="13084" y="8138"/>
                  </a:cubicBezTo>
                  <a:cubicBezTo>
                    <a:pt x="13643" y="8670"/>
                    <a:pt x="14330" y="9020"/>
                    <a:pt x="15209" y="9324"/>
                  </a:cubicBezTo>
                  <a:cubicBezTo>
                    <a:pt x="16088" y="9628"/>
                    <a:pt x="16679" y="10419"/>
                    <a:pt x="16870" y="11758"/>
                  </a:cubicBezTo>
                  <a:cubicBezTo>
                    <a:pt x="16950" y="12138"/>
                    <a:pt x="18356" y="12016"/>
                    <a:pt x="19874" y="11788"/>
                  </a:cubicBezTo>
                  <a:cubicBezTo>
                    <a:pt x="20066" y="12184"/>
                    <a:pt x="20753" y="14678"/>
                    <a:pt x="21599" y="15895"/>
                  </a:cubicBezTo>
                  <a:cubicBezTo>
                    <a:pt x="21599" y="15895"/>
                    <a:pt x="20433" y="16884"/>
                    <a:pt x="19475" y="17112"/>
                  </a:cubicBezTo>
                  <a:cubicBezTo>
                    <a:pt x="18516" y="17340"/>
                    <a:pt x="17637" y="18557"/>
                    <a:pt x="17398" y="19318"/>
                  </a:cubicBezTo>
                  <a:cubicBezTo>
                    <a:pt x="17158" y="20078"/>
                    <a:pt x="16119" y="20611"/>
                    <a:pt x="15480" y="20839"/>
                  </a:cubicBezTo>
                  <a:cubicBezTo>
                    <a:pt x="14841" y="21067"/>
                    <a:pt x="14123" y="21599"/>
                    <a:pt x="13563" y="21523"/>
                  </a:cubicBezTo>
                  <a:cubicBezTo>
                    <a:pt x="14202" y="20611"/>
                    <a:pt x="14043" y="20383"/>
                    <a:pt x="14043" y="19470"/>
                  </a:cubicBezTo>
                  <a:cubicBezTo>
                    <a:pt x="14043" y="18557"/>
                    <a:pt x="14762" y="17873"/>
                    <a:pt x="13883" y="17569"/>
                  </a:cubicBezTo>
                  <a:cubicBezTo>
                    <a:pt x="13004" y="17264"/>
                    <a:pt x="13004" y="16275"/>
                    <a:pt x="12605" y="16732"/>
                  </a:cubicBezTo>
                  <a:cubicBezTo>
                    <a:pt x="12205" y="17188"/>
                    <a:pt x="11407" y="17797"/>
                    <a:pt x="11407" y="17797"/>
                  </a:cubicBezTo>
                  <a:cubicBezTo>
                    <a:pt x="10863" y="17599"/>
                    <a:pt x="10528" y="16656"/>
                    <a:pt x="11087" y="16124"/>
                  </a:cubicBezTo>
                  <a:cubicBezTo>
                    <a:pt x="11646" y="15591"/>
                    <a:pt x="12046" y="14222"/>
                    <a:pt x="12046" y="13690"/>
                  </a:cubicBezTo>
                  <a:cubicBezTo>
                    <a:pt x="12046" y="13157"/>
                    <a:pt x="11646" y="12701"/>
                    <a:pt x="11167" y="12092"/>
                  </a:cubicBezTo>
                  <a:cubicBezTo>
                    <a:pt x="10688" y="11484"/>
                    <a:pt x="9681" y="10708"/>
                    <a:pt x="9250" y="10343"/>
                  </a:cubicBezTo>
                  <a:cubicBezTo>
                    <a:pt x="8818" y="9978"/>
                    <a:pt x="8962" y="9172"/>
                    <a:pt x="8850" y="8822"/>
                  </a:cubicBezTo>
                  <a:cubicBezTo>
                    <a:pt x="7333" y="8290"/>
                    <a:pt x="6294" y="8594"/>
                    <a:pt x="5495" y="8898"/>
                  </a:cubicBezTo>
                  <a:cubicBezTo>
                    <a:pt x="4697" y="9202"/>
                    <a:pt x="4297" y="9126"/>
                    <a:pt x="3898" y="8290"/>
                  </a:cubicBezTo>
                  <a:cubicBezTo>
                    <a:pt x="3498" y="7453"/>
                    <a:pt x="1661" y="5628"/>
                    <a:pt x="1262" y="4791"/>
                  </a:cubicBezTo>
                  <a:cubicBezTo>
                    <a:pt x="862" y="3954"/>
                    <a:pt x="0" y="1779"/>
                    <a:pt x="0" y="1779"/>
                  </a:cubicBezTo>
                  <a:cubicBezTo>
                    <a:pt x="0" y="1779"/>
                    <a:pt x="2140" y="0"/>
                    <a:pt x="2140" y="0"/>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3" name="AutoShape 164"/>
            <p:cNvSpPr>
              <a:spLocks/>
            </p:cNvSpPr>
            <p:nvPr/>
          </p:nvSpPr>
          <p:spPr bwMode="auto">
            <a:xfrm>
              <a:off x="3336925" y="300037"/>
              <a:ext cx="306388" cy="133350"/>
            </a:xfrm>
            <a:custGeom>
              <a:avLst/>
              <a:gdLst>
                <a:gd name="T0" fmla="*/ 153194 w 20108"/>
                <a:gd name="T1" fmla="*/ 74452 h 19444"/>
                <a:gd name="T2" fmla="*/ 153194 w 20108"/>
                <a:gd name="T3" fmla="*/ 74452 h 19444"/>
                <a:gd name="T4" fmla="*/ 153194 w 20108"/>
                <a:gd name="T5" fmla="*/ 74452 h 19444"/>
                <a:gd name="T6" fmla="*/ 153194 w 20108"/>
                <a:gd name="T7" fmla="*/ 74452 h 194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08" h="19444">
                  <a:moveTo>
                    <a:pt x="17598" y="16975"/>
                  </a:moveTo>
                  <a:cubicBezTo>
                    <a:pt x="16634" y="18980"/>
                    <a:pt x="16634" y="20466"/>
                    <a:pt x="15547" y="18565"/>
                  </a:cubicBezTo>
                  <a:cubicBezTo>
                    <a:pt x="14459" y="16664"/>
                    <a:pt x="12252" y="14763"/>
                    <a:pt x="12252" y="14763"/>
                  </a:cubicBezTo>
                  <a:cubicBezTo>
                    <a:pt x="11196" y="15800"/>
                    <a:pt x="10807" y="14936"/>
                    <a:pt x="9253" y="12517"/>
                  </a:cubicBezTo>
                  <a:cubicBezTo>
                    <a:pt x="7699" y="10098"/>
                    <a:pt x="1250" y="4050"/>
                    <a:pt x="318" y="1457"/>
                  </a:cubicBezTo>
                  <a:cubicBezTo>
                    <a:pt x="-614" y="-1134"/>
                    <a:pt x="706" y="248"/>
                    <a:pt x="1639" y="1630"/>
                  </a:cubicBezTo>
                  <a:cubicBezTo>
                    <a:pt x="2571" y="3013"/>
                    <a:pt x="8554" y="8888"/>
                    <a:pt x="10108" y="9579"/>
                  </a:cubicBezTo>
                  <a:cubicBezTo>
                    <a:pt x="11662" y="10270"/>
                    <a:pt x="14614" y="14245"/>
                    <a:pt x="16013" y="13208"/>
                  </a:cubicBezTo>
                  <a:cubicBezTo>
                    <a:pt x="17411" y="12171"/>
                    <a:pt x="18188" y="12690"/>
                    <a:pt x="19587" y="15455"/>
                  </a:cubicBezTo>
                  <a:cubicBezTo>
                    <a:pt x="20985" y="18219"/>
                    <a:pt x="19307" y="18358"/>
                    <a:pt x="17598" y="16975"/>
                  </a:cubicBezTo>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4" name="AutoShape 165"/>
            <p:cNvSpPr>
              <a:spLocks/>
            </p:cNvSpPr>
            <p:nvPr/>
          </p:nvSpPr>
          <p:spPr bwMode="auto">
            <a:xfrm>
              <a:off x="3006725" y="180975"/>
              <a:ext cx="44450" cy="17462"/>
            </a:xfrm>
            <a:custGeom>
              <a:avLst/>
              <a:gdLst>
                <a:gd name="T0" fmla="*/ 22225 w 17188"/>
                <a:gd name="T1" fmla="*/ 14341 h 15818"/>
                <a:gd name="T2" fmla="*/ 22225 w 17188"/>
                <a:gd name="T3" fmla="*/ 14341 h 15818"/>
                <a:gd name="T4" fmla="*/ 22225 w 17188"/>
                <a:gd name="T5" fmla="*/ 14341 h 15818"/>
                <a:gd name="T6" fmla="*/ 22225 w 17188"/>
                <a:gd name="T7" fmla="*/ 14341 h 158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88" h="15818">
                  <a:moveTo>
                    <a:pt x="12387" y="15718"/>
                  </a:moveTo>
                  <a:cubicBezTo>
                    <a:pt x="17034" y="14918"/>
                    <a:pt x="20134" y="15718"/>
                    <a:pt x="12843" y="9719"/>
                  </a:cubicBezTo>
                  <a:cubicBezTo>
                    <a:pt x="5551" y="3719"/>
                    <a:pt x="-1466" y="-5082"/>
                    <a:pt x="266" y="3719"/>
                  </a:cubicBezTo>
                  <a:cubicBezTo>
                    <a:pt x="1997" y="12519"/>
                    <a:pt x="7739" y="16517"/>
                    <a:pt x="12387" y="15718"/>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5" name="AutoShape 166"/>
            <p:cNvSpPr>
              <a:spLocks/>
            </p:cNvSpPr>
            <p:nvPr/>
          </p:nvSpPr>
          <p:spPr bwMode="auto">
            <a:xfrm>
              <a:off x="3035300" y="180975"/>
              <a:ext cx="42863" cy="15875"/>
            </a:xfrm>
            <a:custGeom>
              <a:avLst/>
              <a:gdLst>
                <a:gd name="T0" fmla="*/ 21430 w 16965"/>
                <a:gd name="T1" fmla="*/ 11767 h 15701"/>
                <a:gd name="T2" fmla="*/ 21430 w 16965"/>
                <a:gd name="T3" fmla="*/ 11767 h 15701"/>
                <a:gd name="T4" fmla="*/ 21430 w 16965"/>
                <a:gd name="T5" fmla="*/ 11767 h 15701"/>
                <a:gd name="T6" fmla="*/ 21430 w 16965"/>
                <a:gd name="T7" fmla="*/ 11767 h 157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65" h="15701">
                  <a:moveTo>
                    <a:pt x="9487" y="2963"/>
                  </a:moveTo>
                  <a:cubicBezTo>
                    <a:pt x="13821" y="4782"/>
                    <a:pt x="20385" y="8361"/>
                    <a:pt x="14839" y="13085"/>
                  </a:cubicBezTo>
                  <a:cubicBezTo>
                    <a:pt x="9293" y="17811"/>
                    <a:pt x="1703" y="16461"/>
                    <a:pt x="243" y="6336"/>
                  </a:cubicBezTo>
                  <a:cubicBezTo>
                    <a:pt x="-1215" y="-3788"/>
                    <a:pt x="4136" y="713"/>
                    <a:pt x="9487" y="2963"/>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6" name="AutoShape 167"/>
            <p:cNvSpPr>
              <a:spLocks/>
            </p:cNvSpPr>
            <p:nvPr/>
          </p:nvSpPr>
          <p:spPr bwMode="auto">
            <a:xfrm>
              <a:off x="3006725" y="211137"/>
              <a:ext cx="44450" cy="15875"/>
            </a:xfrm>
            <a:custGeom>
              <a:avLst/>
              <a:gdLst>
                <a:gd name="T0" fmla="*/ 22225 w 14956"/>
                <a:gd name="T1" fmla="*/ 7937 h 20443"/>
                <a:gd name="T2" fmla="*/ 22225 w 14956"/>
                <a:gd name="T3" fmla="*/ 7937 h 20443"/>
                <a:gd name="T4" fmla="*/ 22225 w 14956"/>
                <a:gd name="T5" fmla="*/ 7937 h 20443"/>
                <a:gd name="T6" fmla="*/ 22225 w 14956"/>
                <a:gd name="T7" fmla="*/ 7937 h 20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56" h="20443">
                  <a:moveTo>
                    <a:pt x="5050" y="0"/>
                  </a:moveTo>
                  <a:cubicBezTo>
                    <a:pt x="10450" y="2880"/>
                    <a:pt x="19168" y="15841"/>
                    <a:pt x="12610" y="18722"/>
                  </a:cubicBezTo>
                  <a:cubicBezTo>
                    <a:pt x="6053" y="21599"/>
                    <a:pt x="-2432" y="21599"/>
                    <a:pt x="653" y="12960"/>
                  </a:cubicBezTo>
                  <a:cubicBezTo>
                    <a:pt x="3739" y="4321"/>
                    <a:pt x="5050" y="0"/>
                    <a:pt x="5050" y="0"/>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7" name="AutoShape 168"/>
            <p:cNvSpPr>
              <a:spLocks/>
            </p:cNvSpPr>
            <p:nvPr/>
          </p:nvSpPr>
          <p:spPr bwMode="auto">
            <a:xfrm>
              <a:off x="1803400" y="0"/>
              <a:ext cx="3670300" cy="4578350"/>
            </a:xfrm>
            <a:custGeom>
              <a:avLst/>
              <a:gdLst>
                <a:gd name="T0" fmla="*/ 1835150 w 21596"/>
                <a:gd name="T1" fmla="*/ 2289175 h 21600"/>
                <a:gd name="T2" fmla="*/ 1835150 w 21596"/>
                <a:gd name="T3" fmla="*/ 2289175 h 21600"/>
                <a:gd name="T4" fmla="*/ 1835150 w 21596"/>
                <a:gd name="T5" fmla="*/ 2289175 h 21600"/>
                <a:gd name="T6" fmla="*/ 1835150 w 21596"/>
                <a:gd name="T7" fmla="*/ 2289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6" h="21600">
                  <a:moveTo>
                    <a:pt x="17411" y="21599"/>
                  </a:moveTo>
                  <a:cubicBezTo>
                    <a:pt x="20011" y="19306"/>
                    <a:pt x="21596" y="16259"/>
                    <a:pt x="21596" y="12915"/>
                  </a:cubicBezTo>
                  <a:cubicBezTo>
                    <a:pt x="21596" y="12075"/>
                    <a:pt x="21495" y="11254"/>
                    <a:pt x="21304" y="10458"/>
                  </a:cubicBezTo>
                  <a:cubicBezTo>
                    <a:pt x="21309" y="10565"/>
                    <a:pt x="21350" y="10844"/>
                    <a:pt x="21350" y="10933"/>
                  </a:cubicBezTo>
                  <a:cubicBezTo>
                    <a:pt x="21183" y="10743"/>
                    <a:pt x="21222" y="10641"/>
                    <a:pt x="21069" y="10518"/>
                  </a:cubicBezTo>
                  <a:cubicBezTo>
                    <a:pt x="20916" y="10395"/>
                    <a:pt x="20867" y="10308"/>
                    <a:pt x="20786" y="10229"/>
                  </a:cubicBezTo>
                  <a:cubicBezTo>
                    <a:pt x="20705" y="10151"/>
                    <a:pt x="20570" y="10028"/>
                    <a:pt x="20556" y="9939"/>
                  </a:cubicBezTo>
                  <a:cubicBezTo>
                    <a:pt x="20542" y="9850"/>
                    <a:pt x="20414" y="9590"/>
                    <a:pt x="20289" y="9579"/>
                  </a:cubicBezTo>
                  <a:cubicBezTo>
                    <a:pt x="20163" y="9568"/>
                    <a:pt x="20082" y="9498"/>
                    <a:pt x="19999" y="9386"/>
                  </a:cubicBezTo>
                  <a:cubicBezTo>
                    <a:pt x="19915" y="9274"/>
                    <a:pt x="19741" y="9123"/>
                    <a:pt x="19630" y="9023"/>
                  </a:cubicBezTo>
                  <a:cubicBezTo>
                    <a:pt x="19518" y="8922"/>
                    <a:pt x="19252" y="8618"/>
                    <a:pt x="19191" y="8576"/>
                  </a:cubicBezTo>
                  <a:cubicBezTo>
                    <a:pt x="19497" y="8793"/>
                    <a:pt x="19514" y="8761"/>
                    <a:pt x="19486" y="8694"/>
                  </a:cubicBezTo>
                  <a:cubicBezTo>
                    <a:pt x="19727" y="8844"/>
                    <a:pt x="19748" y="8866"/>
                    <a:pt x="19957" y="8933"/>
                  </a:cubicBezTo>
                  <a:cubicBezTo>
                    <a:pt x="20166" y="9000"/>
                    <a:pt x="20167" y="9088"/>
                    <a:pt x="20188" y="9132"/>
                  </a:cubicBezTo>
                  <a:cubicBezTo>
                    <a:pt x="20209" y="9177"/>
                    <a:pt x="20333" y="9380"/>
                    <a:pt x="20431" y="9414"/>
                  </a:cubicBezTo>
                  <a:cubicBezTo>
                    <a:pt x="20528" y="9447"/>
                    <a:pt x="20626" y="9620"/>
                    <a:pt x="20647" y="9665"/>
                  </a:cubicBezTo>
                  <a:cubicBezTo>
                    <a:pt x="20668" y="9710"/>
                    <a:pt x="20852" y="9943"/>
                    <a:pt x="20935" y="9999"/>
                  </a:cubicBezTo>
                  <a:cubicBezTo>
                    <a:pt x="21019" y="10055"/>
                    <a:pt x="21058" y="10218"/>
                    <a:pt x="21100" y="10308"/>
                  </a:cubicBezTo>
                  <a:cubicBezTo>
                    <a:pt x="21141" y="10397"/>
                    <a:pt x="21204" y="10565"/>
                    <a:pt x="21204" y="10565"/>
                  </a:cubicBezTo>
                  <a:cubicBezTo>
                    <a:pt x="21204" y="10565"/>
                    <a:pt x="21246" y="10514"/>
                    <a:pt x="21162" y="10263"/>
                  </a:cubicBezTo>
                  <a:cubicBezTo>
                    <a:pt x="21116" y="10125"/>
                    <a:pt x="21123" y="9881"/>
                    <a:pt x="21102" y="9803"/>
                  </a:cubicBezTo>
                  <a:cubicBezTo>
                    <a:pt x="21082" y="9724"/>
                    <a:pt x="21027" y="9502"/>
                    <a:pt x="21027" y="9502"/>
                  </a:cubicBezTo>
                  <a:cubicBezTo>
                    <a:pt x="20734" y="8643"/>
                    <a:pt x="20333" y="7819"/>
                    <a:pt x="19837" y="7041"/>
                  </a:cubicBezTo>
                  <a:lnTo>
                    <a:pt x="19832" y="7067"/>
                  </a:lnTo>
                  <a:cubicBezTo>
                    <a:pt x="19846" y="7112"/>
                    <a:pt x="19873" y="7274"/>
                    <a:pt x="19992" y="7481"/>
                  </a:cubicBezTo>
                  <a:cubicBezTo>
                    <a:pt x="20110" y="7688"/>
                    <a:pt x="19922" y="7570"/>
                    <a:pt x="19880" y="7481"/>
                  </a:cubicBezTo>
                  <a:cubicBezTo>
                    <a:pt x="19839" y="7391"/>
                    <a:pt x="19715" y="7269"/>
                    <a:pt x="19631" y="7246"/>
                  </a:cubicBezTo>
                  <a:cubicBezTo>
                    <a:pt x="19547" y="7224"/>
                    <a:pt x="19496" y="7053"/>
                    <a:pt x="19419" y="6969"/>
                  </a:cubicBezTo>
                  <a:cubicBezTo>
                    <a:pt x="19342" y="6885"/>
                    <a:pt x="19386" y="6821"/>
                    <a:pt x="19609" y="6961"/>
                  </a:cubicBezTo>
                  <a:cubicBezTo>
                    <a:pt x="19832" y="7102"/>
                    <a:pt x="19670" y="6770"/>
                    <a:pt x="19606" y="6692"/>
                  </a:cubicBezTo>
                  <a:cubicBezTo>
                    <a:pt x="16864" y="2702"/>
                    <a:pt x="11570" y="0"/>
                    <a:pt x="5487" y="0"/>
                  </a:cubicBezTo>
                  <a:cubicBezTo>
                    <a:pt x="4563" y="0"/>
                    <a:pt x="3657" y="62"/>
                    <a:pt x="2775" y="182"/>
                  </a:cubicBezTo>
                  <a:cubicBezTo>
                    <a:pt x="2775" y="182"/>
                    <a:pt x="2455" y="246"/>
                    <a:pt x="2392" y="263"/>
                  </a:cubicBezTo>
                  <a:cubicBezTo>
                    <a:pt x="2330" y="280"/>
                    <a:pt x="2162" y="302"/>
                    <a:pt x="2086" y="313"/>
                  </a:cubicBezTo>
                  <a:cubicBezTo>
                    <a:pt x="2009" y="324"/>
                    <a:pt x="1626" y="389"/>
                    <a:pt x="1493" y="417"/>
                  </a:cubicBezTo>
                  <a:cubicBezTo>
                    <a:pt x="1361" y="445"/>
                    <a:pt x="1452" y="431"/>
                    <a:pt x="1452" y="431"/>
                  </a:cubicBezTo>
                  <a:cubicBezTo>
                    <a:pt x="1452" y="431"/>
                    <a:pt x="1340" y="481"/>
                    <a:pt x="1277" y="481"/>
                  </a:cubicBezTo>
                  <a:cubicBezTo>
                    <a:pt x="1215" y="481"/>
                    <a:pt x="1075" y="537"/>
                    <a:pt x="1034" y="565"/>
                  </a:cubicBezTo>
                  <a:cubicBezTo>
                    <a:pt x="992" y="593"/>
                    <a:pt x="910" y="588"/>
                    <a:pt x="847" y="605"/>
                  </a:cubicBezTo>
                  <a:cubicBezTo>
                    <a:pt x="784" y="622"/>
                    <a:pt x="706" y="688"/>
                    <a:pt x="692" y="710"/>
                  </a:cubicBezTo>
                  <a:cubicBezTo>
                    <a:pt x="678" y="732"/>
                    <a:pt x="623" y="755"/>
                    <a:pt x="553" y="777"/>
                  </a:cubicBezTo>
                  <a:cubicBezTo>
                    <a:pt x="483" y="799"/>
                    <a:pt x="441" y="829"/>
                    <a:pt x="434" y="846"/>
                  </a:cubicBezTo>
                  <a:cubicBezTo>
                    <a:pt x="427" y="863"/>
                    <a:pt x="427" y="846"/>
                    <a:pt x="483" y="844"/>
                  </a:cubicBezTo>
                  <a:cubicBezTo>
                    <a:pt x="539" y="842"/>
                    <a:pt x="574" y="833"/>
                    <a:pt x="609" y="855"/>
                  </a:cubicBezTo>
                  <a:cubicBezTo>
                    <a:pt x="643" y="878"/>
                    <a:pt x="706" y="855"/>
                    <a:pt x="797" y="847"/>
                  </a:cubicBezTo>
                  <a:cubicBezTo>
                    <a:pt x="922" y="837"/>
                    <a:pt x="901" y="917"/>
                    <a:pt x="602" y="950"/>
                  </a:cubicBezTo>
                  <a:cubicBezTo>
                    <a:pt x="533" y="958"/>
                    <a:pt x="407" y="1017"/>
                    <a:pt x="358" y="1017"/>
                  </a:cubicBezTo>
                  <a:cubicBezTo>
                    <a:pt x="309" y="1017"/>
                    <a:pt x="218" y="1062"/>
                    <a:pt x="198" y="1067"/>
                  </a:cubicBezTo>
                  <a:cubicBezTo>
                    <a:pt x="177" y="1073"/>
                    <a:pt x="117" y="1090"/>
                    <a:pt x="58" y="1107"/>
                  </a:cubicBezTo>
                  <a:cubicBezTo>
                    <a:pt x="0" y="1123"/>
                    <a:pt x="0" y="1123"/>
                    <a:pt x="0" y="1123"/>
                  </a:cubicBezTo>
                  <a:cubicBezTo>
                    <a:pt x="0" y="1123"/>
                    <a:pt x="-4" y="1162"/>
                    <a:pt x="51" y="1157"/>
                  </a:cubicBezTo>
                  <a:cubicBezTo>
                    <a:pt x="107" y="1151"/>
                    <a:pt x="145" y="1174"/>
                    <a:pt x="145" y="1213"/>
                  </a:cubicBezTo>
                  <a:cubicBezTo>
                    <a:pt x="211" y="1168"/>
                    <a:pt x="260" y="1135"/>
                    <a:pt x="337" y="1135"/>
                  </a:cubicBezTo>
                  <a:cubicBezTo>
                    <a:pt x="414" y="1135"/>
                    <a:pt x="504" y="1146"/>
                    <a:pt x="518" y="1123"/>
                  </a:cubicBezTo>
                  <a:cubicBezTo>
                    <a:pt x="532" y="1101"/>
                    <a:pt x="685" y="1056"/>
                    <a:pt x="685" y="1056"/>
                  </a:cubicBezTo>
                  <a:cubicBezTo>
                    <a:pt x="685" y="1056"/>
                    <a:pt x="929" y="1028"/>
                    <a:pt x="978" y="978"/>
                  </a:cubicBezTo>
                  <a:cubicBezTo>
                    <a:pt x="978" y="978"/>
                    <a:pt x="1075" y="973"/>
                    <a:pt x="1110" y="939"/>
                  </a:cubicBezTo>
                  <a:cubicBezTo>
                    <a:pt x="1145" y="905"/>
                    <a:pt x="1284" y="866"/>
                    <a:pt x="1368" y="866"/>
                  </a:cubicBezTo>
                  <a:cubicBezTo>
                    <a:pt x="1452" y="866"/>
                    <a:pt x="1528" y="855"/>
                    <a:pt x="1556" y="810"/>
                  </a:cubicBezTo>
                  <a:cubicBezTo>
                    <a:pt x="1584" y="766"/>
                    <a:pt x="1772" y="749"/>
                    <a:pt x="1772" y="749"/>
                  </a:cubicBezTo>
                  <a:cubicBezTo>
                    <a:pt x="1772" y="749"/>
                    <a:pt x="1918" y="743"/>
                    <a:pt x="1981" y="693"/>
                  </a:cubicBezTo>
                  <a:cubicBezTo>
                    <a:pt x="2045" y="642"/>
                    <a:pt x="2107" y="643"/>
                    <a:pt x="2155" y="643"/>
                  </a:cubicBezTo>
                  <a:cubicBezTo>
                    <a:pt x="2204" y="643"/>
                    <a:pt x="2344" y="598"/>
                    <a:pt x="2371" y="581"/>
                  </a:cubicBezTo>
                  <a:cubicBezTo>
                    <a:pt x="2399" y="565"/>
                    <a:pt x="2497" y="559"/>
                    <a:pt x="2553" y="531"/>
                  </a:cubicBezTo>
                  <a:cubicBezTo>
                    <a:pt x="2608" y="503"/>
                    <a:pt x="2769" y="492"/>
                    <a:pt x="2824" y="486"/>
                  </a:cubicBezTo>
                  <a:cubicBezTo>
                    <a:pt x="2998" y="431"/>
                    <a:pt x="3019" y="425"/>
                    <a:pt x="3117" y="459"/>
                  </a:cubicBezTo>
                  <a:cubicBezTo>
                    <a:pt x="3214" y="492"/>
                    <a:pt x="3403" y="436"/>
                    <a:pt x="3458" y="436"/>
                  </a:cubicBezTo>
                  <a:cubicBezTo>
                    <a:pt x="3514" y="436"/>
                    <a:pt x="3612" y="352"/>
                    <a:pt x="3765" y="375"/>
                  </a:cubicBezTo>
                  <a:cubicBezTo>
                    <a:pt x="3918" y="397"/>
                    <a:pt x="4267" y="375"/>
                    <a:pt x="4336" y="330"/>
                  </a:cubicBezTo>
                  <a:cubicBezTo>
                    <a:pt x="4406" y="285"/>
                    <a:pt x="4796" y="341"/>
                    <a:pt x="4949" y="313"/>
                  </a:cubicBezTo>
                  <a:cubicBezTo>
                    <a:pt x="5103" y="285"/>
                    <a:pt x="5755" y="305"/>
                    <a:pt x="5852" y="238"/>
                  </a:cubicBezTo>
                  <a:cubicBezTo>
                    <a:pt x="5967" y="319"/>
                    <a:pt x="6301" y="403"/>
                    <a:pt x="6301" y="403"/>
                  </a:cubicBezTo>
                  <a:cubicBezTo>
                    <a:pt x="6301" y="403"/>
                    <a:pt x="6608" y="464"/>
                    <a:pt x="6858" y="464"/>
                  </a:cubicBezTo>
                  <a:cubicBezTo>
                    <a:pt x="7109" y="464"/>
                    <a:pt x="7416" y="576"/>
                    <a:pt x="7569" y="542"/>
                  </a:cubicBezTo>
                  <a:cubicBezTo>
                    <a:pt x="7722" y="509"/>
                    <a:pt x="8168" y="593"/>
                    <a:pt x="7764" y="593"/>
                  </a:cubicBezTo>
                  <a:cubicBezTo>
                    <a:pt x="7360" y="593"/>
                    <a:pt x="7360" y="593"/>
                    <a:pt x="7235" y="598"/>
                  </a:cubicBezTo>
                  <a:cubicBezTo>
                    <a:pt x="7109" y="604"/>
                    <a:pt x="6935" y="615"/>
                    <a:pt x="7040" y="671"/>
                  </a:cubicBezTo>
                  <a:cubicBezTo>
                    <a:pt x="7144" y="727"/>
                    <a:pt x="7157" y="844"/>
                    <a:pt x="7268" y="810"/>
                  </a:cubicBezTo>
                  <a:cubicBezTo>
                    <a:pt x="7380" y="777"/>
                    <a:pt x="7625" y="784"/>
                    <a:pt x="7736" y="828"/>
                  </a:cubicBezTo>
                  <a:cubicBezTo>
                    <a:pt x="7848" y="873"/>
                    <a:pt x="8182" y="917"/>
                    <a:pt x="8322" y="939"/>
                  </a:cubicBezTo>
                  <a:cubicBezTo>
                    <a:pt x="8461" y="961"/>
                    <a:pt x="8565" y="1017"/>
                    <a:pt x="8719" y="1017"/>
                  </a:cubicBezTo>
                  <a:cubicBezTo>
                    <a:pt x="8872" y="1017"/>
                    <a:pt x="9112" y="1081"/>
                    <a:pt x="9206" y="1112"/>
                  </a:cubicBezTo>
                  <a:cubicBezTo>
                    <a:pt x="9301" y="1143"/>
                    <a:pt x="9486" y="1043"/>
                    <a:pt x="9486" y="1043"/>
                  </a:cubicBezTo>
                  <a:cubicBezTo>
                    <a:pt x="9534" y="1101"/>
                    <a:pt x="9464" y="1180"/>
                    <a:pt x="9687" y="1196"/>
                  </a:cubicBezTo>
                  <a:cubicBezTo>
                    <a:pt x="9910" y="1212"/>
                    <a:pt x="9902" y="1240"/>
                    <a:pt x="9944" y="1284"/>
                  </a:cubicBezTo>
                  <a:cubicBezTo>
                    <a:pt x="9985" y="1329"/>
                    <a:pt x="9826" y="1351"/>
                    <a:pt x="10175" y="1358"/>
                  </a:cubicBezTo>
                  <a:cubicBezTo>
                    <a:pt x="10523" y="1365"/>
                    <a:pt x="10555" y="1379"/>
                    <a:pt x="10474" y="1308"/>
                  </a:cubicBezTo>
                  <a:cubicBezTo>
                    <a:pt x="10394" y="1236"/>
                    <a:pt x="10424" y="1162"/>
                    <a:pt x="10612" y="1213"/>
                  </a:cubicBezTo>
                  <a:cubicBezTo>
                    <a:pt x="10800" y="1263"/>
                    <a:pt x="10947" y="1371"/>
                    <a:pt x="11108" y="1425"/>
                  </a:cubicBezTo>
                  <a:cubicBezTo>
                    <a:pt x="11270" y="1479"/>
                    <a:pt x="11331" y="1604"/>
                    <a:pt x="11136" y="1559"/>
                  </a:cubicBezTo>
                  <a:cubicBezTo>
                    <a:pt x="10941" y="1514"/>
                    <a:pt x="10690" y="1542"/>
                    <a:pt x="10551" y="1475"/>
                  </a:cubicBezTo>
                  <a:cubicBezTo>
                    <a:pt x="10412" y="1408"/>
                    <a:pt x="10022" y="1425"/>
                    <a:pt x="10022" y="1425"/>
                  </a:cubicBezTo>
                  <a:lnTo>
                    <a:pt x="9743" y="1356"/>
                  </a:lnTo>
                  <a:cubicBezTo>
                    <a:pt x="9743" y="1436"/>
                    <a:pt x="9847" y="1486"/>
                    <a:pt x="10001" y="1486"/>
                  </a:cubicBezTo>
                  <a:cubicBezTo>
                    <a:pt x="10154" y="1486"/>
                    <a:pt x="10572" y="1660"/>
                    <a:pt x="10614" y="1738"/>
                  </a:cubicBezTo>
                  <a:cubicBezTo>
                    <a:pt x="10656" y="1816"/>
                    <a:pt x="10934" y="1933"/>
                    <a:pt x="10934" y="1933"/>
                  </a:cubicBezTo>
                  <a:cubicBezTo>
                    <a:pt x="11018" y="1995"/>
                    <a:pt x="11352" y="2207"/>
                    <a:pt x="11415" y="2246"/>
                  </a:cubicBezTo>
                  <a:cubicBezTo>
                    <a:pt x="11478" y="2285"/>
                    <a:pt x="11561" y="2442"/>
                    <a:pt x="11687" y="2442"/>
                  </a:cubicBezTo>
                  <a:cubicBezTo>
                    <a:pt x="11812" y="2442"/>
                    <a:pt x="11917" y="2581"/>
                    <a:pt x="11805" y="2559"/>
                  </a:cubicBezTo>
                  <a:cubicBezTo>
                    <a:pt x="11694" y="2537"/>
                    <a:pt x="11605" y="2421"/>
                    <a:pt x="11493" y="2482"/>
                  </a:cubicBezTo>
                  <a:cubicBezTo>
                    <a:pt x="11382" y="2543"/>
                    <a:pt x="11373" y="2626"/>
                    <a:pt x="11457" y="2621"/>
                  </a:cubicBezTo>
                  <a:cubicBezTo>
                    <a:pt x="11540" y="2615"/>
                    <a:pt x="11805" y="2704"/>
                    <a:pt x="11875" y="2693"/>
                  </a:cubicBezTo>
                  <a:cubicBezTo>
                    <a:pt x="11945" y="2682"/>
                    <a:pt x="12112" y="2813"/>
                    <a:pt x="12014" y="2799"/>
                  </a:cubicBezTo>
                  <a:cubicBezTo>
                    <a:pt x="11917" y="2786"/>
                    <a:pt x="11951" y="2894"/>
                    <a:pt x="12014" y="2911"/>
                  </a:cubicBezTo>
                  <a:cubicBezTo>
                    <a:pt x="12077" y="2928"/>
                    <a:pt x="12300" y="3146"/>
                    <a:pt x="12363" y="3157"/>
                  </a:cubicBezTo>
                  <a:cubicBezTo>
                    <a:pt x="12425" y="3168"/>
                    <a:pt x="12563" y="3260"/>
                    <a:pt x="12563" y="3260"/>
                  </a:cubicBezTo>
                  <a:lnTo>
                    <a:pt x="12340" y="3331"/>
                  </a:lnTo>
                  <a:cubicBezTo>
                    <a:pt x="12140" y="3257"/>
                    <a:pt x="11763" y="3218"/>
                    <a:pt x="11627" y="3188"/>
                  </a:cubicBezTo>
                  <a:cubicBezTo>
                    <a:pt x="11749" y="3123"/>
                    <a:pt x="11965" y="3090"/>
                    <a:pt x="11938" y="3023"/>
                  </a:cubicBezTo>
                  <a:cubicBezTo>
                    <a:pt x="11910" y="2956"/>
                    <a:pt x="11854" y="2945"/>
                    <a:pt x="11798" y="2855"/>
                  </a:cubicBezTo>
                  <a:cubicBezTo>
                    <a:pt x="11742" y="2766"/>
                    <a:pt x="11596" y="2743"/>
                    <a:pt x="11457" y="2788"/>
                  </a:cubicBezTo>
                  <a:cubicBezTo>
                    <a:pt x="11317" y="2833"/>
                    <a:pt x="10958" y="2893"/>
                    <a:pt x="10958" y="2893"/>
                  </a:cubicBezTo>
                  <a:cubicBezTo>
                    <a:pt x="10913" y="2974"/>
                    <a:pt x="10885" y="3000"/>
                    <a:pt x="10746" y="2911"/>
                  </a:cubicBezTo>
                  <a:cubicBezTo>
                    <a:pt x="10607" y="2822"/>
                    <a:pt x="10544" y="2874"/>
                    <a:pt x="10579" y="2947"/>
                  </a:cubicBezTo>
                  <a:cubicBezTo>
                    <a:pt x="10614" y="3019"/>
                    <a:pt x="10647" y="3273"/>
                    <a:pt x="10586" y="3369"/>
                  </a:cubicBezTo>
                  <a:cubicBezTo>
                    <a:pt x="10525" y="3465"/>
                    <a:pt x="10601" y="3403"/>
                    <a:pt x="10635" y="3514"/>
                  </a:cubicBezTo>
                  <a:cubicBezTo>
                    <a:pt x="10668" y="3626"/>
                    <a:pt x="10859" y="3951"/>
                    <a:pt x="11018" y="4067"/>
                  </a:cubicBezTo>
                  <a:cubicBezTo>
                    <a:pt x="11177" y="4184"/>
                    <a:pt x="11206" y="4330"/>
                    <a:pt x="11220" y="4442"/>
                  </a:cubicBezTo>
                  <a:cubicBezTo>
                    <a:pt x="11234" y="4553"/>
                    <a:pt x="11408" y="5101"/>
                    <a:pt x="11582" y="5213"/>
                  </a:cubicBezTo>
                  <a:cubicBezTo>
                    <a:pt x="11756" y="5324"/>
                    <a:pt x="11961" y="5503"/>
                    <a:pt x="11961" y="5503"/>
                  </a:cubicBezTo>
                  <a:cubicBezTo>
                    <a:pt x="12195" y="5548"/>
                    <a:pt x="12321" y="5559"/>
                    <a:pt x="12251" y="5436"/>
                  </a:cubicBezTo>
                  <a:cubicBezTo>
                    <a:pt x="12181" y="5313"/>
                    <a:pt x="12236" y="5289"/>
                    <a:pt x="12188" y="5190"/>
                  </a:cubicBezTo>
                  <a:cubicBezTo>
                    <a:pt x="12141" y="5092"/>
                    <a:pt x="12188" y="5095"/>
                    <a:pt x="12251" y="5123"/>
                  </a:cubicBezTo>
                  <a:cubicBezTo>
                    <a:pt x="12390" y="5123"/>
                    <a:pt x="12425" y="5185"/>
                    <a:pt x="12502" y="5246"/>
                  </a:cubicBezTo>
                  <a:cubicBezTo>
                    <a:pt x="12579" y="5308"/>
                    <a:pt x="12934" y="5424"/>
                    <a:pt x="12976" y="5520"/>
                  </a:cubicBezTo>
                  <a:cubicBezTo>
                    <a:pt x="13017" y="5616"/>
                    <a:pt x="13210" y="5800"/>
                    <a:pt x="13243" y="5780"/>
                  </a:cubicBezTo>
                  <a:cubicBezTo>
                    <a:pt x="13277" y="5760"/>
                    <a:pt x="13129" y="5731"/>
                    <a:pt x="13232" y="5673"/>
                  </a:cubicBezTo>
                  <a:cubicBezTo>
                    <a:pt x="13335" y="5615"/>
                    <a:pt x="13282" y="5514"/>
                    <a:pt x="13232" y="5485"/>
                  </a:cubicBezTo>
                  <a:cubicBezTo>
                    <a:pt x="13338" y="5447"/>
                    <a:pt x="13366" y="5403"/>
                    <a:pt x="13261" y="5330"/>
                  </a:cubicBezTo>
                  <a:cubicBezTo>
                    <a:pt x="13157" y="5257"/>
                    <a:pt x="12849" y="5059"/>
                    <a:pt x="12842" y="5003"/>
                  </a:cubicBezTo>
                  <a:cubicBezTo>
                    <a:pt x="12835" y="4947"/>
                    <a:pt x="12948" y="4755"/>
                    <a:pt x="12808" y="4699"/>
                  </a:cubicBezTo>
                  <a:cubicBezTo>
                    <a:pt x="12669" y="4643"/>
                    <a:pt x="12507" y="4636"/>
                    <a:pt x="12507" y="4636"/>
                  </a:cubicBezTo>
                  <a:cubicBezTo>
                    <a:pt x="12368" y="4536"/>
                    <a:pt x="12050" y="4296"/>
                    <a:pt x="12050" y="4296"/>
                  </a:cubicBezTo>
                  <a:cubicBezTo>
                    <a:pt x="12000" y="4129"/>
                    <a:pt x="11988" y="4009"/>
                    <a:pt x="11883" y="3948"/>
                  </a:cubicBezTo>
                  <a:cubicBezTo>
                    <a:pt x="11779" y="3886"/>
                    <a:pt x="11499" y="3787"/>
                    <a:pt x="11638" y="3653"/>
                  </a:cubicBezTo>
                  <a:cubicBezTo>
                    <a:pt x="11819" y="3682"/>
                    <a:pt x="11868" y="3609"/>
                    <a:pt x="12014" y="3827"/>
                  </a:cubicBezTo>
                  <a:cubicBezTo>
                    <a:pt x="12161" y="4045"/>
                    <a:pt x="12265" y="4151"/>
                    <a:pt x="12439" y="4263"/>
                  </a:cubicBezTo>
                  <a:cubicBezTo>
                    <a:pt x="12613" y="4375"/>
                    <a:pt x="12655" y="4436"/>
                    <a:pt x="12795" y="4453"/>
                  </a:cubicBezTo>
                  <a:cubicBezTo>
                    <a:pt x="12934" y="4470"/>
                    <a:pt x="12998" y="4475"/>
                    <a:pt x="12998" y="4475"/>
                  </a:cubicBezTo>
                  <a:cubicBezTo>
                    <a:pt x="13024" y="4285"/>
                    <a:pt x="13016" y="4265"/>
                    <a:pt x="13038" y="4196"/>
                  </a:cubicBezTo>
                  <a:cubicBezTo>
                    <a:pt x="13061" y="4127"/>
                    <a:pt x="13054" y="4055"/>
                    <a:pt x="13054" y="4055"/>
                  </a:cubicBezTo>
                  <a:cubicBezTo>
                    <a:pt x="13157" y="4056"/>
                    <a:pt x="13271" y="3975"/>
                    <a:pt x="13299" y="4064"/>
                  </a:cubicBezTo>
                  <a:cubicBezTo>
                    <a:pt x="13327" y="4153"/>
                    <a:pt x="13394" y="4264"/>
                    <a:pt x="13324" y="4264"/>
                  </a:cubicBezTo>
                  <a:cubicBezTo>
                    <a:pt x="13255" y="4264"/>
                    <a:pt x="13089" y="4470"/>
                    <a:pt x="13165" y="4520"/>
                  </a:cubicBezTo>
                  <a:cubicBezTo>
                    <a:pt x="13242" y="4570"/>
                    <a:pt x="13289" y="4609"/>
                    <a:pt x="13366" y="4626"/>
                  </a:cubicBezTo>
                  <a:cubicBezTo>
                    <a:pt x="13443" y="4643"/>
                    <a:pt x="13561" y="4721"/>
                    <a:pt x="13638" y="4749"/>
                  </a:cubicBezTo>
                  <a:cubicBezTo>
                    <a:pt x="13714" y="4777"/>
                    <a:pt x="13742" y="4810"/>
                    <a:pt x="13589" y="4794"/>
                  </a:cubicBezTo>
                  <a:cubicBezTo>
                    <a:pt x="13514" y="4786"/>
                    <a:pt x="13368" y="4804"/>
                    <a:pt x="13433" y="4851"/>
                  </a:cubicBezTo>
                  <a:cubicBezTo>
                    <a:pt x="13470" y="4877"/>
                    <a:pt x="13533" y="4961"/>
                    <a:pt x="13610" y="4984"/>
                  </a:cubicBezTo>
                  <a:cubicBezTo>
                    <a:pt x="13686" y="5006"/>
                    <a:pt x="13749" y="5051"/>
                    <a:pt x="13777" y="5095"/>
                  </a:cubicBezTo>
                  <a:cubicBezTo>
                    <a:pt x="13805" y="5140"/>
                    <a:pt x="13916" y="5241"/>
                    <a:pt x="13916" y="5274"/>
                  </a:cubicBezTo>
                  <a:cubicBezTo>
                    <a:pt x="13916" y="5308"/>
                    <a:pt x="13934" y="5503"/>
                    <a:pt x="13934" y="5503"/>
                  </a:cubicBezTo>
                  <a:cubicBezTo>
                    <a:pt x="13861" y="5464"/>
                    <a:pt x="13735" y="5509"/>
                    <a:pt x="13728" y="5570"/>
                  </a:cubicBezTo>
                  <a:cubicBezTo>
                    <a:pt x="13721" y="5632"/>
                    <a:pt x="13678" y="5861"/>
                    <a:pt x="13678" y="5861"/>
                  </a:cubicBezTo>
                  <a:cubicBezTo>
                    <a:pt x="13547" y="5810"/>
                    <a:pt x="13408" y="5777"/>
                    <a:pt x="13310" y="5833"/>
                  </a:cubicBezTo>
                  <a:cubicBezTo>
                    <a:pt x="13213" y="5889"/>
                    <a:pt x="13080" y="5922"/>
                    <a:pt x="13080" y="5922"/>
                  </a:cubicBezTo>
                  <a:cubicBezTo>
                    <a:pt x="12990" y="5878"/>
                    <a:pt x="12900" y="5836"/>
                    <a:pt x="12899" y="5732"/>
                  </a:cubicBezTo>
                  <a:cubicBezTo>
                    <a:pt x="12898" y="5628"/>
                    <a:pt x="12937" y="5627"/>
                    <a:pt x="12850" y="5626"/>
                  </a:cubicBezTo>
                  <a:cubicBezTo>
                    <a:pt x="12764" y="5625"/>
                    <a:pt x="12764" y="5619"/>
                    <a:pt x="12764" y="5619"/>
                  </a:cubicBezTo>
                  <a:lnTo>
                    <a:pt x="12586" y="5423"/>
                  </a:lnTo>
                  <a:cubicBezTo>
                    <a:pt x="12537" y="5559"/>
                    <a:pt x="12502" y="5660"/>
                    <a:pt x="12613" y="5704"/>
                  </a:cubicBezTo>
                  <a:cubicBezTo>
                    <a:pt x="12725" y="5749"/>
                    <a:pt x="12937" y="5884"/>
                    <a:pt x="12965" y="5968"/>
                  </a:cubicBezTo>
                  <a:cubicBezTo>
                    <a:pt x="12992" y="6052"/>
                    <a:pt x="13109" y="6334"/>
                    <a:pt x="13109" y="6334"/>
                  </a:cubicBezTo>
                  <a:cubicBezTo>
                    <a:pt x="13011" y="6386"/>
                    <a:pt x="12941" y="6414"/>
                    <a:pt x="12976" y="6531"/>
                  </a:cubicBezTo>
                  <a:cubicBezTo>
                    <a:pt x="13011" y="6648"/>
                    <a:pt x="13059" y="6861"/>
                    <a:pt x="12962" y="6989"/>
                  </a:cubicBezTo>
                  <a:cubicBezTo>
                    <a:pt x="12864" y="7118"/>
                    <a:pt x="12941" y="7095"/>
                    <a:pt x="12955" y="7179"/>
                  </a:cubicBezTo>
                  <a:cubicBezTo>
                    <a:pt x="12969" y="7263"/>
                    <a:pt x="12969" y="7380"/>
                    <a:pt x="12885" y="7386"/>
                  </a:cubicBezTo>
                  <a:cubicBezTo>
                    <a:pt x="12802" y="7391"/>
                    <a:pt x="12641" y="7434"/>
                    <a:pt x="12641" y="7434"/>
                  </a:cubicBezTo>
                  <a:cubicBezTo>
                    <a:pt x="12641" y="7434"/>
                    <a:pt x="12725" y="7509"/>
                    <a:pt x="12853" y="7622"/>
                  </a:cubicBezTo>
                  <a:cubicBezTo>
                    <a:pt x="12853" y="7622"/>
                    <a:pt x="12538" y="7673"/>
                    <a:pt x="12488" y="7760"/>
                  </a:cubicBezTo>
                  <a:cubicBezTo>
                    <a:pt x="12438" y="7847"/>
                    <a:pt x="12502" y="7877"/>
                    <a:pt x="12641" y="7922"/>
                  </a:cubicBezTo>
                  <a:cubicBezTo>
                    <a:pt x="12697" y="7877"/>
                    <a:pt x="12788" y="7917"/>
                    <a:pt x="13020" y="7899"/>
                  </a:cubicBezTo>
                  <a:cubicBezTo>
                    <a:pt x="13006" y="8055"/>
                    <a:pt x="13129" y="8017"/>
                    <a:pt x="13243" y="8042"/>
                  </a:cubicBezTo>
                  <a:cubicBezTo>
                    <a:pt x="13268" y="8084"/>
                    <a:pt x="13456" y="8492"/>
                    <a:pt x="13533" y="8658"/>
                  </a:cubicBezTo>
                  <a:cubicBezTo>
                    <a:pt x="13436" y="8636"/>
                    <a:pt x="13275" y="8743"/>
                    <a:pt x="12948" y="8816"/>
                  </a:cubicBezTo>
                  <a:cubicBezTo>
                    <a:pt x="12822" y="8805"/>
                    <a:pt x="12690" y="8877"/>
                    <a:pt x="12627" y="8889"/>
                  </a:cubicBezTo>
                  <a:cubicBezTo>
                    <a:pt x="12565" y="8900"/>
                    <a:pt x="12519" y="8936"/>
                    <a:pt x="12519" y="8936"/>
                  </a:cubicBezTo>
                  <a:cubicBezTo>
                    <a:pt x="12519" y="8936"/>
                    <a:pt x="12370" y="9129"/>
                    <a:pt x="12460" y="9179"/>
                  </a:cubicBezTo>
                  <a:cubicBezTo>
                    <a:pt x="12551" y="9229"/>
                    <a:pt x="12613" y="9324"/>
                    <a:pt x="12634" y="9380"/>
                  </a:cubicBezTo>
                  <a:cubicBezTo>
                    <a:pt x="12655" y="9436"/>
                    <a:pt x="12781" y="9805"/>
                    <a:pt x="12781" y="9855"/>
                  </a:cubicBezTo>
                  <a:cubicBezTo>
                    <a:pt x="12781" y="9905"/>
                    <a:pt x="12774" y="9989"/>
                    <a:pt x="12864" y="9989"/>
                  </a:cubicBezTo>
                  <a:cubicBezTo>
                    <a:pt x="12955" y="9989"/>
                    <a:pt x="12983" y="10023"/>
                    <a:pt x="13011" y="10079"/>
                  </a:cubicBezTo>
                  <a:cubicBezTo>
                    <a:pt x="13038" y="10134"/>
                    <a:pt x="13098" y="10321"/>
                    <a:pt x="13098" y="10321"/>
                  </a:cubicBezTo>
                  <a:cubicBezTo>
                    <a:pt x="13206" y="10280"/>
                    <a:pt x="13420" y="10130"/>
                    <a:pt x="13511" y="10205"/>
                  </a:cubicBezTo>
                  <a:cubicBezTo>
                    <a:pt x="13589" y="10269"/>
                    <a:pt x="13823" y="10348"/>
                    <a:pt x="13823" y="10348"/>
                  </a:cubicBezTo>
                  <a:cubicBezTo>
                    <a:pt x="13888" y="10313"/>
                    <a:pt x="13888" y="10246"/>
                    <a:pt x="13888" y="10246"/>
                  </a:cubicBezTo>
                  <a:cubicBezTo>
                    <a:pt x="13888" y="10246"/>
                    <a:pt x="13874" y="10157"/>
                    <a:pt x="14056" y="10118"/>
                  </a:cubicBezTo>
                  <a:cubicBezTo>
                    <a:pt x="14237" y="10079"/>
                    <a:pt x="14325" y="9999"/>
                    <a:pt x="14325" y="9999"/>
                  </a:cubicBezTo>
                  <a:cubicBezTo>
                    <a:pt x="14390" y="9917"/>
                    <a:pt x="14446" y="9693"/>
                    <a:pt x="14432" y="9637"/>
                  </a:cubicBezTo>
                  <a:cubicBezTo>
                    <a:pt x="14418" y="9581"/>
                    <a:pt x="14436" y="9454"/>
                    <a:pt x="14436" y="9454"/>
                  </a:cubicBezTo>
                  <a:lnTo>
                    <a:pt x="14362" y="9391"/>
                  </a:lnTo>
                  <a:cubicBezTo>
                    <a:pt x="14362" y="9391"/>
                    <a:pt x="14265" y="9296"/>
                    <a:pt x="14265" y="9202"/>
                  </a:cubicBezTo>
                  <a:cubicBezTo>
                    <a:pt x="14265" y="9107"/>
                    <a:pt x="14220" y="9041"/>
                    <a:pt x="14269" y="8962"/>
                  </a:cubicBezTo>
                  <a:cubicBezTo>
                    <a:pt x="14318" y="8884"/>
                    <a:pt x="14447" y="8685"/>
                    <a:pt x="14447" y="8685"/>
                  </a:cubicBezTo>
                  <a:cubicBezTo>
                    <a:pt x="14369" y="8537"/>
                    <a:pt x="14313" y="8419"/>
                    <a:pt x="14272" y="8375"/>
                  </a:cubicBezTo>
                  <a:cubicBezTo>
                    <a:pt x="14390" y="8336"/>
                    <a:pt x="14481" y="8256"/>
                    <a:pt x="14481" y="8256"/>
                  </a:cubicBezTo>
                  <a:cubicBezTo>
                    <a:pt x="14606" y="8246"/>
                    <a:pt x="14676" y="8229"/>
                    <a:pt x="14690" y="8140"/>
                  </a:cubicBezTo>
                  <a:cubicBezTo>
                    <a:pt x="14704" y="8051"/>
                    <a:pt x="14793" y="7818"/>
                    <a:pt x="14793" y="7818"/>
                  </a:cubicBezTo>
                  <a:cubicBezTo>
                    <a:pt x="14857" y="7799"/>
                    <a:pt x="14967" y="7770"/>
                    <a:pt x="15016" y="7809"/>
                  </a:cubicBezTo>
                  <a:cubicBezTo>
                    <a:pt x="15065" y="7848"/>
                    <a:pt x="15271" y="7951"/>
                    <a:pt x="15324" y="7995"/>
                  </a:cubicBezTo>
                  <a:cubicBezTo>
                    <a:pt x="15377" y="8038"/>
                    <a:pt x="15477" y="8045"/>
                    <a:pt x="15477" y="8045"/>
                  </a:cubicBezTo>
                  <a:lnTo>
                    <a:pt x="15651" y="8051"/>
                  </a:lnTo>
                  <a:cubicBezTo>
                    <a:pt x="15651" y="8051"/>
                    <a:pt x="15742" y="8107"/>
                    <a:pt x="15839" y="8090"/>
                  </a:cubicBezTo>
                  <a:cubicBezTo>
                    <a:pt x="15937" y="8073"/>
                    <a:pt x="16034" y="8118"/>
                    <a:pt x="16034" y="8118"/>
                  </a:cubicBezTo>
                  <a:lnTo>
                    <a:pt x="16231" y="8140"/>
                  </a:lnTo>
                  <a:cubicBezTo>
                    <a:pt x="16278" y="8174"/>
                    <a:pt x="16438" y="8252"/>
                    <a:pt x="16466" y="8364"/>
                  </a:cubicBezTo>
                  <a:cubicBezTo>
                    <a:pt x="16494" y="8475"/>
                    <a:pt x="16621" y="8507"/>
                    <a:pt x="16621" y="8507"/>
                  </a:cubicBezTo>
                  <a:cubicBezTo>
                    <a:pt x="16621" y="8507"/>
                    <a:pt x="16544" y="8276"/>
                    <a:pt x="16565" y="8221"/>
                  </a:cubicBezTo>
                  <a:cubicBezTo>
                    <a:pt x="16586" y="8165"/>
                    <a:pt x="16397" y="8084"/>
                    <a:pt x="16320" y="8006"/>
                  </a:cubicBezTo>
                  <a:cubicBezTo>
                    <a:pt x="16243" y="7928"/>
                    <a:pt x="16432" y="7961"/>
                    <a:pt x="16554" y="7979"/>
                  </a:cubicBezTo>
                  <a:lnTo>
                    <a:pt x="16521" y="7917"/>
                  </a:lnTo>
                  <a:cubicBezTo>
                    <a:pt x="16521" y="7917"/>
                    <a:pt x="16599" y="7877"/>
                    <a:pt x="16390" y="7900"/>
                  </a:cubicBezTo>
                  <a:cubicBezTo>
                    <a:pt x="16181" y="7922"/>
                    <a:pt x="15470" y="7688"/>
                    <a:pt x="15470" y="7688"/>
                  </a:cubicBezTo>
                  <a:cubicBezTo>
                    <a:pt x="15470" y="7688"/>
                    <a:pt x="15191" y="7626"/>
                    <a:pt x="15136" y="7520"/>
                  </a:cubicBezTo>
                  <a:cubicBezTo>
                    <a:pt x="15021" y="7424"/>
                    <a:pt x="15016" y="7407"/>
                    <a:pt x="15140" y="7291"/>
                  </a:cubicBezTo>
                  <a:cubicBezTo>
                    <a:pt x="15140" y="7291"/>
                    <a:pt x="15296" y="7330"/>
                    <a:pt x="15372" y="7369"/>
                  </a:cubicBezTo>
                  <a:cubicBezTo>
                    <a:pt x="15449" y="7408"/>
                    <a:pt x="15972" y="7509"/>
                    <a:pt x="16309" y="7541"/>
                  </a:cubicBezTo>
                  <a:cubicBezTo>
                    <a:pt x="16309" y="7541"/>
                    <a:pt x="16383" y="7615"/>
                    <a:pt x="16432" y="7676"/>
                  </a:cubicBezTo>
                  <a:cubicBezTo>
                    <a:pt x="16480" y="7738"/>
                    <a:pt x="16557" y="7780"/>
                    <a:pt x="16641" y="7827"/>
                  </a:cubicBezTo>
                  <a:cubicBezTo>
                    <a:pt x="16724" y="7874"/>
                    <a:pt x="16884" y="7939"/>
                    <a:pt x="16968" y="7984"/>
                  </a:cubicBezTo>
                  <a:cubicBezTo>
                    <a:pt x="17052" y="8028"/>
                    <a:pt x="17056" y="8033"/>
                    <a:pt x="17145" y="7970"/>
                  </a:cubicBezTo>
                  <a:cubicBezTo>
                    <a:pt x="17145" y="7970"/>
                    <a:pt x="17142" y="8039"/>
                    <a:pt x="17145" y="8131"/>
                  </a:cubicBezTo>
                  <a:cubicBezTo>
                    <a:pt x="17198" y="8151"/>
                    <a:pt x="17417" y="8241"/>
                    <a:pt x="17479" y="8274"/>
                  </a:cubicBezTo>
                  <a:cubicBezTo>
                    <a:pt x="17542" y="8308"/>
                    <a:pt x="17517" y="8226"/>
                    <a:pt x="17456" y="8090"/>
                  </a:cubicBezTo>
                  <a:cubicBezTo>
                    <a:pt x="17394" y="7953"/>
                    <a:pt x="17337" y="8012"/>
                    <a:pt x="17240" y="7989"/>
                  </a:cubicBezTo>
                  <a:cubicBezTo>
                    <a:pt x="17142" y="7967"/>
                    <a:pt x="17254" y="7900"/>
                    <a:pt x="17323" y="7911"/>
                  </a:cubicBezTo>
                  <a:cubicBezTo>
                    <a:pt x="17393" y="7922"/>
                    <a:pt x="17399" y="7885"/>
                    <a:pt x="17323" y="7818"/>
                  </a:cubicBezTo>
                  <a:cubicBezTo>
                    <a:pt x="17248" y="7751"/>
                    <a:pt x="17198" y="7810"/>
                    <a:pt x="17078" y="7809"/>
                  </a:cubicBezTo>
                  <a:lnTo>
                    <a:pt x="17112" y="7711"/>
                  </a:lnTo>
                  <a:cubicBezTo>
                    <a:pt x="17162" y="7639"/>
                    <a:pt x="16975" y="7458"/>
                    <a:pt x="16926" y="7358"/>
                  </a:cubicBezTo>
                  <a:cubicBezTo>
                    <a:pt x="16877" y="7257"/>
                    <a:pt x="17070" y="7210"/>
                    <a:pt x="17170" y="7224"/>
                  </a:cubicBezTo>
                  <a:cubicBezTo>
                    <a:pt x="17270" y="7237"/>
                    <a:pt x="17171" y="7014"/>
                    <a:pt x="17178" y="6924"/>
                  </a:cubicBezTo>
                  <a:cubicBezTo>
                    <a:pt x="17185" y="6835"/>
                    <a:pt x="17014" y="6895"/>
                    <a:pt x="16967" y="6853"/>
                  </a:cubicBezTo>
                  <a:cubicBezTo>
                    <a:pt x="16919" y="6810"/>
                    <a:pt x="16599" y="6464"/>
                    <a:pt x="16571" y="6375"/>
                  </a:cubicBezTo>
                  <a:cubicBezTo>
                    <a:pt x="16543" y="6285"/>
                    <a:pt x="16418" y="6101"/>
                    <a:pt x="16334" y="6067"/>
                  </a:cubicBezTo>
                  <a:cubicBezTo>
                    <a:pt x="16250" y="6034"/>
                    <a:pt x="16242" y="5959"/>
                    <a:pt x="16242" y="5762"/>
                  </a:cubicBezTo>
                  <a:cubicBezTo>
                    <a:pt x="16298" y="5818"/>
                    <a:pt x="16353" y="5861"/>
                    <a:pt x="16473" y="5788"/>
                  </a:cubicBezTo>
                  <a:cubicBezTo>
                    <a:pt x="16479" y="5846"/>
                    <a:pt x="16543" y="5938"/>
                    <a:pt x="16710" y="5956"/>
                  </a:cubicBezTo>
                  <a:cubicBezTo>
                    <a:pt x="16877" y="5974"/>
                    <a:pt x="16731" y="5889"/>
                    <a:pt x="16710" y="5827"/>
                  </a:cubicBezTo>
                  <a:cubicBezTo>
                    <a:pt x="16689" y="5766"/>
                    <a:pt x="16661" y="5739"/>
                    <a:pt x="16564" y="5732"/>
                  </a:cubicBezTo>
                  <a:cubicBezTo>
                    <a:pt x="16466" y="5726"/>
                    <a:pt x="16515" y="5646"/>
                    <a:pt x="16432" y="5566"/>
                  </a:cubicBezTo>
                  <a:cubicBezTo>
                    <a:pt x="16348" y="5485"/>
                    <a:pt x="16397" y="5324"/>
                    <a:pt x="16376" y="5146"/>
                  </a:cubicBezTo>
                  <a:cubicBezTo>
                    <a:pt x="16390" y="5146"/>
                    <a:pt x="16613" y="5369"/>
                    <a:pt x="16721" y="5637"/>
                  </a:cubicBezTo>
                  <a:cubicBezTo>
                    <a:pt x="16721" y="5637"/>
                    <a:pt x="17031" y="5637"/>
                    <a:pt x="17226" y="5621"/>
                  </a:cubicBezTo>
                  <a:cubicBezTo>
                    <a:pt x="17421" y="5604"/>
                    <a:pt x="17351" y="5626"/>
                    <a:pt x="17524" y="5780"/>
                  </a:cubicBezTo>
                  <a:cubicBezTo>
                    <a:pt x="17532" y="5816"/>
                    <a:pt x="17504" y="5972"/>
                    <a:pt x="17580" y="6174"/>
                  </a:cubicBezTo>
                  <a:cubicBezTo>
                    <a:pt x="17580" y="6174"/>
                    <a:pt x="17482" y="6257"/>
                    <a:pt x="17468" y="6263"/>
                  </a:cubicBezTo>
                  <a:cubicBezTo>
                    <a:pt x="17454" y="6269"/>
                    <a:pt x="17407" y="6296"/>
                    <a:pt x="17279" y="6236"/>
                  </a:cubicBezTo>
                  <a:lnTo>
                    <a:pt x="17247" y="6364"/>
                  </a:lnTo>
                  <a:cubicBezTo>
                    <a:pt x="17247" y="6364"/>
                    <a:pt x="17240" y="6520"/>
                    <a:pt x="17275" y="6621"/>
                  </a:cubicBezTo>
                  <a:cubicBezTo>
                    <a:pt x="17309" y="6721"/>
                    <a:pt x="17308" y="6748"/>
                    <a:pt x="17205" y="6822"/>
                  </a:cubicBezTo>
                  <a:cubicBezTo>
                    <a:pt x="17102" y="6895"/>
                    <a:pt x="17156" y="6862"/>
                    <a:pt x="17290" y="6898"/>
                  </a:cubicBezTo>
                  <a:cubicBezTo>
                    <a:pt x="17290" y="6898"/>
                    <a:pt x="17288" y="7146"/>
                    <a:pt x="17190" y="7300"/>
                  </a:cubicBezTo>
                  <a:cubicBezTo>
                    <a:pt x="17190" y="7300"/>
                    <a:pt x="17183" y="7300"/>
                    <a:pt x="17247" y="7358"/>
                  </a:cubicBezTo>
                  <a:cubicBezTo>
                    <a:pt x="17311" y="7416"/>
                    <a:pt x="17410" y="7514"/>
                    <a:pt x="17479" y="7604"/>
                  </a:cubicBezTo>
                  <a:cubicBezTo>
                    <a:pt x="17549" y="7693"/>
                    <a:pt x="17630" y="7688"/>
                    <a:pt x="17825" y="7800"/>
                  </a:cubicBezTo>
                  <a:cubicBezTo>
                    <a:pt x="17825" y="7800"/>
                    <a:pt x="17818" y="7800"/>
                    <a:pt x="17846" y="7727"/>
                  </a:cubicBezTo>
                  <a:cubicBezTo>
                    <a:pt x="17874" y="7653"/>
                    <a:pt x="17989" y="7633"/>
                    <a:pt x="18059" y="7666"/>
                  </a:cubicBezTo>
                  <a:cubicBezTo>
                    <a:pt x="18129" y="7700"/>
                    <a:pt x="18278" y="7386"/>
                    <a:pt x="18405" y="7202"/>
                  </a:cubicBezTo>
                  <a:cubicBezTo>
                    <a:pt x="18405" y="7202"/>
                    <a:pt x="18384" y="7213"/>
                    <a:pt x="18473" y="7269"/>
                  </a:cubicBezTo>
                  <a:cubicBezTo>
                    <a:pt x="18562" y="7324"/>
                    <a:pt x="18696" y="7576"/>
                    <a:pt x="18731" y="7648"/>
                  </a:cubicBezTo>
                  <a:cubicBezTo>
                    <a:pt x="18766" y="7721"/>
                    <a:pt x="18877" y="7911"/>
                    <a:pt x="19018" y="8158"/>
                  </a:cubicBezTo>
                  <a:cubicBezTo>
                    <a:pt x="19018" y="8158"/>
                    <a:pt x="18940" y="8296"/>
                    <a:pt x="18863" y="8358"/>
                  </a:cubicBezTo>
                  <a:cubicBezTo>
                    <a:pt x="18786" y="8419"/>
                    <a:pt x="18800" y="8576"/>
                    <a:pt x="18795" y="8730"/>
                  </a:cubicBezTo>
                  <a:cubicBezTo>
                    <a:pt x="18795" y="8730"/>
                    <a:pt x="18529" y="8855"/>
                    <a:pt x="18473" y="8894"/>
                  </a:cubicBezTo>
                  <a:cubicBezTo>
                    <a:pt x="18417" y="8933"/>
                    <a:pt x="18187" y="8956"/>
                    <a:pt x="18090" y="8961"/>
                  </a:cubicBezTo>
                  <a:cubicBezTo>
                    <a:pt x="17992" y="8967"/>
                    <a:pt x="17916" y="9017"/>
                    <a:pt x="17860" y="9134"/>
                  </a:cubicBezTo>
                  <a:cubicBezTo>
                    <a:pt x="17860" y="9134"/>
                    <a:pt x="17851" y="9244"/>
                    <a:pt x="17858" y="9311"/>
                  </a:cubicBezTo>
                  <a:cubicBezTo>
                    <a:pt x="17865" y="9378"/>
                    <a:pt x="17981" y="9532"/>
                    <a:pt x="18037" y="9588"/>
                  </a:cubicBezTo>
                  <a:cubicBezTo>
                    <a:pt x="18093" y="9644"/>
                    <a:pt x="18062" y="9682"/>
                    <a:pt x="17981" y="9740"/>
                  </a:cubicBezTo>
                  <a:cubicBezTo>
                    <a:pt x="17981" y="9740"/>
                    <a:pt x="17669" y="9775"/>
                    <a:pt x="17502" y="9803"/>
                  </a:cubicBezTo>
                  <a:cubicBezTo>
                    <a:pt x="17502" y="9803"/>
                    <a:pt x="17357" y="9685"/>
                    <a:pt x="17301" y="9669"/>
                  </a:cubicBezTo>
                  <a:cubicBezTo>
                    <a:pt x="17245" y="9652"/>
                    <a:pt x="16905" y="9760"/>
                    <a:pt x="16822" y="9783"/>
                  </a:cubicBezTo>
                  <a:cubicBezTo>
                    <a:pt x="16738" y="9805"/>
                    <a:pt x="16585" y="9838"/>
                    <a:pt x="16432" y="9758"/>
                  </a:cubicBezTo>
                  <a:cubicBezTo>
                    <a:pt x="16432" y="9758"/>
                    <a:pt x="16418" y="9570"/>
                    <a:pt x="16425" y="9503"/>
                  </a:cubicBezTo>
                  <a:cubicBezTo>
                    <a:pt x="16432" y="9436"/>
                    <a:pt x="16420" y="9395"/>
                    <a:pt x="16306" y="9330"/>
                  </a:cubicBezTo>
                  <a:cubicBezTo>
                    <a:pt x="16192" y="9265"/>
                    <a:pt x="16209" y="9324"/>
                    <a:pt x="16164" y="9061"/>
                  </a:cubicBezTo>
                  <a:cubicBezTo>
                    <a:pt x="16136" y="9139"/>
                    <a:pt x="16048" y="9134"/>
                    <a:pt x="15952" y="9105"/>
                  </a:cubicBezTo>
                  <a:cubicBezTo>
                    <a:pt x="15952" y="9105"/>
                    <a:pt x="15966" y="9117"/>
                    <a:pt x="15916" y="9179"/>
                  </a:cubicBezTo>
                  <a:cubicBezTo>
                    <a:pt x="15866" y="9242"/>
                    <a:pt x="15770" y="9347"/>
                    <a:pt x="15658" y="9369"/>
                  </a:cubicBezTo>
                  <a:cubicBezTo>
                    <a:pt x="15547" y="9391"/>
                    <a:pt x="15289" y="9593"/>
                    <a:pt x="15024" y="9749"/>
                  </a:cubicBezTo>
                  <a:cubicBezTo>
                    <a:pt x="14759" y="9905"/>
                    <a:pt x="14718" y="10034"/>
                    <a:pt x="14648" y="10151"/>
                  </a:cubicBezTo>
                  <a:cubicBezTo>
                    <a:pt x="14578" y="10269"/>
                    <a:pt x="14489" y="10337"/>
                    <a:pt x="14355" y="10397"/>
                  </a:cubicBezTo>
                  <a:cubicBezTo>
                    <a:pt x="14221" y="10457"/>
                    <a:pt x="14090" y="10482"/>
                    <a:pt x="13937" y="10453"/>
                  </a:cubicBezTo>
                  <a:cubicBezTo>
                    <a:pt x="13784" y="10424"/>
                    <a:pt x="13756" y="10587"/>
                    <a:pt x="13770" y="10777"/>
                  </a:cubicBezTo>
                  <a:cubicBezTo>
                    <a:pt x="13784" y="10967"/>
                    <a:pt x="13645" y="11079"/>
                    <a:pt x="13561" y="11146"/>
                  </a:cubicBezTo>
                  <a:cubicBezTo>
                    <a:pt x="13477" y="11213"/>
                    <a:pt x="13484" y="11313"/>
                    <a:pt x="13484" y="11369"/>
                  </a:cubicBezTo>
                  <a:cubicBezTo>
                    <a:pt x="13484" y="11425"/>
                    <a:pt x="13436" y="11715"/>
                    <a:pt x="13555" y="11993"/>
                  </a:cubicBezTo>
                  <a:lnTo>
                    <a:pt x="13352" y="12285"/>
                  </a:lnTo>
                  <a:cubicBezTo>
                    <a:pt x="13352" y="12285"/>
                    <a:pt x="13108" y="12492"/>
                    <a:pt x="13045" y="12615"/>
                  </a:cubicBezTo>
                  <a:cubicBezTo>
                    <a:pt x="12983" y="12738"/>
                    <a:pt x="12892" y="12871"/>
                    <a:pt x="12864" y="12994"/>
                  </a:cubicBezTo>
                  <a:cubicBezTo>
                    <a:pt x="12836" y="13117"/>
                    <a:pt x="12815" y="13425"/>
                    <a:pt x="12732" y="13537"/>
                  </a:cubicBezTo>
                  <a:cubicBezTo>
                    <a:pt x="12648" y="13648"/>
                    <a:pt x="12711" y="13648"/>
                    <a:pt x="12572" y="14217"/>
                  </a:cubicBezTo>
                  <a:cubicBezTo>
                    <a:pt x="12669" y="14273"/>
                    <a:pt x="12767" y="14442"/>
                    <a:pt x="12909" y="14719"/>
                  </a:cubicBezTo>
                  <a:cubicBezTo>
                    <a:pt x="12864" y="14922"/>
                    <a:pt x="12850" y="15134"/>
                    <a:pt x="12906" y="15324"/>
                  </a:cubicBezTo>
                  <a:cubicBezTo>
                    <a:pt x="12822" y="15391"/>
                    <a:pt x="12767" y="15458"/>
                    <a:pt x="12686" y="15604"/>
                  </a:cubicBezTo>
                  <a:cubicBezTo>
                    <a:pt x="12783" y="15648"/>
                    <a:pt x="12829" y="15704"/>
                    <a:pt x="12965" y="15800"/>
                  </a:cubicBezTo>
                  <a:cubicBezTo>
                    <a:pt x="12965" y="15800"/>
                    <a:pt x="12931" y="15881"/>
                    <a:pt x="12931" y="15925"/>
                  </a:cubicBezTo>
                  <a:cubicBezTo>
                    <a:pt x="12931" y="15970"/>
                    <a:pt x="12912" y="16035"/>
                    <a:pt x="12965" y="16060"/>
                  </a:cubicBezTo>
                  <a:cubicBezTo>
                    <a:pt x="13017" y="16084"/>
                    <a:pt x="13344" y="16194"/>
                    <a:pt x="13399" y="16283"/>
                  </a:cubicBezTo>
                  <a:cubicBezTo>
                    <a:pt x="13455" y="16372"/>
                    <a:pt x="13658" y="16447"/>
                    <a:pt x="13791" y="16514"/>
                  </a:cubicBezTo>
                  <a:cubicBezTo>
                    <a:pt x="13923" y="16581"/>
                    <a:pt x="13916" y="16648"/>
                    <a:pt x="13990" y="16801"/>
                  </a:cubicBezTo>
                  <a:cubicBezTo>
                    <a:pt x="13990" y="16801"/>
                    <a:pt x="14244" y="16872"/>
                    <a:pt x="14347" y="16900"/>
                  </a:cubicBezTo>
                  <a:cubicBezTo>
                    <a:pt x="14381" y="16909"/>
                    <a:pt x="14648" y="16984"/>
                    <a:pt x="14745" y="17084"/>
                  </a:cubicBezTo>
                  <a:cubicBezTo>
                    <a:pt x="14843" y="17185"/>
                    <a:pt x="15175" y="17157"/>
                    <a:pt x="15272" y="17168"/>
                  </a:cubicBezTo>
                  <a:cubicBezTo>
                    <a:pt x="15370" y="17179"/>
                    <a:pt x="15442" y="17157"/>
                    <a:pt x="15498" y="17090"/>
                  </a:cubicBezTo>
                  <a:cubicBezTo>
                    <a:pt x="15554" y="17023"/>
                    <a:pt x="15679" y="16933"/>
                    <a:pt x="15749" y="16944"/>
                  </a:cubicBezTo>
                  <a:cubicBezTo>
                    <a:pt x="15818" y="16956"/>
                    <a:pt x="15902" y="16911"/>
                    <a:pt x="16104" y="16782"/>
                  </a:cubicBezTo>
                  <a:cubicBezTo>
                    <a:pt x="16212" y="16714"/>
                    <a:pt x="16256" y="16645"/>
                    <a:pt x="16465" y="16712"/>
                  </a:cubicBezTo>
                  <a:cubicBezTo>
                    <a:pt x="16549" y="16679"/>
                    <a:pt x="16946" y="16276"/>
                    <a:pt x="17078" y="16176"/>
                  </a:cubicBezTo>
                  <a:cubicBezTo>
                    <a:pt x="17210" y="16075"/>
                    <a:pt x="17368" y="16006"/>
                    <a:pt x="17635" y="15872"/>
                  </a:cubicBezTo>
                  <a:cubicBezTo>
                    <a:pt x="17635" y="15872"/>
                    <a:pt x="17867" y="15984"/>
                    <a:pt x="18026" y="16131"/>
                  </a:cubicBezTo>
                  <a:cubicBezTo>
                    <a:pt x="18026" y="16131"/>
                    <a:pt x="18208" y="16034"/>
                    <a:pt x="18250" y="15956"/>
                  </a:cubicBezTo>
                  <a:cubicBezTo>
                    <a:pt x="18292" y="15877"/>
                    <a:pt x="18394" y="15836"/>
                    <a:pt x="18605" y="15872"/>
                  </a:cubicBezTo>
                  <a:lnTo>
                    <a:pt x="18639" y="16229"/>
                  </a:lnTo>
                  <a:cubicBezTo>
                    <a:pt x="18639" y="16229"/>
                    <a:pt x="18628" y="16462"/>
                    <a:pt x="18616" y="16480"/>
                  </a:cubicBezTo>
                  <a:cubicBezTo>
                    <a:pt x="18605" y="16498"/>
                    <a:pt x="18647" y="16667"/>
                    <a:pt x="18494" y="16891"/>
                  </a:cubicBezTo>
                  <a:cubicBezTo>
                    <a:pt x="18494" y="16891"/>
                    <a:pt x="18696" y="17140"/>
                    <a:pt x="18800" y="17241"/>
                  </a:cubicBezTo>
                  <a:cubicBezTo>
                    <a:pt x="18908" y="17344"/>
                    <a:pt x="18933" y="17403"/>
                    <a:pt x="19021" y="17435"/>
                  </a:cubicBezTo>
                  <a:cubicBezTo>
                    <a:pt x="19021" y="17435"/>
                    <a:pt x="18975" y="17760"/>
                    <a:pt x="18989" y="17816"/>
                  </a:cubicBezTo>
                  <a:cubicBezTo>
                    <a:pt x="19002" y="17872"/>
                    <a:pt x="19058" y="17984"/>
                    <a:pt x="19002" y="18062"/>
                  </a:cubicBezTo>
                  <a:cubicBezTo>
                    <a:pt x="18947" y="18140"/>
                    <a:pt x="18934" y="18178"/>
                    <a:pt x="19018" y="18357"/>
                  </a:cubicBezTo>
                  <a:cubicBezTo>
                    <a:pt x="19018" y="18357"/>
                    <a:pt x="18982" y="18520"/>
                    <a:pt x="18912" y="18565"/>
                  </a:cubicBezTo>
                  <a:cubicBezTo>
                    <a:pt x="18842" y="18609"/>
                    <a:pt x="18786" y="18799"/>
                    <a:pt x="18786" y="18900"/>
                  </a:cubicBezTo>
                  <a:cubicBezTo>
                    <a:pt x="18786" y="19000"/>
                    <a:pt x="18675" y="19127"/>
                    <a:pt x="18564" y="19229"/>
                  </a:cubicBezTo>
                  <a:cubicBezTo>
                    <a:pt x="18452" y="19332"/>
                    <a:pt x="18384" y="19499"/>
                    <a:pt x="18349" y="19644"/>
                  </a:cubicBezTo>
                  <a:cubicBezTo>
                    <a:pt x="18314" y="19789"/>
                    <a:pt x="18243" y="19794"/>
                    <a:pt x="18320" y="20028"/>
                  </a:cubicBezTo>
                  <a:cubicBezTo>
                    <a:pt x="18320" y="20028"/>
                    <a:pt x="18222" y="20207"/>
                    <a:pt x="18250" y="20363"/>
                  </a:cubicBezTo>
                  <a:cubicBezTo>
                    <a:pt x="18278" y="20520"/>
                    <a:pt x="18118" y="20620"/>
                    <a:pt x="18041" y="20766"/>
                  </a:cubicBezTo>
                  <a:cubicBezTo>
                    <a:pt x="18041" y="20844"/>
                    <a:pt x="17874" y="21062"/>
                    <a:pt x="17804" y="21134"/>
                  </a:cubicBezTo>
                  <a:cubicBezTo>
                    <a:pt x="17734" y="21207"/>
                    <a:pt x="17460" y="21477"/>
                    <a:pt x="17411" y="21599"/>
                  </a:cubicBezTo>
                  <a:close/>
                </a:path>
              </a:pathLst>
            </a:custGeom>
            <a:solidFill>
              <a:srgbClr val="9DCD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grpSp>
      <p:sp>
        <p:nvSpPr>
          <p:cNvPr id="89" name="AutoShape 9"/>
          <p:cNvSpPr>
            <a:spLocks/>
          </p:cNvSpPr>
          <p:nvPr/>
        </p:nvSpPr>
        <p:spPr bwMode="auto">
          <a:xfrm>
            <a:off x="2583710" y="4451102"/>
            <a:ext cx="3434319" cy="1092406"/>
          </a:xfrm>
          <a:prstGeom prst="roundRect">
            <a:avLst/>
          </a:prstGeom>
          <a:solidFill>
            <a:srgbClr val="D0531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180000"/>
            <a:r>
              <a:rPr lang="en-US" dirty="0" smtClean="0">
                <a:solidFill>
                  <a:schemeClr val="bg1"/>
                </a:solidFill>
              </a:rPr>
              <a:t>Global address:</a:t>
            </a:r>
          </a:p>
          <a:p>
            <a:pPr marL="180000"/>
            <a:r>
              <a:rPr lang="en-US" dirty="0" smtClean="0">
                <a:solidFill>
                  <a:schemeClr val="bg1"/>
                </a:solidFill>
              </a:rPr>
              <a:t>UN-REDD Secretariat, Geneva</a:t>
            </a:r>
          </a:p>
          <a:p>
            <a:pPr marL="180000"/>
            <a:r>
              <a:rPr lang="en-US" b="1" u="sng" dirty="0" smtClean="0">
                <a:solidFill>
                  <a:schemeClr val="bg1"/>
                </a:solidFill>
              </a:rPr>
              <a:t>un-redd@un-redd.org</a:t>
            </a:r>
            <a:endParaRPr lang="en-US" u="sng" dirty="0">
              <a:solidFill>
                <a:schemeClr val="bg1"/>
              </a:solidFill>
            </a:endParaRPr>
          </a:p>
        </p:txBody>
      </p:sp>
      <p:pic>
        <p:nvPicPr>
          <p:cNvPr id="90" name="Imag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00" y="4429837"/>
            <a:ext cx="1668236" cy="1177469"/>
          </a:xfrm>
          <a:prstGeom prst="rect">
            <a:avLst/>
          </a:prstGeom>
        </p:spPr>
      </p:pic>
      <p:sp>
        <p:nvSpPr>
          <p:cNvPr id="92" name="AutoShape 16"/>
          <p:cNvSpPr>
            <a:spLocks/>
          </p:cNvSpPr>
          <p:nvPr/>
        </p:nvSpPr>
        <p:spPr bwMode="auto">
          <a:xfrm>
            <a:off x="5798405" y="1700872"/>
            <a:ext cx="3200402" cy="162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spcBef>
                <a:spcPts val="500"/>
              </a:spcBef>
              <a:defRPr/>
            </a:pPr>
            <a:r>
              <a:rPr lang="en-US" sz="2000" dirty="0" smtClean="0">
                <a:solidFill>
                  <a:srgbClr val="FFFFFF"/>
                </a:solidFill>
                <a:ea typeface="ＭＳ Ｐゴシック" charset="0"/>
                <a:sym typeface="Helvetica Light" charset="0"/>
              </a:rPr>
              <a:t>Africa:</a:t>
            </a:r>
          </a:p>
          <a:p>
            <a:pPr algn="l">
              <a:spcBef>
                <a:spcPts val="500"/>
              </a:spcBef>
              <a:defRPr/>
            </a:pPr>
            <a:r>
              <a:rPr lang="en-US" sz="2000" dirty="0" smtClean="0">
                <a:solidFill>
                  <a:srgbClr val="FFFFFF"/>
                </a:solidFill>
                <a:ea typeface="ＭＳ Ｐゴシック" charset="0"/>
                <a:sym typeface="Helvetica Light" charset="0"/>
              </a:rPr>
              <a:t>Ela </a:t>
            </a:r>
            <a:r>
              <a:rPr lang="en-US" sz="2000" dirty="0" err="1" smtClean="0">
                <a:solidFill>
                  <a:srgbClr val="FFFFFF"/>
                </a:solidFill>
                <a:ea typeface="ＭＳ Ｐゴシック" charset="0"/>
                <a:sym typeface="Helvetica Light" charset="0"/>
              </a:rPr>
              <a:t>Ionescu</a:t>
            </a:r>
            <a:endParaRPr lang="en-US" sz="2000" dirty="0" smtClean="0">
              <a:solidFill>
                <a:srgbClr val="FFFFFF"/>
              </a:solidFill>
              <a:ea typeface="ＭＳ Ｐゴシック" charset="0"/>
              <a:sym typeface="Helvetica Light" charset="0"/>
            </a:endParaRPr>
          </a:p>
          <a:p>
            <a:pPr algn="l">
              <a:spcBef>
                <a:spcPts val="500"/>
              </a:spcBef>
              <a:defRPr/>
            </a:pPr>
            <a:r>
              <a:rPr lang="en-US" sz="2000" dirty="0" smtClean="0">
                <a:solidFill>
                  <a:srgbClr val="FFFFFF"/>
                </a:solidFill>
                <a:ea typeface="ＭＳ Ｐゴシック" charset="0"/>
                <a:sym typeface="Helvetica Light" charset="0"/>
              </a:rPr>
              <a:t>UN-REDD, Nairobi</a:t>
            </a:r>
          </a:p>
          <a:p>
            <a:pPr>
              <a:spcBef>
                <a:spcPts val="500"/>
              </a:spcBef>
              <a:defRPr/>
            </a:pPr>
            <a:r>
              <a:rPr lang="en-US" sz="2000" u="sng" dirty="0">
                <a:solidFill>
                  <a:schemeClr val="bg1"/>
                </a:solidFill>
              </a:rPr>
              <a:t>ela.ionescu@undp.org</a:t>
            </a:r>
            <a:endParaRPr lang="en-US" sz="2000" dirty="0" smtClean="0">
              <a:solidFill>
                <a:schemeClr val="bg1"/>
              </a:solidFill>
              <a:ea typeface="ＭＳ Ｐゴシック" charset="0"/>
              <a:sym typeface="Helvetica Light" charset="0"/>
            </a:endParaRPr>
          </a:p>
        </p:txBody>
      </p:sp>
      <p:sp>
        <p:nvSpPr>
          <p:cNvPr id="93" name="AutoShape 16"/>
          <p:cNvSpPr>
            <a:spLocks/>
          </p:cNvSpPr>
          <p:nvPr/>
        </p:nvSpPr>
        <p:spPr bwMode="auto">
          <a:xfrm>
            <a:off x="8534517" y="1700872"/>
            <a:ext cx="3200402" cy="162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spcBef>
                <a:spcPts val="500"/>
              </a:spcBef>
              <a:defRPr/>
            </a:pPr>
            <a:r>
              <a:rPr lang="en-US" sz="2000" dirty="0" smtClean="0">
                <a:solidFill>
                  <a:srgbClr val="FFFFFF"/>
                </a:solidFill>
                <a:ea typeface="ＭＳ Ｐゴシック" charset="0"/>
                <a:sym typeface="Helvetica Light" charset="0"/>
              </a:rPr>
              <a:t>Latin America &amp; Caribbean:</a:t>
            </a:r>
          </a:p>
          <a:p>
            <a:pPr algn="l">
              <a:spcBef>
                <a:spcPts val="500"/>
              </a:spcBef>
              <a:defRPr/>
            </a:pPr>
            <a:r>
              <a:rPr lang="en-US" sz="2000" dirty="0" smtClean="0">
                <a:solidFill>
                  <a:srgbClr val="FFFFFF"/>
                </a:solidFill>
                <a:ea typeface="ＭＳ Ｐゴシック" charset="0"/>
                <a:sym typeface="Helvetica Light" charset="0"/>
              </a:rPr>
              <a:t>Patricia </a:t>
            </a:r>
            <a:r>
              <a:rPr lang="en-US" sz="2000" dirty="0" err="1" smtClean="0">
                <a:solidFill>
                  <a:srgbClr val="FFFFFF"/>
                </a:solidFill>
                <a:ea typeface="ＭＳ Ｐゴシック" charset="0"/>
                <a:sym typeface="Helvetica Light" charset="0"/>
              </a:rPr>
              <a:t>Toquica</a:t>
            </a:r>
            <a:endParaRPr lang="en-US" sz="2000" dirty="0" smtClean="0">
              <a:solidFill>
                <a:srgbClr val="FFFFFF"/>
              </a:solidFill>
              <a:ea typeface="ＭＳ Ｐゴシック" charset="0"/>
              <a:sym typeface="Helvetica Light" charset="0"/>
            </a:endParaRPr>
          </a:p>
          <a:p>
            <a:pPr algn="l">
              <a:spcBef>
                <a:spcPts val="500"/>
              </a:spcBef>
              <a:defRPr/>
            </a:pPr>
            <a:r>
              <a:rPr lang="en-US" sz="2000" dirty="0" smtClean="0">
                <a:solidFill>
                  <a:srgbClr val="FFFFFF"/>
                </a:solidFill>
                <a:ea typeface="ＭＳ Ｐゴシック" charset="0"/>
                <a:sym typeface="Helvetica Light" charset="0"/>
              </a:rPr>
              <a:t>UN-REDD, Panama</a:t>
            </a:r>
            <a:endParaRPr lang="en-US" sz="2000" dirty="0" smtClean="0">
              <a:solidFill>
                <a:schemeClr val="bg1"/>
              </a:solidFill>
              <a:ea typeface="ＭＳ Ｐゴシック" charset="0"/>
              <a:sym typeface="Helvetica Light" charset="0"/>
            </a:endParaRPr>
          </a:p>
          <a:p>
            <a:pPr>
              <a:spcBef>
                <a:spcPts val="500"/>
              </a:spcBef>
              <a:defRPr/>
            </a:pPr>
            <a:r>
              <a:rPr lang="en-US" sz="2000" u="sng" dirty="0">
                <a:solidFill>
                  <a:schemeClr val="bg1"/>
                </a:solidFill>
              </a:rPr>
              <a:t>patricia.toquica@undp.org</a:t>
            </a:r>
            <a:endParaRPr lang="en-US" sz="2000" dirty="0" smtClean="0">
              <a:solidFill>
                <a:schemeClr val="bg1"/>
              </a:solidFill>
              <a:ea typeface="ＭＳ Ｐゴシック" charset="0"/>
              <a:sym typeface="Helvetica Light" charset="0"/>
            </a:endParaRPr>
          </a:p>
          <a:p>
            <a:pPr algn="l">
              <a:spcBef>
                <a:spcPts val="500"/>
              </a:spcBef>
              <a:defRPr/>
            </a:pPr>
            <a:endParaRPr lang="en-US" sz="2000" dirty="0" smtClean="0">
              <a:solidFill>
                <a:srgbClr val="FFFFFF"/>
              </a:solidFill>
              <a:ea typeface="ＭＳ Ｐゴシック" charset="0"/>
              <a:sym typeface="Helvetica Light" charset="0"/>
            </a:endParaRPr>
          </a:p>
        </p:txBody>
      </p:sp>
      <p:sp>
        <p:nvSpPr>
          <p:cNvPr id="88" name="AutoShape 9"/>
          <p:cNvSpPr>
            <a:spLocks/>
          </p:cNvSpPr>
          <p:nvPr/>
        </p:nvSpPr>
        <p:spPr bwMode="auto">
          <a:xfrm>
            <a:off x="6096000" y="4451102"/>
            <a:ext cx="5748670" cy="1092406"/>
          </a:xfrm>
          <a:prstGeom prst="roundRect">
            <a:avLst/>
          </a:prstGeom>
          <a:solidFill>
            <a:srgbClr val="D0531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180000"/>
            <a:r>
              <a:rPr lang="en-US" dirty="0" smtClean="0">
                <a:solidFill>
                  <a:schemeClr val="bg1"/>
                </a:solidFill>
              </a:rPr>
              <a:t>Resources:</a:t>
            </a:r>
          </a:p>
          <a:p>
            <a:pPr marL="180000"/>
            <a:r>
              <a:rPr lang="en-US" b="1" u="sng" dirty="0" smtClean="0">
                <a:solidFill>
                  <a:schemeClr val="bg1"/>
                </a:solidFill>
              </a:rPr>
              <a:t>www.unredd.net</a:t>
            </a:r>
          </a:p>
          <a:p>
            <a:pPr marL="180000"/>
            <a:r>
              <a:rPr lang="en-US" sz="1700" b="1" u="sng" dirty="0">
                <a:solidFill>
                  <a:schemeClr val="bg1"/>
                </a:solidFill>
              </a:rPr>
              <a:t>http://support.citrixonline.com/en_US/webinar/documents</a:t>
            </a:r>
          </a:p>
        </p:txBody>
      </p:sp>
    </p:spTree>
    <p:extLst>
      <p:ext uri="{BB962C8B-B14F-4D97-AF65-F5344CB8AC3E}">
        <p14:creationId xmlns:p14="http://schemas.microsoft.com/office/powerpoint/2010/main" val="1135928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 name="Line 6"/>
          <p:cNvSpPr>
            <a:spLocks noChangeShapeType="1"/>
          </p:cNvSpPr>
          <p:nvPr/>
        </p:nvSpPr>
        <p:spPr bwMode="auto">
          <a:xfrm flipH="1" flipV="1">
            <a:off x="1220649" y="4895086"/>
            <a:ext cx="172842" cy="655109"/>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grpSp>
        <p:nvGrpSpPr>
          <p:cNvPr id="4" name="Groupe 3"/>
          <p:cNvGrpSpPr>
            <a:grpSpLocks noChangeAspect="1"/>
          </p:cNvGrpSpPr>
          <p:nvPr/>
        </p:nvGrpSpPr>
        <p:grpSpPr>
          <a:xfrm>
            <a:off x="225472" y="895894"/>
            <a:ext cx="4289425" cy="5784336"/>
            <a:chOff x="1304925" y="1509155"/>
            <a:chExt cx="8578850" cy="11568670"/>
          </a:xfrm>
        </p:grpSpPr>
        <p:sp>
          <p:nvSpPr>
            <p:cNvPr id="28" name="AutoShape 4"/>
            <p:cNvSpPr>
              <a:spLocks/>
            </p:cNvSpPr>
            <p:nvPr/>
          </p:nvSpPr>
          <p:spPr bwMode="auto">
            <a:xfrm rot="3960000">
              <a:off x="3036094" y="11073606"/>
              <a:ext cx="3635375" cy="373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Stakeholder Engagement</a:t>
              </a:r>
              <a:endParaRPr lang="en-US" sz="1200" dirty="0">
                <a:latin typeface="Helvetica Light" charset="0"/>
                <a:ea typeface="ＭＳ Ｐゴシック" charset="0"/>
                <a:sym typeface="Helvetica Light" charset="0"/>
              </a:endParaRPr>
            </a:p>
          </p:txBody>
        </p:sp>
        <p:sp>
          <p:nvSpPr>
            <p:cNvPr id="29" name="Line 5"/>
            <p:cNvSpPr>
              <a:spLocks noChangeShapeType="1"/>
            </p:cNvSpPr>
            <p:nvPr/>
          </p:nvSpPr>
          <p:spPr bwMode="auto">
            <a:xfrm flipH="1">
              <a:off x="3092451" y="2481836"/>
              <a:ext cx="0" cy="3396680"/>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0" name="Line 6"/>
            <p:cNvSpPr>
              <a:spLocks noChangeShapeType="1"/>
            </p:cNvSpPr>
            <p:nvPr/>
          </p:nvSpPr>
          <p:spPr bwMode="auto">
            <a:xfrm flipH="1" flipV="1">
              <a:off x="3862388" y="9507538"/>
              <a:ext cx="1417637" cy="3363912"/>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1" name="Line 7"/>
            <p:cNvSpPr>
              <a:spLocks noChangeShapeType="1"/>
            </p:cNvSpPr>
            <p:nvPr/>
          </p:nvSpPr>
          <p:spPr bwMode="auto">
            <a:xfrm flipH="1" flipV="1">
              <a:off x="4206875" y="9309100"/>
              <a:ext cx="1528763" cy="2147888"/>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2" name="Line 8"/>
            <p:cNvSpPr>
              <a:spLocks noChangeShapeType="1"/>
            </p:cNvSpPr>
            <p:nvPr/>
          </p:nvSpPr>
          <p:spPr bwMode="auto">
            <a:xfrm flipH="1" flipV="1">
              <a:off x="4500563" y="9043987"/>
              <a:ext cx="1496220" cy="1339056"/>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3" name="Line 9"/>
            <p:cNvSpPr>
              <a:spLocks noChangeShapeType="1"/>
            </p:cNvSpPr>
            <p:nvPr/>
          </p:nvSpPr>
          <p:spPr bwMode="auto">
            <a:xfrm flipH="1" flipV="1">
              <a:off x="4733925" y="8723311"/>
              <a:ext cx="1045368" cy="672696"/>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4" name="Line 10"/>
            <p:cNvSpPr>
              <a:spLocks noChangeShapeType="1"/>
            </p:cNvSpPr>
            <p:nvPr/>
          </p:nvSpPr>
          <p:spPr bwMode="auto">
            <a:xfrm flipH="1" flipV="1">
              <a:off x="4894263" y="8361363"/>
              <a:ext cx="1868487" cy="628650"/>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5" name="Line 11"/>
            <p:cNvSpPr>
              <a:spLocks noChangeShapeType="1"/>
            </p:cNvSpPr>
            <p:nvPr/>
          </p:nvSpPr>
          <p:spPr bwMode="auto">
            <a:xfrm flipH="1" flipV="1">
              <a:off x="4976813" y="7972423"/>
              <a:ext cx="1604962" cy="177006"/>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6" name="Line 12"/>
            <p:cNvSpPr>
              <a:spLocks noChangeShapeType="1"/>
            </p:cNvSpPr>
            <p:nvPr/>
          </p:nvSpPr>
          <p:spPr bwMode="auto">
            <a:xfrm flipH="1">
              <a:off x="4976811" y="7282224"/>
              <a:ext cx="2703418" cy="294914"/>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7" name="Line 13"/>
            <p:cNvSpPr>
              <a:spLocks noChangeShapeType="1"/>
            </p:cNvSpPr>
            <p:nvPr/>
          </p:nvSpPr>
          <p:spPr bwMode="auto">
            <a:xfrm flipH="1">
              <a:off x="4894263" y="6399604"/>
              <a:ext cx="2306180" cy="788596"/>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8" name="Line 14"/>
            <p:cNvSpPr>
              <a:spLocks noChangeShapeType="1"/>
            </p:cNvSpPr>
            <p:nvPr/>
          </p:nvSpPr>
          <p:spPr bwMode="auto">
            <a:xfrm flipH="1">
              <a:off x="4733925" y="5068888"/>
              <a:ext cx="2885456" cy="1679550"/>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39" name="Line 15"/>
            <p:cNvSpPr>
              <a:spLocks noChangeShapeType="1"/>
            </p:cNvSpPr>
            <p:nvPr/>
          </p:nvSpPr>
          <p:spPr bwMode="auto">
            <a:xfrm flipH="1">
              <a:off x="4500563" y="5285580"/>
              <a:ext cx="1327944" cy="1219994"/>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40" name="Line 16"/>
            <p:cNvSpPr>
              <a:spLocks noChangeShapeType="1"/>
            </p:cNvSpPr>
            <p:nvPr/>
          </p:nvSpPr>
          <p:spPr bwMode="auto">
            <a:xfrm flipH="1">
              <a:off x="4206873" y="2249487"/>
              <a:ext cx="2783682" cy="3990977"/>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41" name="Line 17"/>
            <p:cNvSpPr>
              <a:spLocks noChangeShapeType="1"/>
            </p:cNvSpPr>
            <p:nvPr/>
          </p:nvSpPr>
          <p:spPr bwMode="auto">
            <a:xfrm flipH="1">
              <a:off x="3862389" y="4733926"/>
              <a:ext cx="638174" cy="1308100"/>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42" name="Line 18"/>
            <p:cNvSpPr>
              <a:spLocks noChangeShapeType="1"/>
            </p:cNvSpPr>
            <p:nvPr/>
          </p:nvSpPr>
          <p:spPr bwMode="auto">
            <a:xfrm flipH="1">
              <a:off x="3486151" y="3227388"/>
              <a:ext cx="517624" cy="2692402"/>
            </a:xfrm>
            <a:prstGeom prst="line">
              <a:avLst/>
            </a:prstGeom>
            <a:noFill/>
            <a:ln w="952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43" name="AutoShape 19"/>
            <p:cNvSpPr>
              <a:spLocks/>
            </p:cNvSpPr>
            <p:nvPr/>
          </p:nvSpPr>
          <p:spPr bwMode="auto">
            <a:xfrm>
              <a:off x="1304925" y="6015038"/>
              <a:ext cx="3573463" cy="3573462"/>
            </a:xfrm>
            <a:custGeom>
              <a:avLst/>
              <a:gdLst>
                <a:gd name="T0" fmla="*/ 1786732 w 21600"/>
                <a:gd name="T1" fmla="*/ 1786731 h 21600"/>
                <a:gd name="T2" fmla="*/ 1786732 w 21600"/>
                <a:gd name="T3" fmla="*/ 1786731 h 21600"/>
                <a:gd name="T4" fmla="*/ 1786732 w 21600"/>
                <a:gd name="T5" fmla="*/ 1786731 h 21600"/>
                <a:gd name="T6" fmla="*/ 1786732 w 21600"/>
                <a:gd name="T7" fmla="*/ 17867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600"/>
                    <a:pt x="10799" y="21600"/>
                  </a:cubicBezTo>
                  <a:cubicBezTo>
                    <a:pt x="4835" y="21600"/>
                    <a:pt x="0" y="16764"/>
                    <a:pt x="0" y="10800"/>
                  </a:cubicBezTo>
                  <a:cubicBezTo>
                    <a:pt x="0" y="4835"/>
                    <a:pt x="4835" y="0"/>
                    <a:pt x="10799" y="0"/>
                  </a:cubicBezTo>
                  <a:cubicBezTo>
                    <a:pt x="16764" y="0"/>
                    <a:pt x="21599" y="4835"/>
                    <a:pt x="21599" y="10800"/>
                  </a:cubicBezTo>
                  <a:close/>
                </a:path>
              </a:pathLst>
            </a:custGeom>
            <a:solidFill>
              <a:srgbClr val="FFFFFF"/>
            </a:solidFill>
            <a:ln w="254000" cap="flat" cmpd="sng">
              <a:solidFill>
                <a:srgbClr val="FAFAFA"/>
              </a:solidFill>
              <a:prstDash val="solid"/>
              <a:miter lim="0"/>
              <a:headEnd/>
              <a:tailEnd/>
            </a:ln>
            <a:effectLst>
              <a:outerShdw blurRad="190500" dist="8455" dir="5400000" algn="ctr" rotWithShape="0">
                <a:srgbClr val="000000">
                  <a:alpha val="50000"/>
                </a:srgbClr>
              </a:outerShdw>
            </a:effectLst>
          </p:spPr>
          <p:txBody>
            <a:bodyPr lIns="38100" tIns="38100" rIns="38100" bIns="38100" anchor="ctr"/>
            <a:lstStyle/>
            <a:p>
              <a:endParaRPr lang="fr-FR" sz="1200"/>
            </a:p>
          </p:txBody>
        </p:sp>
        <p:sp>
          <p:nvSpPr>
            <p:cNvPr id="44" name="AutoShape 20"/>
            <p:cNvSpPr>
              <a:spLocks/>
            </p:cNvSpPr>
            <p:nvPr/>
          </p:nvSpPr>
          <p:spPr bwMode="auto">
            <a:xfrm>
              <a:off x="2223195" y="7282226"/>
              <a:ext cx="1805056" cy="741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spcBef>
                  <a:spcPts val="4200"/>
                </a:spcBef>
                <a:defRPr/>
              </a:pPr>
              <a:r>
                <a:rPr lang="en-US" sz="1400" b="1" dirty="0" smtClean="0">
                  <a:solidFill>
                    <a:schemeClr val="accent5"/>
                  </a:solidFill>
                  <a:latin typeface="Helvetica Light" charset="0"/>
                  <a:ea typeface="ＭＳ Ｐゴシック" charset="0"/>
                  <a:sym typeface="Helvetica Light" charset="0"/>
                </a:rPr>
                <a:t>UN-</a:t>
              </a:r>
              <a:r>
                <a:rPr lang="en-US" sz="1400" b="1" dirty="0" smtClean="0">
                  <a:solidFill>
                    <a:srgbClr val="EA2202"/>
                  </a:solidFill>
                  <a:latin typeface="Helvetica Light" charset="0"/>
                  <a:ea typeface="ＭＳ Ｐゴシック" charset="0"/>
                  <a:sym typeface="Helvetica Light" charset="0"/>
                </a:rPr>
                <a:t>REDD</a:t>
              </a:r>
              <a:endParaRPr lang="en-US" sz="1400" b="1" dirty="0">
                <a:solidFill>
                  <a:srgbClr val="EA2202"/>
                </a:solidFill>
                <a:latin typeface="Helvetica Light" charset="0"/>
                <a:ea typeface="ＭＳ Ｐゴシック" charset="0"/>
                <a:sym typeface="Helvetica Light" charset="0"/>
              </a:endParaRPr>
            </a:p>
          </p:txBody>
        </p:sp>
        <p:sp>
          <p:nvSpPr>
            <p:cNvPr id="45" name="AutoShape 21"/>
            <p:cNvSpPr>
              <a:spLocks/>
            </p:cNvSpPr>
            <p:nvPr/>
          </p:nvSpPr>
          <p:spPr bwMode="auto">
            <a:xfrm rot="16200000">
              <a:off x="1197769" y="3756819"/>
              <a:ext cx="3387725" cy="373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UN-REDD Programme</a:t>
              </a:r>
              <a:endParaRPr lang="en-US" sz="1200" dirty="0">
                <a:latin typeface="Helvetica Light" charset="0"/>
                <a:ea typeface="ＭＳ Ｐゴシック" charset="0"/>
                <a:sym typeface="Helvetica Light" charset="0"/>
              </a:endParaRPr>
            </a:p>
          </p:txBody>
        </p:sp>
        <p:sp>
          <p:nvSpPr>
            <p:cNvPr id="51" name="AutoShape 22"/>
            <p:cNvSpPr>
              <a:spLocks/>
            </p:cNvSpPr>
            <p:nvPr/>
          </p:nvSpPr>
          <p:spPr bwMode="auto">
            <a:xfrm rot="16907161">
              <a:off x="1808163" y="3532188"/>
              <a:ext cx="3878262"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Lessons Learned</a:t>
              </a:r>
              <a:endParaRPr lang="en-US" sz="1200" dirty="0">
                <a:latin typeface="Helvetica Light" charset="0"/>
                <a:ea typeface="ＭＳ Ｐゴシック" charset="0"/>
                <a:sym typeface="Helvetica Light" charset="0"/>
              </a:endParaRPr>
            </a:p>
          </p:txBody>
        </p:sp>
        <p:sp>
          <p:nvSpPr>
            <p:cNvPr id="52" name="AutoShape 23"/>
            <p:cNvSpPr>
              <a:spLocks/>
            </p:cNvSpPr>
            <p:nvPr/>
          </p:nvSpPr>
          <p:spPr bwMode="auto">
            <a:xfrm rot="17640000">
              <a:off x="3013011" y="4438650"/>
              <a:ext cx="2570164"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Forests</a:t>
              </a:r>
              <a:endParaRPr lang="en-US" sz="1200" dirty="0">
                <a:latin typeface="Helvetica Light" charset="0"/>
                <a:ea typeface="ＭＳ Ｐゴシック" charset="0"/>
                <a:sym typeface="Helvetica Light" charset="0"/>
              </a:endParaRPr>
            </a:p>
          </p:txBody>
        </p:sp>
        <p:sp>
          <p:nvSpPr>
            <p:cNvPr id="53" name="AutoShape 24"/>
            <p:cNvSpPr>
              <a:spLocks/>
            </p:cNvSpPr>
            <p:nvPr/>
          </p:nvSpPr>
          <p:spPr bwMode="auto">
            <a:xfrm rot="18300000">
              <a:off x="3147471" y="3779655"/>
              <a:ext cx="4942353" cy="4013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nSpc>
                  <a:spcPct val="110000"/>
                </a:lnSpc>
                <a:spcBef>
                  <a:spcPts val="1500"/>
                </a:spcBef>
                <a:defRPr/>
              </a:pPr>
              <a:r>
                <a:rPr lang="en-US" sz="1200" dirty="0">
                  <a:solidFill>
                    <a:srgbClr val="000000"/>
                  </a:solidFill>
                  <a:latin typeface="Helvetica Light" charset="0"/>
                  <a:ea typeface="ＭＳ Ｐゴシック" charset="0"/>
                  <a:sym typeface="Helvetica Light" charset="0"/>
                </a:rPr>
                <a:t>Social and Environmental Benefits </a:t>
              </a:r>
              <a:endParaRPr lang="en-US" sz="1200" dirty="0">
                <a:latin typeface="Helvetica Light" charset="0"/>
                <a:ea typeface="ＭＳ Ｐゴシック" charset="0"/>
                <a:sym typeface="Helvetica Light" charset="0"/>
              </a:endParaRPr>
            </a:p>
          </p:txBody>
        </p:sp>
        <p:sp>
          <p:nvSpPr>
            <p:cNvPr id="54" name="AutoShape 25"/>
            <p:cNvSpPr>
              <a:spLocks/>
            </p:cNvSpPr>
            <p:nvPr/>
          </p:nvSpPr>
          <p:spPr bwMode="auto">
            <a:xfrm rot="18960000">
              <a:off x="3968751" y="4706938"/>
              <a:ext cx="4056064"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FREL/FRL</a:t>
              </a:r>
              <a:endParaRPr lang="en-US" sz="1200" dirty="0">
                <a:latin typeface="Helvetica Light" charset="0"/>
                <a:ea typeface="ＭＳ Ｐゴシック" charset="0"/>
                <a:sym typeface="Helvetica Light" charset="0"/>
              </a:endParaRPr>
            </a:p>
          </p:txBody>
        </p:sp>
        <p:sp>
          <p:nvSpPr>
            <p:cNvPr id="55" name="AutoShape 26"/>
            <p:cNvSpPr>
              <a:spLocks/>
            </p:cNvSpPr>
            <p:nvPr/>
          </p:nvSpPr>
          <p:spPr bwMode="auto">
            <a:xfrm rot="19740000">
              <a:off x="4364101" y="5051550"/>
              <a:ext cx="5205414" cy="373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Policies and Measures</a:t>
              </a:r>
              <a:endParaRPr lang="en-US" sz="1200" dirty="0">
                <a:latin typeface="Helvetica Light" charset="0"/>
                <a:ea typeface="ＭＳ Ｐゴシック" charset="0"/>
                <a:sym typeface="Helvetica Light" charset="0"/>
              </a:endParaRPr>
            </a:p>
          </p:txBody>
        </p:sp>
        <p:sp>
          <p:nvSpPr>
            <p:cNvPr id="56" name="AutoShape 27"/>
            <p:cNvSpPr>
              <a:spLocks/>
            </p:cNvSpPr>
            <p:nvPr/>
          </p:nvSpPr>
          <p:spPr bwMode="auto">
            <a:xfrm rot="20400000">
              <a:off x="4848225" y="6170674"/>
              <a:ext cx="3865564" cy="373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latin typeface="Helvetica Light" charset="0"/>
                  <a:ea typeface="ＭＳ Ｐゴシック" charset="0"/>
                  <a:sym typeface="Helvetica Light" charset="0"/>
                </a:rPr>
                <a:t>Gender Equality</a:t>
              </a:r>
              <a:endParaRPr lang="en-US" sz="1200" dirty="0">
                <a:latin typeface="Helvetica Light" charset="0"/>
                <a:ea typeface="ＭＳ Ｐゴシック" charset="0"/>
                <a:sym typeface="Helvetica Light" charset="0"/>
              </a:endParaRPr>
            </a:p>
          </p:txBody>
        </p:sp>
        <p:sp>
          <p:nvSpPr>
            <p:cNvPr id="57" name="AutoShape 28"/>
            <p:cNvSpPr>
              <a:spLocks/>
            </p:cNvSpPr>
            <p:nvPr/>
          </p:nvSpPr>
          <p:spPr bwMode="auto">
            <a:xfrm rot="21177592">
              <a:off x="5040313" y="6938962"/>
              <a:ext cx="4843462"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REDD+ Finance</a:t>
              </a:r>
              <a:endParaRPr lang="en-US" sz="1200" dirty="0">
                <a:latin typeface="Helvetica Light" charset="0"/>
                <a:ea typeface="ＭＳ Ｐゴシック" charset="0"/>
                <a:sym typeface="Helvetica Light" charset="0"/>
              </a:endParaRPr>
            </a:p>
          </p:txBody>
        </p:sp>
        <p:sp>
          <p:nvSpPr>
            <p:cNvPr id="58" name="AutoShape 29"/>
            <p:cNvSpPr>
              <a:spLocks/>
            </p:cNvSpPr>
            <p:nvPr/>
          </p:nvSpPr>
          <p:spPr bwMode="auto">
            <a:xfrm rot="300000">
              <a:off x="5127625" y="7780338"/>
              <a:ext cx="3635375"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UNFCCC</a:t>
              </a:r>
              <a:endParaRPr lang="en-US" sz="1200" dirty="0">
                <a:latin typeface="Helvetica Light" charset="0"/>
                <a:ea typeface="ＭＳ Ｐゴシック" charset="0"/>
                <a:sym typeface="Helvetica Light" charset="0"/>
              </a:endParaRPr>
            </a:p>
          </p:txBody>
        </p:sp>
        <p:sp>
          <p:nvSpPr>
            <p:cNvPr id="59" name="AutoShape 30"/>
            <p:cNvSpPr>
              <a:spLocks/>
            </p:cNvSpPr>
            <p:nvPr/>
          </p:nvSpPr>
          <p:spPr bwMode="auto">
            <a:xfrm rot="1097146">
              <a:off x="5014913" y="8540750"/>
              <a:ext cx="3133725" cy="373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Tenure</a:t>
              </a:r>
              <a:endParaRPr lang="en-US" sz="1200" dirty="0">
                <a:latin typeface="Helvetica Light" charset="0"/>
                <a:ea typeface="ＭＳ Ｐゴシック" charset="0"/>
                <a:sym typeface="Helvetica Light" charset="0"/>
              </a:endParaRPr>
            </a:p>
          </p:txBody>
        </p:sp>
        <p:sp>
          <p:nvSpPr>
            <p:cNvPr id="60" name="AutoShape 31"/>
            <p:cNvSpPr>
              <a:spLocks/>
            </p:cNvSpPr>
            <p:nvPr/>
          </p:nvSpPr>
          <p:spPr bwMode="auto">
            <a:xfrm rot="1800000">
              <a:off x="4816475" y="9247064"/>
              <a:ext cx="3003550"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NFMS</a:t>
              </a:r>
              <a:endParaRPr lang="en-US" sz="1200" dirty="0">
                <a:latin typeface="Helvetica Light" charset="0"/>
                <a:ea typeface="ＭＳ Ｐゴシック" charset="0"/>
                <a:sym typeface="Helvetica Light" charset="0"/>
              </a:endParaRPr>
            </a:p>
          </p:txBody>
        </p:sp>
        <p:sp>
          <p:nvSpPr>
            <p:cNvPr id="61" name="AutoShape 32"/>
            <p:cNvSpPr>
              <a:spLocks/>
            </p:cNvSpPr>
            <p:nvPr/>
          </p:nvSpPr>
          <p:spPr bwMode="auto">
            <a:xfrm rot="2505388">
              <a:off x="4322763" y="10080625"/>
              <a:ext cx="3703637" cy="373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Governance</a:t>
              </a:r>
              <a:endParaRPr lang="en-US" sz="1200" dirty="0">
                <a:latin typeface="Helvetica Light" charset="0"/>
                <a:ea typeface="ＭＳ Ｐゴシック" charset="0"/>
                <a:sym typeface="Helvetica Light" charset="0"/>
              </a:endParaRPr>
            </a:p>
          </p:txBody>
        </p:sp>
        <p:sp>
          <p:nvSpPr>
            <p:cNvPr id="62" name="AutoShape 33"/>
            <p:cNvSpPr>
              <a:spLocks/>
            </p:cNvSpPr>
            <p:nvPr/>
          </p:nvSpPr>
          <p:spPr bwMode="auto">
            <a:xfrm rot="3240000">
              <a:off x="3972719" y="10195719"/>
              <a:ext cx="2533650" cy="373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Safeguards</a:t>
              </a:r>
              <a:endParaRPr lang="en-US" sz="1200" dirty="0">
                <a:latin typeface="Helvetica Light" charset="0"/>
                <a:ea typeface="ＭＳ Ｐゴシック" charset="0"/>
                <a:sym typeface="Helvetica Light" charset="0"/>
              </a:endParaRPr>
            </a:p>
          </p:txBody>
        </p:sp>
      </p:grpSp>
      <p:sp>
        <p:nvSpPr>
          <p:cNvPr id="9"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Foreword</a:t>
            </a:r>
            <a:endParaRPr lang="en-US" sz="4000" b="1" dirty="0">
              <a:solidFill>
                <a:schemeClr val="bg1"/>
              </a:solidFill>
            </a:endParaRPr>
          </a:p>
        </p:txBody>
      </p:sp>
      <p:sp>
        <p:nvSpPr>
          <p:cNvPr id="11"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26"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27" name="Espace réservé du numéro de diapositive 1"/>
          <p:cNvSpPr>
            <a:spLocks noGrp="1"/>
          </p:cNvSpPr>
          <p:nvPr>
            <p:ph type="sldNum" sz="quarter" idx="12"/>
          </p:nvPr>
        </p:nvSpPr>
        <p:spPr>
          <a:xfrm>
            <a:off x="11472546" y="6547744"/>
            <a:ext cx="285307" cy="252000"/>
          </a:xfrm>
        </p:spPr>
        <p:txBody>
          <a:bodyPr/>
          <a:lstStyle/>
          <a:p>
            <a:fld id="{84DA1562-DCDE-684B-AA3F-00118D4F70EF}" type="slidenum">
              <a:rPr lang="en-US" smtClean="0">
                <a:solidFill>
                  <a:schemeClr val="bg1"/>
                </a:solidFill>
              </a:rPr>
              <a:t>2</a:t>
            </a:fld>
            <a:endParaRPr lang="en-US" dirty="0">
              <a:solidFill>
                <a:schemeClr val="bg1"/>
              </a:solidFill>
            </a:endParaRPr>
          </a:p>
        </p:txBody>
      </p:sp>
      <p:sp>
        <p:nvSpPr>
          <p:cNvPr id="46" name="Rectangle à coins arrondis 45"/>
          <p:cNvSpPr/>
          <p:nvPr/>
        </p:nvSpPr>
        <p:spPr>
          <a:xfrm>
            <a:off x="3541415" y="1190849"/>
            <a:ext cx="8058710" cy="4031792"/>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p:cNvSpPr txBox="1"/>
          <p:nvPr/>
        </p:nvSpPr>
        <p:spPr>
          <a:xfrm>
            <a:off x="3646967" y="1243999"/>
            <a:ext cx="7814956" cy="3693319"/>
          </a:xfrm>
          <a:prstGeom prst="rect">
            <a:avLst/>
          </a:prstGeom>
          <a:noFill/>
        </p:spPr>
        <p:txBody>
          <a:bodyPr wrap="square" rtlCol="0">
            <a:spAutoFit/>
          </a:bodyPr>
          <a:lstStyle/>
          <a:p>
            <a:r>
              <a:rPr lang="en-US" dirty="0" smtClean="0"/>
              <a:t>We are delighted to count you among the presenters of the </a:t>
            </a:r>
            <a:r>
              <a:rPr lang="en-US" b="1" dirty="0" smtClean="0">
                <a:solidFill>
                  <a:schemeClr val="accent5"/>
                </a:solidFill>
              </a:rPr>
              <a:t>UN-REDD webinar series</a:t>
            </a:r>
            <a:r>
              <a:rPr lang="en-US" dirty="0"/>
              <a:t>!</a:t>
            </a:r>
            <a:r>
              <a:rPr lang="en-US" dirty="0" smtClean="0"/>
              <a:t> </a:t>
            </a:r>
            <a:r>
              <a:rPr lang="en-US" dirty="0"/>
              <a:t>The field of REDD+ has grown substantially in the past six </a:t>
            </a:r>
            <a:r>
              <a:rPr lang="en-US" dirty="0" smtClean="0"/>
              <a:t>years, </a:t>
            </a:r>
            <a:r>
              <a:rPr lang="en-US" dirty="0"/>
              <a:t>and continues to evolve. This rapid expansion has generated </a:t>
            </a:r>
            <a:r>
              <a:rPr lang="en-US" b="1" dirty="0">
                <a:solidFill>
                  <a:schemeClr val="accent5"/>
                </a:solidFill>
              </a:rPr>
              <a:t>new knowledge </a:t>
            </a:r>
            <a:r>
              <a:rPr lang="en-US" dirty="0"/>
              <a:t>and a global</a:t>
            </a:r>
            <a:r>
              <a:rPr lang="en-US" b="1" dirty="0"/>
              <a:t> </a:t>
            </a:r>
            <a:r>
              <a:rPr lang="en-US" b="1" dirty="0">
                <a:solidFill>
                  <a:schemeClr val="accent5"/>
                </a:solidFill>
              </a:rPr>
              <a:t>network </a:t>
            </a:r>
            <a:r>
              <a:rPr lang="en-US" dirty="0"/>
              <a:t>of REDD+ </a:t>
            </a:r>
            <a:r>
              <a:rPr lang="en-US" dirty="0" smtClean="0"/>
              <a:t>practitioners eager to learn from fellow practitioners, technical advisors, and scientific experts.</a:t>
            </a:r>
          </a:p>
          <a:p>
            <a:endParaRPr lang="en-US" dirty="0"/>
          </a:p>
          <a:p>
            <a:r>
              <a:rPr lang="en-US" dirty="0" smtClean="0"/>
              <a:t>Webinars</a:t>
            </a:r>
            <a:r>
              <a:rPr lang="en-US" dirty="0" smtClean="0">
                <a:solidFill>
                  <a:schemeClr val="accent5"/>
                </a:solidFill>
              </a:rPr>
              <a:t> </a:t>
            </a:r>
            <a:r>
              <a:rPr lang="en-US" dirty="0" smtClean="0"/>
              <a:t>are an efficient and cost effective mechanism to reach UN-REDD staff and partners and share </a:t>
            </a:r>
            <a:r>
              <a:rPr lang="en-US" b="1" dirty="0" smtClean="0">
                <a:solidFill>
                  <a:schemeClr val="accent5"/>
                </a:solidFill>
              </a:rPr>
              <a:t>lessons learned </a:t>
            </a:r>
            <a:r>
              <a:rPr lang="en-US" dirty="0" smtClean="0"/>
              <a:t>and </a:t>
            </a:r>
            <a:r>
              <a:rPr lang="en-US" b="1" dirty="0" smtClean="0">
                <a:solidFill>
                  <a:schemeClr val="accent5"/>
                </a:solidFill>
              </a:rPr>
              <a:t>best practices</a:t>
            </a:r>
            <a:r>
              <a:rPr lang="en-US" dirty="0" smtClean="0"/>
              <a:t>. These guidelines</a:t>
            </a:r>
            <a:r>
              <a:rPr lang="en-US" dirty="0" smtClean="0">
                <a:solidFill>
                  <a:schemeClr val="accent5"/>
                </a:solidFill>
              </a:rPr>
              <a:t> </a:t>
            </a:r>
            <a:r>
              <a:rPr lang="en-US" dirty="0" smtClean="0"/>
              <a:t>concentrate on a few points that will assist you in preparing your presentation. Please remember, the </a:t>
            </a:r>
            <a:r>
              <a:rPr lang="en-US" b="1" dirty="0" smtClean="0">
                <a:solidFill>
                  <a:schemeClr val="accent5"/>
                </a:solidFill>
              </a:rPr>
              <a:t>UN-REDD Knowledge Management Specialists </a:t>
            </a:r>
            <a:r>
              <a:rPr lang="en-US" dirty="0" smtClean="0"/>
              <a:t>are here to  support you before, during and after the webinar. </a:t>
            </a:r>
          </a:p>
          <a:p>
            <a:endParaRPr lang="en-US" dirty="0"/>
          </a:p>
          <a:p>
            <a:r>
              <a:rPr lang="en-US" dirty="0" smtClean="0"/>
              <a:t>Thank you for making your REDD+ knowledge visible to the UN-REDD community!</a:t>
            </a:r>
            <a:endParaRPr lang="en-US" dirty="0"/>
          </a:p>
        </p:txBody>
      </p:sp>
      <p:sp>
        <p:nvSpPr>
          <p:cNvPr id="64" name="AutoShape 33"/>
          <p:cNvSpPr>
            <a:spLocks/>
          </p:cNvSpPr>
          <p:nvPr/>
        </p:nvSpPr>
        <p:spPr bwMode="auto">
          <a:xfrm rot="4364271">
            <a:off x="935560" y="5593604"/>
            <a:ext cx="1266825" cy="1865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1431" tIns="21431" rIns="21431" bIns="21431" anchor="ctr"/>
          <a:lstStyle/>
          <a:p>
            <a:pPr algn="l">
              <a:lnSpc>
                <a:spcPct val="110000"/>
              </a:lnSpc>
              <a:spcBef>
                <a:spcPts val="1500"/>
              </a:spcBef>
              <a:defRPr/>
            </a:pPr>
            <a:r>
              <a:rPr lang="en-US" sz="1200" dirty="0" smtClean="0">
                <a:solidFill>
                  <a:srgbClr val="000000"/>
                </a:solidFill>
                <a:latin typeface="Helvetica Light" charset="0"/>
                <a:ea typeface="ＭＳ Ｐゴシック" charset="0"/>
                <a:sym typeface="Helvetica Light" charset="0"/>
              </a:rPr>
              <a:t>Impact</a:t>
            </a:r>
            <a:endParaRPr lang="en-US" sz="1200" dirty="0">
              <a:latin typeface="Helvetica Light" charset="0"/>
              <a:ea typeface="ＭＳ Ｐゴシック" charset="0"/>
              <a:sym typeface="Helvetica Light" charset="0"/>
            </a:endParaRPr>
          </a:p>
        </p:txBody>
      </p:sp>
    </p:spTree>
    <p:extLst>
      <p:ext uri="{BB962C8B-B14F-4D97-AF65-F5344CB8AC3E}">
        <p14:creationId xmlns:p14="http://schemas.microsoft.com/office/powerpoint/2010/main" val="2482055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Contents</a:t>
            </a:r>
            <a:endParaRPr lang="en-US" sz="4000" b="1" dirty="0">
              <a:solidFill>
                <a:schemeClr val="bg1"/>
              </a:solidFill>
            </a:endParaRPr>
          </a:p>
        </p:txBody>
      </p:sp>
      <p:sp>
        <p:nvSpPr>
          <p:cNvPr id="4"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6" name="AutoShape 6"/>
          <p:cNvSpPr>
            <a:spLocks/>
          </p:cNvSpPr>
          <p:nvPr/>
        </p:nvSpPr>
        <p:spPr bwMode="auto">
          <a:xfrm rot="10800000" flipH="1">
            <a:off x="1077361" y="4230079"/>
            <a:ext cx="1835959" cy="542921"/>
          </a:xfrm>
          <a:custGeom>
            <a:avLst/>
            <a:gdLst>
              <a:gd name="T0" fmla="*/ 423069 w 21600"/>
              <a:gd name="T1" fmla="*/ 784999 h 21600"/>
              <a:gd name="T2" fmla="*/ 423069 w 21600"/>
              <a:gd name="T3" fmla="*/ 784999 h 21600"/>
              <a:gd name="T4" fmla="*/ 423069 w 21600"/>
              <a:gd name="T5" fmla="*/ 784999 h 21600"/>
              <a:gd name="T6" fmla="*/ 423069 w 21600"/>
              <a:gd name="T7" fmla="*/ 78499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196" y="0"/>
                </a:moveTo>
                <a:lnTo>
                  <a:pt x="4196" y="8327"/>
                </a:lnTo>
                <a:lnTo>
                  <a:pt x="0" y="10474"/>
                </a:lnTo>
                <a:lnTo>
                  <a:pt x="4196" y="12622"/>
                </a:lnTo>
                <a:lnTo>
                  <a:pt x="4196" y="21599"/>
                </a:lnTo>
                <a:lnTo>
                  <a:pt x="21600" y="21599"/>
                </a:lnTo>
                <a:lnTo>
                  <a:pt x="21600" y="0"/>
                </a:lnTo>
                <a:lnTo>
                  <a:pt x="4196" y="0"/>
                </a:lnTo>
                <a:close/>
              </a:path>
            </a:pathLst>
          </a:custGeom>
          <a:solidFill>
            <a:srgbClr val="F24C3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dirty="0"/>
          </a:p>
        </p:txBody>
      </p:sp>
      <p:grpSp>
        <p:nvGrpSpPr>
          <p:cNvPr id="27" name="Groupe 26"/>
          <p:cNvGrpSpPr>
            <a:grpSpLocks noChangeAspect="1"/>
          </p:cNvGrpSpPr>
          <p:nvPr/>
        </p:nvGrpSpPr>
        <p:grpSpPr>
          <a:xfrm rot="5400000">
            <a:off x="-1495199" y="3628079"/>
            <a:ext cx="4696983" cy="238628"/>
            <a:chOff x="903833" y="1915339"/>
            <a:chExt cx="7828305" cy="368727"/>
          </a:xfrm>
        </p:grpSpPr>
        <p:sp>
          <p:nvSpPr>
            <p:cNvPr id="7" name="Line 7"/>
            <p:cNvSpPr>
              <a:spLocks noChangeShapeType="1"/>
            </p:cNvSpPr>
            <p:nvPr/>
          </p:nvSpPr>
          <p:spPr bwMode="auto">
            <a:xfrm>
              <a:off x="920594" y="2095978"/>
              <a:ext cx="7810303" cy="0"/>
            </a:xfrm>
            <a:prstGeom prst="line">
              <a:avLst/>
            </a:prstGeom>
            <a:noFill/>
            <a:ln w="63500" cap="flat" cmpd="sng">
              <a:solidFill>
                <a:srgbClr val="AEDCD6"/>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defRPr/>
              </a:pPr>
              <a:endParaRPr lang="en-US" sz="1200">
                <a:solidFill>
                  <a:srgbClr val="000000"/>
                </a:solidFill>
                <a:latin typeface="Helvetica" charset="0"/>
                <a:ea typeface="ＭＳ Ｐゴシック" charset="0"/>
                <a:cs typeface="Helvetica" charset="0"/>
                <a:sym typeface="Helvetica" charset="0"/>
              </a:endParaRPr>
            </a:p>
          </p:txBody>
        </p:sp>
        <p:sp>
          <p:nvSpPr>
            <p:cNvPr id="9" name="AutoShape 9"/>
            <p:cNvSpPr>
              <a:spLocks/>
            </p:cNvSpPr>
            <p:nvPr/>
          </p:nvSpPr>
          <p:spPr bwMode="auto">
            <a:xfrm>
              <a:off x="7641476" y="1967482"/>
              <a:ext cx="263199" cy="265062"/>
            </a:xfrm>
            <a:custGeom>
              <a:avLst/>
              <a:gdLst>
                <a:gd name="T0" fmla="*/ 336524 w 19679"/>
                <a:gd name="T1" fmla="*/ 372017 h 19679"/>
                <a:gd name="T2" fmla="*/ 336524 w 19679"/>
                <a:gd name="T3" fmla="*/ 372017 h 19679"/>
                <a:gd name="T4" fmla="*/ 336524 w 19679"/>
                <a:gd name="T5" fmla="*/ 372017 h 19679"/>
                <a:gd name="T6" fmla="*/ 336524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0" name="AutoShape 10"/>
            <p:cNvSpPr>
              <a:spLocks/>
            </p:cNvSpPr>
            <p:nvPr/>
          </p:nvSpPr>
          <p:spPr bwMode="auto">
            <a:xfrm>
              <a:off x="6814014" y="1967482"/>
              <a:ext cx="263199" cy="265062"/>
            </a:xfrm>
            <a:custGeom>
              <a:avLst/>
              <a:gdLst>
                <a:gd name="T0" fmla="*/ 336524 w 19679"/>
                <a:gd name="T1" fmla="*/ 372017 h 19679"/>
                <a:gd name="T2" fmla="*/ 336524 w 19679"/>
                <a:gd name="T3" fmla="*/ 372017 h 19679"/>
                <a:gd name="T4" fmla="*/ 336524 w 19679"/>
                <a:gd name="T5" fmla="*/ 372017 h 19679"/>
                <a:gd name="T6" fmla="*/ 336524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1" name="AutoShape 11"/>
            <p:cNvSpPr>
              <a:spLocks/>
            </p:cNvSpPr>
            <p:nvPr/>
          </p:nvSpPr>
          <p:spPr bwMode="auto">
            <a:xfrm>
              <a:off x="903833" y="1967482"/>
              <a:ext cx="263199" cy="265062"/>
            </a:xfrm>
            <a:custGeom>
              <a:avLst/>
              <a:gdLst>
                <a:gd name="T0" fmla="*/ 336524 w 19679"/>
                <a:gd name="T1" fmla="*/ 372017 h 19679"/>
                <a:gd name="T2" fmla="*/ 336524 w 19679"/>
                <a:gd name="T3" fmla="*/ 372017 h 19679"/>
                <a:gd name="T4" fmla="*/ 336524 w 19679"/>
                <a:gd name="T5" fmla="*/ 372017 h 19679"/>
                <a:gd name="T6" fmla="*/ 336524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2" name="AutoShape 12"/>
            <p:cNvSpPr>
              <a:spLocks/>
            </p:cNvSpPr>
            <p:nvPr/>
          </p:nvSpPr>
          <p:spPr bwMode="auto">
            <a:xfrm>
              <a:off x="1731296" y="1967482"/>
              <a:ext cx="263199" cy="265062"/>
            </a:xfrm>
            <a:custGeom>
              <a:avLst/>
              <a:gdLst>
                <a:gd name="T0" fmla="*/ 336524 w 19679"/>
                <a:gd name="T1" fmla="*/ 372017 h 19679"/>
                <a:gd name="T2" fmla="*/ 336524 w 19679"/>
                <a:gd name="T3" fmla="*/ 372017 h 19679"/>
                <a:gd name="T4" fmla="*/ 336524 w 19679"/>
                <a:gd name="T5" fmla="*/ 372017 h 19679"/>
                <a:gd name="T6" fmla="*/ 336524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3" name="AutoShape 13"/>
            <p:cNvSpPr>
              <a:spLocks/>
            </p:cNvSpPr>
            <p:nvPr/>
          </p:nvSpPr>
          <p:spPr bwMode="auto">
            <a:xfrm>
              <a:off x="2559379" y="1967482"/>
              <a:ext cx="262578" cy="265062"/>
            </a:xfrm>
            <a:custGeom>
              <a:avLst/>
              <a:gdLst>
                <a:gd name="T0" fmla="*/ 335730 w 19679"/>
                <a:gd name="T1" fmla="*/ 372017 h 19679"/>
                <a:gd name="T2" fmla="*/ 335730 w 19679"/>
                <a:gd name="T3" fmla="*/ 372017 h 19679"/>
                <a:gd name="T4" fmla="*/ 335730 w 19679"/>
                <a:gd name="T5" fmla="*/ 372017 h 19679"/>
                <a:gd name="T6" fmla="*/ 335730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4" name="AutoShape 14"/>
            <p:cNvSpPr>
              <a:spLocks/>
            </p:cNvSpPr>
            <p:nvPr/>
          </p:nvSpPr>
          <p:spPr bwMode="auto">
            <a:xfrm>
              <a:off x="3386841" y="1967482"/>
              <a:ext cx="262578" cy="265062"/>
            </a:xfrm>
            <a:custGeom>
              <a:avLst/>
              <a:gdLst>
                <a:gd name="T0" fmla="*/ 335731 w 19679"/>
                <a:gd name="T1" fmla="*/ 372017 h 19679"/>
                <a:gd name="T2" fmla="*/ 335731 w 19679"/>
                <a:gd name="T3" fmla="*/ 372017 h 19679"/>
                <a:gd name="T4" fmla="*/ 335731 w 19679"/>
                <a:gd name="T5" fmla="*/ 372017 h 19679"/>
                <a:gd name="T6" fmla="*/ 335731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5" name="AutoShape 15"/>
            <p:cNvSpPr>
              <a:spLocks/>
            </p:cNvSpPr>
            <p:nvPr/>
          </p:nvSpPr>
          <p:spPr bwMode="auto">
            <a:xfrm>
              <a:off x="4214304" y="1967482"/>
              <a:ext cx="263199" cy="265062"/>
            </a:xfrm>
            <a:custGeom>
              <a:avLst/>
              <a:gdLst>
                <a:gd name="T0" fmla="*/ 336524 w 19679"/>
                <a:gd name="T1" fmla="*/ 372017 h 19679"/>
                <a:gd name="T2" fmla="*/ 336524 w 19679"/>
                <a:gd name="T3" fmla="*/ 372017 h 19679"/>
                <a:gd name="T4" fmla="*/ 336524 w 19679"/>
                <a:gd name="T5" fmla="*/ 372017 h 19679"/>
                <a:gd name="T6" fmla="*/ 336524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6" name="AutoShape 16"/>
            <p:cNvSpPr>
              <a:spLocks/>
            </p:cNvSpPr>
            <p:nvPr/>
          </p:nvSpPr>
          <p:spPr bwMode="auto">
            <a:xfrm>
              <a:off x="5986551" y="1967482"/>
              <a:ext cx="262578" cy="265062"/>
            </a:xfrm>
            <a:custGeom>
              <a:avLst/>
              <a:gdLst>
                <a:gd name="T0" fmla="*/ 335731 w 19679"/>
                <a:gd name="T1" fmla="*/ 372017 h 19679"/>
                <a:gd name="T2" fmla="*/ 335731 w 19679"/>
                <a:gd name="T3" fmla="*/ 372017 h 19679"/>
                <a:gd name="T4" fmla="*/ 335731 w 19679"/>
                <a:gd name="T5" fmla="*/ 372017 h 19679"/>
                <a:gd name="T6" fmla="*/ 335731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7" name="AutoShape 17"/>
            <p:cNvSpPr>
              <a:spLocks/>
            </p:cNvSpPr>
            <p:nvPr/>
          </p:nvSpPr>
          <p:spPr bwMode="auto">
            <a:xfrm>
              <a:off x="8469560" y="1967482"/>
              <a:ext cx="262578" cy="265062"/>
            </a:xfrm>
            <a:custGeom>
              <a:avLst/>
              <a:gdLst>
                <a:gd name="T0" fmla="*/ 335731 w 19679"/>
                <a:gd name="T1" fmla="*/ 372017 h 19679"/>
                <a:gd name="T2" fmla="*/ 335731 w 19679"/>
                <a:gd name="T3" fmla="*/ 372017 h 19679"/>
                <a:gd name="T4" fmla="*/ 335731 w 19679"/>
                <a:gd name="T5" fmla="*/ 372017 h 19679"/>
                <a:gd name="T6" fmla="*/ 335731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8" name="AutoShape 8"/>
            <p:cNvSpPr>
              <a:spLocks/>
            </p:cNvSpPr>
            <p:nvPr/>
          </p:nvSpPr>
          <p:spPr bwMode="auto">
            <a:xfrm>
              <a:off x="5932855" y="1915339"/>
              <a:ext cx="369968" cy="368727"/>
            </a:xfrm>
            <a:custGeom>
              <a:avLst/>
              <a:gdLst>
                <a:gd name="T0" fmla="*/ 473039 w 19679"/>
                <a:gd name="T1" fmla="*/ 517513 h 19679"/>
                <a:gd name="T2" fmla="*/ 473039 w 19679"/>
                <a:gd name="T3" fmla="*/ 517513 h 19679"/>
                <a:gd name="T4" fmla="*/ 473039 w 19679"/>
                <a:gd name="T5" fmla="*/ 517513 h 19679"/>
                <a:gd name="T6" fmla="*/ 473039 w 19679"/>
                <a:gd name="T7" fmla="*/ 5175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C5D57"/>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grpSp>
      <p:sp>
        <p:nvSpPr>
          <p:cNvPr id="18" name="ZoneTexte 17"/>
          <p:cNvSpPr txBox="1"/>
          <p:nvPr/>
        </p:nvSpPr>
        <p:spPr>
          <a:xfrm>
            <a:off x="1655755" y="4316873"/>
            <a:ext cx="1257565" cy="400110"/>
          </a:xfrm>
          <a:prstGeom prst="rect">
            <a:avLst/>
          </a:prstGeom>
          <a:noFill/>
        </p:spPr>
        <p:txBody>
          <a:bodyPr wrap="square" rtlCol="0">
            <a:spAutoFit/>
          </a:bodyPr>
          <a:lstStyle/>
          <a:p>
            <a:r>
              <a:rPr lang="en-US" sz="2000" b="1" dirty="0" smtClean="0">
                <a:solidFill>
                  <a:schemeClr val="bg1"/>
                </a:solidFill>
              </a:rPr>
              <a:t>Webinar</a:t>
            </a:r>
            <a:endParaRPr lang="en-US" sz="2000" b="1" dirty="0">
              <a:solidFill>
                <a:schemeClr val="bg1"/>
              </a:solidFill>
            </a:endParaRPr>
          </a:p>
        </p:txBody>
      </p:sp>
      <p:sp>
        <p:nvSpPr>
          <p:cNvPr id="24"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25" name="Espace réservé du numéro de diapositive 1"/>
          <p:cNvSpPr txBox="1">
            <a:spLocks/>
          </p:cNvSpPr>
          <p:nvPr/>
        </p:nvSpPr>
        <p:spPr>
          <a:xfrm>
            <a:off x="11472546" y="6547744"/>
            <a:ext cx="285307" cy="252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DA1562-DCDE-684B-AA3F-00118D4F70EF}" type="slidenum">
              <a:rPr lang="en-US" smtClean="0">
                <a:solidFill>
                  <a:schemeClr val="bg1"/>
                </a:solidFill>
              </a:rPr>
              <a:pPr/>
              <a:t>3</a:t>
            </a:fld>
            <a:endParaRPr lang="en-US" dirty="0">
              <a:solidFill>
                <a:schemeClr val="bg1"/>
              </a:solidFill>
            </a:endParaRPr>
          </a:p>
        </p:txBody>
      </p:sp>
      <p:sp>
        <p:nvSpPr>
          <p:cNvPr id="28" name="ZoneTexte 27"/>
          <p:cNvSpPr txBox="1"/>
          <p:nvPr/>
        </p:nvSpPr>
        <p:spPr>
          <a:xfrm>
            <a:off x="1302664" y="1325093"/>
            <a:ext cx="4704731" cy="400110"/>
          </a:xfrm>
          <a:prstGeom prst="rect">
            <a:avLst/>
          </a:prstGeom>
          <a:noFill/>
        </p:spPr>
        <p:txBody>
          <a:bodyPr wrap="square" rtlCol="0">
            <a:spAutoFit/>
          </a:bodyPr>
          <a:lstStyle/>
          <a:p>
            <a:r>
              <a:rPr lang="en-US" sz="2000" b="1" dirty="0" smtClean="0"/>
              <a:t>Define the Purpose of the Webinar</a:t>
            </a:r>
            <a:endParaRPr lang="en-US" sz="2000" b="1" dirty="0"/>
          </a:p>
        </p:txBody>
      </p:sp>
      <p:sp>
        <p:nvSpPr>
          <p:cNvPr id="29" name="ZoneTexte 28"/>
          <p:cNvSpPr txBox="1"/>
          <p:nvPr/>
        </p:nvSpPr>
        <p:spPr>
          <a:xfrm>
            <a:off x="1306202" y="1817749"/>
            <a:ext cx="4704731" cy="400110"/>
          </a:xfrm>
          <a:prstGeom prst="rect">
            <a:avLst/>
          </a:prstGeom>
          <a:noFill/>
        </p:spPr>
        <p:txBody>
          <a:bodyPr wrap="square" rtlCol="0">
            <a:spAutoFit/>
          </a:bodyPr>
          <a:lstStyle/>
          <a:p>
            <a:r>
              <a:rPr lang="en-US" sz="2000" b="1" dirty="0" smtClean="0"/>
              <a:t>Plan and Promote the Event</a:t>
            </a:r>
            <a:endParaRPr lang="en-US" sz="2000" b="1" dirty="0"/>
          </a:p>
        </p:txBody>
      </p:sp>
      <p:sp>
        <p:nvSpPr>
          <p:cNvPr id="30" name="ZoneTexte 29"/>
          <p:cNvSpPr txBox="1"/>
          <p:nvPr/>
        </p:nvSpPr>
        <p:spPr>
          <a:xfrm>
            <a:off x="1288474" y="2257240"/>
            <a:ext cx="4704731" cy="400110"/>
          </a:xfrm>
          <a:prstGeom prst="rect">
            <a:avLst/>
          </a:prstGeom>
          <a:noFill/>
        </p:spPr>
        <p:txBody>
          <a:bodyPr wrap="square" rtlCol="0">
            <a:spAutoFit/>
          </a:bodyPr>
          <a:lstStyle/>
          <a:p>
            <a:r>
              <a:rPr lang="en-US" sz="2000" b="1" dirty="0" smtClean="0"/>
              <a:t>Develop the Presentation</a:t>
            </a:r>
            <a:endParaRPr lang="en-US" sz="2000" b="1" dirty="0"/>
          </a:p>
        </p:txBody>
      </p:sp>
      <p:sp>
        <p:nvSpPr>
          <p:cNvPr id="31" name="ZoneTexte 30"/>
          <p:cNvSpPr txBox="1"/>
          <p:nvPr/>
        </p:nvSpPr>
        <p:spPr>
          <a:xfrm>
            <a:off x="1302645" y="2781795"/>
            <a:ext cx="4704731" cy="400110"/>
          </a:xfrm>
          <a:prstGeom prst="rect">
            <a:avLst/>
          </a:prstGeom>
          <a:noFill/>
        </p:spPr>
        <p:txBody>
          <a:bodyPr wrap="square" rtlCol="0">
            <a:spAutoFit/>
          </a:bodyPr>
          <a:lstStyle/>
          <a:p>
            <a:r>
              <a:rPr lang="en-US" sz="2000" b="1" dirty="0" smtClean="0"/>
              <a:t>Prepare Space for Engagement</a:t>
            </a:r>
            <a:endParaRPr lang="en-US" sz="2000" b="1" dirty="0"/>
          </a:p>
        </p:txBody>
      </p:sp>
      <p:sp>
        <p:nvSpPr>
          <p:cNvPr id="32" name="ZoneTexte 31"/>
          <p:cNvSpPr txBox="1"/>
          <p:nvPr/>
        </p:nvSpPr>
        <p:spPr>
          <a:xfrm>
            <a:off x="1295550" y="3285084"/>
            <a:ext cx="4704731" cy="400110"/>
          </a:xfrm>
          <a:prstGeom prst="rect">
            <a:avLst/>
          </a:prstGeom>
          <a:noFill/>
        </p:spPr>
        <p:txBody>
          <a:bodyPr wrap="square" rtlCol="0">
            <a:spAutoFit/>
          </a:bodyPr>
          <a:lstStyle/>
          <a:p>
            <a:r>
              <a:rPr lang="en-US" sz="2000" b="1" dirty="0" smtClean="0"/>
              <a:t>Rehearse</a:t>
            </a:r>
            <a:endParaRPr lang="en-US" sz="2000" b="1" dirty="0"/>
          </a:p>
        </p:txBody>
      </p:sp>
      <p:sp>
        <p:nvSpPr>
          <p:cNvPr id="33" name="AutoShape 15"/>
          <p:cNvSpPr>
            <a:spLocks/>
          </p:cNvSpPr>
          <p:nvPr/>
        </p:nvSpPr>
        <p:spPr bwMode="auto">
          <a:xfrm rot="5400000">
            <a:off x="768434" y="3881394"/>
            <a:ext cx="157919" cy="171539"/>
          </a:xfrm>
          <a:custGeom>
            <a:avLst/>
            <a:gdLst>
              <a:gd name="T0" fmla="*/ 336524 w 19679"/>
              <a:gd name="T1" fmla="*/ 372017 h 19679"/>
              <a:gd name="T2" fmla="*/ 336524 w 19679"/>
              <a:gd name="T3" fmla="*/ 372017 h 19679"/>
              <a:gd name="T4" fmla="*/ 336524 w 19679"/>
              <a:gd name="T5" fmla="*/ 372017 h 19679"/>
              <a:gd name="T6" fmla="*/ 336524 w 19679"/>
              <a:gd name="T7" fmla="*/ 3720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FFF"/>
          </a:solidFill>
          <a:ln w="76200" cap="flat" cmpd="sng">
            <a:solidFill>
              <a:srgbClr val="00B5B5"/>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4" name="ZoneTexte 33"/>
          <p:cNvSpPr txBox="1"/>
          <p:nvPr/>
        </p:nvSpPr>
        <p:spPr>
          <a:xfrm>
            <a:off x="1281700" y="3781859"/>
            <a:ext cx="4704731" cy="400110"/>
          </a:xfrm>
          <a:prstGeom prst="rect">
            <a:avLst/>
          </a:prstGeom>
          <a:noFill/>
        </p:spPr>
        <p:txBody>
          <a:bodyPr wrap="square" rtlCol="0">
            <a:spAutoFit/>
          </a:bodyPr>
          <a:lstStyle/>
          <a:p>
            <a:r>
              <a:rPr lang="en-US" sz="2000" b="1" dirty="0" smtClean="0"/>
              <a:t>Setup Environment</a:t>
            </a:r>
            <a:endParaRPr lang="en-US" sz="2000" b="1" dirty="0"/>
          </a:p>
        </p:txBody>
      </p:sp>
      <p:sp>
        <p:nvSpPr>
          <p:cNvPr id="35" name="ZoneTexte 34"/>
          <p:cNvSpPr txBox="1"/>
          <p:nvPr/>
        </p:nvSpPr>
        <p:spPr>
          <a:xfrm>
            <a:off x="1291111" y="4839303"/>
            <a:ext cx="4704731" cy="400110"/>
          </a:xfrm>
          <a:prstGeom prst="rect">
            <a:avLst/>
          </a:prstGeom>
          <a:noFill/>
        </p:spPr>
        <p:txBody>
          <a:bodyPr wrap="square" rtlCol="0">
            <a:spAutoFit/>
          </a:bodyPr>
          <a:lstStyle/>
          <a:p>
            <a:r>
              <a:rPr lang="en-US" sz="2000" b="1" dirty="0" smtClean="0"/>
              <a:t>Follow-up</a:t>
            </a:r>
            <a:endParaRPr lang="en-US" sz="2000" b="1" dirty="0"/>
          </a:p>
        </p:txBody>
      </p:sp>
      <p:sp>
        <p:nvSpPr>
          <p:cNvPr id="36" name="ZoneTexte 35"/>
          <p:cNvSpPr txBox="1"/>
          <p:nvPr/>
        </p:nvSpPr>
        <p:spPr>
          <a:xfrm>
            <a:off x="1289136" y="5324203"/>
            <a:ext cx="4704731" cy="400110"/>
          </a:xfrm>
          <a:prstGeom prst="rect">
            <a:avLst/>
          </a:prstGeom>
          <a:noFill/>
        </p:spPr>
        <p:txBody>
          <a:bodyPr wrap="square" rtlCol="0">
            <a:spAutoFit/>
          </a:bodyPr>
          <a:lstStyle/>
          <a:p>
            <a:r>
              <a:rPr lang="en-US" sz="2000" b="1" dirty="0" smtClean="0"/>
              <a:t>Further Information and Contacts</a:t>
            </a:r>
            <a:endParaRPr lang="en-US" sz="2000" b="1" dirty="0"/>
          </a:p>
        </p:txBody>
      </p:sp>
      <p:sp>
        <p:nvSpPr>
          <p:cNvPr id="37" name="ZoneTexte 36"/>
          <p:cNvSpPr txBox="1"/>
          <p:nvPr/>
        </p:nvSpPr>
        <p:spPr>
          <a:xfrm>
            <a:off x="1287161" y="5797228"/>
            <a:ext cx="4704731" cy="400110"/>
          </a:xfrm>
          <a:prstGeom prst="rect">
            <a:avLst/>
          </a:prstGeom>
          <a:noFill/>
        </p:spPr>
        <p:txBody>
          <a:bodyPr wrap="square" rtlCol="0">
            <a:spAutoFit/>
          </a:bodyPr>
          <a:lstStyle/>
          <a:p>
            <a:r>
              <a:rPr lang="en-US" sz="2000" b="1" dirty="0" smtClean="0"/>
              <a:t>Annexes</a:t>
            </a:r>
            <a:endParaRPr lang="en-US" sz="2000" b="1" dirty="0"/>
          </a:p>
        </p:txBody>
      </p:sp>
    </p:spTree>
    <p:extLst>
      <p:ext uri="{BB962C8B-B14F-4D97-AF65-F5344CB8AC3E}">
        <p14:creationId xmlns:p14="http://schemas.microsoft.com/office/powerpoint/2010/main" val="106916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Define the Purpose of the Webinar</a:t>
            </a:r>
            <a:endParaRPr lang="en-US" sz="4000" b="1" dirty="0">
              <a:solidFill>
                <a:schemeClr val="bg1"/>
              </a:solidFill>
            </a:endParaRPr>
          </a:p>
        </p:txBody>
      </p:sp>
      <p:sp>
        <p:nvSpPr>
          <p:cNvPr id="4"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5" name="Rectangle à coins arrondis 4"/>
          <p:cNvSpPr/>
          <p:nvPr/>
        </p:nvSpPr>
        <p:spPr>
          <a:xfrm>
            <a:off x="491319" y="1514901"/>
            <a:ext cx="2729553" cy="1269242"/>
          </a:xfrm>
          <a:prstGeom prst="roundRect">
            <a:avLst/>
          </a:prstGeom>
          <a:solidFill>
            <a:srgbClr val="90BE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REDD+ readiness and implementation under UNFCCC guidelines</a:t>
            </a:r>
            <a:endParaRPr lang="fr-FR" dirty="0"/>
          </a:p>
        </p:txBody>
      </p:sp>
      <p:sp>
        <p:nvSpPr>
          <p:cNvPr id="6" name="Rectangle à coins arrondis 5"/>
          <p:cNvSpPr/>
          <p:nvPr/>
        </p:nvSpPr>
        <p:spPr>
          <a:xfrm>
            <a:off x="491318" y="3045725"/>
            <a:ext cx="2729553" cy="1269242"/>
          </a:xfrm>
          <a:prstGeom prst="roundRect">
            <a:avLst/>
          </a:prstGeom>
          <a:solidFill>
            <a:srgbClr val="90BE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Learning objectives</a:t>
            </a:r>
            <a:endParaRPr lang="fr-FR" dirty="0"/>
          </a:p>
        </p:txBody>
      </p:sp>
      <p:sp>
        <p:nvSpPr>
          <p:cNvPr id="7" name="Rectangle à coins arrondis 6"/>
          <p:cNvSpPr/>
          <p:nvPr/>
        </p:nvSpPr>
        <p:spPr>
          <a:xfrm>
            <a:off x="491317" y="4562902"/>
            <a:ext cx="2729553" cy="1269242"/>
          </a:xfrm>
          <a:prstGeom prst="roundRect">
            <a:avLst/>
          </a:prstGeom>
          <a:solidFill>
            <a:srgbClr val="90BE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Target audience</a:t>
            </a:r>
            <a:endParaRPr lang="fr-FR" dirty="0"/>
          </a:p>
        </p:txBody>
      </p:sp>
      <p:sp>
        <p:nvSpPr>
          <p:cNvPr id="13" name="Rectangle à coins arrondis 12"/>
          <p:cNvSpPr/>
          <p:nvPr/>
        </p:nvSpPr>
        <p:spPr>
          <a:xfrm>
            <a:off x="3646967" y="3045725"/>
            <a:ext cx="7898400" cy="1270800"/>
          </a:xfrm>
          <a:prstGeom prst="roundRect">
            <a:avLst>
              <a:gd name="adj" fmla="val 1537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3646967" y="1513343"/>
            <a:ext cx="7898400" cy="1270800"/>
          </a:xfrm>
          <a:prstGeom prst="roundRect">
            <a:avLst>
              <a:gd name="adj" fmla="val 1537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3646967" y="4562902"/>
            <a:ext cx="7898400" cy="1270800"/>
          </a:xfrm>
          <a:prstGeom prst="roundRect">
            <a:avLst>
              <a:gd name="adj" fmla="val 1537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12" name="Espace réservé du numéro de diapositive 1"/>
          <p:cNvSpPr>
            <a:spLocks noGrp="1"/>
          </p:cNvSpPr>
          <p:nvPr>
            <p:ph type="sldNum" sz="quarter" idx="12"/>
          </p:nvPr>
        </p:nvSpPr>
        <p:spPr>
          <a:xfrm>
            <a:off x="11472546" y="6547744"/>
            <a:ext cx="285307" cy="252000"/>
          </a:xfrm>
        </p:spPr>
        <p:txBody>
          <a:bodyPr/>
          <a:lstStyle/>
          <a:p>
            <a:fld id="{84DA1562-DCDE-684B-AA3F-00118D4F70EF}" type="slidenum">
              <a:rPr lang="en-US" smtClean="0">
                <a:solidFill>
                  <a:schemeClr val="bg1"/>
                </a:solidFill>
              </a:rPr>
              <a:t>4</a:t>
            </a:fld>
            <a:endParaRPr lang="en-US" dirty="0">
              <a:solidFill>
                <a:schemeClr val="bg1"/>
              </a:solidFill>
            </a:endParaRPr>
          </a:p>
        </p:txBody>
      </p:sp>
      <p:sp>
        <p:nvSpPr>
          <p:cNvPr id="2" name="ZoneTexte 1"/>
          <p:cNvSpPr txBox="1"/>
          <p:nvPr/>
        </p:nvSpPr>
        <p:spPr>
          <a:xfrm>
            <a:off x="3646966" y="1513343"/>
            <a:ext cx="7898401" cy="1200329"/>
          </a:xfrm>
          <a:prstGeom prst="rect">
            <a:avLst/>
          </a:prstGeom>
          <a:noFill/>
        </p:spPr>
        <p:txBody>
          <a:bodyPr wrap="square" rtlCol="0">
            <a:spAutoFit/>
          </a:bodyPr>
          <a:lstStyle/>
          <a:p>
            <a:r>
              <a:rPr lang="en-US" dirty="0" smtClean="0"/>
              <a:t>As a starting point you should spell out the </a:t>
            </a:r>
            <a:r>
              <a:rPr lang="en-US" b="1" dirty="0" smtClean="0">
                <a:solidFill>
                  <a:schemeClr val="accent5"/>
                </a:solidFill>
              </a:rPr>
              <a:t>reason</a:t>
            </a:r>
            <a:r>
              <a:rPr lang="en-US" dirty="0" smtClean="0">
                <a:solidFill>
                  <a:schemeClr val="accent5"/>
                </a:solidFill>
              </a:rPr>
              <a:t> </a:t>
            </a:r>
            <a:r>
              <a:rPr lang="en-US" dirty="0" smtClean="0"/>
              <a:t>why you are holding the webinar and the technical area(s) you will focus on. If the purpose is to present best practices and lessons learned, be factual. Share tangible evidence</a:t>
            </a:r>
            <a:r>
              <a:rPr lang="en-US" dirty="0" smtClean="0">
                <a:solidFill>
                  <a:schemeClr val="accent5"/>
                </a:solidFill>
              </a:rPr>
              <a:t> </a:t>
            </a:r>
            <a:r>
              <a:rPr lang="en-US" dirty="0" smtClean="0"/>
              <a:t>of positive outcomes and conditions for replication, i.e. “How” to adopt/adapt.</a:t>
            </a:r>
            <a:endParaRPr lang="en-US" dirty="0"/>
          </a:p>
        </p:txBody>
      </p:sp>
      <p:sp>
        <p:nvSpPr>
          <p:cNvPr id="16" name="ZoneTexte 15"/>
          <p:cNvSpPr txBox="1"/>
          <p:nvPr/>
        </p:nvSpPr>
        <p:spPr>
          <a:xfrm>
            <a:off x="3646965" y="3022227"/>
            <a:ext cx="7898401" cy="1200329"/>
          </a:xfrm>
          <a:prstGeom prst="rect">
            <a:avLst/>
          </a:prstGeom>
          <a:noFill/>
        </p:spPr>
        <p:txBody>
          <a:bodyPr wrap="square" rtlCol="0">
            <a:spAutoFit/>
          </a:bodyPr>
          <a:lstStyle/>
          <a:p>
            <a:r>
              <a:rPr lang="en-US" dirty="0" smtClean="0"/>
              <a:t>Define what the audience should </a:t>
            </a:r>
            <a:r>
              <a:rPr lang="en-US" b="1" dirty="0" smtClean="0">
                <a:solidFill>
                  <a:schemeClr val="accent5"/>
                </a:solidFill>
              </a:rPr>
              <a:t>know</a:t>
            </a:r>
            <a:r>
              <a:rPr lang="en-US" dirty="0" smtClean="0">
                <a:solidFill>
                  <a:schemeClr val="accent5"/>
                </a:solidFill>
              </a:rPr>
              <a:t> </a:t>
            </a:r>
            <a:r>
              <a:rPr lang="en-US" dirty="0" smtClean="0"/>
              <a:t>or be capable of doing after the </a:t>
            </a:r>
            <a:r>
              <a:rPr lang="en-US" dirty="0"/>
              <a:t>webinar. This </a:t>
            </a:r>
            <a:r>
              <a:rPr lang="en-US" dirty="0" smtClean="0"/>
              <a:t>will drive the development of the entire presentation and interactions. The learning objectives can be referred </a:t>
            </a:r>
            <a:r>
              <a:rPr lang="en-US" dirty="0"/>
              <a:t>also </a:t>
            </a:r>
            <a:r>
              <a:rPr lang="en-US" dirty="0" smtClean="0"/>
              <a:t>in the announcement message. In addition you should identify criteria </a:t>
            </a:r>
            <a:r>
              <a:rPr lang="en-US" dirty="0"/>
              <a:t>that </a:t>
            </a:r>
            <a:r>
              <a:rPr lang="en-US" dirty="0" smtClean="0"/>
              <a:t>will be used to evaluate the success of the event. </a:t>
            </a:r>
            <a:endParaRPr lang="fr-FR" dirty="0"/>
          </a:p>
        </p:txBody>
      </p:sp>
      <p:sp>
        <p:nvSpPr>
          <p:cNvPr id="17" name="ZoneTexte 16"/>
          <p:cNvSpPr txBox="1"/>
          <p:nvPr/>
        </p:nvSpPr>
        <p:spPr>
          <a:xfrm>
            <a:off x="3646964" y="4562902"/>
            <a:ext cx="7898401" cy="1200329"/>
          </a:xfrm>
          <a:prstGeom prst="rect">
            <a:avLst/>
          </a:prstGeom>
          <a:noFill/>
        </p:spPr>
        <p:txBody>
          <a:bodyPr wrap="square" rtlCol="0">
            <a:spAutoFit/>
          </a:bodyPr>
          <a:lstStyle/>
          <a:p>
            <a:r>
              <a:rPr lang="en-US" dirty="0" smtClean="0"/>
              <a:t>UN-REDD webinars do attract diverse audiences –national partners, donors, NGOs, etc.- with varying levels of technical knowledge and ability to attend a presentation in a foreign language. Technical jargon or UN acronyms should be avoided. Messages should be conveyed clearly and in a </a:t>
            </a:r>
            <a:r>
              <a:rPr lang="en-US" b="1" dirty="0" smtClean="0">
                <a:solidFill>
                  <a:schemeClr val="accent5"/>
                </a:solidFill>
              </a:rPr>
              <a:t>positive</a:t>
            </a:r>
            <a:r>
              <a:rPr lang="en-US" dirty="0" smtClean="0"/>
              <a:t> manner.</a:t>
            </a:r>
            <a:endParaRPr lang="en-US" dirty="0"/>
          </a:p>
        </p:txBody>
      </p:sp>
    </p:spTree>
    <p:extLst>
      <p:ext uri="{BB962C8B-B14F-4D97-AF65-F5344CB8AC3E}">
        <p14:creationId xmlns:p14="http://schemas.microsoft.com/office/powerpoint/2010/main" val="432778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Plan and Promote the Event</a:t>
            </a:r>
            <a:endParaRPr lang="en-US" sz="4000" b="1" dirty="0">
              <a:solidFill>
                <a:schemeClr val="bg1"/>
              </a:solidFill>
            </a:endParaRPr>
          </a:p>
        </p:txBody>
      </p:sp>
      <p:sp>
        <p:nvSpPr>
          <p:cNvPr id="4"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graphicFrame>
        <p:nvGraphicFramePr>
          <p:cNvPr id="5" name="Graphique 4"/>
          <p:cNvGraphicFramePr>
            <a:graphicFrameLocks/>
          </p:cNvGraphicFramePr>
          <p:nvPr>
            <p:extLst>
              <p:ext uri="{D42A27DB-BD31-4B8C-83A1-F6EECF244321}">
                <p14:modId xmlns:p14="http://schemas.microsoft.com/office/powerpoint/2010/main" val="1545517496"/>
              </p:ext>
            </p:extLst>
          </p:nvPr>
        </p:nvGraphicFramePr>
        <p:xfrm>
          <a:off x="258348" y="1176163"/>
          <a:ext cx="2880000" cy="169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Groupe 33"/>
          <p:cNvGrpSpPr/>
          <p:nvPr/>
        </p:nvGrpSpPr>
        <p:grpSpPr>
          <a:xfrm>
            <a:off x="245657" y="3008369"/>
            <a:ext cx="2906017" cy="1692000"/>
            <a:chOff x="245657" y="3125332"/>
            <a:chExt cx="2906017" cy="1692000"/>
          </a:xfrm>
        </p:grpSpPr>
        <p:sp>
          <p:nvSpPr>
            <p:cNvPr id="6" name="Rectangle à coins arrondis 5"/>
            <p:cNvSpPr/>
            <p:nvPr/>
          </p:nvSpPr>
          <p:spPr>
            <a:xfrm>
              <a:off x="245657" y="3125332"/>
              <a:ext cx="2880000" cy="1692000"/>
            </a:xfrm>
            <a:prstGeom prst="roundRect">
              <a:avLst>
                <a:gd name="adj" fmla="val 8601"/>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258349" y="3184110"/>
              <a:ext cx="2893325" cy="461665"/>
            </a:xfrm>
            <a:prstGeom prst="rect">
              <a:avLst/>
            </a:prstGeom>
            <a:noFill/>
          </p:spPr>
          <p:txBody>
            <a:bodyPr wrap="square" rtlCol="0">
              <a:spAutoFit/>
            </a:bodyPr>
            <a:lstStyle/>
            <a:p>
              <a:pPr algn="ctr"/>
              <a:r>
                <a:rPr lang="en-US" sz="1200" b="1" dirty="0" smtClean="0"/>
                <a:t>What is the most popular webinar day of the week?</a:t>
              </a:r>
              <a:endParaRPr lang="en-US" sz="1200" b="1" dirty="0"/>
            </a:p>
          </p:txBody>
        </p:sp>
        <p:pic>
          <p:nvPicPr>
            <p:cNvPr id="2056" name="Picture 8"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157" y="3567969"/>
              <a:ext cx="1219200" cy="12192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e 36"/>
          <p:cNvGrpSpPr/>
          <p:nvPr/>
        </p:nvGrpSpPr>
        <p:grpSpPr>
          <a:xfrm>
            <a:off x="258349" y="4811328"/>
            <a:ext cx="2906017" cy="1692000"/>
            <a:chOff x="245657" y="3125332"/>
            <a:chExt cx="2906017" cy="1692000"/>
          </a:xfrm>
        </p:grpSpPr>
        <p:sp>
          <p:nvSpPr>
            <p:cNvPr id="38" name="Rectangle à coins arrondis 37"/>
            <p:cNvSpPr/>
            <p:nvPr/>
          </p:nvSpPr>
          <p:spPr>
            <a:xfrm>
              <a:off x="245657" y="3125332"/>
              <a:ext cx="2880000" cy="1692000"/>
            </a:xfrm>
            <a:prstGeom prst="roundRect">
              <a:avLst>
                <a:gd name="adj" fmla="val 8601"/>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258349" y="3184110"/>
              <a:ext cx="2893325" cy="461665"/>
            </a:xfrm>
            <a:prstGeom prst="rect">
              <a:avLst/>
            </a:prstGeom>
            <a:noFill/>
          </p:spPr>
          <p:txBody>
            <a:bodyPr wrap="square" rtlCol="0">
              <a:spAutoFit/>
            </a:bodyPr>
            <a:lstStyle/>
            <a:p>
              <a:pPr algn="ctr"/>
              <a:r>
                <a:rPr lang="en-US" sz="1200" b="1" dirty="0" smtClean="0"/>
                <a:t>How many email messages to promote a webinar?</a:t>
              </a:r>
              <a:endParaRPr lang="en-US" sz="1200" b="1" dirty="0"/>
            </a:p>
          </p:txBody>
        </p:sp>
      </p:grpSp>
      <p:pic>
        <p:nvPicPr>
          <p:cNvPr id="2060" name="Picture 12" descr="Résultat de recherche d'images pour &quot;number 3 clipart&quot;"/>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0119" y="5425443"/>
            <a:ext cx="961276" cy="96127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à coins arrondis 34"/>
          <p:cNvSpPr/>
          <p:nvPr/>
        </p:nvSpPr>
        <p:spPr>
          <a:xfrm>
            <a:off x="3700130" y="1190847"/>
            <a:ext cx="8165805" cy="5312481"/>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15" name="Espace réservé du numéro de diapositive 1"/>
          <p:cNvSpPr>
            <a:spLocks noGrp="1"/>
          </p:cNvSpPr>
          <p:nvPr>
            <p:ph type="sldNum" sz="quarter" idx="12"/>
          </p:nvPr>
        </p:nvSpPr>
        <p:spPr>
          <a:xfrm>
            <a:off x="11472546" y="6547744"/>
            <a:ext cx="285307" cy="252000"/>
          </a:xfrm>
        </p:spPr>
        <p:txBody>
          <a:bodyPr/>
          <a:lstStyle/>
          <a:p>
            <a:fld id="{84DA1562-DCDE-684B-AA3F-00118D4F70EF}" type="slidenum">
              <a:rPr lang="en-US" smtClean="0">
                <a:solidFill>
                  <a:schemeClr val="bg1"/>
                </a:solidFill>
              </a:rPr>
              <a:t>5</a:t>
            </a:fld>
            <a:endParaRPr lang="en-US" dirty="0">
              <a:solidFill>
                <a:schemeClr val="bg1"/>
              </a:solidFill>
            </a:endParaRPr>
          </a:p>
        </p:txBody>
      </p:sp>
      <p:sp>
        <p:nvSpPr>
          <p:cNvPr id="17" name="ZoneTexte 16"/>
          <p:cNvSpPr txBox="1"/>
          <p:nvPr/>
        </p:nvSpPr>
        <p:spPr>
          <a:xfrm>
            <a:off x="3833831" y="1190847"/>
            <a:ext cx="7898401" cy="3693319"/>
          </a:xfrm>
          <a:prstGeom prst="rect">
            <a:avLst/>
          </a:prstGeom>
          <a:noFill/>
        </p:spPr>
        <p:txBody>
          <a:bodyPr wrap="square" rtlCol="0">
            <a:spAutoFit/>
          </a:bodyPr>
          <a:lstStyle/>
          <a:p>
            <a:r>
              <a:rPr lang="en-US" dirty="0" smtClean="0"/>
              <a:t>Collaborate with the UN-REDD regional KM specialist or local technical staff to prepare the announcement message. The title of the webinar should be clear and value oriented. The announcement should indicate what participants </a:t>
            </a:r>
            <a:r>
              <a:rPr lang="en-US" dirty="0"/>
              <a:t>should expect, e.g. “You will learn…” </a:t>
            </a:r>
            <a:r>
              <a:rPr lang="en-US" dirty="0" smtClean="0"/>
              <a:t>or “You </a:t>
            </a:r>
            <a:r>
              <a:rPr lang="en-US" dirty="0"/>
              <a:t>will see</a:t>
            </a:r>
            <a:r>
              <a:rPr lang="en-US" dirty="0" smtClean="0"/>
              <a:t>…”.</a:t>
            </a:r>
          </a:p>
          <a:p>
            <a:endParaRPr lang="en-US" dirty="0"/>
          </a:p>
          <a:p>
            <a:r>
              <a:rPr lang="en-US" dirty="0" smtClean="0"/>
              <a:t>The webinar should be promoted at least </a:t>
            </a:r>
            <a:r>
              <a:rPr lang="en-US" b="1" dirty="0" smtClean="0">
                <a:solidFill>
                  <a:schemeClr val="accent5"/>
                </a:solidFill>
              </a:rPr>
              <a:t>3 weeks </a:t>
            </a:r>
            <a:r>
              <a:rPr lang="en-US" dirty="0" smtClean="0"/>
              <a:t>before the event. </a:t>
            </a:r>
            <a:r>
              <a:rPr lang="en-US" dirty="0"/>
              <a:t>Surveys show that Tuesdays, Wednesdays and Thursdays are the preferred weekdays to hold a webinar and mid to late morning is the preferred time. </a:t>
            </a:r>
            <a:endParaRPr lang="en-US" dirty="0" smtClean="0"/>
          </a:p>
          <a:p>
            <a:endParaRPr lang="en-US" dirty="0"/>
          </a:p>
          <a:p>
            <a:r>
              <a:rPr lang="en-US" dirty="0" smtClean="0"/>
              <a:t>After the initial announcement message you should plan launching 2 reminder messages. </a:t>
            </a:r>
            <a:r>
              <a:rPr lang="en-US" dirty="0"/>
              <a:t>A reminder 2-3 days before </a:t>
            </a:r>
            <a:r>
              <a:rPr lang="en-US" dirty="0" smtClean="0"/>
              <a:t>the event should </a:t>
            </a:r>
            <a:r>
              <a:rPr lang="en-US" dirty="0"/>
              <a:t>be sent to participants along with instructions on how to log in to the </a:t>
            </a:r>
            <a:r>
              <a:rPr lang="en-US" dirty="0" smtClean="0"/>
              <a:t>system.</a:t>
            </a:r>
          </a:p>
          <a:p>
            <a:endParaRPr lang="en-US" dirty="0"/>
          </a:p>
        </p:txBody>
      </p:sp>
      <p:sp>
        <p:nvSpPr>
          <p:cNvPr id="2" name="ZoneTexte 1"/>
          <p:cNvSpPr txBox="1"/>
          <p:nvPr/>
        </p:nvSpPr>
        <p:spPr>
          <a:xfrm rot="16200000">
            <a:off x="2584554" y="2090057"/>
            <a:ext cx="1296309" cy="230832"/>
          </a:xfrm>
          <a:prstGeom prst="rect">
            <a:avLst/>
          </a:prstGeom>
          <a:noFill/>
        </p:spPr>
        <p:txBody>
          <a:bodyPr wrap="square" rtlCol="0">
            <a:spAutoFit/>
          </a:bodyPr>
          <a:lstStyle/>
          <a:p>
            <a:r>
              <a:rPr lang="fr-FR" sz="900" dirty="0" smtClean="0"/>
              <a:t>Source: GoToWebinar</a:t>
            </a:r>
            <a:endParaRPr lang="fr-FR" sz="900" dirty="0"/>
          </a:p>
        </p:txBody>
      </p:sp>
      <p:sp>
        <p:nvSpPr>
          <p:cNvPr id="18" name="ZoneTexte 17"/>
          <p:cNvSpPr txBox="1"/>
          <p:nvPr/>
        </p:nvSpPr>
        <p:spPr>
          <a:xfrm rot="16200000">
            <a:off x="2584554" y="3906637"/>
            <a:ext cx="1296309" cy="230832"/>
          </a:xfrm>
          <a:prstGeom prst="rect">
            <a:avLst/>
          </a:prstGeom>
          <a:noFill/>
        </p:spPr>
        <p:txBody>
          <a:bodyPr wrap="square" rtlCol="0">
            <a:spAutoFit/>
          </a:bodyPr>
          <a:lstStyle/>
          <a:p>
            <a:r>
              <a:rPr lang="fr-FR" sz="900" dirty="0" smtClean="0"/>
              <a:t>Source: GoToWebinar</a:t>
            </a:r>
            <a:endParaRPr lang="fr-FR" sz="900" dirty="0"/>
          </a:p>
        </p:txBody>
      </p:sp>
      <p:sp>
        <p:nvSpPr>
          <p:cNvPr id="19" name="ZoneTexte 18"/>
          <p:cNvSpPr txBox="1"/>
          <p:nvPr/>
        </p:nvSpPr>
        <p:spPr>
          <a:xfrm rot="16200000">
            <a:off x="2584554" y="5694873"/>
            <a:ext cx="1296309" cy="230832"/>
          </a:xfrm>
          <a:prstGeom prst="rect">
            <a:avLst/>
          </a:prstGeom>
          <a:noFill/>
        </p:spPr>
        <p:txBody>
          <a:bodyPr wrap="square" rtlCol="0">
            <a:spAutoFit/>
          </a:bodyPr>
          <a:lstStyle/>
          <a:p>
            <a:r>
              <a:rPr lang="fr-FR" sz="900" dirty="0" smtClean="0"/>
              <a:t>Source: GoToWebinar</a:t>
            </a:r>
            <a:endParaRPr lang="fr-FR" sz="900" dirty="0"/>
          </a:p>
        </p:txBody>
      </p:sp>
    </p:spTree>
    <p:extLst>
      <p:ext uri="{BB962C8B-B14F-4D97-AF65-F5344CB8AC3E}">
        <p14:creationId xmlns:p14="http://schemas.microsoft.com/office/powerpoint/2010/main" val="2689977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Develop the Presentation</a:t>
            </a:r>
            <a:endParaRPr lang="en-US" sz="4000" b="1" dirty="0">
              <a:solidFill>
                <a:schemeClr val="bg1"/>
              </a:solidFill>
            </a:endParaRPr>
          </a:p>
        </p:txBody>
      </p:sp>
      <p:sp>
        <p:nvSpPr>
          <p:cNvPr id="4"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graphicFrame>
        <p:nvGraphicFramePr>
          <p:cNvPr id="115" name="Graphique 114"/>
          <p:cNvGraphicFramePr>
            <a:graphicFrameLocks/>
          </p:cNvGraphicFramePr>
          <p:nvPr>
            <p:extLst>
              <p:ext uri="{D42A27DB-BD31-4B8C-83A1-F6EECF244321}">
                <p14:modId xmlns:p14="http://schemas.microsoft.com/office/powerpoint/2010/main" val="2334100240"/>
              </p:ext>
            </p:extLst>
          </p:nvPr>
        </p:nvGraphicFramePr>
        <p:xfrm>
          <a:off x="232069" y="1474812"/>
          <a:ext cx="2834769" cy="2980708"/>
        </p:xfrm>
        <a:graphic>
          <a:graphicData uri="http://schemas.openxmlformats.org/drawingml/2006/chart">
            <c:chart xmlns:c="http://schemas.openxmlformats.org/drawingml/2006/chart" xmlns:r="http://schemas.openxmlformats.org/officeDocument/2006/relationships" r:id="rId2"/>
          </a:graphicData>
        </a:graphic>
      </p:graphicFrame>
      <p:sp>
        <p:nvSpPr>
          <p:cNvPr id="117" name="Rectangle à coins arrondis 116"/>
          <p:cNvSpPr/>
          <p:nvPr/>
        </p:nvSpPr>
        <p:spPr>
          <a:xfrm>
            <a:off x="209454" y="1190847"/>
            <a:ext cx="2880000" cy="3285460"/>
          </a:xfrm>
          <a:prstGeom prst="roundRect">
            <a:avLst>
              <a:gd name="adj" fmla="val 6017"/>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p:cNvSpPr txBox="1"/>
          <p:nvPr/>
        </p:nvSpPr>
        <p:spPr>
          <a:xfrm>
            <a:off x="209454" y="1251249"/>
            <a:ext cx="2893325" cy="276999"/>
          </a:xfrm>
          <a:prstGeom prst="rect">
            <a:avLst/>
          </a:prstGeom>
          <a:noFill/>
        </p:spPr>
        <p:txBody>
          <a:bodyPr wrap="square" rtlCol="0">
            <a:spAutoFit/>
          </a:bodyPr>
          <a:lstStyle/>
          <a:p>
            <a:pPr algn="ctr"/>
            <a:r>
              <a:rPr lang="en-US" sz="1200" b="1" dirty="0" smtClean="0"/>
              <a:t>What engages you on a webinar?</a:t>
            </a:r>
            <a:endParaRPr lang="en-US" sz="1200" b="1" dirty="0"/>
          </a:p>
        </p:txBody>
      </p:sp>
      <p:grpSp>
        <p:nvGrpSpPr>
          <p:cNvPr id="137" name="Groupe 136"/>
          <p:cNvGrpSpPr/>
          <p:nvPr/>
        </p:nvGrpSpPr>
        <p:grpSpPr>
          <a:xfrm>
            <a:off x="209454" y="4550734"/>
            <a:ext cx="2934592" cy="1967023"/>
            <a:chOff x="209454" y="4550734"/>
            <a:chExt cx="2934592" cy="1967023"/>
          </a:xfrm>
        </p:grpSpPr>
        <p:sp>
          <p:nvSpPr>
            <p:cNvPr id="121" name="AutoShape 48"/>
            <p:cNvSpPr>
              <a:spLocks noChangeAspect="1"/>
            </p:cNvSpPr>
            <p:nvPr/>
          </p:nvSpPr>
          <p:spPr bwMode="auto">
            <a:xfrm>
              <a:off x="1091934" y="5552184"/>
              <a:ext cx="221215" cy="468000"/>
            </a:xfrm>
            <a:custGeom>
              <a:avLst/>
              <a:gdLst>
                <a:gd name="T0" fmla="*/ 453232 w 21186"/>
                <a:gd name="T1" fmla="*/ 958850 h 21598"/>
                <a:gd name="T2" fmla="*/ 453232 w 21186"/>
                <a:gd name="T3" fmla="*/ 958850 h 21598"/>
                <a:gd name="T4" fmla="*/ 453232 w 21186"/>
                <a:gd name="T5" fmla="*/ 958850 h 21598"/>
                <a:gd name="T6" fmla="*/ 453232 w 21186"/>
                <a:gd name="T7" fmla="*/ 958850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6" h="21598">
                  <a:moveTo>
                    <a:pt x="21109" y="10493"/>
                  </a:moveTo>
                  <a:lnTo>
                    <a:pt x="18131" y="5494"/>
                  </a:lnTo>
                  <a:cubicBezTo>
                    <a:pt x="16942" y="3496"/>
                    <a:pt x="13473" y="3559"/>
                    <a:pt x="13473" y="3559"/>
                  </a:cubicBezTo>
                  <a:lnTo>
                    <a:pt x="11525" y="3559"/>
                  </a:lnTo>
                  <a:cubicBezTo>
                    <a:pt x="13163" y="3361"/>
                    <a:pt x="14378" y="2653"/>
                    <a:pt x="14378" y="1808"/>
                  </a:cubicBezTo>
                  <a:cubicBezTo>
                    <a:pt x="14378" y="809"/>
                    <a:pt x="12685" y="0"/>
                    <a:pt x="10597" y="0"/>
                  </a:cubicBezTo>
                  <a:cubicBezTo>
                    <a:pt x="8509" y="0"/>
                    <a:pt x="6817" y="809"/>
                    <a:pt x="6817" y="1808"/>
                  </a:cubicBezTo>
                  <a:cubicBezTo>
                    <a:pt x="6817" y="2653"/>
                    <a:pt x="8031" y="3361"/>
                    <a:pt x="9669" y="3559"/>
                  </a:cubicBezTo>
                  <a:lnTo>
                    <a:pt x="7712" y="3559"/>
                  </a:lnTo>
                  <a:cubicBezTo>
                    <a:pt x="7712" y="3559"/>
                    <a:pt x="4243" y="3496"/>
                    <a:pt x="3054" y="5494"/>
                  </a:cubicBezTo>
                  <a:lnTo>
                    <a:pt x="76" y="10493"/>
                  </a:lnTo>
                  <a:cubicBezTo>
                    <a:pt x="-207" y="10960"/>
                    <a:pt x="328" y="11317"/>
                    <a:pt x="1174" y="11434"/>
                  </a:cubicBezTo>
                  <a:cubicBezTo>
                    <a:pt x="2020" y="11552"/>
                    <a:pt x="2886" y="11345"/>
                    <a:pt x="3109" y="10972"/>
                  </a:cubicBezTo>
                  <a:lnTo>
                    <a:pt x="6003" y="6099"/>
                  </a:lnTo>
                  <a:lnTo>
                    <a:pt x="6793" y="6099"/>
                  </a:lnTo>
                  <a:lnTo>
                    <a:pt x="1771" y="14536"/>
                  </a:lnTo>
                  <a:lnTo>
                    <a:pt x="6497" y="14536"/>
                  </a:lnTo>
                  <a:lnTo>
                    <a:pt x="6500" y="14538"/>
                  </a:lnTo>
                  <a:lnTo>
                    <a:pt x="6500" y="20730"/>
                  </a:lnTo>
                  <a:cubicBezTo>
                    <a:pt x="6500" y="21202"/>
                    <a:pt x="7339" y="21596"/>
                    <a:pt x="8361" y="21598"/>
                  </a:cubicBezTo>
                  <a:cubicBezTo>
                    <a:pt x="9262" y="21600"/>
                    <a:pt x="10214" y="21159"/>
                    <a:pt x="10214" y="20687"/>
                  </a:cubicBezTo>
                  <a:lnTo>
                    <a:pt x="10214" y="20689"/>
                  </a:lnTo>
                  <a:lnTo>
                    <a:pt x="10214" y="14536"/>
                  </a:lnTo>
                  <a:lnTo>
                    <a:pt x="10971" y="14536"/>
                  </a:lnTo>
                  <a:lnTo>
                    <a:pt x="10971" y="20689"/>
                  </a:lnTo>
                  <a:lnTo>
                    <a:pt x="10971" y="20687"/>
                  </a:lnTo>
                  <a:cubicBezTo>
                    <a:pt x="10971" y="21159"/>
                    <a:pt x="11923" y="21600"/>
                    <a:pt x="12824" y="21598"/>
                  </a:cubicBezTo>
                  <a:cubicBezTo>
                    <a:pt x="13846" y="21596"/>
                    <a:pt x="14685" y="21202"/>
                    <a:pt x="14685" y="20730"/>
                  </a:cubicBezTo>
                  <a:lnTo>
                    <a:pt x="14685" y="14538"/>
                  </a:lnTo>
                  <a:lnTo>
                    <a:pt x="14688" y="14536"/>
                  </a:lnTo>
                  <a:lnTo>
                    <a:pt x="19414" y="14536"/>
                  </a:lnTo>
                  <a:lnTo>
                    <a:pt x="14392" y="6099"/>
                  </a:lnTo>
                  <a:lnTo>
                    <a:pt x="15182" y="6099"/>
                  </a:lnTo>
                  <a:lnTo>
                    <a:pt x="18076" y="10972"/>
                  </a:lnTo>
                  <a:cubicBezTo>
                    <a:pt x="18299" y="11345"/>
                    <a:pt x="19165" y="11552"/>
                    <a:pt x="20011" y="11434"/>
                  </a:cubicBezTo>
                  <a:cubicBezTo>
                    <a:pt x="20857" y="11317"/>
                    <a:pt x="21393" y="10960"/>
                    <a:pt x="21109" y="10493"/>
                  </a:cubicBezTo>
                  <a:close/>
                </a:path>
              </a:pathLst>
            </a:custGeom>
            <a:solidFill>
              <a:srgbClr val="F0AF4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22" name="Rectangle à coins arrondis 121"/>
            <p:cNvSpPr/>
            <p:nvPr/>
          </p:nvSpPr>
          <p:spPr>
            <a:xfrm>
              <a:off x="209454" y="4550734"/>
              <a:ext cx="2880000" cy="1967023"/>
            </a:xfrm>
            <a:prstGeom prst="roundRect">
              <a:avLst>
                <a:gd name="adj" fmla="val 8601"/>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AutoShape 51"/>
            <p:cNvSpPr>
              <a:spLocks noChangeAspect="1"/>
            </p:cNvSpPr>
            <p:nvPr/>
          </p:nvSpPr>
          <p:spPr bwMode="auto">
            <a:xfrm>
              <a:off x="503527" y="5660184"/>
              <a:ext cx="144905" cy="360000"/>
            </a:xfrm>
            <a:custGeom>
              <a:avLst/>
              <a:gdLst>
                <a:gd name="T0" fmla="*/ 381794 w 21600"/>
                <a:gd name="T1" fmla="*/ 948532 h 21600"/>
                <a:gd name="T2" fmla="*/ 381794 w 21600"/>
                <a:gd name="T3" fmla="*/ 948532 h 21600"/>
                <a:gd name="T4" fmla="*/ 381794 w 21600"/>
                <a:gd name="T5" fmla="*/ 948532 h 21600"/>
                <a:gd name="T6" fmla="*/ 381794 w 21600"/>
                <a:gd name="T7" fmla="*/ 948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88" y="3532"/>
                  </a:moveTo>
                  <a:cubicBezTo>
                    <a:pt x="15182" y="3532"/>
                    <a:pt x="13807" y="3532"/>
                    <a:pt x="12255" y="3532"/>
                  </a:cubicBezTo>
                  <a:cubicBezTo>
                    <a:pt x="14034" y="3288"/>
                    <a:pt x="15315" y="2612"/>
                    <a:pt x="15315" y="1815"/>
                  </a:cubicBezTo>
                  <a:cubicBezTo>
                    <a:pt x="15315" y="812"/>
                    <a:pt x="13294" y="0"/>
                    <a:pt x="10800" y="0"/>
                  </a:cubicBezTo>
                  <a:cubicBezTo>
                    <a:pt x="8305" y="0"/>
                    <a:pt x="6284" y="812"/>
                    <a:pt x="6284" y="1815"/>
                  </a:cubicBezTo>
                  <a:cubicBezTo>
                    <a:pt x="6284" y="2612"/>
                    <a:pt x="7565" y="3288"/>
                    <a:pt x="9344" y="3532"/>
                  </a:cubicBezTo>
                  <a:cubicBezTo>
                    <a:pt x="7784" y="3532"/>
                    <a:pt x="6405" y="3532"/>
                    <a:pt x="5811" y="3532"/>
                  </a:cubicBezTo>
                  <a:cubicBezTo>
                    <a:pt x="2616" y="3532"/>
                    <a:pt x="0" y="4573"/>
                    <a:pt x="0" y="5857"/>
                  </a:cubicBezTo>
                  <a:cubicBezTo>
                    <a:pt x="0" y="6512"/>
                    <a:pt x="0" y="11047"/>
                    <a:pt x="0" y="11486"/>
                  </a:cubicBezTo>
                  <a:cubicBezTo>
                    <a:pt x="0" y="11925"/>
                    <a:pt x="858" y="12281"/>
                    <a:pt x="1950" y="12281"/>
                  </a:cubicBezTo>
                  <a:cubicBezTo>
                    <a:pt x="3042" y="12281"/>
                    <a:pt x="3928" y="11925"/>
                    <a:pt x="3928" y="11486"/>
                  </a:cubicBezTo>
                  <a:cubicBezTo>
                    <a:pt x="3928" y="10975"/>
                    <a:pt x="3928" y="6411"/>
                    <a:pt x="3928" y="6411"/>
                  </a:cubicBezTo>
                  <a:lnTo>
                    <a:pt x="4935" y="6411"/>
                  </a:lnTo>
                  <a:cubicBezTo>
                    <a:pt x="4935" y="6411"/>
                    <a:pt x="4958" y="19663"/>
                    <a:pt x="4958" y="20535"/>
                  </a:cubicBezTo>
                  <a:cubicBezTo>
                    <a:pt x="4958" y="21123"/>
                    <a:pt x="6144" y="21599"/>
                    <a:pt x="7607" y="21599"/>
                  </a:cubicBezTo>
                  <a:cubicBezTo>
                    <a:pt x="9070" y="21599"/>
                    <a:pt x="10256" y="21123"/>
                    <a:pt x="10256" y="20535"/>
                  </a:cubicBezTo>
                  <a:cubicBezTo>
                    <a:pt x="10256" y="19663"/>
                    <a:pt x="10256" y="12333"/>
                    <a:pt x="10256" y="12333"/>
                  </a:cubicBezTo>
                  <a:lnTo>
                    <a:pt x="11343" y="12333"/>
                  </a:lnTo>
                  <a:cubicBezTo>
                    <a:pt x="11343" y="12333"/>
                    <a:pt x="11343" y="19663"/>
                    <a:pt x="11343" y="20535"/>
                  </a:cubicBezTo>
                  <a:cubicBezTo>
                    <a:pt x="11343" y="21123"/>
                    <a:pt x="12529" y="21599"/>
                    <a:pt x="13992" y="21599"/>
                  </a:cubicBezTo>
                  <a:cubicBezTo>
                    <a:pt x="15455" y="21599"/>
                    <a:pt x="16653" y="21123"/>
                    <a:pt x="16653" y="20535"/>
                  </a:cubicBezTo>
                  <a:cubicBezTo>
                    <a:pt x="16653" y="19663"/>
                    <a:pt x="16653" y="6411"/>
                    <a:pt x="16653" y="6411"/>
                  </a:cubicBezTo>
                  <a:lnTo>
                    <a:pt x="17671" y="6411"/>
                  </a:lnTo>
                  <a:cubicBezTo>
                    <a:pt x="17671" y="6411"/>
                    <a:pt x="17671" y="10975"/>
                    <a:pt x="17671" y="11486"/>
                  </a:cubicBezTo>
                  <a:cubicBezTo>
                    <a:pt x="17671" y="11925"/>
                    <a:pt x="18557" y="12281"/>
                    <a:pt x="19649" y="12281"/>
                  </a:cubicBezTo>
                  <a:cubicBezTo>
                    <a:pt x="20741" y="12281"/>
                    <a:pt x="21599" y="11925"/>
                    <a:pt x="21599" y="11486"/>
                  </a:cubicBezTo>
                  <a:cubicBezTo>
                    <a:pt x="21599" y="11047"/>
                    <a:pt x="21599" y="6512"/>
                    <a:pt x="21599" y="5857"/>
                  </a:cubicBezTo>
                  <a:cubicBezTo>
                    <a:pt x="21599" y="4573"/>
                    <a:pt x="18983" y="3532"/>
                    <a:pt x="15788" y="3532"/>
                  </a:cubicBezTo>
                  <a:close/>
                </a:path>
              </a:pathLst>
            </a:custGeom>
            <a:solidFill>
              <a:srgbClr val="FB522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24" name="ZoneTexte 123"/>
            <p:cNvSpPr txBox="1"/>
            <p:nvPr/>
          </p:nvSpPr>
          <p:spPr>
            <a:xfrm>
              <a:off x="250721" y="4582647"/>
              <a:ext cx="2893325" cy="276999"/>
            </a:xfrm>
            <a:prstGeom prst="rect">
              <a:avLst/>
            </a:prstGeom>
            <a:noFill/>
          </p:spPr>
          <p:txBody>
            <a:bodyPr wrap="square" rtlCol="0">
              <a:spAutoFit/>
            </a:bodyPr>
            <a:lstStyle/>
            <a:p>
              <a:r>
                <a:rPr lang="en-US" sz="1200" b="1" dirty="0" smtClean="0"/>
                <a:t>What is your preferred webinar duration?</a:t>
              </a:r>
              <a:endParaRPr lang="en-US" sz="1200" b="1" dirty="0"/>
            </a:p>
          </p:txBody>
        </p:sp>
        <p:sp>
          <p:nvSpPr>
            <p:cNvPr id="125" name="AutoShape 48"/>
            <p:cNvSpPr>
              <a:spLocks noChangeAspect="1"/>
            </p:cNvSpPr>
            <p:nvPr/>
          </p:nvSpPr>
          <p:spPr bwMode="auto">
            <a:xfrm>
              <a:off x="2256273" y="5156184"/>
              <a:ext cx="408396" cy="864000"/>
            </a:xfrm>
            <a:custGeom>
              <a:avLst/>
              <a:gdLst>
                <a:gd name="T0" fmla="*/ 453232 w 21186"/>
                <a:gd name="T1" fmla="*/ 958850 h 21598"/>
                <a:gd name="T2" fmla="*/ 453232 w 21186"/>
                <a:gd name="T3" fmla="*/ 958850 h 21598"/>
                <a:gd name="T4" fmla="*/ 453232 w 21186"/>
                <a:gd name="T5" fmla="*/ 958850 h 21598"/>
                <a:gd name="T6" fmla="*/ 453232 w 21186"/>
                <a:gd name="T7" fmla="*/ 958850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86" h="21598">
                  <a:moveTo>
                    <a:pt x="21109" y="10493"/>
                  </a:moveTo>
                  <a:lnTo>
                    <a:pt x="18131" y="5494"/>
                  </a:lnTo>
                  <a:cubicBezTo>
                    <a:pt x="16942" y="3496"/>
                    <a:pt x="13473" y="3559"/>
                    <a:pt x="13473" y="3559"/>
                  </a:cubicBezTo>
                  <a:lnTo>
                    <a:pt x="11525" y="3559"/>
                  </a:lnTo>
                  <a:cubicBezTo>
                    <a:pt x="13163" y="3361"/>
                    <a:pt x="14378" y="2653"/>
                    <a:pt x="14378" y="1808"/>
                  </a:cubicBezTo>
                  <a:cubicBezTo>
                    <a:pt x="14378" y="809"/>
                    <a:pt x="12685" y="0"/>
                    <a:pt x="10597" y="0"/>
                  </a:cubicBezTo>
                  <a:cubicBezTo>
                    <a:pt x="8509" y="0"/>
                    <a:pt x="6817" y="809"/>
                    <a:pt x="6817" y="1808"/>
                  </a:cubicBezTo>
                  <a:cubicBezTo>
                    <a:pt x="6817" y="2653"/>
                    <a:pt x="8031" y="3361"/>
                    <a:pt x="9669" y="3559"/>
                  </a:cubicBezTo>
                  <a:lnTo>
                    <a:pt x="7712" y="3559"/>
                  </a:lnTo>
                  <a:cubicBezTo>
                    <a:pt x="7712" y="3559"/>
                    <a:pt x="4243" y="3496"/>
                    <a:pt x="3054" y="5494"/>
                  </a:cubicBezTo>
                  <a:lnTo>
                    <a:pt x="76" y="10493"/>
                  </a:lnTo>
                  <a:cubicBezTo>
                    <a:pt x="-207" y="10960"/>
                    <a:pt x="328" y="11317"/>
                    <a:pt x="1174" y="11434"/>
                  </a:cubicBezTo>
                  <a:cubicBezTo>
                    <a:pt x="2020" y="11552"/>
                    <a:pt x="2886" y="11345"/>
                    <a:pt x="3109" y="10972"/>
                  </a:cubicBezTo>
                  <a:lnTo>
                    <a:pt x="6003" y="6099"/>
                  </a:lnTo>
                  <a:lnTo>
                    <a:pt x="6793" y="6099"/>
                  </a:lnTo>
                  <a:lnTo>
                    <a:pt x="1771" y="14536"/>
                  </a:lnTo>
                  <a:lnTo>
                    <a:pt x="6497" y="14536"/>
                  </a:lnTo>
                  <a:lnTo>
                    <a:pt x="6500" y="14538"/>
                  </a:lnTo>
                  <a:lnTo>
                    <a:pt x="6500" y="20730"/>
                  </a:lnTo>
                  <a:cubicBezTo>
                    <a:pt x="6500" y="21202"/>
                    <a:pt x="7339" y="21596"/>
                    <a:pt x="8361" y="21598"/>
                  </a:cubicBezTo>
                  <a:cubicBezTo>
                    <a:pt x="9262" y="21600"/>
                    <a:pt x="10214" y="21159"/>
                    <a:pt x="10214" y="20687"/>
                  </a:cubicBezTo>
                  <a:lnTo>
                    <a:pt x="10214" y="20689"/>
                  </a:lnTo>
                  <a:lnTo>
                    <a:pt x="10214" y="14536"/>
                  </a:lnTo>
                  <a:lnTo>
                    <a:pt x="10971" y="14536"/>
                  </a:lnTo>
                  <a:lnTo>
                    <a:pt x="10971" y="20689"/>
                  </a:lnTo>
                  <a:lnTo>
                    <a:pt x="10971" y="20687"/>
                  </a:lnTo>
                  <a:cubicBezTo>
                    <a:pt x="10971" y="21159"/>
                    <a:pt x="11923" y="21600"/>
                    <a:pt x="12824" y="21598"/>
                  </a:cubicBezTo>
                  <a:cubicBezTo>
                    <a:pt x="13846" y="21596"/>
                    <a:pt x="14685" y="21202"/>
                    <a:pt x="14685" y="20730"/>
                  </a:cubicBezTo>
                  <a:lnTo>
                    <a:pt x="14685" y="14538"/>
                  </a:lnTo>
                  <a:lnTo>
                    <a:pt x="14688" y="14536"/>
                  </a:lnTo>
                  <a:lnTo>
                    <a:pt x="19414" y="14536"/>
                  </a:lnTo>
                  <a:lnTo>
                    <a:pt x="14392" y="6099"/>
                  </a:lnTo>
                  <a:lnTo>
                    <a:pt x="15182" y="6099"/>
                  </a:lnTo>
                  <a:lnTo>
                    <a:pt x="18076" y="10972"/>
                  </a:lnTo>
                  <a:cubicBezTo>
                    <a:pt x="18299" y="11345"/>
                    <a:pt x="19165" y="11552"/>
                    <a:pt x="20011" y="11434"/>
                  </a:cubicBezTo>
                  <a:cubicBezTo>
                    <a:pt x="20857" y="11317"/>
                    <a:pt x="21393" y="10960"/>
                    <a:pt x="21109" y="10493"/>
                  </a:cubicBezTo>
                  <a:close/>
                </a:path>
              </a:pathLst>
            </a:custGeom>
            <a:solidFill>
              <a:srgbClr val="F0AF4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26" name="AutoShape 51"/>
            <p:cNvSpPr>
              <a:spLocks noChangeAspect="1"/>
            </p:cNvSpPr>
            <p:nvPr/>
          </p:nvSpPr>
          <p:spPr bwMode="auto">
            <a:xfrm>
              <a:off x="1704690" y="5264184"/>
              <a:ext cx="304299" cy="756000"/>
            </a:xfrm>
            <a:custGeom>
              <a:avLst/>
              <a:gdLst>
                <a:gd name="T0" fmla="*/ 381794 w 21600"/>
                <a:gd name="T1" fmla="*/ 948532 h 21600"/>
                <a:gd name="T2" fmla="*/ 381794 w 21600"/>
                <a:gd name="T3" fmla="*/ 948532 h 21600"/>
                <a:gd name="T4" fmla="*/ 381794 w 21600"/>
                <a:gd name="T5" fmla="*/ 948532 h 21600"/>
                <a:gd name="T6" fmla="*/ 381794 w 21600"/>
                <a:gd name="T7" fmla="*/ 948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88" y="3532"/>
                  </a:moveTo>
                  <a:cubicBezTo>
                    <a:pt x="15182" y="3532"/>
                    <a:pt x="13807" y="3532"/>
                    <a:pt x="12255" y="3532"/>
                  </a:cubicBezTo>
                  <a:cubicBezTo>
                    <a:pt x="14034" y="3288"/>
                    <a:pt x="15315" y="2612"/>
                    <a:pt x="15315" y="1815"/>
                  </a:cubicBezTo>
                  <a:cubicBezTo>
                    <a:pt x="15315" y="812"/>
                    <a:pt x="13294" y="0"/>
                    <a:pt x="10800" y="0"/>
                  </a:cubicBezTo>
                  <a:cubicBezTo>
                    <a:pt x="8305" y="0"/>
                    <a:pt x="6284" y="812"/>
                    <a:pt x="6284" y="1815"/>
                  </a:cubicBezTo>
                  <a:cubicBezTo>
                    <a:pt x="6284" y="2612"/>
                    <a:pt x="7565" y="3288"/>
                    <a:pt x="9344" y="3532"/>
                  </a:cubicBezTo>
                  <a:cubicBezTo>
                    <a:pt x="7784" y="3532"/>
                    <a:pt x="6405" y="3532"/>
                    <a:pt x="5811" y="3532"/>
                  </a:cubicBezTo>
                  <a:cubicBezTo>
                    <a:pt x="2616" y="3532"/>
                    <a:pt x="0" y="4573"/>
                    <a:pt x="0" y="5857"/>
                  </a:cubicBezTo>
                  <a:cubicBezTo>
                    <a:pt x="0" y="6512"/>
                    <a:pt x="0" y="11047"/>
                    <a:pt x="0" y="11486"/>
                  </a:cubicBezTo>
                  <a:cubicBezTo>
                    <a:pt x="0" y="11925"/>
                    <a:pt x="858" y="12281"/>
                    <a:pt x="1950" y="12281"/>
                  </a:cubicBezTo>
                  <a:cubicBezTo>
                    <a:pt x="3042" y="12281"/>
                    <a:pt x="3928" y="11925"/>
                    <a:pt x="3928" y="11486"/>
                  </a:cubicBezTo>
                  <a:cubicBezTo>
                    <a:pt x="3928" y="10975"/>
                    <a:pt x="3928" y="6411"/>
                    <a:pt x="3928" y="6411"/>
                  </a:cubicBezTo>
                  <a:lnTo>
                    <a:pt x="4935" y="6411"/>
                  </a:lnTo>
                  <a:cubicBezTo>
                    <a:pt x="4935" y="6411"/>
                    <a:pt x="4958" y="19663"/>
                    <a:pt x="4958" y="20535"/>
                  </a:cubicBezTo>
                  <a:cubicBezTo>
                    <a:pt x="4958" y="21123"/>
                    <a:pt x="6144" y="21599"/>
                    <a:pt x="7607" y="21599"/>
                  </a:cubicBezTo>
                  <a:cubicBezTo>
                    <a:pt x="9070" y="21599"/>
                    <a:pt x="10256" y="21123"/>
                    <a:pt x="10256" y="20535"/>
                  </a:cubicBezTo>
                  <a:cubicBezTo>
                    <a:pt x="10256" y="19663"/>
                    <a:pt x="10256" y="12333"/>
                    <a:pt x="10256" y="12333"/>
                  </a:cubicBezTo>
                  <a:lnTo>
                    <a:pt x="11343" y="12333"/>
                  </a:lnTo>
                  <a:cubicBezTo>
                    <a:pt x="11343" y="12333"/>
                    <a:pt x="11343" y="19663"/>
                    <a:pt x="11343" y="20535"/>
                  </a:cubicBezTo>
                  <a:cubicBezTo>
                    <a:pt x="11343" y="21123"/>
                    <a:pt x="12529" y="21599"/>
                    <a:pt x="13992" y="21599"/>
                  </a:cubicBezTo>
                  <a:cubicBezTo>
                    <a:pt x="15455" y="21599"/>
                    <a:pt x="16653" y="21123"/>
                    <a:pt x="16653" y="20535"/>
                  </a:cubicBezTo>
                  <a:cubicBezTo>
                    <a:pt x="16653" y="19663"/>
                    <a:pt x="16653" y="6411"/>
                    <a:pt x="16653" y="6411"/>
                  </a:cubicBezTo>
                  <a:lnTo>
                    <a:pt x="17671" y="6411"/>
                  </a:lnTo>
                  <a:cubicBezTo>
                    <a:pt x="17671" y="6411"/>
                    <a:pt x="17671" y="10975"/>
                    <a:pt x="17671" y="11486"/>
                  </a:cubicBezTo>
                  <a:cubicBezTo>
                    <a:pt x="17671" y="11925"/>
                    <a:pt x="18557" y="12281"/>
                    <a:pt x="19649" y="12281"/>
                  </a:cubicBezTo>
                  <a:cubicBezTo>
                    <a:pt x="20741" y="12281"/>
                    <a:pt x="21599" y="11925"/>
                    <a:pt x="21599" y="11486"/>
                  </a:cubicBezTo>
                  <a:cubicBezTo>
                    <a:pt x="21599" y="11047"/>
                    <a:pt x="21599" y="6512"/>
                    <a:pt x="21599" y="5857"/>
                  </a:cubicBezTo>
                  <a:cubicBezTo>
                    <a:pt x="21599" y="4573"/>
                    <a:pt x="18983" y="3532"/>
                    <a:pt x="15788" y="3532"/>
                  </a:cubicBezTo>
                  <a:close/>
                </a:path>
              </a:pathLst>
            </a:custGeom>
            <a:solidFill>
              <a:srgbClr val="FB522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cxnSp>
          <p:nvCxnSpPr>
            <p:cNvPr id="127" name="Connecteur droit 126"/>
            <p:cNvCxnSpPr/>
            <p:nvPr/>
          </p:nvCxnSpPr>
          <p:spPr>
            <a:xfrm>
              <a:off x="395306" y="5094028"/>
              <a:ext cx="0" cy="97697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rot="5400000">
              <a:off x="1652194" y="4810893"/>
              <a:ext cx="0" cy="25200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316342" y="6034157"/>
              <a:ext cx="518615" cy="400110"/>
            </a:xfrm>
            <a:prstGeom prst="rect">
              <a:avLst/>
            </a:prstGeom>
            <a:noFill/>
          </p:spPr>
          <p:txBody>
            <a:bodyPr wrap="square" rtlCol="0">
              <a:spAutoFit/>
            </a:bodyPr>
            <a:lstStyle/>
            <a:p>
              <a:pPr algn="ctr"/>
              <a:r>
                <a:rPr lang="fr-FR" sz="1000" dirty="0" smtClean="0"/>
                <a:t>20</a:t>
              </a:r>
            </a:p>
            <a:p>
              <a:pPr algn="ctr"/>
              <a:r>
                <a:rPr lang="fr-FR" sz="1000" dirty="0" smtClean="0"/>
                <a:t>Min.</a:t>
              </a:r>
              <a:endParaRPr lang="fr-FR" sz="1000" dirty="0"/>
            </a:p>
          </p:txBody>
        </p:sp>
        <p:sp>
          <p:nvSpPr>
            <p:cNvPr id="130" name="ZoneTexte 129"/>
            <p:cNvSpPr txBox="1"/>
            <p:nvPr/>
          </p:nvSpPr>
          <p:spPr>
            <a:xfrm>
              <a:off x="950826" y="6036429"/>
              <a:ext cx="518615" cy="400110"/>
            </a:xfrm>
            <a:prstGeom prst="rect">
              <a:avLst/>
            </a:prstGeom>
            <a:noFill/>
          </p:spPr>
          <p:txBody>
            <a:bodyPr wrap="square" rtlCol="0">
              <a:spAutoFit/>
            </a:bodyPr>
            <a:lstStyle/>
            <a:p>
              <a:pPr algn="ctr"/>
              <a:r>
                <a:rPr lang="fr-FR" sz="1000" dirty="0"/>
                <a:t>6</a:t>
              </a:r>
              <a:r>
                <a:rPr lang="fr-FR" sz="1000" dirty="0" smtClean="0"/>
                <a:t>0</a:t>
              </a:r>
            </a:p>
            <a:p>
              <a:pPr algn="ctr"/>
              <a:r>
                <a:rPr lang="fr-FR" sz="1000" dirty="0" smtClean="0"/>
                <a:t>Min.</a:t>
              </a:r>
              <a:endParaRPr lang="fr-FR" sz="1000" dirty="0"/>
            </a:p>
          </p:txBody>
        </p:sp>
        <p:sp>
          <p:nvSpPr>
            <p:cNvPr id="131" name="ZoneTexte 130"/>
            <p:cNvSpPr txBox="1"/>
            <p:nvPr/>
          </p:nvSpPr>
          <p:spPr>
            <a:xfrm>
              <a:off x="1594554" y="6025053"/>
              <a:ext cx="518615" cy="400110"/>
            </a:xfrm>
            <a:prstGeom prst="rect">
              <a:avLst/>
            </a:prstGeom>
            <a:noFill/>
          </p:spPr>
          <p:txBody>
            <a:bodyPr wrap="square" rtlCol="0">
              <a:spAutoFit/>
            </a:bodyPr>
            <a:lstStyle/>
            <a:p>
              <a:pPr algn="ctr"/>
              <a:r>
                <a:rPr lang="fr-FR" sz="1000" dirty="0" smtClean="0"/>
                <a:t>30</a:t>
              </a:r>
            </a:p>
            <a:p>
              <a:pPr algn="ctr"/>
              <a:r>
                <a:rPr lang="fr-FR" sz="1000" dirty="0" smtClean="0"/>
                <a:t>Min.</a:t>
              </a:r>
              <a:endParaRPr lang="fr-FR" sz="1000" dirty="0"/>
            </a:p>
          </p:txBody>
        </p:sp>
        <p:sp>
          <p:nvSpPr>
            <p:cNvPr id="132" name="ZoneTexte 131"/>
            <p:cNvSpPr txBox="1"/>
            <p:nvPr/>
          </p:nvSpPr>
          <p:spPr>
            <a:xfrm>
              <a:off x="2209600" y="6013677"/>
              <a:ext cx="518615" cy="400110"/>
            </a:xfrm>
            <a:prstGeom prst="rect">
              <a:avLst/>
            </a:prstGeom>
            <a:noFill/>
          </p:spPr>
          <p:txBody>
            <a:bodyPr wrap="square" rtlCol="0">
              <a:spAutoFit/>
            </a:bodyPr>
            <a:lstStyle/>
            <a:p>
              <a:pPr algn="ctr"/>
              <a:r>
                <a:rPr lang="fr-FR" sz="1000" dirty="0" smtClean="0"/>
                <a:t>45</a:t>
              </a:r>
            </a:p>
            <a:p>
              <a:pPr algn="ctr"/>
              <a:r>
                <a:rPr lang="fr-FR" sz="1000" dirty="0" smtClean="0"/>
                <a:t>Min.</a:t>
              </a:r>
              <a:endParaRPr lang="fr-FR" sz="1000" dirty="0"/>
            </a:p>
          </p:txBody>
        </p:sp>
        <p:sp>
          <p:nvSpPr>
            <p:cNvPr id="133" name="Rectangle 132"/>
            <p:cNvSpPr/>
            <p:nvPr/>
          </p:nvSpPr>
          <p:spPr>
            <a:xfrm>
              <a:off x="636657" y="5368111"/>
              <a:ext cx="396000" cy="216000"/>
            </a:xfrm>
            <a:prstGeom prst="wedgeRectCallout">
              <a:avLst>
                <a:gd name="adj1" fmla="val -49865"/>
                <a:gd name="adj2" fmla="val 100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5%</a:t>
              </a:r>
              <a:endParaRPr lang="fr-FR" sz="1200" b="1" dirty="0"/>
            </a:p>
          </p:txBody>
        </p:sp>
        <p:sp>
          <p:nvSpPr>
            <p:cNvPr id="134" name="Rectangle 133"/>
            <p:cNvSpPr/>
            <p:nvPr/>
          </p:nvSpPr>
          <p:spPr>
            <a:xfrm>
              <a:off x="1266800" y="5249118"/>
              <a:ext cx="396000" cy="216000"/>
            </a:xfrm>
            <a:prstGeom prst="wedgeRectCallout">
              <a:avLst>
                <a:gd name="adj1" fmla="val -49865"/>
                <a:gd name="adj2" fmla="val 100639"/>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b="1" dirty="0" smtClean="0"/>
                <a:t>10%</a:t>
              </a:r>
              <a:endParaRPr lang="fr-FR" sz="1200" b="1" dirty="0"/>
            </a:p>
          </p:txBody>
        </p:sp>
        <p:sp>
          <p:nvSpPr>
            <p:cNvPr id="135" name="Rectangle 134"/>
            <p:cNvSpPr/>
            <p:nvPr/>
          </p:nvSpPr>
          <p:spPr>
            <a:xfrm>
              <a:off x="1942375" y="4979944"/>
              <a:ext cx="396000" cy="216000"/>
            </a:xfrm>
            <a:prstGeom prst="wedgeRectCallout">
              <a:avLst>
                <a:gd name="adj1" fmla="val -49865"/>
                <a:gd name="adj2" fmla="val 100639"/>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b="1" dirty="0" smtClean="0"/>
                <a:t>41%</a:t>
              </a:r>
              <a:endParaRPr lang="fr-FR" sz="1200" b="1" dirty="0"/>
            </a:p>
          </p:txBody>
        </p:sp>
        <p:sp>
          <p:nvSpPr>
            <p:cNvPr id="136" name="Rectangle 135"/>
            <p:cNvSpPr/>
            <p:nvPr/>
          </p:nvSpPr>
          <p:spPr>
            <a:xfrm>
              <a:off x="2604955" y="4952648"/>
              <a:ext cx="396000" cy="216000"/>
            </a:xfrm>
            <a:prstGeom prst="wedgeRectCallout">
              <a:avLst>
                <a:gd name="adj1" fmla="val -49865"/>
                <a:gd name="adj2" fmla="val 100639"/>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b="1" dirty="0" smtClean="0"/>
                <a:t>44%</a:t>
              </a:r>
              <a:endParaRPr lang="fr-FR" sz="1200" b="1" dirty="0"/>
            </a:p>
          </p:txBody>
        </p:sp>
      </p:grpSp>
      <p:sp>
        <p:nvSpPr>
          <p:cNvPr id="138" name="Rectangle à coins arrondis 137"/>
          <p:cNvSpPr/>
          <p:nvPr/>
        </p:nvSpPr>
        <p:spPr>
          <a:xfrm>
            <a:off x="3700130" y="1190847"/>
            <a:ext cx="8165805" cy="5312481"/>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26" name="Espace réservé du numéro de diapositive 1"/>
          <p:cNvSpPr>
            <a:spLocks noGrp="1"/>
          </p:cNvSpPr>
          <p:nvPr>
            <p:ph type="sldNum" sz="quarter" idx="12"/>
          </p:nvPr>
        </p:nvSpPr>
        <p:spPr>
          <a:xfrm>
            <a:off x="11472546" y="6547744"/>
            <a:ext cx="285307" cy="252000"/>
          </a:xfrm>
        </p:spPr>
        <p:txBody>
          <a:bodyPr/>
          <a:lstStyle/>
          <a:p>
            <a:fld id="{84DA1562-DCDE-684B-AA3F-00118D4F70EF}" type="slidenum">
              <a:rPr lang="en-US" smtClean="0">
                <a:solidFill>
                  <a:schemeClr val="bg1"/>
                </a:solidFill>
              </a:rPr>
              <a:t>6</a:t>
            </a:fld>
            <a:endParaRPr lang="en-US" dirty="0">
              <a:solidFill>
                <a:schemeClr val="bg1"/>
              </a:solidFill>
            </a:endParaRPr>
          </a:p>
        </p:txBody>
      </p:sp>
      <p:sp>
        <p:nvSpPr>
          <p:cNvPr id="27" name="ZoneTexte 26"/>
          <p:cNvSpPr txBox="1"/>
          <p:nvPr/>
        </p:nvSpPr>
        <p:spPr>
          <a:xfrm>
            <a:off x="3833831" y="1190847"/>
            <a:ext cx="7898401" cy="5078313"/>
          </a:xfrm>
          <a:prstGeom prst="rect">
            <a:avLst/>
          </a:prstGeom>
          <a:noFill/>
        </p:spPr>
        <p:txBody>
          <a:bodyPr wrap="square" rtlCol="0">
            <a:spAutoFit/>
          </a:bodyPr>
          <a:lstStyle/>
          <a:p>
            <a:r>
              <a:rPr lang="en-US" dirty="0" smtClean="0"/>
              <a:t>The webinar should be short, to the point, contained to 45 min. including time for interaction and Q&amp;A. Do not overload slides with information. </a:t>
            </a:r>
            <a:r>
              <a:rPr lang="en-US" dirty="0"/>
              <a:t>If  speakers spend five minutes on a static slide, they will lose audience </a:t>
            </a:r>
            <a:r>
              <a:rPr lang="en-US" dirty="0" smtClean="0"/>
              <a:t>attention. The presentation will be more dynamic and </a:t>
            </a:r>
            <a:r>
              <a:rPr lang="en-US" dirty="0"/>
              <a:t>engaging </a:t>
            </a:r>
            <a:r>
              <a:rPr lang="en-US" dirty="0" smtClean="0"/>
              <a:t>if each slide has few bullet points and more </a:t>
            </a:r>
            <a:r>
              <a:rPr lang="en-US" dirty="0"/>
              <a:t>graphics. Visuals (pictures and graphics) </a:t>
            </a:r>
            <a:r>
              <a:rPr lang="en-US" dirty="0" smtClean="0"/>
              <a:t>will replace </a:t>
            </a:r>
            <a:r>
              <a:rPr lang="en-US" dirty="0"/>
              <a:t>your body </a:t>
            </a:r>
            <a:r>
              <a:rPr lang="en-US" dirty="0" smtClean="0"/>
              <a:t>language.</a:t>
            </a:r>
          </a:p>
          <a:p>
            <a:endParaRPr lang="en-US" dirty="0"/>
          </a:p>
          <a:p>
            <a:r>
              <a:rPr lang="en-US" dirty="0" smtClean="0"/>
              <a:t>You should count 60 to 90 seconds per slide, so a 20/30 min. presentation will imply up to 30 </a:t>
            </a:r>
            <a:r>
              <a:rPr lang="en-US" dirty="0"/>
              <a:t>slides. Recommendations </a:t>
            </a:r>
            <a:r>
              <a:rPr lang="en-US" dirty="0" smtClean="0"/>
              <a:t>are to follow </a:t>
            </a:r>
            <a:r>
              <a:rPr lang="en-US" dirty="0"/>
              <a:t>the rule of </a:t>
            </a:r>
            <a:r>
              <a:rPr lang="en-US" dirty="0" smtClean="0"/>
              <a:t>approximately 10 </a:t>
            </a:r>
            <a:r>
              <a:rPr lang="en-US" dirty="0"/>
              <a:t>slides for a 15-20 min presentation, and allow the same time for questions and clarifications. </a:t>
            </a:r>
            <a:endParaRPr lang="en-US" dirty="0" smtClean="0"/>
          </a:p>
          <a:p>
            <a:endParaRPr lang="en-US" dirty="0"/>
          </a:p>
          <a:p>
            <a:r>
              <a:rPr lang="en-US" dirty="0" smtClean="0"/>
              <a:t>Shorten the introduction and avoid long descriptions of your organization, national partners, stakeholders.</a:t>
            </a:r>
            <a:r>
              <a:rPr lang="en-US" dirty="0"/>
              <a:t> Develop as much as possible a participative agenda with enough balance of capacity </a:t>
            </a:r>
            <a:r>
              <a:rPr lang="en-US" dirty="0" smtClean="0"/>
              <a:t>building/information and </a:t>
            </a:r>
            <a:r>
              <a:rPr lang="en-US" dirty="0"/>
              <a:t>general background presentations (usually UN agencies and experts) and experiences from the </a:t>
            </a:r>
            <a:r>
              <a:rPr lang="en-US" dirty="0" smtClean="0"/>
              <a:t>countries. Concentrate </a:t>
            </a:r>
            <a:r>
              <a:rPr lang="en-US" dirty="0"/>
              <a:t>the presentation on the most important </a:t>
            </a:r>
            <a:r>
              <a:rPr lang="en-US" dirty="0" smtClean="0"/>
              <a:t>content. Always keep in mind that attendees will wonder “what’s in it for me?”. Dropping out from a webinar presentation is much easier than in leaving a meeting room. </a:t>
            </a:r>
            <a:endParaRPr lang="en-US" dirty="0"/>
          </a:p>
        </p:txBody>
      </p:sp>
      <p:sp>
        <p:nvSpPr>
          <p:cNvPr id="28" name="ZoneTexte 27"/>
          <p:cNvSpPr txBox="1"/>
          <p:nvPr/>
        </p:nvSpPr>
        <p:spPr>
          <a:xfrm rot="16200000">
            <a:off x="2538199" y="3692887"/>
            <a:ext cx="1296309" cy="230832"/>
          </a:xfrm>
          <a:prstGeom prst="rect">
            <a:avLst/>
          </a:prstGeom>
          <a:noFill/>
        </p:spPr>
        <p:txBody>
          <a:bodyPr wrap="square" rtlCol="0">
            <a:spAutoFit/>
          </a:bodyPr>
          <a:lstStyle/>
          <a:p>
            <a:r>
              <a:rPr lang="fr-FR" sz="900" dirty="0" smtClean="0"/>
              <a:t>Source: GoToWebinar</a:t>
            </a:r>
            <a:endParaRPr lang="fr-FR" sz="900" dirty="0"/>
          </a:p>
        </p:txBody>
      </p:sp>
      <p:sp>
        <p:nvSpPr>
          <p:cNvPr id="29" name="ZoneTexte 28"/>
          <p:cNvSpPr txBox="1"/>
          <p:nvPr/>
        </p:nvSpPr>
        <p:spPr>
          <a:xfrm rot="16200000">
            <a:off x="2538199" y="5735387"/>
            <a:ext cx="1296309" cy="230832"/>
          </a:xfrm>
          <a:prstGeom prst="rect">
            <a:avLst/>
          </a:prstGeom>
          <a:noFill/>
        </p:spPr>
        <p:txBody>
          <a:bodyPr wrap="square" rtlCol="0">
            <a:spAutoFit/>
          </a:bodyPr>
          <a:lstStyle/>
          <a:p>
            <a:r>
              <a:rPr lang="fr-FR" sz="900" dirty="0" smtClean="0"/>
              <a:t>Source: GoToWebinar</a:t>
            </a:r>
            <a:endParaRPr lang="fr-FR" sz="900" dirty="0"/>
          </a:p>
        </p:txBody>
      </p:sp>
    </p:spTree>
    <p:extLst>
      <p:ext uri="{BB962C8B-B14F-4D97-AF65-F5344CB8AC3E}">
        <p14:creationId xmlns:p14="http://schemas.microsoft.com/office/powerpoint/2010/main" val="188832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Prepare Space for Engagement</a:t>
            </a:r>
            <a:endParaRPr lang="en-US" sz="4000" b="1" dirty="0">
              <a:solidFill>
                <a:schemeClr val="bg1"/>
              </a:solidFill>
            </a:endParaRPr>
          </a:p>
        </p:txBody>
      </p:sp>
      <p:sp>
        <p:nvSpPr>
          <p:cNvPr id="4"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120" name="Rectangle à coins arrondis 119"/>
          <p:cNvSpPr/>
          <p:nvPr/>
        </p:nvSpPr>
        <p:spPr>
          <a:xfrm>
            <a:off x="3700130" y="1190847"/>
            <a:ext cx="8165805" cy="5312481"/>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7" name="Espace réservé du numéro de diapositive 1"/>
          <p:cNvSpPr>
            <a:spLocks noGrp="1"/>
          </p:cNvSpPr>
          <p:nvPr>
            <p:ph type="sldNum" sz="quarter" idx="12"/>
          </p:nvPr>
        </p:nvSpPr>
        <p:spPr>
          <a:xfrm>
            <a:off x="11472546" y="6547744"/>
            <a:ext cx="285307" cy="252000"/>
          </a:xfrm>
        </p:spPr>
        <p:txBody>
          <a:bodyPr/>
          <a:lstStyle/>
          <a:p>
            <a:fld id="{84DA1562-DCDE-684B-AA3F-00118D4F70EF}" type="slidenum">
              <a:rPr lang="en-US" smtClean="0">
                <a:solidFill>
                  <a:schemeClr val="bg1"/>
                </a:solidFill>
              </a:rPr>
              <a:t>7</a:t>
            </a:fld>
            <a:endParaRPr lang="en-US" dirty="0">
              <a:solidFill>
                <a:schemeClr val="bg1"/>
              </a:solidFill>
            </a:endParaRPr>
          </a:p>
        </p:txBody>
      </p:sp>
      <p:grpSp>
        <p:nvGrpSpPr>
          <p:cNvPr id="8" name="Groupe 7"/>
          <p:cNvGrpSpPr/>
          <p:nvPr/>
        </p:nvGrpSpPr>
        <p:grpSpPr>
          <a:xfrm>
            <a:off x="225626" y="3031278"/>
            <a:ext cx="2906017" cy="1692000"/>
            <a:chOff x="245657" y="3125332"/>
            <a:chExt cx="2906017" cy="1692000"/>
          </a:xfrm>
        </p:grpSpPr>
        <p:sp>
          <p:nvSpPr>
            <p:cNvPr id="9" name="Rectangle à coins arrondis 8"/>
            <p:cNvSpPr/>
            <p:nvPr/>
          </p:nvSpPr>
          <p:spPr>
            <a:xfrm>
              <a:off x="245657" y="3125332"/>
              <a:ext cx="2880000" cy="1692000"/>
            </a:xfrm>
            <a:prstGeom prst="roundRect">
              <a:avLst>
                <a:gd name="adj" fmla="val 8601"/>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58349" y="3184110"/>
              <a:ext cx="2893325" cy="276999"/>
            </a:xfrm>
            <a:prstGeom prst="rect">
              <a:avLst/>
            </a:prstGeom>
            <a:noFill/>
          </p:spPr>
          <p:txBody>
            <a:bodyPr wrap="square" rtlCol="0">
              <a:spAutoFit/>
            </a:bodyPr>
            <a:lstStyle/>
            <a:p>
              <a:pPr algn="ctr"/>
              <a:r>
                <a:rPr lang="en-US" sz="1200" b="1" dirty="0" smtClean="0"/>
                <a:t>Do attendees find Q&amp;A useful?</a:t>
              </a:r>
              <a:endParaRPr lang="en-US" sz="1200" b="1" dirty="0"/>
            </a:p>
          </p:txBody>
        </p:sp>
      </p:grpSp>
      <p:grpSp>
        <p:nvGrpSpPr>
          <p:cNvPr id="11" name="Groupe 10"/>
          <p:cNvGrpSpPr/>
          <p:nvPr/>
        </p:nvGrpSpPr>
        <p:grpSpPr>
          <a:xfrm>
            <a:off x="246950" y="4874061"/>
            <a:ext cx="2906017" cy="1692000"/>
            <a:chOff x="245657" y="3125332"/>
            <a:chExt cx="2906017" cy="1692000"/>
          </a:xfrm>
        </p:grpSpPr>
        <p:sp>
          <p:nvSpPr>
            <p:cNvPr id="12" name="Rectangle à coins arrondis 11"/>
            <p:cNvSpPr/>
            <p:nvPr/>
          </p:nvSpPr>
          <p:spPr>
            <a:xfrm>
              <a:off x="245657" y="3125332"/>
              <a:ext cx="2880000" cy="1692000"/>
            </a:xfrm>
            <a:prstGeom prst="roundRect">
              <a:avLst>
                <a:gd name="adj" fmla="val 8601"/>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58349" y="3184110"/>
              <a:ext cx="2893325" cy="276999"/>
            </a:xfrm>
            <a:prstGeom prst="rect">
              <a:avLst/>
            </a:prstGeom>
            <a:noFill/>
          </p:spPr>
          <p:txBody>
            <a:bodyPr wrap="square" rtlCol="0">
              <a:spAutoFit/>
            </a:bodyPr>
            <a:lstStyle/>
            <a:p>
              <a:pPr algn="ctr"/>
              <a:r>
                <a:rPr lang="en-US" sz="1200" b="1" dirty="0" smtClean="0"/>
                <a:t>What other interactivity tools?</a:t>
              </a:r>
              <a:endParaRPr lang="en-US" sz="1200" b="1" dirty="0"/>
            </a:p>
          </p:txBody>
        </p:sp>
      </p:grpSp>
      <p:graphicFrame>
        <p:nvGraphicFramePr>
          <p:cNvPr id="14" name="Graphique 13"/>
          <p:cNvGraphicFramePr>
            <a:graphicFrameLocks/>
          </p:cNvGraphicFramePr>
          <p:nvPr>
            <p:extLst>
              <p:ext uri="{D42A27DB-BD31-4B8C-83A1-F6EECF244321}">
                <p14:modId xmlns:p14="http://schemas.microsoft.com/office/powerpoint/2010/main" val="891682735"/>
              </p:ext>
            </p:extLst>
          </p:nvPr>
        </p:nvGraphicFramePr>
        <p:xfrm>
          <a:off x="52123" y="3228555"/>
          <a:ext cx="3191927" cy="1591881"/>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e 14"/>
          <p:cNvGrpSpPr/>
          <p:nvPr/>
        </p:nvGrpSpPr>
        <p:grpSpPr>
          <a:xfrm>
            <a:off x="234258" y="1182237"/>
            <a:ext cx="2906017" cy="1692000"/>
            <a:chOff x="245657" y="3125332"/>
            <a:chExt cx="2906017" cy="1692000"/>
          </a:xfrm>
        </p:grpSpPr>
        <p:sp>
          <p:nvSpPr>
            <p:cNvPr id="16" name="Rectangle à coins arrondis 15"/>
            <p:cNvSpPr/>
            <p:nvPr/>
          </p:nvSpPr>
          <p:spPr>
            <a:xfrm>
              <a:off x="245657" y="3125332"/>
              <a:ext cx="2880000" cy="1692000"/>
            </a:xfrm>
            <a:prstGeom prst="roundRect">
              <a:avLst>
                <a:gd name="adj" fmla="val 8601"/>
              </a:avLst>
            </a:prstGeom>
            <a:noFill/>
            <a:ln>
              <a:solidFill>
                <a:srgbClr val="90B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58349" y="3184110"/>
              <a:ext cx="2893325" cy="461665"/>
            </a:xfrm>
            <a:prstGeom prst="rect">
              <a:avLst/>
            </a:prstGeom>
            <a:noFill/>
          </p:spPr>
          <p:txBody>
            <a:bodyPr wrap="square" rtlCol="0">
              <a:spAutoFit/>
            </a:bodyPr>
            <a:lstStyle/>
            <a:p>
              <a:pPr algn="ctr"/>
              <a:r>
                <a:rPr lang="en-US" sz="1200" b="1" dirty="0" smtClean="0"/>
                <a:t>How many webinars use Q&amp;A for interaction?</a:t>
              </a:r>
              <a:endParaRPr lang="en-US" sz="1200" b="1" dirty="0"/>
            </a:p>
          </p:txBody>
        </p:sp>
      </p:grpSp>
      <p:graphicFrame>
        <p:nvGraphicFramePr>
          <p:cNvPr id="18" name="Graphique 17"/>
          <p:cNvGraphicFramePr>
            <a:graphicFrameLocks/>
          </p:cNvGraphicFramePr>
          <p:nvPr>
            <p:extLst>
              <p:ext uri="{D42A27DB-BD31-4B8C-83A1-F6EECF244321}">
                <p14:modId xmlns:p14="http://schemas.microsoft.com/office/powerpoint/2010/main" val="3383699096"/>
              </p:ext>
            </p:extLst>
          </p:nvPr>
        </p:nvGraphicFramePr>
        <p:xfrm>
          <a:off x="361990" y="1436629"/>
          <a:ext cx="2649920" cy="1559431"/>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e 18"/>
          <p:cNvGrpSpPr/>
          <p:nvPr/>
        </p:nvGrpSpPr>
        <p:grpSpPr>
          <a:xfrm>
            <a:off x="2012227" y="5585476"/>
            <a:ext cx="850547" cy="905292"/>
            <a:chOff x="3329567" y="2343515"/>
            <a:chExt cx="850547" cy="905292"/>
          </a:xfrm>
        </p:grpSpPr>
        <p:cxnSp>
          <p:nvCxnSpPr>
            <p:cNvPr id="20" name="Connecteur droit 19"/>
            <p:cNvCxnSpPr/>
            <p:nvPr/>
          </p:nvCxnSpPr>
          <p:spPr>
            <a:xfrm>
              <a:off x="3633849" y="2410691"/>
              <a:ext cx="546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633849" y="2515591"/>
              <a:ext cx="546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3633849" y="2762991"/>
              <a:ext cx="546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633849" y="2867891"/>
              <a:ext cx="546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33849" y="3115291"/>
              <a:ext cx="546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633849" y="3220191"/>
              <a:ext cx="546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567" y="2343515"/>
              <a:ext cx="216000" cy="21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567" y="2695730"/>
              <a:ext cx="216000" cy="21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9567" y="3037607"/>
              <a:ext cx="216000" cy="2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ZoneTexte 1"/>
          <p:cNvSpPr txBox="1"/>
          <p:nvPr/>
        </p:nvSpPr>
        <p:spPr>
          <a:xfrm>
            <a:off x="2162128" y="5192394"/>
            <a:ext cx="973776" cy="338554"/>
          </a:xfrm>
          <a:prstGeom prst="rect">
            <a:avLst/>
          </a:prstGeom>
          <a:noFill/>
        </p:spPr>
        <p:txBody>
          <a:bodyPr wrap="square" rtlCol="0">
            <a:spAutoFit/>
          </a:bodyPr>
          <a:lstStyle/>
          <a:p>
            <a:r>
              <a:rPr lang="fr-FR" sz="1600" b="1" dirty="0" smtClean="0"/>
              <a:t>Polling</a:t>
            </a:r>
            <a:endParaRPr lang="fr-FR" sz="1600" b="1" dirty="0"/>
          </a:p>
        </p:txBody>
      </p:sp>
      <p:sp>
        <p:nvSpPr>
          <p:cNvPr id="30" name="AutoShape 53"/>
          <p:cNvSpPr>
            <a:spLocks/>
          </p:cNvSpPr>
          <p:nvPr/>
        </p:nvSpPr>
        <p:spPr bwMode="auto">
          <a:xfrm>
            <a:off x="600900" y="5576258"/>
            <a:ext cx="863946" cy="873517"/>
          </a:xfrm>
          <a:custGeom>
            <a:avLst/>
            <a:gdLst>
              <a:gd name="T0" fmla="*/ 739775 w 21600"/>
              <a:gd name="T1" fmla="*/ 740569 h 21600"/>
              <a:gd name="T2" fmla="*/ 739775 w 21600"/>
              <a:gd name="T3" fmla="*/ 740569 h 21600"/>
              <a:gd name="T4" fmla="*/ 739775 w 21600"/>
              <a:gd name="T5" fmla="*/ 740569 h 21600"/>
              <a:gd name="T6" fmla="*/ 739775 w 21600"/>
              <a:gd name="T7" fmla="*/ 7405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04" y="11012"/>
                </a:moveTo>
                <a:cubicBezTo>
                  <a:pt x="14260" y="14835"/>
                  <a:pt x="7928" y="16457"/>
                  <a:pt x="5015" y="12488"/>
                </a:cubicBezTo>
                <a:cubicBezTo>
                  <a:pt x="6131" y="13552"/>
                  <a:pt x="8074" y="13646"/>
                  <a:pt x="9306" y="12373"/>
                </a:cubicBezTo>
                <a:cubicBezTo>
                  <a:pt x="8584" y="12479"/>
                  <a:pt x="8058" y="11770"/>
                  <a:pt x="8945" y="11387"/>
                </a:cubicBezTo>
                <a:cubicBezTo>
                  <a:pt x="8147" y="11475"/>
                  <a:pt x="7703" y="11050"/>
                  <a:pt x="7521" y="10690"/>
                </a:cubicBezTo>
                <a:cubicBezTo>
                  <a:pt x="7708" y="10494"/>
                  <a:pt x="7915" y="10403"/>
                  <a:pt x="8314" y="10376"/>
                </a:cubicBezTo>
                <a:cubicBezTo>
                  <a:pt x="7440" y="10170"/>
                  <a:pt x="7117" y="9743"/>
                  <a:pt x="7019" y="9224"/>
                </a:cubicBezTo>
                <a:cubicBezTo>
                  <a:pt x="7261" y="9166"/>
                  <a:pt x="7565" y="9117"/>
                  <a:pt x="7731" y="9139"/>
                </a:cubicBezTo>
                <a:cubicBezTo>
                  <a:pt x="6965" y="8739"/>
                  <a:pt x="6699" y="8137"/>
                  <a:pt x="6741" y="7684"/>
                </a:cubicBezTo>
                <a:cubicBezTo>
                  <a:pt x="8109" y="8192"/>
                  <a:pt x="8980" y="8600"/>
                  <a:pt x="9709" y="8991"/>
                </a:cubicBezTo>
                <a:cubicBezTo>
                  <a:pt x="9969" y="9129"/>
                  <a:pt x="10258" y="9378"/>
                  <a:pt x="10585" y="9695"/>
                </a:cubicBezTo>
                <a:cubicBezTo>
                  <a:pt x="11001" y="8595"/>
                  <a:pt x="11516" y="7462"/>
                  <a:pt x="12396" y="6899"/>
                </a:cubicBezTo>
                <a:cubicBezTo>
                  <a:pt x="12381" y="7027"/>
                  <a:pt x="12313" y="7146"/>
                  <a:pt x="12222" y="7243"/>
                </a:cubicBezTo>
                <a:cubicBezTo>
                  <a:pt x="12473" y="7016"/>
                  <a:pt x="12797" y="6860"/>
                  <a:pt x="13127" y="6815"/>
                </a:cubicBezTo>
                <a:cubicBezTo>
                  <a:pt x="13089" y="7062"/>
                  <a:pt x="12732" y="7202"/>
                  <a:pt x="12517" y="7283"/>
                </a:cubicBezTo>
                <a:cubicBezTo>
                  <a:pt x="12680" y="7232"/>
                  <a:pt x="13547" y="6845"/>
                  <a:pt x="13641" y="7065"/>
                </a:cubicBezTo>
                <a:cubicBezTo>
                  <a:pt x="13753" y="7316"/>
                  <a:pt x="13043" y="7431"/>
                  <a:pt x="12922" y="7475"/>
                </a:cubicBezTo>
                <a:cubicBezTo>
                  <a:pt x="12833" y="7505"/>
                  <a:pt x="12742" y="7538"/>
                  <a:pt x="12654" y="7574"/>
                </a:cubicBezTo>
                <a:cubicBezTo>
                  <a:pt x="13752" y="7465"/>
                  <a:pt x="14800" y="8370"/>
                  <a:pt x="15106" y="9494"/>
                </a:cubicBezTo>
                <a:cubicBezTo>
                  <a:pt x="15128" y="9575"/>
                  <a:pt x="15150" y="9665"/>
                  <a:pt x="15170" y="9759"/>
                </a:cubicBezTo>
                <a:cubicBezTo>
                  <a:pt x="15571" y="9909"/>
                  <a:pt x="16299" y="9752"/>
                  <a:pt x="16533" y="9608"/>
                </a:cubicBezTo>
                <a:cubicBezTo>
                  <a:pt x="16364" y="10009"/>
                  <a:pt x="15923" y="10304"/>
                  <a:pt x="15273" y="10358"/>
                </a:cubicBezTo>
                <a:cubicBezTo>
                  <a:pt x="15586" y="10488"/>
                  <a:pt x="16177" y="10560"/>
                  <a:pt x="16584" y="10490"/>
                </a:cubicBezTo>
                <a:cubicBezTo>
                  <a:pt x="16326" y="10767"/>
                  <a:pt x="15911" y="11018"/>
                  <a:pt x="15204" y="11012"/>
                </a:cubicBezTo>
                <a:close/>
                <a:moveTo>
                  <a:pt x="19082" y="0"/>
                </a:moveTo>
                <a:lnTo>
                  <a:pt x="2517" y="0"/>
                </a:lnTo>
                <a:cubicBezTo>
                  <a:pt x="1127" y="0"/>
                  <a:pt x="0" y="1127"/>
                  <a:pt x="0" y="2517"/>
                </a:cubicBezTo>
                <a:lnTo>
                  <a:pt x="0" y="19082"/>
                </a:lnTo>
                <a:cubicBezTo>
                  <a:pt x="0" y="20472"/>
                  <a:pt x="1127" y="21599"/>
                  <a:pt x="2517" y="21599"/>
                </a:cubicBezTo>
                <a:lnTo>
                  <a:pt x="19082" y="21599"/>
                </a:lnTo>
                <a:cubicBezTo>
                  <a:pt x="20472" y="21599"/>
                  <a:pt x="21599" y="20472"/>
                  <a:pt x="21599" y="19082"/>
                </a:cubicBezTo>
                <a:lnTo>
                  <a:pt x="21599" y="2517"/>
                </a:lnTo>
                <a:cubicBezTo>
                  <a:pt x="21599" y="1127"/>
                  <a:pt x="20472" y="0"/>
                  <a:pt x="19082" y="0"/>
                </a:cubicBezTo>
                <a:close/>
              </a:path>
            </a:pathLst>
          </a:custGeom>
          <a:solidFill>
            <a:srgbClr val="6ACEF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31" name="ZoneTexte 30"/>
          <p:cNvSpPr txBox="1"/>
          <p:nvPr/>
        </p:nvSpPr>
        <p:spPr>
          <a:xfrm>
            <a:off x="400120" y="5192394"/>
            <a:ext cx="1265506" cy="338554"/>
          </a:xfrm>
          <a:prstGeom prst="rect">
            <a:avLst/>
          </a:prstGeom>
          <a:noFill/>
        </p:spPr>
        <p:txBody>
          <a:bodyPr wrap="square" rtlCol="0">
            <a:spAutoFit/>
          </a:bodyPr>
          <a:lstStyle/>
          <a:p>
            <a:r>
              <a:rPr lang="fr-FR" sz="1600" b="1" dirty="0" smtClean="0"/>
              <a:t>Social media</a:t>
            </a:r>
            <a:endParaRPr lang="fr-FR" sz="1600" b="1" dirty="0"/>
          </a:p>
        </p:txBody>
      </p:sp>
      <p:sp>
        <p:nvSpPr>
          <p:cNvPr id="32" name="ZoneTexte 31"/>
          <p:cNvSpPr txBox="1"/>
          <p:nvPr/>
        </p:nvSpPr>
        <p:spPr>
          <a:xfrm>
            <a:off x="3833831" y="1190847"/>
            <a:ext cx="7898401" cy="3139321"/>
          </a:xfrm>
          <a:prstGeom prst="rect">
            <a:avLst/>
          </a:prstGeom>
          <a:noFill/>
        </p:spPr>
        <p:txBody>
          <a:bodyPr wrap="square" rtlCol="0">
            <a:spAutoFit/>
          </a:bodyPr>
          <a:lstStyle/>
          <a:p>
            <a:r>
              <a:rPr lang="en-US" dirty="0" smtClean="0"/>
              <a:t>The UN-REDD webinar platform is GoToWebinar. It comes with 2 key mechanisms to interact with the audience. </a:t>
            </a:r>
            <a:r>
              <a:rPr lang="en-US" b="1" dirty="0" smtClean="0">
                <a:solidFill>
                  <a:schemeClr val="accent5"/>
                </a:solidFill>
              </a:rPr>
              <a:t>Polls</a:t>
            </a:r>
            <a:r>
              <a:rPr lang="en-US" dirty="0" smtClean="0"/>
              <a:t> provide an opportunity to bring the audience into the presentation as active participants. You will need to account for the time needed to wait for the responses and discuss the results. </a:t>
            </a:r>
            <a:r>
              <a:rPr lang="en-US" b="1" dirty="0" smtClean="0">
                <a:solidFill>
                  <a:schemeClr val="accent5"/>
                </a:solidFill>
              </a:rPr>
              <a:t>Q&amp;A </a:t>
            </a:r>
            <a:r>
              <a:rPr lang="en-US" dirty="0" smtClean="0"/>
              <a:t>is another vital element of a webinar. You can either wait till the end of the presentation to open a series of Q&amp;A or you can set a couple of breaks in the presentation to collect questions. Make sure you have defined with the regional KM specialist a number of </a:t>
            </a:r>
            <a:r>
              <a:rPr lang="en-US" b="1" dirty="0" smtClean="0">
                <a:solidFill>
                  <a:schemeClr val="accent5"/>
                </a:solidFill>
              </a:rPr>
              <a:t>seed questions </a:t>
            </a:r>
            <a:r>
              <a:rPr lang="en-US" dirty="0" smtClean="0"/>
              <a:t>in case the audience would be quiet. </a:t>
            </a:r>
          </a:p>
          <a:p>
            <a:endParaRPr lang="en-US" dirty="0" smtClean="0"/>
          </a:p>
          <a:p>
            <a:r>
              <a:rPr lang="en-US" dirty="0"/>
              <a:t>GoToWebinar includes also a “Hand Raising” function that participants can </a:t>
            </a:r>
            <a:r>
              <a:rPr lang="en-US" dirty="0" smtClean="0"/>
              <a:t>use </a:t>
            </a:r>
            <a:r>
              <a:rPr lang="en-US" dirty="0"/>
              <a:t>to request the floor.</a:t>
            </a:r>
          </a:p>
        </p:txBody>
      </p:sp>
      <p:sp>
        <p:nvSpPr>
          <p:cNvPr id="33" name="ZoneTexte 32"/>
          <p:cNvSpPr txBox="1"/>
          <p:nvPr/>
        </p:nvSpPr>
        <p:spPr>
          <a:xfrm rot="16200000">
            <a:off x="2561949" y="3906637"/>
            <a:ext cx="1296309" cy="230832"/>
          </a:xfrm>
          <a:prstGeom prst="rect">
            <a:avLst/>
          </a:prstGeom>
          <a:noFill/>
        </p:spPr>
        <p:txBody>
          <a:bodyPr wrap="square" rtlCol="0">
            <a:spAutoFit/>
          </a:bodyPr>
          <a:lstStyle/>
          <a:p>
            <a:r>
              <a:rPr lang="fr-FR" sz="900" dirty="0" smtClean="0"/>
              <a:t>Source: GoToWebinar</a:t>
            </a:r>
            <a:endParaRPr lang="fr-FR" sz="900" dirty="0"/>
          </a:p>
        </p:txBody>
      </p:sp>
      <p:sp>
        <p:nvSpPr>
          <p:cNvPr id="34" name="ZoneTexte 33"/>
          <p:cNvSpPr txBox="1"/>
          <p:nvPr/>
        </p:nvSpPr>
        <p:spPr>
          <a:xfrm rot="16200000">
            <a:off x="2561949" y="5742576"/>
            <a:ext cx="1296309" cy="230832"/>
          </a:xfrm>
          <a:prstGeom prst="rect">
            <a:avLst/>
          </a:prstGeom>
          <a:noFill/>
        </p:spPr>
        <p:txBody>
          <a:bodyPr wrap="square" rtlCol="0">
            <a:spAutoFit/>
          </a:bodyPr>
          <a:lstStyle/>
          <a:p>
            <a:r>
              <a:rPr lang="fr-FR" sz="900" dirty="0" smtClean="0"/>
              <a:t>Source: ON24</a:t>
            </a:r>
            <a:endParaRPr lang="fr-FR" sz="900" dirty="0"/>
          </a:p>
        </p:txBody>
      </p:sp>
      <p:sp>
        <p:nvSpPr>
          <p:cNvPr id="35" name="ZoneTexte 34"/>
          <p:cNvSpPr txBox="1"/>
          <p:nvPr/>
        </p:nvSpPr>
        <p:spPr>
          <a:xfrm rot="16200000">
            <a:off x="2561949" y="2110666"/>
            <a:ext cx="1296309" cy="230832"/>
          </a:xfrm>
          <a:prstGeom prst="rect">
            <a:avLst/>
          </a:prstGeom>
          <a:noFill/>
        </p:spPr>
        <p:txBody>
          <a:bodyPr wrap="square" rtlCol="0">
            <a:spAutoFit/>
          </a:bodyPr>
          <a:lstStyle/>
          <a:p>
            <a:r>
              <a:rPr lang="fr-FR" sz="900" dirty="0" smtClean="0"/>
              <a:t>Source: ON24</a:t>
            </a:r>
            <a:endParaRPr lang="fr-FR" sz="900" dirty="0"/>
          </a:p>
        </p:txBody>
      </p:sp>
    </p:spTree>
    <p:extLst>
      <p:ext uri="{BB962C8B-B14F-4D97-AF65-F5344CB8AC3E}">
        <p14:creationId xmlns:p14="http://schemas.microsoft.com/office/powerpoint/2010/main" val="2094226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Rehearse</a:t>
            </a:r>
            <a:endParaRPr lang="en-US" sz="4000" b="1" dirty="0">
              <a:solidFill>
                <a:schemeClr val="bg1"/>
              </a:solidFill>
            </a:endParaRPr>
          </a:p>
        </p:txBody>
      </p:sp>
      <p:sp>
        <p:nvSpPr>
          <p:cNvPr id="5"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pic>
        <p:nvPicPr>
          <p:cNvPr id="10242" name="Picture 2" descr="Afficher l'image d'origine"/>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0295" y="1333052"/>
            <a:ext cx="2481299" cy="16496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p:cNvSpPr>
            <a:spLocks noChangeAspect="1"/>
          </p:cNvSpPr>
          <p:nvPr/>
        </p:nvSpPr>
        <p:spPr bwMode="auto">
          <a:xfrm>
            <a:off x="618424" y="1189666"/>
            <a:ext cx="1688841" cy="51239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9" y="6744"/>
                </a:moveTo>
                <a:cubicBezTo>
                  <a:pt x="5922" y="6744"/>
                  <a:pt x="1969" y="5441"/>
                  <a:pt x="1969" y="3833"/>
                </a:cubicBezTo>
                <a:cubicBezTo>
                  <a:pt x="1969" y="2225"/>
                  <a:pt x="5922" y="922"/>
                  <a:pt x="10799" y="922"/>
                </a:cubicBezTo>
                <a:cubicBezTo>
                  <a:pt x="15677" y="922"/>
                  <a:pt x="19630" y="2225"/>
                  <a:pt x="19630" y="3833"/>
                </a:cubicBezTo>
                <a:cubicBezTo>
                  <a:pt x="19630" y="5441"/>
                  <a:pt x="15677" y="6744"/>
                  <a:pt x="10799" y="6744"/>
                </a:cubicBezTo>
                <a:close/>
                <a:moveTo>
                  <a:pt x="10894" y="0"/>
                </a:moveTo>
                <a:lnTo>
                  <a:pt x="10705" y="0"/>
                </a:lnTo>
                <a:cubicBezTo>
                  <a:pt x="4792" y="0"/>
                  <a:pt x="0" y="1579"/>
                  <a:pt x="0" y="3528"/>
                </a:cubicBezTo>
                <a:lnTo>
                  <a:pt x="0" y="21569"/>
                </a:lnTo>
                <a:lnTo>
                  <a:pt x="21600" y="21599"/>
                </a:lnTo>
                <a:lnTo>
                  <a:pt x="21600" y="3528"/>
                </a:lnTo>
                <a:cubicBezTo>
                  <a:pt x="21600" y="1579"/>
                  <a:pt x="16807" y="0"/>
                  <a:pt x="10894" y="0"/>
                </a:cubicBezTo>
                <a:close/>
              </a:path>
            </a:pathLst>
          </a:custGeom>
          <a:solidFill>
            <a:srgbClr val="AAD3A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825500">
              <a:lnSpc>
                <a:spcPct val="130000"/>
              </a:lnSpc>
              <a:defRPr/>
            </a:pPr>
            <a:endParaRPr lang="en-US" dirty="0">
              <a:latin typeface="Helvetica Light" charset="0"/>
              <a:ea typeface="ＭＳ Ｐゴシック" charset="0"/>
              <a:sym typeface="Helvetica Light" charset="0"/>
            </a:endParaRPr>
          </a:p>
        </p:txBody>
      </p:sp>
      <p:sp>
        <p:nvSpPr>
          <p:cNvPr id="9" name="Rectangle à coins arrondis 8"/>
          <p:cNvSpPr/>
          <p:nvPr/>
        </p:nvSpPr>
        <p:spPr>
          <a:xfrm>
            <a:off x="3700130" y="1190847"/>
            <a:ext cx="8165805" cy="5312481"/>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14" name="Espace réservé du numéro de diapositive 1"/>
          <p:cNvSpPr>
            <a:spLocks noGrp="1"/>
          </p:cNvSpPr>
          <p:nvPr>
            <p:ph type="sldNum" sz="quarter" idx="12"/>
          </p:nvPr>
        </p:nvSpPr>
        <p:spPr>
          <a:xfrm>
            <a:off x="11472546" y="6547744"/>
            <a:ext cx="285307" cy="252000"/>
          </a:xfrm>
        </p:spPr>
        <p:txBody>
          <a:bodyPr/>
          <a:lstStyle/>
          <a:p>
            <a:fld id="{84DA1562-DCDE-684B-AA3F-00118D4F70EF}" type="slidenum">
              <a:rPr lang="en-US" smtClean="0">
                <a:solidFill>
                  <a:schemeClr val="bg1"/>
                </a:solidFill>
              </a:rPr>
              <a:t>8</a:t>
            </a:fld>
            <a:endParaRPr lang="en-US" dirty="0">
              <a:solidFill>
                <a:schemeClr val="bg1"/>
              </a:solidFill>
            </a:endParaRPr>
          </a:p>
        </p:txBody>
      </p:sp>
      <p:pic>
        <p:nvPicPr>
          <p:cNvPr id="2050" name="Picture 2" descr="http://support.citrixonline.com/servlet/rtaImage?eid=ka438000000PEgj&amp;feoid=00N00000008rk2N&amp;refid=0EM38000000MD6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24" y="3164774"/>
            <a:ext cx="2619375" cy="286702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833831" y="1190847"/>
            <a:ext cx="7898401" cy="3970318"/>
          </a:xfrm>
          <a:prstGeom prst="rect">
            <a:avLst/>
          </a:prstGeom>
          <a:noFill/>
        </p:spPr>
        <p:txBody>
          <a:bodyPr wrap="square" rtlCol="0">
            <a:spAutoFit/>
          </a:bodyPr>
          <a:lstStyle/>
          <a:p>
            <a:r>
              <a:rPr lang="en-US" dirty="0" smtClean="0"/>
              <a:t>Local technical staff or the regional KM specialist will provide you all information to install and register to GoToWebinar. The platform </a:t>
            </a:r>
            <a:r>
              <a:rPr lang="en-US" dirty="0"/>
              <a:t>o</a:t>
            </a:r>
            <a:r>
              <a:rPr lang="en-US" dirty="0" smtClean="0"/>
              <a:t>ffers a “</a:t>
            </a:r>
            <a:r>
              <a:rPr lang="en-US" b="1" dirty="0" smtClean="0">
                <a:solidFill>
                  <a:schemeClr val="accent5"/>
                </a:solidFill>
              </a:rPr>
              <a:t>Practice Mode</a:t>
            </a:r>
            <a:r>
              <a:rPr lang="en-US" dirty="0" smtClean="0"/>
              <a:t>” that will help you getting familiar with key functions.</a:t>
            </a:r>
          </a:p>
          <a:p>
            <a:endParaRPr lang="en-US" dirty="0"/>
          </a:p>
          <a:p>
            <a:r>
              <a:rPr lang="en-US" dirty="0" smtClean="0"/>
              <a:t>Plan to rehearse at least once. The </a:t>
            </a:r>
            <a:r>
              <a:rPr lang="en-US" dirty="0"/>
              <a:t>regional KM specialist </a:t>
            </a:r>
            <a:r>
              <a:rPr lang="en-US" dirty="0" smtClean="0"/>
              <a:t>can attend the rehearsal and share feedback in addition to preparing the introduction of the webinar with you.</a:t>
            </a:r>
          </a:p>
          <a:p>
            <a:endParaRPr lang="en-US" dirty="0" smtClean="0"/>
          </a:p>
          <a:p>
            <a:r>
              <a:rPr lang="en-US" dirty="0" smtClean="0"/>
              <a:t>Presenting virtually is not most natural. Rehearsal will help you to adjust the pace, volume, tone, and will tell you how long the presentation will take.</a:t>
            </a:r>
          </a:p>
          <a:p>
            <a:endParaRPr lang="en-US" dirty="0"/>
          </a:p>
          <a:p>
            <a:r>
              <a:rPr lang="en-US" dirty="0" smtClean="0"/>
              <a:t>GoToWebinar offers several guides that show how to use the platform. We recommend that you take 10 min. to </a:t>
            </a:r>
            <a:r>
              <a:rPr lang="en-US" dirty="0"/>
              <a:t>review the “</a:t>
            </a:r>
            <a:r>
              <a:rPr lang="en-US" dirty="0" smtClean="0"/>
              <a:t>Organizer Quick Start Guide”:</a:t>
            </a:r>
            <a:endParaRPr lang="en-US" dirty="0"/>
          </a:p>
          <a:p>
            <a:r>
              <a:rPr lang="fr-FR" dirty="0">
                <a:hlinkClick r:id="rId5"/>
              </a:rPr>
              <a:t>http://</a:t>
            </a:r>
            <a:r>
              <a:rPr lang="fr-FR" dirty="0" smtClean="0">
                <a:hlinkClick r:id="rId5"/>
              </a:rPr>
              <a:t>support.citrixonline.com/en_US/webinar/documents</a:t>
            </a:r>
            <a:endParaRPr lang="en-US" dirty="0"/>
          </a:p>
        </p:txBody>
      </p:sp>
    </p:spTree>
    <p:extLst>
      <p:ext uri="{BB962C8B-B14F-4D97-AF65-F5344CB8AC3E}">
        <p14:creationId xmlns:p14="http://schemas.microsoft.com/office/powerpoint/2010/main" val="262562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
          <p:cNvSpPr>
            <a:spLocks/>
          </p:cNvSpPr>
          <p:nvPr/>
        </p:nvSpPr>
        <p:spPr bwMode="auto">
          <a:xfrm>
            <a:off x="0" y="163559"/>
            <a:ext cx="12191999" cy="718925"/>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360000"/>
            <a:r>
              <a:rPr lang="en-US" sz="4000" b="1" dirty="0" smtClean="0">
                <a:solidFill>
                  <a:schemeClr val="bg1"/>
                </a:solidFill>
              </a:rPr>
              <a:t>Setup Environment</a:t>
            </a:r>
            <a:endParaRPr lang="en-US" sz="4000" b="1" dirty="0">
              <a:solidFill>
                <a:schemeClr val="bg1"/>
              </a:solidFill>
            </a:endParaRPr>
          </a:p>
        </p:txBody>
      </p:sp>
      <p:sp>
        <p:nvSpPr>
          <p:cNvPr id="6" name="AutoShape 11"/>
          <p:cNvSpPr>
            <a:spLocks/>
          </p:cNvSpPr>
          <p:nvPr/>
        </p:nvSpPr>
        <p:spPr bwMode="auto">
          <a:xfrm>
            <a:off x="-1" y="6755642"/>
            <a:ext cx="12191999" cy="102358"/>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grpSp>
        <p:nvGrpSpPr>
          <p:cNvPr id="7" name="Group 4"/>
          <p:cNvGrpSpPr>
            <a:grpSpLocks noChangeAspect="1"/>
          </p:cNvGrpSpPr>
          <p:nvPr/>
        </p:nvGrpSpPr>
        <p:grpSpPr bwMode="auto">
          <a:xfrm>
            <a:off x="466402" y="1217298"/>
            <a:ext cx="1449070" cy="1449070"/>
            <a:chOff x="0" y="0"/>
            <a:chExt cx="1811360" cy="1811358"/>
          </a:xfrm>
        </p:grpSpPr>
        <p:sp>
          <p:nvSpPr>
            <p:cNvPr id="8" name="AutoShape 5"/>
            <p:cNvSpPr>
              <a:spLocks/>
            </p:cNvSpPr>
            <p:nvPr/>
          </p:nvSpPr>
          <p:spPr bwMode="auto">
            <a:xfrm>
              <a:off x="939812" y="182565"/>
              <a:ext cx="160339" cy="427042"/>
            </a:xfrm>
            <a:custGeom>
              <a:avLst/>
              <a:gdLst>
                <a:gd name="T0" fmla="*/ 80170 w 21600"/>
                <a:gd name="T1" fmla="*/ 213521 h 21600"/>
                <a:gd name="T2" fmla="*/ 80170 w 21600"/>
                <a:gd name="T3" fmla="*/ 213521 h 21600"/>
                <a:gd name="T4" fmla="*/ 80170 w 21600"/>
                <a:gd name="T5" fmla="*/ 213521 h 21600"/>
                <a:gd name="T6" fmla="*/ 80170 w 21600"/>
                <a:gd name="T7" fmla="*/ 2135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4323" y="21600"/>
                  </a:lnTo>
                  <a:cubicBezTo>
                    <a:pt x="18341" y="21600"/>
                    <a:pt x="21600" y="20369"/>
                    <a:pt x="21600" y="18851"/>
                  </a:cubicBezTo>
                  <a:lnTo>
                    <a:pt x="21600" y="2748"/>
                  </a:lnTo>
                  <a:cubicBezTo>
                    <a:pt x="21600" y="1230"/>
                    <a:pt x="18341" y="0"/>
                    <a:pt x="14323" y="0"/>
                  </a:cubicBezTo>
                  <a:lnTo>
                    <a:pt x="0" y="0"/>
                  </a:lnTo>
                  <a:cubicBezTo>
                    <a:pt x="0" y="0"/>
                    <a:pt x="0" y="21600"/>
                    <a:pt x="0" y="21600"/>
                  </a:cubicBezTo>
                  <a:close/>
                </a:path>
              </a:pathLst>
            </a:custGeom>
            <a:solidFill>
              <a:srgbClr val="F6713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9" name="AutoShape 6"/>
            <p:cNvSpPr>
              <a:spLocks/>
            </p:cNvSpPr>
            <p:nvPr/>
          </p:nvSpPr>
          <p:spPr bwMode="auto">
            <a:xfrm>
              <a:off x="939812" y="1236677"/>
              <a:ext cx="160339" cy="425455"/>
            </a:xfrm>
            <a:custGeom>
              <a:avLst/>
              <a:gdLst>
                <a:gd name="T0" fmla="*/ 80170 w 21600"/>
                <a:gd name="T1" fmla="*/ 212728 h 21600"/>
                <a:gd name="T2" fmla="*/ 80170 w 21600"/>
                <a:gd name="T3" fmla="*/ 212728 h 21600"/>
                <a:gd name="T4" fmla="*/ 80170 w 21600"/>
                <a:gd name="T5" fmla="*/ 212728 h 21600"/>
                <a:gd name="T6" fmla="*/ 80170 w 21600"/>
                <a:gd name="T7" fmla="*/ 2127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4323" y="0"/>
                  </a:lnTo>
                  <a:cubicBezTo>
                    <a:pt x="18341" y="0"/>
                    <a:pt x="21600" y="1230"/>
                    <a:pt x="21600" y="2748"/>
                  </a:cubicBezTo>
                  <a:lnTo>
                    <a:pt x="21600" y="18851"/>
                  </a:lnTo>
                  <a:cubicBezTo>
                    <a:pt x="21600" y="20369"/>
                    <a:pt x="18341" y="21600"/>
                    <a:pt x="14323" y="21600"/>
                  </a:cubicBezTo>
                  <a:lnTo>
                    <a:pt x="0" y="21600"/>
                  </a:lnTo>
                  <a:cubicBezTo>
                    <a:pt x="0" y="21600"/>
                    <a:pt x="0" y="0"/>
                    <a:pt x="0" y="0"/>
                  </a:cubicBezTo>
                  <a:close/>
                </a:path>
              </a:pathLst>
            </a:custGeom>
            <a:solidFill>
              <a:srgbClr val="F6713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0" name="AutoShape 7"/>
            <p:cNvSpPr>
              <a:spLocks/>
            </p:cNvSpPr>
            <p:nvPr/>
          </p:nvSpPr>
          <p:spPr bwMode="auto">
            <a:xfrm>
              <a:off x="549282" y="182565"/>
              <a:ext cx="336554" cy="1484328"/>
            </a:xfrm>
            <a:custGeom>
              <a:avLst/>
              <a:gdLst>
                <a:gd name="T0" fmla="*/ 168277 w 21600"/>
                <a:gd name="T1" fmla="*/ 742164 h 21600"/>
                <a:gd name="T2" fmla="*/ 168277 w 21600"/>
                <a:gd name="T3" fmla="*/ 742164 h 21600"/>
                <a:gd name="T4" fmla="*/ 168277 w 21600"/>
                <a:gd name="T5" fmla="*/ 742164 h 21600"/>
                <a:gd name="T6" fmla="*/ 168277 w 21600"/>
                <a:gd name="T7" fmla="*/ 7421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581" y="10800"/>
                  </a:moveTo>
                  <a:cubicBezTo>
                    <a:pt x="15525" y="6579"/>
                    <a:pt x="19050" y="6198"/>
                    <a:pt x="21032" y="6198"/>
                  </a:cubicBezTo>
                  <a:cubicBezTo>
                    <a:pt x="21244" y="6198"/>
                    <a:pt x="21395" y="6198"/>
                    <a:pt x="21599" y="6198"/>
                  </a:cubicBezTo>
                  <a:lnTo>
                    <a:pt x="21599" y="0"/>
                  </a:lnTo>
                  <a:cubicBezTo>
                    <a:pt x="21599" y="0"/>
                    <a:pt x="21096" y="0"/>
                    <a:pt x="20894" y="0"/>
                  </a:cubicBezTo>
                  <a:cubicBezTo>
                    <a:pt x="17335" y="0"/>
                    <a:pt x="0" y="1455"/>
                    <a:pt x="0" y="10800"/>
                  </a:cubicBezTo>
                  <a:cubicBezTo>
                    <a:pt x="0" y="20144"/>
                    <a:pt x="17335" y="21600"/>
                    <a:pt x="20894" y="21600"/>
                  </a:cubicBezTo>
                  <a:cubicBezTo>
                    <a:pt x="21096" y="21600"/>
                    <a:pt x="21599" y="21600"/>
                    <a:pt x="21599" y="21600"/>
                  </a:cubicBezTo>
                  <a:lnTo>
                    <a:pt x="21599" y="15401"/>
                  </a:lnTo>
                  <a:cubicBezTo>
                    <a:pt x="21395" y="15401"/>
                    <a:pt x="21244" y="15401"/>
                    <a:pt x="21032" y="15401"/>
                  </a:cubicBezTo>
                  <a:cubicBezTo>
                    <a:pt x="19050" y="15401"/>
                    <a:pt x="15637" y="15020"/>
                    <a:pt x="15581" y="10800"/>
                  </a:cubicBezTo>
                  <a:close/>
                </a:path>
              </a:pathLst>
            </a:custGeom>
            <a:solidFill>
              <a:srgbClr val="F6713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1" name="AutoShape 8"/>
            <p:cNvSpPr>
              <a:spLocks/>
            </p:cNvSpPr>
            <p:nvPr/>
          </p:nvSpPr>
          <p:spPr bwMode="auto">
            <a:xfrm>
              <a:off x="0" y="0"/>
              <a:ext cx="1811360" cy="1811358"/>
            </a:xfrm>
            <a:custGeom>
              <a:avLst/>
              <a:gdLst>
                <a:gd name="T0" fmla="*/ 905680 w 21600"/>
                <a:gd name="T1" fmla="*/ 905679 h 21600"/>
                <a:gd name="T2" fmla="*/ 905680 w 21600"/>
                <a:gd name="T3" fmla="*/ 905679 h 21600"/>
                <a:gd name="T4" fmla="*/ 905680 w 21600"/>
                <a:gd name="T5" fmla="*/ 905679 h 21600"/>
                <a:gd name="T6" fmla="*/ 905680 w 21600"/>
                <a:gd name="T7" fmla="*/ 9056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170" y="21599"/>
                  </a:moveTo>
                  <a:cubicBezTo>
                    <a:pt x="20512" y="21599"/>
                    <a:pt x="21600" y="20512"/>
                    <a:pt x="21600" y="19170"/>
                  </a:cubicBezTo>
                  <a:lnTo>
                    <a:pt x="21600" y="2429"/>
                  </a:lnTo>
                  <a:cubicBezTo>
                    <a:pt x="21600" y="1087"/>
                    <a:pt x="20512" y="0"/>
                    <a:pt x="19170" y="0"/>
                  </a:cubicBezTo>
                  <a:lnTo>
                    <a:pt x="2429" y="0"/>
                  </a:lnTo>
                  <a:cubicBezTo>
                    <a:pt x="1087" y="0"/>
                    <a:pt x="0" y="1087"/>
                    <a:pt x="0" y="2429"/>
                  </a:cubicBezTo>
                  <a:lnTo>
                    <a:pt x="0" y="19170"/>
                  </a:lnTo>
                  <a:cubicBezTo>
                    <a:pt x="0" y="20512"/>
                    <a:pt x="1087" y="21599"/>
                    <a:pt x="2429" y="21599"/>
                  </a:cubicBezTo>
                  <a:cubicBezTo>
                    <a:pt x="2429" y="21599"/>
                    <a:pt x="19170" y="21599"/>
                    <a:pt x="19170" y="21599"/>
                  </a:cubicBezTo>
                  <a:close/>
                </a:path>
              </a:pathLst>
            </a:custGeom>
            <a:noFill/>
            <a:ln w="6477" cap="flat" cmpd="sng">
              <a:solidFill>
                <a:srgbClr val="F67135"/>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grpSp>
      <p:grpSp>
        <p:nvGrpSpPr>
          <p:cNvPr id="12" name="Group 16"/>
          <p:cNvGrpSpPr>
            <a:grpSpLocks noChangeAspect="1"/>
          </p:cNvGrpSpPr>
          <p:nvPr/>
        </p:nvGrpSpPr>
        <p:grpSpPr bwMode="auto">
          <a:xfrm>
            <a:off x="381312" y="2964416"/>
            <a:ext cx="1619250" cy="1620520"/>
            <a:chOff x="0" y="0"/>
            <a:chExt cx="2025097" cy="2025097"/>
          </a:xfrm>
        </p:grpSpPr>
        <p:sp>
          <p:nvSpPr>
            <p:cNvPr id="13" name="AutoShape 17"/>
            <p:cNvSpPr>
              <a:spLocks/>
            </p:cNvSpPr>
            <p:nvPr/>
          </p:nvSpPr>
          <p:spPr bwMode="auto">
            <a:xfrm>
              <a:off x="0" y="0"/>
              <a:ext cx="2025097" cy="2025097"/>
            </a:xfrm>
            <a:custGeom>
              <a:avLst/>
              <a:gdLst>
                <a:gd name="T0" fmla="*/ 1012548 w 21600"/>
                <a:gd name="T1" fmla="*/ 1012548 h 21600"/>
                <a:gd name="T2" fmla="*/ 1012548 w 21600"/>
                <a:gd name="T3" fmla="*/ 1012548 h 21600"/>
                <a:gd name="T4" fmla="*/ 1012548 w 21600"/>
                <a:gd name="T5" fmla="*/ 1012548 h 21600"/>
                <a:gd name="T6" fmla="*/ 1012548 w 21600"/>
                <a:gd name="T7" fmla="*/ 101254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599"/>
                  </a:moveTo>
                  <a:cubicBezTo>
                    <a:pt x="16764" y="21599"/>
                    <a:pt x="21599" y="16764"/>
                    <a:pt x="21599" y="10799"/>
                  </a:cubicBezTo>
                  <a:cubicBezTo>
                    <a:pt x="21599" y="4835"/>
                    <a:pt x="16764" y="0"/>
                    <a:pt x="10800" y="0"/>
                  </a:cubicBezTo>
                  <a:cubicBezTo>
                    <a:pt x="4835" y="0"/>
                    <a:pt x="0" y="4835"/>
                    <a:pt x="0" y="10799"/>
                  </a:cubicBezTo>
                  <a:cubicBezTo>
                    <a:pt x="0" y="16764"/>
                    <a:pt x="4835" y="21599"/>
                    <a:pt x="10800" y="21599"/>
                  </a:cubicBezTo>
                  <a:close/>
                </a:path>
              </a:pathLst>
            </a:custGeom>
            <a:noFill/>
            <a:ln w="12700" cap="flat" cmpd="sng">
              <a:solidFill>
                <a:srgbClr val="F67135"/>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4" name="AutoShape 18"/>
            <p:cNvSpPr>
              <a:spLocks/>
            </p:cNvSpPr>
            <p:nvPr/>
          </p:nvSpPr>
          <p:spPr bwMode="auto">
            <a:xfrm>
              <a:off x="303368" y="444379"/>
              <a:ext cx="1416773" cy="1053812"/>
            </a:xfrm>
            <a:custGeom>
              <a:avLst/>
              <a:gdLst>
                <a:gd name="T0" fmla="*/ 708387 w 21600"/>
                <a:gd name="T1" fmla="*/ 526906 h 21600"/>
                <a:gd name="T2" fmla="*/ 708387 w 21600"/>
                <a:gd name="T3" fmla="*/ 526906 h 21600"/>
                <a:gd name="T4" fmla="*/ 708387 w 21600"/>
                <a:gd name="T5" fmla="*/ 526906 h 21600"/>
                <a:gd name="T6" fmla="*/ 708387 w 21600"/>
                <a:gd name="T7" fmla="*/ 5269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1" y="3539"/>
                  </a:moveTo>
                  <a:lnTo>
                    <a:pt x="6917" y="10859"/>
                  </a:lnTo>
                  <a:lnTo>
                    <a:pt x="1461" y="18210"/>
                  </a:lnTo>
                  <a:cubicBezTo>
                    <a:pt x="1461" y="18210"/>
                    <a:pt x="1461" y="3539"/>
                    <a:pt x="1461" y="3539"/>
                  </a:cubicBezTo>
                  <a:close/>
                  <a:moveTo>
                    <a:pt x="20138" y="18210"/>
                  </a:moveTo>
                  <a:lnTo>
                    <a:pt x="14682" y="10859"/>
                  </a:lnTo>
                  <a:lnTo>
                    <a:pt x="20138" y="3539"/>
                  </a:lnTo>
                  <a:cubicBezTo>
                    <a:pt x="20138" y="3539"/>
                    <a:pt x="20138" y="18210"/>
                    <a:pt x="20138" y="18210"/>
                  </a:cubicBezTo>
                  <a:close/>
                  <a:moveTo>
                    <a:pt x="2443" y="19604"/>
                  </a:moveTo>
                  <a:lnTo>
                    <a:pt x="7932" y="12224"/>
                  </a:lnTo>
                  <a:cubicBezTo>
                    <a:pt x="8132" y="12493"/>
                    <a:pt x="8860" y="13458"/>
                    <a:pt x="9140" y="13834"/>
                  </a:cubicBezTo>
                  <a:cubicBezTo>
                    <a:pt x="9591" y="14441"/>
                    <a:pt x="10138" y="14843"/>
                    <a:pt x="10800" y="14843"/>
                  </a:cubicBezTo>
                  <a:cubicBezTo>
                    <a:pt x="11461" y="14843"/>
                    <a:pt x="12008" y="14441"/>
                    <a:pt x="12459" y="13834"/>
                  </a:cubicBezTo>
                  <a:cubicBezTo>
                    <a:pt x="12739" y="13458"/>
                    <a:pt x="13467" y="12493"/>
                    <a:pt x="13667" y="12224"/>
                  </a:cubicBezTo>
                  <a:lnTo>
                    <a:pt x="19156" y="19604"/>
                  </a:lnTo>
                  <a:cubicBezTo>
                    <a:pt x="19156" y="19604"/>
                    <a:pt x="2443" y="19604"/>
                    <a:pt x="2443" y="19604"/>
                  </a:cubicBezTo>
                  <a:close/>
                  <a:moveTo>
                    <a:pt x="19190" y="2009"/>
                  </a:moveTo>
                  <a:cubicBezTo>
                    <a:pt x="19190" y="2009"/>
                    <a:pt x="11552" y="12310"/>
                    <a:pt x="11360" y="12568"/>
                  </a:cubicBezTo>
                  <a:cubicBezTo>
                    <a:pt x="11212" y="12768"/>
                    <a:pt x="11072" y="12895"/>
                    <a:pt x="10800" y="12895"/>
                  </a:cubicBezTo>
                  <a:cubicBezTo>
                    <a:pt x="10527" y="12895"/>
                    <a:pt x="10387" y="12768"/>
                    <a:pt x="10239" y="12568"/>
                  </a:cubicBezTo>
                  <a:cubicBezTo>
                    <a:pt x="10047" y="12310"/>
                    <a:pt x="2409" y="2009"/>
                    <a:pt x="2409" y="2009"/>
                  </a:cubicBezTo>
                  <a:cubicBezTo>
                    <a:pt x="2409" y="2009"/>
                    <a:pt x="19190" y="2009"/>
                    <a:pt x="19190" y="2009"/>
                  </a:cubicBezTo>
                  <a:close/>
                  <a:moveTo>
                    <a:pt x="21599" y="21599"/>
                  </a:moveTo>
                  <a:lnTo>
                    <a:pt x="21599" y="0"/>
                  </a:lnTo>
                  <a:lnTo>
                    <a:pt x="0" y="0"/>
                  </a:lnTo>
                  <a:lnTo>
                    <a:pt x="0" y="21599"/>
                  </a:lnTo>
                  <a:cubicBezTo>
                    <a:pt x="0" y="21599"/>
                    <a:pt x="21599" y="21599"/>
                    <a:pt x="21599" y="21599"/>
                  </a:cubicBezTo>
                  <a:close/>
                </a:path>
              </a:pathLst>
            </a:custGeom>
            <a:solidFill>
              <a:srgbClr val="F6713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grpSp>
      <p:sp>
        <p:nvSpPr>
          <p:cNvPr id="15" name="AutoShape 106"/>
          <p:cNvSpPr>
            <a:spLocks/>
          </p:cNvSpPr>
          <p:nvPr/>
        </p:nvSpPr>
        <p:spPr bwMode="auto">
          <a:xfrm>
            <a:off x="443225" y="4859337"/>
            <a:ext cx="1495425" cy="1497013"/>
          </a:xfrm>
          <a:custGeom>
            <a:avLst/>
            <a:gdLst>
              <a:gd name="T0" fmla="*/ 747713 w 21600"/>
              <a:gd name="T1" fmla="*/ 748507 h 21600"/>
              <a:gd name="T2" fmla="*/ 747713 w 21600"/>
              <a:gd name="T3" fmla="*/ 748507 h 21600"/>
              <a:gd name="T4" fmla="*/ 747713 w 21600"/>
              <a:gd name="T5" fmla="*/ 748507 h 21600"/>
              <a:gd name="T6" fmla="*/ 747713 w 21600"/>
              <a:gd name="T7" fmla="*/ 748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656" y="12395"/>
                </a:moveTo>
                <a:lnTo>
                  <a:pt x="17656" y="18325"/>
                </a:lnTo>
                <a:lnTo>
                  <a:pt x="10800" y="18325"/>
                </a:lnTo>
                <a:lnTo>
                  <a:pt x="10800" y="15223"/>
                </a:lnTo>
                <a:lnTo>
                  <a:pt x="7143" y="15223"/>
                </a:lnTo>
                <a:lnTo>
                  <a:pt x="7143" y="13673"/>
                </a:lnTo>
                <a:lnTo>
                  <a:pt x="3943" y="13673"/>
                </a:lnTo>
                <a:lnTo>
                  <a:pt x="3943" y="10116"/>
                </a:lnTo>
                <a:lnTo>
                  <a:pt x="3950" y="10116"/>
                </a:lnTo>
                <a:cubicBezTo>
                  <a:pt x="3947" y="10070"/>
                  <a:pt x="3943" y="10024"/>
                  <a:pt x="3943" y="9978"/>
                </a:cubicBezTo>
                <a:cubicBezTo>
                  <a:pt x="3943" y="8844"/>
                  <a:pt x="4864" y="7926"/>
                  <a:pt x="6000" y="7926"/>
                </a:cubicBezTo>
                <a:cubicBezTo>
                  <a:pt x="6784" y="7926"/>
                  <a:pt x="7465" y="8364"/>
                  <a:pt x="7812" y="9008"/>
                </a:cubicBezTo>
                <a:cubicBezTo>
                  <a:pt x="8272" y="8512"/>
                  <a:pt x="8927" y="8200"/>
                  <a:pt x="9657" y="8200"/>
                </a:cubicBezTo>
                <a:cubicBezTo>
                  <a:pt x="10661" y="8200"/>
                  <a:pt x="11524" y="8788"/>
                  <a:pt x="11927" y="9636"/>
                </a:cubicBezTo>
                <a:cubicBezTo>
                  <a:pt x="12536" y="9086"/>
                  <a:pt x="13341" y="8747"/>
                  <a:pt x="14228" y="8747"/>
                </a:cubicBezTo>
                <a:cubicBezTo>
                  <a:pt x="16121" y="8747"/>
                  <a:pt x="17656" y="10278"/>
                  <a:pt x="17656" y="12168"/>
                </a:cubicBezTo>
                <a:cubicBezTo>
                  <a:pt x="17656" y="12245"/>
                  <a:pt x="17650" y="12320"/>
                  <a:pt x="17644" y="12395"/>
                </a:cubicBezTo>
                <a:cubicBezTo>
                  <a:pt x="17644" y="12395"/>
                  <a:pt x="17656" y="12395"/>
                  <a:pt x="17656" y="12395"/>
                </a:cubicBezTo>
                <a:close/>
                <a:moveTo>
                  <a:pt x="6000" y="4643"/>
                </a:moveTo>
                <a:cubicBezTo>
                  <a:pt x="6833" y="4643"/>
                  <a:pt x="7508" y="5317"/>
                  <a:pt x="7508" y="6148"/>
                </a:cubicBezTo>
                <a:cubicBezTo>
                  <a:pt x="7508" y="6979"/>
                  <a:pt x="6833" y="7653"/>
                  <a:pt x="6000" y="7653"/>
                </a:cubicBezTo>
                <a:cubicBezTo>
                  <a:pt x="5167" y="7653"/>
                  <a:pt x="4492" y="6979"/>
                  <a:pt x="4492" y="6148"/>
                </a:cubicBezTo>
                <a:cubicBezTo>
                  <a:pt x="4492" y="5317"/>
                  <a:pt x="5167" y="4643"/>
                  <a:pt x="6000" y="4643"/>
                </a:cubicBezTo>
                <a:close/>
                <a:moveTo>
                  <a:pt x="9657" y="4187"/>
                </a:moveTo>
                <a:cubicBezTo>
                  <a:pt x="10675" y="4187"/>
                  <a:pt x="11500" y="5011"/>
                  <a:pt x="11500" y="6026"/>
                </a:cubicBezTo>
                <a:cubicBezTo>
                  <a:pt x="11500" y="7042"/>
                  <a:pt x="10675" y="7865"/>
                  <a:pt x="9657" y="7865"/>
                </a:cubicBezTo>
                <a:cubicBezTo>
                  <a:pt x="8639" y="7865"/>
                  <a:pt x="7813" y="7042"/>
                  <a:pt x="7813" y="6026"/>
                </a:cubicBezTo>
                <a:cubicBezTo>
                  <a:pt x="7813" y="5011"/>
                  <a:pt x="8639" y="4187"/>
                  <a:pt x="9657" y="4187"/>
                </a:cubicBezTo>
                <a:close/>
                <a:moveTo>
                  <a:pt x="14228" y="3274"/>
                </a:moveTo>
                <a:cubicBezTo>
                  <a:pt x="15616" y="3274"/>
                  <a:pt x="16742" y="4398"/>
                  <a:pt x="16742" y="5783"/>
                </a:cubicBezTo>
                <a:cubicBezTo>
                  <a:pt x="16742" y="7168"/>
                  <a:pt x="15616" y="8291"/>
                  <a:pt x="14228" y="8291"/>
                </a:cubicBezTo>
                <a:cubicBezTo>
                  <a:pt x="12840" y="8291"/>
                  <a:pt x="11713" y="7168"/>
                  <a:pt x="11713" y="5783"/>
                </a:cubicBezTo>
                <a:cubicBezTo>
                  <a:pt x="11713" y="4398"/>
                  <a:pt x="12840" y="3274"/>
                  <a:pt x="14228" y="3274"/>
                </a:cubicBezTo>
                <a:close/>
                <a:moveTo>
                  <a:pt x="20019" y="0"/>
                </a:moveTo>
                <a:lnTo>
                  <a:pt x="1580" y="0"/>
                </a:lnTo>
                <a:cubicBezTo>
                  <a:pt x="707" y="0"/>
                  <a:pt x="0" y="707"/>
                  <a:pt x="0" y="1580"/>
                </a:cubicBezTo>
                <a:lnTo>
                  <a:pt x="0" y="20019"/>
                </a:lnTo>
                <a:cubicBezTo>
                  <a:pt x="0" y="20892"/>
                  <a:pt x="707" y="21600"/>
                  <a:pt x="1580" y="21600"/>
                </a:cubicBezTo>
                <a:lnTo>
                  <a:pt x="20019" y="21600"/>
                </a:lnTo>
                <a:cubicBezTo>
                  <a:pt x="20892" y="21600"/>
                  <a:pt x="21600" y="20892"/>
                  <a:pt x="21600" y="20019"/>
                </a:cubicBezTo>
                <a:lnTo>
                  <a:pt x="21600" y="1580"/>
                </a:lnTo>
                <a:cubicBezTo>
                  <a:pt x="21600" y="707"/>
                  <a:pt x="20892" y="0"/>
                  <a:pt x="20019" y="0"/>
                </a:cubicBezTo>
                <a:close/>
              </a:path>
            </a:pathLst>
          </a:custGeom>
          <a:solidFill>
            <a:srgbClr val="AFE3D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fr-FR"/>
          </a:p>
        </p:txBody>
      </p:sp>
      <p:sp>
        <p:nvSpPr>
          <p:cNvPr id="16" name="Rectangle à coins arrondis 15"/>
          <p:cNvSpPr/>
          <p:nvPr/>
        </p:nvSpPr>
        <p:spPr>
          <a:xfrm>
            <a:off x="3700130" y="1190847"/>
            <a:ext cx="8165805" cy="5312481"/>
          </a:xfrm>
          <a:prstGeom prst="roundRect">
            <a:avLst>
              <a:gd name="adj" fmla="val 365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utoShape 11"/>
          <p:cNvSpPr>
            <a:spLocks/>
          </p:cNvSpPr>
          <p:nvPr/>
        </p:nvSpPr>
        <p:spPr bwMode="auto">
          <a:xfrm flipV="1">
            <a:off x="11461923" y="6566061"/>
            <a:ext cx="361505" cy="210846"/>
          </a:xfrm>
          <a:custGeom>
            <a:avLst/>
            <a:gdLst>
              <a:gd name="T0" fmla="*/ 2047081 w 21600"/>
              <a:gd name="T1" fmla="*/ 2047081 h 21600"/>
              <a:gd name="T2" fmla="*/ 2047081 w 21600"/>
              <a:gd name="T3" fmla="*/ 2047081 h 21600"/>
              <a:gd name="T4" fmla="*/ 2047081 w 21600"/>
              <a:gd name="T5" fmla="*/ 2047081 h 21600"/>
              <a:gd name="T6" fmla="*/ 2047081 w 21600"/>
              <a:gd name="T7" fmla="*/ 2047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B83A38"/>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fr-FR"/>
          </a:p>
        </p:txBody>
      </p:sp>
      <p:sp>
        <p:nvSpPr>
          <p:cNvPr id="18" name="Espace réservé du numéro de diapositive 1"/>
          <p:cNvSpPr>
            <a:spLocks noGrp="1"/>
          </p:cNvSpPr>
          <p:nvPr>
            <p:ph type="sldNum" sz="quarter" idx="12"/>
          </p:nvPr>
        </p:nvSpPr>
        <p:spPr>
          <a:xfrm>
            <a:off x="11472546" y="6547744"/>
            <a:ext cx="285307" cy="252000"/>
          </a:xfrm>
        </p:spPr>
        <p:txBody>
          <a:bodyPr/>
          <a:lstStyle/>
          <a:p>
            <a:fld id="{84DA1562-DCDE-684B-AA3F-00118D4F70EF}" type="slidenum">
              <a:rPr lang="en-US" smtClean="0">
                <a:solidFill>
                  <a:schemeClr val="bg1"/>
                </a:solidFill>
              </a:rPr>
              <a:t>9</a:t>
            </a:fld>
            <a:endParaRPr lang="en-US" dirty="0">
              <a:solidFill>
                <a:schemeClr val="bg1"/>
              </a:solidFill>
            </a:endParaRPr>
          </a:p>
        </p:txBody>
      </p:sp>
      <p:sp>
        <p:nvSpPr>
          <p:cNvPr id="19" name="ZoneTexte 18"/>
          <p:cNvSpPr txBox="1"/>
          <p:nvPr/>
        </p:nvSpPr>
        <p:spPr>
          <a:xfrm>
            <a:off x="3833831" y="1190847"/>
            <a:ext cx="7898401" cy="2585323"/>
          </a:xfrm>
          <a:prstGeom prst="rect">
            <a:avLst/>
          </a:prstGeom>
          <a:noFill/>
        </p:spPr>
        <p:txBody>
          <a:bodyPr wrap="square" rtlCol="0">
            <a:spAutoFit/>
          </a:bodyPr>
          <a:lstStyle/>
          <a:p>
            <a:r>
              <a:rPr lang="en-US" dirty="0"/>
              <a:t>About 30min. before the webinar check audio volume and clarity with the regional KM </a:t>
            </a:r>
            <a:r>
              <a:rPr lang="en-US" dirty="0" smtClean="0"/>
              <a:t>specialist or technical support. </a:t>
            </a:r>
            <a:r>
              <a:rPr lang="en-US" dirty="0"/>
              <a:t>Remember to turn off </a:t>
            </a:r>
            <a:r>
              <a:rPr lang="en-US" dirty="0" smtClean="0"/>
              <a:t>your cell phone, put landline on voice mail, </a:t>
            </a:r>
            <a:r>
              <a:rPr lang="en-US" dirty="0"/>
              <a:t>mute computer sound if appropriate, close the office door, </a:t>
            </a:r>
            <a:r>
              <a:rPr lang="en-US" dirty="0" smtClean="0"/>
              <a:t>and have </a:t>
            </a:r>
            <a:r>
              <a:rPr lang="en-US" dirty="0"/>
              <a:t>a slide </a:t>
            </a:r>
            <a:r>
              <a:rPr lang="en-US" dirty="0" smtClean="0"/>
              <a:t>printout.</a:t>
            </a:r>
          </a:p>
          <a:p>
            <a:endParaRPr lang="en-US" dirty="0"/>
          </a:p>
          <a:p>
            <a:r>
              <a:rPr lang="en-US" dirty="0" smtClean="0"/>
              <a:t>Prior to the webinar you </a:t>
            </a:r>
            <a:r>
              <a:rPr lang="en-US" dirty="0"/>
              <a:t>may have written down the introduction, opening remarks, and technical instructions to the audience. Keep the instructions as brief as possible. You don’t have to mention every feature of GoToWebinar. Just give </a:t>
            </a:r>
            <a:r>
              <a:rPr lang="en-US" dirty="0" smtClean="0"/>
              <a:t>the </a:t>
            </a:r>
            <a:r>
              <a:rPr lang="en-US" dirty="0"/>
              <a:t>most critical basics and </a:t>
            </a:r>
            <a:r>
              <a:rPr lang="en-US" dirty="0" smtClean="0"/>
              <a:t>be ready to move quickly into the substance of the event.</a:t>
            </a:r>
            <a:endParaRPr lang="en-US" dirty="0"/>
          </a:p>
        </p:txBody>
      </p:sp>
    </p:spTree>
    <p:extLst>
      <p:ext uri="{BB962C8B-B14F-4D97-AF65-F5344CB8AC3E}">
        <p14:creationId xmlns:p14="http://schemas.microsoft.com/office/powerpoint/2010/main" val="2367408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16127</TotalTime>
  <Words>1618</Words>
  <Application>Microsoft Office PowerPoint</Application>
  <PresentationFormat>Custom</PresentationFormat>
  <Paragraphs>157</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Food Programme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ECA PArtners Survey 2016 - Breard &amp; Associates</dc:title>
  <dc:creator>Breard &amp; Associates</dc:creator>
  <cp:lastModifiedBy>Madeline WEST</cp:lastModifiedBy>
  <cp:revision>724</cp:revision>
  <cp:lastPrinted>2016-03-24T09:27:04Z</cp:lastPrinted>
  <dcterms:created xsi:type="dcterms:W3CDTF">2016-02-17T22:15:07Z</dcterms:created>
  <dcterms:modified xsi:type="dcterms:W3CDTF">2016-06-14T09:02:57Z</dcterms:modified>
</cp:coreProperties>
</file>