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0"/>
  </p:notesMasterIdLst>
  <p:sldIdLst>
    <p:sldId id="281" r:id="rId3"/>
    <p:sldId id="256" r:id="rId4"/>
    <p:sldId id="273" r:id="rId5"/>
    <p:sldId id="264" r:id="rId6"/>
    <p:sldId id="282" r:id="rId7"/>
    <p:sldId id="283" r:id="rId8"/>
    <p:sldId id="28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DF4"/>
          </a:solidFill>
        </a:fill>
      </a:tcStyle>
    </a:wholeTbl>
    <a:band1H>
      <a:tcStyle>
        <a:tcBdr/>
        <a:fill>
          <a:solidFill>
            <a:srgbClr val="D0D8E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8E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F81BD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F81BD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176" autoAdjust="0"/>
  </p:normalViewPr>
  <p:slideViewPr>
    <p:cSldViewPr snapToGrid="0" showGuides="1">
      <p:cViewPr varScale="1">
        <p:scale>
          <a:sx n="78" d="100"/>
          <a:sy n="78" d="100"/>
        </p:scale>
        <p:origin x="152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4512A16-E937-40A4-AF2E-BAB1A3815A16}" type="datetime1">
              <a:rPr lang="fr-FR"/>
              <a:pPr lvl="0"/>
              <a:t>10/10/2017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commentaires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9DFB851-747E-40D4-9E83-32580961CDF9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02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ts val="3000"/>
              </a:lnSpc>
            </a:pPr>
            <a:r>
              <a:rPr lang="en-US" sz="1200" b="1"/>
              <a:t>Organization/Agenda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en-US" sz="1200"/>
              <a:t>Framing questions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en-US" sz="1200"/>
              <a:t>Recap (major thematic areas of UN-REDD support) 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en-US" sz="1200"/>
              <a:t>UN-REDD Agencies’ experiences in supporting NS design process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en-US" sz="1200"/>
              <a:t>Partner Countries’ Perspective on UN-REDD support 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en-US" sz="1200"/>
              <a:t>Interactive Exchanges to respond to Framing Qs</a:t>
            </a:r>
          </a:p>
          <a:p>
            <a:pPr>
              <a:lnSpc>
                <a:spcPts val="3000"/>
              </a:lnSpc>
            </a:pPr>
            <a:endParaRPr lang="en-US" sz="1200"/>
          </a:p>
          <a:p>
            <a:pPr>
              <a:lnSpc>
                <a:spcPts val="3000"/>
              </a:lnSpc>
            </a:pPr>
            <a:r>
              <a:rPr lang="en-US" sz="1200" b="1"/>
              <a:t>Expectations</a:t>
            </a:r>
          </a:p>
          <a:p>
            <a:pPr marL="514350" indent="-5143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200"/>
              <a:t>Minimize “presentations/overselling tools”</a:t>
            </a:r>
          </a:p>
          <a:p>
            <a:pPr marL="514350" indent="-5143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200"/>
              <a:t>Be INTERACTIVE!</a:t>
            </a:r>
          </a:p>
          <a:p>
            <a:pPr marL="514350" indent="-5143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200"/>
              <a:t>Focus on “real stories” – learning from country experiences, lessons, needs and expectations for UN-REDD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B718A-72C8-4445-8136-DB8330BB23E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4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40050F-33D2-45C5-A73E-02186C8A87EE}" type="slidenum">
              <a:t>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ts val="3000"/>
              </a:lnSpc>
            </a:pPr>
            <a:r>
              <a:rPr lang="en-US" sz="1200" b="1"/>
              <a:t>Organization/Agenda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en-US" sz="1200"/>
              <a:t>Framing questions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en-US" sz="1200"/>
              <a:t>Recap (major thematic areas of UN-REDD support) 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en-US" sz="1200"/>
              <a:t>UN-REDD Agencies’ experiences in supporting NS design process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en-US" sz="1200"/>
              <a:t>Partner Countries’ Perspective on UN-REDD support 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en-US" sz="1200"/>
              <a:t>Interactive Exchanges to respond to Framing Qs</a:t>
            </a:r>
          </a:p>
          <a:p>
            <a:pPr>
              <a:lnSpc>
                <a:spcPts val="3000"/>
              </a:lnSpc>
            </a:pPr>
            <a:endParaRPr lang="en-US" sz="1200"/>
          </a:p>
          <a:p>
            <a:pPr>
              <a:lnSpc>
                <a:spcPts val="3000"/>
              </a:lnSpc>
            </a:pPr>
            <a:r>
              <a:rPr lang="en-US" sz="1200" b="1"/>
              <a:t>Expectations</a:t>
            </a:r>
          </a:p>
          <a:p>
            <a:pPr marL="514350" indent="-5143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200"/>
              <a:t>Minimize “presentations/overselling tools”</a:t>
            </a:r>
          </a:p>
          <a:p>
            <a:pPr marL="514350" indent="-5143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200"/>
              <a:t>Be INTERACTIVE!</a:t>
            </a:r>
          </a:p>
          <a:p>
            <a:pPr marL="514350" indent="-5143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200"/>
              <a:t>Focus on “real stories” – learning from country experiences, lessons, needs and expectations for UN-REDD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B718A-72C8-4445-8136-DB8330BB23E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2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685800" y="213043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6B1D28-8EE8-4884-AB50-FBBFC6401167}" type="datetime1">
              <a:rPr lang="fr-FR"/>
              <a:pPr lvl="0"/>
              <a:t>10/10/2017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66E569-630B-44CD-836D-9820E198A73E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1604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0B3435-95DB-45F3-A01D-0FD57C2FCB54}" type="datetime1">
              <a:rPr lang="fr-FR"/>
              <a:pPr lvl="0"/>
              <a:t>10/10/2017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933508-8DB1-41AB-BBA0-FA1D90AB0E32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31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90706B-C725-4027-A1C6-75B23C4A3F5F}" type="datetime1">
              <a:rPr lang="fr-FR"/>
              <a:pPr lvl="0"/>
              <a:t>10/10/2017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9D0D83-1A26-48E0-96F0-F52F398050F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84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7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3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A01500-D025-4E1B-A5FE-153FF3FC64AE}" type="datetime1">
              <a:rPr lang="fr-FR"/>
              <a:pPr lvl="0"/>
              <a:t>10/10/2017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62372A-F651-4466-8D2F-9FE13EB8940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9740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722311" y="440690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2A18B1-2DDB-4BA8-BAB1-639E66DF0EC9}" type="datetime1">
              <a:rPr lang="fr-FR"/>
              <a:pPr lvl="0"/>
              <a:t>10/10/2017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FEC010-574E-46F1-97FB-6A4EBE61F7B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83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35A5A3-C639-42B3-995F-E83625D2554B}" type="datetime1">
              <a:rPr lang="fr-FR"/>
              <a:pPr lvl="0"/>
              <a:t>10/10/2017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ADF782-4483-4685-85F3-7F9F2A45B5A4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61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4617A9-3822-412F-B750-B59B69751CC8}" type="datetime1">
              <a:rPr lang="fr-FR"/>
              <a:pPr lvl="0"/>
              <a:t>10/10/2017</a:t>
            </a:fld>
            <a:endParaRPr lang="fr-FR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AAE39B-3C33-4616-B81E-151283A5AF33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37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4FD273-0CAD-4493-94D6-2F8DBFE820A0}" type="datetime1">
              <a:rPr lang="fr-FR"/>
              <a:pPr lvl="0"/>
              <a:t>10/10/2017</a:t>
            </a:fld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A6136A-170F-4224-8E73-65C7E78D7449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18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4166A5-5300-4EB6-BDEB-036A5F1B8C67}" type="datetime1">
              <a:rPr lang="fr-FR"/>
              <a:pPr lvl="0"/>
              <a:t>10/10/2017</a:t>
            </a:fld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5C9CC2-826D-4DA6-97C2-DC0FE6B55434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66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3575047" y="27305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457200" y="143510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9ADD60-E417-4120-8EAD-0D93AC99A6C4}" type="datetime1">
              <a:rPr lang="fr-FR"/>
              <a:pPr lvl="0"/>
              <a:t>10/10/2017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54F2BB-6942-49EF-A879-E53DAA7D44F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66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8E96C9-3107-43B1-8777-0D2A720380B8}" type="datetime1">
              <a:rPr lang="fr-FR"/>
              <a:pPr lvl="0"/>
              <a:t>10/10/2017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588899-3FF4-4510-B983-3BBC29B893B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29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E90BFA1-81D4-4049-9C98-D33700B05B12}" type="datetime1">
              <a:rPr lang="fr-FR"/>
              <a:pPr lvl="0"/>
              <a:t>10/10/2017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5440BD1-A7D7-42CF-9EAC-23C324FDD9A6}" type="slidenum"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fr-FR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3" y="396240"/>
            <a:ext cx="1214597" cy="9144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1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44016" y="1086462"/>
            <a:ext cx="7092280" cy="61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3200" b="1" i="1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7896E-3904-408F-A3FE-FE87105DC3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+mj-lt"/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+mj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2030809"/>
            <a:ext cx="9144000" cy="151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en-GB" sz="4000" b="1" dirty="0"/>
              <a:t>Operationalizing and financing National REDD+ Strategies</a:t>
            </a:r>
            <a:endParaRPr lang="en-US" sz="4000" b="1" dirty="0"/>
          </a:p>
          <a:p>
            <a:pPr>
              <a:spcAft>
                <a:spcPts val="1000"/>
              </a:spcAft>
            </a:pPr>
            <a:r>
              <a:rPr lang="en-US" sz="3200" b="1" dirty="0">
                <a:solidFill>
                  <a:srgbClr val="C0504D"/>
                </a:solidFill>
              </a:rPr>
              <a:t>Introduction</a:t>
            </a:r>
            <a:endParaRPr lang="en-US" sz="2800" b="1" dirty="0">
              <a:solidFill>
                <a:srgbClr val="C0504D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4946617"/>
            <a:ext cx="9144000" cy="140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600" b="1" dirty="0"/>
              <a:t>UN-REDD Asia-Pacific regional</a:t>
            </a:r>
            <a:r>
              <a:rPr lang="en-GB" sz="1600" b="1" dirty="0"/>
              <a:t> knowledge exchange</a:t>
            </a:r>
          </a:p>
          <a:p>
            <a:pPr>
              <a:spcAft>
                <a:spcPts val="0"/>
              </a:spcAft>
            </a:pPr>
            <a:r>
              <a:rPr lang="en-GB" sz="1600" dirty="0"/>
              <a:t>“</a:t>
            </a:r>
            <a:r>
              <a:rPr lang="en-GB" sz="1600" b="1" dirty="0"/>
              <a:t>Operationalizing and financing National REDD+ Strategies</a:t>
            </a:r>
            <a:r>
              <a:rPr lang="en-GB" sz="1600" dirty="0"/>
              <a:t>: </a:t>
            </a:r>
          </a:p>
          <a:p>
            <a:pPr>
              <a:spcAft>
                <a:spcPts val="1000"/>
              </a:spcAft>
            </a:pPr>
            <a:r>
              <a:rPr lang="en-GB" sz="1600" dirty="0"/>
              <a:t>From programming and financing implementation to results-based payments”</a:t>
            </a:r>
          </a:p>
          <a:p>
            <a:pPr algn="r">
              <a:spcAft>
                <a:spcPts val="0"/>
              </a:spcAft>
            </a:pPr>
            <a:r>
              <a:rPr lang="en-GB" sz="1600" dirty="0"/>
              <a:t>10-12</a:t>
            </a:r>
            <a:r>
              <a:rPr lang="en-GB" sz="1600" baseline="30000" dirty="0"/>
              <a:t>th</a:t>
            </a:r>
            <a:r>
              <a:rPr lang="en-GB" sz="1600" dirty="0"/>
              <a:t> October 2017 - Bangkok</a:t>
            </a:r>
            <a:endParaRPr lang="en-US" sz="1600" dirty="0"/>
          </a:p>
          <a:p>
            <a:pPr algn="r">
              <a:spcAft>
                <a:spcPts val="0"/>
              </a:spcAft>
            </a:pPr>
            <a:r>
              <a:rPr lang="en-US" sz="1600" dirty="0"/>
              <a:t>Bruno Hugel - UNDP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2" y="362748"/>
            <a:ext cx="1338793" cy="9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3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25008" y="3155338"/>
            <a:ext cx="9162178" cy="2540002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ＭＳ Ｐゴシック"/>
            </a:endParaRPr>
          </a:p>
        </p:txBody>
      </p:sp>
      <p:cxnSp>
        <p:nvCxnSpPr>
          <p:cNvPr id="5" name="Straight Connector 7"/>
          <p:cNvCxnSpPr/>
          <p:nvPr/>
        </p:nvCxnSpPr>
        <p:spPr>
          <a:xfrm>
            <a:off x="-80549" y="4581820"/>
            <a:ext cx="9143999" cy="24470"/>
          </a:xfrm>
          <a:prstGeom prst="straightConnector1">
            <a:avLst/>
          </a:prstGeom>
          <a:noFill/>
          <a:ln w="12701" cap="flat">
            <a:solidFill>
              <a:srgbClr val="5B9BD5"/>
            </a:solidFill>
            <a:custDash>
              <a:ds d="799921" sp="799921"/>
            </a:custDash>
            <a:miter/>
          </a:ln>
        </p:spPr>
      </p:cxnSp>
      <p:sp>
        <p:nvSpPr>
          <p:cNvPr id="32" name="Rounded Rectangle 5"/>
          <p:cNvSpPr/>
          <p:nvPr/>
        </p:nvSpPr>
        <p:spPr>
          <a:xfrm>
            <a:off x="5026042" y="3351409"/>
            <a:ext cx="2292061" cy="218519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2F0D9"/>
          </a:solidFill>
          <a:ln w="28575" cap="flat">
            <a:solidFill>
              <a:srgbClr val="70AD47"/>
            </a:solidFill>
            <a:prstDash val="dash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ＭＳ Ｐゴシック"/>
            </a:endParaRPr>
          </a:p>
        </p:txBody>
      </p:sp>
      <p:sp>
        <p:nvSpPr>
          <p:cNvPr id="2" name="Rounded Rectangle 5"/>
          <p:cNvSpPr/>
          <p:nvPr/>
        </p:nvSpPr>
        <p:spPr>
          <a:xfrm>
            <a:off x="7638495" y="5798045"/>
            <a:ext cx="2007674" cy="77748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2F0D9"/>
          </a:solidFill>
          <a:ln w="12701" cap="flat">
            <a:solidFill>
              <a:srgbClr val="70AD47"/>
            </a:solidFill>
            <a:custDash>
              <a:ds d="799921" sp="799921"/>
            </a:custDash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1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Resource</a:t>
            </a: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1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mobilization</a:t>
            </a:r>
          </a:p>
        </p:txBody>
      </p:sp>
      <p:sp>
        <p:nvSpPr>
          <p:cNvPr id="3" name="Text Placeholder 1"/>
          <p:cNvSpPr txBox="1"/>
          <p:nvPr/>
        </p:nvSpPr>
        <p:spPr>
          <a:xfrm>
            <a:off x="-7415" y="-14081"/>
            <a:ext cx="9151415" cy="5204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2E75B6"/>
                </a:solidFill>
                <a:latin typeface="Calibri"/>
              </a:rPr>
              <a:t>The REDD+ Planning pathway: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dirty="0">
                <a:solidFill>
                  <a:srgbClr val="2E75B6"/>
                </a:solidFill>
                <a:latin typeface="Calibri"/>
              </a:rPr>
              <a:t>			From strategic planning to implementation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b="0" i="0" u="none" strike="noStrike" kern="1200" cap="none" spc="0" baseline="0" dirty="0">
              <a:solidFill>
                <a:srgbClr val="31859C"/>
              </a:solidFill>
              <a:uFillTx/>
              <a:latin typeface="Calibri"/>
            </a:endParaRPr>
          </a:p>
        </p:txBody>
      </p:sp>
      <p:sp>
        <p:nvSpPr>
          <p:cNvPr id="6" name="Rounded Rectangle 21"/>
          <p:cNvSpPr/>
          <p:nvPr/>
        </p:nvSpPr>
        <p:spPr>
          <a:xfrm>
            <a:off x="1314678" y="2383100"/>
            <a:ext cx="2686050" cy="47369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EEBF7"/>
          </a:solidFill>
          <a:ln w="9528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UNFCCC Warsaw Framework</a:t>
            </a: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1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(requirement for access to RBPs)</a:t>
            </a:r>
          </a:p>
        </p:txBody>
      </p:sp>
      <p:sp>
        <p:nvSpPr>
          <p:cNvPr id="7" name="Rounded Rectangle 5"/>
          <p:cNvSpPr/>
          <p:nvPr/>
        </p:nvSpPr>
        <p:spPr>
          <a:xfrm>
            <a:off x="5233088" y="3478212"/>
            <a:ext cx="1211442" cy="102029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2F0D9"/>
          </a:solidFill>
          <a:ln w="28575" cap="flat">
            <a:solidFill>
              <a:srgbClr val="70AD47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&amp; (or)</a:t>
            </a: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National Investment Plan</a:t>
            </a:r>
            <a:endParaRPr lang="en-US" sz="1600" b="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ＭＳ Ｐゴシック"/>
            </a:endParaRPr>
          </a:p>
        </p:txBody>
      </p:sp>
      <p:sp>
        <p:nvSpPr>
          <p:cNvPr id="8" name="Rounded Rectangle 6"/>
          <p:cNvSpPr/>
          <p:nvPr/>
        </p:nvSpPr>
        <p:spPr>
          <a:xfrm>
            <a:off x="7961735" y="3371246"/>
            <a:ext cx="1182273" cy="216535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8CBAD"/>
          </a:solidFill>
          <a:ln w="12701" cap="flat">
            <a:solidFill>
              <a:srgbClr val="ED7D31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Investments</a:t>
            </a:r>
            <a:endParaRPr lang="en-US" sz="1351" b="1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ＭＳ Ｐゴシック"/>
            </a:endParaRP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1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(National &amp;/or subnational</a:t>
            </a: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1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Programmes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2506717" y="3707133"/>
            <a:ext cx="338556" cy="30020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1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or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687436" y="1920980"/>
            <a:ext cx="112569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More strategic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7687379" y="1920980"/>
            <a:ext cx="131638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More operational</a:t>
            </a:r>
          </a:p>
        </p:txBody>
      </p:sp>
      <p:sp>
        <p:nvSpPr>
          <p:cNvPr id="12" name="Right Brace 14"/>
          <p:cNvSpPr/>
          <p:nvPr/>
        </p:nvSpPr>
        <p:spPr>
          <a:xfrm rot="16200004">
            <a:off x="2501195" y="1682156"/>
            <a:ext cx="382877" cy="2933706"/>
          </a:xfrm>
          <a:custGeom>
            <a:avLst>
              <a:gd name="f12" fmla="val 8333"/>
              <a:gd name="f13" fmla="val 5000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50000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2857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ＭＳ Ｐゴシック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-25008" y="3591004"/>
            <a:ext cx="994730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National level</a:t>
            </a:r>
          </a:p>
        </p:txBody>
      </p:sp>
      <p:sp>
        <p:nvSpPr>
          <p:cNvPr id="14" name="TextBox 16"/>
          <p:cNvSpPr txBox="1"/>
          <p:nvPr/>
        </p:nvSpPr>
        <p:spPr>
          <a:xfrm>
            <a:off x="-80549" y="4895853"/>
            <a:ext cx="123510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Subnational level</a:t>
            </a:r>
          </a:p>
        </p:txBody>
      </p:sp>
      <p:sp>
        <p:nvSpPr>
          <p:cNvPr id="15" name="Rounded Rectangle 17"/>
          <p:cNvSpPr/>
          <p:nvPr/>
        </p:nvSpPr>
        <p:spPr>
          <a:xfrm>
            <a:off x="5233088" y="4581820"/>
            <a:ext cx="1238563" cy="82333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2F0D9"/>
          </a:solidFill>
          <a:ln w="28575" cap="flat">
            <a:solidFill>
              <a:srgbClr val="70AD47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&amp;/or</a:t>
            </a: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Subnational Action Plans </a:t>
            </a:r>
            <a:r>
              <a:rPr lang="en-US" sz="135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(?)</a:t>
            </a:r>
          </a:p>
        </p:txBody>
      </p:sp>
      <p:sp>
        <p:nvSpPr>
          <p:cNvPr id="16" name="Left-Right Arrow 18"/>
          <p:cNvSpPr/>
          <p:nvPr/>
        </p:nvSpPr>
        <p:spPr>
          <a:xfrm>
            <a:off x="553742" y="2116570"/>
            <a:ext cx="8504724" cy="180091"/>
          </a:xfrm>
          <a:custGeom>
            <a:avLst>
              <a:gd name="f9" fmla="val 50000"/>
              <a:gd name="f10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50000"/>
              <a:gd name="f10" fmla="val 50000"/>
              <a:gd name="f11" fmla="+- 0 0 -36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9"/>
              <a:gd name="f18" fmla="val f10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*/ f38 1 2"/>
              <a:gd name="f43" fmla="*/ f39 1 2"/>
              <a:gd name="f44" fmla="min f39 f38"/>
              <a:gd name="f45" fmla="*/ f38 f17 1"/>
              <a:gd name="f46" fmla="+- f16 f42 0"/>
              <a:gd name="f47" fmla="+- f16 f43 0"/>
              <a:gd name="f48" fmla="*/ f44 f18 1"/>
              <a:gd name="f49" fmla="*/ f45 1 200000"/>
              <a:gd name="f50" fmla="*/ f48 1 100000"/>
              <a:gd name="f51" fmla="+- f46 0 f49"/>
              <a:gd name="f52" fmla="+- f46 f49 0"/>
              <a:gd name="f53" fmla="*/ f46 f32 1"/>
              <a:gd name="f54" fmla="*/ f47 f32 1"/>
              <a:gd name="f55" fmla="+- f35 0 f50"/>
              <a:gd name="f56" fmla="*/ f51 f50 1"/>
              <a:gd name="f57" fmla="*/ f51 f32 1"/>
              <a:gd name="f58" fmla="*/ f52 f32 1"/>
              <a:gd name="f59" fmla="*/ f50 f32 1"/>
              <a:gd name="f60" fmla="*/ f56 1 f42"/>
              <a:gd name="f61" fmla="*/ f55 f32 1"/>
              <a:gd name="f62" fmla="+- f50 0 f60"/>
              <a:gd name="f63" fmla="+- f55 f60 0"/>
              <a:gd name="f64" fmla="*/ f62 f32 1"/>
              <a:gd name="f65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1" y="f37"/>
              </a:cxn>
              <a:cxn ang="f30">
                <a:pos x="f54" y="f57"/>
              </a:cxn>
              <a:cxn ang="f30">
                <a:pos x="f59" y="f37"/>
              </a:cxn>
              <a:cxn ang="f31">
                <a:pos x="f59" y="f41"/>
              </a:cxn>
              <a:cxn ang="f31">
                <a:pos x="f54" y="f58"/>
              </a:cxn>
              <a:cxn ang="f31">
                <a:pos x="f61" y="f41"/>
              </a:cxn>
            </a:cxnLst>
            <a:rect l="f64" t="f57" r="f65" b="f58"/>
            <a:pathLst>
              <a:path>
                <a:moveTo>
                  <a:pt x="f37" y="f53"/>
                </a:moveTo>
                <a:lnTo>
                  <a:pt x="f59" y="f37"/>
                </a:lnTo>
                <a:lnTo>
                  <a:pt x="f59" y="f57"/>
                </a:lnTo>
                <a:lnTo>
                  <a:pt x="f61" y="f57"/>
                </a:lnTo>
                <a:lnTo>
                  <a:pt x="f61" y="f37"/>
                </a:lnTo>
                <a:lnTo>
                  <a:pt x="f40" y="f53"/>
                </a:lnTo>
                <a:lnTo>
                  <a:pt x="f61" y="f41"/>
                </a:lnTo>
                <a:lnTo>
                  <a:pt x="f61" y="f58"/>
                </a:lnTo>
                <a:lnTo>
                  <a:pt x="f59" y="f58"/>
                </a:lnTo>
                <a:lnTo>
                  <a:pt x="f59" y="f41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ＭＳ Ｐゴシック"/>
            </a:endParaRPr>
          </a:p>
        </p:txBody>
      </p:sp>
      <p:sp>
        <p:nvSpPr>
          <p:cNvPr id="17" name="Rounded Rectangle 23"/>
          <p:cNvSpPr/>
          <p:nvPr/>
        </p:nvSpPr>
        <p:spPr>
          <a:xfrm>
            <a:off x="6538376" y="3481056"/>
            <a:ext cx="643573" cy="19241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2F0D9"/>
          </a:solidFill>
          <a:ln w="19050" cap="flat">
            <a:solidFill>
              <a:srgbClr val="70AD47"/>
            </a:solidFill>
            <a:custDash>
              <a:ds d="799921" sp="799921"/>
            </a:custDash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1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&amp;/or</a:t>
            </a: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1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Sectoral Plans </a:t>
            </a:r>
            <a:r>
              <a:rPr lang="en-US" sz="1351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(?)</a:t>
            </a:r>
          </a:p>
        </p:txBody>
      </p:sp>
      <p:sp>
        <p:nvSpPr>
          <p:cNvPr id="18" name="Rounded Rectangle 3"/>
          <p:cNvSpPr/>
          <p:nvPr/>
        </p:nvSpPr>
        <p:spPr>
          <a:xfrm>
            <a:off x="1296317" y="3373230"/>
            <a:ext cx="1187448" cy="93344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28575" cap="flat">
            <a:solidFill>
              <a:srgbClr val="5B9BD5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REDD+</a:t>
            </a: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National Strategy</a:t>
            </a:r>
          </a:p>
        </p:txBody>
      </p:sp>
      <p:sp>
        <p:nvSpPr>
          <p:cNvPr id="19" name="Rounded Rectangle 4"/>
          <p:cNvSpPr/>
          <p:nvPr/>
        </p:nvSpPr>
        <p:spPr>
          <a:xfrm>
            <a:off x="2843811" y="3373230"/>
            <a:ext cx="1187448" cy="93344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28575" cap="flat">
            <a:solidFill>
              <a:srgbClr val="5B9BD5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REDD+ national </a:t>
            </a: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Action Plan</a:t>
            </a:r>
          </a:p>
        </p:txBody>
      </p:sp>
      <p:sp>
        <p:nvSpPr>
          <p:cNvPr id="20" name="Right Arrow 31"/>
          <p:cNvSpPr/>
          <p:nvPr/>
        </p:nvSpPr>
        <p:spPr>
          <a:xfrm>
            <a:off x="4410672" y="3661458"/>
            <a:ext cx="448476" cy="336288"/>
          </a:xfrm>
          <a:custGeom>
            <a:avLst>
              <a:gd name="f0" fmla="val 1350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A9D18E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ＭＳ Ｐゴシック"/>
            </a:endParaRPr>
          </a:p>
        </p:txBody>
      </p:sp>
      <p:sp>
        <p:nvSpPr>
          <p:cNvPr id="21" name="Right Brace 23"/>
          <p:cNvSpPr/>
          <p:nvPr/>
        </p:nvSpPr>
        <p:spPr>
          <a:xfrm rot="16200004">
            <a:off x="6024324" y="1975945"/>
            <a:ext cx="238996" cy="2279571"/>
          </a:xfrm>
          <a:custGeom>
            <a:avLst>
              <a:gd name="f12" fmla="val 8333"/>
              <a:gd name="f13" fmla="val 5000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50000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19046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ＭＳ Ｐゴシック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4486348" y="2333365"/>
            <a:ext cx="3314946" cy="73866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Optional programming intermediate steps</a:t>
            </a: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(likely necessary, though</a:t>
            </a: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depending on country context)</a:t>
            </a:r>
          </a:p>
        </p:txBody>
      </p:sp>
      <p:sp>
        <p:nvSpPr>
          <p:cNvPr id="23" name="Right Brace 25"/>
          <p:cNvSpPr/>
          <p:nvPr/>
        </p:nvSpPr>
        <p:spPr>
          <a:xfrm rot="16200004">
            <a:off x="8418762" y="2581881"/>
            <a:ext cx="225363" cy="1054065"/>
          </a:xfrm>
          <a:custGeom>
            <a:avLst>
              <a:gd name="f12" fmla="val 8333"/>
              <a:gd name="f13" fmla="val 5000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50000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19046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ＭＳ Ｐゴシック"/>
            </a:endParaRPr>
          </a:p>
        </p:txBody>
      </p:sp>
      <p:sp>
        <p:nvSpPr>
          <p:cNvPr id="24" name="TextBox 26"/>
          <p:cNvSpPr txBox="1"/>
          <p:nvPr/>
        </p:nvSpPr>
        <p:spPr>
          <a:xfrm>
            <a:off x="7663513" y="2583262"/>
            <a:ext cx="1587873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Implementation</a:t>
            </a:r>
          </a:p>
        </p:txBody>
      </p:sp>
      <p:sp>
        <p:nvSpPr>
          <p:cNvPr id="25" name="TextBox 27"/>
          <p:cNvSpPr txBox="1"/>
          <p:nvPr/>
        </p:nvSpPr>
        <p:spPr>
          <a:xfrm>
            <a:off x="31820" y="1315625"/>
            <a:ext cx="920617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Wingdings" pitchFamily="2"/>
                <a:ea typeface="ＭＳ Ｐゴシック"/>
              </a:rPr>
              <a:t></a:t>
            </a: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 From a NS/AP to actual investments in the field, intermediate steps are likely to be required</a:t>
            </a:r>
          </a:p>
        </p:txBody>
      </p:sp>
      <p:sp>
        <p:nvSpPr>
          <p:cNvPr id="26" name="Rounded Rectangle 5"/>
          <p:cNvSpPr/>
          <p:nvPr/>
        </p:nvSpPr>
        <p:spPr>
          <a:xfrm>
            <a:off x="472013" y="6409806"/>
            <a:ext cx="4050298" cy="17407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2F0D9"/>
          </a:solidFill>
          <a:ln w="12701" cap="flat">
            <a:solidFill>
              <a:srgbClr val="70AD47"/>
            </a:solidFill>
            <a:custDash>
              <a:ds d="799921" sp="799921"/>
            </a:custDash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1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Resource mobilization</a:t>
            </a:r>
          </a:p>
        </p:txBody>
      </p:sp>
      <p:sp>
        <p:nvSpPr>
          <p:cNvPr id="27" name="Rounded Rectangle 5"/>
          <p:cNvSpPr/>
          <p:nvPr/>
        </p:nvSpPr>
        <p:spPr>
          <a:xfrm>
            <a:off x="4572000" y="6104369"/>
            <a:ext cx="3016797" cy="4795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2F0D9"/>
          </a:solidFill>
          <a:ln w="12701" cap="flat">
            <a:solidFill>
              <a:srgbClr val="70AD47"/>
            </a:solidFill>
            <a:custDash>
              <a:ds d="799921" sp="799921"/>
            </a:custDash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1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Resource mobilization</a:t>
            </a:r>
          </a:p>
        </p:txBody>
      </p:sp>
      <p:sp>
        <p:nvSpPr>
          <p:cNvPr id="28" name="Right Arrow 31"/>
          <p:cNvSpPr/>
          <p:nvPr/>
        </p:nvSpPr>
        <p:spPr>
          <a:xfrm>
            <a:off x="7377095" y="4425348"/>
            <a:ext cx="448476" cy="336288"/>
          </a:xfrm>
          <a:custGeom>
            <a:avLst>
              <a:gd name="f0" fmla="val 1350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8CBAD"/>
          </a:solidFill>
          <a:ln w="12701" cap="flat">
            <a:solidFill>
              <a:srgbClr val="ED7D31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1" i="0" u="none" strike="noStrike" kern="0" cap="none" spc="0" baseline="0">
              <a:solidFill>
                <a:srgbClr val="000000"/>
              </a:solidFill>
              <a:uFillTx/>
              <a:latin typeface="Calibri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2" grpId="0" animBg="1"/>
      <p:bldP spid="7" grpId="0" animBg="1"/>
      <p:bldP spid="8" grpId="0" animBg="1"/>
      <p:bldP spid="10" grpId="0"/>
      <p:bldP spid="11" grpId="0"/>
      <p:bldP spid="13" grpId="0"/>
      <p:bldP spid="14" grpId="0"/>
      <p:bldP spid="15" grpId="0" animBg="1"/>
      <p:bldP spid="16" grpId="0" animBg="1"/>
      <p:bldP spid="17" grpId="0" animBg="1"/>
      <p:bldP spid="20" grpId="0" animBg="1"/>
      <p:bldP spid="21" grpId="0" animBg="1"/>
      <p:bldP spid="22" grpId="0"/>
      <p:bldP spid="23" grpId="0" animBg="1"/>
      <p:bldP spid="24" grpId="0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/>
          <p:nvPr/>
        </p:nvSpPr>
        <p:spPr>
          <a:xfrm>
            <a:off x="-7415" y="-14081"/>
            <a:ext cx="9151415" cy="5204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2E75B6"/>
                </a:solidFill>
                <a:latin typeface="Calibri"/>
              </a:rPr>
              <a:t>National REDD+ Strategy vs. Investment Plan</a:t>
            </a:r>
          </a:p>
        </p:txBody>
      </p:sp>
      <p:graphicFrame>
        <p:nvGraphicFramePr>
          <p:cNvPr id="3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852351"/>
              </p:ext>
            </p:extLst>
          </p:nvPr>
        </p:nvGraphicFramePr>
        <p:xfrm>
          <a:off x="103545" y="1427712"/>
          <a:ext cx="8936909" cy="53263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64446">
                  <a:extLst>
                    <a:ext uri="{9D8B030D-6E8A-4147-A177-3AD203B41FA5}">
                      <a16:colId xmlns:a16="http://schemas.microsoft.com/office/drawing/2014/main" val="4171547547"/>
                    </a:ext>
                  </a:extLst>
                </a:gridCol>
                <a:gridCol w="5372463">
                  <a:extLst>
                    <a:ext uri="{9D8B030D-6E8A-4147-A177-3AD203B41FA5}">
                      <a16:colId xmlns:a16="http://schemas.microsoft.com/office/drawing/2014/main" val="777111296"/>
                    </a:ext>
                  </a:extLst>
                </a:gridCol>
              </a:tblGrid>
              <a:tr h="539369"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kern="1200">
                          <a:solidFill>
                            <a:srgbClr val="FFFFFF"/>
                          </a:solidFill>
                          <a:latin typeface="Calibri"/>
                        </a:rPr>
                        <a:t>Strategy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2800" dirty="0"/>
                        <a:t>Plan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178165"/>
                  </a:ext>
                </a:extLst>
              </a:tr>
              <a:tr h="4787011">
                <a:tc>
                  <a:txBody>
                    <a:bodyPr/>
                    <a:lstStyle/>
                    <a:p>
                      <a:pPr lv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SzPct val="100000"/>
                        <a:buFont typeface="Arial" pitchFamily="34"/>
                        <a:buNone/>
                      </a:pP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97005"/>
                  </a:ext>
                </a:extLst>
              </a:tr>
            </a:tbl>
          </a:graphicData>
        </a:graphic>
      </p:graphicFrame>
      <p:sp>
        <p:nvSpPr>
          <p:cNvPr id="4" name="Rectangle 5"/>
          <p:cNvSpPr/>
          <p:nvPr/>
        </p:nvSpPr>
        <p:spPr>
          <a:xfrm>
            <a:off x="103545" y="828495"/>
            <a:ext cx="5256583" cy="4308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Some general distinctions </a:t>
            </a:r>
            <a:r>
              <a:rPr lang="en-US" sz="22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(though varies…)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327" y="2151727"/>
            <a:ext cx="33774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SzPct val="100000"/>
              <a:buFont typeface="Arial" pitchFamily="34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Political document</a:t>
            </a:r>
          </a:p>
          <a:p>
            <a:pPr marL="285750" lvl="0" indent="-285750">
              <a:buSzPct val="100000"/>
              <a:buFont typeface="Arial" pitchFamily="34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285750" lvl="0" indent="-285750">
              <a:buSzPct val="100000"/>
              <a:buFont typeface="Arial" pitchFamily="34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Medium/long-term vision </a:t>
            </a:r>
            <a:r>
              <a:rPr lang="en-US" sz="2000" dirty="0">
                <a:solidFill>
                  <a:srgbClr val="000000"/>
                </a:solidFill>
              </a:rPr>
              <a:t>(e.g. 10y or open-ended)</a:t>
            </a:r>
          </a:p>
          <a:p>
            <a:pPr marL="285750" lvl="0" indent="-285750">
              <a:buSzPct val="100000"/>
              <a:buFont typeface="Arial" pitchFamily="34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lvl="0" indent="-285750">
              <a:buSzPct val="100000"/>
              <a:buFont typeface="Arial" pitchFamily="34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General strategic priorities to achieve vision and goals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(list of PAMs)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8773" y="2151727"/>
            <a:ext cx="54552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SzPct val="100000"/>
              <a:buFont typeface="Arial" pitchFamily="34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Operationalizes the Strategy </a:t>
            </a:r>
            <a:r>
              <a:rPr lang="en-US" sz="2000" dirty="0">
                <a:solidFill>
                  <a:srgbClr val="000000"/>
                </a:solidFill>
              </a:rPr>
              <a:t>(detailing it)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(Semi-political / Semi-technical)</a:t>
            </a:r>
          </a:p>
          <a:p>
            <a:pPr marL="285750" lvl="0" indent="-285750">
              <a:buSzPct val="100000"/>
              <a:buFont typeface="Arial" pitchFamily="34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Shorter/medium-term </a:t>
            </a:r>
            <a:r>
              <a:rPr lang="en-US" sz="2000" dirty="0">
                <a:solidFill>
                  <a:srgbClr val="000000"/>
                </a:solidFill>
              </a:rPr>
              <a:t>(e.g. 5y) </a:t>
            </a:r>
          </a:p>
          <a:p>
            <a:pPr marL="285750" lvl="0" indent="-285750">
              <a:buSzPct val="100000"/>
              <a:buFont typeface="Arial" pitchFamily="34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lvl="0" indent="-285750">
              <a:buSzPct val="100000"/>
              <a:buFont typeface="Wingdings" pitchFamily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clear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quantitative objectives</a:t>
            </a:r>
            <a:r>
              <a:rPr lang="en-US" sz="2000" b="1" dirty="0">
                <a:solidFill>
                  <a:srgbClr val="000000"/>
                </a:solidFill>
              </a:rPr>
              <a:t>…</a:t>
            </a:r>
          </a:p>
          <a:p>
            <a:pPr marL="285750" lvl="0" indent="-285750">
              <a:buSzPct val="100000"/>
              <a:buFont typeface="Wingdings" pitchFamily="2"/>
              <a:buChar char="ü"/>
            </a:pPr>
            <a:r>
              <a:rPr lang="en-US" sz="2000" b="1" dirty="0">
                <a:solidFill>
                  <a:srgbClr val="000000"/>
                </a:solidFill>
              </a:rPr>
              <a:t>…</a:t>
            </a:r>
            <a:r>
              <a:rPr lang="en-US" sz="2000" dirty="0">
                <a:solidFill>
                  <a:srgbClr val="000000"/>
                </a:solidFill>
              </a:rPr>
              <a:t>over a </a:t>
            </a:r>
            <a:r>
              <a:rPr lang="en-US" sz="2400" b="1" dirty="0">
                <a:solidFill>
                  <a:srgbClr val="000000"/>
                </a:solidFill>
              </a:rPr>
              <a:t>specific timeline</a:t>
            </a:r>
            <a:r>
              <a:rPr lang="en-US" sz="2000" b="1" dirty="0">
                <a:solidFill>
                  <a:srgbClr val="000000"/>
                </a:solidFill>
              </a:rPr>
              <a:t>…</a:t>
            </a:r>
          </a:p>
          <a:p>
            <a:pPr marL="285750" lvl="0" indent="-285750">
              <a:buSzPct val="100000"/>
              <a:buFont typeface="Wingdings" pitchFamily="2"/>
              <a:buChar char="ü"/>
            </a:pPr>
            <a:r>
              <a:rPr lang="en-US" sz="2000" b="1" dirty="0">
                <a:solidFill>
                  <a:srgbClr val="000000"/>
                </a:solidFill>
              </a:rPr>
              <a:t>…</a:t>
            </a:r>
            <a:r>
              <a:rPr lang="en-US" sz="2000" dirty="0">
                <a:solidFill>
                  <a:srgbClr val="000000"/>
                </a:solidFill>
              </a:rPr>
              <a:t>through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400" b="1" u="sng" dirty="0">
                <a:solidFill>
                  <a:srgbClr val="000000"/>
                </a:solidFill>
              </a:rPr>
              <a:t>packages</a:t>
            </a:r>
            <a:r>
              <a:rPr lang="en-US" sz="2400" b="1" dirty="0">
                <a:solidFill>
                  <a:srgbClr val="000000"/>
                </a:solidFill>
              </a:rPr>
              <a:t> of interventions</a:t>
            </a:r>
            <a:r>
              <a:rPr lang="en-US" sz="2000" b="1" dirty="0">
                <a:solidFill>
                  <a:srgbClr val="000000"/>
                </a:solidFill>
              </a:rPr>
              <a:t>…</a:t>
            </a:r>
          </a:p>
          <a:p>
            <a:pPr marL="285750" lvl="0" indent="-285750">
              <a:buSzPct val="100000"/>
              <a:buFont typeface="Wingdings" pitchFamily="2"/>
              <a:buChar char="ü"/>
            </a:pPr>
            <a:r>
              <a:rPr lang="en-US" sz="2000" b="1" dirty="0">
                <a:solidFill>
                  <a:srgbClr val="000000"/>
                </a:solidFill>
              </a:rPr>
              <a:t>…</a:t>
            </a:r>
            <a:r>
              <a:rPr lang="en-US" sz="2000" dirty="0">
                <a:solidFill>
                  <a:srgbClr val="000000"/>
                </a:solidFill>
              </a:rPr>
              <a:t>that have been </a:t>
            </a:r>
            <a:r>
              <a:rPr lang="en-US" sz="2400" b="1" dirty="0">
                <a:solidFill>
                  <a:srgbClr val="000000"/>
                </a:solidFill>
              </a:rPr>
              <a:t>costed</a:t>
            </a:r>
            <a:r>
              <a:rPr lang="en-US" sz="2000" b="1" dirty="0">
                <a:solidFill>
                  <a:srgbClr val="000000"/>
                </a:solidFill>
              </a:rPr>
              <a:t>…</a:t>
            </a:r>
          </a:p>
          <a:p>
            <a:pPr marL="285750" lvl="0" indent="-285750">
              <a:buSzPct val="100000"/>
              <a:buFont typeface="Wingdings" pitchFamily="2"/>
              <a:buChar char="ü"/>
            </a:pPr>
            <a:r>
              <a:rPr lang="en-US" sz="2000" b="1" dirty="0">
                <a:solidFill>
                  <a:srgbClr val="000000"/>
                </a:solidFill>
              </a:rPr>
              <a:t>…</a:t>
            </a:r>
            <a:r>
              <a:rPr lang="en-US" sz="2000" dirty="0">
                <a:solidFill>
                  <a:srgbClr val="000000"/>
                </a:solidFill>
              </a:rPr>
              <a:t>with (some) </a:t>
            </a:r>
            <a:r>
              <a:rPr lang="en-US" sz="2400" b="1" dirty="0">
                <a:solidFill>
                  <a:srgbClr val="000000"/>
                </a:solidFill>
              </a:rPr>
              <a:t>financial resources </a:t>
            </a:r>
            <a:r>
              <a:rPr lang="en-US" sz="2000" dirty="0">
                <a:solidFill>
                  <a:srgbClr val="000000"/>
                </a:solidFill>
              </a:rPr>
              <a:t>identified &amp;/or secured… (+ Financial mech.)</a:t>
            </a:r>
          </a:p>
          <a:p>
            <a:pPr marL="285750" lvl="0" indent="-285750">
              <a:buSzPct val="100000"/>
              <a:buFont typeface="Wingdings" pitchFamily="2"/>
              <a:buChar char="ü"/>
            </a:pPr>
            <a:r>
              <a:rPr lang="en-US" sz="2000" b="1" dirty="0">
                <a:solidFill>
                  <a:srgbClr val="000000"/>
                </a:solidFill>
              </a:rPr>
              <a:t>…</a:t>
            </a:r>
            <a:r>
              <a:rPr lang="en-US" sz="2000" b="1" dirty="0" err="1">
                <a:solidFill>
                  <a:srgbClr val="000000"/>
                </a:solidFill>
              </a:rPr>
              <a:t>M&amp;Ed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using a clear </a:t>
            </a:r>
            <a:r>
              <a:rPr lang="en-US" sz="2400" b="1" dirty="0">
                <a:solidFill>
                  <a:srgbClr val="000000"/>
                </a:solidFill>
              </a:rPr>
              <a:t>results framework </a:t>
            </a:r>
            <a:r>
              <a:rPr lang="en-US" sz="2000" dirty="0">
                <a:solidFill>
                  <a:srgbClr val="000000"/>
                </a:solidFill>
              </a:rPr>
              <a:t>with</a:t>
            </a:r>
            <a:r>
              <a:rPr lang="en-US" sz="2000" b="1" dirty="0">
                <a:solidFill>
                  <a:srgbClr val="000000"/>
                </a:solidFill>
              </a:rPr>
              <a:t> performance indicators… </a:t>
            </a:r>
            <a:r>
              <a:rPr lang="en-US" sz="2000" dirty="0">
                <a:solidFill>
                  <a:srgbClr val="000000"/>
                </a:solidFill>
              </a:rPr>
              <a:t>(+ M&amp;E system)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</a:rPr>
              <a:t>… with </a:t>
            </a:r>
            <a:r>
              <a:rPr lang="en-US" sz="2400" b="1" dirty="0">
                <a:solidFill>
                  <a:srgbClr val="000000"/>
                </a:solidFill>
              </a:rPr>
              <a:t>risks identified &amp; managed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499543" y="966427"/>
            <a:ext cx="4555924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4BACC6"/>
                </a:solidFill>
                <a:uFillTx/>
                <a:latin typeface="Calibri"/>
              </a:rPr>
              <a:t>Main document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5554112" y="1042981"/>
            <a:ext cx="3678311" cy="4396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4BACC6"/>
                </a:solidFill>
                <a:uFillTx/>
                <a:latin typeface="Calibri"/>
              </a:rPr>
              <a:t>Appendix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i="0" u="none" strike="noStrike" kern="1200" cap="none" spc="0" baseline="0" dirty="0">
              <a:solidFill>
                <a:srgbClr val="4BACC6"/>
              </a:solidFill>
              <a:uFillTx/>
              <a:latin typeface="Calibri"/>
            </a:endParaRP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Programs notes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Consultations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Alignment of existing investments 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(details)</a:t>
            </a:r>
            <a:endParaRPr lang="en-US" sz="18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Mapping of existing interventions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Local communities, IPs &amp; role of civil society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Role of private sector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etc</a:t>
            </a:r>
            <a:endParaRPr lang="en-US" sz="18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2"/>
          <p:cNvSpPr txBox="1"/>
          <p:nvPr/>
        </p:nvSpPr>
        <p:spPr>
          <a:xfrm rot="19381054">
            <a:off x="-112661" y="1307094"/>
            <a:ext cx="1011884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Context</a:t>
            </a:r>
          </a:p>
        </p:txBody>
      </p:sp>
      <p:cxnSp>
        <p:nvCxnSpPr>
          <p:cNvPr id="6" name="Straight Connector 7"/>
          <p:cNvCxnSpPr/>
          <p:nvPr/>
        </p:nvCxnSpPr>
        <p:spPr>
          <a:xfrm flipH="1">
            <a:off x="592138" y="1507150"/>
            <a:ext cx="15535" cy="2137876"/>
          </a:xfrm>
          <a:prstGeom prst="straightConnector1">
            <a:avLst/>
          </a:prstGeom>
          <a:noFill/>
          <a:ln w="38103" cap="flat">
            <a:solidFill>
              <a:srgbClr val="FF0000"/>
            </a:solidFill>
            <a:prstDash val="solid"/>
          </a:ln>
        </p:spPr>
      </p:cxnSp>
      <p:sp>
        <p:nvSpPr>
          <p:cNvPr id="7" name="TextBox 9"/>
          <p:cNvSpPr txBox="1"/>
          <p:nvPr/>
        </p:nvSpPr>
        <p:spPr>
          <a:xfrm rot="18978322">
            <a:off x="-215308" y="4729843"/>
            <a:ext cx="1313809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Approach</a:t>
            </a:r>
          </a:p>
        </p:txBody>
      </p:sp>
      <p:cxnSp>
        <p:nvCxnSpPr>
          <p:cNvPr id="8" name="Straight Connector 10"/>
          <p:cNvCxnSpPr/>
          <p:nvPr/>
        </p:nvCxnSpPr>
        <p:spPr>
          <a:xfrm>
            <a:off x="917786" y="4331453"/>
            <a:ext cx="0" cy="1312263"/>
          </a:xfrm>
          <a:prstGeom prst="straightConnector1">
            <a:avLst/>
          </a:prstGeom>
          <a:noFill/>
          <a:ln w="38103" cap="flat">
            <a:solidFill>
              <a:srgbClr val="FF0000"/>
            </a:solidFill>
            <a:prstDash val="solid"/>
          </a:ln>
        </p:spPr>
      </p:cxnSp>
      <p:sp>
        <p:nvSpPr>
          <p:cNvPr id="16" name="TextBox 2"/>
          <p:cNvSpPr txBox="1"/>
          <p:nvPr/>
        </p:nvSpPr>
        <p:spPr>
          <a:xfrm rot="19381054">
            <a:off x="256669" y="3790184"/>
            <a:ext cx="1011884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ToC</a:t>
            </a:r>
            <a:endParaRPr lang="en-US" sz="20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cxnSp>
        <p:nvCxnSpPr>
          <p:cNvPr id="17" name="Straight Connector 10"/>
          <p:cNvCxnSpPr/>
          <p:nvPr/>
        </p:nvCxnSpPr>
        <p:spPr>
          <a:xfrm flipH="1">
            <a:off x="887986" y="5879033"/>
            <a:ext cx="15535" cy="836247"/>
          </a:xfrm>
          <a:prstGeom prst="straightConnector1">
            <a:avLst/>
          </a:prstGeom>
          <a:noFill/>
          <a:ln w="38103" cap="flat">
            <a:solidFill>
              <a:srgbClr val="FF0000"/>
            </a:solidFill>
            <a:prstDash val="solid"/>
          </a:ln>
        </p:spPr>
      </p:cxnSp>
      <p:sp>
        <p:nvSpPr>
          <p:cNvPr id="18" name="Arrow: Right 17"/>
          <p:cNvSpPr/>
          <p:nvPr/>
        </p:nvSpPr>
        <p:spPr>
          <a:xfrm>
            <a:off x="441598" y="5949882"/>
            <a:ext cx="321013" cy="7096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"/>
          <p:cNvSpPr txBox="1"/>
          <p:nvPr/>
        </p:nvSpPr>
        <p:spPr>
          <a:xfrm>
            <a:off x="1" y="25072"/>
            <a:ext cx="9042400" cy="401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2E75B6"/>
                </a:solidFill>
                <a:latin typeface="Calibri"/>
              </a:rPr>
              <a:t>Investment/implementation Plan Structure </a:t>
            </a:r>
            <a:r>
              <a:rPr lang="en-US" sz="2800" dirty="0">
                <a:solidFill>
                  <a:srgbClr val="2E75B6"/>
                </a:solidFill>
                <a:latin typeface="Calibri"/>
              </a:rPr>
              <a:t>(e.g. DRC)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i="0" u="none" strike="noStrike" kern="1200" cap="none" spc="0" baseline="0" dirty="0">
              <a:solidFill>
                <a:srgbClr val="2E75B6"/>
              </a:solidFill>
              <a:uFillTx/>
              <a:latin typeface="Calibri"/>
            </a:endParaRPr>
          </a:p>
        </p:txBody>
      </p:sp>
      <p:cxnSp>
        <p:nvCxnSpPr>
          <p:cNvPr id="20" name="Straight Connector 10"/>
          <p:cNvCxnSpPr/>
          <p:nvPr/>
        </p:nvCxnSpPr>
        <p:spPr>
          <a:xfrm>
            <a:off x="5548321" y="1853944"/>
            <a:ext cx="5595" cy="1115398"/>
          </a:xfrm>
          <a:prstGeom prst="straightConnector1">
            <a:avLst/>
          </a:prstGeom>
          <a:noFill/>
          <a:ln w="38103" cap="flat">
            <a:solidFill>
              <a:srgbClr val="FF0000"/>
            </a:solidFill>
            <a:prstDash val="solid"/>
          </a:ln>
        </p:spPr>
      </p:cxnSp>
      <p:sp>
        <p:nvSpPr>
          <p:cNvPr id="21" name="Arrow: Right 20"/>
          <p:cNvSpPr/>
          <p:nvPr/>
        </p:nvSpPr>
        <p:spPr>
          <a:xfrm>
            <a:off x="5172066" y="2056514"/>
            <a:ext cx="321013" cy="7096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3"/>
          <p:cNvSpPr txBox="1"/>
          <p:nvPr/>
        </p:nvSpPr>
        <p:spPr>
          <a:xfrm>
            <a:off x="1016890" y="1366537"/>
            <a:ext cx="3817038" cy="25648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Introduction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(REDD+ process)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Objectives &amp; Principles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Implementation framework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Alignment with wider national priorities</a:t>
            </a:r>
          </a:p>
          <a:p>
            <a:pPr marL="557217" marR="0" lvl="1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NDP, Governance matrix, (I)NDC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Context</a:t>
            </a:r>
          </a:p>
          <a:p>
            <a:pPr marL="557217" marR="0" lvl="1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Drivers, stakes</a:t>
            </a:r>
          </a:p>
        </p:txBody>
      </p:sp>
      <p:sp>
        <p:nvSpPr>
          <p:cNvPr id="23" name="TextBox 3"/>
          <p:cNvSpPr txBox="1"/>
          <p:nvPr/>
        </p:nvSpPr>
        <p:spPr>
          <a:xfrm>
            <a:off x="997992" y="3919439"/>
            <a:ext cx="4555924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TOC 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(narrative + graph)</a:t>
            </a:r>
          </a:p>
        </p:txBody>
      </p:sp>
      <p:sp>
        <p:nvSpPr>
          <p:cNvPr id="24" name="TextBox 3"/>
          <p:cNvSpPr txBox="1"/>
          <p:nvPr/>
        </p:nvSpPr>
        <p:spPr>
          <a:xfrm>
            <a:off x="997070" y="4255405"/>
            <a:ext cx="4541419" cy="15414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Types of investments</a:t>
            </a:r>
          </a:p>
          <a:p>
            <a:pPr marL="557217" marR="0" lvl="1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Enabling/Sectoral – Thematic/Integrated</a:t>
            </a:r>
          </a:p>
          <a:p>
            <a:pPr marL="557217" marR="0" lvl="1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Complementarities / Alignment</a:t>
            </a:r>
          </a:p>
          <a:p>
            <a:pPr marL="557217" marR="0" lvl="1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Matrix – contribution prog to drivers 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Geographical priorities</a:t>
            </a:r>
          </a:p>
        </p:txBody>
      </p:sp>
      <p:sp>
        <p:nvSpPr>
          <p:cNvPr id="25" name="TextBox 3"/>
          <p:cNvSpPr txBox="1"/>
          <p:nvPr/>
        </p:nvSpPr>
        <p:spPr>
          <a:xfrm>
            <a:off x="1016890" y="5771371"/>
            <a:ext cx="3555110" cy="10515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Results framework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Budget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Risk management framework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6" grpId="0"/>
      <p:bldP spid="18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/>
          <p:nvPr/>
        </p:nvSpPr>
        <p:spPr>
          <a:xfrm>
            <a:off x="-7415" y="-14081"/>
            <a:ext cx="9151415" cy="5204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2E75B6"/>
                </a:solidFill>
                <a:latin typeface="Calibri"/>
              </a:rPr>
              <a:t>Structure of the event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287694" y="4909350"/>
            <a:ext cx="8561195" cy="1889089"/>
          </a:xfrm>
          <a:prstGeom prst="roundRect">
            <a:avLst/>
          </a:pr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28575" cap="flat">
            <a:solidFill>
              <a:srgbClr val="5B9BD5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algn="ctr" defTabSz="685763"/>
            <a:endParaRPr lang="en-US" sz="1600" kern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438420" y="4993239"/>
            <a:ext cx="8269793" cy="178510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Day 1 – REDD+ Phase 1: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How do countries cost their Strategy/Plan?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0" cap="none" spc="0" dirty="0">
                <a:solidFill>
                  <a:srgbClr val="000000"/>
                </a:solidFill>
                <a:uFillTx/>
                <a:latin typeface="Calibri"/>
              </a:rPr>
              <a:t>What are the key aspects to keep in mind in designing a dedicated funding mechanism?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What are </a:t>
            </a:r>
            <a:r>
              <a:rPr lang="en-US" sz="2200" b="1" kern="0" dirty="0">
                <a:solidFill>
                  <a:srgbClr val="000000"/>
                </a:solidFill>
              </a:rPr>
              <a:t>the needs reg. M&amp;E beyond</a:t>
            </a:r>
            <a:r>
              <a:rPr lang="en-US" sz="2200" b="1" i="0" u="none" strike="noStrike" kern="0" cap="none" spc="0" dirty="0">
                <a:solidFill>
                  <a:srgbClr val="000000"/>
                </a:solidFill>
                <a:uFillTx/>
                <a:latin typeface="Calibri"/>
              </a:rPr>
              <a:t> NFMS/SIS?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972177" y="2672397"/>
            <a:ext cx="7199646" cy="2123658"/>
          </a:xfrm>
          <a:prstGeom prst="roundRect">
            <a:avLst/>
          </a:prstGeom>
          <a:solidFill>
            <a:srgbClr val="E2F0D9"/>
          </a:solidFill>
          <a:ln w="28575" cap="flat">
            <a:solidFill>
              <a:srgbClr val="70AD47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algn="ctr" defTabSz="685763"/>
            <a:endParaRPr lang="en-US" sz="1350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1114934" y="2672397"/>
            <a:ext cx="6914131" cy="212365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Day 2 – REDD+ Phase 2: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How to develop a financing strategy</a:t>
            </a:r>
            <a:r>
              <a:rPr lang="en-US" sz="2200" b="1" i="0" u="none" strike="noStrike" kern="0" cap="none" spc="0" dirty="0">
                <a:solidFill>
                  <a:srgbClr val="000000"/>
                </a:solidFill>
                <a:uFillTx/>
                <a:latin typeface="Calibri"/>
              </a:rPr>
              <a:t> for REDD+ implementation</a:t>
            </a:r>
            <a:r>
              <a:rPr lang="en-US" sz="22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?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Calibri"/>
              </a:rPr>
              <a:t>How to concretely:</a:t>
            </a:r>
          </a:p>
          <a:p>
            <a:pPr marL="1257300" lvl="2" indent="-342900"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Calibri"/>
              </a:rPr>
              <a:t>Align existing public finance?</a:t>
            </a:r>
          </a:p>
          <a:p>
            <a:pPr marL="1257300" lvl="2" indent="-342900"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Calibri"/>
              </a:rPr>
              <a:t>Mobilize private finance?</a:t>
            </a:r>
            <a:endParaRPr lang="en-US" sz="2200" b="1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1435509" y="564714"/>
            <a:ext cx="6272981" cy="2007820"/>
          </a:xfrm>
          <a:prstGeom prst="roundRect">
            <a:avLst/>
          </a:prstGeom>
          <a:solidFill>
            <a:srgbClr val="F8CBAD"/>
          </a:solidFill>
          <a:ln w="12701" cap="flat">
            <a:solidFill>
              <a:srgbClr val="ED7D31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algn="ctr" defTabSz="685763"/>
            <a:endParaRPr lang="en-US" sz="1600" b="1" kern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1624875" y="517266"/>
            <a:ext cx="6154994" cy="212365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Day 3 – REDD+ Phase 3: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What are the recent development reg. accessing RBPs</a:t>
            </a:r>
            <a:r>
              <a:rPr lang="en-US" sz="2200" b="1" i="0" u="none" strike="noStrike" kern="0" cap="none" spc="0" dirty="0">
                <a:solidFill>
                  <a:srgbClr val="000000"/>
                </a:solidFill>
                <a:uFillTx/>
                <a:latin typeface="Calibri"/>
              </a:rPr>
              <a:t> through the GCF?</a:t>
            </a:r>
          </a:p>
          <a:p>
            <a:pPr marL="800100" marR="0" lvl="1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Calibri"/>
              </a:rPr>
              <a:t>How should that change phase1/2 work?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What is the experience from countries with multiple sources of RBPs?</a:t>
            </a:r>
          </a:p>
        </p:txBody>
      </p:sp>
    </p:spTree>
    <p:extLst>
      <p:ext uri="{BB962C8B-B14F-4D97-AF65-F5344CB8AC3E}">
        <p14:creationId xmlns:p14="http://schemas.microsoft.com/office/powerpoint/2010/main" val="216419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/>
          <p:nvPr/>
        </p:nvSpPr>
        <p:spPr>
          <a:xfrm>
            <a:off x="-7415" y="-14081"/>
            <a:ext cx="9151415" cy="5204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spcBef>
                <a:spcPts val="7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2E75B6"/>
                </a:solidFill>
                <a:latin typeface="Calibri"/>
              </a:rPr>
              <a:t>Example </a:t>
            </a:r>
            <a:r>
              <a:rPr lang="en-US" sz="2800" b="1" dirty="0">
                <a:solidFill>
                  <a:srgbClr val="2E75B6"/>
                </a:solidFill>
              </a:rPr>
              <a:t>of different REDD</a:t>
            </a:r>
            <a:r>
              <a:rPr lang="en-US" sz="2800" b="1" dirty="0">
                <a:solidFill>
                  <a:srgbClr val="2E75B6"/>
                </a:solidFill>
                <a:latin typeface="Calibri"/>
              </a:rPr>
              <a:t>+ planning pathways by countries</a:t>
            </a:r>
            <a:endParaRPr lang="en-US" sz="3000" b="0" i="0" u="none" strike="noStrike" kern="1200" cap="none" spc="0" baseline="0" dirty="0">
              <a:solidFill>
                <a:srgbClr val="31859C"/>
              </a:solidFill>
              <a:uFillTx/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92626"/>
            <a:ext cx="167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kern="0" dirty="0">
                <a:latin typeface="Calibri"/>
              </a:rPr>
              <a:t>Viet Nam:</a:t>
            </a:r>
          </a:p>
        </p:txBody>
      </p:sp>
      <p:sp>
        <p:nvSpPr>
          <p:cNvPr id="37" name="Rectangle 6"/>
          <p:cNvSpPr/>
          <p:nvPr/>
        </p:nvSpPr>
        <p:spPr>
          <a:xfrm>
            <a:off x="1136073" y="1095257"/>
            <a:ext cx="8007927" cy="2540002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ＭＳ Ｐゴシック"/>
            </a:endParaRPr>
          </a:p>
        </p:txBody>
      </p:sp>
      <p:cxnSp>
        <p:nvCxnSpPr>
          <p:cNvPr id="38" name="Straight Connector 7"/>
          <p:cNvCxnSpPr>
            <a:stCxn id="37" idx="1"/>
            <a:endCxn id="37" idx="3"/>
          </p:cNvCxnSpPr>
          <p:nvPr/>
        </p:nvCxnSpPr>
        <p:spPr>
          <a:xfrm>
            <a:off x="1136073" y="2365258"/>
            <a:ext cx="8007927" cy="0"/>
          </a:xfrm>
          <a:prstGeom prst="straightConnector1">
            <a:avLst/>
          </a:prstGeom>
          <a:noFill/>
          <a:ln w="12701" cap="flat">
            <a:solidFill>
              <a:srgbClr val="5B9BD5"/>
            </a:solidFill>
            <a:custDash>
              <a:ds d="799921" sp="799921"/>
            </a:custDash>
            <a:miter/>
          </a:ln>
        </p:spPr>
      </p:cxnSp>
      <p:sp>
        <p:nvSpPr>
          <p:cNvPr id="39" name="Rounded Rectangle 6"/>
          <p:cNvSpPr/>
          <p:nvPr/>
        </p:nvSpPr>
        <p:spPr>
          <a:xfrm>
            <a:off x="7823255" y="1355332"/>
            <a:ext cx="1182273" cy="216535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8CBAD"/>
          </a:solidFill>
          <a:ln w="12701" cap="flat">
            <a:solidFill>
              <a:srgbClr val="ED7D31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Investments</a:t>
            </a:r>
            <a:endParaRPr lang="en-US" sz="1351" b="1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ＭＳ Ｐゴシック"/>
            </a:endParaRP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1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(National &amp; subnational</a:t>
            </a: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1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Programmes</a:t>
            </a:r>
          </a:p>
        </p:txBody>
      </p:sp>
      <p:sp>
        <p:nvSpPr>
          <p:cNvPr id="40" name="TextBox 15"/>
          <p:cNvSpPr txBox="1"/>
          <p:nvPr/>
        </p:nvSpPr>
        <p:spPr>
          <a:xfrm>
            <a:off x="1139414" y="1521724"/>
            <a:ext cx="994730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National level</a:t>
            </a:r>
          </a:p>
        </p:txBody>
      </p:sp>
      <p:sp>
        <p:nvSpPr>
          <p:cNvPr id="41" name="TextBox 16"/>
          <p:cNvSpPr txBox="1"/>
          <p:nvPr/>
        </p:nvSpPr>
        <p:spPr>
          <a:xfrm>
            <a:off x="1083873" y="2826573"/>
            <a:ext cx="123510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Subnational level</a:t>
            </a:r>
          </a:p>
        </p:txBody>
      </p:sp>
      <p:sp>
        <p:nvSpPr>
          <p:cNvPr id="42" name="Rounded Rectangle 23"/>
          <p:cNvSpPr/>
          <p:nvPr/>
        </p:nvSpPr>
        <p:spPr>
          <a:xfrm>
            <a:off x="6040062" y="1196736"/>
            <a:ext cx="1126727" cy="11407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2F0D9"/>
          </a:solidFill>
          <a:ln w="19050" cap="flat">
            <a:solidFill>
              <a:srgbClr val="70AD47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Med-term</a:t>
            </a:r>
            <a:r>
              <a:rPr lang="en-US" sz="1600" b="1" i="0" u="none" strike="noStrike" kern="0" cap="none" spc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 </a:t>
            </a:r>
            <a:r>
              <a:rPr lang="en-US" sz="16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Implement.</a:t>
            </a: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 Plan</a:t>
            </a:r>
            <a:endParaRPr lang="en-US" sz="1600" b="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ＭＳ Ｐゴシック"/>
            </a:endParaRPr>
          </a:p>
        </p:txBody>
      </p:sp>
      <p:sp>
        <p:nvSpPr>
          <p:cNvPr id="43" name="Rounded Rectangle 4"/>
          <p:cNvSpPr/>
          <p:nvPr/>
        </p:nvSpPr>
        <p:spPr>
          <a:xfrm>
            <a:off x="4095363" y="1597478"/>
            <a:ext cx="1187448" cy="7371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28575" cap="flat">
            <a:solidFill>
              <a:srgbClr val="5B9BD5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lvl="0" algn="ctr" defTabSz="6857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kern="0" dirty="0">
                <a:solidFill>
                  <a:srgbClr val="000000"/>
                </a:solidFill>
                <a:ea typeface="ＭＳ Ｐゴシック"/>
              </a:rPr>
              <a:t>Nat. REDD+ </a:t>
            </a:r>
            <a:r>
              <a:rPr lang="en-US" sz="16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Action Prog 2 </a:t>
            </a:r>
            <a:r>
              <a:rPr lang="en-US" sz="160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(2017)</a:t>
            </a:r>
          </a:p>
        </p:txBody>
      </p:sp>
      <p:sp>
        <p:nvSpPr>
          <p:cNvPr id="44" name="Right Arrow 31"/>
          <p:cNvSpPr/>
          <p:nvPr/>
        </p:nvSpPr>
        <p:spPr>
          <a:xfrm>
            <a:off x="7277626" y="1597478"/>
            <a:ext cx="448476" cy="336288"/>
          </a:xfrm>
          <a:custGeom>
            <a:avLst>
              <a:gd name="f0" fmla="val 1350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A9D18E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 dirty="0">
              <a:solidFill>
                <a:srgbClr val="FFFFFF"/>
              </a:solidFill>
              <a:uFillTx/>
              <a:latin typeface="Calibri"/>
              <a:ea typeface="ＭＳ Ｐゴシック"/>
            </a:endParaRPr>
          </a:p>
        </p:txBody>
      </p:sp>
      <p:sp>
        <p:nvSpPr>
          <p:cNvPr id="45" name="Right Arrow 31"/>
          <p:cNvSpPr/>
          <p:nvPr/>
        </p:nvSpPr>
        <p:spPr>
          <a:xfrm>
            <a:off x="5434112" y="1764329"/>
            <a:ext cx="448476" cy="336288"/>
          </a:xfrm>
          <a:custGeom>
            <a:avLst>
              <a:gd name="f0" fmla="val 1261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28575" cap="flat">
            <a:solidFill>
              <a:srgbClr val="5B9BD5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algn="ctr" defTabSz="685763"/>
            <a:endParaRPr lang="en-US" sz="1600" b="1" kern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6" name="Rounded Rectangle 4"/>
          <p:cNvSpPr/>
          <p:nvPr/>
        </p:nvSpPr>
        <p:spPr>
          <a:xfrm>
            <a:off x="3713018" y="1204248"/>
            <a:ext cx="1569792" cy="3174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28575" cap="flat">
            <a:solidFill>
              <a:srgbClr val="5B9BD5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lvl="0" algn="ctr" defTabSz="6857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kern="0" dirty="0">
                <a:solidFill>
                  <a:srgbClr val="000000"/>
                </a:solidFill>
                <a:ea typeface="ＭＳ Ｐゴシック"/>
              </a:rPr>
              <a:t>I&amp;O Paper</a:t>
            </a:r>
            <a:endParaRPr lang="en-US" sz="1600" b="1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ＭＳ Ｐゴシック"/>
            </a:endParaRPr>
          </a:p>
        </p:txBody>
      </p:sp>
      <p:sp>
        <p:nvSpPr>
          <p:cNvPr id="47" name="Rounded Rectangle 4"/>
          <p:cNvSpPr/>
          <p:nvPr/>
        </p:nvSpPr>
        <p:spPr>
          <a:xfrm>
            <a:off x="2125560" y="1595180"/>
            <a:ext cx="823576" cy="6838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EEBF6"/>
          </a:solidFill>
          <a:ln w="28575" cap="flat">
            <a:solidFill>
              <a:srgbClr val="5B9BD5"/>
            </a:solidFill>
            <a:prstDash val="dash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lvl="0" algn="ctr" defTabSz="6857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i="1" kern="0" dirty="0">
                <a:solidFill>
                  <a:srgbClr val="000000"/>
                </a:solidFill>
                <a:ea typeface="ＭＳ Ｐゴシック"/>
              </a:rPr>
              <a:t>NRAP 1</a:t>
            </a:r>
          </a:p>
          <a:p>
            <a:pPr lvl="0" algn="ctr" defTabSz="6857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i="1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(2012)</a:t>
            </a:r>
          </a:p>
        </p:txBody>
      </p:sp>
      <p:sp>
        <p:nvSpPr>
          <p:cNvPr id="48" name="Right Arrow 31"/>
          <p:cNvSpPr/>
          <p:nvPr/>
        </p:nvSpPr>
        <p:spPr>
          <a:xfrm>
            <a:off x="3059973" y="1770838"/>
            <a:ext cx="448476" cy="336288"/>
          </a:xfrm>
          <a:custGeom>
            <a:avLst>
              <a:gd name="f0" fmla="val 1261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DEEBF6"/>
          </a:solidFill>
          <a:ln w="28575" cap="flat">
            <a:solidFill>
              <a:srgbClr val="5B9BD5"/>
            </a:solidFill>
            <a:prstDash val="sysDash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algn="ctr" defTabSz="685763"/>
            <a:endParaRPr lang="en-US" sz="1600" i="1" kern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9" name="Rounded Rectangle 4"/>
          <p:cNvSpPr/>
          <p:nvPr/>
        </p:nvSpPr>
        <p:spPr>
          <a:xfrm>
            <a:off x="2949136" y="2634720"/>
            <a:ext cx="1187448" cy="7371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EEBF6"/>
          </a:solidFill>
          <a:ln w="28575" cap="flat">
            <a:solidFill>
              <a:srgbClr val="5B9BD5"/>
            </a:solidFill>
            <a:prstDash val="dash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lvl="0" algn="ctr" defTabSz="6857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kern="0" dirty="0">
                <a:solidFill>
                  <a:srgbClr val="000000"/>
                </a:solidFill>
                <a:ea typeface="ＭＳ Ｐゴシック"/>
              </a:rPr>
              <a:t>Provincial REDD+ </a:t>
            </a:r>
            <a:r>
              <a:rPr lang="en-US" sz="16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Action Plans</a:t>
            </a:r>
            <a:endParaRPr lang="en-US" sz="160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ＭＳ Ｐゴシック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497914" y="3003273"/>
            <a:ext cx="2936979" cy="0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6"/>
          <p:cNvSpPr/>
          <p:nvPr/>
        </p:nvSpPr>
        <p:spPr>
          <a:xfrm>
            <a:off x="1680961" y="4393428"/>
            <a:ext cx="7359389" cy="2540002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ＭＳ Ｐゴシック"/>
            </a:endParaRPr>
          </a:p>
        </p:txBody>
      </p:sp>
      <p:cxnSp>
        <p:nvCxnSpPr>
          <p:cNvPr id="52" name="Straight Connector 7"/>
          <p:cNvCxnSpPr/>
          <p:nvPr/>
        </p:nvCxnSpPr>
        <p:spPr>
          <a:xfrm>
            <a:off x="1674122" y="5708471"/>
            <a:ext cx="7366228" cy="28584"/>
          </a:xfrm>
          <a:prstGeom prst="straightConnector1">
            <a:avLst/>
          </a:prstGeom>
          <a:noFill/>
          <a:ln w="12701" cap="flat">
            <a:solidFill>
              <a:srgbClr val="5B9BD5"/>
            </a:solidFill>
            <a:custDash>
              <a:ds d="799921" sp="799921"/>
            </a:custDash>
            <a:miter/>
          </a:ln>
        </p:spPr>
      </p:cxnSp>
      <p:sp>
        <p:nvSpPr>
          <p:cNvPr id="53" name="Rounded Rectangle 6"/>
          <p:cNvSpPr/>
          <p:nvPr/>
        </p:nvSpPr>
        <p:spPr>
          <a:xfrm>
            <a:off x="6436749" y="4625794"/>
            <a:ext cx="1182273" cy="216535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8CBAD"/>
          </a:solidFill>
          <a:ln w="12701" cap="flat">
            <a:solidFill>
              <a:srgbClr val="ED7D31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Investments</a:t>
            </a:r>
            <a:endParaRPr lang="en-US" sz="1351" b="1" i="0" u="none" strike="noStrike" kern="0" cap="none" spc="0" baseline="0">
              <a:solidFill>
                <a:srgbClr val="000000"/>
              </a:solidFill>
              <a:uFillTx/>
              <a:latin typeface="Calibri"/>
              <a:ea typeface="ＭＳ Ｐゴシック"/>
            </a:endParaRP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1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(National &amp;/or subnational</a:t>
            </a: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1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Programmes</a:t>
            </a:r>
          </a:p>
        </p:txBody>
      </p:sp>
      <p:sp>
        <p:nvSpPr>
          <p:cNvPr id="54" name="TextBox 15"/>
          <p:cNvSpPr txBox="1"/>
          <p:nvPr/>
        </p:nvSpPr>
        <p:spPr>
          <a:xfrm>
            <a:off x="1736503" y="4783178"/>
            <a:ext cx="994730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National level</a:t>
            </a:r>
          </a:p>
        </p:txBody>
      </p:sp>
      <p:sp>
        <p:nvSpPr>
          <p:cNvPr id="55" name="TextBox 16"/>
          <p:cNvSpPr txBox="1"/>
          <p:nvPr/>
        </p:nvSpPr>
        <p:spPr>
          <a:xfrm>
            <a:off x="1680962" y="6088027"/>
            <a:ext cx="123510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Subnational level</a:t>
            </a:r>
          </a:p>
        </p:txBody>
      </p:sp>
      <p:sp>
        <p:nvSpPr>
          <p:cNvPr id="56" name="Rounded Rectangle 23"/>
          <p:cNvSpPr/>
          <p:nvPr/>
        </p:nvSpPr>
        <p:spPr>
          <a:xfrm>
            <a:off x="4764392" y="4467198"/>
            <a:ext cx="1029576" cy="11407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2F0D9"/>
          </a:solidFill>
          <a:ln w="19050" cap="flat">
            <a:solidFill>
              <a:srgbClr val="70AD47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6</a:t>
            </a: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Sectoral Plans</a:t>
            </a:r>
            <a:endParaRPr lang="en-US" sz="1600" b="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ＭＳ Ｐゴシック"/>
            </a:endParaRPr>
          </a:p>
        </p:txBody>
      </p:sp>
      <p:sp>
        <p:nvSpPr>
          <p:cNvPr id="57" name="Rounded Rectangle 4"/>
          <p:cNvSpPr/>
          <p:nvPr/>
        </p:nvSpPr>
        <p:spPr>
          <a:xfrm>
            <a:off x="2757007" y="4467198"/>
            <a:ext cx="1187448" cy="114434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28575" cap="flat">
            <a:solidFill>
              <a:srgbClr val="5B9BD5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lvl="0" algn="ctr" defTabSz="6857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kern="0" dirty="0">
                <a:solidFill>
                  <a:srgbClr val="000000"/>
                </a:solidFill>
                <a:ea typeface="ＭＳ Ｐゴシック"/>
              </a:rPr>
              <a:t>National REDD+ </a:t>
            </a:r>
            <a:r>
              <a:rPr lang="en-US" sz="16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Action Plan</a:t>
            </a: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kern="0" dirty="0">
                <a:solidFill>
                  <a:srgbClr val="000000"/>
                </a:solidFill>
                <a:latin typeface="Calibri"/>
                <a:ea typeface="ＭＳ Ｐゴシック"/>
              </a:rPr>
              <a:t>(2015)</a:t>
            </a:r>
            <a:endParaRPr lang="en-US" sz="1600" b="1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ＭＳ Ｐゴシック"/>
            </a:endParaRPr>
          </a:p>
        </p:txBody>
      </p:sp>
      <p:sp>
        <p:nvSpPr>
          <p:cNvPr id="58" name="Right Arrow 31"/>
          <p:cNvSpPr/>
          <p:nvPr/>
        </p:nvSpPr>
        <p:spPr>
          <a:xfrm>
            <a:off x="5891120" y="4867940"/>
            <a:ext cx="448476" cy="336288"/>
          </a:xfrm>
          <a:custGeom>
            <a:avLst>
              <a:gd name="f0" fmla="val 1350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A9D18E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 dirty="0">
              <a:solidFill>
                <a:srgbClr val="FFFFFF"/>
              </a:solidFill>
              <a:uFillTx/>
              <a:latin typeface="Calibri"/>
              <a:ea typeface="ＭＳ Ｐゴシック"/>
            </a:endParaRPr>
          </a:p>
        </p:txBody>
      </p:sp>
      <p:sp>
        <p:nvSpPr>
          <p:cNvPr id="59" name="Right Arrow 31"/>
          <p:cNvSpPr/>
          <p:nvPr/>
        </p:nvSpPr>
        <p:spPr>
          <a:xfrm>
            <a:off x="4130185" y="4868843"/>
            <a:ext cx="448476" cy="336288"/>
          </a:xfrm>
          <a:custGeom>
            <a:avLst>
              <a:gd name="f0" fmla="val 1261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28575" cap="flat">
            <a:solidFill>
              <a:srgbClr val="5B9BD5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algn="ctr" defTabSz="685763"/>
            <a:endParaRPr lang="en-US" sz="1600" b="1" kern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0" name="Rounded Rectangle 5"/>
          <p:cNvSpPr/>
          <p:nvPr/>
        </p:nvSpPr>
        <p:spPr>
          <a:xfrm>
            <a:off x="4464949" y="3799407"/>
            <a:ext cx="1458908" cy="56741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 cap="flat">
            <a:solidFill>
              <a:schemeClr val="accent4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1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GCF Proposal</a:t>
            </a:r>
          </a:p>
        </p:txBody>
      </p:sp>
      <p:sp>
        <p:nvSpPr>
          <p:cNvPr id="61" name="Right Arrow 31"/>
          <p:cNvSpPr/>
          <p:nvPr/>
        </p:nvSpPr>
        <p:spPr>
          <a:xfrm>
            <a:off x="3434875" y="3883204"/>
            <a:ext cx="778438" cy="482300"/>
          </a:xfrm>
          <a:prstGeom prst="bentArrow">
            <a:avLst>
              <a:gd name="adj1" fmla="val 31325"/>
              <a:gd name="adj2" fmla="val 32906"/>
              <a:gd name="adj3" fmla="val 37650"/>
              <a:gd name="adj4" fmla="val 43750"/>
            </a:avLst>
          </a:pr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28575" cap="flat">
            <a:solidFill>
              <a:srgbClr val="5B9BD5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algn="ctr" defTabSz="685763"/>
            <a:endParaRPr lang="en-US" sz="1600" b="1" kern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2" name="Right Arrow 31"/>
          <p:cNvSpPr/>
          <p:nvPr/>
        </p:nvSpPr>
        <p:spPr>
          <a:xfrm rot="5400000">
            <a:off x="6360064" y="3682831"/>
            <a:ext cx="533891" cy="1034844"/>
          </a:xfrm>
          <a:prstGeom prst="bentArrow">
            <a:avLst>
              <a:gd name="adj1" fmla="val 31325"/>
              <a:gd name="adj2" fmla="val 32906"/>
              <a:gd name="adj3" fmla="val 37650"/>
              <a:gd name="adj4" fmla="val 43750"/>
            </a:avLst>
          </a:prstGeom>
          <a:solidFill>
            <a:schemeClr val="accent4">
              <a:lumMod val="20000"/>
              <a:lumOff val="80000"/>
            </a:schemeClr>
          </a:solidFill>
          <a:ln w="19050" cap="flat">
            <a:solidFill>
              <a:schemeClr val="accent4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algn="ctr" defTabSz="685763"/>
            <a:endParaRPr lang="en-US" sz="1351" b="1" kern="0" dirty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2739" y="3928509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kern="0" dirty="0">
                <a:latin typeface="Calibri"/>
              </a:rPr>
              <a:t>Ecuador:</a:t>
            </a:r>
          </a:p>
        </p:txBody>
      </p:sp>
    </p:spTree>
    <p:extLst>
      <p:ext uri="{BB962C8B-B14F-4D97-AF65-F5344CB8AC3E}">
        <p14:creationId xmlns:p14="http://schemas.microsoft.com/office/powerpoint/2010/main" val="17584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  <p:bldP spid="39" grpId="0" animBg="1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3" grpId="0" animBg="1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44016" y="1086462"/>
            <a:ext cx="7092280" cy="61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3200" b="1" i="1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7896E-3904-408F-A3FE-FE87105DC3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+mj-lt"/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+mj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2030809"/>
            <a:ext cx="9144000" cy="151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4000" b="1" dirty="0"/>
              <a:t>Thank you!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4946617"/>
            <a:ext cx="9144000" cy="140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600" b="1" dirty="0"/>
              <a:t>UN-REDD Asia-Pacific regional</a:t>
            </a:r>
            <a:r>
              <a:rPr lang="en-GB" sz="1600" b="1" dirty="0"/>
              <a:t> knowledge exchange</a:t>
            </a:r>
          </a:p>
          <a:p>
            <a:pPr>
              <a:spcAft>
                <a:spcPts val="0"/>
              </a:spcAft>
            </a:pPr>
            <a:r>
              <a:rPr lang="en-GB" sz="1600" dirty="0"/>
              <a:t>“</a:t>
            </a:r>
            <a:r>
              <a:rPr lang="en-GB" sz="1600" b="1" dirty="0"/>
              <a:t>Operationalizing and financing National REDD+ Strategies</a:t>
            </a:r>
            <a:r>
              <a:rPr lang="en-GB" sz="1600" dirty="0"/>
              <a:t>: </a:t>
            </a:r>
          </a:p>
          <a:p>
            <a:pPr>
              <a:spcAft>
                <a:spcPts val="1000"/>
              </a:spcAft>
            </a:pPr>
            <a:r>
              <a:rPr lang="en-GB" sz="1600" dirty="0"/>
              <a:t>From programming and financing implementation to results-based payments”</a:t>
            </a:r>
          </a:p>
          <a:p>
            <a:pPr algn="r">
              <a:spcAft>
                <a:spcPts val="0"/>
              </a:spcAft>
            </a:pPr>
            <a:r>
              <a:rPr lang="en-GB" sz="1600" dirty="0"/>
              <a:t>10-12</a:t>
            </a:r>
            <a:r>
              <a:rPr lang="en-GB" sz="1600" baseline="30000" dirty="0"/>
              <a:t>th</a:t>
            </a:r>
            <a:r>
              <a:rPr lang="en-GB" sz="1600" dirty="0"/>
              <a:t> October 2017 - Bangkok</a:t>
            </a:r>
            <a:endParaRPr lang="en-US" sz="1600" dirty="0"/>
          </a:p>
          <a:p>
            <a:pPr algn="r">
              <a:spcAft>
                <a:spcPts val="0"/>
              </a:spcAft>
            </a:pPr>
            <a:r>
              <a:rPr lang="en-US" sz="1600" dirty="0"/>
              <a:t>Bruno Hugel - UNDP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2" y="362748"/>
            <a:ext cx="1338793" cy="9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923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6778</TotalTime>
  <Words>713</Words>
  <Application>Microsoft Office PowerPoint</Application>
  <PresentationFormat>On-screen Show (4:3)</PresentationFormat>
  <Paragraphs>160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Wingdings</vt:lpstr>
      <vt:lpstr>Thème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Bruno H</dc:creator>
  <cp:lastModifiedBy>Bruno Hugel</cp:lastModifiedBy>
  <cp:revision>102</cp:revision>
  <dcterms:created xsi:type="dcterms:W3CDTF">2017-05-16T02:12:15Z</dcterms:created>
  <dcterms:modified xsi:type="dcterms:W3CDTF">2017-10-10T01:20:55Z</dcterms:modified>
</cp:coreProperties>
</file>