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9" r:id="rId2"/>
  </p:sldMasterIdLst>
  <p:notesMasterIdLst>
    <p:notesMasterId r:id="rId12"/>
  </p:notesMasterIdLst>
  <p:sldIdLst>
    <p:sldId id="289" r:id="rId3"/>
    <p:sldId id="290" r:id="rId4"/>
    <p:sldId id="346" r:id="rId5"/>
    <p:sldId id="343" r:id="rId6"/>
    <p:sldId id="344" r:id="rId7"/>
    <p:sldId id="345" r:id="rId8"/>
    <p:sldId id="320" r:id="rId9"/>
    <p:sldId id="347" r:id="rId10"/>
    <p:sldId id="29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B01C2D-F2FB-467E-B3A4-D32C2786F360}">
          <p14:sldIdLst>
            <p14:sldId id="289"/>
            <p14:sldId id="290"/>
            <p14:sldId id="346"/>
            <p14:sldId id="343"/>
            <p14:sldId id="344"/>
            <p14:sldId id="345"/>
            <p14:sldId id="320"/>
            <p14:sldId id="347"/>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é Carlos Fernández" initials="JCF" lastIdx="1" clrIdx="0"/>
  <p:cmAuthor id="1" name="José Carlos Fernández" initials="JCF [3]" lastIdx="1" clrIdx="1"/>
  <p:cmAuthor id="2" name="José Carlos Fernández" initials="JCF [4]"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3399"/>
    <a:srgbClr val="1D98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49" autoAdjust="0"/>
    <p:restoredTop sz="85817" autoAdjust="0"/>
  </p:normalViewPr>
  <p:slideViewPr>
    <p:cSldViewPr showGuides="1">
      <p:cViewPr>
        <p:scale>
          <a:sx n="60" d="100"/>
          <a:sy n="60" d="100"/>
        </p:scale>
        <p:origin x="1404" y="150"/>
      </p:cViewPr>
      <p:guideLst>
        <p:guide orient="horz" pos="2160"/>
        <p:guide pos="2880"/>
      </p:guideLst>
    </p:cSldViewPr>
  </p:slideViewPr>
  <p:outlineViewPr>
    <p:cViewPr>
      <p:scale>
        <a:sx n="33" d="100"/>
        <a:sy n="33" d="100"/>
      </p:scale>
      <p:origin x="0" y="22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332C7-F4A0-4EBA-96D8-E5B03F59B273}"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fr-CH"/>
        </a:p>
      </dgm:t>
    </dgm:pt>
    <dgm:pt modelId="{80370C03-B5E0-43BF-BE65-877B19012339}">
      <dgm:prSet custT="1"/>
      <dgm:spPr/>
      <dgm:t>
        <a:bodyPr/>
        <a:lstStyle/>
        <a:p>
          <a:pPr rtl="0"/>
          <a:r>
            <a:rPr lang="en-CA" sz="1700" b="1" i="1" dirty="0" smtClean="0">
              <a:solidFill>
                <a:schemeClr val="accent6"/>
              </a:solidFill>
            </a:rPr>
            <a:t>Information on national circumstances relevant to addressing and respecting the safeguards </a:t>
          </a:r>
          <a:endParaRPr lang="en-US" sz="1700" b="1" i="1" u="none" strike="noStrike" cap="none" baseline="0" dirty="0">
            <a:solidFill>
              <a:schemeClr val="accent6"/>
            </a:solidFill>
            <a:latin typeface="+mn-lt"/>
            <a:ea typeface="Calibri"/>
            <a:cs typeface="Calibri"/>
            <a:sym typeface="Calibri"/>
          </a:endParaRPr>
        </a:p>
      </dgm:t>
    </dgm:pt>
    <dgm:pt modelId="{8B4EE948-706C-43A3-9527-85E61AA133CA}" type="parTrans" cxnId="{27AF56D5-D1E1-43BB-B4DF-FF2CCFE4AE29}">
      <dgm:prSet/>
      <dgm:spPr/>
      <dgm:t>
        <a:bodyPr/>
        <a:lstStyle/>
        <a:p>
          <a:endParaRPr lang="fr-CH"/>
        </a:p>
      </dgm:t>
    </dgm:pt>
    <dgm:pt modelId="{1015263E-EEE6-4E78-BFE7-5D8A1CF2ACAC}" type="sibTrans" cxnId="{27AF56D5-D1E1-43BB-B4DF-FF2CCFE4AE29}">
      <dgm:prSet/>
      <dgm:spPr/>
      <dgm:t>
        <a:bodyPr/>
        <a:lstStyle/>
        <a:p>
          <a:endParaRPr lang="fr-CH"/>
        </a:p>
      </dgm:t>
    </dgm:pt>
    <dgm:pt modelId="{A88BECAE-C345-4DEA-A2E4-B9F0ADCE5DAD}">
      <dgm:prSet custT="1"/>
      <dgm:spPr/>
      <dgm:t>
        <a:bodyPr/>
        <a:lstStyle/>
        <a:p>
          <a:pPr rtl="0"/>
          <a:r>
            <a:rPr lang="en-CA" sz="1700" b="1" i="1" dirty="0" smtClean="0">
              <a:solidFill>
                <a:schemeClr val="accent6"/>
              </a:solidFill>
            </a:rPr>
            <a:t>Description of each safeguard in accordance with national circumstances</a:t>
          </a:r>
          <a:endParaRPr lang="en-US" sz="1700" b="1" i="1" u="none" strike="noStrike" cap="none" baseline="0" dirty="0">
            <a:solidFill>
              <a:schemeClr val="accent6"/>
            </a:solidFill>
            <a:latin typeface="+mn-lt"/>
            <a:ea typeface="Calibri"/>
            <a:cs typeface="Calibri"/>
            <a:sym typeface="Calibri"/>
          </a:endParaRPr>
        </a:p>
      </dgm:t>
    </dgm:pt>
    <dgm:pt modelId="{4D73B20E-737C-4E64-8484-D90781D290C9}" type="parTrans" cxnId="{069AD8ED-FD6D-4AB6-822E-F2628CF258C5}">
      <dgm:prSet/>
      <dgm:spPr/>
      <dgm:t>
        <a:bodyPr/>
        <a:lstStyle/>
        <a:p>
          <a:endParaRPr lang="fr-CH"/>
        </a:p>
      </dgm:t>
    </dgm:pt>
    <dgm:pt modelId="{39519CA8-3AF4-4807-8264-4075FDD8E32E}" type="sibTrans" cxnId="{069AD8ED-FD6D-4AB6-822E-F2628CF258C5}">
      <dgm:prSet/>
      <dgm:spPr/>
      <dgm:t>
        <a:bodyPr/>
        <a:lstStyle/>
        <a:p>
          <a:endParaRPr lang="fr-CH"/>
        </a:p>
      </dgm:t>
    </dgm:pt>
    <dgm:pt modelId="{DD130416-F69A-48C2-BE54-574E65710456}">
      <dgm:prSet custT="1"/>
      <dgm:spPr/>
      <dgm:t>
        <a:bodyPr/>
        <a:lstStyle/>
        <a:p>
          <a:pPr rtl="0"/>
          <a:r>
            <a:rPr lang="en-CA" sz="1700" b="1" i="1" dirty="0" smtClean="0">
              <a:solidFill>
                <a:schemeClr val="accent6"/>
              </a:solidFill>
            </a:rPr>
            <a:t>Description of existing systems and processes relevant to addressing and respecting safeguards </a:t>
          </a:r>
          <a:endParaRPr lang="en-US" sz="1700" b="1" i="1" u="none" strike="noStrike" cap="none" baseline="0" dirty="0">
            <a:solidFill>
              <a:schemeClr val="accent6"/>
            </a:solidFill>
            <a:latin typeface="+mn-lt"/>
            <a:ea typeface="Calibri"/>
            <a:cs typeface="Calibri"/>
            <a:sym typeface="Calibri"/>
          </a:endParaRPr>
        </a:p>
      </dgm:t>
    </dgm:pt>
    <dgm:pt modelId="{229E61F1-ABE8-46D3-9A2A-1B5BF0E94A36}" type="parTrans" cxnId="{D3C2DDDA-B747-4319-9AF8-841084EE5B68}">
      <dgm:prSet/>
      <dgm:spPr/>
      <dgm:t>
        <a:bodyPr/>
        <a:lstStyle/>
        <a:p>
          <a:endParaRPr lang="fr-CH"/>
        </a:p>
      </dgm:t>
    </dgm:pt>
    <dgm:pt modelId="{136FB7BD-8DC9-4632-A4B6-DA016BA7020A}" type="sibTrans" cxnId="{D3C2DDDA-B747-4319-9AF8-841084EE5B68}">
      <dgm:prSet/>
      <dgm:spPr/>
      <dgm:t>
        <a:bodyPr/>
        <a:lstStyle/>
        <a:p>
          <a:endParaRPr lang="fr-CH"/>
        </a:p>
      </dgm:t>
    </dgm:pt>
    <dgm:pt modelId="{13ECDB7B-D1D6-4C6C-BDC2-2AA1DD638DA7}">
      <dgm:prSet custT="1"/>
      <dgm:spPr/>
      <dgm:t>
        <a:bodyPr/>
        <a:lstStyle/>
        <a:p>
          <a:pPr rtl="0"/>
          <a:r>
            <a:rPr lang="en-CA" sz="1700" b="1" i="1" dirty="0" smtClean="0">
              <a:solidFill>
                <a:schemeClr val="accent6"/>
              </a:solidFill>
            </a:rPr>
            <a:t>Information on how each of the safeguards has been addressed and respected </a:t>
          </a:r>
          <a:endParaRPr lang="en-US" sz="1700" b="1" i="1" u="none" strike="noStrike" cap="none" baseline="0" dirty="0">
            <a:solidFill>
              <a:schemeClr val="accent6"/>
            </a:solidFill>
            <a:latin typeface="+mn-lt"/>
            <a:ea typeface="Calibri"/>
            <a:cs typeface="Calibri"/>
            <a:sym typeface="Calibri"/>
          </a:endParaRPr>
        </a:p>
      </dgm:t>
    </dgm:pt>
    <dgm:pt modelId="{CC340991-0D9E-4BA5-BC13-9127BC54CDF5}" type="parTrans" cxnId="{9F195D5F-F7F1-4A94-BCCE-33C6FA8C9850}">
      <dgm:prSet/>
      <dgm:spPr/>
      <dgm:t>
        <a:bodyPr/>
        <a:lstStyle/>
        <a:p>
          <a:endParaRPr lang="fr-CH"/>
        </a:p>
      </dgm:t>
    </dgm:pt>
    <dgm:pt modelId="{489926C3-F2DD-433E-B42B-8F6CED165596}" type="sibTrans" cxnId="{9F195D5F-F7F1-4A94-BCCE-33C6FA8C9850}">
      <dgm:prSet/>
      <dgm:spPr/>
      <dgm:t>
        <a:bodyPr/>
        <a:lstStyle/>
        <a:p>
          <a:endParaRPr lang="fr-CH"/>
        </a:p>
      </dgm:t>
    </dgm:pt>
    <dgm:pt modelId="{1C00450A-77D4-4DA8-8CD3-F32A829514B2}">
      <dgm:prSet custT="1"/>
      <dgm:spPr/>
      <dgm:t>
        <a:bodyPr/>
        <a:lstStyle/>
        <a:p>
          <a:pPr rtl="0"/>
          <a:r>
            <a:rPr lang="en-CA" sz="1700" b="1" i="1" dirty="0" smtClean="0">
              <a:solidFill>
                <a:srgbClr val="00B050"/>
              </a:solidFill>
            </a:rPr>
            <a:t>Any other relevant information </a:t>
          </a:r>
          <a:endParaRPr lang="en-US" sz="1700" b="1" i="1" u="none" strike="noStrike" cap="none" baseline="0" dirty="0">
            <a:solidFill>
              <a:srgbClr val="00B050"/>
            </a:solidFill>
            <a:latin typeface="+mn-lt"/>
            <a:ea typeface="Calibri"/>
            <a:cs typeface="Calibri"/>
            <a:sym typeface="Calibri"/>
          </a:endParaRPr>
        </a:p>
      </dgm:t>
    </dgm:pt>
    <dgm:pt modelId="{FFF11CFC-68A8-4AF2-B6CF-DE9000ECFE25}" type="parTrans" cxnId="{1F685509-5237-44B1-A273-F1C03CFCE16F}">
      <dgm:prSet/>
      <dgm:spPr/>
      <dgm:t>
        <a:bodyPr/>
        <a:lstStyle/>
        <a:p>
          <a:endParaRPr lang="fr-CH"/>
        </a:p>
      </dgm:t>
    </dgm:pt>
    <dgm:pt modelId="{78554436-C90A-41CF-85DA-04155FB44F13}" type="sibTrans" cxnId="{1F685509-5237-44B1-A273-F1C03CFCE16F}">
      <dgm:prSet/>
      <dgm:spPr/>
      <dgm:t>
        <a:bodyPr/>
        <a:lstStyle/>
        <a:p>
          <a:endParaRPr lang="fr-CH"/>
        </a:p>
      </dgm:t>
    </dgm:pt>
    <dgm:pt modelId="{9B84E8B0-9F3F-4C9D-AC4F-C46C059910F6}">
      <dgm:prSet phldrT="[Text]" custT="1"/>
      <dgm:spPr/>
      <dgm:t>
        <a:bodyPr/>
        <a:lstStyle/>
        <a:p>
          <a:r>
            <a:rPr lang="en-CA" sz="1700" b="1" i="1" dirty="0" smtClean="0">
              <a:solidFill>
                <a:srgbClr val="FF0000"/>
              </a:solidFill>
            </a:rPr>
            <a:t>Information on which REDD+ activities are included in the summary of information</a:t>
          </a:r>
          <a:endParaRPr lang="fr-CH" sz="1700" b="1" i="1" dirty="0">
            <a:solidFill>
              <a:srgbClr val="FF0000"/>
            </a:solidFill>
            <a:latin typeface="+mn-lt"/>
          </a:endParaRPr>
        </a:p>
      </dgm:t>
    </dgm:pt>
    <dgm:pt modelId="{1012FC4C-29D0-4AC2-B08B-CFEF4A1637BF}" type="parTrans" cxnId="{8E253631-72C3-466D-8E10-D0647D403EFC}">
      <dgm:prSet/>
      <dgm:spPr/>
      <dgm:t>
        <a:bodyPr/>
        <a:lstStyle/>
        <a:p>
          <a:endParaRPr lang="fr-CH"/>
        </a:p>
      </dgm:t>
    </dgm:pt>
    <dgm:pt modelId="{1F526604-D9FB-4473-B540-BA5D04E2349F}" type="sibTrans" cxnId="{8E253631-72C3-466D-8E10-D0647D403EFC}">
      <dgm:prSet/>
      <dgm:spPr/>
      <dgm:t>
        <a:bodyPr/>
        <a:lstStyle/>
        <a:p>
          <a:endParaRPr lang="fr-CH"/>
        </a:p>
      </dgm:t>
    </dgm:pt>
    <dgm:pt modelId="{1B3241FB-7E30-4CFF-8501-4F4ECAD2491E}">
      <dgm:prSet custT="1"/>
      <dgm:spPr/>
      <dgm:t>
        <a:bodyPr/>
        <a:lstStyle/>
        <a:p>
          <a:pPr rtl="0"/>
          <a:r>
            <a:rPr lang="en-CA" sz="1700" b="1" i="1" dirty="0" smtClean="0">
              <a:solidFill>
                <a:srgbClr val="00B050"/>
              </a:solidFill>
            </a:rPr>
            <a:t>Improving information taking into account a stepwise approach </a:t>
          </a:r>
          <a:endParaRPr lang="en-US" sz="1700" b="1" i="1" u="none" strike="noStrike" cap="none" baseline="0" dirty="0">
            <a:solidFill>
              <a:srgbClr val="00B050"/>
            </a:solidFill>
            <a:latin typeface="+mn-lt"/>
            <a:ea typeface="Calibri"/>
            <a:cs typeface="Calibri"/>
            <a:sym typeface="Calibri"/>
          </a:endParaRPr>
        </a:p>
      </dgm:t>
    </dgm:pt>
    <dgm:pt modelId="{4DC4FBF9-D6BD-406A-96E0-7490766C191C}" type="parTrans" cxnId="{6D16DCE7-1973-4684-8ACF-CBC6ADF6FF5E}">
      <dgm:prSet/>
      <dgm:spPr/>
      <dgm:t>
        <a:bodyPr/>
        <a:lstStyle/>
        <a:p>
          <a:endParaRPr lang="fr-CH"/>
        </a:p>
      </dgm:t>
    </dgm:pt>
    <dgm:pt modelId="{7BF4FD82-317D-4F7B-9DDD-2D18269B755A}" type="sibTrans" cxnId="{6D16DCE7-1973-4684-8ACF-CBC6ADF6FF5E}">
      <dgm:prSet/>
      <dgm:spPr/>
      <dgm:t>
        <a:bodyPr/>
        <a:lstStyle/>
        <a:p>
          <a:endParaRPr lang="fr-CH"/>
        </a:p>
      </dgm:t>
    </dgm:pt>
    <dgm:pt modelId="{6F3554A3-2913-4134-A2A3-5CE0BD3FEB7E}" type="pres">
      <dgm:prSet presAssocID="{925332C7-F4A0-4EBA-96D8-E5B03F59B273}" presName="Name0" presStyleCnt="0">
        <dgm:presLayoutVars>
          <dgm:chMax val="7"/>
          <dgm:chPref val="7"/>
          <dgm:dir/>
        </dgm:presLayoutVars>
      </dgm:prSet>
      <dgm:spPr/>
      <dgm:t>
        <a:bodyPr/>
        <a:lstStyle/>
        <a:p>
          <a:endParaRPr lang="fr-CH"/>
        </a:p>
      </dgm:t>
    </dgm:pt>
    <dgm:pt modelId="{A11376F7-0C49-46F9-90BD-FAE335866571}" type="pres">
      <dgm:prSet presAssocID="{925332C7-F4A0-4EBA-96D8-E5B03F59B273}" presName="Name1" presStyleCnt="0"/>
      <dgm:spPr/>
      <dgm:t>
        <a:bodyPr/>
        <a:lstStyle/>
        <a:p>
          <a:endParaRPr lang="fr-CH"/>
        </a:p>
      </dgm:t>
    </dgm:pt>
    <dgm:pt modelId="{12E6B389-4578-457E-88CC-B73098BA01B2}" type="pres">
      <dgm:prSet presAssocID="{925332C7-F4A0-4EBA-96D8-E5B03F59B273}" presName="cycle" presStyleCnt="0"/>
      <dgm:spPr/>
      <dgm:t>
        <a:bodyPr/>
        <a:lstStyle/>
        <a:p>
          <a:endParaRPr lang="fr-CH"/>
        </a:p>
      </dgm:t>
    </dgm:pt>
    <dgm:pt modelId="{F8AA4E41-4ADF-40A7-81E9-0DC4FDA82017}" type="pres">
      <dgm:prSet presAssocID="{925332C7-F4A0-4EBA-96D8-E5B03F59B273}" presName="srcNode" presStyleLbl="node1" presStyleIdx="0" presStyleCnt="7"/>
      <dgm:spPr/>
      <dgm:t>
        <a:bodyPr/>
        <a:lstStyle/>
        <a:p>
          <a:endParaRPr lang="fr-CH"/>
        </a:p>
      </dgm:t>
    </dgm:pt>
    <dgm:pt modelId="{42057C86-E46B-4853-98D9-799E0DF40734}" type="pres">
      <dgm:prSet presAssocID="{925332C7-F4A0-4EBA-96D8-E5B03F59B273}" presName="conn" presStyleLbl="parChTrans1D2" presStyleIdx="0" presStyleCnt="1"/>
      <dgm:spPr/>
      <dgm:t>
        <a:bodyPr/>
        <a:lstStyle/>
        <a:p>
          <a:endParaRPr lang="fr-CH"/>
        </a:p>
      </dgm:t>
    </dgm:pt>
    <dgm:pt modelId="{56938307-AA5F-4C89-A573-B8E522B4D237}" type="pres">
      <dgm:prSet presAssocID="{925332C7-F4A0-4EBA-96D8-E5B03F59B273}" presName="extraNode" presStyleLbl="node1" presStyleIdx="0" presStyleCnt="7"/>
      <dgm:spPr/>
      <dgm:t>
        <a:bodyPr/>
        <a:lstStyle/>
        <a:p>
          <a:endParaRPr lang="fr-CH"/>
        </a:p>
      </dgm:t>
    </dgm:pt>
    <dgm:pt modelId="{55B5C8D7-8117-46BD-BBA4-29FBFC8706E8}" type="pres">
      <dgm:prSet presAssocID="{925332C7-F4A0-4EBA-96D8-E5B03F59B273}" presName="dstNode" presStyleLbl="node1" presStyleIdx="0" presStyleCnt="7"/>
      <dgm:spPr/>
      <dgm:t>
        <a:bodyPr/>
        <a:lstStyle/>
        <a:p>
          <a:endParaRPr lang="fr-CH"/>
        </a:p>
      </dgm:t>
    </dgm:pt>
    <dgm:pt modelId="{ACBC4B66-62E6-4678-A145-F455653F4BC7}" type="pres">
      <dgm:prSet presAssocID="{9B84E8B0-9F3F-4C9D-AC4F-C46C059910F6}" presName="text_1" presStyleLbl="node1" presStyleIdx="0" presStyleCnt="7" custLinFactNeighborX="-268">
        <dgm:presLayoutVars>
          <dgm:bulletEnabled val="1"/>
        </dgm:presLayoutVars>
      </dgm:prSet>
      <dgm:spPr/>
      <dgm:t>
        <a:bodyPr/>
        <a:lstStyle/>
        <a:p>
          <a:endParaRPr lang="fr-CH"/>
        </a:p>
      </dgm:t>
    </dgm:pt>
    <dgm:pt modelId="{086C1741-191C-4710-897C-12964DAEF30C}" type="pres">
      <dgm:prSet presAssocID="{9B84E8B0-9F3F-4C9D-AC4F-C46C059910F6}" presName="accent_1" presStyleCnt="0"/>
      <dgm:spPr/>
      <dgm:t>
        <a:bodyPr/>
        <a:lstStyle/>
        <a:p>
          <a:endParaRPr lang="fr-CH"/>
        </a:p>
      </dgm:t>
    </dgm:pt>
    <dgm:pt modelId="{76494143-9028-40A9-AC49-508DC975D176}" type="pres">
      <dgm:prSet presAssocID="{9B84E8B0-9F3F-4C9D-AC4F-C46C059910F6}" presName="accentRepeatNode" presStyleLbl="solidFgAcc1" presStyleIdx="0" presStyleCnt="7"/>
      <dgm:spPr/>
      <dgm:t>
        <a:bodyPr/>
        <a:lstStyle/>
        <a:p>
          <a:endParaRPr lang="fr-CH"/>
        </a:p>
      </dgm:t>
    </dgm:pt>
    <dgm:pt modelId="{3996B10A-446E-4003-8520-F96AB25618D3}" type="pres">
      <dgm:prSet presAssocID="{80370C03-B5E0-43BF-BE65-877B19012339}" presName="text_2" presStyleLbl="node1" presStyleIdx="1" presStyleCnt="7">
        <dgm:presLayoutVars>
          <dgm:bulletEnabled val="1"/>
        </dgm:presLayoutVars>
      </dgm:prSet>
      <dgm:spPr/>
      <dgm:t>
        <a:bodyPr/>
        <a:lstStyle/>
        <a:p>
          <a:endParaRPr lang="fr-CH"/>
        </a:p>
      </dgm:t>
    </dgm:pt>
    <dgm:pt modelId="{9EFD35A7-30DE-448B-9C58-4ADF383F49DD}" type="pres">
      <dgm:prSet presAssocID="{80370C03-B5E0-43BF-BE65-877B19012339}" presName="accent_2" presStyleCnt="0"/>
      <dgm:spPr/>
      <dgm:t>
        <a:bodyPr/>
        <a:lstStyle/>
        <a:p>
          <a:endParaRPr lang="fr-CH"/>
        </a:p>
      </dgm:t>
    </dgm:pt>
    <dgm:pt modelId="{F4A399DF-769C-42EE-9E34-29305757C9CA}" type="pres">
      <dgm:prSet presAssocID="{80370C03-B5E0-43BF-BE65-877B19012339}" presName="accentRepeatNode" presStyleLbl="solidFgAcc1" presStyleIdx="1" presStyleCnt="7"/>
      <dgm:spPr/>
      <dgm:t>
        <a:bodyPr/>
        <a:lstStyle/>
        <a:p>
          <a:endParaRPr lang="fr-CH"/>
        </a:p>
      </dgm:t>
    </dgm:pt>
    <dgm:pt modelId="{15B31FEE-E831-4350-AD18-3E1D851D3520}" type="pres">
      <dgm:prSet presAssocID="{A88BECAE-C345-4DEA-A2E4-B9F0ADCE5DAD}" presName="text_3" presStyleLbl="node1" presStyleIdx="2" presStyleCnt="7">
        <dgm:presLayoutVars>
          <dgm:bulletEnabled val="1"/>
        </dgm:presLayoutVars>
      </dgm:prSet>
      <dgm:spPr/>
      <dgm:t>
        <a:bodyPr/>
        <a:lstStyle/>
        <a:p>
          <a:endParaRPr lang="fr-CH"/>
        </a:p>
      </dgm:t>
    </dgm:pt>
    <dgm:pt modelId="{3F3C0BB6-5832-4FD3-9B37-1E404B419113}" type="pres">
      <dgm:prSet presAssocID="{A88BECAE-C345-4DEA-A2E4-B9F0ADCE5DAD}" presName="accent_3" presStyleCnt="0"/>
      <dgm:spPr/>
      <dgm:t>
        <a:bodyPr/>
        <a:lstStyle/>
        <a:p>
          <a:endParaRPr lang="fr-CH"/>
        </a:p>
      </dgm:t>
    </dgm:pt>
    <dgm:pt modelId="{B5AE8B20-FC43-40B0-9F2A-4071500FCFFC}" type="pres">
      <dgm:prSet presAssocID="{A88BECAE-C345-4DEA-A2E4-B9F0ADCE5DAD}" presName="accentRepeatNode" presStyleLbl="solidFgAcc1" presStyleIdx="2" presStyleCnt="7"/>
      <dgm:spPr/>
      <dgm:t>
        <a:bodyPr/>
        <a:lstStyle/>
        <a:p>
          <a:endParaRPr lang="fr-CH"/>
        </a:p>
      </dgm:t>
    </dgm:pt>
    <dgm:pt modelId="{6F031C0B-B2F7-48E1-A28B-24294047FADE}" type="pres">
      <dgm:prSet presAssocID="{DD130416-F69A-48C2-BE54-574E65710456}" presName="text_4" presStyleLbl="node1" presStyleIdx="3" presStyleCnt="7">
        <dgm:presLayoutVars>
          <dgm:bulletEnabled val="1"/>
        </dgm:presLayoutVars>
      </dgm:prSet>
      <dgm:spPr/>
      <dgm:t>
        <a:bodyPr/>
        <a:lstStyle/>
        <a:p>
          <a:endParaRPr lang="fr-CH"/>
        </a:p>
      </dgm:t>
    </dgm:pt>
    <dgm:pt modelId="{308D9BCF-0559-4E94-B0DB-400BE4246DBC}" type="pres">
      <dgm:prSet presAssocID="{DD130416-F69A-48C2-BE54-574E65710456}" presName="accent_4" presStyleCnt="0"/>
      <dgm:spPr/>
      <dgm:t>
        <a:bodyPr/>
        <a:lstStyle/>
        <a:p>
          <a:endParaRPr lang="fr-CH"/>
        </a:p>
      </dgm:t>
    </dgm:pt>
    <dgm:pt modelId="{D2E35FE0-94D2-4AFE-8AB5-7B677E7F920C}" type="pres">
      <dgm:prSet presAssocID="{DD130416-F69A-48C2-BE54-574E65710456}" presName="accentRepeatNode" presStyleLbl="solidFgAcc1" presStyleIdx="3" presStyleCnt="7"/>
      <dgm:spPr/>
      <dgm:t>
        <a:bodyPr/>
        <a:lstStyle/>
        <a:p>
          <a:endParaRPr lang="fr-CH"/>
        </a:p>
      </dgm:t>
    </dgm:pt>
    <dgm:pt modelId="{0BB1368C-7840-44AF-861A-C5F405A2DBBD}" type="pres">
      <dgm:prSet presAssocID="{13ECDB7B-D1D6-4C6C-BDC2-2AA1DD638DA7}" presName="text_5" presStyleLbl="node1" presStyleIdx="4" presStyleCnt="7">
        <dgm:presLayoutVars>
          <dgm:bulletEnabled val="1"/>
        </dgm:presLayoutVars>
      </dgm:prSet>
      <dgm:spPr/>
      <dgm:t>
        <a:bodyPr/>
        <a:lstStyle/>
        <a:p>
          <a:endParaRPr lang="fr-CH"/>
        </a:p>
      </dgm:t>
    </dgm:pt>
    <dgm:pt modelId="{82132388-877A-42E6-BBBA-510B40B75749}" type="pres">
      <dgm:prSet presAssocID="{13ECDB7B-D1D6-4C6C-BDC2-2AA1DD638DA7}" presName="accent_5" presStyleCnt="0"/>
      <dgm:spPr/>
      <dgm:t>
        <a:bodyPr/>
        <a:lstStyle/>
        <a:p>
          <a:endParaRPr lang="fr-CH"/>
        </a:p>
      </dgm:t>
    </dgm:pt>
    <dgm:pt modelId="{E65FFDF4-6AE2-4923-9536-954EF58A76FF}" type="pres">
      <dgm:prSet presAssocID="{13ECDB7B-D1D6-4C6C-BDC2-2AA1DD638DA7}" presName="accentRepeatNode" presStyleLbl="solidFgAcc1" presStyleIdx="4" presStyleCnt="7"/>
      <dgm:spPr/>
      <dgm:t>
        <a:bodyPr/>
        <a:lstStyle/>
        <a:p>
          <a:endParaRPr lang="fr-CH"/>
        </a:p>
      </dgm:t>
    </dgm:pt>
    <dgm:pt modelId="{2D74BC1D-6D76-490B-9451-5F2ECD20064E}" type="pres">
      <dgm:prSet presAssocID="{1C00450A-77D4-4DA8-8CD3-F32A829514B2}" presName="text_6" presStyleLbl="node1" presStyleIdx="5" presStyleCnt="7">
        <dgm:presLayoutVars>
          <dgm:bulletEnabled val="1"/>
        </dgm:presLayoutVars>
      </dgm:prSet>
      <dgm:spPr/>
      <dgm:t>
        <a:bodyPr/>
        <a:lstStyle/>
        <a:p>
          <a:endParaRPr lang="fr-CH"/>
        </a:p>
      </dgm:t>
    </dgm:pt>
    <dgm:pt modelId="{BFF464CD-2E7B-4163-83B3-3B2C9E6529F7}" type="pres">
      <dgm:prSet presAssocID="{1C00450A-77D4-4DA8-8CD3-F32A829514B2}" presName="accent_6" presStyleCnt="0"/>
      <dgm:spPr/>
      <dgm:t>
        <a:bodyPr/>
        <a:lstStyle/>
        <a:p>
          <a:endParaRPr lang="fr-CH"/>
        </a:p>
      </dgm:t>
    </dgm:pt>
    <dgm:pt modelId="{5877658E-ED6B-4949-ADF8-315E91F8CF3A}" type="pres">
      <dgm:prSet presAssocID="{1C00450A-77D4-4DA8-8CD3-F32A829514B2}" presName="accentRepeatNode" presStyleLbl="solidFgAcc1" presStyleIdx="5" presStyleCnt="7"/>
      <dgm:spPr/>
      <dgm:t>
        <a:bodyPr/>
        <a:lstStyle/>
        <a:p>
          <a:endParaRPr lang="fr-CH"/>
        </a:p>
      </dgm:t>
    </dgm:pt>
    <dgm:pt modelId="{ED79527D-AF24-47C7-923A-017F5FBE4E7A}" type="pres">
      <dgm:prSet presAssocID="{1B3241FB-7E30-4CFF-8501-4F4ECAD2491E}" presName="text_7" presStyleLbl="node1" presStyleIdx="6" presStyleCnt="7">
        <dgm:presLayoutVars>
          <dgm:bulletEnabled val="1"/>
        </dgm:presLayoutVars>
      </dgm:prSet>
      <dgm:spPr/>
      <dgm:t>
        <a:bodyPr/>
        <a:lstStyle/>
        <a:p>
          <a:endParaRPr lang="fr-CH"/>
        </a:p>
      </dgm:t>
    </dgm:pt>
    <dgm:pt modelId="{0D4E251B-B839-4DAF-9C66-F7D79D143D5E}" type="pres">
      <dgm:prSet presAssocID="{1B3241FB-7E30-4CFF-8501-4F4ECAD2491E}" presName="accent_7" presStyleCnt="0"/>
      <dgm:spPr/>
    </dgm:pt>
    <dgm:pt modelId="{E9B69653-C1B3-4190-9F83-E0546400353D}" type="pres">
      <dgm:prSet presAssocID="{1B3241FB-7E30-4CFF-8501-4F4ECAD2491E}" presName="accentRepeatNode" presStyleLbl="solidFgAcc1" presStyleIdx="6" presStyleCnt="7"/>
      <dgm:spPr/>
    </dgm:pt>
  </dgm:ptLst>
  <dgm:cxnLst>
    <dgm:cxn modelId="{6272F039-5D9A-46C6-857E-8070AEDF2497}" type="presOf" srcId="{1F526604-D9FB-4473-B540-BA5D04E2349F}" destId="{42057C86-E46B-4853-98D9-799E0DF40734}" srcOrd="0" destOrd="0" presId="urn:microsoft.com/office/officeart/2008/layout/VerticalCurvedList"/>
    <dgm:cxn modelId="{D3C2DDDA-B747-4319-9AF8-841084EE5B68}" srcId="{925332C7-F4A0-4EBA-96D8-E5B03F59B273}" destId="{DD130416-F69A-48C2-BE54-574E65710456}" srcOrd="3" destOrd="0" parTransId="{229E61F1-ABE8-46D3-9A2A-1B5BF0E94A36}" sibTransId="{136FB7BD-8DC9-4632-A4B6-DA016BA7020A}"/>
    <dgm:cxn modelId="{6D16DCE7-1973-4684-8ACF-CBC6ADF6FF5E}" srcId="{925332C7-F4A0-4EBA-96D8-E5B03F59B273}" destId="{1B3241FB-7E30-4CFF-8501-4F4ECAD2491E}" srcOrd="6" destOrd="0" parTransId="{4DC4FBF9-D6BD-406A-96E0-7490766C191C}" sibTransId="{7BF4FD82-317D-4F7B-9DDD-2D18269B755A}"/>
    <dgm:cxn modelId="{825D6CFE-5346-4830-8EF8-7974707A41D2}" type="presOf" srcId="{9B84E8B0-9F3F-4C9D-AC4F-C46C059910F6}" destId="{ACBC4B66-62E6-4678-A145-F455653F4BC7}" srcOrd="0" destOrd="0" presId="urn:microsoft.com/office/officeart/2008/layout/VerticalCurvedList"/>
    <dgm:cxn modelId="{27AF56D5-D1E1-43BB-B4DF-FF2CCFE4AE29}" srcId="{925332C7-F4A0-4EBA-96D8-E5B03F59B273}" destId="{80370C03-B5E0-43BF-BE65-877B19012339}" srcOrd="1" destOrd="0" parTransId="{8B4EE948-706C-43A3-9527-85E61AA133CA}" sibTransId="{1015263E-EEE6-4E78-BFE7-5D8A1CF2ACAC}"/>
    <dgm:cxn modelId="{03038325-C9DE-430D-95A0-FD09BE712CC6}" type="presOf" srcId="{925332C7-F4A0-4EBA-96D8-E5B03F59B273}" destId="{6F3554A3-2913-4134-A2A3-5CE0BD3FEB7E}" srcOrd="0" destOrd="0" presId="urn:microsoft.com/office/officeart/2008/layout/VerticalCurvedList"/>
    <dgm:cxn modelId="{D218104B-831C-440C-94FA-DE0BBB0DE730}" type="presOf" srcId="{A88BECAE-C345-4DEA-A2E4-B9F0ADCE5DAD}" destId="{15B31FEE-E831-4350-AD18-3E1D851D3520}" srcOrd="0" destOrd="0" presId="urn:microsoft.com/office/officeart/2008/layout/VerticalCurvedList"/>
    <dgm:cxn modelId="{1F685509-5237-44B1-A273-F1C03CFCE16F}" srcId="{925332C7-F4A0-4EBA-96D8-E5B03F59B273}" destId="{1C00450A-77D4-4DA8-8CD3-F32A829514B2}" srcOrd="5" destOrd="0" parTransId="{FFF11CFC-68A8-4AF2-B6CF-DE9000ECFE25}" sibTransId="{78554436-C90A-41CF-85DA-04155FB44F13}"/>
    <dgm:cxn modelId="{BEBE81DC-4C2E-4328-A4FA-FAC7E3916FF7}" type="presOf" srcId="{1B3241FB-7E30-4CFF-8501-4F4ECAD2491E}" destId="{ED79527D-AF24-47C7-923A-017F5FBE4E7A}" srcOrd="0" destOrd="0" presId="urn:microsoft.com/office/officeart/2008/layout/VerticalCurvedList"/>
    <dgm:cxn modelId="{59D5876B-1EEC-48AC-B247-8E3D9F77B3A3}" type="presOf" srcId="{80370C03-B5E0-43BF-BE65-877B19012339}" destId="{3996B10A-446E-4003-8520-F96AB25618D3}" srcOrd="0" destOrd="0" presId="urn:microsoft.com/office/officeart/2008/layout/VerticalCurvedList"/>
    <dgm:cxn modelId="{599E11A3-360F-4DB6-8AED-4BF27E4CDAA6}" type="presOf" srcId="{13ECDB7B-D1D6-4C6C-BDC2-2AA1DD638DA7}" destId="{0BB1368C-7840-44AF-861A-C5F405A2DBBD}" srcOrd="0" destOrd="0" presId="urn:microsoft.com/office/officeart/2008/layout/VerticalCurvedList"/>
    <dgm:cxn modelId="{8E253631-72C3-466D-8E10-D0647D403EFC}" srcId="{925332C7-F4A0-4EBA-96D8-E5B03F59B273}" destId="{9B84E8B0-9F3F-4C9D-AC4F-C46C059910F6}" srcOrd="0" destOrd="0" parTransId="{1012FC4C-29D0-4AC2-B08B-CFEF4A1637BF}" sibTransId="{1F526604-D9FB-4473-B540-BA5D04E2349F}"/>
    <dgm:cxn modelId="{069AD8ED-FD6D-4AB6-822E-F2628CF258C5}" srcId="{925332C7-F4A0-4EBA-96D8-E5B03F59B273}" destId="{A88BECAE-C345-4DEA-A2E4-B9F0ADCE5DAD}" srcOrd="2" destOrd="0" parTransId="{4D73B20E-737C-4E64-8484-D90781D290C9}" sibTransId="{39519CA8-3AF4-4807-8264-4075FDD8E32E}"/>
    <dgm:cxn modelId="{9F195D5F-F7F1-4A94-BCCE-33C6FA8C9850}" srcId="{925332C7-F4A0-4EBA-96D8-E5B03F59B273}" destId="{13ECDB7B-D1D6-4C6C-BDC2-2AA1DD638DA7}" srcOrd="4" destOrd="0" parTransId="{CC340991-0D9E-4BA5-BC13-9127BC54CDF5}" sibTransId="{489926C3-F2DD-433E-B42B-8F6CED165596}"/>
    <dgm:cxn modelId="{3CE890D3-B009-421A-A0F2-FC5444F62AA5}" type="presOf" srcId="{DD130416-F69A-48C2-BE54-574E65710456}" destId="{6F031C0B-B2F7-48E1-A28B-24294047FADE}" srcOrd="0" destOrd="0" presId="urn:microsoft.com/office/officeart/2008/layout/VerticalCurvedList"/>
    <dgm:cxn modelId="{040AF54A-5C99-422C-BF4F-4D65B12A4CE0}" type="presOf" srcId="{1C00450A-77D4-4DA8-8CD3-F32A829514B2}" destId="{2D74BC1D-6D76-490B-9451-5F2ECD20064E}" srcOrd="0" destOrd="0" presId="urn:microsoft.com/office/officeart/2008/layout/VerticalCurvedList"/>
    <dgm:cxn modelId="{7DC7370E-FF6B-4F7C-81E2-F2133ACF27B1}" type="presParOf" srcId="{6F3554A3-2913-4134-A2A3-5CE0BD3FEB7E}" destId="{A11376F7-0C49-46F9-90BD-FAE335866571}" srcOrd="0" destOrd="0" presId="urn:microsoft.com/office/officeart/2008/layout/VerticalCurvedList"/>
    <dgm:cxn modelId="{1DFBE29D-9F76-4314-A09C-FA71B4408F14}" type="presParOf" srcId="{A11376F7-0C49-46F9-90BD-FAE335866571}" destId="{12E6B389-4578-457E-88CC-B73098BA01B2}" srcOrd="0" destOrd="0" presId="urn:microsoft.com/office/officeart/2008/layout/VerticalCurvedList"/>
    <dgm:cxn modelId="{E929DCA6-5DCE-4D1A-B0F0-A339837A8EAE}" type="presParOf" srcId="{12E6B389-4578-457E-88CC-B73098BA01B2}" destId="{F8AA4E41-4ADF-40A7-81E9-0DC4FDA82017}" srcOrd="0" destOrd="0" presId="urn:microsoft.com/office/officeart/2008/layout/VerticalCurvedList"/>
    <dgm:cxn modelId="{6475D99B-1E65-4BAC-992C-65FF4BB973CD}" type="presParOf" srcId="{12E6B389-4578-457E-88CC-B73098BA01B2}" destId="{42057C86-E46B-4853-98D9-799E0DF40734}" srcOrd="1" destOrd="0" presId="urn:microsoft.com/office/officeart/2008/layout/VerticalCurvedList"/>
    <dgm:cxn modelId="{86DD9D1E-6814-4942-9DC5-613E08E4D0D0}" type="presParOf" srcId="{12E6B389-4578-457E-88CC-B73098BA01B2}" destId="{56938307-AA5F-4C89-A573-B8E522B4D237}" srcOrd="2" destOrd="0" presId="urn:microsoft.com/office/officeart/2008/layout/VerticalCurvedList"/>
    <dgm:cxn modelId="{144E13E8-6217-4757-B55D-F572F8A5B306}" type="presParOf" srcId="{12E6B389-4578-457E-88CC-B73098BA01B2}" destId="{55B5C8D7-8117-46BD-BBA4-29FBFC8706E8}" srcOrd="3" destOrd="0" presId="urn:microsoft.com/office/officeart/2008/layout/VerticalCurvedList"/>
    <dgm:cxn modelId="{62CD6E94-5D18-4D7D-8AD4-4750A05ADF56}" type="presParOf" srcId="{A11376F7-0C49-46F9-90BD-FAE335866571}" destId="{ACBC4B66-62E6-4678-A145-F455653F4BC7}" srcOrd="1" destOrd="0" presId="urn:microsoft.com/office/officeart/2008/layout/VerticalCurvedList"/>
    <dgm:cxn modelId="{09D462F5-7730-4B95-A87C-C7AC805BB815}" type="presParOf" srcId="{A11376F7-0C49-46F9-90BD-FAE335866571}" destId="{086C1741-191C-4710-897C-12964DAEF30C}" srcOrd="2" destOrd="0" presId="urn:microsoft.com/office/officeart/2008/layout/VerticalCurvedList"/>
    <dgm:cxn modelId="{9C14F6BD-6F03-4A14-BF81-F6EC07493D09}" type="presParOf" srcId="{086C1741-191C-4710-897C-12964DAEF30C}" destId="{76494143-9028-40A9-AC49-508DC975D176}" srcOrd="0" destOrd="0" presId="urn:microsoft.com/office/officeart/2008/layout/VerticalCurvedList"/>
    <dgm:cxn modelId="{3A3D404F-066D-4717-B140-2DA7A5C7CDB0}" type="presParOf" srcId="{A11376F7-0C49-46F9-90BD-FAE335866571}" destId="{3996B10A-446E-4003-8520-F96AB25618D3}" srcOrd="3" destOrd="0" presId="urn:microsoft.com/office/officeart/2008/layout/VerticalCurvedList"/>
    <dgm:cxn modelId="{B26C7465-B2DE-426E-80B6-AA3D8B6FAC33}" type="presParOf" srcId="{A11376F7-0C49-46F9-90BD-FAE335866571}" destId="{9EFD35A7-30DE-448B-9C58-4ADF383F49DD}" srcOrd="4" destOrd="0" presId="urn:microsoft.com/office/officeart/2008/layout/VerticalCurvedList"/>
    <dgm:cxn modelId="{76F010B7-0846-48FD-AE7E-DEEEEE866657}" type="presParOf" srcId="{9EFD35A7-30DE-448B-9C58-4ADF383F49DD}" destId="{F4A399DF-769C-42EE-9E34-29305757C9CA}" srcOrd="0" destOrd="0" presId="urn:microsoft.com/office/officeart/2008/layout/VerticalCurvedList"/>
    <dgm:cxn modelId="{3AE45F96-3E64-4ABD-95F7-29292D64FD18}" type="presParOf" srcId="{A11376F7-0C49-46F9-90BD-FAE335866571}" destId="{15B31FEE-E831-4350-AD18-3E1D851D3520}" srcOrd="5" destOrd="0" presId="urn:microsoft.com/office/officeart/2008/layout/VerticalCurvedList"/>
    <dgm:cxn modelId="{56F5A363-CA33-48DE-A084-23C828D92E89}" type="presParOf" srcId="{A11376F7-0C49-46F9-90BD-FAE335866571}" destId="{3F3C0BB6-5832-4FD3-9B37-1E404B419113}" srcOrd="6" destOrd="0" presId="urn:microsoft.com/office/officeart/2008/layout/VerticalCurvedList"/>
    <dgm:cxn modelId="{24EC6C8C-4DD6-4295-92F4-4A12B7F40396}" type="presParOf" srcId="{3F3C0BB6-5832-4FD3-9B37-1E404B419113}" destId="{B5AE8B20-FC43-40B0-9F2A-4071500FCFFC}" srcOrd="0" destOrd="0" presId="urn:microsoft.com/office/officeart/2008/layout/VerticalCurvedList"/>
    <dgm:cxn modelId="{20DA4CC9-304B-44AA-A33A-E0FAFF282A1D}" type="presParOf" srcId="{A11376F7-0C49-46F9-90BD-FAE335866571}" destId="{6F031C0B-B2F7-48E1-A28B-24294047FADE}" srcOrd="7" destOrd="0" presId="urn:microsoft.com/office/officeart/2008/layout/VerticalCurvedList"/>
    <dgm:cxn modelId="{E9A2A7E9-FE66-4E4A-A76A-627E0EC25A3C}" type="presParOf" srcId="{A11376F7-0C49-46F9-90BD-FAE335866571}" destId="{308D9BCF-0559-4E94-B0DB-400BE4246DBC}" srcOrd="8" destOrd="0" presId="urn:microsoft.com/office/officeart/2008/layout/VerticalCurvedList"/>
    <dgm:cxn modelId="{405223DB-4DB5-4221-9FAB-A19F9089C349}" type="presParOf" srcId="{308D9BCF-0559-4E94-B0DB-400BE4246DBC}" destId="{D2E35FE0-94D2-4AFE-8AB5-7B677E7F920C}" srcOrd="0" destOrd="0" presId="urn:microsoft.com/office/officeart/2008/layout/VerticalCurvedList"/>
    <dgm:cxn modelId="{18BDCB9B-4864-4D27-9588-317293E5A596}" type="presParOf" srcId="{A11376F7-0C49-46F9-90BD-FAE335866571}" destId="{0BB1368C-7840-44AF-861A-C5F405A2DBBD}" srcOrd="9" destOrd="0" presId="urn:microsoft.com/office/officeart/2008/layout/VerticalCurvedList"/>
    <dgm:cxn modelId="{4963AB17-D041-457D-885D-EC371988D865}" type="presParOf" srcId="{A11376F7-0C49-46F9-90BD-FAE335866571}" destId="{82132388-877A-42E6-BBBA-510B40B75749}" srcOrd="10" destOrd="0" presId="urn:microsoft.com/office/officeart/2008/layout/VerticalCurvedList"/>
    <dgm:cxn modelId="{335AF6BE-9827-481B-BD32-08C5E308DE38}" type="presParOf" srcId="{82132388-877A-42E6-BBBA-510B40B75749}" destId="{E65FFDF4-6AE2-4923-9536-954EF58A76FF}" srcOrd="0" destOrd="0" presId="urn:microsoft.com/office/officeart/2008/layout/VerticalCurvedList"/>
    <dgm:cxn modelId="{7518FC72-1035-42CA-A9E7-AE30219D1974}" type="presParOf" srcId="{A11376F7-0C49-46F9-90BD-FAE335866571}" destId="{2D74BC1D-6D76-490B-9451-5F2ECD20064E}" srcOrd="11" destOrd="0" presId="urn:microsoft.com/office/officeart/2008/layout/VerticalCurvedList"/>
    <dgm:cxn modelId="{5FC93DB0-B85D-485C-A46C-B859C38F89D5}" type="presParOf" srcId="{A11376F7-0C49-46F9-90BD-FAE335866571}" destId="{BFF464CD-2E7B-4163-83B3-3B2C9E6529F7}" srcOrd="12" destOrd="0" presId="urn:microsoft.com/office/officeart/2008/layout/VerticalCurvedList"/>
    <dgm:cxn modelId="{DC04D1A8-4C5B-4204-814A-D52428EBD999}" type="presParOf" srcId="{BFF464CD-2E7B-4163-83B3-3B2C9E6529F7}" destId="{5877658E-ED6B-4949-ADF8-315E91F8CF3A}" srcOrd="0" destOrd="0" presId="urn:microsoft.com/office/officeart/2008/layout/VerticalCurvedList"/>
    <dgm:cxn modelId="{F234CC01-AF30-4914-B194-B0764DF35BDF}" type="presParOf" srcId="{A11376F7-0C49-46F9-90BD-FAE335866571}" destId="{ED79527D-AF24-47C7-923A-017F5FBE4E7A}" srcOrd="13" destOrd="0" presId="urn:microsoft.com/office/officeart/2008/layout/VerticalCurvedList"/>
    <dgm:cxn modelId="{90B8C246-9B89-4912-93C0-F35718DED2E9}" type="presParOf" srcId="{A11376F7-0C49-46F9-90BD-FAE335866571}" destId="{0D4E251B-B839-4DAF-9C66-F7D79D143D5E}" srcOrd="14" destOrd="0" presId="urn:microsoft.com/office/officeart/2008/layout/VerticalCurvedList"/>
    <dgm:cxn modelId="{14BD06C1-123A-4780-8D0F-933B7A3C4977}" type="presParOf" srcId="{0D4E251B-B839-4DAF-9C66-F7D79D143D5E}" destId="{E9B69653-C1B3-4190-9F83-E0546400353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57C86-E46B-4853-98D9-799E0DF40734}">
      <dsp:nvSpPr>
        <dsp:cNvPr id="0" name=""/>
        <dsp:cNvSpPr/>
      </dsp:nvSpPr>
      <dsp:spPr>
        <a:xfrm>
          <a:off x="-6877573" y="-1052414"/>
          <a:ext cx="8192119" cy="8192119"/>
        </a:xfrm>
        <a:prstGeom prst="blockArc">
          <a:avLst>
            <a:gd name="adj1" fmla="val 18900000"/>
            <a:gd name="adj2" fmla="val 2700000"/>
            <a:gd name="adj3" fmla="val 264"/>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CBC4B66-62E6-4678-A145-F455653F4BC7}">
      <dsp:nvSpPr>
        <dsp:cNvPr id="0" name=""/>
        <dsp:cNvSpPr/>
      </dsp:nvSpPr>
      <dsp:spPr>
        <a:xfrm>
          <a:off x="409113" y="276728"/>
          <a:ext cx="6682813" cy="55321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9113" tIns="43180" rIns="43180" bIns="43180" numCol="1" spcCol="1270" anchor="ctr" anchorCtr="0">
          <a:noAutofit/>
        </a:bodyPr>
        <a:lstStyle/>
        <a:p>
          <a:pPr lvl="0" algn="l" defTabSz="755650">
            <a:lnSpc>
              <a:spcPct val="90000"/>
            </a:lnSpc>
            <a:spcBef>
              <a:spcPct val="0"/>
            </a:spcBef>
            <a:spcAft>
              <a:spcPct val="35000"/>
            </a:spcAft>
          </a:pPr>
          <a:r>
            <a:rPr lang="en-CA" sz="1700" b="1" i="1" kern="1200" dirty="0" smtClean="0">
              <a:solidFill>
                <a:srgbClr val="FF0000"/>
              </a:solidFill>
            </a:rPr>
            <a:t>Information on which REDD+ activities are included in the summary of information</a:t>
          </a:r>
          <a:endParaRPr lang="fr-CH" sz="1700" b="1" i="1" kern="1200" dirty="0">
            <a:solidFill>
              <a:srgbClr val="FF0000"/>
            </a:solidFill>
            <a:latin typeface="+mn-lt"/>
          </a:endParaRPr>
        </a:p>
      </dsp:txBody>
      <dsp:txXfrm>
        <a:off x="409113" y="276728"/>
        <a:ext cx="6682813" cy="553213"/>
      </dsp:txXfrm>
    </dsp:sp>
    <dsp:sp modelId="{76494143-9028-40A9-AC49-508DC975D176}">
      <dsp:nvSpPr>
        <dsp:cNvPr id="0" name=""/>
        <dsp:cNvSpPr/>
      </dsp:nvSpPr>
      <dsp:spPr>
        <a:xfrm>
          <a:off x="81265" y="207576"/>
          <a:ext cx="691516" cy="6915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996B10A-446E-4003-8520-F96AB25618D3}">
      <dsp:nvSpPr>
        <dsp:cNvPr id="0" name=""/>
        <dsp:cNvSpPr/>
      </dsp:nvSpPr>
      <dsp:spPr>
        <a:xfrm>
          <a:off x="928007" y="1107034"/>
          <a:ext cx="6181829" cy="55321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9113" tIns="43180" rIns="43180" bIns="43180" numCol="1" spcCol="1270" anchor="ctr" anchorCtr="0">
          <a:noAutofit/>
        </a:bodyPr>
        <a:lstStyle/>
        <a:p>
          <a:pPr lvl="0" algn="l" defTabSz="755650" rtl="0">
            <a:lnSpc>
              <a:spcPct val="90000"/>
            </a:lnSpc>
            <a:spcBef>
              <a:spcPct val="0"/>
            </a:spcBef>
            <a:spcAft>
              <a:spcPct val="35000"/>
            </a:spcAft>
          </a:pPr>
          <a:r>
            <a:rPr lang="en-CA" sz="1700" b="1" i="1" kern="1200" dirty="0" smtClean="0">
              <a:solidFill>
                <a:schemeClr val="accent6"/>
              </a:solidFill>
            </a:rPr>
            <a:t>Information on national circumstances relevant to addressing and respecting the safeguards </a:t>
          </a:r>
          <a:endParaRPr lang="en-US" sz="1700" b="1" i="1" u="none" strike="noStrike" kern="1200" cap="none" baseline="0" dirty="0">
            <a:solidFill>
              <a:schemeClr val="accent6"/>
            </a:solidFill>
            <a:latin typeface="+mn-lt"/>
            <a:ea typeface="Calibri"/>
            <a:cs typeface="Calibri"/>
            <a:sym typeface="Calibri"/>
          </a:endParaRPr>
        </a:p>
      </dsp:txBody>
      <dsp:txXfrm>
        <a:off x="928007" y="1107034"/>
        <a:ext cx="6181829" cy="553213"/>
      </dsp:txXfrm>
    </dsp:sp>
    <dsp:sp modelId="{F4A399DF-769C-42EE-9E34-29305757C9CA}">
      <dsp:nvSpPr>
        <dsp:cNvPr id="0" name=""/>
        <dsp:cNvSpPr/>
      </dsp:nvSpPr>
      <dsp:spPr>
        <a:xfrm>
          <a:off x="582249" y="1037883"/>
          <a:ext cx="691516" cy="6915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5B31FEE-E831-4350-AD18-3E1D851D3520}">
      <dsp:nvSpPr>
        <dsp:cNvPr id="0" name=""/>
        <dsp:cNvSpPr/>
      </dsp:nvSpPr>
      <dsp:spPr>
        <a:xfrm>
          <a:off x="1202544" y="1936732"/>
          <a:ext cx="5907292" cy="55321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9113" tIns="43180" rIns="43180" bIns="43180" numCol="1" spcCol="1270" anchor="ctr" anchorCtr="0">
          <a:noAutofit/>
        </a:bodyPr>
        <a:lstStyle/>
        <a:p>
          <a:pPr lvl="0" algn="l" defTabSz="755650" rtl="0">
            <a:lnSpc>
              <a:spcPct val="90000"/>
            </a:lnSpc>
            <a:spcBef>
              <a:spcPct val="0"/>
            </a:spcBef>
            <a:spcAft>
              <a:spcPct val="35000"/>
            </a:spcAft>
          </a:pPr>
          <a:r>
            <a:rPr lang="en-CA" sz="1700" b="1" i="1" kern="1200" dirty="0" smtClean="0">
              <a:solidFill>
                <a:schemeClr val="accent6"/>
              </a:solidFill>
            </a:rPr>
            <a:t>Description of each safeguard in accordance with national circumstances</a:t>
          </a:r>
          <a:endParaRPr lang="en-US" sz="1700" b="1" i="1" u="none" strike="noStrike" kern="1200" cap="none" baseline="0" dirty="0">
            <a:solidFill>
              <a:schemeClr val="accent6"/>
            </a:solidFill>
            <a:latin typeface="+mn-lt"/>
            <a:ea typeface="Calibri"/>
            <a:cs typeface="Calibri"/>
            <a:sym typeface="Calibri"/>
          </a:endParaRPr>
        </a:p>
      </dsp:txBody>
      <dsp:txXfrm>
        <a:off x="1202544" y="1936732"/>
        <a:ext cx="5907292" cy="553213"/>
      </dsp:txXfrm>
    </dsp:sp>
    <dsp:sp modelId="{B5AE8B20-FC43-40B0-9F2A-4071500FCFFC}">
      <dsp:nvSpPr>
        <dsp:cNvPr id="0" name=""/>
        <dsp:cNvSpPr/>
      </dsp:nvSpPr>
      <dsp:spPr>
        <a:xfrm>
          <a:off x="856786" y="1867580"/>
          <a:ext cx="691516" cy="6915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F031C0B-B2F7-48E1-A28B-24294047FADE}">
      <dsp:nvSpPr>
        <dsp:cNvPr id="0" name=""/>
        <dsp:cNvSpPr/>
      </dsp:nvSpPr>
      <dsp:spPr>
        <a:xfrm>
          <a:off x="1290201" y="2767038"/>
          <a:ext cx="5819635" cy="55321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9113" tIns="43180" rIns="43180" bIns="43180" numCol="1" spcCol="1270" anchor="ctr" anchorCtr="0">
          <a:noAutofit/>
        </a:bodyPr>
        <a:lstStyle/>
        <a:p>
          <a:pPr lvl="0" algn="l" defTabSz="755650" rtl="0">
            <a:lnSpc>
              <a:spcPct val="90000"/>
            </a:lnSpc>
            <a:spcBef>
              <a:spcPct val="0"/>
            </a:spcBef>
            <a:spcAft>
              <a:spcPct val="35000"/>
            </a:spcAft>
          </a:pPr>
          <a:r>
            <a:rPr lang="en-CA" sz="1700" b="1" i="1" kern="1200" dirty="0" smtClean="0">
              <a:solidFill>
                <a:schemeClr val="accent6"/>
              </a:solidFill>
            </a:rPr>
            <a:t>Description of existing systems and processes relevant to addressing and respecting safeguards </a:t>
          </a:r>
          <a:endParaRPr lang="en-US" sz="1700" b="1" i="1" u="none" strike="noStrike" kern="1200" cap="none" baseline="0" dirty="0">
            <a:solidFill>
              <a:schemeClr val="accent6"/>
            </a:solidFill>
            <a:latin typeface="+mn-lt"/>
            <a:ea typeface="Calibri"/>
            <a:cs typeface="Calibri"/>
            <a:sym typeface="Calibri"/>
          </a:endParaRPr>
        </a:p>
      </dsp:txBody>
      <dsp:txXfrm>
        <a:off x="1290201" y="2767038"/>
        <a:ext cx="5819635" cy="553213"/>
      </dsp:txXfrm>
    </dsp:sp>
    <dsp:sp modelId="{D2E35FE0-94D2-4AFE-8AB5-7B677E7F920C}">
      <dsp:nvSpPr>
        <dsp:cNvPr id="0" name=""/>
        <dsp:cNvSpPr/>
      </dsp:nvSpPr>
      <dsp:spPr>
        <a:xfrm>
          <a:off x="944443" y="2697887"/>
          <a:ext cx="691516" cy="6915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BB1368C-7840-44AF-861A-C5F405A2DBBD}">
      <dsp:nvSpPr>
        <dsp:cNvPr id="0" name=""/>
        <dsp:cNvSpPr/>
      </dsp:nvSpPr>
      <dsp:spPr>
        <a:xfrm>
          <a:off x="1202544" y="3597345"/>
          <a:ext cx="5907292" cy="55321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9113" tIns="43180" rIns="43180" bIns="43180" numCol="1" spcCol="1270" anchor="ctr" anchorCtr="0">
          <a:noAutofit/>
        </a:bodyPr>
        <a:lstStyle/>
        <a:p>
          <a:pPr lvl="0" algn="l" defTabSz="755650" rtl="0">
            <a:lnSpc>
              <a:spcPct val="90000"/>
            </a:lnSpc>
            <a:spcBef>
              <a:spcPct val="0"/>
            </a:spcBef>
            <a:spcAft>
              <a:spcPct val="35000"/>
            </a:spcAft>
          </a:pPr>
          <a:r>
            <a:rPr lang="en-CA" sz="1700" b="1" i="1" kern="1200" dirty="0" smtClean="0">
              <a:solidFill>
                <a:schemeClr val="accent6"/>
              </a:solidFill>
            </a:rPr>
            <a:t>Information on how each of the safeguards has been addressed and respected </a:t>
          </a:r>
          <a:endParaRPr lang="en-US" sz="1700" b="1" i="1" u="none" strike="noStrike" kern="1200" cap="none" baseline="0" dirty="0">
            <a:solidFill>
              <a:schemeClr val="accent6"/>
            </a:solidFill>
            <a:latin typeface="+mn-lt"/>
            <a:ea typeface="Calibri"/>
            <a:cs typeface="Calibri"/>
            <a:sym typeface="Calibri"/>
          </a:endParaRPr>
        </a:p>
      </dsp:txBody>
      <dsp:txXfrm>
        <a:off x="1202544" y="3597345"/>
        <a:ext cx="5907292" cy="553213"/>
      </dsp:txXfrm>
    </dsp:sp>
    <dsp:sp modelId="{E65FFDF4-6AE2-4923-9536-954EF58A76FF}">
      <dsp:nvSpPr>
        <dsp:cNvPr id="0" name=""/>
        <dsp:cNvSpPr/>
      </dsp:nvSpPr>
      <dsp:spPr>
        <a:xfrm>
          <a:off x="856786" y="3528193"/>
          <a:ext cx="691516" cy="6915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D74BC1D-6D76-490B-9451-5F2ECD20064E}">
      <dsp:nvSpPr>
        <dsp:cNvPr id="0" name=""/>
        <dsp:cNvSpPr/>
      </dsp:nvSpPr>
      <dsp:spPr>
        <a:xfrm>
          <a:off x="928007" y="4427043"/>
          <a:ext cx="6181829" cy="55321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9113" tIns="43180" rIns="43180" bIns="43180" numCol="1" spcCol="1270" anchor="ctr" anchorCtr="0">
          <a:noAutofit/>
        </a:bodyPr>
        <a:lstStyle/>
        <a:p>
          <a:pPr lvl="0" algn="l" defTabSz="755650" rtl="0">
            <a:lnSpc>
              <a:spcPct val="90000"/>
            </a:lnSpc>
            <a:spcBef>
              <a:spcPct val="0"/>
            </a:spcBef>
            <a:spcAft>
              <a:spcPct val="35000"/>
            </a:spcAft>
          </a:pPr>
          <a:r>
            <a:rPr lang="en-CA" sz="1700" b="1" i="1" kern="1200" dirty="0" smtClean="0">
              <a:solidFill>
                <a:srgbClr val="00B050"/>
              </a:solidFill>
            </a:rPr>
            <a:t>Any other relevant information </a:t>
          </a:r>
          <a:endParaRPr lang="en-US" sz="1700" b="1" i="1" u="none" strike="noStrike" kern="1200" cap="none" baseline="0" dirty="0">
            <a:solidFill>
              <a:srgbClr val="00B050"/>
            </a:solidFill>
            <a:latin typeface="+mn-lt"/>
            <a:ea typeface="Calibri"/>
            <a:cs typeface="Calibri"/>
            <a:sym typeface="Calibri"/>
          </a:endParaRPr>
        </a:p>
      </dsp:txBody>
      <dsp:txXfrm>
        <a:off x="928007" y="4427043"/>
        <a:ext cx="6181829" cy="553213"/>
      </dsp:txXfrm>
    </dsp:sp>
    <dsp:sp modelId="{5877658E-ED6B-4949-ADF8-315E91F8CF3A}">
      <dsp:nvSpPr>
        <dsp:cNvPr id="0" name=""/>
        <dsp:cNvSpPr/>
      </dsp:nvSpPr>
      <dsp:spPr>
        <a:xfrm>
          <a:off x="582249" y="4357891"/>
          <a:ext cx="691516" cy="6915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D79527D-AF24-47C7-923A-017F5FBE4E7A}">
      <dsp:nvSpPr>
        <dsp:cNvPr id="0" name=""/>
        <dsp:cNvSpPr/>
      </dsp:nvSpPr>
      <dsp:spPr>
        <a:xfrm>
          <a:off x="427023" y="5257349"/>
          <a:ext cx="6682813" cy="55321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9113" tIns="43180" rIns="43180" bIns="43180" numCol="1" spcCol="1270" anchor="ctr" anchorCtr="0">
          <a:noAutofit/>
        </a:bodyPr>
        <a:lstStyle/>
        <a:p>
          <a:pPr lvl="0" algn="l" defTabSz="755650" rtl="0">
            <a:lnSpc>
              <a:spcPct val="90000"/>
            </a:lnSpc>
            <a:spcBef>
              <a:spcPct val="0"/>
            </a:spcBef>
            <a:spcAft>
              <a:spcPct val="35000"/>
            </a:spcAft>
          </a:pPr>
          <a:r>
            <a:rPr lang="en-CA" sz="1700" b="1" i="1" kern="1200" dirty="0" smtClean="0">
              <a:solidFill>
                <a:srgbClr val="00B050"/>
              </a:solidFill>
            </a:rPr>
            <a:t>Improving information taking into account a stepwise approach </a:t>
          </a:r>
          <a:endParaRPr lang="en-US" sz="1700" b="1" i="1" u="none" strike="noStrike" kern="1200" cap="none" baseline="0" dirty="0">
            <a:solidFill>
              <a:srgbClr val="00B050"/>
            </a:solidFill>
            <a:latin typeface="+mn-lt"/>
            <a:ea typeface="Calibri"/>
            <a:cs typeface="Calibri"/>
            <a:sym typeface="Calibri"/>
          </a:endParaRPr>
        </a:p>
      </dsp:txBody>
      <dsp:txXfrm>
        <a:off x="427023" y="5257349"/>
        <a:ext cx="6682813" cy="553213"/>
      </dsp:txXfrm>
    </dsp:sp>
    <dsp:sp modelId="{E9B69653-C1B3-4190-9F83-E0546400353D}">
      <dsp:nvSpPr>
        <dsp:cNvPr id="0" name=""/>
        <dsp:cNvSpPr/>
      </dsp:nvSpPr>
      <dsp:spPr>
        <a:xfrm>
          <a:off x="81265" y="5188198"/>
          <a:ext cx="691516" cy="6915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96337D-D2E0-B842-B2E3-9903958BB285}" type="datetimeFigureOut">
              <a:rPr lang="en-US" smtClean="0"/>
              <a:t>10/25/2017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6979E-2B7D-7A4A-B633-373DC72BFE5F}" type="slidenum">
              <a:rPr lang="en-US" smtClean="0"/>
              <a:t>‹#›</a:t>
            </a:fld>
            <a:endParaRPr lang="en-US" dirty="0"/>
          </a:p>
        </p:txBody>
      </p:sp>
    </p:spTree>
    <p:extLst>
      <p:ext uri="{BB962C8B-B14F-4D97-AF65-F5344CB8AC3E}">
        <p14:creationId xmlns:p14="http://schemas.microsoft.com/office/powerpoint/2010/main" val="15585443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6979E-2B7D-7A4A-B633-373DC72BFE5F}" type="slidenum">
              <a:rPr lang="en-US" smtClean="0"/>
              <a:t>1</a:t>
            </a:fld>
            <a:endParaRPr lang="en-US" dirty="0"/>
          </a:p>
        </p:txBody>
      </p:sp>
    </p:spTree>
    <p:extLst>
      <p:ext uri="{BB962C8B-B14F-4D97-AF65-F5344CB8AC3E}">
        <p14:creationId xmlns:p14="http://schemas.microsoft.com/office/powerpoint/2010/main" val="174222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406979E-2B7D-7A4A-B633-373DC72BFE5F}" type="slidenum">
              <a:rPr lang="en-US" smtClean="0"/>
              <a:t>2</a:t>
            </a:fld>
            <a:endParaRPr lang="en-US" dirty="0"/>
          </a:p>
        </p:txBody>
      </p:sp>
    </p:spTree>
    <p:extLst>
      <p:ext uri="{BB962C8B-B14F-4D97-AF65-F5344CB8AC3E}">
        <p14:creationId xmlns:p14="http://schemas.microsoft.com/office/powerpoint/2010/main" val="38298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Shape 141"/>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42" name="Shape 142"/>
          <p:cNvSpPr txBox="1">
            <a:spLocks noGrp="1"/>
          </p:cNvSpPr>
          <p:nvPr>
            <p:ph type="body" idx="1"/>
          </p:nvPr>
        </p:nvSpPr>
        <p:spPr>
          <a:xfrm>
            <a:off x="685800" y="4343400"/>
            <a:ext cx="5486400" cy="4114800"/>
          </a:xfrm>
          <a:ln/>
        </p:spPr>
        <p:txBody>
          <a:bodyPr lIns="91425" tIns="45700" rIns="91425" bIns="45700" anchor="t" anchorCtr="0">
            <a:noAutofit/>
          </a:bodyPr>
          <a:lstStyle/>
          <a:p>
            <a:pPr marL="171450" indent="-171450" eaLnBrk="1" fontAlgn="auto" hangingPunct="1">
              <a:spcBef>
                <a:spcPts val="0"/>
              </a:spcBef>
              <a:spcAft>
                <a:spcPts val="0"/>
              </a:spcAft>
              <a:buClr>
                <a:schemeClr val="dk1"/>
              </a:buClr>
              <a:buSzPct val="100000"/>
              <a:buFont typeface="Arial"/>
              <a:buChar char="•"/>
              <a:defRPr/>
            </a:pPr>
            <a:r>
              <a:rPr lang="en-US" dirty="0">
                <a:solidFill>
                  <a:schemeClr val="dk1"/>
                </a:solidFill>
                <a:ea typeface="Calibri"/>
                <a:cs typeface="Calibri"/>
                <a:sym typeface="Calibri"/>
              </a:rPr>
              <a:t>These are the three key messages to remind us that there is more to UNFCCC safeguard requirements than the SIS </a:t>
            </a:r>
          </a:p>
          <a:p>
            <a:pPr marL="171450" indent="-95250" eaLnBrk="1" fontAlgn="auto" hangingPunct="1">
              <a:spcBef>
                <a:spcPts val="0"/>
              </a:spcBef>
              <a:spcAft>
                <a:spcPts val="0"/>
              </a:spcAft>
              <a:buClr>
                <a:schemeClr val="dk1"/>
              </a:buClr>
              <a:buFont typeface="Arial"/>
              <a:buNone/>
              <a:defRPr/>
            </a:pPr>
            <a:endParaRPr dirty="0">
              <a:solidFill>
                <a:schemeClr val="dk1"/>
              </a:solidFill>
              <a:ea typeface="Calibri"/>
              <a:cs typeface="Calibri"/>
              <a:sym typeface="Calibri"/>
            </a:endParaRPr>
          </a:p>
          <a:p>
            <a:pPr marL="171450" indent="-171450" eaLnBrk="1" fontAlgn="auto" hangingPunct="1">
              <a:spcBef>
                <a:spcPts val="0"/>
              </a:spcBef>
              <a:spcAft>
                <a:spcPts val="0"/>
              </a:spcAft>
              <a:buClr>
                <a:schemeClr val="dk1"/>
              </a:buClr>
              <a:buSzPct val="100000"/>
              <a:buFont typeface="Arial"/>
              <a:buChar char="•"/>
              <a:defRPr/>
            </a:pPr>
            <a:r>
              <a:rPr lang="en-US" dirty="0">
                <a:solidFill>
                  <a:schemeClr val="dk1"/>
                </a:solidFill>
                <a:ea typeface="Calibri"/>
                <a:cs typeface="Calibri"/>
                <a:sym typeface="Calibri"/>
              </a:rPr>
              <a:t>Requirement no. 1 – safeguards need to be operationalised throughout the implementation of REDD+ activities – is often overlooked and eclipsed by the tangible outputs of the other two key requirements: SIS and summary of information</a:t>
            </a:r>
          </a:p>
        </p:txBody>
      </p:sp>
    </p:spTree>
    <p:extLst>
      <p:ext uri="{BB962C8B-B14F-4D97-AF65-F5344CB8AC3E}">
        <p14:creationId xmlns:p14="http://schemas.microsoft.com/office/powerpoint/2010/main" val="220573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t>9/CP.19, paragraph 11</a:t>
            </a:r>
          </a:p>
          <a:p>
            <a:pPr eaLnBrk="1" hangingPunct="1"/>
            <a:endParaRPr lang="en-GB" altLang="en-US" b="1" u="sng" dirty="0" smtClean="0"/>
          </a:p>
          <a:p>
            <a:pPr eaLnBrk="1" hangingPunct="1"/>
            <a:r>
              <a:rPr lang="en-GB" altLang="en-US" b="1" u="sng" dirty="0" smtClean="0"/>
              <a:t>UNFCCC Decision 12/CP.17</a:t>
            </a:r>
            <a:r>
              <a:rPr lang="en-GB" altLang="en-US" b="1" dirty="0" smtClean="0"/>
              <a:t> (Durban, 2011)</a:t>
            </a:r>
            <a:endParaRPr lang="fr-CH" altLang="en-US" i="1" dirty="0" smtClean="0"/>
          </a:p>
          <a:p>
            <a:pPr eaLnBrk="1" hangingPunct="1"/>
            <a:r>
              <a:rPr lang="en-GB" altLang="en-US" dirty="0" smtClean="0"/>
              <a:t>3. Agrees also that developing country Parties undertaking the activities referred to in decision 1/CP.16, paragraph 70, should provide a summary of information on how all of the safeguards referred to in decision 1/CP.16, appendix I, are being addressed and respected throughout the implementation of the activities;</a:t>
            </a:r>
            <a:endParaRPr lang="fr-CH" altLang="en-US" i="1" dirty="0" smtClean="0"/>
          </a:p>
          <a:p>
            <a:pPr eaLnBrk="1" hangingPunct="1"/>
            <a:r>
              <a:rPr lang="en-GB" altLang="en-US" dirty="0" smtClean="0"/>
              <a:t>4. Decides that the summary of information referred to in paragraph 3 above should be provided periodically and be included in national communications, consistent with relevant decisions of the Conference of the Parties on guidelines on national communications from Parties not included in Annex I to the Convention, or communication channels agreed by the Conference of the Parties;</a:t>
            </a:r>
          </a:p>
          <a:p>
            <a:pPr eaLnBrk="1" hangingPunct="1"/>
            <a:endParaRPr lang="en-GB" altLang="fr-FR" dirty="0" smtClean="0"/>
          </a:p>
          <a:p>
            <a:pPr eaLnBrk="1" hangingPunct="1"/>
            <a:r>
              <a:rPr lang="en-GB" altLang="en-US" b="1" u="sng" dirty="0" smtClean="0"/>
              <a:t>UNFCCC Decision 9/CP.19</a:t>
            </a:r>
            <a:r>
              <a:rPr lang="en-GB" altLang="en-US" b="1" dirty="0" smtClean="0"/>
              <a:t> (Warsaw, 2013)</a:t>
            </a:r>
            <a:endParaRPr lang="fr-CH" altLang="en-US" i="1" dirty="0" smtClean="0"/>
          </a:p>
          <a:p>
            <a:pPr eaLnBrk="1" hangingPunct="1"/>
            <a:r>
              <a:rPr lang="en-GB" altLang="en-US" dirty="0" smtClean="0"/>
              <a:t>4. Agrees that developing countries seeking to obtain and receive results-based payments in accordance with decision 2/CP.17, paragraph 64, should provide the most recent summary of information on how all of the safeguards referred to in decision 1/CP.16, appendix I, paragraph 2, have been addressed and respected before they can receive results-based payments; </a:t>
            </a:r>
            <a:endParaRPr lang="fr-CH" altLang="en-US" dirty="0" smtClean="0"/>
          </a:p>
          <a:p>
            <a:pPr eaLnBrk="1" hangingPunct="1"/>
            <a:r>
              <a:rPr lang="en-GB" altLang="en-US" dirty="0" smtClean="0"/>
              <a:t> </a:t>
            </a:r>
            <a:endParaRPr lang="fr-CH" altLang="en-US" dirty="0" smtClean="0"/>
          </a:p>
          <a:p>
            <a:pPr eaLnBrk="1" hangingPunct="1"/>
            <a:r>
              <a:rPr lang="en-GB" altLang="en-US" dirty="0" smtClean="0"/>
              <a:t>11. Decides that the information hub will contain, as reported through the appropriate channels under the Convention: </a:t>
            </a:r>
            <a:endParaRPr lang="fr-CH" altLang="en-US" dirty="0" smtClean="0"/>
          </a:p>
          <a:p>
            <a:pPr eaLnBrk="1" hangingPunct="1"/>
            <a:r>
              <a:rPr lang="en-GB" altLang="en-US" dirty="0" smtClean="0"/>
              <a:t>	c) The summary of information on how all of the safeguards referred to in decision 1/CP.16, appendix I, are being addressed and 	respected, as referred to in decisions -/CP.199 and 12/CP.17, chapter I; </a:t>
            </a:r>
          </a:p>
          <a:p>
            <a:pPr eaLnBrk="1" hangingPunct="1"/>
            <a:endParaRPr lang="en-GB" altLang="fr-FR" dirty="0" smtClean="0"/>
          </a:p>
          <a:p>
            <a:pPr eaLnBrk="1" hangingPunct="1"/>
            <a:r>
              <a:rPr lang="en-GB" altLang="en-US" b="1" u="sng" dirty="0" smtClean="0"/>
              <a:t>UNFCCC Decision 12/CP.19</a:t>
            </a:r>
            <a:r>
              <a:rPr lang="en-GB" altLang="en-US" b="1" dirty="0" smtClean="0"/>
              <a:t> (Warsaw, 2013)</a:t>
            </a:r>
            <a:endParaRPr lang="fr-CH" altLang="en-US" i="1" dirty="0" smtClean="0"/>
          </a:p>
          <a:p>
            <a:pPr eaLnBrk="1" hangingPunct="1"/>
            <a:r>
              <a:rPr lang="en-GB" altLang="en-US" dirty="0" smtClean="0"/>
              <a:t>1. Reiterates that according to decision 12/CP.17, paragraph 3, developing country Parties undertaking the activities referred to in decision 1/CP.16, paragraph 70, should provide a summary of information on how all of the safeguards referred to in decision 1/CP.16, appendix I, are being addressed and respected throughout the implementation of the activities; </a:t>
            </a:r>
            <a:endParaRPr lang="fr-CH" altLang="en-US" dirty="0" smtClean="0"/>
          </a:p>
          <a:p>
            <a:pPr eaLnBrk="1" hangingPunct="1"/>
            <a:r>
              <a:rPr lang="en-GB" altLang="en-US" dirty="0" smtClean="0"/>
              <a:t>2. Also reiterates that according to decision 12/CP.17, paragraph 4, the summary of information referred to in paragraph 1 above should be provided periodically and be included in national communications, or communication channels agreed by the Conference of the Parties; </a:t>
            </a:r>
            <a:endParaRPr lang="fr-CH" altLang="en-US" dirty="0" smtClean="0"/>
          </a:p>
          <a:p>
            <a:pPr eaLnBrk="1" hangingPunct="1"/>
            <a:r>
              <a:rPr lang="en-GB" altLang="en-US" dirty="0" smtClean="0"/>
              <a:t>3. Agrees that the summary of information referred to in paragraph 1 above could also be provided, on a voluntary basis, via the web platform on the UNFCCC website;</a:t>
            </a:r>
            <a:endParaRPr lang="fr-CH" altLang="en-US" dirty="0" smtClean="0"/>
          </a:p>
          <a:p>
            <a:pPr eaLnBrk="1" hangingPunct="1"/>
            <a:r>
              <a:rPr lang="en-GB" altLang="en-US" dirty="0" smtClean="0"/>
              <a:t>4. Decides that developing country Parties should start providing the summary of information referred to in paragraph 1 above in their national communication or communication channel, including via the web platform of the UNFCCC, taking into account paragraph 3 above, after the start of the implementation of activities referred to in decision 1/CP.16, paragraph 70; </a:t>
            </a:r>
            <a:endParaRPr lang="fr-CH" altLang="en-US" dirty="0" smtClean="0"/>
          </a:p>
          <a:p>
            <a:pPr eaLnBrk="1" hangingPunct="1"/>
            <a:r>
              <a:rPr lang="en-GB" altLang="en-US" dirty="0" smtClean="0"/>
              <a:t>5. Also decides that the frequency of subsequent presentations of the summary of information as referred to in paragraph 2 above should be consistent with the provisions for submissions of national communications from Parties not included in Annex I to the Convention and, on a voluntary basis, via the web platform on the UNFCCC website.</a:t>
            </a:r>
            <a:endParaRPr lang="en-US" altLang="fr-FR"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E0B1774-9AED-42F0-A1F2-D28DCABEBBE0}" type="slidenum">
              <a:rPr lang="fr-CH" altLang="en-US" smtClean="0"/>
              <a:pPr>
                <a:spcBef>
                  <a:spcPct val="0"/>
                </a:spcBef>
              </a:pPr>
              <a:t>4</a:t>
            </a:fld>
            <a:endParaRPr lang="fr-CH" altLang="en-US" dirty="0" smtClean="0"/>
          </a:p>
        </p:txBody>
      </p:sp>
    </p:spTree>
    <p:extLst>
      <p:ext uri="{BB962C8B-B14F-4D97-AF65-F5344CB8AC3E}">
        <p14:creationId xmlns:p14="http://schemas.microsoft.com/office/powerpoint/2010/main" val="159768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t>STRUCTURE – options suggested by country, donor and civil society informants during stakeholder consultations for (2015) UN-REDD SIS paper</a:t>
            </a:r>
          </a:p>
          <a:p>
            <a:pPr eaLnBrk="1" hangingPunct="1"/>
            <a:endParaRPr lang="en-GB" altLang="en-US" dirty="0" smtClean="0"/>
          </a:p>
          <a:p>
            <a:pPr eaLnBrk="1" hangingPunct="1"/>
            <a:r>
              <a:rPr lang="en-GB" altLang="en-US" dirty="0" smtClean="0"/>
              <a:t>LINKS TO SIS – as above</a:t>
            </a:r>
            <a:endParaRPr lang="fr-CH"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8659A7D-A3DA-4599-AFE3-D6BF11E83A00}" type="slidenum">
              <a:rPr lang="fr-CH" altLang="en-US" smtClean="0"/>
              <a:pPr>
                <a:spcBef>
                  <a:spcPct val="0"/>
                </a:spcBef>
              </a:pPr>
              <a:t>5</a:t>
            </a:fld>
            <a:endParaRPr lang="fr-CH" altLang="en-US" dirty="0" smtClean="0"/>
          </a:p>
        </p:txBody>
      </p:sp>
    </p:spTree>
    <p:extLst>
      <p:ext uri="{BB962C8B-B14F-4D97-AF65-F5344CB8AC3E}">
        <p14:creationId xmlns:p14="http://schemas.microsoft.com/office/powerpoint/2010/main" val="2033650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Shape 80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buSzPct val="25000"/>
            </a:pPr>
            <a:fld id="{1D1B11CA-CAC0-448C-B04B-A4BFD605D6C9}" type="slidenum">
              <a:rPr lang="en-US" altLang="en-US" smtClean="0">
                <a:solidFill>
                  <a:srgbClr val="000000"/>
                </a:solidFill>
                <a:latin typeface="Arial" pitchFamily="34" charset="0"/>
                <a:sym typeface="Arial" pitchFamily="34" charset="0"/>
              </a:rPr>
              <a:pPr>
                <a:spcBef>
                  <a:spcPct val="0"/>
                </a:spcBef>
                <a:buSzPct val="25000"/>
              </a:pPr>
              <a:t>6</a:t>
            </a:fld>
            <a:endParaRPr lang="en-US" altLang="en-US" dirty="0" smtClean="0">
              <a:solidFill>
                <a:srgbClr val="000000"/>
              </a:solidFill>
              <a:latin typeface="Arial" pitchFamily="34" charset="0"/>
              <a:sym typeface="Arial" pitchFamily="34" charset="0"/>
            </a:endParaRPr>
          </a:p>
        </p:txBody>
      </p:sp>
      <p:sp>
        <p:nvSpPr>
          <p:cNvPr id="36867" name="Shape 804"/>
          <p:cNvSpPr>
            <a:spLocks noGrp="1" noRot="1" noChangeAspect="1" noTextEdit="1"/>
          </p:cNvSpPr>
          <p:nvPr>
            <p:ph type="sldImg" idx="2"/>
          </p:nvPr>
        </p:nvSpPr>
        <p:spPr bwMode="auto">
          <a:xfrm>
            <a:off x="1147763" y="687388"/>
            <a:ext cx="4568825" cy="3427412"/>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805" name="Shape 805"/>
          <p:cNvSpPr txBox="1">
            <a:spLocks noGrp="1"/>
          </p:cNvSpPr>
          <p:nvPr>
            <p:ph type="body" idx="1"/>
          </p:nvPr>
        </p:nvSpPr>
        <p:spPr>
          <a:ln/>
        </p:spPr>
        <p:txBody>
          <a:bodyPr lIns="91425" tIns="45700" rIns="91425" bIns="45700" anchor="t" anchorCtr="0">
            <a:noAutofit/>
          </a:bodyPr>
          <a:lstStyle/>
          <a:p>
            <a:pPr marL="171450" indent="-171450" eaLnBrk="1" fontAlgn="auto" hangingPunct="1">
              <a:spcBef>
                <a:spcPts val="0"/>
              </a:spcBef>
              <a:spcAft>
                <a:spcPts val="0"/>
              </a:spcAft>
              <a:buClr>
                <a:schemeClr val="dk1"/>
              </a:buClr>
              <a:buSzPct val="100000"/>
              <a:buFont typeface="Arial"/>
              <a:buChar char="•"/>
              <a:defRPr/>
            </a:pPr>
            <a:r>
              <a:rPr lang="en-GB" sz="900" dirty="0" smtClean="0">
                <a:solidFill>
                  <a:schemeClr val="dk1"/>
                </a:solidFill>
                <a:ea typeface="Calibri"/>
                <a:cs typeface="Calibri"/>
                <a:sym typeface="Calibri"/>
              </a:rPr>
              <a:t>Red -	Countries ‘</a:t>
            </a:r>
            <a:r>
              <a:rPr lang="en-GB" sz="900" i="1" dirty="0" smtClean="0">
                <a:solidFill>
                  <a:schemeClr val="dk1"/>
                </a:solidFill>
                <a:ea typeface="Calibri"/>
                <a:cs typeface="Calibri"/>
                <a:sym typeface="Calibri"/>
              </a:rPr>
              <a:t>should</a:t>
            </a:r>
            <a:r>
              <a:rPr lang="en-GB" sz="900" dirty="0" smtClean="0">
                <a:solidFill>
                  <a:schemeClr val="dk1"/>
                </a:solidFill>
                <a:ea typeface="Calibri"/>
                <a:cs typeface="Calibri"/>
                <a:sym typeface="Calibri"/>
              </a:rPr>
              <a:t>’’ provide this information</a:t>
            </a:r>
          </a:p>
          <a:p>
            <a:pPr marL="171450" indent="-171450" eaLnBrk="1" fontAlgn="auto" hangingPunct="1">
              <a:spcBef>
                <a:spcPts val="0"/>
              </a:spcBef>
              <a:spcAft>
                <a:spcPts val="0"/>
              </a:spcAft>
              <a:buClr>
                <a:schemeClr val="dk1"/>
              </a:buClr>
              <a:buSzPct val="100000"/>
              <a:buFont typeface="Arial"/>
              <a:buChar char="•"/>
              <a:defRPr/>
            </a:pPr>
            <a:r>
              <a:rPr lang="en-GB" sz="900" dirty="0" smtClean="0">
                <a:solidFill>
                  <a:schemeClr val="dk1"/>
                </a:solidFill>
                <a:ea typeface="Calibri"/>
                <a:cs typeface="Calibri"/>
                <a:sym typeface="Calibri"/>
              </a:rPr>
              <a:t>Orange -	Countries are ‘</a:t>
            </a:r>
            <a:r>
              <a:rPr lang="en-GB" sz="900" i="1" dirty="0" smtClean="0">
                <a:solidFill>
                  <a:schemeClr val="dk1"/>
                </a:solidFill>
                <a:ea typeface="Calibri"/>
                <a:cs typeface="Calibri"/>
                <a:sym typeface="Calibri"/>
              </a:rPr>
              <a:t>strongly encouraged’ </a:t>
            </a:r>
            <a:r>
              <a:rPr lang="en-GB" sz="900" dirty="0" smtClean="0">
                <a:solidFill>
                  <a:schemeClr val="dk1"/>
                </a:solidFill>
                <a:ea typeface="Calibri"/>
                <a:cs typeface="Calibri"/>
                <a:sym typeface="Calibri"/>
              </a:rPr>
              <a:t>to provide this information</a:t>
            </a:r>
          </a:p>
          <a:p>
            <a:pPr marL="171450" indent="-171450" eaLnBrk="1" fontAlgn="auto" hangingPunct="1">
              <a:spcBef>
                <a:spcPts val="0"/>
              </a:spcBef>
              <a:spcAft>
                <a:spcPts val="0"/>
              </a:spcAft>
              <a:buClr>
                <a:schemeClr val="dk1"/>
              </a:buClr>
              <a:buSzPct val="100000"/>
              <a:buFont typeface="Arial"/>
              <a:buChar char="•"/>
              <a:defRPr/>
            </a:pPr>
            <a:r>
              <a:rPr lang="en-GB" sz="900" dirty="0" smtClean="0">
                <a:solidFill>
                  <a:srgbClr val="00B050"/>
                </a:solidFill>
                <a:ea typeface="Calibri"/>
                <a:cs typeface="Calibri"/>
                <a:sym typeface="Calibri"/>
              </a:rPr>
              <a:t>Green -	Countries are ‘</a:t>
            </a:r>
            <a:r>
              <a:rPr lang="en-GB" sz="900" i="1" dirty="0" smtClean="0">
                <a:solidFill>
                  <a:srgbClr val="00B050"/>
                </a:solidFill>
                <a:ea typeface="Calibri"/>
                <a:cs typeface="Calibri"/>
                <a:sym typeface="Calibri"/>
              </a:rPr>
              <a:t>encouraged</a:t>
            </a:r>
            <a:r>
              <a:rPr lang="en-GB" sz="900" dirty="0" smtClean="0">
                <a:solidFill>
                  <a:srgbClr val="00B050"/>
                </a:solidFill>
                <a:ea typeface="Calibri"/>
                <a:cs typeface="Calibri"/>
                <a:sym typeface="Calibri"/>
              </a:rPr>
              <a:t>’’ to provide this information</a:t>
            </a:r>
          </a:p>
          <a:p>
            <a:pPr marL="171450" indent="-171450" eaLnBrk="1" fontAlgn="auto" hangingPunct="1">
              <a:spcBef>
                <a:spcPts val="0"/>
              </a:spcBef>
              <a:spcAft>
                <a:spcPts val="0"/>
              </a:spcAft>
              <a:buClr>
                <a:schemeClr val="dk1"/>
              </a:buClr>
              <a:buSzPct val="100000"/>
              <a:buFont typeface="Arial"/>
              <a:buChar char="•"/>
              <a:defRPr/>
            </a:pPr>
            <a:endParaRPr lang="en-GB" sz="900" dirty="0" smtClean="0">
              <a:solidFill>
                <a:srgbClr val="00B050"/>
              </a:solidFill>
              <a:ea typeface="Calibri"/>
              <a:cs typeface="Calibri"/>
              <a:sym typeface="Calibri"/>
            </a:endParaRPr>
          </a:p>
          <a:p>
            <a:pPr eaLnBrk="1" fontAlgn="auto" hangingPunct="1">
              <a:spcBef>
                <a:spcPts val="0"/>
              </a:spcBef>
              <a:spcAft>
                <a:spcPts val="0"/>
              </a:spcAft>
              <a:buClr>
                <a:schemeClr val="dk1"/>
              </a:buClr>
              <a:buSzPct val="100000"/>
              <a:buFont typeface="Arial"/>
              <a:buNone/>
              <a:defRPr/>
            </a:pPr>
            <a:r>
              <a:rPr lang="en-GB" sz="900" dirty="0" smtClean="0">
                <a:solidFill>
                  <a:srgbClr val="00B050"/>
                </a:solidFill>
                <a:ea typeface="Calibri"/>
                <a:cs typeface="Calibri"/>
                <a:sym typeface="Calibri"/>
              </a:rPr>
              <a:t>Colour coding used throughout in slide titles</a:t>
            </a:r>
          </a:p>
        </p:txBody>
      </p:sp>
    </p:spTree>
    <p:extLst>
      <p:ext uri="{BB962C8B-B14F-4D97-AF65-F5344CB8AC3E}">
        <p14:creationId xmlns:p14="http://schemas.microsoft.com/office/powerpoint/2010/main" val="1367565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Brown:  Second</a:t>
            </a:r>
            <a:r>
              <a:rPr lang="en-GB" baseline="0" dirty="0" smtClean="0"/>
              <a:t> summary under prep (Brazil, Colombia)</a:t>
            </a:r>
            <a:endParaRPr lang="en-GB" dirty="0" smtClean="0"/>
          </a:p>
          <a:p>
            <a:r>
              <a:rPr lang="en-GB" dirty="0" smtClean="0"/>
              <a:t>Dark red: first SOI submitted (Malaysia,</a:t>
            </a:r>
            <a:r>
              <a:rPr lang="en-GB" baseline="0" dirty="0" smtClean="0"/>
              <a:t> Ecuador)</a:t>
            </a:r>
          </a:p>
          <a:p>
            <a:r>
              <a:rPr lang="en-GB" baseline="0" dirty="0" smtClean="0"/>
              <a:t>Red: first summary being drafted (Mexico, VN, Indonesia)</a:t>
            </a:r>
          </a:p>
          <a:p>
            <a:r>
              <a:rPr lang="en-GB" baseline="0" dirty="0" smtClean="0"/>
              <a:t>Orange: First summary being planned (SL, Argentina, Peru)</a:t>
            </a:r>
            <a:endParaRPr lang="en-GB" dirty="0"/>
          </a:p>
        </p:txBody>
      </p:sp>
      <p:sp>
        <p:nvSpPr>
          <p:cNvPr id="4" name="Slide Number Placeholder 3"/>
          <p:cNvSpPr>
            <a:spLocks noGrp="1"/>
          </p:cNvSpPr>
          <p:nvPr>
            <p:ph type="sldNum" sz="quarter" idx="10"/>
          </p:nvPr>
        </p:nvSpPr>
        <p:spPr/>
        <p:txBody>
          <a:bodyPr/>
          <a:lstStyle/>
          <a:p>
            <a:fld id="{D406979E-2B7D-7A4A-B633-373DC72BFE5F}" type="slidenum">
              <a:rPr lang="en-US" smtClean="0"/>
              <a:t>7</a:t>
            </a:fld>
            <a:endParaRPr lang="en-US" dirty="0"/>
          </a:p>
        </p:txBody>
      </p:sp>
    </p:spTree>
    <p:extLst>
      <p:ext uri="{BB962C8B-B14F-4D97-AF65-F5344CB8AC3E}">
        <p14:creationId xmlns:p14="http://schemas.microsoft.com/office/powerpoint/2010/main" val="3080820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06979E-2B7D-7A4A-B633-373DC72BFE5F}" type="slidenum">
              <a:rPr lang="en-US" smtClean="0"/>
              <a:t>8</a:t>
            </a:fld>
            <a:endParaRPr lang="en-US" dirty="0"/>
          </a:p>
        </p:txBody>
      </p:sp>
    </p:spTree>
    <p:extLst>
      <p:ext uri="{BB962C8B-B14F-4D97-AF65-F5344CB8AC3E}">
        <p14:creationId xmlns:p14="http://schemas.microsoft.com/office/powerpoint/2010/main" val="924621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BB7F6A-2867-439C-9A4D-2FD0E495E445}" type="datetimeFigureOut">
              <a:rPr lang="en-US" smtClean="0"/>
              <a:t>10/25/2017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F837113-2F3E-4400-9792-506CD95B94E0}" type="slidenum">
              <a:rPr lang="en-US" smtClean="0"/>
              <a:t>‹#›</a:t>
            </a:fld>
            <a:endParaRPr lang="en-US" dirty="0"/>
          </a:p>
        </p:txBody>
      </p:sp>
    </p:spTree>
    <p:extLst>
      <p:ext uri="{BB962C8B-B14F-4D97-AF65-F5344CB8AC3E}">
        <p14:creationId xmlns:p14="http://schemas.microsoft.com/office/powerpoint/2010/main" val="10472442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t>10/25/2017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t>‹#›</a:t>
            </a:fld>
            <a:endParaRPr lang="en-US" dirty="0"/>
          </a:p>
        </p:txBody>
      </p:sp>
    </p:spTree>
    <p:extLst>
      <p:ext uri="{BB962C8B-B14F-4D97-AF65-F5344CB8AC3E}">
        <p14:creationId xmlns:p14="http://schemas.microsoft.com/office/powerpoint/2010/main" val="261494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t>10/25/2017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t>‹#›</a:t>
            </a:fld>
            <a:endParaRPr lang="en-US" dirty="0"/>
          </a:p>
        </p:txBody>
      </p:sp>
    </p:spTree>
    <p:extLst>
      <p:ext uri="{BB962C8B-B14F-4D97-AF65-F5344CB8AC3E}">
        <p14:creationId xmlns:p14="http://schemas.microsoft.com/office/powerpoint/2010/main" val="440573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t>10/25/2017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t>‹#›</a:t>
            </a:fld>
            <a:endParaRPr lang="en-US" dirty="0"/>
          </a:p>
        </p:txBody>
      </p:sp>
    </p:spTree>
    <p:extLst>
      <p:ext uri="{BB962C8B-B14F-4D97-AF65-F5344CB8AC3E}">
        <p14:creationId xmlns:p14="http://schemas.microsoft.com/office/powerpoint/2010/main" val="8250567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t>10/25/2017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t>‹#›</a:t>
            </a:fld>
            <a:endParaRPr lang="en-US" dirty="0"/>
          </a:p>
        </p:txBody>
      </p:sp>
    </p:spTree>
    <p:extLst>
      <p:ext uri="{BB962C8B-B14F-4D97-AF65-F5344CB8AC3E}">
        <p14:creationId xmlns:p14="http://schemas.microsoft.com/office/powerpoint/2010/main" val="261494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10/25/2017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dirty="0"/>
          </a:p>
        </p:txBody>
      </p:sp>
    </p:spTree>
    <p:extLst>
      <p:ext uri="{BB962C8B-B14F-4D97-AF65-F5344CB8AC3E}">
        <p14:creationId xmlns:p14="http://schemas.microsoft.com/office/powerpoint/2010/main" val="130919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393568"/>
      </p:ext>
    </p:extLst>
  </p:cSld>
  <p:clrMap bg1="lt1" tx1="dk1" bg2="lt2" tx2="dk2" accent1="accent1" accent2="accent2" accent3="accent3" accent4="accent4" accent5="accent5" accent6="accent6" hlink="hlink" folHlink="folHlink"/>
  <p:sldLayoutIdLst>
    <p:sldLayoutId id="2147483649" r:id="rId1"/>
    <p:sldLayoutId id="2147483831"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860513"/>
      </p:ext>
    </p:extLst>
  </p:cSld>
  <p:clrMap bg1="lt1" tx1="dk1" bg2="lt2" tx2="dk2" accent1="accent1" accent2="accent2" accent3="accent3" accent4="accent4" accent5="accent5" accent6="accent6" hlink="hlink" folHlink="folHlink"/>
  <p:sldLayoutIdLst>
    <p:sldLayoutId id="2147483821" r:id="rId1"/>
    <p:sldLayoutId id="2147483823" r:id="rId2"/>
    <p:sldLayoutId id="2147483827" r:id="rId3"/>
    <p:sldLayoutId id="2147483828"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redd.unfccc.in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un-redd.org/" TargetMode="External"/><Relationship Id="rId2" Type="http://schemas.openxmlformats.org/officeDocument/2006/relationships/hyperlink" Target="mailto:charlotte.hicks@unep-wcmc.org" TargetMode="Externa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hyperlink" Target="http://www.unredd.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5550" y="1295400"/>
            <a:ext cx="6019800" cy="3581400"/>
          </a:xfrm>
          <a:ln>
            <a:noFill/>
          </a:ln>
        </p:spPr>
        <p:txBody>
          <a:bodyPr>
            <a:noAutofit/>
          </a:bodyPr>
          <a:lstStyle/>
          <a:p>
            <a:pPr>
              <a:spcBef>
                <a:spcPts val="400"/>
              </a:spcBef>
            </a:pPr>
            <a:endParaRPr lang="en-US" sz="1800" dirty="0" smtClean="0"/>
          </a:p>
          <a:p>
            <a:pPr>
              <a:spcBef>
                <a:spcPts val="400"/>
              </a:spcBef>
            </a:pPr>
            <a:endParaRPr lang="en-US" sz="1800" dirty="0" smtClean="0">
              <a:solidFill>
                <a:schemeClr val="tx1">
                  <a:lumMod val="85000"/>
                  <a:lumOff val="15000"/>
                </a:schemeClr>
              </a:solidFill>
              <a:latin typeface="Calibri" pitchFamily="34" charset="0"/>
            </a:endParaRPr>
          </a:p>
        </p:txBody>
      </p:sp>
      <p:sp>
        <p:nvSpPr>
          <p:cNvPr id="5" name="TextBox 4"/>
          <p:cNvSpPr txBox="1"/>
          <p:nvPr/>
        </p:nvSpPr>
        <p:spPr>
          <a:xfrm>
            <a:off x="4343400" y="1369774"/>
            <a:ext cx="4495800" cy="1077218"/>
          </a:xfrm>
          <a:prstGeom prst="rect">
            <a:avLst/>
          </a:prstGeom>
          <a:noFill/>
        </p:spPr>
        <p:txBody>
          <a:bodyPr wrap="square" rtlCol="0">
            <a:spAutoFit/>
          </a:bodyPr>
          <a:lstStyle/>
          <a:p>
            <a:pPr>
              <a:buClr>
                <a:srgbClr val="262626"/>
              </a:buClr>
              <a:buSzPct val="25000"/>
              <a:defRPr/>
            </a:pPr>
            <a:r>
              <a:rPr lang="en-US" altLang="en-US" sz="3200" b="1" dirty="0">
                <a:solidFill>
                  <a:schemeClr val="tx1">
                    <a:lumMod val="85000"/>
                    <a:lumOff val="15000"/>
                  </a:schemeClr>
                </a:solidFill>
                <a:latin typeface="Myriad Pro" pitchFamily="34" charset="0"/>
                <a:sym typeface="Helvetica Neue" pitchFamily="2"/>
              </a:rPr>
              <a:t>Summaries of Information</a:t>
            </a:r>
          </a:p>
        </p:txBody>
      </p:sp>
      <p:sp>
        <p:nvSpPr>
          <p:cNvPr id="6" name="TextBox 5"/>
          <p:cNvSpPr txBox="1"/>
          <p:nvPr/>
        </p:nvSpPr>
        <p:spPr>
          <a:xfrm>
            <a:off x="4343400" y="3090599"/>
            <a:ext cx="3581400" cy="830997"/>
          </a:xfrm>
          <a:prstGeom prst="rect">
            <a:avLst/>
          </a:prstGeom>
          <a:noFill/>
        </p:spPr>
        <p:txBody>
          <a:bodyPr wrap="square" rtlCol="0">
            <a:spAutoFit/>
          </a:bodyPr>
          <a:lstStyle/>
          <a:p>
            <a:r>
              <a:rPr lang="en-GB" sz="2400" dirty="0" smtClean="0">
                <a:latin typeface="Myriad Pro" pitchFamily="34" charset="0"/>
              </a:rPr>
              <a:t>Global progress overview</a:t>
            </a:r>
            <a:endParaRPr lang="en-US" sz="2400" dirty="0">
              <a:latin typeface="Myriad Pro" pitchFamily="34" charset="0"/>
            </a:endParaRPr>
          </a:p>
        </p:txBody>
      </p:sp>
      <p:sp>
        <p:nvSpPr>
          <p:cNvPr id="7" name="TextBox 6"/>
          <p:cNvSpPr txBox="1"/>
          <p:nvPr/>
        </p:nvSpPr>
        <p:spPr>
          <a:xfrm>
            <a:off x="4343400" y="4106824"/>
            <a:ext cx="3581400" cy="369332"/>
          </a:xfrm>
          <a:prstGeom prst="rect">
            <a:avLst/>
          </a:prstGeom>
          <a:noFill/>
        </p:spPr>
        <p:txBody>
          <a:bodyPr wrap="square" rtlCol="0">
            <a:spAutoFit/>
          </a:bodyPr>
          <a:lstStyle/>
          <a:p>
            <a:r>
              <a:rPr lang="en-GB" b="1" dirty="0" smtClean="0">
                <a:latin typeface="Myriad Pro" pitchFamily="34" charset="0"/>
              </a:rPr>
              <a:t>Charlotte Hicks</a:t>
            </a:r>
            <a:endParaRPr lang="en-US" b="1" dirty="0">
              <a:latin typeface="Myriad Pro" pitchFamily="34" charset="0"/>
            </a:endParaRPr>
          </a:p>
        </p:txBody>
      </p:sp>
      <p:sp>
        <p:nvSpPr>
          <p:cNvPr id="8" name="TextBox 7"/>
          <p:cNvSpPr txBox="1"/>
          <p:nvPr/>
        </p:nvSpPr>
        <p:spPr>
          <a:xfrm>
            <a:off x="4362734" y="4525777"/>
            <a:ext cx="3581400" cy="338554"/>
          </a:xfrm>
          <a:prstGeom prst="rect">
            <a:avLst/>
          </a:prstGeom>
          <a:noFill/>
        </p:spPr>
        <p:txBody>
          <a:bodyPr wrap="square" rtlCol="0">
            <a:spAutoFit/>
          </a:bodyPr>
          <a:lstStyle/>
          <a:p>
            <a:r>
              <a:rPr lang="en-GB" sz="1600" dirty="0" smtClean="0">
                <a:latin typeface="Myriad Pro" pitchFamily="34" charset="0"/>
              </a:rPr>
              <a:t>27 October 2017 | Hanoi</a:t>
            </a:r>
            <a:endParaRPr lang="en-US" sz="1600" dirty="0">
              <a:latin typeface="Myriad Pro" pitchFamily="34" charset="0"/>
            </a:endParaRPr>
          </a:p>
        </p:txBody>
      </p:sp>
      <p:pic>
        <p:nvPicPr>
          <p:cNvPr id="4" name="Picture 3"/>
          <p:cNvPicPr>
            <a:picLocks noChangeAspect="1"/>
          </p:cNvPicPr>
          <p:nvPr/>
        </p:nvPicPr>
        <p:blipFill>
          <a:blip r:embed="rId3"/>
          <a:stretch>
            <a:fillRect/>
          </a:stretch>
        </p:blipFill>
        <p:spPr>
          <a:xfrm>
            <a:off x="0" y="457200"/>
            <a:ext cx="3859390" cy="5257800"/>
          </a:xfrm>
          <a:prstGeom prst="rect">
            <a:avLst/>
          </a:prstGeom>
        </p:spPr>
      </p:pic>
    </p:spTree>
    <p:extLst>
      <p:ext uri="{BB962C8B-B14F-4D97-AF65-F5344CB8AC3E}">
        <p14:creationId xmlns:p14="http://schemas.microsoft.com/office/powerpoint/2010/main" val="1308214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98212"/>
            <a:ext cx="4495800" cy="584775"/>
          </a:xfrm>
          <a:prstGeom prst="rect">
            <a:avLst/>
          </a:prstGeom>
          <a:noFill/>
        </p:spPr>
        <p:txBody>
          <a:bodyPr wrap="square" rtlCol="0">
            <a:spAutoFit/>
          </a:bodyPr>
          <a:lstStyle/>
          <a:p>
            <a:r>
              <a:rPr lang="en-GB" sz="3200" b="1" dirty="0" smtClean="0">
                <a:latin typeface="Myriad Pro" pitchFamily="34" charset="0"/>
              </a:rPr>
              <a:t>Outline</a:t>
            </a:r>
          </a:p>
        </p:txBody>
      </p:sp>
      <p:sp>
        <p:nvSpPr>
          <p:cNvPr id="3" name="TextBox 2"/>
          <p:cNvSpPr txBox="1"/>
          <p:nvPr/>
        </p:nvSpPr>
        <p:spPr>
          <a:xfrm>
            <a:off x="609600" y="1524000"/>
            <a:ext cx="3810000" cy="3108543"/>
          </a:xfrm>
          <a:prstGeom prst="rect">
            <a:avLst/>
          </a:prstGeom>
          <a:noFill/>
        </p:spPr>
        <p:txBody>
          <a:bodyPr wrap="square" rtlCol="0">
            <a:spAutoFit/>
          </a:bodyPr>
          <a:lstStyle/>
          <a:p>
            <a:pPr marL="457200" indent="-457200">
              <a:spcBef>
                <a:spcPct val="0"/>
              </a:spcBef>
              <a:buClr>
                <a:srgbClr val="000000"/>
              </a:buClr>
              <a:buFont typeface="Calibri" pitchFamily="34" charset="0"/>
              <a:buAutoNum type="arabicPeriod"/>
            </a:pPr>
            <a:r>
              <a:rPr lang="en-US" altLang="fr-FR" sz="2800" dirty="0">
                <a:latin typeface="Myriad Pro"/>
                <a:cs typeface="Arial" pitchFamily="34" charset="0"/>
                <a:sym typeface="Calibri" pitchFamily="34" charset="0"/>
              </a:rPr>
              <a:t>UNFCCC requirements and </a:t>
            </a:r>
            <a:r>
              <a:rPr lang="en-US" altLang="fr-FR" sz="2800" dirty="0" smtClean="0">
                <a:latin typeface="Myriad Pro"/>
                <a:cs typeface="Arial" pitchFamily="34" charset="0"/>
                <a:sym typeface="Calibri" pitchFamily="34" charset="0"/>
              </a:rPr>
              <a:t>guidance</a:t>
            </a:r>
          </a:p>
          <a:p>
            <a:pPr marL="457200" indent="-457200">
              <a:spcBef>
                <a:spcPct val="0"/>
              </a:spcBef>
              <a:buClr>
                <a:srgbClr val="000000"/>
              </a:buClr>
              <a:buFont typeface="Calibri" pitchFamily="34" charset="0"/>
              <a:buAutoNum type="arabicPeriod"/>
            </a:pPr>
            <a:endParaRPr lang="en-US" altLang="fr-FR" sz="2800" dirty="0">
              <a:latin typeface="Myriad Pro"/>
              <a:cs typeface="Arial" pitchFamily="34" charset="0"/>
              <a:sym typeface="Calibri" pitchFamily="34" charset="0"/>
            </a:endParaRPr>
          </a:p>
          <a:p>
            <a:pPr marL="457200" indent="-457200">
              <a:spcBef>
                <a:spcPct val="0"/>
              </a:spcBef>
              <a:buClr>
                <a:srgbClr val="000000"/>
              </a:buClr>
              <a:buFont typeface="Calibri" pitchFamily="34" charset="0"/>
              <a:buAutoNum type="arabicPeriod"/>
            </a:pPr>
            <a:r>
              <a:rPr lang="en-US" altLang="fr-FR" sz="2800" dirty="0" smtClean="0">
                <a:latin typeface="Myriad Pro"/>
                <a:cs typeface="Arial" pitchFamily="34" charset="0"/>
                <a:sym typeface="Calibri" pitchFamily="34" charset="0"/>
              </a:rPr>
              <a:t>Progress </a:t>
            </a:r>
            <a:r>
              <a:rPr lang="en-US" altLang="fr-FR" sz="2800" dirty="0" smtClean="0">
                <a:latin typeface="Myriad Pro"/>
                <a:cs typeface="Arial" pitchFamily="34" charset="0"/>
                <a:sym typeface="Calibri" pitchFamily="34" charset="0"/>
              </a:rPr>
              <a:t>to </a:t>
            </a:r>
            <a:r>
              <a:rPr lang="en-US" altLang="fr-FR" sz="2800" dirty="0" smtClean="0">
                <a:latin typeface="Myriad Pro"/>
                <a:cs typeface="Arial" pitchFamily="34" charset="0"/>
                <a:sym typeface="Calibri" pitchFamily="34" charset="0"/>
              </a:rPr>
              <a:t>date – global overview</a:t>
            </a:r>
            <a:endParaRPr lang="en-US" altLang="fr-FR" sz="2800" dirty="0">
              <a:latin typeface="Myriad Pro"/>
              <a:cs typeface="Arial" pitchFamily="34" charset="0"/>
              <a:sym typeface="Calibri" pitchFamily="34" charset="0"/>
            </a:endParaRPr>
          </a:p>
          <a:p>
            <a:pPr marL="457200" indent="-457200">
              <a:spcBef>
                <a:spcPct val="0"/>
              </a:spcBef>
              <a:buClr>
                <a:srgbClr val="000000"/>
              </a:buClr>
              <a:buFont typeface="Calibri" pitchFamily="34" charset="0"/>
              <a:buAutoNum type="arabicPeriod"/>
            </a:pPr>
            <a:endParaRPr lang="en-US" altLang="fr-FR" sz="2800" dirty="0">
              <a:latin typeface="Myriad Pro"/>
              <a:cs typeface="Arial" pitchFamily="34" charset="0"/>
              <a:sym typeface="Calibri" pitchFamily="34" charset="0"/>
            </a:endParaRPr>
          </a:p>
        </p:txBody>
      </p:sp>
      <p:pic>
        <p:nvPicPr>
          <p:cNvPr id="6" name="Picture 4" descr="\\UNREDDCH001\Users\swan\Documents\UN-REDD\SCG\Internal KPs\Slide modules\21063803325_c3ef4e0e0d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33400"/>
            <a:ext cx="37941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801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23"/>
          <p:cNvSpPr txBox="1">
            <a:spLocks noGrp="1"/>
          </p:cNvSpPr>
          <p:nvPr>
            <p:ph type="title"/>
          </p:nvPr>
        </p:nvSpPr>
        <p:spPr bwMode="auto">
          <a:xfrm>
            <a:off x="914400" y="152400"/>
            <a:ext cx="7372350" cy="627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Clr>
                <a:srgbClr val="000000"/>
              </a:buClr>
              <a:buSzPct val="25000"/>
              <a:buFont typeface="Calibri" pitchFamily="34" charset="0"/>
              <a:buNone/>
            </a:pPr>
            <a:r>
              <a:rPr lang="en-US" altLang="fr-FR" sz="3200" b="1" dirty="0" smtClean="0">
                <a:latin typeface="Myriad Pro"/>
                <a:cs typeface="Arial" pitchFamily="34" charset="0"/>
                <a:sym typeface="Calibri" pitchFamily="34" charset="0"/>
              </a:rPr>
              <a:t>UNFCCC Safeguards Requirements</a:t>
            </a:r>
          </a:p>
        </p:txBody>
      </p:sp>
      <p:pic>
        <p:nvPicPr>
          <p:cNvPr id="11267" name="Shape 12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27501"/>
            <a:ext cx="8153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8" name="Shape 125"/>
          <p:cNvGrpSpPr>
            <a:grpSpLocks/>
          </p:cNvGrpSpPr>
          <p:nvPr/>
        </p:nvGrpSpPr>
        <p:grpSpPr bwMode="auto">
          <a:xfrm>
            <a:off x="1182291" y="736460"/>
            <a:ext cx="6756797" cy="4262577"/>
            <a:chOff x="29195" y="-532553"/>
            <a:chExt cx="9009217" cy="4262376"/>
          </a:xfrm>
        </p:grpSpPr>
        <p:sp>
          <p:nvSpPr>
            <p:cNvPr id="126" name="Shape 126"/>
            <p:cNvSpPr/>
            <p:nvPr/>
          </p:nvSpPr>
          <p:spPr>
            <a:xfrm>
              <a:off x="29195" y="173993"/>
              <a:ext cx="2689271" cy="2214458"/>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lstStyle/>
            <a:p>
              <a:pPr fontAlgn="auto">
                <a:spcBef>
                  <a:spcPts val="0"/>
                </a:spcBef>
                <a:spcAft>
                  <a:spcPts val="0"/>
                </a:spcAft>
                <a:defRPr/>
              </a:pPr>
              <a:endParaRPr sz="1400" kern="0" dirty="0">
                <a:solidFill>
                  <a:srgbClr val="000000"/>
                </a:solidFill>
                <a:latin typeface="+mn-lt"/>
                <a:cs typeface="Arial"/>
                <a:sym typeface="Arial"/>
                <a:rtl val="0"/>
              </a:endParaRPr>
            </a:p>
          </p:txBody>
        </p:sp>
        <p:sp>
          <p:nvSpPr>
            <p:cNvPr id="127" name="Shape 127"/>
            <p:cNvSpPr txBox="1"/>
            <p:nvPr/>
          </p:nvSpPr>
          <p:spPr>
            <a:xfrm>
              <a:off x="68883" y="213678"/>
              <a:ext cx="2609895" cy="1274703"/>
            </a:xfrm>
            <a:prstGeom prst="rect">
              <a:avLst/>
            </a:prstGeom>
            <a:noFill/>
            <a:ln>
              <a:noFill/>
            </a:ln>
          </p:spPr>
          <p:txBody>
            <a:bodyPr lIns="123825" tIns="123825" rIns="123825" bIns="123825"/>
            <a:lstStyle/>
            <a:p>
              <a:pPr marL="171450" lvl="1" indent="-171450" fontAlgn="auto">
                <a:lnSpc>
                  <a:spcPct val="90000"/>
                </a:lnSpc>
                <a:spcBef>
                  <a:spcPts val="0"/>
                </a:spcBef>
                <a:spcAft>
                  <a:spcPts val="240"/>
                </a:spcAft>
                <a:buClr>
                  <a:srgbClr val="000000"/>
                </a:buClr>
                <a:buSzPct val="100000"/>
                <a:buFont typeface="Calibri"/>
                <a:buChar char="•"/>
                <a:defRPr/>
              </a:pPr>
              <a:r>
                <a:rPr lang="en-US" sz="1600" kern="0" dirty="0">
                  <a:solidFill>
                    <a:srgbClr val="000000"/>
                  </a:solidFill>
                  <a:latin typeface="Calibri"/>
                  <a:ea typeface="Calibri"/>
                  <a:cs typeface="Calibri"/>
                  <a:sym typeface="Calibri"/>
                  <a:rtl val="0"/>
                </a:rPr>
                <a:t>Countries promote &amp; support the </a:t>
              </a:r>
              <a:r>
                <a:rPr lang="en-US" sz="1600" b="1" kern="0" dirty="0">
                  <a:solidFill>
                    <a:srgbClr val="FF0000"/>
                  </a:solidFill>
                  <a:latin typeface="Calibri"/>
                  <a:ea typeface="Calibri"/>
                  <a:cs typeface="Calibri"/>
                  <a:sym typeface="Calibri"/>
                  <a:rtl val="0"/>
                </a:rPr>
                <a:t>Cancun Safeguards </a:t>
              </a:r>
              <a:r>
                <a:rPr lang="en-US" sz="1600" kern="0" dirty="0">
                  <a:solidFill>
                    <a:srgbClr val="000000"/>
                  </a:solidFill>
                  <a:latin typeface="Calibri"/>
                  <a:ea typeface="Calibri"/>
                  <a:cs typeface="Calibri"/>
                  <a:sym typeface="Calibri"/>
                  <a:rtl val="0"/>
                </a:rPr>
                <a:t>throughout REDD+ implementation </a:t>
              </a:r>
            </a:p>
          </p:txBody>
        </p:sp>
        <p:sp>
          <p:nvSpPr>
            <p:cNvPr id="128" name="Shape 128"/>
            <p:cNvSpPr/>
            <p:nvPr/>
          </p:nvSpPr>
          <p:spPr>
            <a:xfrm rot="20142189">
              <a:off x="1148402" y="254950"/>
              <a:ext cx="3603686" cy="3474873"/>
            </a:xfrm>
            <a:custGeom>
              <a:avLst/>
              <a:gdLst/>
              <a:ahLst/>
              <a:cxnLst/>
              <a:rect l="0" t="0" r="0" b="0"/>
              <a:pathLst>
                <a:path w="120000" h="120000" extrusionOk="0">
                  <a:moveTo>
                    <a:pt x="5512" y="78555"/>
                  </a:moveTo>
                  <a:lnTo>
                    <a:pt x="8977" y="77375"/>
                  </a:lnTo>
                  <a:lnTo>
                    <a:pt x="8977" y="77375"/>
                  </a:lnTo>
                  <a:cubicBezTo>
                    <a:pt x="14880" y="94710"/>
                    <a:pt x="29181" y="107862"/>
                    <a:pt x="46948" y="112296"/>
                  </a:cubicBezTo>
                  <a:cubicBezTo>
                    <a:pt x="64716" y="116730"/>
                    <a:pt x="83520" y="111840"/>
                    <a:pt x="96876" y="99311"/>
                  </a:cubicBezTo>
                  <a:lnTo>
                    <a:pt x="95026" y="97738"/>
                  </a:lnTo>
                  <a:lnTo>
                    <a:pt x="102454" y="96103"/>
                  </a:lnTo>
                  <a:lnTo>
                    <a:pt x="101531" y="103270"/>
                  </a:lnTo>
                  <a:lnTo>
                    <a:pt x="99680" y="101696"/>
                  </a:lnTo>
                  <a:cubicBezTo>
                    <a:pt x="85461" y="115229"/>
                    <a:pt x="65325" y="120581"/>
                    <a:pt x="46263" y="115897"/>
                  </a:cubicBezTo>
                  <a:cubicBezTo>
                    <a:pt x="27201" y="111212"/>
                    <a:pt x="11840" y="97136"/>
                    <a:pt x="5512" y="78555"/>
                  </a:cubicBezTo>
                  <a:close/>
                </a:path>
              </a:pathLst>
            </a:custGeom>
            <a:gradFill>
              <a:gsLst>
                <a:gs pos="0">
                  <a:srgbClr val="8B9CAF"/>
                </a:gs>
                <a:gs pos="80000">
                  <a:srgbClr val="B7CDE5"/>
                </a:gs>
                <a:gs pos="100000">
                  <a:srgbClr val="B7CEE8"/>
                </a:gs>
              </a:gsLst>
              <a:lin ang="16200000" scaled="0"/>
            </a:gradFill>
            <a:ln>
              <a:noFill/>
            </a:ln>
          </p:spPr>
          <p:txBody>
            <a:bodyPr lIns="91425" tIns="91425" rIns="91425" bIns="91425" anchor="ctr"/>
            <a:lstStyle/>
            <a:p>
              <a:pPr fontAlgn="auto">
                <a:spcBef>
                  <a:spcPts val="0"/>
                </a:spcBef>
                <a:spcAft>
                  <a:spcPts val="0"/>
                </a:spcAft>
                <a:defRPr/>
              </a:pPr>
              <a:endParaRPr sz="1400" kern="0" dirty="0">
                <a:solidFill>
                  <a:srgbClr val="000000"/>
                </a:solidFill>
                <a:latin typeface="+mn-lt"/>
                <a:cs typeface="Arial"/>
                <a:sym typeface="Arial"/>
                <a:rtl val="0"/>
              </a:endParaRPr>
            </a:p>
          </p:txBody>
        </p:sp>
        <p:sp>
          <p:nvSpPr>
            <p:cNvPr id="129" name="Shape 129"/>
            <p:cNvSpPr/>
            <p:nvPr/>
          </p:nvSpPr>
          <p:spPr>
            <a:xfrm>
              <a:off x="983298" y="2159860"/>
              <a:ext cx="641362" cy="376220"/>
            </a:xfrm>
            <a:prstGeom prst="roundRect">
              <a:avLst>
                <a:gd name="adj" fmla="val 10000"/>
              </a:avLst>
            </a:prstGeom>
            <a:gradFill>
              <a:gsLst>
                <a:gs pos="0">
                  <a:srgbClr val="2D5D97"/>
                </a:gs>
                <a:gs pos="80000">
                  <a:srgbClr val="3B7BC8"/>
                </a:gs>
                <a:gs pos="100000">
                  <a:srgbClr val="3A7CCA"/>
                </a:gs>
              </a:gsLst>
              <a:lin ang="16200000" scaled="0"/>
            </a:gradFill>
            <a:ln>
              <a:noFill/>
            </a:ln>
          </p:spPr>
          <p:txBody>
            <a:bodyPr lIns="91425" tIns="91425" rIns="91425" bIns="91425" anchor="ctr"/>
            <a:lstStyle/>
            <a:p>
              <a:pPr fontAlgn="auto">
                <a:spcBef>
                  <a:spcPts val="0"/>
                </a:spcBef>
                <a:spcAft>
                  <a:spcPts val="0"/>
                </a:spcAft>
                <a:defRPr/>
              </a:pPr>
              <a:endParaRPr sz="1400" kern="0" dirty="0">
                <a:solidFill>
                  <a:srgbClr val="000000"/>
                </a:solidFill>
                <a:latin typeface="+mn-lt"/>
                <a:cs typeface="Arial"/>
                <a:sym typeface="Arial"/>
                <a:rtl val="0"/>
              </a:endParaRPr>
            </a:p>
          </p:txBody>
        </p:sp>
        <p:sp>
          <p:nvSpPr>
            <p:cNvPr id="130" name="Shape 130"/>
            <p:cNvSpPr txBox="1"/>
            <p:nvPr/>
          </p:nvSpPr>
          <p:spPr>
            <a:xfrm>
              <a:off x="1005524" y="2186847"/>
              <a:ext cx="619136" cy="353995"/>
            </a:xfrm>
            <a:prstGeom prst="rect">
              <a:avLst/>
            </a:prstGeom>
            <a:noFill/>
            <a:ln>
              <a:noFill/>
            </a:ln>
          </p:spPr>
          <p:txBody>
            <a:bodyPr lIns="45700" tIns="30475" rIns="45700" bIns="30475" anchor="ctr"/>
            <a:lstStyle/>
            <a:p>
              <a:pPr algn="ctr" fontAlgn="auto">
                <a:lnSpc>
                  <a:spcPct val="90000"/>
                </a:lnSpc>
                <a:spcBef>
                  <a:spcPts val="0"/>
                </a:spcBef>
                <a:spcAft>
                  <a:spcPts val="840"/>
                </a:spcAft>
                <a:buSzPct val="25000"/>
                <a:defRPr/>
              </a:pPr>
              <a:r>
                <a:rPr lang="en-US" sz="2400" b="1" kern="0" dirty="0">
                  <a:solidFill>
                    <a:srgbClr val="FFFFFF"/>
                  </a:solidFill>
                  <a:latin typeface="Calibri"/>
                  <a:ea typeface="Calibri"/>
                  <a:cs typeface="Calibri"/>
                  <a:sym typeface="Calibri"/>
                  <a:rtl val="0"/>
                </a:rPr>
                <a:t>1</a:t>
              </a:r>
            </a:p>
          </p:txBody>
        </p:sp>
        <p:sp>
          <p:nvSpPr>
            <p:cNvPr id="131" name="Shape 131"/>
            <p:cNvSpPr/>
            <p:nvPr/>
          </p:nvSpPr>
          <p:spPr>
            <a:xfrm>
              <a:off x="3135985" y="-624"/>
              <a:ext cx="2840087" cy="2365263"/>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lstStyle/>
            <a:p>
              <a:pPr fontAlgn="auto">
                <a:spcBef>
                  <a:spcPts val="0"/>
                </a:spcBef>
                <a:spcAft>
                  <a:spcPts val="0"/>
                </a:spcAft>
                <a:defRPr/>
              </a:pPr>
              <a:endParaRPr sz="1400" kern="0" dirty="0">
                <a:solidFill>
                  <a:srgbClr val="000000"/>
                </a:solidFill>
                <a:latin typeface="+mn-lt"/>
                <a:cs typeface="Arial"/>
                <a:sym typeface="Arial"/>
                <a:rtl val="0"/>
              </a:endParaRPr>
            </a:p>
          </p:txBody>
        </p:sp>
        <p:sp>
          <p:nvSpPr>
            <p:cNvPr id="132" name="Shape 132"/>
            <p:cNvSpPr txBox="1"/>
            <p:nvPr/>
          </p:nvSpPr>
          <p:spPr>
            <a:xfrm>
              <a:off x="3191549" y="254950"/>
              <a:ext cx="2730547" cy="1749343"/>
            </a:xfrm>
            <a:prstGeom prst="rect">
              <a:avLst/>
            </a:prstGeom>
            <a:noFill/>
            <a:ln>
              <a:noFill/>
            </a:ln>
          </p:spPr>
          <p:txBody>
            <a:bodyPr lIns="123825" tIns="123825" rIns="123825" bIns="123825"/>
            <a:lstStyle/>
            <a:p>
              <a:pPr marL="171450" lvl="1" indent="-171450" fontAlgn="auto">
                <a:lnSpc>
                  <a:spcPct val="90000"/>
                </a:lnSpc>
                <a:spcBef>
                  <a:spcPts val="0"/>
                </a:spcBef>
                <a:spcAft>
                  <a:spcPts val="240"/>
                </a:spcAft>
                <a:buClr>
                  <a:srgbClr val="FF0000"/>
                </a:buClr>
                <a:buSzPct val="100000"/>
                <a:buFont typeface="Calibri"/>
                <a:buChar char="•"/>
                <a:defRPr/>
              </a:pPr>
              <a:r>
                <a:rPr lang="en-US" sz="1600" b="1" kern="0" dirty="0">
                  <a:solidFill>
                    <a:srgbClr val="FF0000"/>
                  </a:solidFill>
                  <a:latin typeface="Calibri"/>
                  <a:ea typeface="Calibri"/>
                  <a:cs typeface="Calibri"/>
                  <a:sym typeface="Calibri"/>
                  <a:rtl val="0"/>
                </a:rPr>
                <a:t>Safeguard information system (SIS)</a:t>
              </a:r>
              <a:r>
                <a:rPr lang="en-US" sz="1600" kern="0" dirty="0">
                  <a:solidFill>
                    <a:srgbClr val="000000"/>
                  </a:solidFill>
                  <a:latin typeface="Calibri"/>
                  <a:ea typeface="Calibri"/>
                  <a:cs typeface="Calibri"/>
                  <a:sym typeface="Calibri"/>
                  <a:rtl val="0"/>
                </a:rPr>
                <a:t> to provide information on  how the country is </a:t>
              </a:r>
              <a:r>
                <a:rPr lang="en-US" sz="1600" b="1" i="1" kern="0" dirty="0">
                  <a:solidFill>
                    <a:srgbClr val="000000"/>
                  </a:solidFill>
                  <a:latin typeface="Calibri"/>
                  <a:ea typeface="Calibri"/>
                  <a:cs typeface="Calibri"/>
                  <a:sym typeface="Calibri"/>
                  <a:rtl val="0"/>
                </a:rPr>
                <a:t>addressing </a:t>
              </a:r>
              <a:r>
                <a:rPr lang="en-US" sz="1600" kern="0" dirty="0">
                  <a:solidFill>
                    <a:srgbClr val="000000"/>
                  </a:solidFill>
                  <a:latin typeface="Calibri"/>
                  <a:ea typeface="Calibri"/>
                  <a:cs typeface="Calibri"/>
                  <a:sym typeface="Calibri"/>
                  <a:rtl val="0"/>
                </a:rPr>
                <a:t>and </a:t>
              </a:r>
              <a:r>
                <a:rPr lang="en-US" sz="1600" b="1" i="1" kern="0" dirty="0">
                  <a:solidFill>
                    <a:srgbClr val="000000"/>
                  </a:solidFill>
                  <a:latin typeface="Calibri"/>
                  <a:ea typeface="Calibri"/>
                  <a:cs typeface="Calibri"/>
                  <a:sym typeface="Calibri"/>
                  <a:rtl val="0"/>
                </a:rPr>
                <a:t>respecting </a:t>
              </a:r>
              <a:r>
                <a:rPr lang="en-US" sz="1600" kern="0" dirty="0">
                  <a:solidFill>
                    <a:srgbClr val="000000"/>
                  </a:solidFill>
                  <a:latin typeface="Calibri"/>
                  <a:ea typeface="Calibri"/>
                  <a:cs typeface="Calibri"/>
                  <a:sym typeface="Calibri"/>
                  <a:rtl val="0"/>
                </a:rPr>
                <a:t>the Cancun safeguards</a:t>
              </a:r>
            </a:p>
          </p:txBody>
        </p:sp>
        <p:sp>
          <p:nvSpPr>
            <p:cNvPr id="133" name="Shape 133"/>
            <p:cNvSpPr/>
            <p:nvPr/>
          </p:nvSpPr>
          <p:spPr>
            <a:xfrm rot="300662">
              <a:off x="4235963" y="-532553"/>
              <a:ext cx="4517076" cy="1386616"/>
            </a:xfrm>
            <a:custGeom>
              <a:avLst/>
              <a:gdLst/>
              <a:ahLst/>
              <a:cxnLst/>
              <a:rect l="0" t="0" r="0" b="0"/>
              <a:pathLst>
                <a:path w="120000" h="120000" extrusionOk="0">
                  <a:moveTo>
                    <a:pt x="10798" y="28962"/>
                  </a:moveTo>
                  <a:lnTo>
                    <a:pt x="10798" y="28962"/>
                  </a:lnTo>
                  <a:cubicBezTo>
                    <a:pt x="20612" y="13581"/>
                    <a:pt x="37130" y="3685"/>
                    <a:pt x="55392" y="2245"/>
                  </a:cubicBezTo>
                  <a:cubicBezTo>
                    <a:pt x="73655" y="805"/>
                    <a:pt x="91535" y="7988"/>
                    <a:pt x="103665" y="21638"/>
                  </a:cubicBezTo>
                  <a:lnTo>
                    <a:pt x="105107" y="20593"/>
                  </a:lnTo>
                  <a:lnTo>
                    <a:pt x="105966" y="26688"/>
                  </a:lnTo>
                  <a:lnTo>
                    <a:pt x="99929" y="24346"/>
                  </a:lnTo>
                  <a:lnTo>
                    <a:pt x="101369" y="23302"/>
                  </a:lnTo>
                  <a:lnTo>
                    <a:pt x="101369" y="23302"/>
                  </a:lnTo>
                  <a:cubicBezTo>
                    <a:pt x="89746" y="10587"/>
                    <a:pt x="72764" y="3945"/>
                    <a:pt x="55453" y="5343"/>
                  </a:cubicBezTo>
                  <a:cubicBezTo>
                    <a:pt x="38142" y="6740"/>
                    <a:pt x="22484" y="16017"/>
                    <a:pt x="13117" y="30425"/>
                  </a:cubicBezTo>
                  <a:close/>
                </a:path>
              </a:pathLst>
            </a:custGeom>
            <a:gradFill>
              <a:gsLst>
                <a:gs pos="0">
                  <a:srgbClr val="8B9CAF"/>
                </a:gs>
                <a:gs pos="80000">
                  <a:srgbClr val="B7CDE5"/>
                </a:gs>
                <a:gs pos="100000">
                  <a:srgbClr val="B7CEE8"/>
                </a:gs>
              </a:gsLst>
              <a:lin ang="16200000" scaled="0"/>
            </a:gradFill>
            <a:ln>
              <a:noFill/>
            </a:ln>
          </p:spPr>
          <p:txBody>
            <a:bodyPr lIns="91425" tIns="91425" rIns="91425" bIns="91425" anchor="ctr"/>
            <a:lstStyle/>
            <a:p>
              <a:pPr fontAlgn="auto">
                <a:spcBef>
                  <a:spcPts val="0"/>
                </a:spcBef>
                <a:spcAft>
                  <a:spcPts val="0"/>
                </a:spcAft>
                <a:defRPr/>
              </a:pPr>
              <a:endParaRPr sz="1400" kern="0" dirty="0">
                <a:solidFill>
                  <a:srgbClr val="000000"/>
                </a:solidFill>
                <a:latin typeface="+mn-lt"/>
                <a:cs typeface="Arial"/>
                <a:sym typeface="Arial"/>
                <a:rtl val="0"/>
              </a:endParaRPr>
            </a:p>
          </p:txBody>
        </p:sp>
        <p:sp>
          <p:nvSpPr>
            <p:cNvPr id="134" name="Shape 134"/>
            <p:cNvSpPr/>
            <p:nvPr/>
          </p:nvSpPr>
          <p:spPr>
            <a:xfrm>
              <a:off x="4199629" y="-160592"/>
              <a:ext cx="606434" cy="376219"/>
            </a:xfrm>
            <a:prstGeom prst="roundRect">
              <a:avLst>
                <a:gd name="adj" fmla="val 10000"/>
              </a:avLst>
            </a:prstGeom>
            <a:gradFill>
              <a:gsLst>
                <a:gs pos="0">
                  <a:srgbClr val="2D5D97"/>
                </a:gs>
                <a:gs pos="80000">
                  <a:srgbClr val="3B7BC8"/>
                </a:gs>
                <a:gs pos="100000">
                  <a:srgbClr val="3A7CCA"/>
                </a:gs>
              </a:gsLst>
              <a:lin ang="16200000" scaled="0"/>
            </a:gradFill>
            <a:ln>
              <a:noFill/>
            </a:ln>
          </p:spPr>
          <p:txBody>
            <a:bodyPr lIns="91425" tIns="91425" rIns="91425" bIns="91425" anchor="ctr"/>
            <a:lstStyle/>
            <a:p>
              <a:pPr fontAlgn="auto">
                <a:spcBef>
                  <a:spcPts val="0"/>
                </a:spcBef>
                <a:spcAft>
                  <a:spcPts val="0"/>
                </a:spcAft>
                <a:defRPr/>
              </a:pPr>
              <a:endParaRPr sz="1400" kern="0" dirty="0">
                <a:solidFill>
                  <a:srgbClr val="000000"/>
                </a:solidFill>
                <a:latin typeface="+mn-lt"/>
                <a:cs typeface="Arial"/>
                <a:sym typeface="Arial"/>
                <a:rtl val="0"/>
              </a:endParaRPr>
            </a:p>
          </p:txBody>
        </p:sp>
        <p:sp>
          <p:nvSpPr>
            <p:cNvPr id="135" name="Shape 135"/>
            <p:cNvSpPr txBox="1"/>
            <p:nvPr/>
          </p:nvSpPr>
          <p:spPr>
            <a:xfrm>
              <a:off x="4220265" y="-138369"/>
              <a:ext cx="585798" cy="353996"/>
            </a:xfrm>
            <a:prstGeom prst="rect">
              <a:avLst/>
            </a:prstGeom>
            <a:noFill/>
            <a:ln>
              <a:noFill/>
            </a:ln>
          </p:spPr>
          <p:txBody>
            <a:bodyPr lIns="45700" tIns="30475" rIns="45700" bIns="30475" anchor="ctr"/>
            <a:lstStyle/>
            <a:p>
              <a:pPr algn="ctr" fontAlgn="auto">
                <a:lnSpc>
                  <a:spcPct val="90000"/>
                </a:lnSpc>
                <a:spcBef>
                  <a:spcPts val="0"/>
                </a:spcBef>
                <a:spcAft>
                  <a:spcPts val="840"/>
                </a:spcAft>
                <a:buSzPct val="25000"/>
                <a:defRPr/>
              </a:pPr>
              <a:r>
                <a:rPr lang="en-US" sz="2400" b="1" kern="0" dirty="0">
                  <a:solidFill>
                    <a:srgbClr val="FFFFFF"/>
                  </a:solidFill>
                  <a:latin typeface="Calibri"/>
                  <a:ea typeface="Calibri"/>
                  <a:cs typeface="Calibri"/>
                  <a:sym typeface="Calibri"/>
                  <a:rtl val="0"/>
                </a:rPr>
                <a:t>2</a:t>
              </a:r>
            </a:p>
          </p:txBody>
        </p:sp>
        <p:sp>
          <p:nvSpPr>
            <p:cNvPr id="136" name="Shape 136"/>
            <p:cNvSpPr/>
            <p:nvPr/>
          </p:nvSpPr>
          <p:spPr>
            <a:xfrm>
              <a:off x="6461856" y="-623"/>
              <a:ext cx="2576556" cy="2389073"/>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lstStyle/>
            <a:p>
              <a:pPr fontAlgn="auto">
                <a:spcBef>
                  <a:spcPts val="0"/>
                </a:spcBef>
                <a:spcAft>
                  <a:spcPts val="0"/>
                </a:spcAft>
                <a:defRPr/>
              </a:pPr>
              <a:endParaRPr sz="1400" kern="0" dirty="0">
                <a:solidFill>
                  <a:srgbClr val="000000"/>
                </a:solidFill>
                <a:latin typeface="+mn-lt"/>
                <a:cs typeface="Arial"/>
                <a:sym typeface="Arial"/>
                <a:rtl val="0"/>
              </a:endParaRPr>
            </a:p>
          </p:txBody>
        </p:sp>
        <p:sp>
          <p:nvSpPr>
            <p:cNvPr id="137" name="Shape 137"/>
            <p:cNvSpPr txBox="1"/>
            <p:nvPr/>
          </p:nvSpPr>
          <p:spPr>
            <a:xfrm>
              <a:off x="6506306" y="178753"/>
              <a:ext cx="2489243" cy="1392171"/>
            </a:xfrm>
            <a:prstGeom prst="rect">
              <a:avLst/>
            </a:prstGeom>
            <a:noFill/>
            <a:ln>
              <a:noFill/>
            </a:ln>
          </p:spPr>
          <p:txBody>
            <a:bodyPr lIns="123825" tIns="123825" rIns="123825" bIns="123825"/>
            <a:lstStyle/>
            <a:p>
              <a:pPr marL="171450" lvl="1" indent="-171450" fontAlgn="auto">
                <a:lnSpc>
                  <a:spcPct val="90000"/>
                </a:lnSpc>
                <a:spcBef>
                  <a:spcPts val="0"/>
                </a:spcBef>
                <a:spcAft>
                  <a:spcPts val="240"/>
                </a:spcAft>
                <a:buClr>
                  <a:srgbClr val="FF0000"/>
                </a:buClr>
                <a:buSzPct val="100000"/>
                <a:buFont typeface="Calibri"/>
                <a:buChar char="•"/>
                <a:defRPr/>
              </a:pPr>
              <a:r>
                <a:rPr lang="en-US" sz="1600" b="1" kern="0" dirty="0">
                  <a:solidFill>
                    <a:srgbClr val="FF0000"/>
                  </a:solidFill>
                  <a:latin typeface="Calibri"/>
                  <a:ea typeface="Calibri"/>
                  <a:cs typeface="Calibri"/>
                  <a:sym typeface="Calibri"/>
                  <a:rtl val="0"/>
                </a:rPr>
                <a:t>Summary of information </a:t>
              </a:r>
              <a:r>
                <a:rPr lang="en-US" sz="1600" kern="0" dirty="0">
                  <a:solidFill>
                    <a:srgbClr val="000000"/>
                  </a:solidFill>
                  <a:latin typeface="Calibri"/>
                  <a:ea typeface="Calibri"/>
                  <a:cs typeface="Calibri"/>
                  <a:sym typeface="Calibri"/>
                  <a:rtl val="0"/>
                </a:rPr>
                <a:t>on how the Cancun safeguards are being </a:t>
              </a:r>
              <a:r>
                <a:rPr lang="en-US" sz="1600" b="1" i="1" kern="0" dirty="0">
                  <a:solidFill>
                    <a:srgbClr val="000000"/>
                  </a:solidFill>
                  <a:latin typeface="Calibri"/>
                  <a:ea typeface="Calibri"/>
                  <a:cs typeface="Calibri"/>
                  <a:sym typeface="Calibri"/>
                  <a:rtl val="0"/>
                </a:rPr>
                <a:t>addressed </a:t>
              </a:r>
              <a:r>
                <a:rPr lang="en-US" sz="1600" kern="0" dirty="0">
                  <a:solidFill>
                    <a:srgbClr val="000000"/>
                  </a:solidFill>
                  <a:latin typeface="Calibri"/>
                  <a:ea typeface="Calibri"/>
                  <a:cs typeface="Calibri"/>
                  <a:sym typeface="Calibri"/>
                  <a:rtl val="0"/>
                </a:rPr>
                <a:t>and </a:t>
              </a:r>
              <a:r>
                <a:rPr lang="en-US" sz="1600" b="1" i="1" kern="0" dirty="0">
                  <a:solidFill>
                    <a:srgbClr val="000000"/>
                  </a:solidFill>
                  <a:latin typeface="Calibri"/>
                  <a:ea typeface="Calibri"/>
                  <a:cs typeface="Calibri"/>
                  <a:sym typeface="Calibri"/>
                  <a:rtl val="0"/>
                </a:rPr>
                <a:t>respected </a:t>
              </a:r>
              <a:r>
                <a:rPr lang="en-US" sz="1600" kern="0" dirty="0">
                  <a:solidFill>
                    <a:srgbClr val="000000"/>
                  </a:solidFill>
                  <a:latin typeface="Calibri"/>
                  <a:ea typeface="Calibri"/>
                  <a:cs typeface="Calibri"/>
                  <a:sym typeface="Calibri"/>
                  <a:rtl val="0"/>
                </a:rPr>
                <a:t>submitted before results-based payments</a:t>
              </a:r>
            </a:p>
          </p:txBody>
        </p:sp>
        <p:sp>
          <p:nvSpPr>
            <p:cNvPr id="138" name="Shape 138"/>
            <p:cNvSpPr/>
            <p:nvPr/>
          </p:nvSpPr>
          <p:spPr>
            <a:xfrm>
              <a:off x="7495335" y="2237644"/>
              <a:ext cx="541347" cy="379394"/>
            </a:xfrm>
            <a:prstGeom prst="roundRect">
              <a:avLst>
                <a:gd name="adj" fmla="val 10000"/>
              </a:avLst>
            </a:prstGeom>
            <a:gradFill>
              <a:gsLst>
                <a:gs pos="0">
                  <a:srgbClr val="2D5D97"/>
                </a:gs>
                <a:gs pos="80000">
                  <a:srgbClr val="3B7BC8"/>
                </a:gs>
                <a:gs pos="100000">
                  <a:srgbClr val="3A7CCA"/>
                </a:gs>
              </a:gsLst>
              <a:lin ang="16200000" scaled="0"/>
            </a:gradFill>
            <a:ln>
              <a:noFill/>
            </a:ln>
          </p:spPr>
          <p:txBody>
            <a:bodyPr lIns="91425" tIns="91425" rIns="91425" bIns="91425" anchor="ctr"/>
            <a:lstStyle/>
            <a:p>
              <a:pPr fontAlgn="auto">
                <a:spcBef>
                  <a:spcPts val="0"/>
                </a:spcBef>
                <a:spcAft>
                  <a:spcPts val="0"/>
                </a:spcAft>
                <a:defRPr/>
              </a:pPr>
              <a:endParaRPr sz="1400" kern="0" dirty="0">
                <a:solidFill>
                  <a:srgbClr val="000000"/>
                </a:solidFill>
                <a:latin typeface="+mn-lt"/>
                <a:cs typeface="Arial"/>
                <a:sym typeface="Arial"/>
                <a:rtl val="0"/>
              </a:endParaRPr>
            </a:p>
          </p:txBody>
        </p:sp>
        <p:sp>
          <p:nvSpPr>
            <p:cNvPr id="139" name="Shape 139"/>
            <p:cNvSpPr txBox="1"/>
            <p:nvPr/>
          </p:nvSpPr>
          <p:spPr>
            <a:xfrm>
              <a:off x="7495335" y="2259867"/>
              <a:ext cx="552461" cy="357171"/>
            </a:xfrm>
            <a:prstGeom prst="rect">
              <a:avLst/>
            </a:prstGeom>
            <a:noFill/>
            <a:ln>
              <a:noFill/>
            </a:ln>
          </p:spPr>
          <p:txBody>
            <a:bodyPr lIns="45700" tIns="30475" rIns="45700" bIns="30475" anchor="ctr"/>
            <a:lstStyle/>
            <a:p>
              <a:pPr algn="ctr" fontAlgn="auto">
                <a:lnSpc>
                  <a:spcPct val="90000"/>
                </a:lnSpc>
                <a:spcBef>
                  <a:spcPts val="0"/>
                </a:spcBef>
                <a:spcAft>
                  <a:spcPts val="840"/>
                </a:spcAft>
                <a:buSzPct val="25000"/>
                <a:defRPr/>
              </a:pPr>
              <a:r>
                <a:rPr lang="en-US" sz="2400" b="1" kern="0" dirty="0">
                  <a:solidFill>
                    <a:srgbClr val="FFFFFF"/>
                  </a:solidFill>
                  <a:latin typeface="Calibri"/>
                  <a:ea typeface="Calibri"/>
                  <a:cs typeface="Calibri"/>
                  <a:sym typeface="Calibri"/>
                  <a:rtl val="0"/>
                </a:rPr>
                <a:t>3</a:t>
              </a:r>
            </a:p>
          </p:txBody>
        </p:sp>
      </p:grpSp>
      <p:sp>
        <p:nvSpPr>
          <p:cNvPr id="2" name="Oval 1"/>
          <p:cNvSpPr/>
          <p:nvPr/>
        </p:nvSpPr>
        <p:spPr>
          <a:xfrm>
            <a:off x="5867400" y="1130663"/>
            <a:ext cx="2362200" cy="27555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3664885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txBox="1">
            <a:spLocks noGrp="1"/>
          </p:cNvSpPr>
          <p:nvPr>
            <p:ph type="body" idx="1"/>
          </p:nvPr>
        </p:nvSpPr>
        <p:spPr>
          <a:xfrm>
            <a:off x="587432" y="1304059"/>
            <a:ext cx="8099367" cy="5081588"/>
          </a:xfrm>
        </p:spPr>
        <p:txBody>
          <a:bodyPr/>
          <a:lstStyle/>
          <a:p>
            <a:pPr marL="203200" indent="0" eaLnBrk="1" hangingPunct="1">
              <a:buFont typeface="Arial"/>
              <a:buNone/>
              <a:defRPr/>
            </a:pPr>
            <a:r>
              <a:rPr lang="en-CA" sz="2200" b="1" dirty="0" smtClean="0">
                <a:solidFill>
                  <a:schemeClr val="accent1">
                    <a:lumMod val="75000"/>
                  </a:schemeClr>
                </a:solidFill>
                <a:latin typeface="Myriad Pro"/>
              </a:rPr>
              <a:t>…</a:t>
            </a:r>
            <a:r>
              <a:rPr lang="en-CA" sz="2200" b="1" dirty="0">
                <a:solidFill>
                  <a:schemeClr val="accent1">
                    <a:lumMod val="75000"/>
                  </a:schemeClr>
                </a:solidFill>
                <a:latin typeface="Myriad Pro"/>
              </a:rPr>
              <a:t> to obtain and receive results-based payments from REDD+ </a:t>
            </a:r>
            <a:r>
              <a:rPr lang="en-CA" sz="2200" b="1" dirty="0" smtClean="0">
                <a:solidFill>
                  <a:schemeClr val="accent1">
                    <a:lumMod val="75000"/>
                  </a:schemeClr>
                </a:solidFill>
                <a:latin typeface="Myriad Pro"/>
              </a:rPr>
              <a:t>…</a:t>
            </a:r>
          </a:p>
          <a:p>
            <a:pPr marL="203200" indent="0" eaLnBrk="1" hangingPunct="1">
              <a:buFont typeface="Arial"/>
              <a:buNone/>
              <a:defRPr/>
            </a:pPr>
            <a:endParaRPr lang="en-CA" sz="2000" dirty="0" smtClean="0">
              <a:latin typeface="Myriad Pro"/>
            </a:endParaRPr>
          </a:p>
          <a:p>
            <a:pPr eaLnBrk="1" hangingPunct="1">
              <a:defRPr/>
            </a:pPr>
            <a:r>
              <a:rPr lang="en-CA" sz="2000" b="1" dirty="0" smtClean="0">
                <a:latin typeface="Myriad Pro"/>
              </a:rPr>
              <a:t>WHAT?</a:t>
            </a:r>
            <a:r>
              <a:rPr lang="en-CA" sz="2000" dirty="0" smtClean="0">
                <a:latin typeface="Myriad Pro"/>
              </a:rPr>
              <a:t>	-	</a:t>
            </a:r>
            <a:r>
              <a:rPr lang="en-CA" sz="2000" dirty="0" smtClean="0">
                <a:latin typeface="Myriad Pro"/>
              </a:rPr>
              <a:t>Most </a:t>
            </a:r>
            <a:r>
              <a:rPr lang="en-CA" sz="2000" dirty="0">
                <a:latin typeface="Myriad Pro"/>
              </a:rPr>
              <a:t>recent summary of safeguards </a:t>
            </a:r>
            <a:r>
              <a:rPr lang="en-CA" sz="2000" dirty="0" smtClean="0">
                <a:latin typeface="Myriad Pro"/>
              </a:rPr>
              <a:t>				information submitted to UNFCCC</a:t>
            </a:r>
          </a:p>
          <a:p>
            <a:pPr eaLnBrk="1" hangingPunct="1">
              <a:defRPr/>
            </a:pPr>
            <a:endParaRPr lang="en-CA" sz="2000" dirty="0" smtClean="0">
              <a:latin typeface="Myriad Pro"/>
            </a:endParaRPr>
          </a:p>
          <a:p>
            <a:pPr eaLnBrk="1" hangingPunct="1">
              <a:defRPr/>
            </a:pPr>
            <a:r>
              <a:rPr lang="en-CA" sz="2000" b="1" dirty="0" smtClean="0">
                <a:latin typeface="Myriad Pro"/>
              </a:rPr>
              <a:t>WHEN? </a:t>
            </a:r>
            <a:r>
              <a:rPr lang="en-CA" sz="2000" dirty="0" smtClean="0">
                <a:latin typeface="Myriad Pro"/>
              </a:rPr>
              <a:t>	- 	</a:t>
            </a:r>
            <a:r>
              <a:rPr lang="en-CA" sz="2000" dirty="0" smtClean="0">
                <a:latin typeface="Myriad Pro"/>
              </a:rPr>
              <a:t>Summaries </a:t>
            </a:r>
            <a:r>
              <a:rPr lang="en-CA" sz="2000" dirty="0">
                <a:latin typeface="Myriad Pro"/>
              </a:rPr>
              <a:t>should be </a:t>
            </a:r>
            <a:r>
              <a:rPr lang="en-CA" sz="2000" dirty="0" smtClean="0">
                <a:latin typeface="Myriad Pro"/>
              </a:rPr>
              <a:t>submitted </a:t>
            </a:r>
            <a:r>
              <a:rPr lang="en-CA" sz="2000" dirty="0" smtClean="0">
                <a:latin typeface="Myriad Pro"/>
              </a:rPr>
              <a:t>with 				national communications </a:t>
            </a:r>
            <a:r>
              <a:rPr lang="en-CA" sz="2000" dirty="0" smtClean="0">
                <a:latin typeface="Myriad Pro"/>
              </a:rPr>
              <a:t>(every </a:t>
            </a:r>
            <a:r>
              <a:rPr lang="en-CA" sz="2000" dirty="0">
                <a:latin typeface="Myriad Pro"/>
              </a:rPr>
              <a:t>four </a:t>
            </a:r>
            <a:r>
              <a:rPr lang="en-CA" sz="2000" dirty="0" smtClean="0">
                <a:latin typeface="Myriad Pro"/>
              </a:rPr>
              <a:t>years)</a:t>
            </a:r>
          </a:p>
          <a:p>
            <a:pPr marL="203200" indent="0" eaLnBrk="1" hangingPunct="1">
              <a:buFont typeface="Arial"/>
              <a:buNone/>
              <a:defRPr/>
            </a:pPr>
            <a:r>
              <a:rPr lang="en-CA" sz="2000" dirty="0" smtClean="0">
                <a:latin typeface="Myriad Pro"/>
              </a:rPr>
              <a:t>		</a:t>
            </a:r>
            <a:r>
              <a:rPr lang="en-CA" sz="2000" dirty="0">
                <a:latin typeface="Myriad Pro"/>
              </a:rPr>
              <a:t> </a:t>
            </a:r>
            <a:r>
              <a:rPr lang="en-CA" sz="2000" dirty="0" smtClean="0">
                <a:latin typeface="Myriad Pro"/>
              </a:rPr>
              <a:t>- 	</a:t>
            </a:r>
            <a:r>
              <a:rPr lang="en-CA" sz="2000" dirty="0" smtClean="0">
                <a:latin typeface="Myriad Pro"/>
              </a:rPr>
              <a:t>Directly </a:t>
            </a:r>
            <a:r>
              <a:rPr lang="en-CA" sz="2000" dirty="0">
                <a:latin typeface="Myriad Pro"/>
              </a:rPr>
              <a:t>to the </a:t>
            </a:r>
            <a:r>
              <a:rPr lang="en-CA" sz="2000" dirty="0">
                <a:latin typeface="Myriad Pro"/>
                <a:hlinkClick r:id="rId3"/>
              </a:rPr>
              <a:t>UNFCCC REDD+ web </a:t>
            </a:r>
            <a:r>
              <a:rPr lang="en-CA" sz="2000" dirty="0" smtClean="0">
                <a:latin typeface="Myriad Pro"/>
                <a:hlinkClick r:id="rId3"/>
              </a:rPr>
              <a:t>platform</a:t>
            </a:r>
            <a:r>
              <a:rPr lang="en-CA" sz="2000" dirty="0" smtClean="0">
                <a:latin typeface="Myriad Pro"/>
              </a:rPr>
              <a:t> </a:t>
            </a:r>
            <a:r>
              <a:rPr lang="en-CA" sz="2000" dirty="0" smtClean="0">
                <a:latin typeface="Myriad Pro"/>
              </a:rPr>
              <a:t> </a:t>
            </a:r>
            <a:r>
              <a:rPr lang="en-CA" sz="2000" dirty="0" smtClean="0">
                <a:latin typeface="Myriad Pro"/>
              </a:rPr>
              <a:t>			</a:t>
            </a:r>
            <a:r>
              <a:rPr lang="en-CA" sz="2000" dirty="0" smtClean="0">
                <a:latin typeface="Myriad Pro"/>
              </a:rPr>
              <a:t>on a </a:t>
            </a:r>
            <a:r>
              <a:rPr lang="en-CA" sz="2000" dirty="0" smtClean="0">
                <a:latin typeface="Myriad Pro"/>
              </a:rPr>
              <a:t>voluntary basis </a:t>
            </a:r>
            <a:r>
              <a:rPr lang="en-CA" sz="2000" dirty="0" smtClean="0">
                <a:latin typeface="Myriad Pro"/>
              </a:rPr>
              <a:t>(any time)</a:t>
            </a:r>
            <a:endParaRPr lang="en-CA" sz="2000" dirty="0" smtClean="0">
              <a:latin typeface="Myriad Pro"/>
            </a:endParaRPr>
          </a:p>
          <a:p>
            <a:pPr marL="203200" indent="0" eaLnBrk="1" hangingPunct="1">
              <a:buFont typeface="Arial"/>
              <a:buNone/>
              <a:defRPr/>
            </a:pPr>
            <a:r>
              <a:rPr lang="en-CA" sz="2000" dirty="0">
                <a:latin typeface="Myriad Pro"/>
              </a:rPr>
              <a:t>	</a:t>
            </a:r>
            <a:r>
              <a:rPr lang="en-CA" sz="2000" dirty="0" smtClean="0">
                <a:latin typeface="Myriad Pro"/>
              </a:rPr>
              <a:t>	</a:t>
            </a:r>
            <a:r>
              <a:rPr lang="en-CA" sz="2000" dirty="0">
                <a:latin typeface="Myriad Pro"/>
              </a:rPr>
              <a:t> </a:t>
            </a:r>
            <a:r>
              <a:rPr lang="en-CA" sz="2000" dirty="0" smtClean="0">
                <a:latin typeface="Myriad Pro"/>
              </a:rPr>
              <a:t>- 	</a:t>
            </a:r>
            <a:r>
              <a:rPr lang="en-CA" sz="2000" dirty="0">
                <a:latin typeface="Myriad Pro"/>
              </a:rPr>
              <a:t>S</a:t>
            </a:r>
            <a:r>
              <a:rPr lang="en-CA" sz="2000" dirty="0" smtClean="0">
                <a:latin typeface="Myriad Pro"/>
              </a:rPr>
              <a:t>tarting </a:t>
            </a:r>
            <a:r>
              <a:rPr lang="en-CA" sz="2000" dirty="0" smtClean="0">
                <a:latin typeface="Myriad Pro"/>
              </a:rPr>
              <a:t>upon implementation </a:t>
            </a:r>
            <a:r>
              <a:rPr lang="en-CA" sz="2000" dirty="0">
                <a:latin typeface="Myriad Pro"/>
              </a:rPr>
              <a:t>of </a:t>
            </a:r>
            <a:r>
              <a:rPr lang="en-CA" sz="2000" dirty="0" smtClean="0">
                <a:latin typeface="Myriad Pro"/>
              </a:rPr>
              <a:t>				</a:t>
            </a:r>
            <a:r>
              <a:rPr lang="en-CA" sz="2000" dirty="0" smtClean="0">
                <a:latin typeface="Myriad Pro"/>
              </a:rPr>
              <a:t>	REDD</a:t>
            </a:r>
            <a:r>
              <a:rPr lang="en-CA" sz="2000" dirty="0">
                <a:latin typeface="Myriad Pro"/>
              </a:rPr>
              <a:t>+ </a:t>
            </a:r>
            <a:r>
              <a:rPr lang="en-CA" sz="2000" dirty="0" smtClean="0">
                <a:latin typeface="Myriad Pro"/>
              </a:rPr>
              <a:t>actions</a:t>
            </a:r>
            <a:endParaRPr lang="en-CA" sz="2000" dirty="0">
              <a:latin typeface="Myriad Pro"/>
            </a:endParaRPr>
          </a:p>
          <a:p>
            <a:pPr eaLnBrk="1" hangingPunct="1">
              <a:defRPr/>
            </a:pPr>
            <a:endParaRPr lang="fr-CH" sz="2000" dirty="0">
              <a:latin typeface="Myriad Pro"/>
            </a:endParaRPr>
          </a:p>
        </p:txBody>
      </p:sp>
      <p:sp>
        <p:nvSpPr>
          <p:cNvPr id="8195" name="Title 2"/>
          <p:cNvSpPr>
            <a:spLocks noGrp="1"/>
          </p:cNvSpPr>
          <p:nvPr>
            <p:ph type="title"/>
          </p:nvPr>
        </p:nvSpPr>
        <p:spPr bwMode="auto">
          <a:xfrm>
            <a:off x="609600" y="381000"/>
            <a:ext cx="7848600" cy="8953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fontAlgn="auto" hangingPunct="1">
              <a:spcBef>
                <a:spcPct val="0"/>
              </a:spcBef>
              <a:spcAft>
                <a:spcPts val="0"/>
              </a:spcAft>
              <a:buClr>
                <a:srgbClr val="000000"/>
              </a:buClr>
              <a:buSzPct val="25000"/>
              <a:defRPr/>
            </a:pPr>
            <a:r>
              <a:rPr lang="en-US" altLang="en-US" sz="2800" b="1" dirty="0" smtClean="0">
                <a:latin typeface="Myriad Pro" pitchFamily="34" charset="0"/>
                <a:ea typeface="+mn-ea"/>
                <a:cs typeface="+mn-cs"/>
              </a:rPr>
              <a:t>UNFCCC requirements for summaries (1)</a:t>
            </a:r>
            <a:endParaRPr lang="en-US" altLang="en-US" sz="2800" b="1" dirty="0">
              <a:latin typeface="Myriad Pro" pitchFamily="34" charset="0"/>
              <a:ea typeface="+mn-ea"/>
              <a:cs typeface="+mn-cs"/>
            </a:endParaRPr>
          </a:p>
        </p:txBody>
      </p:sp>
    </p:spTree>
    <p:extLst>
      <p:ext uri="{BB962C8B-B14F-4D97-AF65-F5344CB8AC3E}">
        <p14:creationId xmlns:p14="http://schemas.microsoft.com/office/powerpoint/2010/main" val="3539416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960438"/>
            <a:ext cx="8763000" cy="3840162"/>
          </a:xfrm>
        </p:spPr>
        <p:txBody>
          <a:bodyPr/>
          <a:lstStyle/>
          <a:p>
            <a:pPr eaLnBrk="1" hangingPunct="1">
              <a:spcBef>
                <a:spcPts val="0"/>
              </a:spcBef>
              <a:defRPr/>
            </a:pPr>
            <a:r>
              <a:rPr lang="en-GB" sz="2000" b="1" dirty="0" smtClean="0">
                <a:latin typeface="Myriad Pro"/>
              </a:rPr>
              <a:t>STRUCTURE? 	</a:t>
            </a:r>
            <a:r>
              <a:rPr lang="en-GB" sz="2000" dirty="0" smtClean="0">
                <a:latin typeface="Myriad Pro"/>
              </a:rPr>
              <a:t>-</a:t>
            </a:r>
            <a:r>
              <a:rPr lang="en-GB" sz="2000" b="1" dirty="0">
                <a:latin typeface="Myriad Pro"/>
              </a:rPr>
              <a:t> </a:t>
            </a:r>
            <a:r>
              <a:rPr lang="en-GB" sz="2000" b="1" dirty="0" smtClean="0">
                <a:latin typeface="Myriad Pro"/>
              </a:rPr>
              <a:t>   </a:t>
            </a:r>
            <a:r>
              <a:rPr lang="en-US" sz="2000" dirty="0">
                <a:latin typeface="Myriad Pro"/>
              </a:rPr>
              <a:t>N</a:t>
            </a:r>
            <a:r>
              <a:rPr lang="en-US" sz="2000" dirty="0" smtClean="0">
                <a:latin typeface="Myriad Pro"/>
              </a:rPr>
              <a:t>o </a:t>
            </a:r>
            <a:r>
              <a:rPr lang="en-US" sz="2000" dirty="0">
                <a:latin typeface="Myriad Pro"/>
              </a:rPr>
              <a:t>UNFCCC-required structure </a:t>
            </a:r>
            <a:endParaRPr lang="en-US" sz="2000" dirty="0" smtClean="0">
              <a:latin typeface="Myriad Pro"/>
            </a:endParaRPr>
          </a:p>
          <a:p>
            <a:pPr marL="203200" indent="0" eaLnBrk="1" hangingPunct="1">
              <a:spcBef>
                <a:spcPts val="600"/>
              </a:spcBef>
              <a:buFont typeface="Arial"/>
              <a:buNone/>
              <a:defRPr/>
            </a:pPr>
            <a:r>
              <a:rPr lang="en-US" sz="2000" dirty="0">
                <a:latin typeface="Myriad Pro"/>
              </a:rPr>
              <a:t>	</a:t>
            </a:r>
            <a:r>
              <a:rPr lang="en-US" sz="2000" dirty="0" smtClean="0">
                <a:latin typeface="Myriad Pro"/>
              </a:rPr>
              <a:t>	</a:t>
            </a:r>
            <a:r>
              <a:rPr lang="en-US" sz="2000" dirty="0" smtClean="0">
                <a:latin typeface="Myriad Pro"/>
              </a:rPr>
              <a:t>	-    </a:t>
            </a:r>
            <a:r>
              <a:rPr lang="en-US" sz="2000" dirty="0">
                <a:latin typeface="Myriad Pro"/>
              </a:rPr>
              <a:t>C</a:t>
            </a:r>
            <a:r>
              <a:rPr lang="en-US" sz="2000" dirty="0" smtClean="0">
                <a:latin typeface="Myriad Pro"/>
              </a:rPr>
              <a:t>ould </a:t>
            </a:r>
            <a:r>
              <a:rPr lang="en-US" sz="2000" dirty="0" smtClean="0">
                <a:latin typeface="Myriad Pro"/>
              </a:rPr>
              <a:t>take </a:t>
            </a:r>
            <a:r>
              <a:rPr lang="en-US" sz="2000" dirty="0">
                <a:latin typeface="Myriad Pro"/>
              </a:rPr>
              <a:t>the form </a:t>
            </a:r>
            <a:r>
              <a:rPr lang="en-US" sz="2000" dirty="0" smtClean="0">
                <a:latin typeface="Myriad Pro"/>
              </a:rPr>
              <a:t>of</a:t>
            </a:r>
          </a:p>
          <a:p>
            <a:pPr marL="3038475" lvl="2" indent="-254000" eaLnBrk="1" hangingPunct="1">
              <a:spcBef>
                <a:spcPts val="0"/>
              </a:spcBef>
              <a:buFont typeface="+mj-lt"/>
              <a:buAutoNum type="alphaLcParenR"/>
              <a:defRPr/>
            </a:pPr>
            <a:r>
              <a:rPr lang="en-US" sz="1800" dirty="0" smtClean="0">
                <a:latin typeface="Myriad Pro"/>
              </a:rPr>
              <a:t>a </a:t>
            </a:r>
            <a:r>
              <a:rPr lang="en-US" sz="1800" dirty="0">
                <a:latin typeface="Myriad Pro"/>
              </a:rPr>
              <a:t>narrative summary; </a:t>
            </a:r>
            <a:endParaRPr lang="en-US" sz="1800" dirty="0" smtClean="0">
              <a:latin typeface="Myriad Pro"/>
            </a:endParaRPr>
          </a:p>
          <a:p>
            <a:pPr marL="3038475" lvl="2" indent="-254000" eaLnBrk="1" hangingPunct="1">
              <a:spcBef>
                <a:spcPts val="0"/>
              </a:spcBef>
              <a:buFont typeface="+mj-lt"/>
              <a:buAutoNum type="alphaLcParenR"/>
              <a:defRPr/>
            </a:pPr>
            <a:r>
              <a:rPr lang="en-US" sz="1800" dirty="0" smtClean="0">
                <a:latin typeface="Myriad Pro"/>
              </a:rPr>
              <a:t>a </a:t>
            </a:r>
            <a:r>
              <a:rPr lang="en-US" sz="1800" dirty="0">
                <a:latin typeface="Myriad Pro"/>
              </a:rPr>
              <a:t>summary of information by indicator; </a:t>
            </a:r>
            <a:endParaRPr lang="en-US" sz="1800" dirty="0" smtClean="0">
              <a:latin typeface="Myriad Pro"/>
            </a:endParaRPr>
          </a:p>
          <a:p>
            <a:pPr marL="3038475" lvl="2" indent="-254000" eaLnBrk="1" hangingPunct="1">
              <a:spcBef>
                <a:spcPts val="0"/>
              </a:spcBef>
              <a:buFont typeface="+mj-lt"/>
              <a:buAutoNum type="alphaLcParenR"/>
              <a:defRPr/>
            </a:pPr>
            <a:r>
              <a:rPr lang="en-US" sz="1800" dirty="0" smtClean="0">
                <a:latin typeface="Myriad Pro"/>
              </a:rPr>
              <a:t>a </a:t>
            </a:r>
            <a:r>
              <a:rPr lang="en-US" sz="1800" dirty="0">
                <a:latin typeface="Myriad Pro"/>
              </a:rPr>
              <a:t>detailed principles, criteria and indicator </a:t>
            </a:r>
            <a:r>
              <a:rPr lang="en-US" sz="1800" dirty="0" smtClean="0">
                <a:latin typeface="Myriad Pro"/>
              </a:rPr>
              <a:t>framework</a:t>
            </a:r>
          </a:p>
          <a:p>
            <a:pPr marL="3038475" lvl="2" indent="-254000" eaLnBrk="1" hangingPunct="1">
              <a:spcBef>
                <a:spcPts val="0"/>
              </a:spcBef>
              <a:buFont typeface="+mj-lt"/>
              <a:buAutoNum type="alphaLcParenR"/>
              <a:defRPr/>
            </a:pPr>
            <a:r>
              <a:rPr lang="en-US" sz="1800" dirty="0" smtClean="0">
                <a:latin typeface="Myriad Pro"/>
              </a:rPr>
              <a:t>any combination of the above</a:t>
            </a:r>
            <a:endParaRPr lang="en-GB" sz="1800" dirty="0" smtClean="0">
              <a:latin typeface="Myriad Pro"/>
            </a:endParaRPr>
          </a:p>
          <a:p>
            <a:pPr eaLnBrk="1" hangingPunct="1">
              <a:spcBef>
                <a:spcPts val="0"/>
              </a:spcBef>
              <a:defRPr/>
            </a:pPr>
            <a:endParaRPr lang="en-GB" sz="2000" dirty="0" smtClean="0">
              <a:latin typeface="Myriad Pro"/>
            </a:endParaRPr>
          </a:p>
          <a:p>
            <a:pPr eaLnBrk="1" hangingPunct="1">
              <a:spcBef>
                <a:spcPts val="0"/>
              </a:spcBef>
              <a:defRPr/>
            </a:pPr>
            <a:r>
              <a:rPr lang="en-GB" sz="2000" b="1" dirty="0" smtClean="0">
                <a:latin typeface="Myriad Pro"/>
              </a:rPr>
              <a:t>CONTENT ?</a:t>
            </a:r>
            <a:r>
              <a:rPr lang="en-GB" sz="2000" dirty="0" smtClean="0">
                <a:latin typeface="Myriad Pro"/>
              </a:rPr>
              <a:t>	</a:t>
            </a:r>
            <a:r>
              <a:rPr lang="en-GB" sz="2000" dirty="0" smtClean="0">
                <a:latin typeface="Myriad Pro"/>
              </a:rPr>
              <a:t>	-   See </a:t>
            </a:r>
            <a:r>
              <a:rPr lang="en-US" sz="2000" dirty="0" smtClean="0">
                <a:latin typeface="Myriad Pro"/>
              </a:rPr>
              <a:t>guidance </a:t>
            </a:r>
            <a:r>
              <a:rPr lang="en-US" sz="2000" dirty="0" smtClean="0">
                <a:latin typeface="Myriad Pro"/>
              </a:rPr>
              <a:t>from CoP21 (next slide…)</a:t>
            </a:r>
            <a:endParaRPr lang="en-GB" sz="2000" dirty="0" smtClean="0">
              <a:latin typeface="Myriad Pro"/>
            </a:endParaRPr>
          </a:p>
          <a:p>
            <a:pPr eaLnBrk="1" hangingPunct="1">
              <a:spcBef>
                <a:spcPts val="0"/>
              </a:spcBef>
              <a:defRPr/>
            </a:pPr>
            <a:endParaRPr lang="en-GB" sz="2000" dirty="0" smtClean="0">
              <a:latin typeface="Myriad Pro"/>
            </a:endParaRPr>
          </a:p>
          <a:p>
            <a:pPr eaLnBrk="1" hangingPunct="1">
              <a:spcBef>
                <a:spcPts val="0"/>
              </a:spcBef>
              <a:defRPr/>
            </a:pPr>
            <a:r>
              <a:rPr lang="en-GB" sz="2000" b="1" dirty="0" smtClean="0">
                <a:latin typeface="Myriad Pro"/>
              </a:rPr>
              <a:t>LINKS TO SIS?</a:t>
            </a:r>
            <a:r>
              <a:rPr lang="en-GB" sz="2000" dirty="0" smtClean="0">
                <a:latin typeface="Myriad Pro"/>
              </a:rPr>
              <a:t>	-  </a:t>
            </a:r>
            <a:r>
              <a:rPr lang="en-GB" sz="2000" dirty="0" smtClean="0">
                <a:latin typeface="Myriad Pro"/>
              </a:rPr>
              <a:t>N</a:t>
            </a:r>
            <a:r>
              <a:rPr lang="en-US" sz="2000" dirty="0" smtClean="0">
                <a:latin typeface="Myriad Pro"/>
              </a:rPr>
              <a:t>o </a:t>
            </a:r>
            <a:r>
              <a:rPr lang="en-US" sz="2000" dirty="0">
                <a:latin typeface="Myriad Pro"/>
              </a:rPr>
              <a:t>explicit requirement for summaries </a:t>
            </a:r>
            <a:r>
              <a:rPr lang="en-US" sz="2000" dirty="0" smtClean="0">
                <a:latin typeface="Myriad Pro"/>
              </a:rPr>
              <a:t>of				information </a:t>
            </a:r>
            <a:r>
              <a:rPr lang="en-US" sz="2000" dirty="0" smtClean="0">
                <a:latin typeface="Myriad Pro"/>
              </a:rPr>
              <a:t>to </a:t>
            </a:r>
            <a:r>
              <a:rPr lang="en-US" sz="2000" dirty="0">
                <a:latin typeface="Myriad Pro"/>
              </a:rPr>
              <a:t>be outputs of the </a:t>
            </a:r>
            <a:r>
              <a:rPr lang="en-US" sz="2000" dirty="0" smtClean="0">
                <a:latin typeface="Myriad Pro"/>
              </a:rPr>
              <a:t>SIS</a:t>
            </a:r>
          </a:p>
          <a:p>
            <a:pPr marL="203200" indent="0" eaLnBrk="1" hangingPunct="1">
              <a:spcBef>
                <a:spcPts val="600"/>
              </a:spcBef>
              <a:buFont typeface="Arial"/>
              <a:buNone/>
              <a:defRPr/>
            </a:pPr>
            <a:r>
              <a:rPr lang="en-US" sz="2000" dirty="0" smtClean="0">
                <a:latin typeface="Myriad Pro"/>
              </a:rPr>
              <a:t>		</a:t>
            </a:r>
            <a:r>
              <a:rPr lang="en-US" sz="2000" dirty="0" smtClean="0">
                <a:latin typeface="Myriad Pro"/>
              </a:rPr>
              <a:t>	-   Many </a:t>
            </a:r>
            <a:r>
              <a:rPr lang="en-US" sz="2000" dirty="0" smtClean="0">
                <a:latin typeface="Myriad Pro"/>
              </a:rPr>
              <a:t>UNFCCC parties have stated that, once </a:t>
            </a:r>
            <a:r>
              <a:rPr lang="en-US" sz="2000" dirty="0" smtClean="0">
                <a:latin typeface="Myriad Pro"/>
              </a:rPr>
              <a:t>			operational</a:t>
            </a:r>
            <a:r>
              <a:rPr lang="en-US" sz="2000" dirty="0" smtClean="0">
                <a:latin typeface="Myriad Pro"/>
              </a:rPr>
              <a:t>, </a:t>
            </a:r>
            <a:r>
              <a:rPr lang="en-US" sz="2000" i="1" dirty="0" smtClean="0">
                <a:latin typeface="Myriad Pro"/>
              </a:rPr>
              <a:t>national</a:t>
            </a:r>
            <a:r>
              <a:rPr lang="en-US" sz="2000" dirty="0" smtClean="0">
                <a:latin typeface="Myriad Pro"/>
              </a:rPr>
              <a:t>-level </a:t>
            </a:r>
            <a:r>
              <a:rPr lang="en-US" sz="2000" dirty="0" smtClean="0">
                <a:latin typeface="Myriad Pro"/>
              </a:rPr>
              <a:t>SIS </a:t>
            </a:r>
            <a:r>
              <a:rPr lang="en-US" sz="2000" dirty="0">
                <a:latin typeface="Myriad Pro"/>
              </a:rPr>
              <a:t>should </a:t>
            </a:r>
            <a:r>
              <a:rPr lang="en-US" sz="2000" dirty="0" smtClean="0">
                <a:latin typeface="Myriad Pro"/>
              </a:rPr>
              <a:t>logically </a:t>
            </a:r>
            <a:r>
              <a:rPr lang="en-US" sz="2000" dirty="0" smtClean="0">
                <a:latin typeface="Myriad Pro"/>
              </a:rPr>
              <a:t>				inform summaries of </a:t>
            </a:r>
            <a:r>
              <a:rPr lang="en-US" sz="2000" dirty="0" smtClean="0">
                <a:latin typeface="Myriad Pro"/>
              </a:rPr>
              <a:t>information for </a:t>
            </a:r>
            <a:r>
              <a:rPr lang="en-US" sz="2000" i="1" dirty="0" smtClean="0">
                <a:latin typeface="Myriad Pro"/>
              </a:rPr>
              <a:t>international </a:t>
            </a:r>
            <a:r>
              <a:rPr lang="en-US" sz="2000" i="1" dirty="0" smtClean="0">
                <a:latin typeface="Myriad Pro"/>
              </a:rPr>
              <a:t>			</a:t>
            </a:r>
            <a:r>
              <a:rPr lang="en-US" sz="2000" dirty="0" smtClean="0">
                <a:latin typeface="Myriad Pro"/>
              </a:rPr>
              <a:t>audiences</a:t>
            </a:r>
            <a:endParaRPr lang="fr-CH" sz="2000" dirty="0">
              <a:latin typeface="Myriad Pro"/>
            </a:endParaRPr>
          </a:p>
        </p:txBody>
      </p:sp>
      <p:sp>
        <p:nvSpPr>
          <p:cNvPr id="12291" name="Title 2"/>
          <p:cNvSpPr>
            <a:spLocks noGrp="1"/>
          </p:cNvSpPr>
          <p:nvPr>
            <p:ph type="title"/>
          </p:nvPr>
        </p:nvSpPr>
        <p:spPr bwMode="auto">
          <a:xfrm>
            <a:off x="762000" y="304800"/>
            <a:ext cx="7543800" cy="44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buClr>
                <a:srgbClr val="000000"/>
              </a:buClr>
            </a:pPr>
            <a:r>
              <a:rPr lang="en-US" altLang="en-US" sz="2800" b="1" dirty="0" smtClean="0">
                <a:solidFill>
                  <a:srgbClr val="000000"/>
                </a:solidFill>
                <a:latin typeface="Myriad Pro" pitchFamily="34" charset="0"/>
              </a:rPr>
              <a:t>UNFCCC requirements </a:t>
            </a:r>
            <a:r>
              <a:rPr lang="en-US" altLang="en-US" sz="2800" b="1" dirty="0">
                <a:latin typeface="Myriad Pro" pitchFamily="34" charset="0"/>
              </a:rPr>
              <a:t>for summaries</a:t>
            </a:r>
            <a:r>
              <a:rPr lang="en-US" altLang="en-US" sz="2800" b="1" dirty="0" smtClean="0">
                <a:solidFill>
                  <a:srgbClr val="000000"/>
                </a:solidFill>
                <a:latin typeface="Myriad Pro" pitchFamily="34" charset="0"/>
              </a:rPr>
              <a:t> (2)</a:t>
            </a:r>
            <a:endParaRPr lang="fr-CH" altLang="en-US" dirty="0" smtClean="0"/>
          </a:p>
        </p:txBody>
      </p:sp>
    </p:spTree>
    <p:extLst>
      <p:ext uri="{BB962C8B-B14F-4D97-AF65-F5344CB8AC3E}">
        <p14:creationId xmlns:p14="http://schemas.microsoft.com/office/powerpoint/2010/main" val="3939148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4506913" y="3313113"/>
            <a:ext cx="214312" cy="254000"/>
          </a:xfrm>
          <a:prstGeom prst="rect">
            <a:avLst/>
          </a:prstGeom>
        </p:spPr>
        <p:txBody>
          <a:bodyPr wrap="none">
            <a:spAutoFit/>
          </a:bodyPr>
          <a:lstStyle/>
          <a:p>
            <a:pPr eaLnBrk="1" fontAlgn="auto" hangingPunct="1">
              <a:spcBef>
                <a:spcPts val="0"/>
              </a:spcBef>
              <a:spcAft>
                <a:spcPts val="0"/>
              </a:spcAft>
              <a:defRPr/>
            </a:pPr>
            <a:r>
              <a:rPr lang="fr-CH" sz="1050" kern="0" dirty="0">
                <a:solidFill>
                  <a:srgbClr val="000000"/>
                </a:solidFill>
                <a:latin typeface="+mn-lt"/>
                <a:cs typeface="Arial"/>
                <a:sym typeface="Arial"/>
                <a:rtl val="0"/>
              </a:rPr>
              <a:t> </a:t>
            </a:r>
          </a:p>
        </p:txBody>
      </p:sp>
      <p:sp>
        <p:nvSpPr>
          <p:cNvPr id="5" name="Text Placeholder 4"/>
          <p:cNvSpPr>
            <a:spLocks noGrp="1"/>
          </p:cNvSpPr>
          <p:nvPr>
            <p:ph type="body" idx="2"/>
          </p:nvPr>
        </p:nvSpPr>
        <p:spPr>
          <a:xfrm>
            <a:off x="152400" y="1295400"/>
            <a:ext cx="1747838" cy="4556125"/>
          </a:xfr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640"/>
              </a:spcBef>
              <a:spcAft>
                <a:spcPts val="0"/>
              </a:spcAft>
              <a:buClr>
                <a:schemeClr val="dk1"/>
              </a:buClr>
              <a:buFont typeface="Arial"/>
              <a:buNone/>
              <a:defRPr/>
            </a:pPr>
            <a:endParaRPr lang="en-GB" sz="3000" dirty="0" smtClean="0">
              <a:solidFill>
                <a:srgbClr val="3399FF"/>
              </a:solidFill>
              <a:sym typeface="Arial"/>
            </a:endParaRPr>
          </a:p>
          <a:p>
            <a:pPr algn="ctr" eaLnBrk="1" fontAlgn="auto" hangingPunct="1">
              <a:spcBef>
                <a:spcPts val="640"/>
              </a:spcBef>
              <a:spcAft>
                <a:spcPts val="0"/>
              </a:spcAft>
              <a:buClr>
                <a:schemeClr val="dk1"/>
              </a:buClr>
              <a:buFont typeface="Arial"/>
              <a:buNone/>
              <a:defRPr/>
            </a:pPr>
            <a:endParaRPr lang="en-GB" sz="3000" dirty="0">
              <a:solidFill>
                <a:srgbClr val="3399FF"/>
              </a:solidFill>
              <a:sym typeface="Arial"/>
            </a:endParaRPr>
          </a:p>
          <a:p>
            <a:pPr algn="ctr" eaLnBrk="1" fontAlgn="auto" hangingPunct="1">
              <a:spcBef>
                <a:spcPts val="640"/>
              </a:spcBef>
              <a:spcAft>
                <a:spcPts val="0"/>
              </a:spcAft>
              <a:buClr>
                <a:schemeClr val="dk1"/>
              </a:buClr>
              <a:buFont typeface="Arial"/>
              <a:buNone/>
              <a:defRPr/>
            </a:pPr>
            <a:endParaRPr lang="fr-CH" sz="3000" dirty="0">
              <a:solidFill>
                <a:srgbClr val="3399FF"/>
              </a:solidFill>
              <a:sym typeface="Arial"/>
            </a:endParaRPr>
          </a:p>
          <a:p>
            <a:pPr algn="ctr" eaLnBrk="1" fontAlgn="auto" hangingPunct="1">
              <a:spcBef>
                <a:spcPct val="0"/>
              </a:spcBef>
              <a:spcAft>
                <a:spcPts val="0"/>
              </a:spcAft>
              <a:buClr>
                <a:srgbClr val="000000"/>
              </a:buClr>
              <a:buSzPct val="25000"/>
              <a:defRPr/>
            </a:pPr>
            <a:r>
              <a:rPr lang="fr-CH" sz="2400" dirty="0">
                <a:solidFill>
                  <a:srgbClr val="0066FF"/>
                </a:solidFill>
                <a:latin typeface="Myriad Pro" pitchFamily="34" charset="0"/>
                <a:sym typeface="Arial"/>
              </a:rPr>
              <a:t>UNFCCC Guidance </a:t>
            </a:r>
            <a:r>
              <a:rPr lang="fr-CH" sz="2400" dirty="0" smtClean="0">
                <a:solidFill>
                  <a:srgbClr val="0066FF"/>
                </a:solidFill>
                <a:latin typeface="Myriad Pro" pitchFamily="34" charset="0"/>
                <a:sym typeface="Arial"/>
              </a:rPr>
              <a:t>on </a:t>
            </a:r>
            <a:r>
              <a:rPr lang="fr-CH" sz="2400" dirty="0" smtClean="0">
                <a:solidFill>
                  <a:srgbClr val="0066FF"/>
                </a:solidFill>
                <a:latin typeface="Myriad Pro" pitchFamily="34" charset="0"/>
                <a:sym typeface="Arial"/>
              </a:rPr>
              <a:t>summaries</a:t>
            </a:r>
            <a:r>
              <a:rPr lang="fr-CH" sz="2400" dirty="0" smtClean="0">
                <a:solidFill>
                  <a:srgbClr val="0066FF"/>
                </a:solidFill>
                <a:latin typeface="Myriad Pro" pitchFamily="34" charset="0"/>
                <a:sym typeface="Arial"/>
              </a:rPr>
              <a:t> </a:t>
            </a:r>
            <a:endParaRPr lang="fr-CH" sz="2400" dirty="0">
              <a:solidFill>
                <a:srgbClr val="0066FF"/>
              </a:solidFill>
              <a:latin typeface="Myriad Pro" pitchFamily="34" charset="0"/>
              <a:sym typeface="Arial"/>
            </a:endParaRPr>
          </a:p>
          <a:p>
            <a:pPr algn="ctr" eaLnBrk="1" fontAlgn="auto" hangingPunct="1">
              <a:spcBef>
                <a:spcPts val="640"/>
              </a:spcBef>
              <a:spcAft>
                <a:spcPts val="0"/>
              </a:spcAft>
              <a:buClr>
                <a:schemeClr val="dk1"/>
              </a:buClr>
              <a:buFont typeface="Arial"/>
              <a:buNone/>
              <a:defRPr/>
            </a:pPr>
            <a:endParaRPr lang="fr-CH" sz="2100" dirty="0">
              <a:solidFill>
                <a:srgbClr val="0066FF"/>
              </a:solidFill>
              <a:sym typeface="Arial"/>
            </a:endParaRPr>
          </a:p>
          <a:p>
            <a:pPr algn="ctr" eaLnBrk="1" fontAlgn="auto" hangingPunct="1">
              <a:spcBef>
                <a:spcPts val="640"/>
              </a:spcBef>
              <a:spcAft>
                <a:spcPts val="0"/>
              </a:spcAft>
              <a:buClr>
                <a:schemeClr val="dk1"/>
              </a:buClr>
              <a:buFont typeface="Arial"/>
              <a:buNone/>
              <a:defRPr/>
            </a:pPr>
            <a:r>
              <a:rPr lang="fr-CH" sz="2000" dirty="0">
                <a:solidFill>
                  <a:srgbClr val="0066FF"/>
                </a:solidFill>
                <a:sym typeface="Arial"/>
              </a:rPr>
              <a:t>Decision</a:t>
            </a:r>
            <a:r>
              <a:rPr lang="fr-CH" sz="2000" dirty="0">
                <a:solidFill>
                  <a:srgbClr val="0066FF"/>
                </a:solidFill>
                <a:sym typeface="Arial"/>
              </a:rPr>
              <a:t> </a:t>
            </a:r>
            <a:endParaRPr lang="fr-CH" sz="2000" dirty="0" smtClean="0">
              <a:solidFill>
                <a:srgbClr val="0066FF"/>
              </a:solidFill>
              <a:sym typeface="Arial"/>
            </a:endParaRPr>
          </a:p>
          <a:p>
            <a:pPr algn="ctr" eaLnBrk="1" fontAlgn="auto" hangingPunct="1">
              <a:spcBef>
                <a:spcPts val="640"/>
              </a:spcBef>
              <a:spcAft>
                <a:spcPts val="0"/>
              </a:spcAft>
              <a:buClr>
                <a:schemeClr val="dk1"/>
              </a:buClr>
              <a:buFont typeface="Arial"/>
              <a:buNone/>
              <a:defRPr/>
            </a:pPr>
            <a:r>
              <a:rPr lang="fr-CH" sz="2000" dirty="0" smtClean="0">
                <a:solidFill>
                  <a:srgbClr val="0066FF"/>
                </a:solidFill>
                <a:sym typeface="Arial"/>
              </a:rPr>
              <a:t>17/CP.21 (Paris)</a:t>
            </a:r>
            <a:endParaRPr lang="fr-CH" sz="2000" dirty="0">
              <a:solidFill>
                <a:srgbClr val="0066FF"/>
              </a:solidFill>
              <a:sym typeface="Arial"/>
            </a:endParaRPr>
          </a:p>
          <a:p>
            <a:pPr eaLnBrk="1" fontAlgn="auto" hangingPunct="1">
              <a:spcBef>
                <a:spcPts val="640"/>
              </a:spcBef>
              <a:spcAft>
                <a:spcPts val="0"/>
              </a:spcAft>
              <a:buClr>
                <a:schemeClr val="dk1"/>
              </a:buClr>
              <a:buFont typeface="Arial"/>
              <a:buNone/>
              <a:defRPr/>
            </a:pPr>
            <a:endParaRPr lang="fr-CH" dirty="0">
              <a:solidFill>
                <a:srgbClr val="3399FF"/>
              </a:solidFill>
              <a:sym typeface="Arial"/>
            </a:endParaRPr>
          </a:p>
        </p:txBody>
      </p:sp>
      <p:graphicFrame>
        <p:nvGraphicFramePr>
          <p:cNvPr id="6" name="Diagram 5"/>
          <p:cNvGraphicFramePr/>
          <p:nvPr/>
        </p:nvGraphicFramePr>
        <p:xfrm>
          <a:off x="1600200" y="523383"/>
          <a:ext cx="7191102" cy="6087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7" name="TextBox 2"/>
          <p:cNvSpPr txBox="1">
            <a:spLocks noChangeArrowheads="1"/>
          </p:cNvSpPr>
          <p:nvPr/>
        </p:nvSpPr>
        <p:spPr bwMode="auto">
          <a:xfrm>
            <a:off x="1905000" y="914400"/>
            <a:ext cx="549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b="1" dirty="0">
                <a:latin typeface="Arial" pitchFamily="34" charset="0"/>
                <a:sym typeface="Arial" pitchFamily="34" charset="0"/>
              </a:rPr>
              <a:t>4.</a:t>
            </a:r>
            <a:endParaRPr lang="fr-CH" altLang="en-US" sz="2000" b="1" dirty="0">
              <a:latin typeface="Arial" pitchFamily="34" charset="0"/>
              <a:sym typeface="Arial" pitchFamily="34" charset="0"/>
            </a:endParaRPr>
          </a:p>
        </p:txBody>
      </p:sp>
      <p:sp>
        <p:nvSpPr>
          <p:cNvPr id="13318" name="TextBox 7"/>
          <p:cNvSpPr txBox="1">
            <a:spLocks noChangeArrowheads="1"/>
          </p:cNvSpPr>
          <p:nvPr/>
        </p:nvSpPr>
        <p:spPr bwMode="auto">
          <a:xfrm>
            <a:off x="2319338" y="1743075"/>
            <a:ext cx="538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b="1" dirty="0">
                <a:latin typeface="Arial" pitchFamily="34" charset="0"/>
                <a:sym typeface="Arial" pitchFamily="34" charset="0"/>
              </a:rPr>
              <a:t>5.a</a:t>
            </a:r>
            <a:endParaRPr lang="fr-CH" altLang="en-US" sz="2000" b="1" dirty="0">
              <a:latin typeface="Arial" pitchFamily="34" charset="0"/>
              <a:sym typeface="Arial" pitchFamily="34" charset="0"/>
            </a:endParaRPr>
          </a:p>
        </p:txBody>
      </p:sp>
      <p:sp>
        <p:nvSpPr>
          <p:cNvPr id="13319" name="TextBox 8"/>
          <p:cNvSpPr txBox="1">
            <a:spLocks noChangeArrowheads="1"/>
          </p:cNvSpPr>
          <p:nvPr/>
        </p:nvSpPr>
        <p:spPr bwMode="auto">
          <a:xfrm>
            <a:off x="2533650" y="2543175"/>
            <a:ext cx="598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b="1" dirty="0">
                <a:latin typeface="Arial" pitchFamily="34" charset="0"/>
                <a:sym typeface="Arial" pitchFamily="34" charset="0"/>
              </a:rPr>
              <a:t>5.b</a:t>
            </a:r>
            <a:endParaRPr lang="fr-CH" altLang="en-US" sz="2000" b="1" dirty="0">
              <a:latin typeface="Arial" pitchFamily="34" charset="0"/>
              <a:sym typeface="Arial" pitchFamily="34" charset="0"/>
            </a:endParaRPr>
          </a:p>
        </p:txBody>
      </p:sp>
      <p:sp>
        <p:nvSpPr>
          <p:cNvPr id="13320" name="TextBox 9"/>
          <p:cNvSpPr txBox="1">
            <a:spLocks noChangeArrowheads="1"/>
          </p:cNvSpPr>
          <p:nvPr/>
        </p:nvSpPr>
        <p:spPr bwMode="auto">
          <a:xfrm>
            <a:off x="2624138" y="3367088"/>
            <a:ext cx="541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b="1" dirty="0">
                <a:latin typeface="Arial" pitchFamily="34" charset="0"/>
                <a:sym typeface="Arial" pitchFamily="34" charset="0"/>
              </a:rPr>
              <a:t>5.c</a:t>
            </a:r>
            <a:endParaRPr lang="fr-CH" altLang="en-US" sz="2000" b="1" dirty="0">
              <a:latin typeface="Arial" pitchFamily="34" charset="0"/>
              <a:sym typeface="Arial" pitchFamily="34" charset="0"/>
            </a:endParaRPr>
          </a:p>
        </p:txBody>
      </p:sp>
      <p:sp>
        <p:nvSpPr>
          <p:cNvPr id="13321" name="TextBox 10"/>
          <p:cNvSpPr txBox="1">
            <a:spLocks noChangeArrowheads="1"/>
          </p:cNvSpPr>
          <p:nvPr/>
        </p:nvSpPr>
        <p:spPr bwMode="auto">
          <a:xfrm>
            <a:off x="2549525" y="4191000"/>
            <a:ext cx="56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b="1" dirty="0">
                <a:latin typeface="Arial" pitchFamily="34" charset="0"/>
                <a:sym typeface="Arial" pitchFamily="34" charset="0"/>
              </a:rPr>
              <a:t>5.d</a:t>
            </a:r>
            <a:endParaRPr lang="fr-CH" altLang="en-US" sz="2000" b="1" dirty="0">
              <a:latin typeface="Arial" pitchFamily="34" charset="0"/>
              <a:sym typeface="Arial" pitchFamily="34" charset="0"/>
            </a:endParaRPr>
          </a:p>
        </p:txBody>
      </p:sp>
      <p:sp>
        <p:nvSpPr>
          <p:cNvPr id="13322" name="TextBox 11"/>
          <p:cNvSpPr txBox="1">
            <a:spLocks noChangeArrowheads="1"/>
          </p:cNvSpPr>
          <p:nvPr/>
        </p:nvSpPr>
        <p:spPr bwMode="auto">
          <a:xfrm>
            <a:off x="1828800" y="58674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b="1" dirty="0">
                <a:latin typeface="Arial" pitchFamily="34" charset="0"/>
                <a:sym typeface="Arial" pitchFamily="34" charset="0"/>
              </a:rPr>
              <a:t>7.</a:t>
            </a:r>
            <a:endParaRPr lang="fr-CH" altLang="en-US" sz="2000" b="1" dirty="0">
              <a:latin typeface="Arial" pitchFamily="34" charset="0"/>
              <a:sym typeface="Arial" pitchFamily="34" charset="0"/>
            </a:endParaRPr>
          </a:p>
        </p:txBody>
      </p:sp>
      <p:pic>
        <p:nvPicPr>
          <p:cNvPr id="13323"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5240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Box 10"/>
          <p:cNvSpPr txBox="1">
            <a:spLocks noChangeArrowheads="1"/>
          </p:cNvSpPr>
          <p:nvPr/>
        </p:nvSpPr>
        <p:spPr bwMode="auto">
          <a:xfrm>
            <a:off x="2330450" y="5029200"/>
            <a:ext cx="56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b="1" dirty="0">
                <a:latin typeface="Arial" pitchFamily="34" charset="0"/>
                <a:sym typeface="Arial" pitchFamily="34" charset="0"/>
              </a:rPr>
              <a:t>6.</a:t>
            </a:r>
            <a:endParaRPr lang="fr-CH" altLang="en-US" sz="2000" b="1" dirty="0">
              <a:latin typeface="Arial" pitchFamily="34" charset="0"/>
              <a:sym typeface="Arial" pitchFamily="34" charset="0"/>
            </a:endParaRPr>
          </a:p>
        </p:txBody>
      </p:sp>
    </p:spTree>
    <p:extLst>
      <p:ext uri="{BB962C8B-B14F-4D97-AF65-F5344CB8AC3E}">
        <p14:creationId xmlns:p14="http://schemas.microsoft.com/office/powerpoint/2010/main" val="3037945346"/>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5054025"/>
            <a:ext cx="8077199" cy="584775"/>
          </a:xfrm>
          <a:prstGeom prst="rect">
            <a:avLst/>
          </a:prstGeom>
          <a:noFill/>
        </p:spPr>
        <p:txBody>
          <a:bodyPr wrap="square" rtlCol="0">
            <a:spAutoFit/>
          </a:bodyPr>
          <a:lstStyle/>
          <a:p>
            <a:pPr algn="ctr"/>
            <a:r>
              <a:rPr lang="en-GB" sz="3200" b="1" dirty="0" smtClean="0">
                <a:latin typeface="Myriad Pro" pitchFamily="34" charset="0"/>
              </a:rPr>
              <a:t>Progress on summaries of information</a:t>
            </a:r>
          </a:p>
        </p:txBody>
      </p:sp>
      <p:pic>
        <p:nvPicPr>
          <p:cNvPr id="2" name="Picture 2" descr="\\UNREDDCH001\Users\swan\Documents\UN-REDD\Hanoi\Safeguards\2017 regional event\Progress on summaries of in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3200" y="-6969125"/>
            <a:ext cx="41021000" cy="21939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413413" y="-7880350"/>
            <a:ext cx="41021000" cy="21939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wan\Downloads\Progress on summaries of information (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287" y="452349"/>
            <a:ext cx="8604003" cy="46016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83758"/>
            <a:ext cx="9144000" cy="4890483"/>
          </a:xfrm>
          <a:prstGeom prst="rect">
            <a:avLst/>
          </a:prstGeom>
        </p:spPr>
      </p:pic>
      <p:sp>
        <p:nvSpPr>
          <p:cNvPr id="8" name="TextBox 7"/>
          <p:cNvSpPr txBox="1"/>
          <p:nvPr/>
        </p:nvSpPr>
        <p:spPr>
          <a:xfrm>
            <a:off x="6400800" y="2304445"/>
            <a:ext cx="1219200" cy="1569660"/>
          </a:xfrm>
          <a:prstGeom prst="rect">
            <a:avLst/>
          </a:prstGeom>
          <a:noFill/>
        </p:spPr>
        <p:txBody>
          <a:bodyPr wrap="square" rtlCol="0">
            <a:spAutoFit/>
          </a:bodyPr>
          <a:lstStyle/>
          <a:p>
            <a:pPr algn="ctr"/>
            <a:r>
              <a:rPr lang="en-GB" sz="9600" dirty="0" smtClean="0">
                <a:solidFill>
                  <a:srgbClr val="0000CC"/>
                </a:solidFill>
              </a:rPr>
              <a:t>?</a:t>
            </a:r>
            <a:endParaRPr lang="en-GB" sz="9600" dirty="0">
              <a:solidFill>
                <a:srgbClr val="0000CC"/>
              </a:solidFill>
            </a:endParaRPr>
          </a:p>
        </p:txBody>
      </p:sp>
    </p:spTree>
    <p:extLst>
      <p:ext uri="{BB962C8B-B14F-4D97-AF65-F5344CB8AC3E}">
        <p14:creationId xmlns:p14="http://schemas.microsoft.com/office/powerpoint/2010/main" val="247282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47800"/>
            <a:ext cx="8458200" cy="5262979"/>
          </a:xfrm>
          <a:prstGeom prst="rect">
            <a:avLst/>
          </a:prstGeom>
          <a:solidFill>
            <a:schemeClr val="accent4">
              <a:lumMod val="20000"/>
              <a:lumOff val="80000"/>
            </a:schemeClr>
          </a:solidFill>
        </p:spPr>
        <p:txBody>
          <a:bodyPr wrap="square">
            <a:spAutoFit/>
          </a:bodyPr>
          <a:lstStyle/>
          <a:p>
            <a:pPr marL="342900" indent="-342900">
              <a:buFont typeface="Arial" panose="020B0604020202020204" pitchFamily="34" charset="0"/>
              <a:buChar char="•"/>
            </a:pPr>
            <a:r>
              <a:rPr lang="en-GB" sz="2100" dirty="0" smtClean="0">
                <a:latin typeface="Myriad Pro"/>
              </a:rPr>
              <a:t>Focus </a:t>
            </a:r>
            <a:r>
              <a:rPr lang="en-GB" sz="2100" dirty="0" smtClean="0">
                <a:latin typeface="Myriad Pro"/>
              </a:rPr>
              <a:t>is on </a:t>
            </a:r>
            <a:r>
              <a:rPr lang="en-GB" sz="2100" b="1" dirty="0" smtClean="0">
                <a:latin typeface="Myriad Pro"/>
              </a:rPr>
              <a:t>readiness </a:t>
            </a:r>
            <a:r>
              <a:rPr lang="en-GB" sz="2100" dirty="0" smtClean="0">
                <a:latin typeface="Myriad Pro"/>
              </a:rPr>
              <a:t>phase; most countries not yet started implementing REDD+ polices and measures </a:t>
            </a:r>
          </a:p>
          <a:p>
            <a:pPr marL="342900" indent="-342900">
              <a:buFont typeface="Arial" panose="020B0604020202020204" pitchFamily="34" charset="0"/>
              <a:buChar char="•"/>
            </a:pPr>
            <a:endParaRPr lang="en-GB" sz="2100" dirty="0">
              <a:latin typeface="Myriad Pro"/>
            </a:endParaRPr>
          </a:p>
          <a:p>
            <a:pPr marL="342900" indent="-342900">
              <a:buFont typeface="Arial" panose="020B0604020202020204" pitchFamily="34" charset="0"/>
              <a:buChar char="•"/>
            </a:pPr>
            <a:r>
              <a:rPr lang="en-GB" sz="2100" dirty="0" smtClean="0">
                <a:latin typeface="Myriad Pro"/>
              </a:rPr>
              <a:t>Although </a:t>
            </a:r>
            <a:r>
              <a:rPr lang="en-GB" sz="2100" dirty="0">
                <a:latin typeface="Myriad Pro"/>
              </a:rPr>
              <a:t>the distinction made between addressing and </a:t>
            </a:r>
            <a:r>
              <a:rPr lang="en-GB" sz="2100" dirty="0" smtClean="0">
                <a:latin typeface="Myriad Pro"/>
              </a:rPr>
              <a:t>respecting, </a:t>
            </a:r>
            <a:r>
              <a:rPr lang="en-GB" sz="2100" b="1" dirty="0" smtClean="0">
                <a:latin typeface="Myriad Pro"/>
              </a:rPr>
              <a:t>limited information </a:t>
            </a:r>
            <a:r>
              <a:rPr lang="en-GB" sz="2100" b="1" dirty="0">
                <a:latin typeface="Myriad Pro"/>
              </a:rPr>
              <a:t>on respecting </a:t>
            </a:r>
            <a:r>
              <a:rPr lang="en-GB" sz="2100" dirty="0">
                <a:latin typeface="Myriad Pro"/>
              </a:rPr>
              <a:t>(</a:t>
            </a:r>
            <a:r>
              <a:rPr lang="en-GB" sz="2100" dirty="0" smtClean="0">
                <a:latin typeface="Myriad Pro"/>
              </a:rPr>
              <a:t>especially </a:t>
            </a:r>
            <a:r>
              <a:rPr lang="en-GB" sz="2100" dirty="0">
                <a:latin typeface="Myriad Pro"/>
              </a:rPr>
              <a:t>outcomes)</a:t>
            </a:r>
          </a:p>
          <a:p>
            <a:pPr marL="342900" indent="-342900">
              <a:buFont typeface="Arial" panose="020B0604020202020204" pitchFamily="34" charset="0"/>
              <a:buChar char="•"/>
            </a:pPr>
            <a:endParaRPr lang="en-GB" sz="2100" dirty="0" smtClean="0">
              <a:latin typeface="Myriad Pro"/>
            </a:endParaRPr>
          </a:p>
          <a:p>
            <a:pPr marL="342900" indent="-342900">
              <a:buFont typeface="Arial" panose="020B0604020202020204" pitchFamily="34" charset="0"/>
              <a:buChar char="•"/>
            </a:pPr>
            <a:r>
              <a:rPr lang="en-GB" sz="2100" dirty="0" smtClean="0">
                <a:latin typeface="Myriad Pro"/>
              </a:rPr>
              <a:t>Action </a:t>
            </a:r>
            <a:r>
              <a:rPr lang="en-GB" sz="2100" dirty="0">
                <a:latin typeface="Myriad Pro"/>
              </a:rPr>
              <a:t>plans of </a:t>
            </a:r>
            <a:r>
              <a:rPr lang="en-GB" sz="2100" b="1" dirty="0">
                <a:latin typeface="Myriad Pro"/>
              </a:rPr>
              <a:t>gap-filling </a:t>
            </a:r>
            <a:r>
              <a:rPr lang="en-GB" sz="2100" dirty="0">
                <a:latin typeface="Myriad Pro"/>
              </a:rPr>
              <a:t>measures, on how the safeguards will be addressed/respected, </a:t>
            </a:r>
            <a:r>
              <a:rPr lang="en-GB" sz="2100" dirty="0" smtClean="0">
                <a:latin typeface="Myriad Pro"/>
              </a:rPr>
              <a:t>are often </a:t>
            </a:r>
            <a:r>
              <a:rPr lang="en-GB" sz="2100" dirty="0">
                <a:latin typeface="Myriad Pro"/>
              </a:rPr>
              <a:t>overlooked</a:t>
            </a:r>
          </a:p>
          <a:p>
            <a:pPr marL="342900" indent="-342900">
              <a:buFont typeface="Arial" panose="020B0604020202020204" pitchFamily="34" charset="0"/>
              <a:buChar char="•"/>
            </a:pPr>
            <a:endParaRPr lang="en-GB" sz="2100" dirty="0" smtClean="0">
              <a:latin typeface="Myriad Pro"/>
            </a:endParaRPr>
          </a:p>
          <a:p>
            <a:pPr marL="342900" indent="-342900">
              <a:buFont typeface="Arial" panose="020B0604020202020204" pitchFamily="34" charset="0"/>
              <a:buChar char="•"/>
            </a:pPr>
            <a:r>
              <a:rPr lang="en-GB" sz="2100" b="1" dirty="0" smtClean="0">
                <a:latin typeface="Myriad Pro"/>
              </a:rPr>
              <a:t>SIS </a:t>
            </a:r>
            <a:r>
              <a:rPr lang="en-GB" sz="2100" b="1" dirty="0">
                <a:latin typeface="Myriad Pro"/>
              </a:rPr>
              <a:t>design descriptions weak </a:t>
            </a:r>
            <a:r>
              <a:rPr lang="en-GB" sz="2100" dirty="0" smtClean="0">
                <a:latin typeface="Myriad Pro"/>
              </a:rPr>
              <a:t>in general, especially on links </a:t>
            </a:r>
            <a:r>
              <a:rPr lang="en-GB" sz="2100" dirty="0">
                <a:latin typeface="Myriad Pro"/>
              </a:rPr>
              <a:t>to NFMS, and how SIS will inform future </a:t>
            </a:r>
            <a:r>
              <a:rPr lang="en-GB" sz="2100" dirty="0" smtClean="0">
                <a:latin typeface="Myriad Pro"/>
              </a:rPr>
              <a:t>summaries when </a:t>
            </a:r>
            <a:r>
              <a:rPr lang="en-GB" sz="2100" dirty="0">
                <a:latin typeface="Myriad Pro"/>
              </a:rPr>
              <a:t>it comes to </a:t>
            </a:r>
            <a:r>
              <a:rPr lang="en-GB" sz="2100" dirty="0" smtClean="0">
                <a:latin typeface="Myriad Pro"/>
              </a:rPr>
              <a:t>implementation </a:t>
            </a:r>
            <a:endParaRPr lang="en-GB" sz="2100" dirty="0">
              <a:latin typeface="Myriad Pro"/>
            </a:endParaRPr>
          </a:p>
          <a:p>
            <a:pPr marL="342900" indent="-342900">
              <a:buFont typeface="Arial" panose="020B0604020202020204" pitchFamily="34" charset="0"/>
              <a:buChar char="•"/>
            </a:pPr>
            <a:endParaRPr lang="en-GB" sz="2100" dirty="0" smtClean="0">
              <a:latin typeface="Myriad Pro"/>
            </a:endParaRPr>
          </a:p>
          <a:p>
            <a:pPr marL="342900" indent="-342900">
              <a:buFont typeface="Arial" panose="020B0604020202020204" pitchFamily="34" charset="0"/>
              <a:buChar char="•"/>
            </a:pPr>
            <a:r>
              <a:rPr lang="en-GB" sz="2100" b="1" dirty="0" smtClean="0">
                <a:latin typeface="Myriad Pro"/>
              </a:rPr>
              <a:t>No </a:t>
            </a:r>
            <a:r>
              <a:rPr lang="en-GB" sz="2100" b="1" dirty="0">
                <a:latin typeface="Myriad Pro"/>
              </a:rPr>
              <a:t>mention of </a:t>
            </a:r>
            <a:r>
              <a:rPr lang="en-GB" sz="2100" b="1" dirty="0" smtClean="0">
                <a:latin typeface="Myriad Pro"/>
              </a:rPr>
              <a:t>GCF </a:t>
            </a:r>
            <a:r>
              <a:rPr lang="en-GB" sz="2100" dirty="0">
                <a:latin typeface="Myriad Pro"/>
              </a:rPr>
              <a:t>in any </a:t>
            </a:r>
            <a:r>
              <a:rPr lang="en-GB" sz="2100" dirty="0" smtClean="0">
                <a:latin typeface="Myriad Pro"/>
              </a:rPr>
              <a:t>summary submitted to UNFCCC thus far; no country anticipated </a:t>
            </a:r>
            <a:r>
              <a:rPr lang="en-GB" sz="2100" dirty="0" smtClean="0">
                <a:latin typeface="Myriad Pro"/>
              </a:rPr>
              <a:t>GCF requirements </a:t>
            </a:r>
            <a:r>
              <a:rPr lang="en-GB" sz="2100" dirty="0" smtClean="0">
                <a:latin typeface="Myriad Pro"/>
              </a:rPr>
              <a:t>for results-based </a:t>
            </a:r>
            <a:r>
              <a:rPr lang="en-GB" sz="2100" dirty="0" smtClean="0">
                <a:latin typeface="Myriad Pro"/>
              </a:rPr>
              <a:t>payments</a:t>
            </a:r>
          </a:p>
        </p:txBody>
      </p:sp>
      <p:sp>
        <p:nvSpPr>
          <p:cNvPr id="3" name="Shape 123"/>
          <p:cNvSpPr txBox="1">
            <a:spLocks/>
          </p:cNvSpPr>
          <p:nvPr/>
        </p:nvSpPr>
        <p:spPr bwMode="auto">
          <a:xfrm>
            <a:off x="1104900" y="152400"/>
            <a:ext cx="6858000" cy="627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Clr>
                <a:srgbClr val="000000"/>
              </a:buClr>
              <a:buSzPct val="25000"/>
              <a:buFont typeface="Calibri" pitchFamily="34" charset="0"/>
              <a:buNone/>
            </a:pPr>
            <a:r>
              <a:rPr lang="en-US" altLang="fr-FR" sz="3200" b="1" dirty="0" smtClean="0">
                <a:latin typeface="Myriad Pro"/>
                <a:cs typeface="Arial" pitchFamily="34" charset="0"/>
                <a:sym typeface="Calibri" pitchFamily="34" charset="0"/>
              </a:rPr>
              <a:t>Some observations of ‘early’ summaries of information</a:t>
            </a:r>
          </a:p>
        </p:txBody>
      </p:sp>
    </p:spTree>
    <p:extLst>
      <p:ext uri="{BB962C8B-B14F-4D97-AF65-F5344CB8AC3E}">
        <p14:creationId xmlns:p14="http://schemas.microsoft.com/office/powerpoint/2010/main" val="258063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368" y="3396686"/>
            <a:ext cx="4495800" cy="584775"/>
          </a:xfrm>
          <a:prstGeom prst="rect">
            <a:avLst/>
          </a:prstGeom>
          <a:noFill/>
        </p:spPr>
        <p:txBody>
          <a:bodyPr wrap="square" rtlCol="0">
            <a:spAutoFit/>
          </a:bodyPr>
          <a:lstStyle/>
          <a:p>
            <a:r>
              <a:rPr lang="en-GB" sz="3200" b="1" dirty="0" smtClean="0">
                <a:latin typeface="Myriad Pro" pitchFamily="34" charset="0"/>
              </a:rPr>
              <a:t>Thank you!</a:t>
            </a:r>
          </a:p>
        </p:txBody>
      </p:sp>
      <p:sp>
        <p:nvSpPr>
          <p:cNvPr id="3" name="TextBox 2"/>
          <p:cNvSpPr txBox="1"/>
          <p:nvPr/>
        </p:nvSpPr>
        <p:spPr>
          <a:xfrm>
            <a:off x="533400" y="4101626"/>
            <a:ext cx="8001000" cy="400110"/>
          </a:xfrm>
          <a:prstGeom prst="rect">
            <a:avLst/>
          </a:prstGeom>
          <a:noFill/>
        </p:spPr>
        <p:txBody>
          <a:bodyPr wrap="square" rtlCol="0">
            <a:spAutoFit/>
          </a:bodyPr>
          <a:lstStyle/>
          <a:p>
            <a:r>
              <a:rPr lang="en-GB" sz="2000" b="1" dirty="0" smtClean="0">
                <a:latin typeface="Myriad Pro" pitchFamily="34" charset="0"/>
              </a:rPr>
              <a:t>Charlotte Hicks </a:t>
            </a:r>
            <a:r>
              <a:rPr lang="en-GB" sz="2000" dirty="0" smtClean="0">
                <a:latin typeface="Myriad Pro" pitchFamily="34" charset="0"/>
              </a:rPr>
              <a:t>| </a:t>
            </a:r>
            <a:r>
              <a:rPr lang="en-GB" sz="2000" dirty="0" smtClean="0">
                <a:latin typeface="Myriad Pro" pitchFamily="34" charset="0"/>
                <a:hlinkClick r:id="rId2"/>
              </a:rPr>
              <a:t>charlotte.hicks@unep-wcmc.org</a:t>
            </a:r>
            <a:r>
              <a:rPr lang="en-GB" sz="2000" dirty="0" smtClean="0">
                <a:latin typeface="Myriad Pro" pitchFamily="34" charset="0"/>
              </a:rPr>
              <a:t>  </a:t>
            </a:r>
            <a:endParaRPr lang="en-US" sz="2000" dirty="0">
              <a:latin typeface="Myriad Pro" pitchFamily="34" charset="0"/>
            </a:endParaRPr>
          </a:p>
        </p:txBody>
      </p:sp>
      <p:sp>
        <p:nvSpPr>
          <p:cNvPr id="4" name="TextBox 3"/>
          <p:cNvSpPr txBox="1"/>
          <p:nvPr/>
        </p:nvSpPr>
        <p:spPr>
          <a:xfrm>
            <a:off x="533400" y="4610612"/>
            <a:ext cx="5486400" cy="1015663"/>
          </a:xfrm>
          <a:prstGeom prst="rect">
            <a:avLst/>
          </a:prstGeom>
          <a:noFill/>
        </p:spPr>
        <p:txBody>
          <a:bodyPr wrap="square" rtlCol="0">
            <a:spAutoFit/>
          </a:bodyPr>
          <a:lstStyle/>
          <a:p>
            <a:r>
              <a:rPr lang="en-GB" sz="2000" b="1" dirty="0" smtClean="0">
                <a:latin typeface="Myriad Pro" pitchFamily="34" charset="0"/>
              </a:rPr>
              <a:t>Connect with us online</a:t>
            </a:r>
            <a:r>
              <a:rPr lang="en-GB" sz="2000" dirty="0" smtClean="0">
                <a:latin typeface="Myriad Pro" pitchFamily="34" charset="0"/>
              </a:rPr>
              <a:t>:</a:t>
            </a:r>
          </a:p>
          <a:p>
            <a:r>
              <a:rPr lang="en-GB" sz="2000" dirty="0" smtClean="0">
                <a:latin typeface="Myriad Pro" pitchFamily="34" charset="0"/>
                <a:hlinkClick r:id="rId3"/>
              </a:rPr>
              <a:t>www.un-redd.org</a:t>
            </a:r>
            <a:r>
              <a:rPr lang="en-GB" sz="2000" dirty="0" smtClean="0">
                <a:latin typeface="Myriad Pro" pitchFamily="34" charset="0"/>
              </a:rPr>
              <a:t> </a:t>
            </a:r>
            <a:endParaRPr lang="en-GB" sz="2000" dirty="0" smtClean="0">
              <a:latin typeface="Myriad Pro" pitchFamily="34" charset="0"/>
            </a:endParaRPr>
          </a:p>
          <a:p>
            <a:r>
              <a:rPr lang="en-GB" sz="2000" dirty="0" smtClean="0">
                <a:latin typeface="Myriad Pro" pitchFamily="34" charset="0"/>
                <a:hlinkClick r:id="rId4"/>
              </a:rPr>
              <a:t>www.unredd.net</a:t>
            </a:r>
            <a:r>
              <a:rPr lang="en-GB" sz="2000" dirty="0" smtClean="0">
                <a:latin typeface="Myriad Pro" pitchFamily="34" charset="0"/>
              </a:rPr>
              <a:t>   </a:t>
            </a:r>
            <a:endParaRPr lang="en-US" sz="2000" dirty="0">
              <a:latin typeface="Myriad Pro" pitchFamily="34" charset="0"/>
            </a:endParaRPr>
          </a:p>
        </p:txBody>
      </p:sp>
      <p:pic>
        <p:nvPicPr>
          <p:cNvPr id="6" name="Picture 5"/>
          <p:cNvPicPr>
            <a:picLocks noChangeAspect="1"/>
          </p:cNvPicPr>
          <p:nvPr/>
        </p:nvPicPr>
        <p:blipFill rotWithShape="1">
          <a:blip r:embed="rId5"/>
          <a:srcRect b="3921"/>
          <a:stretch/>
        </p:blipFill>
        <p:spPr>
          <a:xfrm>
            <a:off x="28074" y="-4011"/>
            <a:ext cx="9115926" cy="3204000"/>
          </a:xfrm>
          <a:prstGeom prst="rect">
            <a:avLst/>
          </a:prstGeom>
        </p:spPr>
      </p:pic>
    </p:spTree>
    <p:extLst>
      <p:ext uri="{BB962C8B-B14F-4D97-AF65-F5344CB8AC3E}">
        <p14:creationId xmlns:p14="http://schemas.microsoft.com/office/powerpoint/2010/main" val="3745382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36482</TotalTime>
  <Words>660</Words>
  <Application>Microsoft Office PowerPoint</Application>
  <PresentationFormat>On-screen Show (4:3)</PresentationFormat>
  <Paragraphs>114</Paragraphs>
  <Slides>9</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Helvetica Neue</vt:lpstr>
      <vt:lpstr>Myriad Pro</vt:lpstr>
      <vt:lpstr>Office Theme</vt:lpstr>
      <vt:lpstr>10_Custom Design</vt:lpstr>
      <vt:lpstr>PowerPoint Presentation</vt:lpstr>
      <vt:lpstr>PowerPoint Presentation</vt:lpstr>
      <vt:lpstr>UNFCCC Safeguards Requirements</vt:lpstr>
      <vt:lpstr>UNFCCC requirements for summaries (1)</vt:lpstr>
      <vt:lpstr>UNFCCC requirements for summaries (2)</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Mumoki</dc:creator>
  <cp:lastModifiedBy>Charlotte Hicks</cp:lastModifiedBy>
  <cp:revision>193</cp:revision>
  <dcterms:created xsi:type="dcterms:W3CDTF">2012-09-11T07:20:24Z</dcterms:created>
  <dcterms:modified xsi:type="dcterms:W3CDTF">2017-10-25T06:28:58Z</dcterms:modified>
</cp:coreProperties>
</file>