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10/26/2017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10/26/2017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10/26/2017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10/26/2017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10/26/2017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10/26/2017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10/26/2017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10/26/2017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64" y="431684"/>
            <a:ext cx="11786360" cy="32071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7442" y="54228"/>
            <a:ext cx="9390506" cy="1865605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Coordination between the development processes of National </a:t>
            </a:r>
            <a:r>
              <a:rPr lang="en-US" sz="2800" b="1" dirty="0">
                <a:solidFill>
                  <a:schemeClr val="bg1"/>
                </a:solidFill>
              </a:rPr>
              <a:t>REDD+ </a:t>
            </a:r>
            <a:r>
              <a:rPr lang="en-US" sz="2800" b="1" dirty="0" smtClean="0">
                <a:solidFill>
                  <a:schemeClr val="bg1"/>
                </a:solidFill>
              </a:rPr>
              <a:t>strategy and  Safeguards: </a:t>
            </a:r>
            <a:r>
              <a:rPr lang="en-US" sz="2400" b="1" dirty="0" smtClean="0">
                <a:solidFill>
                  <a:schemeClr val="bg1"/>
                </a:solidFill>
              </a:rPr>
              <a:t>Experiences from Bhutan REDD+ Readiness (so far?)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45890" y="3732418"/>
            <a:ext cx="90695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Regional South-South Learning event on country approaches to REDD+ safeguards and Safeguard Information Systems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26-27 October 2017, Hanoi, Vietnam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78797" y="4800141"/>
            <a:ext cx="89366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Samten Wangchuk</a:t>
            </a:r>
          </a:p>
          <a:p>
            <a:pPr algn="ctr"/>
            <a:r>
              <a:rPr lang="en-US" dirty="0" smtClean="0"/>
              <a:t>Department of Forest and Park Services, Ministry of Agriculture and Forests, Royal Government of Bhutan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17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12" y="-62089"/>
            <a:ext cx="10058400" cy="66892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30" y="452718"/>
            <a:ext cx="9404723" cy="1201104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Presentation lay out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9756" y="1593603"/>
            <a:ext cx="8946541" cy="3712159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400" b="1" dirty="0" smtClean="0">
                <a:solidFill>
                  <a:schemeClr val="bg1"/>
                </a:solidFill>
              </a:rPr>
              <a:t>Brief updates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b="1" dirty="0" smtClean="0">
                <a:solidFill>
                  <a:schemeClr val="bg1"/>
                </a:solidFill>
              </a:rPr>
              <a:t>Processes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b="1" dirty="0" smtClean="0">
                <a:solidFill>
                  <a:schemeClr val="bg1"/>
                </a:solidFill>
              </a:rPr>
              <a:t>Challenges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b="1" dirty="0" smtClean="0">
                <a:solidFill>
                  <a:schemeClr val="bg1"/>
                </a:solidFill>
              </a:rPr>
              <a:t>Opportunities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b="1" dirty="0" smtClean="0">
                <a:solidFill>
                  <a:schemeClr val="bg1"/>
                </a:solidFill>
              </a:rPr>
              <a:t>Lessons 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75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953" y="1374600"/>
            <a:ext cx="4974619" cy="43349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27496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Brief updates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793" y="1374600"/>
            <a:ext cx="6877160" cy="509393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REDD+ Readiness phase (2014-2019)</a:t>
            </a:r>
          </a:p>
          <a:p>
            <a:r>
              <a:rPr lang="en-US" b="1" dirty="0">
                <a:solidFill>
                  <a:schemeClr val="bg1"/>
                </a:solidFill>
              </a:rPr>
              <a:t>REDD+ Strategy/Action Plan </a:t>
            </a:r>
          </a:p>
          <a:p>
            <a:pPr lvl="1"/>
            <a:r>
              <a:rPr lang="en-US" b="1" dirty="0">
                <a:solidFill>
                  <a:schemeClr val="bg1"/>
                </a:solidFill>
              </a:rPr>
              <a:t>Drivers study: preliminary strategy options identified</a:t>
            </a:r>
          </a:p>
          <a:p>
            <a:pPr lvl="1"/>
            <a:r>
              <a:rPr lang="en-US" b="1" dirty="0">
                <a:solidFill>
                  <a:schemeClr val="bg1"/>
                </a:solidFill>
              </a:rPr>
              <a:t>Intensive field consultations of the strategy options and PAMs under process</a:t>
            </a:r>
          </a:p>
          <a:p>
            <a:r>
              <a:rPr lang="en-US" b="1" dirty="0">
                <a:solidFill>
                  <a:schemeClr val="bg1"/>
                </a:solidFill>
              </a:rPr>
              <a:t>Safeguards (SESA/ESMF/SIS)</a:t>
            </a:r>
          </a:p>
          <a:p>
            <a:pPr lvl="1"/>
            <a:r>
              <a:rPr lang="en-US" b="1" dirty="0">
                <a:solidFill>
                  <a:schemeClr val="bg1"/>
                </a:solidFill>
              </a:rPr>
              <a:t>A roadmap to country approach to REDD+ Safeguards for Bhutan 2016</a:t>
            </a:r>
          </a:p>
          <a:p>
            <a:pPr lvl="1"/>
            <a:r>
              <a:rPr lang="en-US" b="1" dirty="0">
                <a:solidFill>
                  <a:schemeClr val="bg1"/>
                </a:solidFill>
              </a:rPr>
              <a:t>Corruption Risks Assessments </a:t>
            </a:r>
          </a:p>
          <a:p>
            <a:pPr lvl="1"/>
            <a:r>
              <a:rPr lang="en-US" b="1" dirty="0">
                <a:solidFill>
                  <a:schemeClr val="bg1"/>
                </a:solidFill>
              </a:rPr>
              <a:t>Stakeholder engagement guideline</a:t>
            </a:r>
          </a:p>
          <a:p>
            <a:pPr lvl="1"/>
            <a:r>
              <a:rPr lang="en-US" b="1" dirty="0">
                <a:solidFill>
                  <a:schemeClr val="bg1"/>
                </a:solidFill>
              </a:rPr>
              <a:t>Technical Working Group on REDD+ Safeguards</a:t>
            </a:r>
          </a:p>
          <a:p>
            <a:pPr lvl="1"/>
            <a:r>
              <a:rPr lang="en-US" b="1" dirty="0">
                <a:solidFill>
                  <a:schemeClr val="bg1"/>
                </a:solidFill>
              </a:rPr>
              <a:t>SESA works under process, strategy options finalization December will lead to safeguards </a:t>
            </a:r>
            <a:r>
              <a:rPr lang="en-US" b="1" dirty="0" smtClean="0">
                <a:solidFill>
                  <a:schemeClr val="bg1"/>
                </a:solidFill>
              </a:rPr>
              <a:t>works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226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79371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Processes (linking processes)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1822" y="1332089"/>
            <a:ext cx="1003017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Followed/following sequence in the development of National REDD+ strategy and Safeguards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Drivers of d &amp; d study completed in 2016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REDD+ strategy works started in May 2017 (9 months) and safeguard works in June 2017 (12 months)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Draft </a:t>
            </a:r>
            <a:r>
              <a:rPr lang="en-US" sz="2000" dirty="0">
                <a:solidFill>
                  <a:schemeClr val="bg1"/>
                </a:solidFill>
              </a:rPr>
              <a:t>strategy options/interventions </a:t>
            </a:r>
            <a:r>
              <a:rPr lang="en-US" sz="2000" dirty="0" smtClean="0">
                <a:solidFill>
                  <a:schemeClr val="bg1"/>
                </a:solidFill>
              </a:rPr>
              <a:t>defined </a:t>
            </a:r>
            <a:r>
              <a:rPr lang="en-US" sz="2000" dirty="0">
                <a:solidFill>
                  <a:schemeClr val="bg1"/>
                </a:solidFill>
              </a:rPr>
              <a:t>by December, </a:t>
            </a:r>
            <a:r>
              <a:rPr lang="en-US" sz="2000" dirty="0" smtClean="0">
                <a:solidFill>
                  <a:schemeClr val="bg1"/>
                </a:solidFill>
              </a:rPr>
              <a:t>2017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SESA </a:t>
            </a:r>
            <a:r>
              <a:rPr lang="en-US" sz="2000" dirty="0">
                <a:solidFill>
                  <a:schemeClr val="bg1"/>
                </a:solidFill>
              </a:rPr>
              <a:t>and identification of relevant safeguards based on </a:t>
            </a:r>
            <a:r>
              <a:rPr lang="en-US" sz="2000" dirty="0" smtClean="0">
                <a:solidFill>
                  <a:schemeClr val="bg1"/>
                </a:solidFill>
              </a:rPr>
              <a:t>defined strategy options (national consultants recruited to support international)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Ensure engagement of similar stakeholders: </a:t>
            </a:r>
            <a:r>
              <a:rPr lang="en-US" sz="2000" dirty="0" err="1" smtClean="0">
                <a:solidFill>
                  <a:schemeClr val="bg1"/>
                </a:solidFill>
              </a:rPr>
              <a:t>eg</a:t>
            </a:r>
            <a:r>
              <a:rPr lang="en-US" sz="2000" dirty="0" smtClean="0">
                <a:solidFill>
                  <a:schemeClr val="bg1"/>
                </a:solidFill>
              </a:rPr>
              <a:t>: Joint workshop on REDD+ strategy and safeguards in Aug 2-4, 2017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REDD+ strategy consultations almost completed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REDD+ strategy consultation teams will carry out conduct consultations </a:t>
            </a:r>
            <a:r>
              <a:rPr lang="en-US" sz="2000" dirty="0" err="1" smtClean="0">
                <a:solidFill>
                  <a:schemeClr val="bg1"/>
                </a:solidFill>
              </a:rPr>
              <a:t>onrelevant</a:t>
            </a:r>
            <a:r>
              <a:rPr lang="en-US" sz="2000" dirty="0" smtClean="0">
                <a:solidFill>
                  <a:schemeClr val="bg1"/>
                </a:solidFill>
              </a:rPr>
              <a:t> safeguards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Possibility to link NFMS (ongoing) to SIS???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Conclusion:  </a:t>
            </a:r>
            <a:r>
              <a:rPr lang="en-US" sz="2000" dirty="0" smtClean="0">
                <a:solidFill>
                  <a:schemeClr val="bg1"/>
                </a:solidFill>
              </a:rPr>
              <a:t>Proper sequencing of different REDD+ works is pivotal: Safeguards follow the REDD+ strategy options</a:t>
            </a:r>
          </a:p>
        </p:txBody>
      </p:sp>
    </p:spTree>
    <p:extLst>
      <p:ext uri="{BB962C8B-B14F-4D97-AF65-F5344CB8AC3E}">
        <p14:creationId xmlns:p14="http://schemas.microsoft.com/office/powerpoint/2010/main" val="528393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490" y="553727"/>
            <a:ext cx="9502600" cy="789651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Challenges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5906394"/>
              </p:ext>
            </p:extLst>
          </p:nvPr>
        </p:nvGraphicFramePr>
        <p:xfrm>
          <a:off x="819863" y="1501422"/>
          <a:ext cx="10277115" cy="40922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881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889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19669">
                <a:tc>
                  <a:txBody>
                    <a:bodyPr/>
                    <a:lstStyle/>
                    <a:p>
                      <a:r>
                        <a:rPr lang="en-US" dirty="0" smtClean="0"/>
                        <a:t>Challenges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Attempts to</a:t>
                      </a:r>
                      <a:r>
                        <a:rPr lang="en-US" baseline="0" dirty="0" smtClean="0"/>
                        <a:t> address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37537">
                <a:tc>
                  <a:txBody>
                    <a:bodyPr/>
                    <a:lstStyle/>
                    <a:p>
                      <a:r>
                        <a:rPr lang="en-US" dirty="0" smtClean="0"/>
                        <a:t>Lack of information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Rely on available data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147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Lack of</a:t>
                      </a:r>
                      <a:r>
                        <a:rPr lang="en-US" baseline="0" dirty="0" smtClean="0"/>
                        <a:t> competence (REDD+ TWGs and secretariat)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dirty="0" smtClean="0"/>
                        <a:t>Capacity buildings of TWG members </a:t>
                      </a:r>
                    </a:p>
                    <a:p>
                      <a:pPr lvl="0"/>
                      <a:r>
                        <a:rPr lang="en-US" dirty="0" smtClean="0"/>
                        <a:t>Workshops, study</a:t>
                      </a:r>
                      <a:r>
                        <a:rPr lang="en-US" baseline="0" dirty="0" smtClean="0"/>
                        <a:t> visits to advanced countries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20301">
                <a:tc>
                  <a:txBody>
                    <a:bodyPr/>
                    <a:lstStyle/>
                    <a:p>
                      <a:r>
                        <a:rPr lang="en-US" dirty="0" smtClean="0"/>
                        <a:t>Uncertainty</a:t>
                      </a:r>
                      <a:r>
                        <a:rPr lang="en-US" baseline="0" dirty="0" smtClean="0"/>
                        <a:t> of future REDD+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Cautious on REDD+</a:t>
                      </a:r>
                      <a:r>
                        <a:rPr lang="en-US" baseline="0" dirty="0" smtClean="0"/>
                        <a:t> awareness programs with the </a:t>
                      </a:r>
                      <a:r>
                        <a:rPr lang="en-US" dirty="0" smtClean="0"/>
                        <a:t>communities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19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272" y="400756"/>
            <a:ext cx="5705217" cy="59661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045" y="176140"/>
            <a:ext cx="9593634" cy="755193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Opportunities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044" y="924526"/>
            <a:ext cx="6289228" cy="511894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Comprehensive review of PLRs and linking to Cancun safeguards</a:t>
            </a:r>
          </a:p>
          <a:p>
            <a:r>
              <a:rPr lang="en-US" dirty="0">
                <a:solidFill>
                  <a:schemeClr val="bg1"/>
                </a:solidFill>
              </a:rPr>
              <a:t>Considering all safeguards as a package (SESA/ESMF and SIS</a:t>
            </a:r>
            <a:r>
              <a:rPr lang="en-US" dirty="0" smtClean="0">
                <a:solidFill>
                  <a:schemeClr val="bg1"/>
                </a:solidFill>
              </a:rPr>
              <a:t>):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1800" dirty="0" smtClean="0">
                <a:solidFill>
                  <a:schemeClr val="bg1"/>
                </a:solidFill>
              </a:rPr>
              <a:t>Safeguard objectives to meet </a:t>
            </a:r>
            <a:r>
              <a:rPr lang="en-US" sz="1800" dirty="0">
                <a:solidFill>
                  <a:schemeClr val="bg1"/>
                </a:solidFill>
              </a:rPr>
              <a:t>WB/FCPF and UNFCCC safeguard </a:t>
            </a:r>
            <a:r>
              <a:rPr lang="en-US" sz="1800" dirty="0" smtClean="0">
                <a:solidFill>
                  <a:schemeClr val="bg1"/>
                </a:solidFill>
              </a:rPr>
              <a:t>requirements</a:t>
            </a:r>
          </a:p>
          <a:p>
            <a:pPr lvl="2"/>
            <a:r>
              <a:rPr lang="en-US" sz="1800" dirty="0" smtClean="0">
                <a:solidFill>
                  <a:schemeClr val="bg1"/>
                </a:solidFill>
              </a:rPr>
              <a:t>REDD+ secretariat is mandated to coordinate various safeguards from the outset </a:t>
            </a:r>
            <a:endParaRPr lang="en-US" sz="1800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Engagement of all relevant stakeholders (different levels, different groups)</a:t>
            </a:r>
          </a:p>
          <a:p>
            <a:r>
              <a:rPr lang="en-US" dirty="0">
                <a:solidFill>
                  <a:schemeClr val="bg1"/>
                </a:solidFill>
              </a:rPr>
              <a:t>Learning process (exchange programs for TWG members) and learn from advanced countries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500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01949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Lessons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4173" y="1234624"/>
            <a:ext cx="9972049" cy="332608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REDD+ strategy options to be </a:t>
            </a:r>
            <a:r>
              <a:rPr lang="en-US" b="1" dirty="0" smtClean="0">
                <a:solidFill>
                  <a:schemeClr val="bg1"/>
                </a:solidFill>
              </a:rPr>
              <a:t>defined </a:t>
            </a:r>
            <a:r>
              <a:rPr lang="en-US" b="1" dirty="0">
                <a:solidFill>
                  <a:schemeClr val="bg1"/>
                </a:solidFill>
              </a:rPr>
              <a:t>before identifying safeguards	</a:t>
            </a:r>
          </a:p>
          <a:p>
            <a:r>
              <a:rPr lang="en-US" b="1" dirty="0">
                <a:solidFill>
                  <a:schemeClr val="bg1"/>
                </a:solidFill>
              </a:rPr>
              <a:t>Building on existing systems </a:t>
            </a:r>
            <a:r>
              <a:rPr lang="en-US" b="1" dirty="0" smtClean="0">
                <a:solidFill>
                  <a:schemeClr val="bg1"/>
                </a:solidFill>
              </a:rPr>
              <a:t>(wherever possible)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REDD+ </a:t>
            </a:r>
            <a:r>
              <a:rPr lang="en-US" b="1" dirty="0" smtClean="0">
                <a:solidFill>
                  <a:schemeClr val="bg1"/>
                </a:solidFill>
              </a:rPr>
              <a:t>(readiness phase) benefits </a:t>
            </a:r>
            <a:r>
              <a:rPr lang="en-US" b="1" dirty="0">
                <a:solidFill>
                  <a:schemeClr val="bg1"/>
                </a:solidFill>
              </a:rPr>
              <a:t>nationally-no regret </a:t>
            </a:r>
            <a:r>
              <a:rPr lang="en-US" b="1" dirty="0" smtClean="0">
                <a:solidFill>
                  <a:schemeClr val="bg1"/>
                </a:solidFill>
              </a:rPr>
              <a:t>strategy: institutional </a:t>
            </a:r>
            <a:r>
              <a:rPr lang="en-US" b="1" dirty="0">
                <a:solidFill>
                  <a:schemeClr val="bg1"/>
                </a:solidFill>
              </a:rPr>
              <a:t>capacity, stakeholder engagement and information generation (NFI, FIMS, NFMS</a:t>
            </a:r>
            <a:r>
              <a:rPr lang="en-US" b="1" dirty="0" smtClean="0">
                <a:solidFill>
                  <a:schemeClr val="bg1"/>
                </a:solidFill>
              </a:rPr>
              <a:t>)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Heritage forest (14 till now), NFI (first report on NFI published), Land use land cover mapping (LULC 2016), database on forest information management system, </a:t>
            </a:r>
            <a:r>
              <a:rPr lang="en-US" b="1" dirty="0" err="1" smtClean="0">
                <a:solidFill>
                  <a:schemeClr val="bg1"/>
                </a:solidFill>
              </a:rPr>
              <a:t>awaraness</a:t>
            </a:r>
            <a:r>
              <a:rPr lang="en-US" b="1" dirty="0" smtClean="0">
                <a:solidFill>
                  <a:schemeClr val="bg1"/>
                </a:solidFill>
              </a:rPr>
              <a:t> workshops to academic institutes, built capacity of forestry for forest management and other stakeholders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17684" y="4403272"/>
            <a:ext cx="10058399" cy="245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661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76" y="342650"/>
            <a:ext cx="8144540" cy="6108406"/>
          </a:xfrm>
        </p:spPr>
      </p:pic>
      <p:sp>
        <p:nvSpPr>
          <p:cNvPr id="6" name="TextBox 5"/>
          <p:cNvSpPr txBox="1"/>
          <p:nvPr/>
        </p:nvSpPr>
        <p:spPr>
          <a:xfrm>
            <a:off x="5373512" y="4529467"/>
            <a:ext cx="57234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THANK YOU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       For the opportunity to 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                      present and learn!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35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143</TotalTime>
  <Words>430</Words>
  <Application>Microsoft Office PowerPoint</Application>
  <PresentationFormat>Widescreen</PresentationFormat>
  <Paragraphs>59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Century Gothic</vt:lpstr>
      <vt:lpstr>Courier New</vt:lpstr>
      <vt:lpstr>Wingdings 3</vt:lpstr>
      <vt:lpstr>Ion</vt:lpstr>
      <vt:lpstr>Coordination between the development processes of National REDD+ strategy and  Safeguards: Experiences from Bhutan REDD+ Readiness (so far?)</vt:lpstr>
      <vt:lpstr>Presentation lay out</vt:lpstr>
      <vt:lpstr>Brief updates</vt:lpstr>
      <vt:lpstr>Processes (linking processes)</vt:lpstr>
      <vt:lpstr>Challenges    </vt:lpstr>
      <vt:lpstr>Opportunities</vt:lpstr>
      <vt:lpstr>Lessons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Coordination between the processes of National REDD+ strategy development and  Safeguards: Experiences from Bhutan REDD+</dc:title>
  <dc:creator>Samten Wangchuk</dc:creator>
  <cp:lastModifiedBy>Richard Rastall</cp:lastModifiedBy>
  <cp:revision>19</cp:revision>
  <dcterms:created xsi:type="dcterms:W3CDTF">2017-10-25T15:06:04Z</dcterms:created>
  <dcterms:modified xsi:type="dcterms:W3CDTF">2017-10-26T02:44:59Z</dcterms:modified>
</cp:coreProperties>
</file>