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819" r:id="rId3"/>
  </p:sldMasterIdLst>
  <p:notesMasterIdLst>
    <p:notesMasterId r:id="rId12"/>
  </p:notesMasterIdLst>
  <p:handoutMasterIdLst>
    <p:handoutMasterId r:id="rId13"/>
  </p:handoutMasterIdLst>
  <p:sldIdLst>
    <p:sldId id="256" r:id="rId4"/>
    <p:sldId id="284" r:id="rId5"/>
    <p:sldId id="324" r:id="rId6"/>
    <p:sldId id="318" r:id="rId7"/>
    <p:sldId id="322" r:id="rId8"/>
    <p:sldId id="271" r:id="rId9"/>
    <p:sldId id="319" r:id="rId10"/>
    <p:sldId id="320" r:id="rId1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284"/>
            <p14:sldId id="324"/>
            <p14:sldId id="318"/>
            <p14:sldId id="322"/>
            <p14:sldId id="271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5117" autoAdjust="0"/>
  </p:normalViewPr>
  <p:slideViewPr>
    <p:cSldViewPr showGuides="1">
      <p:cViewPr varScale="1">
        <p:scale>
          <a:sx n="68" d="100"/>
          <a:sy n="68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8406E0-8EC0-4E0E-9831-B5AE23329E64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9EFB1-7081-44B8-86C3-28495E0D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C27FDF-9447-4991-B608-3E1ED9B1AF4F}" type="datetimeFigureOut">
              <a:rPr lang="en-GB" smtClean="0"/>
              <a:t>21/08/2016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52EFC-052B-46F0-B1B6-57CA7A28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0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6" b="27384"/>
          <a:stretch/>
        </p:blipFill>
        <p:spPr>
          <a:xfrm>
            <a:off x="0" y="5332752"/>
            <a:ext cx="9158991" cy="1526498"/>
          </a:xfrm>
          <a:prstGeom prst="rect">
            <a:avLst/>
          </a:prstGeom>
        </p:spPr>
      </p:pic>
      <p:pic>
        <p:nvPicPr>
          <p:cNvPr id="12" name="Picture 11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87098"/>
            <a:ext cx="1371599" cy="9686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 userDrawn="1"/>
        </p:nvSpPr>
        <p:spPr>
          <a:xfrm>
            <a:off x="304800" y="152400"/>
            <a:ext cx="591362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REGIONAL INFORMATION</a:t>
            </a:r>
            <a:r>
              <a:rPr lang="en-GB" sz="1600" b="1" baseline="0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</a:t>
            </a: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EXCHANGE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REDD+ KNOWLEDGE</a:t>
            </a:r>
            <a:r>
              <a:rPr lang="en-GB" sz="1600" b="1" baseline="0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MANAGEMENT AND COMMUNICATIONS</a:t>
            </a:r>
            <a:endParaRPr lang="en-GB" sz="1600" b="1" dirty="0" smtClean="0">
              <a:solidFill>
                <a:srgbClr val="4F81B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DaunPenh" panose="02000500000000020004" pitchFamily="2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23 - 25 AUGUST 2016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1066800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333029" cy="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22" name="Picture 21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93" y="6045594"/>
            <a:ext cx="1107209" cy="781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2438400" y="5944415"/>
            <a:ext cx="4267200" cy="9135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93" y="6001897"/>
            <a:ext cx="1183407" cy="8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18" name="Picture 17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93" y="6045594"/>
            <a:ext cx="1107209" cy="781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2438400" y="5944415"/>
            <a:ext cx="4267200" cy="91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93" y="6001897"/>
            <a:ext cx="1183407" cy="8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ps.gov.bt/node/507" TargetMode="External"/><Relationship Id="rId2" Type="http://schemas.openxmlformats.org/officeDocument/2006/relationships/hyperlink" Target="http://www.moaf.gov.bt/moaf/?p=7895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500"/>
            <a:ext cx="9144000" cy="5158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610600" cy="3581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Country Experience on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KM and Communications Work in the context of REDD+ program in Bhutan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GB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By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Samten Wangchuk</a:t>
            </a:r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23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August 2016</a:t>
            </a:r>
          </a:p>
          <a:p>
            <a:pPr algn="r"/>
            <a:endParaRPr lang="en-GB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Background of the REDD+ KM and related activities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05" y="1084836"/>
            <a:ext cx="83418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lvl="1" indent="-352425">
              <a:buFont typeface="Wingdings" panose="05000000000000000000" pitchFamily="2" charset="2"/>
              <a:buChar char="ü"/>
            </a:pPr>
            <a:r>
              <a:rPr lang="en-US" sz="2200" i="1" dirty="0" smtClean="0"/>
              <a:t>Initiated </a:t>
            </a:r>
            <a:r>
              <a:rPr lang="en-US" sz="2200" i="1" dirty="0" smtClean="0"/>
              <a:t>in 2010: Awareness and sensitization workshops across the </a:t>
            </a:r>
            <a:r>
              <a:rPr lang="en-US" sz="2200" i="1" dirty="0" smtClean="0"/>
              <a:t>country</a:t>
            </a:r>
          </a:p>
          <a:p>
            <a:pPr marL="534988" lvl="1" indent="-352425">
              <a:buFont typeface="Wingdings" panose="05000000000000000000" pitchFamily="2" charset="2"/>
              <a:buChar char="ü"/>
            </a:pPr>
            <a:endParaRPr lang="en-US" sz="1000" i="1" dirty="0" smtClean="0"/>
          </a:p>
          <a:p>
            <a:pPr marL="534988" lvl="1" indent="-352425">
              <a:buFont typeface="Wingdings" panose="05000000000000000000" pitchFamily="2" charset="2"/>
              <a:buChar char="ü"/>
            </a:pPr>
            <a:r>
              <a:rPr lang="en-US" sz="2200" i="1" dirty="0" smtClean="0"/>
              <a:t>REDD+ readiness (2014-2018)</a:t>
            </a:r>
          </a:p>
          <a:p>
            <a:pPr marL="534988" lvl="1" indent="-352425"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 marL="534988" lvl="1" indent="-352425">
              <a:buFont typeface="Wingdings" panose="05000000000000000000" pitchFamily="2" charset="2"/>
              <a:buChar char="ü"/>
            </a:pPr>
            <a:r>
              <a:rPr lang="en-US" sz="2200" dirty="0" smtClean="0"/>
              <a:t>Decisions</a:t>
            </a:r>
            <a:r>
              <a:rPr lang="en-US" sz="2200" dirty="0" smtClean="0"/>
              <a:t>: Stakeholder consultations, three </a:t>
            </a:r>
            <a:r>
              <a:rPr lang="en-US" sz="2200" dirty="0"/>
              <a:t>Technical Working </a:t>
            </a:r>
            <a:r>
              <a:rPr lang="en-US" sz="2200" dirty="0" smtClean="0"/>
              <a:t>Groups (</a:t>
            </a:r>
            <a:r>
              <a:rPr lang="en-US" sz="2200" dirty="0"/>
              <a:t>NFMS/FREL, Safeguards, Strategy option</a:t>
            </a:r>
            <a:r>
              <a:rPr lang="en-US" sz="2200" dirty="0" smtClean="0"/>
              <a:t>), </a:t>
            </a:r>
            <a:r>
              <a:rPr lang="en-US" sz="2200" dirty="0" err="1" smtClean="0"/>
              <a:t>MoAF</a:t>
            </a:r>
            <a:r>
              <a:rPr lang="en-US" sz="2200" dirty="0" smtClean="0"/>
              <a:t> and cabinet (for policy level)</a:t>
            </a:r>
            <a:endParaRPr lang="en-US" sz="2200" dirty="0"/>
          </a:p>
          <a:p>
            <a:pPr marL="534988" lvl="1" indent="-352425">
              <a:buFont typeface="Wingdings" panose="05000000000000000000" pitchFamily="2" charset="2"/>
              <a:buChar char="ü"/>
            </a:pPr>
            <a:endParaRPr lang="en-GB" sz="1000" i="1" dirty="0" smtClean="0"/>
          </a:p>
          <a:p>
            <a:pPr marL="534988" lvl="1" indent="-352425">
              <a:buFont typeface="Wingdings" panose="05000000000000000000" pitchFamily="2" charset="2"/>
              <a:buChar char="ü"/>
            </a:pPr>
            <a:r>
              <a:rPr lang="en-GB" sz="2200" i="1" dirty="0" smtClean="0"/>
              <a:t>REDD</a:t>
            </a:r>
            <a:r>
              <a:rPr lang="en-GB" sz="2200" i="1" dirty="0" smtClean="0"/>
              <a:t>+ Readiness involves capacity building, awareness workshops for the field stakeholders and communities, Strategy implementation</a:t>
            </a:r>
          </a:p>
          <a:p>
            <a:pPr marL="534988" lvl="1" indent="-352425">
              <a:buFont typeface="Wingdings" panose="05000000000000000000" pitchFamily="2" charset="2"/>
              <a:buChar char="ü"/>
            </a:pPr>
            <a:endParaRPr lang="en-GB" sz="1000" i="1" dirty="0" smtClean="0"/>
          </a:p>
          <a:p>
            <a:pPr marL="534988" lvl="1" indent="-352425">
              <a:buFont typeface="Wingdings" panose="05000000000000000000" pitchFamily="2" charset="2"/>
              <a:buChar char="ü"/>
            </a:pPr>
            <a:r>
              <a:rPr lang="en-GB" sz="2200" i="1" dirty="0" smtClean="0"/>
              <a:t>Continued </a:t>
            </a:r>
            <a:r>
              <a:rPr lang="en-GB" sz="2200" i="1" dirty="0" smtClean="0"/>
              <a:t>engagement with stakeholders in terms of workshops, meetings, bilateral discussions, field visits, focus group discussions for all works under REDD+ readiness 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2290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2" y="286543"/>
            <a:ext cx="8236228" cy="62785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Awareness workshops </a:t>
            </a:r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on 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REDD+ </a:t>
            </a:r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( 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2010 </a:t>
            </a:r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– 2013) 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75329"/>
              </p:ext>
            </p:extLst>
          </p:nvPr>
        </p:nvGraphicFramePr>
        <p:xfrm>
          <a:off x="228600" y="1143000"/>
          <a:ext cx="8686801" cy="43231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155120428"/>
                    </a:ext>
                  </a:extLst>
                </a:gridCol>
                <a:gridCol w="3764406">
                  <a:extLst>
                    <a:ext uri="{9D8B030D-6E8A-4147-A177-3AD203B41FA5}">
                      <a16:colId xmlns:a16="http://schemas.microsoft.com/office/drawing/2014/main" xmlns="" val="2095499628"/>
                    </a:ext>
                  </a:extLst>
                </a:gridCol>
                <a:gridCol w="1264795">
                  <a:extLst>
                    <a:ext uri="{9D8B030D-6E8A-4147-A177-3AD203B41FA5}">
                      <a16:colId xmlns:a16="http://schemas.microsoft.com/office/drawing/2014/main" xmlns="" val="3603637526"/>
                    </a:ext>
                  </a:extLst>
                </a:gridCol>
              </a:tblGrid>
              <a:tr h="469235">
                <a:tc>
                  <a:txBody>
                    <a:bodyPr/>
                    <a:lstStyle/>
                    <a:p>
                      <a:pPr marL="144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Workshops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Target Audience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Date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extLst>
                  <a:ext uri="{0D108BD9-81ED-4DB2-BD59-A6C34878D82A}">
                    <a16:rowId xmlns:a16="http://schemas.microsoft.com/office/drawing/2014/main" xmlns="" val="903248586"/>
                  </a:ext>
                </a:extLst>
              </a:tr>
              <a:tr h="682967">
                <a:tc>
                  <a:txBody>
                    <a:bodyPr/>
                    <a:lstStyle/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Awareness Raising Seminar on REDD+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National Stakeholders involved in natural resources management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Jun.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extLst>
                  <a:ext uri="{0D108BD9-81ED-4DB2-BD59-A6C34878D82A}">
                    <a16:rowId xmlns:a16="http://schemas.microsoft.com/office/drawing/2014/main" xmlns="" val="2998386304"/>
                  </a:ext>
                </a:extLst>
              </a:tr>
              <a:tr h="877287">
                <a:tc>
                  <a:txBody>
                    <a:bodyPr/>
                    <a:lstStyle/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National Workshop on REDD+ Strategy Development in Bhutan</a:t>
                      </a:r>
                    </a:p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http://www.moaf.gov.bt/moaf/?p=7895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Multi-sector REDD+ stakeholders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Apr.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04935"/>
                  </a:ext>
                </a:extLst>
              </a:tr>
              <a:tr h="848192">
                <a:tc>
                  <a:txBody>
                    <a:bodyPr/>
                    <a:lstStyle/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REDD+ Environmental Safeguard and Multiple Benefits workshop</a:t>
                      </a:r>
                    </a:p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http://www.dofps.gov.bt/node/507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National REDD+ stakeholders and probable implementers (District Officers)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Oct.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extLst>
                  <a:ext uri="{0D108BD9-81ED-4DB2-BD59-A6C34878D82A}">
                    <a16:rowId xmlns:a16="http://schemas.microsoft.com/office/drawing/2014/main" xmlns="" val="2286212797"/>
                  </a:ext>
                </a:extLst>
              </a:tr>
              <a:tr h="906382">
                <a:tc>
                  <a:txBody>
                    <a:bodyPr/>
                    <a:lstStyle/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Forest Monitoring System Workshop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National REDD+ stakeholders, technical NFI, remote sensing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/ GIS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and GHG inventory staff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Dec.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829523"/>
                  </a:ext>
                </a:extLst>
              </a:tr>
              <a:tr h="464882">
                <a:tc>
                  <a:txBody>
                    <a:bodyPr/>
                    <a:lstStyle/>
                    <a:p>
                      <a:pPr marL="144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Awareness at district level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districts (4 region)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54" marR="35054" marT="0" marB="0" anchor="ctr"/>
                </a:tc>
                <a:extLst>
                  <a:ext uri="{0D108BD9-81ED-4DB2-BD59-A6C34878D82A}">
                    <a16:rowId xmlns:a16="http://schemas.microsoft.com/office/drawing/2014/main" xmlns="" val="317532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11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953" y="77500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Completed activities </a:t>
            </a: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05" y="228600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Results/progress/achievements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62495"/>
              </p:ext>
            </p:extLst>
          </p:nvPr>
        </p:nvGraphicFramePr>
        <p:xfrm>
          <a:off x="160854" y="1236673"/>
          <a:ext cx="8794651" cy="431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137">
                  <a:extLst>
                    <a:ext uri="{9D8B030D-6E8A-4147-A177-3AD203B41FA5}">
                      <a16:colId xmlns:a16="http://schemas.microsoft.com/office/drawing/2014/main" xmlns="" val="2013884176"/>
                    </a:ext>
                  </a:extLst>
                </a:gridCol>
                <a:gridCol w="3954514">
                  <a:extLst>
                    <a:ext uri="{9D8B030D-6E8A-4147-A177-3AD203B41FA5}">
                      <a16:colId xmlns:a16="http://schemas.microsoft.com/office/drawing/2014/main" xmlns="" val="905054717"/>
                    </a:ext>
                  </a:extLst>
                </a:gridCol>
              </a:tblGrid>
              <a:tr h="380545">
                <a:tc>
                  <a:txBody>
                    <a:bodyPr/>
                    <a:lstStyle/>
                    <a:p>
                      <a:pPr marL="144000" algn="ctr"/>
                      <a:r>
                        <a:rPr lang="en-US" sz="2000" dirty="0" smtClean="0"/>
                        <a:t>Activities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Outcomes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47084002"/>
                  </a:ext>
                </a:extLst>
              </a:tr>
              <a:tr h="609824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REDD+ Academy October 2015 (UNREDD)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ToT</a:t>
                      </a:r>
                      <a:r>
                        <a:rPr lang="en-US" sz="2000" baseline="0" dirty="0" smtClean="0"/>
                        <a:t> (15), General (26)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0910767"/>
                  </a:ext>
                </a:extLst>
              </a:tr>
              <a:tr h="576663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REDD+ Safeguard workshop (</a:t>
                      </a:r>
                      <a:r>
                        <a:rPr lang="en-US" sz="2000" dirty="0" smtClean="0"/>
                        <a:t>Oct. 2015)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BeRT</a:t>
                      </a:r>
                      <a:r>
                        <a:rPr lang="en-US" sz="2000" baseline="0" dirty="0" smtClean="0"/>
                        <a:t> tool introduced to TWG safeguards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9277097"/>
                  </a:ext>
                </a:extLst>
              </a:tr>
              <a:tr h="1018623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Initial PLR reviews completed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Majority</a:t>
                      </a:r>
                      <a:r>
                        <a:rPr lang="en-US" sz="2000" baseline="0" dirty="0" smtClean="0"/>
                        <a:t> PLRs addresses safeguards to large extent, respecting component yet to study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0441194"/>
                  </a:ext>
                </a:extLst>
              </a:tr>
              <a:tr h="380545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CRA, SE guideline,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Contribute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to GRM and SIS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7105327"/>
                  </a:ext>
                </a:extLst>
              </a:tr>
              <a:tr h="380545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Country approach to Safeguard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SIS development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3718938"/>
                  </a:ext>
                </a:extLst>
              </a:tr>
              <a:tr h="380545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National</a:t>
                      </a:r>
                      <a:r>
                        <a:rPr lang="en-US" sz="2000" baseline="0" dirty="0" smtClean="0"/>
                        <a:t> Forest Inventory (field works)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2012-2015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1072936"/>
                  </a:ext>
                </a:extLst>
              </a:tr>
              <a:tr h="380545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Capacity building on FREL and MRV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924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Ongoing and upcoming activities 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06535"/>
              </p:ext>
            </p:extLst>
          </p:nvPr>
        </p:nvGraphicFramePr>
        <p:xfrm>
          <a:off x="457198" y="1371600"/>
          <a:ext cx="8229600" cy="373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6810307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162977382"/>
                    </a:ext>
                  </a:extLst>
                </a:gridCol>
              </a:tblGrid>
              <a:tr h="4565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Activities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Expected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smtClean="0"/>
                        <a:t>outcomes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60124463"/>
                  </a:ext>
                </a:extLst>
              </a:tr>
              <a:tr h="456500">
                <a:tc>
                  <a:txBody>
                    <a:bodyPr/>
                    <a:lstStyle/>
                    <a:p>
                      <a:pPr marL="144000" algn="l"/>
                      <a:r>
                        <a:rPr lang="en-US" sz="2200" dirty="0" smtClean="0"/>
                        <a:t>Analysi</a:t>
                      </a:r>
                      <a:r>
                        <a:rPr lang="en-US" sz="2200" baseline="0" dirty="0" smtClean="0"/>
                        <a:t>s of NFI data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Carbon stock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4786920"/>
                  </a:ext>
                </a:extLst>
              </a:tr>
              <a:tr h="1020045">
                <a:tc>
                  <a:txBody>
                    <a:bodyPr/>
                    <a:lstStyle/>
                    <a:p>
                      <a:pPr marL="144000" algn="l"/>
                      <a:r>
                        <a:rPr lang="en-US" sz="2200" dirty="0" smtClean="0"/>
                        <a:t>Drivers of deforestation</a:t>
                      </a:r>
                      <a:r>
                        <a:rPr lang="en-US" sz="2200" baseline="0" dirty="0" smtClean="0"/>
                        <a:t> and forest degradation and barriers to plus activities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Drivers, REDD+ strategy options,</a:t>
                      </a:r>
                      <a:r>
                        <a:rPr lang="en-US" sz="2200" baseline="0" dirty="0" smtClean="0"/>
                        <a:t> due in December 2016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2693151"/>
                  </a:ext>
                </a:extLst>
              </a:tr>
              <a:tr h="462840">
                <a:tc>
                  <a:txBody>
                    <a:bodyPr/>
                    <a:lstStyle/>
                    <a:p>
                      <a:pPr marL="144000" algn="l"/>
                      <a:r>
                        <a:rPr lang="en-US" sz="2200" dirty="0" smtClean="0"/>
                        <a:t>SESA, ESMF, SIS and GRM,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ToRs</a:t>
                      </a:r>
                      <a:r>
                        <a:rPr lang="en-US" sz="2200" dirty="0" smtClean="0"/>
                        <a:t> finalized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7988507"/>
                  </a:ext>
                </a:extLst>
              </a:tr>
              <a:tr h="462840">
                <a:tc>
                  <a:txBody>
                    <a:bodyPr/>
                    <a:lstStyle/>
                    <a:p>
                      <a:pPr marL="144000" algn="l"/>
                      <a:r>
                        <a:rPr lang="en-US" sz="2200" dirty="0" smtClean="0"/>
                        <a:t>FRL, FREL, MRV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ToRs</a:t>
                      </a:r>
                      <a:r>
                        <a:rPr lang="en-US" sz="2200" baseline="0" dirty="0" smtClean="0"/>
                        <a:t> finalized 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9261583"/>
                  </a:ext>
                </a:extLst>
              </a:tr>
              <a:tr h="798875">
                <a:tc>
                  <a:txBody>
                    <a:bodyPr/>
                    <a:lstStyle/>
                    <a:p>
                      <a:pPr marL="144000" algn="l"/>
                      <a:r>
                        <a:rPr lang="en-US" sz="2200" dirty="0" smtClean="0"/>
                        <a:t>Strateg</a:t>
                      </a:r>
                      <a:r>
                        <a:rPr lang="en-US" sz="2200" baseline="0" dirty="0" smtClean="0"/>
                        <a:t>y options, Benefit sharing, fund mobilization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ToRs</a:t>
                      </a:r>
                      <a:r>
                        <a:rPr lang="en-US" sz="2200" dirty="0" smtClean="0"/>
                        <a:t> finalized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360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49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207" y="1447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Capacity: </a:t>
            </a:r>
            <a:r>
              <a:rPr lang="en-US" sz="2400" dirty="0" smtClean="0"/>
              <a:t>e.g</a:t>
            </a:r>
            <a:r>
              <a:rPr lang="en-US" sz="2400" dirty="0" smtClean="0"/>
              <a:t>. data analysis for NFI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SIS: no clear guideline, or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Lack of national capacity: most often rely on international experts 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05" y="2286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Challenges encountered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708" y="1611559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Forum (such as this) to learn and exchange experiences from other advanced countries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support as and when required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Support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1" y="283157"/>
            <a:ext cx="8107229" cy="5431843"/>
          </a:xfrm>
          <a:prstGeom prst="rect">
            <a:avLst/>
          </a:prstGeom>
        </p:spPr>
      </p:pic>
      <p:sp>
        <p:nvSpPr>
          <p:cNvPr id="4" name="Subtitle 5"/>
          <p:cNvSpPr txBox="1">
            <a:spLocks/>
          </p:cNvSpPr>
          <p:nvPr/>
        </p:nvSpPr>
        <p:spPr>
          <a:xfrm>
            <a:off x="937485" y="457200"/>
            <a:ext cx="72390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Samten Wangchuk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Email: samtenwangchuk@moaf.gov.bt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3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15533</TotalTime>
  <Words>436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DaunPenh</vt:lpstr>
      <vt:lpstr>Times New Roman</vt:lpstr>
      <vt:lpstr>Wingdings</vt:lpstr>
      <vt:lpstr>Office Theme</vt:lpstr>
      <vt:lpstr>2_Custom Design</vt:lpstr>
      <vt:lpstr>10_Custom Design</vt:lpstr>
      <vt:lpstr>PowerPoint Presentation</vt:lpstr>
      <vt:lpstr>Background of the REDD+ KM and related activities</vt:lpstr>
      <vt:lpstr>Awareness workshops on REDD+ ( 2010 – 2013) </vt:lpstr>
      <vt:lpstr>PowerPoint Presentation</vt:lpstr>
      <vt:lpstr>Ongoing and upcoming activities </vt:lpstr>
      <vt:lpstr>PowerPoint Presentation</vt:lpstr>
      <vt:lpstr>Support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Heang Thy</cp:lastModifiedBy>
  <cp:revision>185</cp:revision>
  <cp:lastPrinted>2016-08-19T03:10:42Z</cp:lastPrinted>
  <dcterms:created xsi:type="dcterms:W3CDTF">2012-09-11T07:20:24Z</dcterms:created>
  <dcterms:modified xsi:type="dcterms:W3CDTF">2016-08-21T08:39:37Z</dcterms:modified>
</cp:coreProperties>
</file>