
<file path=[Content_Types].xml><?xml version="1.0" encoding="utf-8"?>
<Types xmlns="http://schemas.openxmlformats.org/package/2006/content-types">
  <Default Extension="png" ContentType="image/png"/>
  <Default Extension="m4a" ContentType="audio/mp4"/>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notesMasterIdLst>
    <p:notesMasterId r:id="rId42"/>
  </p:notesMasterIdLst>
  <p:handoutMasterIdLst>
    <p:handoutMasterId r:id="rId43"/>
  </p:handoutMasterIdLst>
  <p:sldIdLst>
    <p:sldId id="256" r:id="rId2"/>
    <p:sldId id="318" r:id="rId3"/>
    <p:sldId id="345" r:id="rId4"/>
    <p:sldId id="314" r:id="rId5"/>
    <p:sldId id="315" r:id="rId6"/>
    <p:sldId id="316" r:id="rId7"/>
    <p:sldId id="381" r:id="rId8"/>
    <p:sldId id="259" r:id="rId9"/>
    <p:sldId id="260" r:id="rId10"/>
    <p:sldId id="339" r:id="rId11"/>
    <p:sldId id="341" r:id="rId12"/>
    <p:sldId id="266" r:id="rId13"/>
    <p:sldId id="295" r:id="rId14"/>
    <p:sldId id="319" r:id="rId15"/>
    <p:sldId id="320" r:id="rId16"/>
    <p:sldId id="323" r:id="rId17"/>
    <p:sldId id="333" r:id="rId18"/>
    <p:sldId id="334" r:id="rId19"/>
    <p:sldId id="344" r:id="rId20"/>
    <p:sldId id="296" r:id="rId21"/>
    <p:sldId id="394" r:id="rId22"/>
    <p:sldId id="364" r:id="rId23"/>
    <p:sldId id="393" r:id="rId24"/>
    <p:sldId id="392" r:id="rId25"/>
    <p:sldId id="385" r:id="rId26"/>
    <p:sldId id="367" r:id="rId27"/>
    <p:sldId id="369" r:id="rId28"/>
    <p:sldId id="386" r:id="rId29"/>
    <p:sldId id="372" r:id="rId30"/>
    <p:sldId id="373" r:id="rId31"/>
    <p:sldId id="374" r:id="rId32"/>
    <p:sldId id="376" r:id="rId33"/>
    <p:sldId id="377" r:id="rId34"/>
    <p:sldId id="378" r:id="rId35"/>
    <p:sldId id="382" r:id="rId36"/>
    <p:sldId id="311" r:id="rId37"/>
    <p:sldId id="379" r:id="rId38"/>
    <p:sldId id="396" r:id="rId39"/>
    <p:sldId id="395" r:id="rId40"/>
    <p:sldId id="284" r:id="rId41"/>
  </p:sldIdLst>
  <p:sldSz cx="9144000" cy="6858000" type="screen4x3"/>
  <p:notesSz cx="7086600" cy="90249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43">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05" autoAdjust="0"/>
  </p:normalViewPr>
  <p:slideViewPr>
    <p:cSldViewPr>
      <p:cViewPr varScale="1">
        <p:scale>
          <a:sx n="67" d="100"/>
          <a:sy n="67" d="100"/>
        </p:scale>
        <p:origin x="1476"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44" y="-108"/>
      </p:cViewPr>
      <p:guideLst>
        <p:guide orient="horz" pos="2843"/>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E:\NDVISAVIAGB%20(Autosave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RESULT1.xlsaa.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scatterChart>
        <c:scatterStyle val="lineMarker"/>
        <c:varyColors val="0"/>
        <c:ser>
          <c:idx val="0"/>
          <c:order val="0"/>
          <c:tx>
            <c:strRef>
              <c:f>OONPSAVI_Rasterval!$C$1</c:f>
              <c:strCache>
                <c:ptCount val="1"/>
                <c:pt idx="0">
                  <c:v>AGBiomass(tons)_</c:v>
                </c:pt>
              </c:strCache>
            </c:strRef>
          </c:tx>
          <c:spPr>
            <a:ln w="28575">
              <a:noFill/>
            </a:ln>
          </c:spPr>
          <c:trendline>
            <c:trendlineType val="linear"/>
            <c:dispRSqr val="1"/>
            <c:dispEq val="1"/>
            <c:trendlineLbl>
              <c:layout>
                <c:manualLayout>
                  <c:x val="0.3772569173128168"/>
                  <c:y val="0.1198152134433602"/>
                </c:manualLayout>
              </c:layout>
              <c:numFmt formatCode="General" sourceLinked="0"/>
            </c:trendlineLbl>
          </c:trendline>
          <c:xVal>
            <c:numRef>
              <c:f>OONPSAVI_Rasterval!$B$2:$B$17</c:f>
              <c:numCache>
                <c:formatCode>0.00</c:formatCode>
                <c:ptCount val="16"/>
                <c:pt idx="0">
                  <c:v>0.11700000000000001</c:v>
                </c:pt>
                <c:pt idx="1">
                  <c:v>0.30285000000000001</c:v>
                </c:pt>
                <c:pt idx="2">
                  <c:v>0.30890000000000001</c:v>
                </c:pt>
                <c:pt idx="3">
                  <c:v>0.23330000000000001</c:v>
                </c:pt>
                <c:pt idx="4">
                  <c:v>0.27510000000000001</c:v>
                </c:pt>
                <c:pt idx="5">
                  <c:v>0.26640000000000003</c:v>
                </c:pt>
                <c:pt idx="6">
                  <c:v>0.16639999999999999</c:v>
                </c:pt>
                <c:pt idx="7">
                  <c:v>0.26850000000000002</c:v>
                </c:pt>
                <c:pt idx="8">
                  <c:v>0.30940000000000001</c:v>
                </c:pt>
                <c:pt idx="9">
                  <c:v>5.8900000000000001E-2</c:v>
                </c:pt>
                <c:pt idx="10">
                  <c:v>0.20949999999999999</c:v>
                </c:pt>
                <c:pt idx="11">
                  <c:v>0.28510000000000002</c:v>
                </c:pt>
                <c:pt idx="12">
                  <c:v>0.24890000000000001</c:v>
                </c:pt>
                <c:pt idx="13">
                  <c:v>0.36270000000000002</c:v>
                </c:pt>
                <c:pt idx="14">
                  <c:v>0.2742</c:v>
                </c:pt>
                <c:pt idx="15">
                  <c:v>0.3276</c:v>
                </c:pt>
              </c:numCache>
            </c:numRef>
          </c:xVal>
          <c:yVal>
            <c:numRef>
              <c:f>OONPSAVI_Rasterval!$C$2:$C$17</c:f>
              <c:numCache>
                <c:formatCode>0.00</c:formatCode>
                <c:ptCount val="16"/>
                <c:pt idx="0">
                  <c:v>25.674547</c:v>
                </c:pt>
                <c:pt idx="1">
                  <c:v>47.009436999999998</c:v>
                </c:pt>
                <c:pt idx="2">
                  <c:v>41.457832000000003</c:v>
                </c:pt>
                <c:pt idx="3">
                  <c:v>37.740743000000002</c:v>
                </c:pt>
                <c:pt idx="4">
                  <c:v>42.968265000000002</c:v>
                </c:pt>
                <c:pt idx="5">
                  <c:v>39.864063999999999</c:v>
                </c:pt>
                <c:pt idx="6">
                  <c:v>35.398271999999999</c:v>
                </c:pt>
                <c:pt idx="7">
                  <c:v>32.746263999999996</c:v>
                </c:pt>
                <c:pt idx="8">
                  <c:v>43.586838999999998</c:v>
                </c:pt>
                <c:pt idx="9">
                  <c:v>20.473856999999999</c:v>
                </c:pt>
                <c:pt idx="10">
                  <c:v>34.765842999999997</c:v>
                </c:pt>
                <c:pt idx="11">
                  <c:v>41.816817999999998</c:v>
                </c:pt>
                <c:pt idx="12">
                  <c:v>39.874574000000003</c:v>
                </c:pt>
                <c:pt idx="13">
                  <c:v>42.487394000000002</c:v>
                </c:pt>
                <c:pt idx="14">
                  <c:v>45.848573000000002</c:v>
                </c:pt>
                <c:pt idx="15">
                  <c:v>40.573658000000002</c:v>
                </c:pt>
              </c:numCache>
            </c:numRef>
          </c:yVal>
          <c:smooth val="0"/>
          <c:extLst>
            <c:ext xmlns:c16="http://schemas.microsoft.com/office/drawing/2014/chart" uri="{C3380CC4-5D6E-409C-BE32-E72D297353CC}">
              <c16:uniqueId val="{00000001-4BB5-4786-B135-7D1F2EA9008F}"/>
            </c:ext>
          </c:extLst>
        </c:ser>
        <c:dLbls>
          <c:showLegendKey val="0"/>
          <c:showVal val="0"/>
          <c:showCatName val="0"/>
          <c:showSerName val="0"/>
          <c:showPercent val="0"/>
          <c:showBubbleSize val="0"/>
        </c:dLbls>
        <c:axId val="146818560"/>
        <c:axId val="146820480"/>
      </c:scatterChart>
      <c:valAx>
        <c:axId val="146818560"/>
        <c:scaling>
          <c:orientation val="minMax"/>
        </c:scaling>
        <c:delete val="0"/>
        <c:axPos val="b"/>
        <c:title>
          <c:tx>
            <c:rich>
              <a:bodyPr/>
              <a:lstStyle/>
              <a:p>
                <a:pPr>
                  <a:defRPr/>
                </a:pPr>
                <a:r>
                  <a:rPr lang="en-US"/>
                  <a:t>SAVI</a:t>
                </a:r>
              </a:p>
            </c:rich>
          </c:tx>
          <c:layout>
            <c:manualLayout>
              <c:xMode val="edge"/>
              <c:yMode val="edge"/>
              <c:x val="0.33396806315241129"/>
              <c:y val="0.92646289357339839"/>
            </c:manualLayout>
          </c:layout>
          <c:overlay val="0"/>
        </c:title>
        <c:numFmt formatCode="0.00" sourceLinked="1"/>
        <c:majorTickMark val="out"/>
        <c:minorTickMark val="none"/>
        <c:tickLblPos val="nextTo"/>
        <c:crossAx val="146820480"/>
        <c:crosses val="autoZero"/>
        <c:crossBetween val="midCat"/>
      </c:valAx>
      <c:valAx>
        <c:axId val="146820480"/>
        <c:scaling>
          <c:orientation val="minMax"/>
        </c:scaling>
        <c:delete val="0"/>
        <c:axPos val="l"/>
        <c:title>
          <c:tx>
            <c:rich>
              <a:bodyPr/>
              <a:lstStyle/>
              <a:p>
                <a:pPr>
                  <a:defRPr/>
                </a:pPr>
                <a:r>
                  <a:rPr lang="en-US"/>
                  <a:t>AGB (tons)</a:t>
                </a:r>
              </a:p>
            </c:rich>
          </c:tx>
          <c:overlay val="0"/>
        </c:title>
        <c:numFmt formatCode="0.00" sourceLinked="1"/>
        <c:majorTickMark val="out"/>
        <c:minorTickMark val="none"/>
        <c:tickLblPos val="nextTo"/>
        <c:crossAx val="146818560"/>
        <c:crosses val="autoZero"/>
        <c:crossBetween val="midCat"/>
      </c:valAx>
    </c:plotArea>
    <c:legend>
      <c:legendPos val="r"/>
      <c:layout>
        <c:manualLayout>
          <c:xMode val="edge"/>
          <c:yMode val="edge"/>
          <c:x val="0.68041934643665736"/>
          <c:y val="0.45480109962209581"/>
          <c:w val="0.30431347799082364"/>
          <c:h val="0.18577871875307625"/>
        </c:manualLayout>
      </c:layout>
      <c:overlay val="0"/>
    </c:legend>
    <c:plotVisOnly val="1"/>
    <c:dispBlanksAs val="gap"/>
    <c:showDLblsOverMax val="0"/>
  </c:chart>
  <c:txPr>
    <a:bodyPr/>
    <a:lstStyle/>
    <a:p>
      <a:pPr>
        <a:defRPr sz="2400">
          <a:solidFill>
            <a:schemeClr val="tx1"/>
          </a:solidFill>
          <a:latin typeface="Times New Roman" pitchFamily="18" charset="0"/>
          <a:cs typeface="Times New Roman"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55029585798817"/>
          <c:y val="0.14336295575476679"/>
          <c:w val="0.58816568047337281"/>
          <c:h val="0.64601825741345531"/>
        </c:manualLayout>
      </c:layout>
      <c:scatterChart>
        <c:scatterStyle val="lineMarker"/>
        <c:varyColors val="0"/>
        <c:ser>
          <c:idx val="0"/>
          <c:order val="0"/>
          <c:tx>
            <c:v>CO2 (metric tons) emitted if forest is burnt or deforested</c:v>
          </c:tx>
          <c:spPr>
            <a:ln w="28575">
              <a:noFill/>
            </a:ln>
          </c:spPr>
          <c:marker>
            <c:symbol val="diamond"/>
            <c:size val="5"/>
            <c:spPr>
              <a:solidFill>
                <a:srgbClr val="000080"/>
              </a:solidFill>
              <a:ln>
                <a:solidFill>
                  <a:srgbClr val="000080"/>
                </a:solidFill>
                <a:prstDash val="solid"/>
              </a:ln>
            </c:spPr>
          </c:marker>
          <c:trendline>
            <c:spPr>
              <a:ln w="25400">
                <a:solidFill>
                  <a:srgbClr val="000000"/>
                </a:solidFill>
                <a:prstDash val="solid"/>
              </a:ln>
            </c:spPr>
            <c:trendlineType val="linear"/>
            <c:dispRSqr val="1"/>
            <c:dispEq val="1"/>
            <c:trendlineLbl>
              <c:layout>
                <c:manualLayout>
                  <c:x val="5.1978567767786435E-2"/>
                  <c:y val="-8.6643075098605554E-2"/>
                </c:manualLayout>
              </c:layout>
              <c:numFmt formatCode="General" sourceLinked="0"/>
              <c:spPr>
                <a:noFill/>
                <a:ln w="25400">
                  <a:noFill/>
                </a:ln>
              </c:spPr>
            </c:trendlineLbl>
          </c:trendline>
          <c:xVal>
            <c:numRef>
              <c:f>OBRCO2!$B$2:$B$34</c:f>
              <c:numCache>
                <c:formatCode>#,##0.00</c:formatCode>
                <c:ptCount val="33"/>
                <c:pt idx="0">
                  <c:v>418285.43687838624</c:v>
                </c:pt>
                <c:pt idx="1">
                  <c:v>358064.18752093549</c:v>
                </c:pt>
                <c:pt idx="2">
                  <c:v>431227.87020027003</c:v>
                </c:pt>
                <c:pt idx="3">
                  <c:v>704795.50513347657</c:v>
                </c:pt>
                <c:pt idx="4">
                  <c:v>487881.30411728733</c:v>
                </c:pt>
                <c:pt idx="5">
                  <c:v>456258.07098336465</c:v>
                </c:pt>
                <c:pt idx="6">
                  <c:v>341360.38773968077</c:v>
                </c:pt>
                <c:pt idx="7">
                  <c:v>433940.44107665389</c:v>
                </c:pt>
                <c:pt idx="8">
                  <c:v>408997.27045257296</c:v>
                </c:pt>
                <c:pt idx="9">
                  <c:v>773423.65721126867</c:v>
                </c:pt>
                <c:pt idx="10">
                  <c:v>830872.81867837301</c:v>
                </c:pt>
                <c:pt idx="11">
                  <c:v>360682.480503764</c:v>
                </c:pt>
                <c:pt idx="12">
                  <c:v>401114.01102085668</c:v>
                </c:pt>
                <c:pt idx="13">
                  <c:v>510162.32970734569</c:v>
                </c:pt>
                <c:pt idx="14">
                  <c:v>836000.92901135352</c:v>
                </c:pt>
                <c:pt idx="15">
                  <c:v>871431.93439406971</c:v>
                </c:pt>
                <c:pt idx="16">
                  <c:v>605109.2143974629</c:v>
                </c:pt>
                <c:pt idx="17">
                  <c:v>473800.10400587443</c:v>
                </c:pt>
                <c:pt idx="18">
                  <c:v>825708.69745294191</c:v>
                </c:pt>
                <c:pt idx="19">
                  <c:v>351659.69311743963</c:v>
                </c:pt>
                <c:pt idx="20">
                  <c:v>481836.94251089758</c:v>
                </c:pt>
                <c:pt idx="21">
                  <c:v>1005799.9375572391</c:v>
                </c:pt>
                <c:pt idx="22">
                  <c:v>953770.56984830566</c:v>
                </c:pt>
                <c:pt idx="23">
                  <c:v>1082427.0363086662</c:v>
                </c:pt>
                <c:pt idx="24">
                  <c:v>491806.13226822007</c:v>
                </c:pt>
                <c:pt idx="25">
                  <c:v>434380.31486427592</c:v>
                </c:pt>
                <c:pt idx="26">
                  <c:v>205678.66109329837</c:v>
                </c:pt>
                <c:pt idx="27">
                  <c:v>1172987.9846839788</c:v>
                </c:pt>
                <c:pt idx="28">
                  <c:v>1113180.4004210404</c:v>
                </c:pt>
                <c:pt idx="29">
                  <c:v>1298961.8908919927</c:v>
                </c:pt>
                <c:pt idx="30">
                  <c:v>1040248.0292155578</c:v>
                </c:pt>
                <c:pt idx="31">
                  <c:v>990491.0270758915</c:v>
                </c:pt>
                <c:pt idx="32">
                  <c:v>447076.38174356468</c:v>
                </c:pt>
              </c:numCache>
            </c:numRef>
          </c:xVal>
          <c:yVal>
            <c:numRef>
              <c:f>OBRCO2!$A$2:$A$34</c:f>
              <c:numCache>
                <c:formatCode>#,##0.00</c:formatCode>
                <c:ptCount val="33"/>
                <c:pt idx="0">
                  <c:v>2922.8928395061671</c:v>
                </c:pt>
                <c:pt idx="1">
                  <c:v>3169.6971604938212</c:v>
                </c:pt>
                <c:pt idx="2">
                  <c:v>2931.683703703698</c:v>
                </c:pt>
                <c:pt idx="3">
                  <c:v>5803.6341975308533</c:v>
                </c:pt>
                <c:pt idx="4">
                  <c:v>1808.3435802469098</c:v>
                </c:pt>
                <c:pt idx="5">
                  <c:v>2687.0849382715996</c:v>
                </c:pt>
                <c:pt idx="6">
                  <c:v>2193.1344444444403</c:v>
                </c:pt>
                <c:pt idx="7">
                  <c:v>2247.3648148148104</c:v>
                </c:pt>
                <c:pt idx="8">
                  <c:v>2493.1325925925876</c:v>
                </c:pt>
                <c:pt idx="9">
                  <c:v>5118.250864197521</c:v>
                </c:pt>
                <c:pt idx="10">
                  <c:v>4751.3116049382625</c:v>
                </c:pt>
                <c:pt idx="11">
                  <c:v>2339.2054320987609</c:v>
                </c:pt>
                <c:pt idx="12">
                  <c:v>4659.3509876543121</c:v>
                </c:pt>
                <c:pt idx="13">
                  <c:v>1686.3402469135769</c:v>
                </c:pt>
                <c:pt idx="14">
                  <c:v>5304.7240740740635</c:v>
                </c:pt>
                <c:pt idx="15">
                  <c:v>4921.4893827160395</c:v>
                </c:pt>
                <c:pt idx="16">
                  <c:v>4370.1570370370282</c:v>
                </c:pt>
                <c:pt idx="17">
                  <c:v>3507.8437037036965</c:v>
                </c:pt>
                <c:pt idx="18">
                  <c:v>4809.2262962962859</c:v>
                </c:pt>
                <c:pt idx="19">
                  <c:v>3055.109753086414</c:v>
                </c:pt>
                <c:pt idx="20">
                  <c:v>4042.7486419753</c:v>
                </c:pt>
                <c:pt idx="21">
                  <c:v>4425.60962962962</c:v>
                </c:pt>
                <c:pt idx="22">
                  <c:v>5381.0912345678908</c:v>
                </c:pt>
                <c:pt idx="23">
                  <c:v>5290.9206172839404</c:v>
                </c:pt>
                <c:pt idx="24">
                  <c:v>2527.6366666666613</c:v>
                </c:pt>
                <c:pt idx="25">
                  <c:v>4292.0793827160405</c:v>
                </c:pt>
                <c:pt idx="26">
                  <c:v>1537.8351851851821</c:v>
                </c:pt>
                <c:pt idx="27">
                  <c:v>5162.5701234567796</c:v>
                </c:pt>
                <c:pt idx="28">
                  <c:v>4922.7869135802375</c:v>
                </c:pt>
                <c:pt idx="29">
                  <c:v>5245.3572839506069</c:v>
                </c:pt>
                <c:pt idx="30">
                  <c:v>5660.3176543209765</c:v>
                </c:pt>
                <c:pt idx="31">
                  <c:v>5009.0935802469039</c:v>
                </c:pt>
                <c:pt idx="32">
                  <c:v>2820.4488888888832</c:v>
                </c:pt>
              </c:numCache>
            </c:numRef>
          </c:yVal>
          <c:smooth val="0"/>
          <c:extLst>
            <c:ext xmlns:c16="http://schemas.microsoft.com/office/drawing/2014/chart" uri="{C3380CC4-5D6E-409C-BE32-E72D297353CC}">
              <c16:uniqueId val="{00000001-B507-4FFD-91AD-5332C69952DC}"/>
            </c:ext>
          </c:extLst>
        </c:ser>
        <c:dLbls>
          <c:showLegendKey val="0"/>
          <c:showVal val="0"/>
          <c:showCatName val="0"/>
          <c:showSerName val="0"/>
          <c:showPercent val="0"/>
          <c:showBubbleSize val="0"/>
        </c:dLbls>
        <c:axId val="146949248"/>
        <c:axId val="146951552"/>
      </c:scatterChart>
      <c:valAx>
        <c:axId val="146949248"/>
        <c:scaling>
          <c:orientation val="minMax"/>
        </c:scaling>
        <c:delete val="0"/>
        <c:axPos val="b"/>
        <c:title>
          <c:tx>
            <c:rich>
              <a:bodyPr/>
              <a:lstStyle/>
              <a:p>
                <a:pPr>
                  <a:defRPr/>
                </a:pPr>
                <a:r>
                  <a:rPr lang="en-US"/>
                  <a:t>CO2 Sequestered</a:t>
                </a:r>
              </a:p>
            </c:rich>
          </c:tx>
          <c:layout>
            <c:manualLayout>
              <c:xMode val="edge"/>
              <c:yMode val="edge"/>
              <c:x val="0.43076923076923079"/>
              <c:y val="0.89557596450886112"/>
            </c:manualLayout>
          </c:layout>
          <c:overlay val="0"/>
          <c:spPr>
            <a:noFill/>
            <a:ln w="25400">
              <a:noFill/>
            </a:ln>
          </c:spPr>
        </c:title>
        <c:numFmt formatCode="#,##0.00" sourceLinked="1"/>
        <c:majorTickMark val="cross"/>
        <c:minorTickMark val="none"/>
        <c:tickLblPos val="nextTo"/>
        <c:spPr>
          <a:ln w="3175">
            <a:solidFill>
              <a:srgbClr val="000000"/>
            </a:solidFill>
            <a:prstDash val="solid"/>
          </a:ln>
        </c:spPr>
        <c:txPr>
          <a:bodyPr rot="0" vert="horz"/>
          <a:lstStyle/>
          <a:p>
            <a:pPr>
              <a:defRPr/>
            </a:pPr>
            <a:endParaRPr lang="en-US"/>
          </a:p>
        </c:txPr>
        <c:crossAx val="146951552"/>
        <c:crosses val="autoZero"/>
        <c:crossBetween val="midCat"/>
        <c:dispUnits>
          <c:builtInUnit val="thousands"/>
          <c:dispUnitsLbl>
            <c:layout>
              <c:manualLayout>
                <c:xMode val="edge"/>
                <c:yMode val="edge"/>
                <c:x val="0.66513434053958798"/>
                <c:y val="0.89774696966298018"/>
              </c:manualLayout>
            </c:layout>
            <c:tx>
              <c:rich>
                <a:bodyPr/>
                <a:lstStyle/>
                <a:p>
                  <a:pPr>
                    <a:defRPr/>
                  </a:pPr>
                  <a:r>
                    <a:rPr lang="en-US"/>
                    <a:t>'000</a:t>
                  </a:r>
                </a:p>
              </c:rich>
            </c:tx>
          </c:dispUnitsLbl>
        </c:dispUnits>
      </c:valAx>
      <c:valAx>
        <c:axId val="146951552"/>
        <c:scaling>
          <c:orientation val="minMax"/>
        </c:scaling>
        <c:delete val="0"/>
        <c:axPos val="l"/>
        <c:title>
          <c:tx>
            <c:rich>
              <a:bodyPr/>
              <a:lstStyle/>
              <a:p>
                <a:pPr>
                  <a:defRPr/>
                </a:pPr>
                <a:r>
                  <a:rPr lang="en-US"/>
                  <a:t>CO2 (metric tons) emitted if forest is burnt or deforested</a:t>
                </a:r>
              </a:p>
            </c:rich>
          </c:tx>
          <c:layout>
            <c:manualLayout>
              <c:xMode val="edge"/>
              <c:yMode val="edge"/>
              <c:x val="1.4245754616362001E-2"/>
              <c:y val="0.13097367102616447"/>
            </c:manualLayout>
          </c:layout>
          <c:overlay val="0"/>
          <c:spPr>
            <a:noFill/>
            <a:ln w="25400">
              <a:noFill/>
            </a:ln>
          </c:spPr>
        </c:title>
        <c:numFmt formatCode="#,##0.00" sourceLinked="1"/>
        <c:majorTickMark val="cross"/>
        <c:minorTickMark val="none"/>
        <c:tickLblPos val="nextTo"/>
        <c:spPr>
          <a:ln w="3175">
            <a:solidFill>
              <a:srgbClr val="000000"/>
            </a:solidFill>
            <a:prstDash val="solid"/>
          </a:ln>
        </c:spPr>
        <c:txPr>
          <a:bodyPr rot="0" vert="horz"/>
          <a:lstStyle/>
          <a:p>
            <a:pPr>
              <a:defRPr/>
            </a:pPr>
            <a:endParaRPr lang="en-US"/>
          </a:p>
        </c:txPr>
        <c:crossAx val="146949248"/>
        <c:crosses val="autoZero"/>
        <c:crossBetween val="midCat"/>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1800" b="0"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5124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14100" y="0"/>
            <a:ext cx="3070860" cy="451247"/>
          </a:xfrm>
          <a:prstGeom prst="rect">
            <a:avLst/>
          </a:prstGeom>
        </p:spPr>
        <p:txBody>
          <a:bodyPr vert="horz" lIns="91440" tIns="45720" rIns="91440" bIns="45720" rtlCol="0"/>
          <a:lstStyle>
            <a:lvl1pPr algn="r">
              <a:defRPr sz="1200"/>
            </a:lvl1pPr>
          </a:lstStyle>
          <a:p>
            <a:fld id="{ED674762-4383-48FA-8603-03D149B55EC0}" type="datetimeFigureOut">
              <a:rPr lang="en-US" smtClean="0"/>
              <a:t>10/14/2016</a:t>
            </a:fld>
            <a:endParaRPr lang="en-US"/>
          </a:p>
        </p:txBody>
      </p:sp>
      <p:sp>
        <p:nvSpPr>
          <p:cNvPr id="4" name="Footer Placeholder 3"/>
          <p:cNvSpPr>
            <a:spLocks noGrp="1"/>
          </p:cNvSpPr>
          <p:nvPr>
            <p:ph type="ftr" sz="quarter" idx="2"/>
          </p:nvPr>
        </p:nvSpPr>
        <p:spPr>
          <a:xfrm>
            <a:off x="0" y="8572125"/>
            <a:ext cx="3070860" cy="45124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14100" y="8572125"/>
            <a:ext cx="3070860" cy="451247"/>
          </a:xfrm>
          <a:prstGeom prst="rect">
            <a:avLst/>
          </a:prstGeom>
        </p:spPr>
        <p:txBody>
          <a:bodyPr vert="horz" lIns="91440" tIns="45720" rIns="91440" bIns="45720" rtlCol="0" anchor="b"/>
          <a:lstStyle>
            <a:lvl1pPr algn="r">
              <a:defRPr sz="1200"/>
            </a:lvl1pPr>
          </a:lstStyle>
          <a:p>
            <a:fld id="{7F2AAEF8-277B-4BBA-BCBC-7B5F8F0C9F2E}" type="slidenum">
              <a:rPr lang="en-US" smtClean="0"/>
              <a:t>‹#›</a:t>
            </a:fld>
            <a:endParaRPr lang="en-US"/>
          </a:p>
        </p:txBody>
      </p:sp>
    </p:spTree>
    <p:extLst>
      <p:ext uri="{BB962C8B-B14F-4D97-AF65-F5344CB8AC3E}">
        <p14:creationId xmlns:p14="http://schemas.microsoft.com/office/powerpoint/2010/main" val="1246491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508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14788" y="0"/>
            <a:ext cx="3070225" cy="450850"/>
          </a:xfrm>
          <a:prstGeom prst="rect">
            <a:avLst/>
          </a:prstGeom>
        </p:spPr>
        <p:txBody>
          <a:bodyPr vert="horz" lIns="91440" tIns="45720" rIns="91440" bIns="45720" rtlCol="0"/>
          <a:lstStyle>
            <a:lvl1pPr algn="r">
              <a:defRPr sz="1200"/>
            </a:lvl1pPr>
          </a:lstStyle>
          <a:p>
            <a:fld id="{903DF0FF-B0B0-451A-ADA2-23363543B285}" type="datetimeFigureOut">
              <a:rPr lang="en-US" smtClean="0"/>
              <a:t>10/14/2016</a:t>
            </a:fld>
            <a:endParaRPr lang="en-US"/>
          </a:p>
        </p:txBody>
      </p:sp>
      <p:sp>
        <p:nvSpPr>
          <p:cNvPr id="4" name="Slide Image Placeholder 3"/>
          <p:cNvSpPr>
            <a:spLocks noGrp="1" noRot="1" noChangeAspect="1"/>
          </p:cNvSpPr>
          <p:nvPr>
            <p:ph type="sldImg" idx="2"/>
          </p:nvPr>
        </p:nvSpPr>
        <p:spPr>
          <a:xfrm>
            <a:off x="1287463" y="676275"/>
            <a:ext cx="4511675" cy="3384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286250"/>
            <a:ext cx="5670550" cy="4062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72500"/>
            <a:ext cx="3070225" cy="4508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14788" y="8572500"/>
            <a:ext cx="3070225" cy="450850"/>
          </a:xfrm>
          <a:prstGeom prst="rect">
            <a:avLst/>
          </a:prstGeom>
        </p:spPr>
        <p:txBody>
          <a:bodyPr vert="horz" lIns="91440" tIns="45720" rIns="91440" bIns="45720" rtlCol="0" anchor="b"/>
          <a:lstStyle>
            <a:lvl1pPr algn="r">
              <a:defRPr sz="1200"/>
            </a:lvl1pPr>
          </a:lstStyle>
          <a:p>
            <a:fld id="{D160CDA4-88E7-4A25-9570-26BE2CBBAF8F}" type="slidenum">
              <a:rPr lang="en-US" smtClean="0"/>
              <a:t>‹#›</a:t>
            </a:fld>
            <a:endParaRPr lang="en-US"/>
          </a:p>
        </p:txBody>
      </p:sp>
    </p:spTree>
    <p:extLst>
      <p:ext uri="{BB962C8B-B14F-4D97-AF65-F5344CB8AC3E}">
        <p14:creationId xmlns:p14="http://schemas.microsoft.com/office/powerpoint/2010/main" val="1297911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60CDA4-88E7-4A25-9570-26BE2CBBAF8F}" type="slidenum">
              <a:rPr lang="en-US" smtClean="0"/>
              <a:t>15</a:t>
            </a:fld>
            <a:endParaRPr lang="en-US"/>
          </a:p>
        </p:txBody>
      </p:sp>
    </p:spTree>
    <p:extLst>
      <p:ext uri="{BB962C8B-B14F-4D97-AF65-F5344CB8AC3E}">
        <p14:creationId xmlns:p14="http://schemas.microsoft.com/office/powerpoint/2010/main" val="3683657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EDADA5-8E2C-4407-BD97-6FAA415306AB}"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5272C-AA05-4659-BCAE-6581C2B5E203}" type="slidenum">
              <a:rPr lang="en-US" smtClean="0"/>
              <a:t>‹#›</a:t>
            </a:fld>
            <a:endParaRPr lang="en-US"/>
          </a:p>
        </p:txBody>
      </p:sp>
    </p:spTree>
    <p:extLst>
      <p:ext uri="{BB962C8B-B14F-4D97-AF65-F5344CB8AC3E}">
        <p14:creationId xmlns:p14="http://schemas.microsoft.com/office/powerpoint/2010/main" val="2882872525"/>
      </p:ext>
    </p:extLst>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EDADA5-8E2C-4407-BD97-6FAA415306AB}"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5272C-AA05-4659-BCAE-6581C2B5E203}" type="slidenum">
              <a:rPr lang="en-US" smtClean="0"/>
              <a:t>‹#›</a:t>
            </a:fld>
            <a:endParaRPr lang="en-US"/>
          </a:p>
        </p:txBody>
      </p:sp>
    </p:spTree>
    <p:extLst>
      <p:ext uri="{BB962C8B-B14F-4D97-AF65-F5344CB8AC3E}">
        <p14:creationId xmlns:p14="http://schemas.microsoft.com/office/powerpoint/2010/main" val="3220119081"/>
      </p:ext>
    </p:extLst>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EDADA5-8E2C-4407-BD97-6FAA415306AB}"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5272C-AA05-4659-BCAE-6581C2B5E203}" type="slidenum">
              <a:rPr lang="en-US" smtClean="0"/>
              <a:t>‹#›</a:t>
            </a:fld>
            <a:endParaRPr lang="en-US"/>
          </a:p>
        </p:txBody>
      </p:sp>
    </p:spTree>
    <p:extLst>
      <p:ext uri="{BB962C8B-B14F-4D97-AF65-F5344CB8AC3E}">
        <p14:creationId xmlns:p14="http://schemas.microsoft.com/office/powerpoint/2010/main" val="3515596002"/>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EDADA5-8E2C-4407-BD97-6FAA415306AB}"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5272C-AA05-4659-BCAE-6581C2B5E203}" type="slidenum">
              <a:rPr lang="en-US" smtClean="0"/>
              <a:t>‹#›</a:t>
            </a:fld>
            <a:endParaRPr lang="en-US"/>
          </a:p>
        </p:txBody>
      </p:sp>
    </p:spTree>
    <p:extLst>
      <p:ext uri="{BB962C8B-B14F-4D97-AF65-F5344CB8AC3E}">
        <p14:creationId xmlns:p14="http://schemas.microsoft.com/office/powerpoint/2010/main" val="2751679733"/>
      </p:ext>
    </p:extLst>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EDADA5-8E2C-4407-BD97-6FAA415306AB}"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5272C-AA05-4659-BCAE-6581C2B5E203}" type="slidenum">
              <a:rPr lang="en-US" smtClean="0"/>
              <a:t>‹#›</a:t>
            </a:fld>
            <a:endParaRPr lang="en-US"/>
          </a:p>
        </p:txBody>
      </p:sp>
    </p:spTree>
    <p:extLst>
      <p:ext uri="{BB962C8B-B14F-4D97-AF65-F5344CB8AC3E}">
        <p14:creationId xmlns:p14="http://schemas.microsoft.com/office/powerpoint/2010/main" val="2975804034"/>
      </p:ext>
    </p:extLst>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EDADA5-8E2C-4407-BD97-6FAA415306AB}"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5272C-AA05-4659-BCAE-6581C2B5E203}" type="slidenum">
              <a:rPr lang="en-US" smtClean="0"/>
              <a:t>‹#›</a:t>
            </a:fld>
            <a:endParaRPr lang="en-US"/>
          </a:p>
        </p:txBody>
      </p:sp>
    </p:spTree>
    <p:extLst>
      <p:ext uri="{BB962C8B-B14F-4D97-AF65-F5344CB8AC3E}">
        <p14:creationId xmlns:p14="http://schemas.microsoft.com/office/powerpoint/2010/main" val="2891813383"/>
      </p:ext>
    </p:extLst>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EDADA5-8E2C-4407-BD97-6FAA415306AB}"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5272C-AA05-4659-BCAE-6581C2B5E203}" type="slidenum">
              <a:rPr lang="en-US" smtClean="0"/>
              <a:t>‹#›</a:t>
            </a:fld>
            <a:endParaRPr lang="en-US"/>
          </a:p>
        </p:txBody>
      </p:sp>
    </p:spTree>
    <p:extLst>
      <p:ext uri="{BB962C8B-B14F-4D97-AF65-F5344CB8AC3E}">
        <p14:creationId xmlns:p14="http://schemas.microsoft.com/office/powerpoint/2010/main" val="4279259056"/>
      </p:ext>
    </p:extLst>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EDADA5-8E2C-4407-BD97-6FAA415306AB}"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5272C-AA05-4659-BCAE-6581C2B5E203}" type="slidenum">
              <a:rPr lang="en-US" smtClean="0"/>
              <a:t>‹#›</a:t>
            </a:fld>
            <a:endParaRPr lang="en-US"/>
          </a:p>
        </p:txBody>
      </p:sp>
    </p:spTree>
    <p:extLst>
      <p:ext uri="{BB962C8B-B14F-4D97-AF65-F5344CB8AC3E}">
        <p14:creationId xmlns:p14="http://schemas.microsoft.com/office/powerpoint/2010/main" val="472958668"/>
      </p:ext>
    </p:extLst>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EDADA5-8E2C-4407-BD97-6FAA415306AB}"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5272C-AA05-4659-BCAE-6581C2B5E203}" type="slidenum">
              <a:rPr lang="en-US" smtClean="0"/>
              <a:t>‹#›</a:t>
            </a:fld>
            <a:endParaRPr lang="en-US"/>
          </a:p>
        </p:txBody>
      </p:sp>
    </p:spTree>
    <p:extLst>
      <p:ext uri="{BB962C8B-B14F-4D97-AF65-F5344CB8AC3E}">
        <p14:creationId xmlns:p14="http://schemas.microsoft.com/office/powerpoint/2010/main" val="262639433"/>
      </p:ext>
    </p:extLst>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EDADA5-8E2C-4407-BD97-6FAA415306AB}"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5272C-AA05-4659-BCAE-6581C2B5E203}" type="slidenum">
              <a:rPr lang="en-US" smtClean="0"/>
              <a:t>‹#›</a:t>
            </a:fld>
            <a:endParaRPr lang="en-US"/>
          </a:p>
        </p:txBody>
      </p:sp>
    </p:spTree>
    <p:extLst>
      <p:ext uri="{BB962C8B-B14F-4D97-AF65-F5344CB8AC3E}">
        <p14:creationId xmlns:p14="http://schemas.microsoft.com/office/powerpoint/2010/main" val="3117020592"/>
      </p:ext>
    </p:extLst>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EDADA5-8E2C-4407-BD97-6FAA415306AB}"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5272C-AA05-4659-BCAE-6581C2B5E203}" type="slidenum">
              <a:rPr lang="en-US" smtClean="0"/>
              <a:t>‹#›</a:t>
            </a:fld>
            <a:endParaRPr lang="en-US"/>
          </a:p>
        </p:txBody>
      </p:sp>
    </p:spTree>
    <p:extLst>
      <p:ext uri="{BB962C8B-B14F-4D97-AF65-F5344CB8AC3E}">
        <p14:creationId xmlns:p14="http://schemas.microsoft.com/office/powerpoint/2010/main" val="1007475815"/>
      </p:ext>
    </p:extLst>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DADA5-8E2C-4407-BD97-6FAA415306AB}" type="datetimeFigureOut">
              <a:rPr lang="en-US" smtClean="0"/>
              <a:t>10/14/2016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5272C-AA05-4659-BCAE-6581C2B5E203}" type="slidenum">
              <a:rPr lang="en-US" smtClean="0"/>
              <a:t>‹#›</a:t>
            </a:fld>
            <a:endParaRPr lang="en-US"/>
          </a:p>
        </p:txBody>
      </p:sp>
    </p:spTree>
    <p:extLst>
      <p:ext uri="{BB962C8B-B14F-4D97-AF65-F5344CB8AC3E}">
        <p14:creationId xmlns:p14="http://schemas.microsoft.com/office/powerpoint/2010/main" val="27116014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heel spokes="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52400"/>
            <a:ext cx="9067800" cy="1219200"/>
          </a:xfrm>
        </p:spPr>
        <p:txBody>
          <a:bodyPr>
            <a:normAutofit/>
          </a:bodyPr>
          <a:lstStyle/>
          <a:p>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ASSESSMENT OF LAND COVER CHANGES AND ITS IMPLICATIONS ON CARBON STOCK IN OLD OYO NATIONAL PARK, NIGERIA. </a:t>
            </a:r>
          </a:p>
        </p:txBody>
      </p:sp>
      <p:sp>
        <p:nvSpPr>
          <p:cNvPr id="3" name="Subtitle 2"/>
          <p:cNvSpPr>
            <a:spLocks noGrp="1"/>
          </p:cNvSpPr>
          <p:nvPr>
            <p:ph type="subTitle" idx="1"/>
          </p:nvPr>
        </p:nvSpPr>
        <p:spPr>
          <a:xfrm>
            <a:off x="457200" y="1524000"/>
            <a:ext cx="8305800" cy="5029200"/>
          </a:xfrm>
        </p:spPr>
        <p:txBody>
          <a:bodyPr/>
          <a:lstStyle/>
          <a:p>
            <a:endParaRPr lang="en-US" sz="2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by</a:t>
            </a:r>
          </a:p>
          <a:p>
            <a:endParaRPr lang="en-US" sz="24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Oluwole</a:t>
            </a:r>
            <a:r>
              <a:rPr lang="en-US" sz="2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John PELEMO</a:t>
            </a:r>
          </a:p>
          <a:p>
            <a:endParaRPr lang="en-US" sz="2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Forestry Research Institute of Nigeria</a:t>
            </a:r>
          </a:p>
          <a:p>
            <a:r>
              <a:rPr lang="en-US" sz="2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Remote Sensing &amp; GIS Section</a:t>
            </a:r>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pic>
        <p:nvPicPr>
          <p:cNvPr id="5" name="Picture 5" descr="coat of arms and colour2.png"/>
          <p:cNvPicPr>
            <a:picLocks noChangeAspect="1"/>
          </p:cNvPicPr>
          <p:nvPr/>
        </p:nvPicPr>
        <p:blipFill>
          <a:blip r:embed="rId5"/>
          <a:srcRect/>
          <a:stretch>
            <a:fillRect/>
          </a:stretch>
        </p:blipFill>
        <p:spPr bwMode="auto">
          <a:xfrm>
            <a:off x="0" y="0"/>
            <a:ext cx="650875" cy="6858000"/>
          </a:xfrm>
          <a:prstGeom prst="rect">
            <a:avLst/>
          </a:prstGeom>
          <a:noFill/>
          <a:ln w="9525">
            <a:noFill/>
            <a:miter lim="800000"/>
            <a:headEnd/>
            <a:tailEnd/>
          </a:ln>
        </p:spPr>
      </p:pic>
    </p:spTree>
    <p:extLst>
      <p:ext uri="{BB962C8B-B14F-4D97-AF65-F5344CB8AC3E}">
        <p14:creationId xmlns:p14="http://schemas.microsoft.com/office/powerpoint/2010/main" val="178707300"/>
      </p:ext>
    </p:extLst>
  </p:cSld>
  <p:clrMapOvr>
    <a:masterClrMapping/>
  </p:clrMapOvr>
  <p:transition spd="slow" advTm="6142">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Methodology</a:t>
            </a:r>
            <a:endParaRPr lang="en-US" sz="3200" b="1" i="1" dirty="0">
              <a:latin typeface="Times New Roman" pitchFamily="18" charset="0"/>
              <a:cs typeface="Times New Roman" pitchFamily="18" charset="0"/>
            </a:endParaRPr>
          </a:p>
        </p:txBody>
      </p:sp>
      <p:sp>
        <p:nvSpPr>
          <p:cNvPr id="3" name="Content Placeholder 2"/>
          <p:cNvSpPr>
            <a:spLocks noGrp="1"/>
          </p:cNvSpPr>
          <p:nvPr>
            <p:ph idx="1"/>
          </p:nvPr>
        </p:nvSpPr>
        <p:spPr>
          <a:xfrm>
            <a:off x="838200" y="1600200"/>
            <a:ext cx="8153400" cy="5105400"/>
          </a:xfrm>
        </p:spPr>
        <p:txBody>
          <a:bodyPr>
            <a:normAutofit fontScale="70000" lnSpcReduction="20000"/>
          </a:bodyPr>
          <a:lstStyle/>
          <a:p>
            <a:pPr marL="0" indent="0">
              <a:lnSpc>
                <a:spcPct val="150000"/>
              </a:lnSpc>
              <a:buNone/>
            </a:pPr>
            <a:r>
              <a:rPr lang="en-US" dirty="0">
                <a:latin typeface="Times New Roman" pitchFamily="18" charset="0"/>
                <a:cs typeface="Times New Roman" pitchFamily="18" charset="0"/>
              </a:rPr>
              <a:t>Old Oyo National Park  (located across northern Oyo State and southern </a:t>
            </a:r>
            <a:r>
              <a:rPr lang="en-US" dirty="0" err="1">
                <a:latin typeface="Times New Roman" pitchFamily="18" charset="0"/>
                <a:cs typeface="Times New Roman" pitchFamily="18" charset="0"/>
              </a:rPr>
              <a:t>Kwara</a:t>
            </a:r>
            <a:r>
              <a:rPr lang="en-US" dirty="0">
                <a:latin typeface="Times New Roman" pitchFamily="18" charset="0"/>
                <a:cs typeface="Times New Roman" pitchFamily="18" charset="0"/>
              </a:rPr>
              <a:t> State, Nigeria). </a:t>
            </a:r>
          </a:p>
          <a:p>
            <a:pPr>
              <a:lnSpc>
                <a:spcPct val="150000"/>
              </a:lnSpc>
              <a:buFont typeface="Arial" charset="0"/>
              <a:buChar char="•"/>
            </a:pPr>
            <a:r>
              <a:rPr lang="en-US" dirty="0">
                <a:latin typeface="Times New Roman" pitchFamily="18" charset="0"/>
                <a:cs typeface="Times New Roman" pitchFamily="18" charset="0"/>
              </a:rPr>
              <a:t>The Park has total land mass of 2,512km</a:t>
            </a:r>
            <a:r>
              <a:rPr lang="en-US" baseline="30000" dirty="0">
                <a:latin typeface="Times New Roman" pitchFamily="18" charset="0"/>
                <a:cs typeface="Times New Roman" pitchFamily="18" charset="0"/>
              </a:rPr>
              <a:t>2</a:t>
            </a:r>
            <a:r>
              <a:rPr lang="en-US" dirty="0">
                <a:latin typeface="Times New Roman" pitchFamily="18" charset="0"/>
                <a:cs typeface="Times New Roman" pitchFamily="18" charset="0"/>
              </a:rPr>
              <a:t> </a:t>
            </a:r>
          </a:p>
          <a:p>
            <a:pPr>
              <a:lnSpc>
                <a:spcPct val="150000"/>
              </a:lnSpc>
              <a:buFont typeface="Arial" charset="0"/>
              <a:buChar char="•"/>
            </a:pPr>
            <a:endParaRPr lang="en-US" dirty="0">
              <a:latin typeface="Times New Roman" pitchFamily="18" charset="0"/>
              <a:cs typeface="Times New Roman" pitchFamily="18" charset="0"/>
            </a:endParaRPr>
          </a:p>
          <a:p>
            <a:pPr>
              <a:lnSpc>
                <a:spcPct val="150000"/>
              </a:lnSpc>
              <a:buFont typeface="Arial" charset="0"/>
              <a:buChar char="•"/>
            </a:pPr>
            <a:r>
              <a:rPr lang="en-US" dirty="0">
                <a:latin typeface="Times New Roman" pitchFamily="18" charset="0"/>
                <a:cs typeface="Times New Roman" pitchFamily="18" charset="0"/>
              </a:rPr>
              <a:t>latitude 8</a:t>
            </a:r>
            <a:r>
              <a:rPr lang="en-US" baseline="30000" dirty="0">
                <a:latin typeface="Times New Roman" pitchFamily="18" charset="0"/>
                <a:cs typeface="Times New Roman" pitchFamily="18" charset="0"/>
              </a:rPr>
              <a:t>o</a:t>
            </a:r>
            <a:r>
              <a:rPr lang="en-US" dirty="0">
                <a:latin typeface="Times New Roman" pitchFamily="18" charset="0"/>
                <a:cs typeface="Times New Roman" pitchFamily="18" charset="0"/>
              </a:rPr>
              <a:t> 15’ and 9</a:t>
            </a:r>
            <a:r>
              <a:rPr lang="en-US" baseline="30000" dirty="0">
                <a:latin typeface="Times New Roman" pitchFamily="18" charset="0"/>
                <a:cs typeface="Times New Roman" pitchFamily="18" charset="0"/>
              </a:rPr>
              <a:t>o</a:t>
            </a:r>
            <a:r>
              <a:rPr lang="en-US" dirty="0">
                <a:latin typeface="Times New Roman" pitchFamily="18" charset="0"/>
                <a:cs typeface="Times New Roman" pitchFamily="18" charset="0"/>
              </a:rPr>
              <a:t> 00’N and longitude 3</a:t>
            </a:r>
            <a:r>
              <a:rPr lang="en-US" baseline="30000" dirty="0">
                <a:latin typeface="Times New Roman" pitchFamily="18" charset="0"/>
                <a:cs typeface="Times New Roman" pitchFamily="18" charset="0"/>
              </a:rPr>
              <a:t>o</a:t>
            </a:r>
            <a:r>
              <a:rPr lang="en-US" dirty="0">
                <a:latin typeface="Times New Roman" pitchFamily="18" charset="0"/>
                <a:cs typeface="Times New Roman" pitchFamily="18" charset="0"/>
              </a:rPr>
              <a:t> 35’ and 4</a:t>
            </a:r>
            <a:r>
              <a:rPr lang="en-US" baseline="30000" dirty="0">
                <a:latin typeface="Times New Roman" pitchFamily="18" charset="0"/>
                <a:cs typeface="Times New Roman" pitchFamily="18" charset="0"/>
              </a:rPr>
              <a:t>o</a:t>
            </a:r>
            <a:r>
              <a:rPr lang="en-US" dirty="0">
                <a:latin typeface="Times New Roman" pitchFamily="18" charset="0"/>
                <a:cs typeface="Times New Roman" pitchFamily="18" charset="0"/>
              </a:rPr>
              <a:t> 42’E.</a:t>
            </a:r>
          </a:p>
          <a:p>
            <a:pPr marL="0" indent="0">
              <a:lnSpc>
                <a:spcPct val="150000"/>
              </a:lnSpc>
              <a:buNone/>
            </a:pPr>
            <a:r>
              <a:rPr lang="en-US" dirty="0">
                <a:latin typeface="Times New Roman" pitchFamily="18" charset="0"/>
                <a:cs typeface="Times New Roman" pitchFamily="18" charset="0"/>
              </a:rPr>
              <a:t> </a:t>
            </a:r>
          </a:p>
          <a:p>
            <a:pPr>
              <a:lnSpc>
                <a:spcPct val="150000"/>
              </a:lnSpc>
              <a:buFont typeface="Arial" charset="0"/>
              <a:buChar char="•"/>
            </a:pPr>
            <a:r>
              <a:rPr lang="en-US" dirty="0">
                <a:latin typeface="Times New Roman" pitchFamily="18" charset="0"/>
                <a:cs typeface="Times New Roman" pitchFamily="18" charset="0"/>
              </a:rPr>
              <a:t>The study site was divided into  15 plots of 30m x 30m size.</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a:p>
            <a:endParaRPr lang="en-US" dirty="0"/>
          </a:p>
        </p:txBody>
      </p:sp>
      <p:pic>
        <p:nvPicPr>
          <p:cNvPr id="4" name="Picture 5" descr="coat of arms and colour2.png"/>
          <p:cNvPicPr>
            <a:picLocks noChangeAspect="1"/>
          </p:cNvPicPr>
          <p:nvPr/>
        </p:nvPicPr>
        <p:blipFill>
          <a:blip r:embed="rId2"/>
          <a:srcRect/>
          <a:stretch>
            <a:fillRect/>
          </a:stretch>
        </p:blipFill>
        <p:spPr bwMode="auto">
          <a:xfrm>
            <a:off x="0" y="0"/>
            <a:ext cx="650875" cy="6858000"/>
          </a:xfrm>
          <a:prstGeom prst="rect">
            <a:avLst/>
          </a:prstGeom>
          <a:noFill/>
          <a:ln w="9525">
            <a:noFill/>
            <a:miter lim="800000"/>
            <a:headEnd/>
            <a:tailEnd/>
          </a:ln>
        </p:spPr>
      </p:pic>
    </p:spTree>
    <p:extLst>
      <p:ext uri="{BB962C8B-B14F-4D97-AF65-F5344CB8AC3E}">
        <p14:creationId xmlns:p14="http://schemas.microsoft.com/office/powerpoint/2010/main" val="834278612"/>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19800"/>
            <a:ext cx="8686800" cy="1143000"/>
          </a:xfrm>
        </p:spPr>
        <p:txBody>
          <a:bodyPr>
            <a:normAutofit/>
          </a:bodyPr>
          <a:lstStyle/>
          <a:p>
            <a:pPr algn="l"/>
            <a:r>
              <a:rPr lang="en-US" sz="2400" b="1" dirty="0">
                <a:latin typeface="Times New Roman" pitchFamily="18" charset="0"/>
                <a:cs typeface="Times New Roman" pitchFamily="18" charset="0"/>
              </a:rPr>
              <a:t>Figure 2: Old Oyo National Park, Nigeria</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7772400" cy="5440363"/>
          </a:xfrm>
          <a:prstGeom prst="rect">
            <a:avLst/>
          </a:prstGeom>
          <a:noFill/>
          <a:ln>
            <a:noFill/>
          </a:ln>
          <a:effectLst/>
          <a:extLst/>
        </p:spPr>
      </p:pic>
      <p:pic>
        <p:nvPicPr>
          <p:cNvPr id="5" name="Picture 5" descr="coat of arms and colour2.png"/>
          <p:cNvPicPr>
            <a:picLocks noChangeAspect="1"/>
          </p:cNvPicPr>
          <p:nvPr/>
        </p:nvPicPr>
        <p:blipFill>
          <a:blip r:embed="rId3"/>
          <a:srcRect/>
          <a:stretch>
            <a:fillRect/>
          </a:stretch>
        </p:blipFill>
        <p:spPr bwMode="auto">
          <a:xfrm>
            <a:off x="0" y="0"/>
            <a:ext cx="650875" cy="6858000"/>
          </a:xfrm>
          <a:prstGeom prst="rect">
            <a:avLst/>
          </a:prstGeom>
          <a:noFill/>
          <a:ln w="9525">
            <a:noFill/>
            <a:miter lim="800000"/>
            <a:headEnd/>
            <a:tailEnd/>
          </a:ln>
        </p:spPr>
      </p:pic>
    </p:spTree>
    <p:extLst>
      <p:ext uri="{BB962C8B-B14F-4D97-AF65-F5344CB8AC3E}">
        <p14:creationId xmlns:p14="http://schemas.microsoft.com/office/powerpoint/2010/main" val="3821665283"/>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Software</a:t>
            </a:r>
          </a:p>
        </p:txBody>
      </p:sp>
      <p:sp>
        <p:nvSpPr>
          <p:cNvPr id="3" name="Content Placeholder 2"/>
          <p:cNvSpPr>
            <a:spLocks noGrp="1"/>
          </p:cNvSpPr>
          <p:nvPr>
            <p:ph idx="1"/>
          </p:nvPr>
        </p:nvSpPr>
        <p:spPr>
          <a:xfrm>
            <a:off x="650874" y="1600200"/>
            <a:ext cx="8493125" cy="4525963"/>
          </a:xfrm>
        </p:spPr>
        <p:txBody>
          <a:bodyPr>
            <a:normAutofit/>
          </a:bodyPr>
          <a:lstStyle/>
          <a:p>
            <a:r>
              <a:rPr lang="en-US" dirty="0">
                <a:latin typeface="Times New Roman" pitchFamily="18" charset="0"/>
                <a:cs typeface="Times New Roman" pitchFamily="18" charset="0"/>
              </a:rPr>
              <a:t>1. ArcGIS 10.1 for GIS analysis</a:t>
            </a:r>
          </a:p>
          <a:p>
            <a:r>
              <a:rPr lang="en-US" dirty="0">
                <a:latin typeface="Times New Roman" pitchFamily="18" charset="0"/>
                <a:cs typeface="Times New Roman" pitchFamily="18" charset="0"/>
              </a:rPr>
              <a:t>2. </a:t>
            </a:r>
            <a:r>
              <a:rPr lang="en-US" dirty="0" err="1">
                <a:latin typeface="Times New Roman" pitchFamily="18" charset="0"/>
                <a:cs typeface="Times New Roman" pitchFamily="18" charset="0"/>
              </a:rPr>
              <a:t>Idrisi</a:t>
            </a:r>
            <a:r>
              <a:rPr lang="en-US" dirty="0">
                <a:latin typeface="Times New Roman" pitchFamily="18" charset="0"/>
                <a:cs typeface="Times New Roman" pitchFamily="18" charset="0"/>
              </a:rPr>
              <a:t> for image processing and remote sensing application</a:t>
            </a:r>
          </a:p>
          <a:p>
            <a:r>
              <a:rPr lang="en-US" dirty="0">
                <a:latin typeface="Times New Roman" pitchFamily="18" charset="0"/>
                <a:cs typeface="Times New Roman" pitchFamily="18" charset="0"/>
              </a:rPr>
              <a:t>3. Landsat images of 2002 and 2015</a:t>
            </a:r>
          </a:p>
          <a:p>
            <a:r>
              <a:rPr lang="en-US" dirty="0">
                <a:latin typeface="Times New Roman" pitchFamily="18" charset="0"/>
                <a:cs typeface="Times New Roman" pitchFamily="18" charset="0"/>
              </a:rPr>
              <a:t>4. Statistical analysis</a:t>
            </a:r>
          </a:p>
          <a:p>
            <a:r>
              <a:rPr lang="en-US" dirty="0">
                <a:latin typeface="Times New Roman" pitchFamily="18" charset="0"/>
                <a:cs typeface="Times New Roman" pitchFamily="18" charset="0"/>
              </a:rPr>
              <a:t>5. Microsoft excel</a:t>
            </a:r>
          </a:p>
          <a:p>
            <a:endParaRPr lang="en-US" dirty="0"/>
          </a:p>
        </p:txBody>
      </p:sp>
      <p:pic>
        <p:nvPicPr>
          <p:cNvPr id="4" name="Picture 5" descr="coat of arms and colour2.png"/>
          <p:cNvPicPr>
            <a:picLocks noChangeAspect="1"/>
          </p:cNvPicPr>
          <p:nvPr/>
        </p:nvPicPr>
        <p:blipFill>
          <a:blip r:embed="rId2"/>
          <a:srcRect/>
          <a:stretch>
            <a:fillRect/>
          </a:stretch>
        </p:blipFill>
        <p:spPr bwMode="auto">
          <a:xfrm>
            <a:off x="0" y="0"/>
            <a:ext cx="650875" cy="6858000"/>
          </a:xfrm>
          <a:prstGeom prst="rect">
            <a:avLst/>
          </a:prstGeom>
          <a:noFill/>
          <a:ln w="9525">
            <a:noFill/>
            <a:miter lim="800000"/>
            <a:headEnd/>
            <a:tailEnd/>
          </a:ln>
        </p:spPr>
      </p:pic>
    </p:spTree>
    <p:extLst>
      <p:ext uri="{BB962C8B-B14F-4D97-AF65-F5344CB8AC3E}">
        <p14:creationId xmlns:p14="http://schemas.microsoft.com/office/powerpoint/2010/main" val="2182203317"/>
      </p:ext>
    </p:extLst>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1000"/>
            <a:ext cx="8534400" cy="606552"/>
          </a:xfrm>
        </p:spPr>
        <p:txBody>
          <a:bodyPr>
            <a:noAutofit/>
          </a:bodyPr>
          <a:lstStyle/>
          <a:p>
            <a:br>
              <a:rPr lang="en-US" sz="2800" dirty="0">
                <a:solidFill>
                  <a:schemeClr val="tx1"/>
                </a:solidFill>
              </a:rPr>
            </a:br>
            <a:br>
              <a:rPr lang="en-US" sz="2800" dirty="0">
                <a:solidFill>
                  <a:schemeClr val="tx1"/>
                </a:solidFill>
              </a:rPr>
            </a:br>
            <a:br>
              <a:rPr lang="en-US" sz="2800" dirty="0">
                <a:solidFill>
                  <a:schemeClr val="tx1"/>
                </a:solidFill>
              </a:rPr>
            </a:br>
            <a:br>
              <a:rPr lang="en-US" sz="2800" dirty="0">
                <a:solidFill>
                  <a:schemeClr val="tx1"/>
                </a:solidFill>
              </a:rPr>
            </a:br>
            <a:br>
              <a:rPr lang="en-US" sz="2800" dirty="0">
                <a:solidFill>
                  <a:schemeClr val="tx1"/>
                </a:solidFill>
              </a:rPr>
            </a:br>
            <a:br>
              <a:rPr lang="en-US" sz="2800" dirty="0">
                <a:solidFill>
                  <a:schemeClr val="tx1"/>
                </a:solidFill>
              </a:rPr>
            </a:b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Key parameters to measure include:</a:t>
            </a:r>
            <a:b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endPar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838200" y="2743200"/>
            <a:ext cx="7848600" cy="3382963"/>
          </a:xfrm>
        </p:spPr>
        <p:txBody>
          <a:bodyPr/>
          <a:lstStyle/>
          <a:p>
            <a:pPr marL="0" indent="0">
              <a:buNone/>
            </a:pPr>
            <a:r>
              <a:rPr lang="en-US" dirty="0">
                <a:latin typeface="Times New Roman" pitchFamily="18" charset="0"/>
                <a:cs typeface="Times New Roman" pitchFamily="18" charset="0"/>
              </a:rPr>
              <a:t>1. Tree stem diameter at breast height (DBH)</a:t>
            </a:r>
          </a:p>
          <a:p>
            <a:pPr marL="0" indent="0">
              <a:buNone/>
            </a:pPr>
            <a:r>
              <a:rPr lang="en-US" dirty="0">
                <a:latin typeface="Times New Roman" pitchFamily="18" charset="0"/>
                <a:cs typeface="Times New Roman" pitchFamily="18" charset="0"/>
              </a:rPr>
              <a:t>2. Total height </a:t>
            </a:r>
          </a:p>
          <a:p>
            <a:endParaRPr lang="en-US" dirty="0"/>
          </a:p>
        </p:txBody>
      </p:sp>
      <p:pic>
        <p:nvPicPr>
          <p:cNvPr id="4" name="Picture 5" descr="coat of arms and colour2.png"/>
          <p:cNvPicPr>
            <a:picLocks noChangeAspect="1"/>
          </p:cNvPicPr>
          <p:nvPr/>
        </p:nvPicPr>
        <p:blipFill>
          <a:blip r:embed="rId2"/>
          <a:srcRect/>
          <a:stretch>
            <a:fillRect/>
          </a:stretch>
        </p:blipFill>
        <p:spPr bwMode="auto">
          <a:xfrm>
            <a:off x="0" y="0"/>
            <a:ext cx="650875" cy="6858000"/>
          </a:xfrm>
          <a:prstGeom prst="rect">
            <a:avLst/>
          </a:prstGeom>
          <a:noFill/>
          <a:ln w="9525">
            <a:noFill/>
            <a:miter lim="800000"/>
            <a:headEnd/>
            <a:tailEnd/>
          </a:ln>
        </p:spPr>
      </p:pic>
    </p:spTree>
    <p:extLst>
      <p:ext uri="{BB962C8B-B14F-4D97-AF65-F5344CB8AC3E}">
        <p14:creationId xmlns:p14="http://schemas.microsoft.com/office/powerpoint/2010/main" val="1943328034"/>
      </p:ext>
    </p:extLst>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91600" cy="758952"/>
          </a:xfrm>
        </p:spPr>
        <p:txBody>
          <a:bodyPr>
            <a:noAutofit/>
          </a:bodyPr>
          <a:lstStyle/>
          <a:p>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Aboveground Live Dry Biomass Calculation for  Trees/Plot.</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838200" y="1527048"/>
            <a:ext cx="8153400" cy="4572000"/>
          </a:xfrm>
        </p:spPr>
        <p:txBody>
          <a:bodyPr/>
          <a:lstStyle/>
          <a:p>
            <a:pPr marL="0" indent="0">
              <a:buNone/>
            </a:pPr>
            <a:r>
              <a:rPr lang="en-US" sz="2800" dirty="0" err="1">
                <a:latin typeface="Times New Roman" pitchFamily="18" charset="0"/>
                <a:cs typeface="Times New Roman" pitchFamily="18" charset="0"/>
              </a:rPr>
              <a:t>AGB</a:t>
            </a:r>
            <a:r>
              <a:rPr lang="en-US" sz="2800" baseline="-25000" dirty="0" err="1">
                <a:latin typeface="Times New Roman" pitchFamily="18" charset="0"/>
                <a:cs typeface="Times New Roman" pitchFamily="18" charset="0"/>
              </a:rPr>
              <a:t>tree</a:t>
            </a:r>
            <a:r>
              <a:rPr lang="en-US" sz="2800" baseline="-25000" dirty="0">
                <a:latin typeface="Times New Roman" pitchFamily="18" charset="0"/>
                <a:cs typeface="Times New Roman" pitchFamily="18" charset="0"/>
              </a:rPr>
              <a:t>/plot </a:t>
            </a:r>
            <a:r>
              <a:rPr lang="en-US" sz="2800" dirty="0">
                <a:latin typeface="Times New Roman" pitchFamily="18" charset="0"/>
                <a:cs typeface="Times New Roman" pitchFamily="18" charset="0"/>
              </a:rPr>
              <a:t>= (</a:t>
            </a:r>
            <a:r>
              <a:rPr lang="en-US" sz="2800" i="1" dirty="0">
                <a:latin typeface="Times New Roman" pitchFamily="18" charset="0"/>
                <a:cs typeface="Times New Roman" pitchFamily="18" charset="0"/>
              </a:rPr>
              <a:t>ρ</a:t>
            </a: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exp</a:t>
            </a:r>
            <a:r>
              <a:rPr lang="en-US" sz="2800" dirty="0">
                <a:latin typeface="Times New Roman" pitchFamily="18" charset="0"/>
                <a:cs typeface="Times New Roman" pitchFamily="18" charset="0"/>
              </a:rPr>
              <a:t>(-1.499+(2.148*In(D))+(0.207*In(D)</a:t>
            </a:r>
            <a:r>
              <a:rPr lang="en-US" sz="2800" baseline="30000" dirty="0">
                <a:latin typeface="Times New Roman" pitchFamily="18" charset="0"/>
                <a:cs typeface="Times New Roman" pitchFamily="18" charset="0"/>
              </a:rPr>
              <a:t>2</a:t>
            </a:r>
            <a:r>
              <a:rPr lang="en-US" sz="2800" dirty="0">
                <a:latin typeface="Times New Roman" pitchFamily="18" charset="0"/>
                <a:cs typeface="Times New Roman" pitchFamily="18" charset="0"/>
              </a:rPr>
              <a:t>-(0.0281*In(D)</a:t>
            </a:r>
            <a:r>
              <a:rPr lang="en-US" sz="2800" baseline="30000" dirty="0">
                <a:latin typeface="Times New Roman" pitchFamily="18" charset="0"/>
                <a:cs typeface="Times New Roman" pitchFamily="18" charset="0"/>
              </a:rPr>
              <a:t>3</a:t>
            </a:r>
            <a:r>
              <a:rPr lang="en-US" sz="2800" dirty="0">
                <a:latin typeface="Times New Roman" pitchFamily="18" charset="0"/>
                <a:cs typeface="Times New Roman" pitchFamily="18" charset="0"/>
              </a:rPr>
              <a:t>))*0.001………………..equation 2</a:t>
            </a:r>
          </a:p>
          <a:p>
            <a:pPr marL="0" indent="0">
              <a:buNone/>
            </a:pPr>
            <a:r>
              <a:rPr lang="en-US" i="1" dirty="0">
                <a:latin typeface="Times New Roman" pitchFamily="18" charset="0"/>
                <a:cs typeface="Times New Roman" pitchFamily="18" charset="0"/>
              </a:rPr>
              <a:t>(</a:t>
            </a:r>
            <a:r>
              <a:rPr lang="en-US" i="1" dirty="0" err="1">
                <a:latin typeface="Times New Roman" pitchFamily="18" charset="0"/>
                <a:cs typeface="Times New Roman" pitchFamily="18" charset="0"/>
              </a:rPr>
              <a:t>Chave</a:t>
            </a:r>
            <a:r>
              <a:rPr lang="en-US" i="1" dirty="0">
                <a:latin typeface="Times New Roman" pitchFamily="18" charset="0"/>
                <a:cs typeface="Times New Roman" pitchFamily="18" charset="0"/>
              </a:rPr>
              <a:t> et. al 2005)</a:t>
            </a:r>
          </a:p>
          <a:p>
            <a:pPr marL="0" indent="0">
              <a:buNone/>
            </a:pPr>
            <a:endParaRPr lang="en-US" i="1"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Where </a:t>
            </a:r>
            <a:r>
              <a:rPr lang="en-US" i="1" dirty="0">
                <a:latin typeface="Times New Roman" pitchFamily="18" charset="0"/>
                <a:cs typeface="Times New Roman" pitchFamily="18" charset="0"/>
              </a:rPr>
              <a:t>ρ</a:t>
            </a:r>
            <a:r>
              <a:rPr lang="en-US" dirty="0">
                <a:latin typeface="Times New Roman" pitchFamily="18" charset="0"/>
                <a:cs typeface="Times New Roman" pitchFamily="18" charset="0"/>
              </a:rPr>
              <a:t> is the wood density (g/cm</a:t>
            </a:r>
            <a:r>
              <a:rPr lang="en-US" baseline="30000" dirty="0">
                <a:latin typeface="Times New Roman" pitchFamily="18" charset="0"/>
                <a:cs typeface="Times New Roman" pitchFamily="18" charset="0"/>
              </a:rPr>
              <a:t>3</a:t>
            </a:r>
            <a:r>
              <a:rPr lang="en-US" dirty="0">
                <a:latin typeface="Times New Roman" pitchFamily="18" charset="0"/>
                <a:cs typeface="Times New Roman" pitchFamily="18" charset="0"/>
              </a:rPr>
              <a:t>) and D is the diameter at breast height (cm).</a:t>
            </a:r>
          </a:p>
          <a:p>
            <a:endParaRPr lang="en-US" dirty="0"/>
          </a:p>
        </p:txBody>
      </p:sp>
      <p:pic>
        <p:nvPicPr>
          <p:cNvPr id="4" name="Picture 5" descr="coat of arms and colour2.png"/>
          <p:cNvPicPr>
            <a:picLocks noChangeAspect="1"/>
          </p:cNvPicPr>
          <p:nvPr/>
        </p:nvPicPr>
        <p:blipFill>
          <a:blip r:embed="rId2"/>
          <a:srcRect/>
          <a:stretch>
            <a:fillRect/>
          </a:stretch>
        </p:blipFill>
        <p:spPr bwMode="auto">
          <a:xfrm>
            <a:off x="0" y="0"/>
            <a:ext cx="650875" cy="6858000"/>
          </a:xfrm>
          <a:prstGeom prst="rect">
            <a:avLst/>
          </a:prstGeom>
          <a:noFill/>
          <a:ln w="9525">
            <a:noFill/>
            <a:miter lim="800000"/>
            <a:headEnd/>
            <a:tailEnd/>
          </a:ln>
        </p:spPr>
      </p:pic>
    </p:spTree>
    <p:extLst>
      <p:ext uri="{BB962C8B-B14F-4D97-AF65-F5344CB8AC3E}">
        <p14:creationId xmlns:p14="http://schemas.microsoft.com/office/powerpoint/2010/main" val="408973388"/>
      </p:ext>
    </p:extLst>
  </p:cSld>
  <p:clrMapOvr>
    <a:masterClrMapping/>
  </p:clrMapOvr>
  <p:transition spd="slow">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4" y="381000"/>
            <a:ext cx="8340726" cy="1143000"/>
          </a:xfrm>
        </p:spPr>
        <p:txBody>
          <a:bodyPr>
            <a:normAutofit fontScale="90000"/>
          </a:bodyPr>
          <a:lstStyle/>
          <a:p>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Carbon dioxide emissions calculation for an area deforested or burnt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50874" y="1600200"/>
            <a:ext cx="8035925" cy="4525963"/>
          </a:xfrm>
        </p:spPr>
        <p:txBody>
          <a:bodyPr/>
          <a:lstStyle/>
          <a:p>
            <a:r>
              <a:rPr lang="en-US" dirty="0">
                <a:latin typeface="Times New Roman" pitchFamily="18" charset="0"/>
                <a:cs typeface="Times New Roman" pitchFamily="18" charset="0"/>
              </a:rPr>
              <a:t>CO</a:t>
            </a:r>
            <a:r>
              <a:rPr lang="en-US" baseline="-25000" dirty="0">
                <a:latin typeface="Times New Roman" pitchFamily="18" charset="0"/>
                <a:cs typeface="Times New Roman" pitchFamily="18" charset="0"/>
              </a:rPr>
              <a:t>2</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AGBp</a:t>
            </a:r>
            <a:r>
              <a:rPr lang="en-US" dirty="0">
                <a:latin typeface="Times New Roman" pitchFamily="18" charset="0"/>
                <a:cs typeface="Times New Roman" pitchFamily="18" charset="0"/>
              </a:rPr>
              <a:t>* MWCO</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/MWC</a:t>
            </a:r>
          </a:p>
          <a:p>
            <a:pPr marL="0" indent="0">
              <a:buNone/>
            </a:pPr>
            <a:endParaRPr lang="en-US" dirty="0">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Where </a:t>
            </a:r>
            <a:r>
              <a:rPr lang="en-US" sz="2800" dirty="0" err="1">
                <a:latin typeface="Times New Roman" pitchFamily="18" charset="0"/>
                <a:cs typeface="Times New Roman" pitchFamily="18" charset="0"/>
              </a:rPr>
              <a:t>AGBp</a:t>
            </a:r>
            <a:r>
              <a:rPr lang="en-US" sz="2800" dirty="0">
                <a:latin typeface="Times New Roman" pitchFamily="18" charset="0"/>
                <a:cs typeface="Times New Roman" pitchFamily="18" charset="0"/>
              </a:rPr>
              <a:t> = Aboveground Live Dry Biomass</a:t>
            </a:r>
          </a:p>
          <a:p>
            <a:pPr marL="0" indent="0">
              <a:buNone/>
            </a:pPr>
            <a:r>
              <a:rPr lang="en-US" sz="2800" dirty="0">
                <a:latin typeface="Times New Roman" pitchFamily="18" charset="0"/>
                <a:cs typeface="Times New Roman" pitchFamily="18" charset="0"/>
              </a:rPr>
              <a:t>MWCO</a:t>
            </a:r>
            <a:r>
              <a:rPr lang="en-US" sz="2800" baseline="-25000" dirty="0">
                <a:latin typeface="Times New Roman" pitchFamily="18" charset="0"/>
                <a:cs typeface="Times New Roman" pitchFamily="18" charset="0"/>
              </a:rPr>
              <a:t>2 </a:t>
            </a:r>
            <a:r>
              <a:rPr lang="en-US" sz="2800" dirty="0">
                <a:latin typeface="Times New Roman" pitchFamily="18" charset="0"/>
                <a:cs typeface="Times New Roman" pitchFamily="18" charset="0"/>
              </a:rPr>
              <a:t> = Molecular weight of CO</a:t>
            </a:r>
            <a:r>
              <a:rPr lang="en-US" sz="2800" baseline="-25000" dirty="0">
                <a:latin typeface="Times New Roman" pitchFamily="18" charset="0"/>
                <a:cs typeface="Times New Roman" pitchFamily="18" charset="0"/>
              </a:rPr>
              <a:t>2</a:t>
            </a:r>
          </a:p>
          <a:p>
            <a:pPr marL="0" indent="0">
              <a:buNone/>
            </a:pPr>
            <a:r>
              <a:rPr lang="en-US" sz="2800" dirty="0">
                <a:latin typeface="Times New Roman" pitchFamily="18" charset="0"/>
                <a:cs typeface="Times New Roman" pitchFamily="18" charset="0"/>
              </a:rPr>
              <a:t>MWC      = Molecular weight of C.</a:t>
            </a:r>
          </a:p>
          <a:p>
            <a:endParaRPr lang="en-US" dirty="0"/>
          </a:p>
        </p:txBody>
      </p:sp>
      <p:pic>
        <p:nvPicPr>
          <p:cNvPr id="4" name="Picture 5" descr="coat of arms and colour2.png"/>
          <p:cNvPicPr>
            <a:picLocks noChangeAspect="1"/>
          </p:cNvPicPr>
          <p:nvPr/>
        </p:nvPicPr>
        <p:blipFill>
          <a:blip r:embed="rId3"/>
          <a:srcRect/>
          <a:stretch>
            <a:fillRect/>
          </a:stretch>
        </p:blipFill>
        <p:spPr bwMode="auto">
          <a:xfrm>
            <a:off x="0" y="0"/>
            <a:ext cx="650875" cy="6858000"/>
          </a:xfrm>
          <a:prstGeom prst="rect">
            <a:avLst/>
          </a:prstGeom>
          <a:noFill/>
          <a:ln w="9525">
            <a:noFill/>
            <a:miter lim="800000"/>
            <a:headEnd/>
            <a:tailEnd/>
          </a:ln>
        </p:spPr>
      </p:pic>
    </p:spTree>
    <p:extLst>
      <p:ext uri="{BB962C8B-B14F-4D97-AF65-F5344CB8AC3E}">
        <p14:creationId xmlns:p14="http://schemas.microsoft.com/office/powerpoint/2010/main" val="2834538249"/>
      </p:ext>
    </p:extLst>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4" y="274638"/>
            <a:ext cx="8340726" cy="1143000"/>
          </a:xfrm>
        </p:spPr>
        <p:txBody>
          <a:bodyPr>
            <a:noAutofit/>
          </a:bodyPr>
          <a:lstStyle/>
          <a:p>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Determine the weight of carbon in the tree</a:t>
            </a:r>
            <a:br>
              <a:rPr lang="en-US" sz="3600" b="1" dirty="0">
                <a:solidFill>
                  <a:srgbClr val="FF0000"/>
                </a:solidFill>
                <a:effectLst>
                  <a:outerShdw blurRad="38100" dist="38100" dir="2700000" algn="tl">
                    <a:srgbClr val="000000">
                      <a:alpha val="43137"/>
                    </a:srgbClr>
                  </a:outerShdw>
                </a:effectLst>
              </a:rPr>
            </a:br>
            <a:endParaRPr lang="en-US" sz="3600" dirty="0"/>
          </a:p>
        </p:txBody>
      </p:sp>
      <p:sp>
        <p:nvSpPr>
          <p:cNvPr id="3" name="Content Placeholder 2"/>
          <p:cNvSpPr>
            <a:spLocks noGrp="1"/>
          </p:cNvSpPr>
          <p:nvPr>
            <p:ph idx="1"/>
          </p:nvPr>
        </p:nvSpPr>
        <p:spPr>
          <a:xfrm>
            <a:off x="650874" y="1600200"/>
            <a:ext cx="8035925" cy="4525963"/>
          </a:xfrm>
        </p:spPr>
        <p:txBody>
          <a:bodyPr/>
          <a:lstStyle/>
          <a:p>
            <a:r>
              <a:rPr lang="en-US" dirty="0">
                <a:latin typeface="Times New Roman" pitchFamily="18" charset="0"/>
                <a:cs typeface="Times New Roman" pitchFamily="18" charset="0"/>
              </a:rPr>
              <a:t>Therefore, weight of carbon = DWx0.5</a:t>
            </a:r>
          </a:p>
          <a:p>
            <a:pPr marL="0" indent="0">
              <a:buNone/>
            </a:pPr>
            <a:r>
              <a:rPr lang="en-US" dirty="0">
                <a:latin typeface="Times New Roman" pitchFamily="18" charset="0"/>
                <a:cs typeface="Times New Roman" pitchFamily="18" charset="0"/>
              </a:rPr>
              <a:t> where, DW = dry weight</a:t>
            </a:r>
            <a:endParaRPr lang="en-US" dirty="0"/>
          </a:p>
        </p:txBody>
      </p:sp>
      <p:pic>
        <p:nvPicPr>
          <p:cNvPr id="4" name="Picture 5" descr="coat of arms and colour2.png"/>
          <p:cNvPicPr>
            <a:picLocks noChangeAspect="1"/>
          </p:cNvPicPr>
          <p:nvPr/>
        </p:nvPicPr>
        <p:blipFill>
          <a:blip r:embed="rId2"/>
          <a:srcRect/>
          <a:stretch>
            <a:fillRect/>
          </a:stretch>
        </p:blipFill>
        <p:spPr bwMode="auto">
          <a:xfrm>
            <a:off x="0" y="0"/>
            <a:ext cx="650875" cy="6858000"/>
          </a:xfrm>
          <a:prstGeom prst="rect">
            <a:avLst/>
          </a:prstGeom>
          <a:noFill/>
          <a:ln w="9525">
            <a:noFill/>
            <a:miter lim="800000"/>
            <a:headEnd/>
            <a:tailEnd/>
          </a:ln>
        </p:spPr>
      </p:pic>
    </p:spTree>
    <p:extLst>
      <p:ext uri="{BB962C8B-B14F-4D97-AF65-F5344CB8AC3E}">
        <p14:creationId xmlns:p14="http://schemas.microsoft.com/office/powerpoint/2010/main" val="2780432994"/>
      </p:ext>
    </p:extLst>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Geo-spatial mapping and estimation of above ground carbon stock.</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50874" y="1600200"/>
            <a:ext cx="8035925" cy="4525963"/>
          </a:xfrm>
        </p:spPr>
        <p:txBody>
          <a:bodyPr/>
          <a:lstStyle/>
          <a:p>
            <a:r>
              <a:rPr lang="en-US" dirty="0">
                <a:latin typeface="Times New Roman" pitchFamily="18" charset="0"/>
                <a:cs typeface="Times New Roman" pitchFamily="18" charset="0"/>
              </a:rPr>
              <a:t>Results were displayed in form of imageries, tables and graphs</a:t>
            </a:r>
          </a:p>
          <a:p>
            <a:pPr marL="0" indent="0">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a relationship between plot level C-stock with the parameter(s) of remotely-sensed data (NDVI) representing vegetation density</a:t>
            </a:r>
          </a:p>
          <a:p>
            <a:pPr marL="0" indent="0">
              <a:buNone/>
            </a:pPr>
            <a:endParaRPr lang="en-US" dirty="0"/>
          </a:p>
        </p:txBody>
      </p:sp>
      <p:pic>
        <p:nvPicPr>
          <p:cNvPr id="4" name="Picture 5" descr="coat of arms and colour2.png"/>
          <p:cNvPicPr>
            <a:picLocks noChangeAspect="1"/>
          </p:cNvPicPr>
          <p:nvPr/>
        </p:nvPicPr>
        <p:blipFill>
          <a:blip r:embed="rId2"/>
          <a:srcRect/>
          <a:stretch>
            <a:fillRect/>
          </a:stretch>
        </p:blipFill>
        <p:spPr bwMode="auto">
          <a:xfrm>
            <a:off x="0" y="0"/>
            <a:ext cx="650875" cy="6858000"/>
          </a:xfrm>
          <a:prstGeom prst="rect">
            <a:avLst/>
          </a:prstGeom>
          <a:noFill/>
          <a:ln w="9525">
            <a:noFill/>
            <a:miter lim="800000"/>
            <a:headEnd/>
            <a:tailEnd/>
          </a:ln>
        </p:spPr>
      </p:pic>
    </p:spTree>
    <p:extLst>
      <p:ext uri="{BB962C8B-B14F-4D97-AF65-F5344CB8AC3E}">
        <p14:creationId xmlns:p14="http://schemas.microsoft.com/office/powerpoint/2010/main" val="697244451"/>
      </p:ext>
    </p:extLst>
  </p:cSld>
  <p:clrMapOvr>
    <a:masterClrMapping/>
  </p:clrMapOvr>
  <p:transition spd="slow">
    <p:wheel spokes="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NDVI calculation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50874" y="1600200"/>
            <a:ext cx="8264525" cy="4525963"/>
          </a:xfrm>
        </p:spPr>
        <p:txBody>
          <a:bodyPr>
            <a:normAutofit fontScale="92500" lnSpcReduction="20000"/>
          </a:bodyPr>
          <a:lstStyle/>
          <a:p>
            <a:r>
              <a:rPr lang="en-US" dirty="0">
                <a:latin typeface="Times New Roman" pitchFamily="18" charset="0"/>
                <a:cs typeface="Times New Roman" pitchFamily="18" charset="0"/>
              </a:rPr>
              <a:t>The NDVI basically measures the slope of the line between the origin of red-NIR space and the red-NIR value of the image pixel.</a:t>
            </a:r>
          </a:p>
          <a:p>
            <a:pPr marL="0" indent="0">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NDVI = NIR-Red/</a:t>
            </a:r>
            <a:r>
              <a:rPr lang="en-US" dirty="0" err="1">
                <a:latin typeface="Times New Roman" pitchFamily="18" charset="0"/>
                <a:cs typeface="Times New Roman" pitchFamily="18" charset="0"/>
              </a:rPr>
              <a:t>NIR+Red</a:t>
            </a: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where NIR=value of near infra red channels;</a:t>
            </a:r>
          </a:p>
          <a:p>
            <a:pPr marL="0" indent="0">
              <a:buNone/>
            </a:pPr>
            <a:r>
              <a:rPr lang="en-US" dirty="0">
                <a:latin typeface="Times New Roman" pitchFamily="18" charset="0"/>
                <a:cs typeface="Times New Roman" pitchFamily="18" charset="0"/>
              </a:rPr>
              <a:t>	red=value of visible-red channel</a:t>
            </a:r>
          </a:p>
          <a:p>
            <a:pPr marL="0" indent="0">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percentage with the lowest original value (-1)</a:t>
            </a:r>
          </a:p>
          <a:p>
            <a:pPr marL="0" indent="0">
              <a:buNone/>
            </a:pPr>
            <a:r>
              <a:rPr lang="en-US" dirty="0">
                <a:latin typeface="Times New Roman" pitchFamily="18" charset="0"/>
                <a:cs typeface="Times New Roman" pitchFamily="18" charset="0"/>
              </a:rPr>
              <a:t>	presented as 0 and the highest (1) as 100.</a:t>
            </a:r>
          </a:p>
          <a:p>
            <a:endParaRPr lang="en-US" dirty="0"/>
          </a:p>
        </p:txBody>
      </p:sp>
      <p:pic>
        <p:nvPicPr>
          <p:cNvPr id="4" name="Picture 5" descr="coat of arms and colour2.png"/>
          <p:cNvPicPr>
            <a:picLocks noChangeAspect="1"/>
          </p:cNvPicPr>
          <p:nvPr/>
        </p:nvPicPr>
        <p:blipFill>
          <a:blip r:embed="rId2"/>
          <a:srcRect/>
          <a:stretch>
            <a:fillRect/>
          </a:stretch>
        </p:blipFill>
        <p:spPr bwMode="auto">
          <a:xfrm>
            <a:off x="0" y="0"/>
            <a:ext cx="650875" cy="6858000"/>
          </a:xfrm>
          <a:prstGeom prst="rect">
            <a:avLst/>
          </a:prstGeom>
          <a:noFill/>
          <a:ln w="9525">
            <a:noFill/>
            <a:miter lim="800000"/>
            <a:headEnd/>
            <a:tailEnd/>
          </a:ln>
        </p:spPr>
      </p:pic>
    </p:spTree>
    <p:extLst>
      <p:ext uri="{BB962C8B-B14F-4D97-AF65-F5344CB8AC3E}">
        <p14:creationId xmlns:p14="http://schemas.microsoft.com/office/powerpoint/2010/main" val="3977556064"/>
      </p:ext>
    </p:extLst>
  </p:cSld>
  <p:clrMapOvr>
    <a:masterClrMapping/>
  </p:clrMapOvr>
  <p:transition spd="slow">
    <p:wheel spokes="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SAVI calculation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50874" y="1600200"/>
            <a:ext cx="8264525" cy="5029200"/>
          </a:xfrm>
        </p:spPr>
        <p:txBody>
          <a:bodyPr>
            <a:normAutofit lnSpcReduction="10000"/>
          </a:bodyPr>
          <a:lstStyle/>
          <a:p>
            <a:r>
              <a:rPr lang="en-US" b="1" dirty="0">
                <a:latin typeface="Times New Roman" pitchFamily="18" charset="0"/>
                <a:cs typeface="Times New Roman" pitchFamily="18" charset="0"/>
              </a:rPr>
              <a:t>SAVI</a:t>
            </a:r>
            <a:r>
              <a:rPr lang="en-US" dirty="0">
                <a:latin typeface="Times New Roman" pitchFamily="18" charset="0"/>
                <a:cs typeface="Times New Roman" pitchFamily="18" charset="0"/>
              </a:rPr>
              <a:t> = ((NIR-Red)/(</a:t>
            </a:r>
            <a:r>
              <a:rPr lang="en-US" dirty="0" err="1">
                <a:latin typeface="Times New Roman" pitchFamily="18" charset="0"/>
                <a:cs typeface="Times New Roman" pitchFamily="18" charset="0"/>
              </a:rPr>
              <a:t>NIR+Red+L</a:t>
            </a:r>
            <a:r>
              <a:rPr lang="en-US" dirty="0">
                <a:latin typeface="Times New Roman" pitchFamily="18" charset="0"/>
                <a:cs typeface="Times New Roman" pitchFamily="18" charset="0"/>
              </a:rPr>
              <a:t>)) * (1+L)</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Where L is a correction factor and its value is dependent on the vegetation cover. For total vegetation cover it receives a value of zero, effectively turning SAVI into NDVI. For very low vegetation cover, it receives the value of 1. </a:t>
            </a:r>
          </a:p>
          <a:p>
            <a:pPr marL="0" indent="0">
              <a:buNone/>
            </a:pPr>
            <a:r>
              <a:rPr lang="en-US" dirty="0" err="1">
                <a:latin typeface="Times New Roman" pitchFamily="18" charset="0"/>
                <a:cs typeface="Times New Roman" pitchFamily="18" charset="0"/>
              </a:rPr>
              <a:t>Huete</a:t>
            </a:r>
            <a:r>
              <a:rPr lang="en-US" dirty="0">
                <a:latin typeface="Times New Roman" pitchFamily="18" charset="0"/>
                <a:cs typeface="Times New Roman" pitchFamily="18" charset="0"/>
              </a:rPr>
              <a:t> (1988) suggested that the value of 0.5 is used when vegetation cover is unknown, as 0.5 represents intermediate vegetation cover. </a:t>
            </a:r>
          </a:p>
          <a:p>
            <a:pPr marL="0" indent="0">
              <a:buNone/>
            </a:pPr>
            <a:endParaRPr lang="en-US" dirty="0"/>
          </a:p>
          <a:p>
            <a:endParaRPr lang="en-US" dirty="0"/>
          </a:p>
        </p:txBody>
      </p:sp>
      <p:pic>
        <p:nvPicPr>
          <p:cNvPr id="4" name="Picture 5" descr="coat of arms and colour2.png"/>
          <p:cNvPicPr>
            <a:picLocks noChangeAspect="1"/>
          </p:cNvPicPr>
          <p:nvPr/>
        </p:nvPicPr>
        <p:blipFill>
          <a:blip r:embed="rId2"/>
          <a:srcRect/>
          <a:stretch>
            <a:fillRect/>
          </a:stretch>
        </p:blipFill>
        <p:spPr bwMode="auto">
          <a:xfrm>
            <a:off x="0" y="0"/>
            <a:ext cx="650875" cy="6858000"/>
          </a:xfrm>
          <a:prstGeom prst="rect">
            <a:avLst/>
          </a:prstGeom>
          <a:noFill/>
          <a:ln w="9525">
            <a:noFill/>
            <a:miter lim="800000"/>
            <a:headEnd/>
            <a:tailEnd/>
          </a:ln>
        </p:spPr>
      </p:pic>
    </p:spTree>
    <p:extLst>
      <p:ext uri="{BB962C8B-B14F-4D97-AF65-F5344CB8AC3E}">
        <p14:creationId xmlns:p14="http://schemas.microsoft.com/office/powerpoint/2010/main" val="746832097"/>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fontScale="90000"/>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Introduction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50874" y="838200"/>
            <a:ext cx="8340726" cy="5715000"/>
          </a:xfrm>
        </p:spPr>
        <p:txBody>
          <a:bodyPr>
            <a:normAutofit/>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What is forest?</a:t>
            </a:r>
          </a:p>
          <a:p>
            <a:pPr marL="0" indent="0">
              <a:buNone/>
            </a:pPr>
            <a:r>
              <a:rPr lang="en-US" dirty="0">
                <a:latin typeface="Times New Roman" pitchFamily="18" charset="0"/>
                <a:cs typeface="Times New Roman" pitchFamily="18" charset="0"/>
              </a:rPr>
              <a:t>Is defined as an area of land having a minimum size of 0.5-1 hectares, tree crown cover of greater than 10-30%, and trees having the potential to reach a minimum height of 2-5 meters at maturity (FAO unpublished report of expert consultation “</a:t>
            </a:r>
            <a:r>
              <a:rPr lang="en-US" dirty="0" err="1">
                <a:latin typeface="Times New Roman" pitchFamily="18" charset="0"/>
                <a:cs typeface="Times New Roman" pitchFamily="18" charset="0"/>
              </a:rPr>
              <a:t>Kotka</a:t>
            </a:r>
            <a:r>
              <a:rPr lang="en-US" dirty="0">
                <a:latin typeface="Times New Roman" pitchFamily="18" charset="0"/>
                <a:cs typeface="Times New Roman" pitchFamily="18" charset="0"/>
              </a:rPr>
              <a:t> III”).</a:t>
            </a:r>
            <a:r>
              <a:rPr lang="en-US" dirty="0"/>
              <a:t> </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Tropical forests play a very significant role in mitigating global 	climate</a:t>
            </a:r>
          </a:p>
          <a:p>
            <a:pPr marL="0" indent="0">
              <a:buNone/>
            </a:pPr>
            <a:endParaRPr lang="en-US" sz="2400" dirty="0"/>
          </a:p>
          <a:p>
            <a:pPr marL="0" indent="0">
              <a:buNone/>
            </a:pPr>
            <a:endParaRPr lang="en-US" dirty="0"/>
          </a:p>
          <a:p>
            <a:endParaRPr lang="en-US" dirty="0">
              <a:latin typeface="Times New Roman" pitchFamily="18" charset="0"/>
              <a:cs typeface="Times New Roman" pitchFamily="18" charset="0"/>
            </a:endParaRPr>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pic>
        <p:nvPicPr>
          <p:cNvPr id="5" name="Picture 5" descr="coat of arms and colour2.png"/>
          <p:cNvPicPr>
            <a:picLocks noChangeAspect="1"/>
          </p:cNvPicPr>
          <p:nvPr/>
        </p:nvPicPr>
        <p:blipFill>
          <a:blip r:embed="rId5"/>
          <a:srcRect/>
          <a:stretch>
            <a:fillRect/>
          </a:stretch>
        </p:blipFill>
        <p:spPr bwMode="auto">
          <a:xfrm>
            <a:off x="0" y="0"/>
            <a:ext cx="650875" cy="6858000"/>
          </a:xfrm>
          <a:prstGeom prst="rect">
            <a:avLst/>
          </a:prstGeom>
          <a:noFill/>
          <a:ln w="9525">
            <a:noFill/>
            <a:miter lim="800000"/>
            <a:headEnd/>
            <a:tailEnd/>
          </a:ln>
        </p:spPr>
      </p:pic>
    </p:spTree>
    <p:extLst>
      <p:ext uri="{BB962C8B-B14F-4D97-AF65-F5344CB8AC3E}">
        <p14:creationId xmlns:p14="http://schemas.microsoft.com/office/powerpoint/2010/main" val="2030388225"/>
      </p:ext>
    </p:extLst>
  </p:cSld>
  <p:clrMapOvr>
    <a:masterClrMapping/>
  </p:clrMapOvr>
  <p:transition spd="slow" advTm="1025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a:bodyPr>
          <a:lstStyle/>
          <a:p>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RESULTS</a:t>
            </a:r>
            <a:endParaRPr lang="en-US" sz="3200" dirty="0"/>
          </a:p>
        </p:txBody>
      </p:sp>
      <p:sp>
        <p:nvSpPr>
          <p:cNvPr id="3" name="Content Placeholder 2"/>
          <p:cNvSpPr>
            <a:spLocks noGrp="1"/>
          </p:cNvSpPr>
          <p:nvPr>
            <p:ph idx="1"/>
          </p:nvPr>
        </p:nvSpPr>
        <p:spPr>
          <a:xfrm>
            <a:off x="762000" y="838200"/>
            <a:ext cx="8382000" cy="5791200"/>
          </a:xfrm>
        </p:spPr>
        <p:txBody>
          <a:bodyPr>
            <a:normAutofit fontScale="92500" lnSpcReduction="10000"/>
          </a:bodyPr>
          <a:lstStyle/>
          <a:p>
            <a:pPr>
              <a:lnSpc>
                <a:spcPct val="150000"/>
              </a:lnSpc>
            </a:pPr>
            <a:r>
              <a:rPr lang="en-US" dirty="0">
                <a:latin typeface="Times New Roman" pitchFamily="18" charset="0"/>
                <a:cs typeface="Times New Roman" pitchFamily="18" charset="0"/>
              </a:rPr>
              <a:t>Old Oyo National Park, Nigeria was;</a:t>
            </a:r>
          </a:p>
          <a:p>
            <a:pPr marL="0" indent="0">
              <a:lnSpc>
                <a:spcPct val="150000"/>
              </a:lnSpc>
              <a:buNone/>
            </a:pPr>
            <a:r>
              <a:rPr lang="en-US" b="1" dirty="0">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 </a:t>
            </a:r>
            <a:r>
              <a:rPr lang="en-US" dirty="0">
                <a:latin typeface="Times New Roman" pitchFamily="18" charset="0"/>
                <a:cs typeface="Times New Roman" pitchFamily="18" charset="0"/>
              </a:rPr>
              <a:t>Classified into four classes namely; </a:t>
            </a:r>
          </a:p>
          <a:p>
            <a:pPr marL="0" indent="0">
              <a:lnSpc>
                <a:spcPct val="150000"/>
              </a:lnSpc>
              <a:buNone/>
            </a:pP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a:solidFill>
                  <a:srgbClr val="FFC000"/>
                </a:solidFill>
                <a:latin typeface="Times New Roman" pitchFamily="18" charset="0"/>
                <a:cs typeface="Times New Roman" pitchFamily="18" charset="0"/>
              </a:rPr>
              <a:t>Savanna/Rock outcrop</a:t>
            </a:r>
          </a:p>
          <a:p>
            <a:pPr marL="0" indent="0">
              <a:lnSpc>
                <a:spcPct val="150000"/>
              </a:lnSpc>
              <a:buNone/>
            </a:pPr>
            <a:r>
              <a:rPr lang="en-US" dirty="0">
                <a:latin typeface="Times New Roman" pitchFamily="18" charset="0"/>
                <a:cs typeface="Times New Roman" pitchFamily="18" charset="0"/>
              </a:rPr>
              <a:t>ii. </a:t>
            </a:r>
            <a:r>
              <a:rPr lang="en-US" dirty="0">
                <a:solidFill>
                  <a:schemeClr val="tx2">
                    <a:lumMod val="60000"/>
                    <a:lumOff val="40000"/>
                  </a:schemeClr>
                </a:solidFill>
                <a:latin typeface="Times New Roman" pitchFamily="18" charset="0"/>
                <a:cs typeface="Times New Roman" pitchFamily="18" charset="0"/>
              </a:rPr>
              <a:t>water body </a:t>
            </a:r>
          </a:p>
          <a:p>
            <a:pPr marL="0" indent="0">
              <a:lnSpc>
                <a:spcPct val="150000"/>
              </a:lnSpc>
              <a:buNone/>
            </a:pPr>
            <a:r>
              <a:rPr lang="en-US" dirty="0">
                <a:latin typeface="Times New Roman" pitchFamily="18" charset="0"/>
                <a:cs typeface="Times New Roman" pitchFamily="18" charset="0"/>
              </a:rPr>
              <a:t>iii. </a:t>
            </a:r>
            <a:r>
              <a:rPr lang="en-US" dirty="0">
                <a:solidFill>
                  <a:srgbClr val="92D050"/>
                </a:solidFill>
                <a:latin typeface="Times New Roman" pitchFamily="18" charset="0"/>
                <a:cs typeface="Times New Roman" pitchFamily="18" charset="0"/>
              </a:rPr>
              <a:t>light forest</a:t>
            </a:r>
          </a:p>
          <a:p>
            <a:pPr marL="0" indent="0">
              <a:lnSpc>
                <a:spcPct val="150000"/>
              </a:lnSpc>
              <a:buNone/>
            </a:pPr>
            <a:r>
              <a:rPr lang="en-US" dirty="0">
                <a:latin typeface="Times New Roman" pitchFamily="18" charset="0"/>
                <a:cs typeface="Times New Roman" pitchFamily="18" charset="0"/>
              </a:rPr>
              <a:t>iv. </a:t>
            </a:r>
            <a:r>
              <a:rPr lang="en-US" dirty="0">
                <a:solidFill>
                  <a:srgbClr val="336600"/>
                </a:solidFill>
                <a:latin typeface="Times New Roman" pitchFamily="18" charset="0"/>
                <a:cs typeface="Times New Roman" pitchFamily="18" charset="0"/>
              </a:rPr>
              <a:t>dense forest</a:t>
            </a:r>
            <a:r>
              <a:rPr lang="en-US" dirty="0">
                <a:latin typeface="Times New Roman" pitchFamily="18" charset="0"/>
                <a:cs typeface="Times New Roman" pitchFamily="18" charset="0"/>
              </a:rPr>
              <a:t>,</a:t>
            </a:r>
          </a:p>
          <a:p>
            <a:pPr marL="0" indent="0">
              <a:lnSpc>
                <a:spcPct val="150000"/>
              </a:lnSpc>
              <a:buNone/>
            </a:pPr>
            <a:r>
              <a:rPr lang="en-US" b="1" dirty="0">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 † </a:t>
            </a:r>
            <a:r>
              <a:rPr lang="en-US" dirty="0">
                <a:latin typeface="Times New Roman" pitchFamily="18" charset="0"/>
                <a:cs typeface="Times New Roman" pitchFamily="18" charset="0"/>
              </a:rPr>
              <a:t>Results were displayed in form of imageries, tables and graphs</a:t>
            </a:r>
          </a:p>
          <a:p>
            <a:endParaRPr lang="en-US" dirty="0"/>
          </a:p>
        </p:txBody>
      </p:sp>
      <p:pic>
        <p:nvPicPr>
          <p:cNvPr id="4" name="Picture 5" descr="coat of arms and colour2.png"/>
          <p:cNvPicPr>
            <a:picLocks noChangeAspect="1"/>
          </p:cNvPicPr>
          <p:nvPr/>
        </p:nvPicPr>
        <p:blipFill>
          <a:blip r:embed="rId2"/>
          <a:srcRect/>
          <a:stretch>
            <a:fillRect/>
          </a:stretch>
        </p:blipFill>
        <p:spPr bwMode="auto">
          <a:xfrm>
            <a:off x="0" y="0"/>
            <a:ext cx="650875" cy="6858000"/>
          </a:xfrm>
          <a:prstGeom prst="rect">
            <a:avLst/>
          </a:prstGeom>
          <a:noFill/>
          <a:ln w="9525">
            <a:noFill/>
            <a:miter lim="800000"/>
            <a:headEnd/>
            <a:tailEnd/>
          </a:ln>
        </p:spPr>
      </p:pic>
    </p:spTree>
    <p:extLst>
      <p:ext uri="{BB962C8B-B14F-4D97-AF65-F5344CB8AC3E}">
        <p14:creationId xmlns:p14="http://schemas.microsoft.com/office/powerpoint/2010/main" val="88077315"/>
      </p:ext>
    </p:extLst>
  </p:cSld>
  <p:clrMapOvr>
    <a:masterClrMapping/>
  </p:clrMapOvr>
  <p:transition spd="slow">
    <p:wheel spokes="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38800"/>
            <a:ext cx="8229600" cy="609600"/>
          </a:xfrm>
        </p:spPr>
        <p:txBody>
          <a:bodyPr>
            <a:normAutofit/>
          </a:bodyPr>
          <a:lstStyle/>
          <a:p>
            <a:r>
              <a:rPr lang="en-US" sz="2400" b="1" dirty="0">
                <a:latin typeface="Times New Roman" pitchFamily="18" charset="0"/>
                <a:cs typeface="Times New Roman" pitchFamily="18" charset="0"/>
              </a:rPr>
              <a:t>Figure 3 : Sample plots of Old Oyo National Park, Nigeria</a:t>
            </a:r>
          </a:p>
        </p:txBody>
      </p:sp>
      <p:pic>
        <p:nvPicPr>
          <p:cNvPr id="4" name="Content Placeholder 3" descr="C:\Users\Pelemo John\Desktop\GIS_RS\NDVIPhD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76200"/>
            <a:ext cx="4648200" cy="5334000"/>
          </a:xfrm>
          <a:prstGeom prst="rect">
            <a:avLst/>
          </a:prstGeom>
          <a:noFill/>
          <a:ln>
            <a:noFill/>
          </a:ln>
        </p:spPr>
      </p:pic>
      <p:pic>
        <p:nvPicPr>
          <p:cNvPr id="6" name="Picture 5" descr="coat of arms and colour2.png"/>
          <p:cNvPicPr>
            <a:picLocks noChangeAspect="1"/>
          </p:cNvPicPr>
          <p:nvPr/>
        </p:nvPicPr>
        <p:blipFill>
          <a:blip r:embed="rId3"/>
          <a:srcRect/>
          <a:stretch>
            <a:fillRect/>
          </a:stretch>
        </p:blipFill>
        <p:spPr bwMode="auto">
          <a:xfrm>
            <a:off x="0" y="0"/>
            <a:ext cx="650875" cy="6858000"/>
          </a:xfrm>
          <a:prstGeom prst="rect">
            <a:avLst/>
          </a:prstGeom>
          <a:noFill/>
          <a:ln w="9525">
            <a:noFill/>
            <a:miter lim="800000"/>
            <a:headEnd/>
            <a:tailEnd/>
          </a:ln>
        </p:spPr>
      </p:pic>
    </p:spTree>
    <p:extLst>
      <p:ext uri="{BB962C8B-B14F-4D97-AF65-F5344CB8AC3E}">
        <p14:creationId xmlns:p14="http://schemas.microsoft.com/office/powerpoint/2010/main" val="2698603423"/>
      </p:ext>
    </p:extLst>
  </p:cSld>
  <p:clrMapOvr>
    <a:masterClrMapping/>
  </p:clrMapOvr>
  <p:transition spd="slow">
    <p:wheel spokes="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671582"/>
            <a:ext cx="8382000" cy="955199"/>
          </a:xfrm>
        </p:spPr>
        <p:txBody>
          <a:bodyPr>
            <a:noAutofit/>
          </a:bodyPr>
          <a:lstStyle/>
          <a:p>
            <a:pPr algn="l"/>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		2002					2015</a:t>
            </a:r>
            <a:br>
              <a:rPr lang="en-US" sz="2400" b="1" dirty="0">
                <a:latin typeface="Times New Roman" pitchFamily="18" charset="0"/>
                <a:cs typeface="Times New Roman" pitchFamily="18" charset="0"/>
              </a:rPr>
            </a:br>
            <a:r>
              <a:rPr lang="en-US" sz="2000" b="1" dirty="0">
                <a:latin typeface="Times New Roman" pitchFamily="18" charset="0"/>
                <a:cs typeface="Times New Roman" pitchFamily="18" charset="0"/>
              </a:rPr>
              <a:t>Figure 4: Land use land cover of Old Oyo National Park, Nigeria </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pic>
        <p:nvPicPr>
          <p:cNvPr id="6" name="Picture 2" descr="C:\Users\Pelemo John\Documents\2002images\LULC._200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5437" y="168791"/>
            <a:ext cx="42672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4267200" y="152401"/>
            <a:ext cx="4495800" cy="5334000"/>
          </a:xfrm>
          <a:prstGeom prst="rect">
            <a:avLst/>
          </a:prstGeom>
        </p:spPr>
      </p:pic>
      <p:pic>
        <p:nvPicPr>
          <p:cNvPr id="5" name="Picture 5" descr="coat of arms and colour2.png"/>
          <p:cNvPicPr>
            <a:picLocks noChangeAspect="1"/>
          </p:cNvPicPr>
          <p:nvPr/>
        </p:nvPicPr>
        <p:blipFill>
          <a:blip r:embed="rId4"/>
          <a:srcRect/>
          <a:stretch>
            <a:fillRect/>
          </a:stretch>
        </p:blipFill>
        <p:spPr bwMode="auto">
          <a:xfrm>
            <a:off x="0" y="0"/>
            <a:ext cx="650875" cy="6858000"/>
          </a:xfrm>
          <a:prstGeom prst="rect">
            <a:avLst/>
          </a:prstGeom>
          <a:noFill/>
          <a:ln w="9525">
            <a:noFill/>
            <a:miter lim="800000"/>
            <a:headEnd/>
            <a:tailEnd/>
          </a:ln>
        </p:spPr>
      </p:pic>
    </p:spTree>
    <p:extLst>
      <p:ext uri="{BB962C8B-B14F-4D97-AF65-F5344CB8AC3E}">
        <p14:creationId xmlns:p14="http://schemas.microsoft.com/office/powerpoint/2010/main" val="2125812875"/>
      </p:ext>
    </p:extLst>
  </p:cSld>
  <p:clrMapOvr>
    <a:masterClrMapping/>
  </p:clrMapOvr>
  <p:transition spd="slow">
    <p:wheel spokes="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143000"/>
          </a:xfrm>
        </p:spPr>
        <p:txBody>
          <a:bodyPr>
            <a:normAutofit/>
          </a:bodyPr>
          <a:lstStyle/>
          <a:p>
            <a:r>
              <a:rPr lang="en-US" sz="2400" b="1" dirty="0">
                <a:latin typeface="Times New Roman" pitchFamily="18" charset="0"/>
                <a:cs typeface="Times New Roman" pitchFamily="18" charset="0"/>
              </a:rPr>
              <a:t>Table 1: 2002 and 2015 Land use Land cover of Old Oyo National Park, Nigeria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292048"/>
              </p:ext>
            </p:extLst>
          </p:nvPr>
        </p:nvGraphicFramePr>
        <p:xfrm>
          <a:off x="381000" y="1600200"/>
          <a:ext cx="8305800" cy="4114802"/>
        </p:xfrm>
        <a:graphic>
          <a:graphicData uri="http://schemas.openxmlformats.org/drawingml/2006/table">
            <a:tbl>
              <a:tblPr firstRow="1" bandRow="1">
                <a:tableStyleId>{5C22544A-7EE6-4342-B048-85BDC9FD1C3A}</a:tableStyleId>
              </a:tblPr>
              <a:tblGrid>
                <a:gridCol w="1470053">
                  <a:extLst>
                    <a:ext uri="{9D8B030D-6E8A-4147-A177-3AD203B41FA5}">
                      <a16:colId xmlns:a16="http://schemas.microsoft.com/office/drawing/2014/main" val="20000"/>
                    </a:ext>
                  </a:extLst>
                </a:gridCol>
                <a:gridCol w="1298547">
                  <a:extLst>
                    <a:ext uri="{9D8B030D-6E8A-4147-A177-3AD203B41FA5}">
                      <a16:colId xmlns:a16="http://schemas.microsoft.com/office/drawing/2014/main" val="20001"/>
                    </a:ext>
                  </a:extLst>
                </a:gridCol>
                <a:gridCol w="1384300">
                  <a:extLst>
                    <a:ext uri="{9D8B030D-6E8A-4147-A177-3AD203B41FA5}">
                      <a16:colId xmlns:a16="http://schemas.microsoft.com/office/drawing/2014/main" val="20002"/>
                    </a:ext>
                  </a:extLst>
                </a:gridCol>
                <a:gridCol w="1384300">
                  <a:extLst>
                    <a:ext uri="{9D8B030D-6E8A-4147-A177-3AD203B41FA5}">
                      <a16:colId xmlns:a16="http://schemas.microsoft.com/office/drawing/2014/main" val="20003"/>
                    </a:ext>
                  </a:extLst>
                </a:gridCol>
                <a:gridCol w="1384300">
                  <a:extLst>
                    <a:ext uri="{9D8B030D-6E8A-4147-A177-3AD203B41FA5}">
                      <a16:colId xmlns:a16="http://schemas.microsoft.com/office/drawing/2014/main" val="20004"/>
                    </a:ext>
                  </a:extLst>
                </a:gridCol>
                <a:gridCol w="1384300">
                  <a:extLst>
                    <a:ext uri="{9D8B030D-6E8A-4147-A177-3AD203B41FA5}">
                      <a16:colId xmlns:a16="http://schemas.microsoft.com/office/drawing/2014/main" val="20005"/>
                    </a:ext>
                  </a:extLst>
                </a:gridCol>
              </a:tblGrid>
              <a:tr h="516004">
                <a:tc>
                  <a:txBody>
                    <a:bodyPr/>
                    <a:lstStyle/>
                    <a:p>
                      <a:endParaRPr lang="en-US" b="1" dirty="0">
                        <a:latin typeface="Times New Roman" pitchFamily="18" charset="0"/>
                        <a:cs typeface="Times New Roman" pitchFamily="18" charset="0"/>
                      </a:endParaRPr>
                    </a:p>
                  </a:txBody>
                  <a:tcPr/>
                </a:tc>
                <a:tc>
                  <a:txBody>
                    <a:bodyPr/>
                    <a:lstStyle/>
                    <a:p>
                      <a:pPr algn="ctr"/>
                      <a:r>
                        <a:rPr lang="en-US" sz="2000" b="1" dirty="0">
                          <a:latin typeface="Times New Roman" pitchFamily="18" charset="0"/>
                          <a:cs typeface="Times New Roman" pitchFamily="18" charset="0"/>
                        </a:rPr>
                        <a:t>2002</a:t>
                      </a:r>
                    </a:p>
                  </a:txBody>
                  <a:tcPr/>
                </a:tc>
                <a:tc>
                  <a:txBody>
                    <a:bodyPr/>
                    <a:lstStyle/>
                    <a:p>
                      <a:endParaRPr lang="en-US" b="1" dirty="0">
                        <a:latin typeface="Times New Roman" pitchFamily="18" charset="0"/>
                        <a:cs typeface="Times New Roman" pitchFamily="18" charset="0"/>
                      </a:endParaRPr>
                    </a:p>
                  </a:txBody>
                  <a:tcPr/>
                </a:tc>
                <a:tc>
                  <a:txBody>
                    <a:bodyPr/>
                    <a:lstStyle/>
                    <a:p>
                      <a:pPr algn="ctr"/>
                      <a:r>
                        <a:rPr lang="en-US" sz="2000" b="1" dirty="0">
                          <a:latin typeface="Times New Roman" pitchFamily="18" charset="0"/>
                          <a:cs typeface="Times New Roman" pitchFamily="18" charset="0"/>
                        </a:rPr>
                        <a:t>2015</a:t>
                      </a:r>
                    </a:p>
                  </a:txBody>
                  <a:tcPr/>
                </a:tc>
                <a:tc>
                  <a:txBody>
                    <a:bodyPr/>
                    <a:lstStyle/>
                    <a:p>
                      <a:endParaRPr lang="en-US" b="1" dirty="0">
                        <a:latin typeface="Times New Roman" pitchFamily="18" charset="0"/>
                        <a:cs typeface="Times New Roman" pitchFamily="18" charset="0"/>
                      </a:endParaRPr>
                    </a:p>
                  </a:txBody>
                  <a:tcPr/>
                </a:tc>
                <a:tc>
                  <a:txBody>
                    <a:bodyPr/>
                    <a:lstStyle/>
                    <a:p>
                      <a:r>
                        <a:rPr lang="en-US" sz="2000" b="1" dirty="0">
                          <a:latin typeface="Times New Roman" pitchFamily="18" charset="0"/>
                          <a:cs typeface="Times New Roman" pitchFamily="18" charset="0"/>
                        </a:rPr>
                        <a:t>2002-2015</a:t>
                      </a:r>
                    </a:p>
                  </a:txBody>
                  <a:tcPr/>
                </a:tc>
                <a:extLst>
                  <a:ext uri="{0D108BD9-81ED-4DB2-BD59-A6C34878D82A}">
                    <a16:rowId xmlns:a16="http://schemas.microsoft.com/office/drawing/2014/main" val="10000"/>
                  </a:ext>
                </a:extLst>
              </a:tr>
              <a:tr h="833545">
                <a:tc>
                  <a:txBody>
                    <a:bodyPr/>
                    <a:lstStyle/>
                    <a:p>
                      <a:r>
                        <a:rPr lang="en-US" b="1" dirty="0">
                          <a:latin typeface="Times New Roman" pitchFamily="18" charset="0"/>
                          <a:cs typeface="Times New Roman" pitchFamily="18" charset="0"/>
                        </a:rPr>
                        <a:t>Category</a:t>
                      </a:r>
                    </a:p>
                  </a:txBody>
                  <a:tcPr/>
                </a:tc>
                <a:tc>
                  <a:txBody>
                    <a:bodyPr/>
                    <a:lstStyle/>
                    <a:p>
                      <a:pPr algn="ctr"/>
                      <a:r>
                        <a:rPr lang="en-US" b="1" dirty="0">
                          <a:latin typeface="Times New Roman" pitchFamily="18" charset="0"/>
                          <a:cs typeface="Times New Roman" pitchFamily="18" charset="0"/>
                        </a:rPr>
                        <a:t>Area (%)</a:t>
                      </a:r>
                    </a:p>
                  </a:txBody>
                  <a:tcPr/>
                </a:tc>
                <a:tc>
                  <a:txBody>
                    <a:bodyPr/>
                    <a:lstStyle/>
                    <a:p>
                      <a:pPr algn="ctr"/>
                      <a:r>
                        <a:rPr lang="en-US" b="1" dirty="0">
                          <a:solidFill>
                            <a:srgbClr val="FF0000"/>
                          </a:solidFill>
                          <a:latin typeface="Times New Roman" pitchFamily="18" charset="0"/>
                          <a:cs typeface="Times New Roman" pitchFamily="18" charset="0"/>
                        </a:rPr>
                        <a:t>Area (ha)</a:t>
                      </a:r>
                    </a:p>
                  </a:txBody>
                  <a:tcPr/>
                </a:tc>
                <a:tc>
                  <a:txBody>
                    <a:bodyPr/>
                    <a:lstStyle/>
                    <a:p>
                      <a:pPr algn="ctr"/>
                      <a:r>
                        <a:rPr lang="en-US" b="1" dirty="0">
                          <a:latin typeface="Times New Roman" pitchFamily="18" charset="0"/>
                          <a:cs typeface="Times New Roman" pitchFamily="18" charset="0"/>
                        </a:rPr>
                        <a:t>Area (%)</a:t>
                      </a:r>
                    </a:p>
                  </a:txBody>
                  <a:tcPr/>
                </a:tc>
                <a:tc>
                  <a:txBody>
                    <a:bodyPr/>
                    <a:lstStyle/>
                    <a:p>
                      <a:pPr algn="ctr"/>
                      <a:r>
                        <a:rPr lang="en-US" b="1" dirty="0">
                          <a:solidFill>
                            <a:srgbClr val="FF0000"/>
                          </a:solidFill>
                          <a:latin typeface="Times New Roman" pitchFamily="18" charset="0"/>
                          <a:cs typeface="Times New Roman" pitchFamily="18" charset="0"/>
                        </a:rPr>
                        <a:t>Area (ha)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latin typeface="Times New Roman" pitchFamily="18" charset="0"/>
                          <a:cs typeface="Times New Roman" pitchFamily="18" charset="0"/>
                        </a:rPr>
                        <a:t>Difference</a:t>
                      </a:r>
                    </a:p>
                    <a:p>
                      <a:pPr algn="ctr"/>
                      <a:endParaRPr lang="en-US" b="1"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833545">
                <a:tc>
                  <a:txBody>
                    <a:bodyPr/>
                    <a:lstStyle/>
                    <a:p>
                      <a:r>
                        <a:rPr lang="en-US" b="1" dirty="0">
                          <a:latin typeface="Times New Roman" pitchFamily="18" charset="0"/>
                          <a:cs typeface="Times New Roman" pitchFamily="18" charset="0"/>
                        </a:rPr>
                        <a:t>Savanna/</a:t>
                      </a:r>
                      <a:r>
                        <a:rPr lang="en-US" b="1" dirty="0" err="1">
                          <a:latin typeface="Times New Roman" pitchFamily="18" charset="0"/>
                          <a:cs typeface="Times New Roman" pitchFamily="18" charset="0"/>
                        </a:rPr>
                        <a:t>Rock_outcrop</a:t>
                      </a:r>
                      <a:endParaRPr lang="en-US" b="1" dirty="0">
                        <a:latin typeface="Times New Roman" pitchFamily="18" charset="0"/>
                        <a:cs typeface="Times New Roman" pitchFamily="18" charset="0"/>
                      </a:endParaRPr>
                    </a:p>
                  </a:txBody>
                  <a:tcPr/>
                </a:tc>
                <a:tc>
                  <a:txBody>
                    <a:bodyPr/>
                    <a:lstStyle/>
                    <a:p>
                      <a:pPr algn="ctr"/>
                      <a:r>
                        <a:rPr lang="en-US" dirty="0">
                          <a:latin typeface="Times New Roman" pitchFamily="18" charset="0"/>
                          <a:cs typeface="Times New Roman" pitchFamily="18" charset="0"/>
                        </a:rPr>
                        <a:t>14.53</a:t>
                      </a:r>
                    </a:p>
                  </a:txBody>
                  <a:tcPr/>
                </a:tc>
                <a:tc>
                  <a:txBody>
                    <a:bodyPr/>
                    <a:lstStyle/>
                    <a:p>
                      <a:pPr algn="ctr"/>
                      <a:r>
                        <a:rPr lang="en-US" dirty="0">
                          <a:solidFill>
                            <a:srgbClr val="FF0000"/>
                          </a:solidFill>
                          <a:latin typeface="Times New Roman" pitchFamily="18" charset="0"/>
                          <a:cs typeface="Times New Roman" pitchFamily="18" charset="0"/>
                        </a:rPr>
                        <a:t>364.994</a:t>
                      </a:r>
                    </a:p>
                  </a:txBody>
                  <a:tcPr/>
                </a:tc>
                <a:tc>
                  <a:txBody>
                    <a:bodyPr/>
                    <a:lstStyle/>
                    <a:p>
                      <a:pPr algn="ctr"/>
                      <a:r>
                        <a:rPr lang="en-US" dirty="0">
                          <a:latin typeface="Times New Roman" pitchFamily="18" charset="0"/>
                          <a:cs typeface="Times New Roman" pitchFamily="18" charset="0"/>
                        </a:rPr>
                        <a:t>27.85</a:t>
                      </a:r>
                    </a:p>
                  </a:txBody>
                  <a:tcPr/>
                </a:tc>
                <a:tc>
                  <a:txBody>
                    <a:bodyPr/>
                    <a:lstStyle/>
                    <a:p>
                      <a:pPr algn="ctr"/>
                      <a:r>
                        <a:rPr lang="en-US" dirty="0">
                          <a:solidFill>
                            <a:srgbClr val="FF0000"/>
                          </a:solidFill>
                          <a:latin typeface="Times New Roman" pitchFamily="18" charset="0"/>
                          <a:cs typeface="Times New Roman" pitchFamily="18" charset="0"/>
                        </a:rPr>
                        <a:t>699.592</a:t>
                      </a:r>
                    </a:p>
                  </a:txBody>
                  <a:tcPr/>
                </a:tc>
                <a:tc>
                  <a:txBody>
                    <a:bodyPr/>
                    <a:lstStyle/>
                    <a:p>
                      <a:pPr algn="ctr"/>
                      <a:r>
                        <a:rPr lang="en-US" dirty="0">
                          <a:latin typeface="Times New Roman" pitchFamily="18" charset="0"/>
                          <a:cs typeface="Times New Roman" pitchFamily="18" charset="0"/>
                        </a:rPr>
                        <a:t>334.598</a:t>
                      </a:r>
                    </a:p>
                  </a:txBody>
                  <a:tcPr/>
                </a:tc>
                <a:extLst>
                  <a:ext uri="{0D108BD9-81ED-4DB2-BD59-A6C34878D82A}">
                    <a16:rowId xmlns:a16="http://schemas.microsoft.com/office/drawing/2014/main" val="10002"/>
                  </a:ext>
                </a:extLst>
              </a:tr>
              <a:tr h="482927">
                <a:tc>
                  <a:txBody>
                    <a:bodyPr/>
                    <a:lstStyle/>
                    <a:p>
                      <a:r>
                        <a:rPr lang="en-US" b="1" dirty="0" err="1">
                          <a:latin typeface="Times New Roman" pitchFamily="18" charset="0"/>
                          <a:cs typeface="Times New Roman" pitchFamily="18" charset="0"/>
                        </a:rPr>
                        <a:t>Water_body</a:t>
                      </a:r>
                      <a:endParaRPr lang="en-US" b="1" dirty="0">
                        <a:latin typeface="Times New Roman" pitchFamily="18" charset="0"/>
                        <a:cs typeface="Times New Roman" pitchFamily="18" charset="0"/>
                      </a:endParaRPr>
                    </a:p>
                  </a:txBody>
                  <a:tcPr/>
                </a:tc>
                <a:tc>
                  <a:txBody>
                    <a:bodyPr/>
                    <a:lstStyle/>
                    <a:p>
                      <a:pPr algn="ctr"/>
                      <a:r>
                        <a:rPr lang="en-US" dirty="0">
                          <a:latin typeface="Times New Roman" pitchFamily="18" charset="0"/>
                          <a:cs typeface="Times New Roman" pitchFamily="18" charset="0"/>
                        </a:rPr>
                        <a:t>0.20</a:t>
                      </a:r>
                    </a:p>
                  </a:txBody>
                  <a:tcPr/>
                </a:tc>
                <a:tc>
                  <a:txBody>
                    <a:bodyPr/>
                    <a:lstStyle/>
                    <a:p>
                      <a:pPr algn="ctr"/>
                      <a:r>
                        <a:rPr lang="en-US" dirty="0">
                          <a:solidFill>
                            <a:srgbClr val="FF0000"/>
                          </a:solidFill>
                          <a:latin typeface="Times New Roman" pitchFamily="18" charset="0"/>
                          <a:cs typeface="Times New Roman" pitchFamily="18" charset="0"/>
                        </a:rPr>
                        <a:t>5.024</a:t>
                      </a:r>
                    </a:p>
                  </a:txBody>
                  <a:tcPr/>
                </a:tc>
                <a:tc>
                  <a:txBody>
                    <a:bodyPr/>
                    <a:lstStyle/>
                    <a:p>
                      <a:pPr algn="ctr"/>
                      <a:r>
                        <a:rPr lang="en-US" dirty="0">
                          <a:latin typeface="Times New Roman" pitchFamily="18" charset="0"/>
                          <a:cs typeface="Times New Roman" pitchFamily="18" charset="0"/>
                        </a:rPr>
                        <a:t>0.26</a:t>
                      </a:r>
                    </a:p>
                  </a:txBody>
                  <a:tcPr/>
                </a:tc>
                <a:tc>
                  <a:txBody>
                    <a:bodyPr/>
                    <a:lstStyle/>
                    <a:p>
                      <a:pPr algn="ctr"/>
                      <a:r>
                        <a:rPr lang="en-US" dirty="0">
                          <a:solidFill>
                            <a:srgbClr val="FF0000"/>
                          </a:solidFill>
                          <a:latin typeface="Times New Roman" pitchFamily="18" charset="0"/>
                          <a:cs typeface="Times New Roman" pitchFamily="18" charset="0"/>
                        </a:rPr>
                        <a:t>6.5312</a:t>
                      </a:r>
                    </a:p>
                  </a:txBody>
                  <a:tcPr/>
                </a:tc>
                <a:tc>
                  <a:txBody>
                    <a:bodyPr/>
                    <a:lstStyle/>
                    <a:p>
                      <a:pPr algn="ctr"/>
                      <a:r>
                        <a:rPr lang="en-US" dirty="0">
                          <a:latin typeface="Times New Roman" pitchFamily="18" charset="0"/>
                          <a:cs typeface="Times New Roman" pitchFamily="18" charset="0"/>
                        </a:rPr>
                        <a:t>1.5072</a:t>
                      </a:r>
                    </a:p>
                  </a:txBody>
                  <a:tcPr/>
                </a:tc>
                <a:extLst>
                  <a:ext uri="{0D108BD9-81ED-4DB2-BD59-A6C34878D82A}">
                    <a16:rowId xmlns:a16="http://schemas.microsoft.com/office/drawing/2014/main" val="10003"/>
                  </a:ext>
                </a:extLst>
              </a:tr>
              <a:tr h="482927">
                <a:tc>
                  <a:txBody>
                    <a:bodyPr/>
                    <a:lstStyle/>
                    <a:p>
                      <a:r>
                        <a:rPr lang="en-US" b="1" dirty="0" err="1">
                          <a:latin typeface="Times New Roman" pitchFamily="18" charset="0"/>
                          <a:cs typeface="Times New Roman" pitchFamily="18" charset="0"/>
                        </a:rPr>
                        <a:t>Light_forest</a:t>
                      </a:r>
                      <a:endParaRPr lang="en-US" b="1" dirty="0">
                        <a:latin typeface="Times New Roman" pitchFamily="18" charset="0"/>
                        <a:cs typeface="Times New Roman" pitchFamily="18" charset="0"/>
                      </a:endParaRPr>
                    </a:p>
                  </a:txBody>
                  <a:tcPr/>
                </a:tc>
                <a:tc>
                  <a:txBody>
                    <a:bodyPr/>
                    <a:lstStyle/>
                    <a:p>
                      <a:pPr algn="ctr"/>
                      <a:r>
                        <a:rPr lang="en-US" dirty="0">
                          <a:latin typeface="Times New Roman" pitchFamily="18" charset="0"/>
                          <a:cs typeface="Times New Roman" pitchFamily="18" charset="0"/>
                        </a:rPr>
                        <a:t>33.67</a:t>
                      </a:r>
                    </a:p>
                  </a:txBody>
                  <a:tcPr/>
                </a:tc>
                <a:tc>
                  <a:txBody>
                    <a:bodyPr/>
                    <a:lstStyle/>
                    <a:p>
                      <a:pPr algn="ctr"/>
                      <a:r>
                        <a:rPr lang="en-US" dirty="0">
                          <a:solidFill>
                            <a:srgbClr val="FF0000"/>
                          </a:solidFill>
                          <a:latin typeface="Times New Roman" pitchFamily="18" charset="0"/>
                          <a:cs typeface="Times New Roman" pitchFamily="18" charset="0"/>
                        </a:rPr>
                        <a:t>845.790</a:t>
                      </a:r>
                    </a:p>
                  </a:txBody>
                  <a:tcPr/>
                </a:tc>
                <a:tc>
                  <a:txBody>
                    <a:bodyPr/>
                    <a:lstStyle/>
                    <a:p>
                      <a:pPr algn="ctr"/>
                      <a:r>
                        <a:rPr lang="en-US" dirty="0">
                          <a:latin typeface="Times New Roman" pitchFamily="18" charset="0"/>
                          <a:cs typeface="Times New Roman" pitchFamily="18" charset="0"/>
                        </a:rPr>
                        <a:t>35.39</a:t>
                      </a:r>
                    </a:p>
                  </a:txBody>
                  <a:tcPr/>
                </a:tc>
                <a:tc>
                  <a:txBody>
                    <a:bodyPr/>
                    <a:lstStyle/>
                    <a:p>
                      <a:pPr algn="ctr"/>
                      <a:r>
                        <a:rPr lang="en-US" dirty="0">
                          <a:solidFill>
                            <a:srgbClr val="FF0000"/>
                          </a:solidFill>
                          <a:latin typeface="Times New Roman" pitchFamily="18" charset="0"/>
                          <a:cs typeface="Times New Roman" pitchFamily="18" charset="0"/>
                        </a:rPr>
                        <a:t>888.9968</a:t>
                      </a:r>
                    </a:p>
                  </a:txBody>
                  <a:tcPr/>
                </a:tc>
                <a:tc>
                  <a:txBody>
                    <a:bodyPr/>
                    <a:lstStyle/>
                    <a:p>
                      <a:pPr algn="ctr"/>
                      <a:r>
                        <a:rPr lang="en-US" dirty="0">
                          <a:latin typeface="Times New Roman" pitchFamily="18" charset="0"/>
                          <a:cs typeface="Times New Roman" pitchFamily="18" charset="0"/>
                        </a:rPr>
                        <a:t>43.2068</a:t>
                      </a:r>
                    </a:p>
                  </a:txBody>
                  <a:tcPr/>
                </a:tc>
                <a:extLst>
                  <a:ext uri="{0D108BD9-81ED-4DB2-BD59-A6C34878D82A}">
                    <a16:rowId xmlns:a16="http://schemas.microsoft.com/office/drawing/2014/main" val="10004"/>
                  </a:ext>
                </a:extLst>
              </a:tr>
              <a:tr h="482927">
                <a:tc>
                  <a:txBody>
                    <a:bodyPr/>
                    <a:lstStyle/>
                    <a:p>
                      <a:r>
                        <a:rPr lang="en-US" b="1" dirty="0" err="1">
                          <a:latin typeface="Times New Roman" pitchFamily="18" charset="0"/>
                          <a:cs typeface="Times New Roman" pitchFamily="18" charset="0"/>
                        </a:rPr>
                        <a:t>Dense_forest</a:t>
                      </a:r>
                      <a:endParaRPr lang="en-US" b="1" dirty="0">
                        <a:latin typeface="Times New Roman" pitchFamily="18" charset="0"/>
                        <a:cs typeface="Times New Roman" pitchFamily="18" charset="0"/>
                      </a:endParaRPr>
                    </a:p>
                  </a:txBody>
                  <a:tcPr/>
                </a:tc>
                <a:tc>
                  <a:txBody>
                    <a:bodyPr/>
                    <a:lstStyle/>
                    <a:p>
                      <a:pPr algn="ctr"/>
                      <a:r>
                        <a:rPr lang="en-US" dirty="0">
                          <a:latin typeface="Times New Roman" pitchFamily="18" charset="0"/>
                          <a:cs typeface="Times New Roman" pitchFamily="18" charset="0"/>
                        </a:rPr>
                        <a:t>51.60</a:t>
                      </a:r>
                    </a:p>
                  </a:txBody>
                  <a:tcPr/>
                </a:tc>
                <a:tc>
                  <a:txBody>
                    <a:bodyPr/>
                    <a:lstStyle/>
                    <a:p>
                      <a:pPr algn="ctr"/>
                      <a:r>
                        <a:rPr lang="en-US" dirty="0">
                          <a:solidFill>
                            <a:srgbClr val="FF0000"/>
                          </a:solidFill>
                          <a:latin typeface="Times New Roman" pitchFamily="18" charset="0"/>
                          <a:cs typeface="Times New Roman" pitchFamily="18" charset="0"/>
                        </a:rPr>
                        <a:t>1296.192</a:t>
                      </a:r>
                    </a:p>
                  </a:txBody>
                  <a:tcPr/>
                </a:tc>
                <a:tc>
                  <a:txBody>
                    <a:bodyPr/>
                    <a:lstStyle/>
                    <a:p>
                      <a:pPr algn="ctr"/>
                      <a:r>
                        <a:rPr lang="en-US" dirty="0">
                          <a:latin typeface="Times New Roman" pitchFamily="18" charset="0"/>
                          <a:cs typeface="Times New Roman" pitchFamily="18" charset="0"/>
                        </a:rPr>
                        <a:t>36.50</a:t>
                      </a:r>
                    </a:p>
                  </a:txBody>
                  <a:tcPr/>
                </a:tc>
                <a:tc>
                  <a:txBody>
                    <a:bodyPr/>
                    <a:lstStyle/>
                    <a:p>
                      <a:pPr algn="ctr"/>
                      <a:r>
                        <a:rPr lang="en-US" dirty="0">
                          <a:solidFill>
                            <a:srgbClr val="FF0000"/>
                          </a:solidFill>
                          <a:latin typeface="Times New Roman" pitchFamily="18" charset="0"/>
                          <a:cs typeface="Times New Roman" pitchFamily="18" charset="0"/>
                        </a:rPr>
                        <a:t>916.88</a:t>
                      </a:r>
                    </a:p>
                  </a:txBody>
                  <a:tcPr/>
                </a:tc>
                <a:tc>
                  <a:txBody>
                    <a:bodyPr/>
                    <a:lstStyle/>
                    <a:p>
                      <a:pPr algn="ctr"/>
                      <a:r>
                        <a:rPr lang="en-US">
                          <a:latin typeface="Times New Roman" pitchFamily="18" charset="0"/>
                          <a:cs typeface="Times New Roman" pitchFamily="18" charset="0"/>
                        </a:rPr>
                        <a:t>-379.312</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482927">
                <a:tc>
                  <a:txBody>
                    <a:bodyPr/>
                    <a:lstStyle/>
                    <a:p>
                      <a:r>
                        <a:rPr lang="en-US" b="1" dirty="0">
                          <a:latin typeface="Times New Roman" pitchFamily="18" charset="0"/>
                          <a:cs typeface="Times New Roman" pitchFamily="18" charset="0"/>
                        </a:rPr>
                        <a:t>TOTAL</a:t>
                      </a:r>
                    </a:p>
                  </a:txBody>
                  <a:tcPr/>
                </a:tc>
                <a:tc>
                  <a:txBody>
                    <a:bodyPr/>
                    <a:lstStyle/>
                    <a:p>
                      <a:pPr algn="ctr" fontAlgn="b"/>
                      <a:r>
                        <a:rPr lang="en-US" sz="2000" b="1" i="0" u="none" strike="noStrike" dirty="0">
                          <a:effectLst/>
                          <a:latin typeface="Times New Roman" pitchFamily="18" charset="0"/>
                          <a:cs typeface="Times New Roman" pitchFamily="18" charset="0"/>
                        </a:rPr>
                        <a:t>100.00</a:t>
                      </a:r>
                    </a:p>
                  </a:txBody>
                  <a:tcPr marL="9525" marR="9525" marT="9525" marB="0" anchor="b"/>
                </a:tc>
                <a:tc>
                  <a:txBody>
                    <a:bodyPr/>
                    <a:lstStyle/>
                    <a:p>
                      <a:pPr algn="ctr" fontAlgn="b"/>
                      <a:r>
                        <a:rPr lang="en-US" sz="2000" b="1" i="0" u="none" strike="noStrike" dirty="0">
                          <a:solidFill>
                            <a:srgbClr val="FF0000"/>
                          </a:solidFill>
                          <a:effectLst/>
                          <a:latin typeface="Times New Roman" pitchFamily="18" charset="0"/>
                          <a:cs typeface="Times New Roman" pitchFamily="18" charset="0"/>
                        </a:rPr>
                        <a:t>2512</a:t>
                      </a:r>
                    </a:p>
                  </a:txBody>
                  <a:tcPr marL="9525" marR="9525" marT="9525" marB="0" anchor="b"/>
                </a:tc>
                <a:tc>
                  <a:txBody>
                    <a:bodyPr/>
                    <a:lstStyle/>
                    <a:p>
                      <a:pPr algn="ctr" fontAlgn="b"/>
                      <a:r>
                        <a:rPr lang="en-US" sz="2000" b="1" i="0" u="none" strike="noStrike" dirty="0">
                          <a:effectLst/>
                          <a:latin typeface="Times New Roman" pitchFamily="18" charset="0"/>
                          <a:cs typeface="Times New Roman" pitchFamily="18" charset="0"/>
                        </a:rPr>
                        <a:t>100.00</a:t>
                      </a:r>
                    </a:p>
                  </a:txBody>
                  <a:tcPr marL="9525" marR="9525" marT="9525" marB="0" anchor="b"/>
                </a:tc>
                <a:tc>
                  <a:txBody>
                    <a:bodyPr/>
                    <a:lstStyle/>
                    <a:p>
                      <a:pPr algn="ctr" fontAlgn="b"/>
                      <a:r>
                        <a:rPr lang="en-US" sz="2000" b="1" i="0" u="none" strike="noStrike" dirty="0">
                          <a:solidFill>
                            <a:srgbClr val="FF0000"/>
                          </a:solidFill>
                          <a:effectLst/>
                          <a:latin typeface="Times New Roman" pitchFamily="18" charset="0"/>
                          <a:cs typeface="Times New Roman" pitchFamily="18" charset="0"/>
                        </a:rPr>
                        <a:t>2512</a:t>
                      </a:r>
                    </a:p>
                  </a:txBody>
                  <a:tcPr marL="9525" marR="9525" marT="9525" marB="0" anchor="b"/>
                </a:tc>
                <a:tc>
                  <a:txBody>
                    <a:bodyPr/>
                    <a:lstStyle/>
                    <a:p>
                      <a:endParaRPr lang="en-US" dirty="0"/>
                    </a:p>
                  </a:txBody>
                  <a:tcPr/>
                </a:tc>
                <a:extLst>
                  <a:ext uri="{0D108BD9-81ED-4DB2-BD59-A6C34878D82A}">
                    <a16:rowId xmlns:a16="http://schemas.microsoft.com/office/drawing/2014/main" val="10006"/>
                  </a:ext>
                </a:extLst>
              </a:tr>
            </a:tbl>
          </a:graphicData>
        </a:graphic>
      </p:graphicFrame>
      <p:pic>
        <p:nvPicPr>
          <p:cNvPr id="5" name="Picture 5" descr="coat of arms and colour2.png"/>
          <p:cNvPicPr>
            <a:picLocks noChangeAspect="1"/>
          </p:cNvPicPr>
          <p:nvPr/>
        </p:nvPicPr>
        <p:blipFill>
          <a:blip r:embed="rId2"/>
          <a:srcRect/>
          <a:stretch>
            <a:fillRect/>
          </a:stretch>
        </p:blipFill>
        <p:spPr bwMode="auto">
          <a:xfrm>
            <a:off x="1" y="0"/>
            <a:ext cx="381000" cy="6858000"/>
          </a:xfrm>
          <a:prstGeom prst="rect">
            <a:avLst/>
          </a:prstGeom>
          <a:noFill/>
          <a:ln w="9525">
            <a:noFill/>
            <a:miter lim="800000"/>
            <a:headEnd/>
            <a:tailEnd/>
          </a:ln>
        </p:spPr>
      </p:pic>
    </p:spTree>
    <p:extLst>
      <p:ext uri="{BB962C8B-B14F-4D97-AF65-F5344CB8AC3E}">
        <p14:creationId xmlns:p14="http://schemas.microsoft.com/office/powerpoint/2010/main" val="1314398613"/>
      </p:ext>
    </p:extLst>
  </p:cSld>
  <p:clrMapOvr>
    <a:masterClrMapping/>
  </p:clrMapOvr>
  <p:transition spd="slow">
    <p:wheel spokes="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rmAutofit/>
          </a:bodyPr>
          <a:lstStyle/>
          <a:p>
            <a:r>
              <a:rPr lang="en-US" sz="2400" b="1" dirty="0">
                <a:latin typeface="Times New Roman" pitchFamily="18" charset="0"/>
                <a:cs typeface="Times New Roman" pitchFamily="18" charset="0"/>
              </a:rPr>
              <a:t>Table 2: Probability Matrix of Old Oyo National Park, Nigeria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0917683"/>
              </p:ext>
            </p:extLst>
          </p:nvPr>
        </p:nvGraphicFramePr>
        <p:xfrm>
          <a:off x="381002" y="1600200"/>
          <a:ext cx="8686799" cy="4343400"/>
        </p:xfrm>
        <a:graphic>
          <a:graphicData uri="http://schemas.openxmlformats.org/drawingml/2006/table">
            <a:tbl>
              <a:tblPr firstRow="1" bandRow="1">
                <a:tableStyleId>{5C22544A-7EE6-4342-B048-85BDC9FD1C3A}</a:tableStyleId>
              </a:tblPr>
              <a:tblGrid>
                <a:gridCol w="604299">
                  <a:extLst>
                    <a:ext uri="{9D8B030D-6E8A-4147-A177-3AD203B41FA5}">
                      <a16:colId xmlns:a16="http://schemas.microsoft.com/office/drawing/2014/main" val="20000"/>
                    </a:ext>
                  </a:extLst>
                </a:gridCol>
                <a:gridCol w="1586285">
                  <a:extLst>
                    <a:ext uri="{9D8B030D-6E8A-4147-A177-3AD203B41FA5}">
                      <a16:colId xmlns:a16="http://schemas.microsoft.com/office/drawing/2014/main" val="20001"/>
                    </a:ext>
                  </a:extLst>
                </a:gridCol>
                <a:gridCol w="1532329">
                  <a:extLst>
                    <a:ext uri="{9D8B030D-6E8A-4147-A177-3AD203B41FA5}">
                      <a16:colId xmlns:a16="http://schemas.microsoft.com/office/drawing/2014/main" val="20002"/>
                    </a:ext>
                  </a:extLst>
                </a:gridCol>
                <a:gridCol w="1413629">
                  <a:extLst>
                    <a:ext uri="{9D8B030D-6E8A-4147-A177-3AD203B41FA5}">
                      <a16:colId xmlns:a16="http://schemas.microsoft.com/office/drawing/2014/main" val="20003"/>
                    </a:ext>
                  </a:extLst>
                </a:gridCol>
                <a:gridCol w="1358993">
                  <a:extLst>
                    <a:ext uri="{9D8B030D-6E8A-4147-A177-3AD203B41FA5}">
                      <a16:colId xmlns:a16="http://schemas.microsoft.com/office/drawing/2014/main" val="20004"/>
                    </a:ext>
                  </a:extLst>
                </a:gridCol>
                <a:gridCol w="1486930">
                  <a:extLst>
                    <a:ext uri="{9D8B030D-6E8A-4147-A177-3AD203B41FA5}">
                      <a16:colId xmlns:a16="http://schemas.microsoft.com/office/drawing/2014/main" val="20005"/>
                    </a:ext>
                  </a:extLst>
                </a:gridCol>
                <a:gridCol w="704334">
                  <a:extLst>
                    <a:ext uri="{9D8B030D-6E8A-4147-A177-3AD203B41FA5}">
                      <a16:colId xmlns:a16="http://schemas.microsoft.com/office/drawing/2014/main" val="20006"/>
                    </a:ext>
                  </a:extLst>
                </a:gridCol>
              </a:tblGrid>
              <a:tr h="582846">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10000"/>
                  </a:ext>
                </a:extLst>
              </a:tr>
              <a:tr h="1006008">
                <a:tc>
                  <a:txBody>
                    <a:bodyPr/>
                    <a:lstStyle/>
                    <a:p>
                      <a:r>
                        <a:rPr lang="en-US" sz="1800" b="1" dirty="0" err="1">
                          <a:latin typeface="Times New Roman" pitchFamily="18" charset="0"/>
                          <a:cs typeface="Times New Roman" pitchFamily="18" charset="0"/>
                        </a:rPr>
                        <a:t>SNo</a:t>
                      </a:r>
                      <a:endParaRPr lang="en-US" sz="1800" b="1" dirty="0">
                        <a:latin typeface="Times New Roman" pitchFamily="18" charset="0"/>
                        <a:cs typeface="Times New Roman" pitchFamily="18" charset="0"/>
                      </a:endParaRPr>
                    </a:p>
                  </a:txBody>
                  <a:tcPr/>
                </a:tc>
                <a:tc>
                  <a:txBody>
                    <a:bodyPr/>
                    <a:lstStyle/>
                    <a:p>
                      <a:endParaRPr lang="en-US" sz="1800" b="1"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Savanna/</a:t>
                      </a:r>
                      <a:r>
                        <a:rPr lang="en-US" sz="1800" b="1" dirty="0" err="1">
                          <a:latin typeface="Times New Roman" pitchFamily="18" charset="0"/>
                          <a:cs typeface="Times New Roman" pitchFamily="18" charset="0"/>
                        </a:rPr>
                        <a:t>Rock_outcrop</a:t>
                      </a:r>
                      <a:endParaRPr lang="en-US" sz="1800" b="1"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err="1">
                          <a:latin typeface="Times New Roman" pitchFamily="18" charset="0"/>
                          <a:cs typeface="Times New Roman" pitchFamily="18" charset="0"/>
                        </a:rPr>
                        <a:t>Water_body</a:t>
                      </a:r>
                      <a:endParaRPr lang="en-US" sz="1800" b="1"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err="1">
                          <a:latin typeface="Times New Roman" pitchFamily="18" charset="0"/>
                          <a:cs typeface="Times New Roman" pitchFamily="18" charset="0"/>
                        </a:rPr>
                        <a:t>Light_forest</a:t>
                      </a:r>
                      <a:endParaRPr lang="en-US" sz="1800" b="1"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err="1">
                          <a:latin typeface="Times New Roman" pitchFamily="18" charset="0"/>
                          <a:cs typeface="Times New Roman" pitchFamily="18" charset="0"/>
                        </a:rPr>
                        <a:t>Dense_forest</a:t>
                      </a:r>
                      <a:endParaRPr lang="en-US" sz="1800" b="1"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Total</a:t>
                      </a:r>
                    </a:p>
                  </a:txBody>
                  <a:tcPr/>
                </a:tc>
                <a:extLst>
                  <a:ext uri="{0D108BD9-81ED-4DB2-BD59-A6C34878D82A}">
                    <a16:rowId xmlns:a16="http://schemas.microsoft.com/office/drawing/2014/main" val="10001"/>
                  </a:ext>
                </a:extLst>
              </a:tr>
              <a:tr h="1006008">
                <a:tc>
                  <a:txBody>
                    <a:bodyPr/>
                    <a:lstStyle/>
                    <a:p>
                      <a:r>
                        <a:rPr lang="en-US" sz="1800" b="1" dirty="0">
                          <a:latin typeface="Times New Roman" pitchFamily="18" charset="0"/>
                          <a:cs typeface="Times New Roman" pitchFamily="18" charset="0"/>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Savanna/</a:t>
                      </a:r>
                      <a:r>
                        <a:rPr lang="en-US" sz="1800" b="1" dirty="0" err="1">
                          <a:latin typeface="Times New Roman" pitchFamily="18" charset="0"/>
                          <a:cs typeface="Times New Roman" pitchFamily="18" charset="0"/>
                        </a:rPr>
                        <a:t>Rock_outcrop</a:t>
                      </a:r>
                      <a:endParaRPr lang="en-US" sz="1800" b="1" dirty="0">
                        <a:latin typeface="Times New Roman" pitchFamily="18" charset="0"/>
                        <a:cs typeface="Times New Roman" pitchFamily="18" charset="0"/>
                      </a:endParaRPr>
                    </a:p>
                  </a:txBody>
                  <a:tcPr/>
                </a:tc>
                <a:tc>
                  <a:txBody>
                    <a:bodyPr/>
                    <a:lstStyle/>
                    <a:p>
                      <a:r>
                        <a:rPr lang="en-US" sz="1800" b="0" dirty="0">
                          <a:latin typeface="Times New Roman" pitchFamily="18" charset="0"/>
                          <a:cs typeface="Times New Roman" pitchFamily="18" charset="0"/>
                        </a:rPr>
                        <a:t>0.4638</a:t>
                      </a:r>
                    </a:p>
                  </a:txBody>
                  <a:tcPr/>
                </a:tc>
                <a:tc>
                  <a:txBody>
                    <a:bodyPr/>
                    <a:lstStyle/>
                    <a:p>
                      <a:r>
                        <a:rPr lang="en-US" sz="1800" b="0" dirty="0">
                          <a:latin typeface="Times New Roman" pitchFamily="18" charset="0"/>
                          <a:cs typeface="Times New Roman" pitchFamily="18" charset="0"/>
                        </a:rPr>
                        <a:t>0.0004</a:t>
                      </a:r>
                    </a:p>
                  </a:txBody>
                  <a:tcPr/>
                </a:tc>
                <a:tc>
                  <a:txBody>
                    <a:bodyPr/>
                    <a:lstStyle/>
                    <a:p>
                      <a:r>
                        <a:rPr lang="en-US" sz="1800" b="0" dirty="0">
                          <a:latin typeface="Times New Roman" pitchFamily="18" charset="0"/>
                          <a:cs typeface="Times New Roman" pitchFamily="18" charset="0"/>
                        </a:rPr>
                        <a:t>0.3628</a:t>
                      </a:r>
                    </a:p>
                  </a:txBody>
                  <a:tcPr/>
                </a:tc>
                <a:tc>
                  <a:txBody>
                    <a:bodyPr/>
                    <a:lstStyle/>
                    <a:p>
                      <a:r>
                        <a:rPr lang="en-US" sz="1800" b="0" dirty="0">
                          <a:latin typeface="Times New Roman" pitchFamily="18" charset="0"/>
                          <a:cs typeface="Times New Roman" pitchFamily="18" charset="0"/>
                        </a:rPr>
                        <a:t>0.1731</a:t>
                      </a:r>
                    </a:p>
                  </a:txBody>
                  <a:tcPr/>
                </a:tc>
                <a:tc>
                  <a:txBody>
                    <a:bodyPr/>
                    <a:lstStyle/>
                    <a:p>
                      <a:r>
                        <a:rPr lang="en-US" sz="1800" b="0" dirty="0">
                          <a:latin typeface="Times New Roman" pitchFamily="18" charset="0"/>
                          <a:cs typeface="Times New Roman" pitchFamily="18" charset="0"/>
                        </a:rPr>
                        <a:t>1</a:t>
                      </a:r>
                    </a:p>
                  </a:txBody>
                  <a:tcPr/>
                </a:tc>
                <a:extLst>
                  <a:ext uri="{0D108BD9-81ED-4DB2-BD59-A6C34878D82A}">
                    <a16:rowId xmlns:a16="http://schemas.microsoft.com/office/drawing/2014/main" val="10002"/>
                  </a:ext>
                </a:extLst>
              </a:tr>
              <a:tr h="582846">
                <a:tc>
                  <a:txBody>
                    <a:bodyPr/>
                    <a:lstStyle/>
                    <a:p>
                      <a:r>
                        <a:rPr lang="en-US" sz="1800" b="1" dirty="0">
                          <a:latin typeface="Times New Roman" pitchFamily="18" charset="0"/>
                          <a:cs typeface="Times New Roman" pitchFamily="18" charset="0"/>
                        </a:rPr>
                        <a:t>2.</a:t>
                      </a:r>
                    </a:p>
                  </a:txBody>
                  <a:tcPr/>
                </a:tc>
                <a:tc>
                  <a:txBody>
                    <a:bodyPr/>
                    <a:lstStyle/>
                    <a:p>
                      <a:r>
                        <a:rPr lang="en-US" sz="1800" b="1" dirty="0" err="1">
                          <a:latin typeface="Times New Roman" pitchFamily="18" charset="0"/>
                          <a:cs typeface="Times New Roman" pitchFamily="18" charset="0"/>
                        </a:rPr>
                        <a:t>Water_body</a:t>
                      </a:r>
                      <a:endParaRPr lang="en-US" sz="1800" b="1" dirty="0">
                        <a:latin typeface="Times New Roman" pitchFamily="18" charset="0"/>
                        <a:cs typeface="Times New Roman" pitchFamily="18" charset="0"/>
                      </a:endParaRPr>
                    </a:p>
                  </a:txBody>
                  <a:tcPr/>
                </a:tc>
                <a:tc>
                  <a:txBody>
                    <a:bodyPr/>
                    <a:lstStyle/>
                    <a:p>
                      <a:r>
                        <a:rPr lang="en-US" sz="1800" b="0" dirty="0">
                          <a:latin typeface="Times New Roman" pitchFamily="18" charset="0"/>
                          <a:cs typeface="Times New Roman" pitchFamily="18" charset="0"/>
                        </a:rPr>
                        <a:t>0.2198</a:t>
                      </a:r>
                    </a:p>
                  </a:txBody>
                  <a:tcPr/>
                </a:tc>
                <a:tc>
                  <a:txBody>
                    <a:bodyPr/>
                    <a:lstStyle/>
                    <a:p>
                      <a:r>
                        <a:rPr lang="en-US" sz="1800" b="0" dirty="0">
                          <a:latin typeface="Times New Roman" pitchFamily="18" charset="0"/>
                          <a:cs typeface="Times New Roman" pitchFamily="18" charset="0"/>
                        </a:rPr>
                        <a:t>0.5827</a:t>
                      </a:r>
                    </a:p>
                  </a:txBody>
                  <a:tcPr/>
                </a:tc>
                <a:tc>
                  <a:txBody>
                    <a:bodyPr/>
                    <a:lstStyle/>
                    <a:p>
                      <a:r>
                        <a:rPr lang="en-US" sz="1800" b="0" dirty="0">
                          <a:latin typeface="Times New Roman" pitchFamily="18" charset="0"/>
                          <a:cs typeface="Times New Roman" pitchFamily="18" charset="0"/>
                        </a:rPr>
                        <a:t>0.1382</a:t>
                      </a:r>
                    </a:p>
                  </a:txBody>
                  <a:tcPr/>
                </a:tc>
                <a:tc>
                  <a:txBody>
                    <a:bodyPr/>
                    <a:lstStyle/>
                    <a:p>
                      <a:r>
                        <a:rPr lang="en-US" sz="1800" b="0" dirty="0">
                          <a:latin typeface="Times New Roman" pitchFamily="18" charset="0"/>
                          <a:cs typeface="Times New Roman" pitchFamily="18" charset="0"/>
                        </a:rPr>
                        <a:t>0.0593</a:t>
                      </a:r>
                    </a:p>
                  </a:txBody>
                  <a:tcPr/>
                </a:tc>
                <a:tc>
                  <a:txBody>
                    <a:bodyPr/>
                    <a:lstStyle/>
                    <a:p>
                      <a:r>
                        <a:rPr lang="en-US" sz="1800" b="0" dirty="0">
                          <a:latin typeface="Times New Roman" pitchFamily="18" charset="0"/>
                          <a:cs typeface="Times New Roman" pitchFamily="18" charset="0"/>
                        </a:rPr>
                        <a:t>1</a:t>
                      </a:r>
                    </a:p>
                  </a:txBody>
                  <a:tcPr/>
                </a:tc>
                <a:extLst>
                  <a:ext uri="{0D108BD9-81ED-4DB2-BD59-A6C34878D82A}">
                    <a16:rowId xmlns:a16="http://schemas.microsoft.com/office/drawing/2014/main" val="10003"/>
                  </a:ext>
                </a:extLst>
              </a:tr>
              <a:tr h="582846">
                <a:tc>
                  <a:txBody>
                    <a:bodyPr/>
                    <a:lstStyle/>
                    <a:p>
                      <a:r>
                        <a:rPr lang="en-US" sz="1800" b="1" dirty="0">
                          <a:latin typeface="Times New Roman" pitchFamily="18" charset="0"/>
                          <a:cs typeface="Times New Roman" pitchFamily="18" charset="0"/>
                        </a:rPr>
                        <a:t>3.</a:t>
                      </a:r>
                    </a:p>
                  </a:txBody>
                  <a:tcPr/>
                </a:tc>
                <a:tc>
                  <a:txBody>
                    <a:bodyPr/>
                    <a:lstStyle/>
                    <a:p>
                      <a:r>
                        <a:rPr lang="en-US" sz="1800" b="1" dirty="0" err="1">
                          <a:latin typeface="Times New Roman" pitchFamily="18" charset="0"/>
                          <a:cs typeface="Times New Roman" pitchFamily="18" charset="0"/>
                        </a:rPr>
                        <a:t>Light_forest</a:t>
                      </a:r>
                      <a:endParaRPr lang="en-US" sz="1800" b="1" dirty="0">
                        <a:latin typeface="Times New Roman" pitchFamily="18" charset="0"/>
                        <a:cs typeface="Times New Roman" pitchFamily="18" charset="0"/>
                      </a:endParaRPr>
                    </a:p>
                  </a:txBody>
                  <a:tcPr/>
                </a:tc>
                <a:tc>
                  <a:txBody>
                    <a:bodyPr/>
                    <a:lstStyle/>
                    <a:p>
                      <a:r>
                        <a:rPr lang="en-US" sz="1800" b="0" dirty="0">
                          <a:latin typeface="Times New Roman" pitchFamily="18" charset="0"/>
                          <a:cs typeface="Times New Roman" pitchFamily="18" charset="0"/>
                        </a:rPr>
                        <a:t>0.3350</a:t>
                      </a:r>
                    </a:p>
                  </a:txBody>
                  <a:tcPr/>
                </a:tc>
                <a:tc>
                  <a:txBody>
                    <a:bodyPr/>
                    <a:lstStyle/>
                    <a:p>
                      <a:r>
                        <a:rPr lang="en-US" sz="1800" b="0" dirty="0">
                          <a:latin typeface="Times New Roman" pitchFamily="18" charset="0"/>
                          <a:cs typeface="Times New Roman" pitchFamily="18" charset="0"/>
                        </a:rPr>
                        <a:t>0.0000</a:t>
                      </a:r>
                    </a:p>
                  </a:txBody>
                  <a:tcPr/>
                </a:tc>
                <a:tc>
                  <a:txBody>
                    <a:bodyPr/>
                    <a:lstStyle/>
                    <a:p>
                      <a:r>
                        <a:rPr lang="en-US" sz="1800" b="0" dirty="0">
                          <a:latin typeface="Times New Roman" pitchFamily="18" charset="0"/>
                          <a:cs typeface="Times New Roman" pitchFamily="18" charset="0"/>
                        </a:rPr>
                        <a:t>0.4010</a:t>
                      </a:r>
                    </a:p>
                  </a:txBody>
                  <a:tcPr/>
                </a:tc>
                <a:tc>
                  <a:txBody>
                    <a:bodyPr/>
                    <a:lstStyle/>
                    <a:p>
                      <a:r>
                        <a:rPr lang="en-US" sz="1800" b="0" dirty="0">
                          <a:latin typeface="Times New Roman" pitchFamily="18" charset="0"/>
                          <a:cs typeface="Times New Roman" pitchFamily="18" charset="0"/>
                        </a:rPr>
                        <a:t>0.2640</a:t>
                      </a:r>
                    </a:p>
                  </a:txBody>
                  <a:tcPr/>
                </a:tc>
                <a:tc>
                  <a:txBody>
                    <a:bodyPr/>
                    <a:lstStyle/>
                    <a:p>
                      <a:r>
                        <a:rPr lang="en-US" sz="1800" b="0" dirty="0">
                          <a:latin typeface="Times New Roman" pitchFamily="18" charset="0"/>
                          <a:cs typeface="Times New Roman" pitchFamily="18" charset="0"/>
                        </a:rPr>
                        <a:t>1</a:t>
                      </a:r>
                    </a:p>
                  </a:txBody>
                  <a:tcPr/>
                </a:tc>
                <a:extLst>
                  <a:ext uri="{0D108BD9-81ED-4DB2-BD59-A6C34878D82A}">
                    <a16:rowId xmlns:a16="http://schemas.microsoft.com/office/drawing/2014/main" val="10004"/>
                  </a:ext>
                </a:extLst>
              </a:tr>
              <a:tr h="582846">
                <a:tc>
                  <a:txBody>
                    <a:bodyPr/>
                    <a:lstStyle/>
                    <a:p>
                      <a:r>
                        <a:rPr lang="en-US" sz="1800" b="1" dirty="0">
                          <a:latin typeface="Times New Roman" pitchFamily="18" charset="0"/>
                          <a:cs typeface="Times New Roman" pitchFamily="18" charset="0"/>
                        </a:rPr>
                        <a:t>4.</a:t>
                      </a:r>
                    </a:p>
                  </a:txBody>
                  <a:tcPr/>
                </a:tc>
                <a:tc>
                  <a:txBody>
                    <a:bodyPr/>
                    <a:lstStyle/>
                    <a:p>
                      <a:r>
                        <a:rPr lang="en-US" sz="1800" b="1" dirty="0" err="1">
                          <a:latin typeface="Times New Roman" pitchFamily="18" charset="0"/>
                          <a:cs typeface="Times New Roman" pitchFamily="18" charset="0"/>
                        </a:rPr>
                        <a:t>Dense_forest</a:t>
                      </a:r>
                      <a:endParaRPr lang="en-US" sz="1800" b="1" dirty="0">
                        <a:latin typeface="Times New Roman" pitchFamily="18" charset="0"/>
                        <a:cs typeface="Times New Roman" pitchFamily="18" charset="0"/>
                      </a:endParaRPr>
                    </a:p>
                  </a:txBody>
                  <a:tcPr/>
                </a:tc>
                <a:tc>
                  <a:txBody>
                    <a:bodyPr/>
                    <a:lstStyle/>
                    <a:p>
                      <a:r>
                        <a:rPr lang="en-US" sz="1800" b="0" dirty="0">
                          <a:latin typeface="Times New Roman" pitchFamily="18" charset="0"/>
                          <a:cs typeface="Times New Roman" pitchFamily="18" charset="0"/>
                        </a:rPr>
                        <a:t>0.1913</a:t>
                      </a:r>
                    </a:p>
                  </a:txBody>
                  <a:tcPr/>
                </a:tc>
                <a:tc>
                  <a:txBody>
                    <a:bodyPr/>
                    <a:lstStyle/>
                    <a:p>
                      <a:r>
                        <a:rPr lang="en-US" sz="1800" b="0" dirty="0">
                          <a:latin typeface="Times New Roman" pitchFamily="18" charset="0"/>
                          <a:cs typeface="Times New Roman" pitchFamily="18" charset="0"/>
                        </a:rPr>
                        <a:t>0.0000</a:t>
                      </a:r>
                    </a:p>
                  </a:txBody>
                  <a:tcPr/>
                </a:tc>
                <a:tc>
                  <a:txBody>
                    <a:bodyPr/>
                    <a:lstStyle/>
                    <a:p>
                      <a:r>
                        <a:rPr lang="en-US" sz="1800" b="0" dirty="0">
                          <a:latin typeface="Times New Roman" pitchFamily="18" charset="0"/>
                          <a:cs typeface="Times New Roman" pitchFamily="18" charset="0"/>
                        </a:rPr>
                        <a:t>0.3226</a:t>
                      </a:r>
                    </a:p>
                  </a:txBody>
                  <a:tcPr/>
                </a:tc>
                <a:tc>
                  <a:txBody>
                    <a:bodyPr/>
                    <a:lstStyle/>
                    <a:p>
                      <a:r>
                        <a:rPr lang="en-US" sz="1800" b="0" dirty="0">
                          <a:latin typeface="Times New Roman" pitchFamily="18" charset="0"/>
                          <a:cs typeface="Times New Roman" pitchFamily="18" charset="0"/>
                        </a:rPr>
                        <a:t>0.4861</a:t>
                      </a:r>
                    </a:p>
                  </a:txBody>
                  <a:tcPr/>
                </a:tc>
                <a:tc>
                  <a:txBody>
                    <a:bodyPr/>
                    <a:lstStyle/>
                    <a:p>
                      <a:r>
                        <a:rPr lang="en-US" sz="1800" b="0" dirty="0">
                          <a:latin typeface="Times New Roman" pitchFamily="18" charset="0"/>
                          <a:cs typeface="Times New Roman" pitchFamily="18" charset="0"/>
                        </a:rPr>
                        <a:t>1</a:t>
                      </a:r>
                    </a:p>
                  </a:txBody>
                  <a:tcPr/>
                </a:tc>
                <a:extLst>
                  <a:ext uri="{0D108BD9-81ED-4DB2-BD59-A6C34878D82A}">
                    <a16:rowId xmlns:a16="http://schemas.microsoft.com/office/drawing/2014/main" val="10005"/>
                  </a:ext>
                </a:extLst>
              </a:tr>
            </a:tbl>
          </a:graphicData>
        </a:graphic>
      </p:graphicFrame>
      <p:pic>
        <p:nvPicPr>
          <p:cNvPr id="5" name="Picture 5" descr="coat of arms and colour2.png"/>
          <p:cNvPicPr>
            <a:picLocks noChangeAspect="1"/>
          </p:cNvPicPr>
          <p:nvPr/>
        </p:nvPicPr>
        <p:blipFill>
          <a:blip r:embed="rId2"/>
          <a:srcRect/>
          <a:stretch>
            <a:fillRect/>
          </a:stretch>
        </p:blipFill>
        <p:spPr bwMode="auto">
          <a:xfrm>
            <a:off x="1" y="0"/>
            <a:ext cx="381000" cy="6858000"/>
          </a:xfrm>
          <a:prstGeom prst="rect">
            <a:avLst/>
          </a:prstGeom>
          <a:noFill/>
          <a:ln w="9525">
            <a:noFill/>
            <a:miter lim="800000"/>
            <a:headEnd/>
            <a:tailEnd/>
          </a:ln>
        </p:spPr>
      </p:pic>
    </p:spTree>
    <p:extLst>
      <p:ext uri="{BB962C8B-B14F-4D97-AF65-F5344CB8AC3E}">
        <p14:creationId xmlns:p14="http://schemas.microsoft.com/office/powerpoint/2010/main" val="1599395711"/>
      </p:ext>
    </p:extLst>
  </p:cSld>
  <p:clrMapOvr>
    <a:masterClrMapping/>
  </p:clrMapOvr>
  <p:transition spd="slow">
    <p:wheel spokes="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458200" cy="457200"/>
          </a:xfrm>
        </p:spPr>
        <p:txBody>
          <a:bodyPr>
            <a:normAutofit fontScale="90000"/>
          </a:bodyPr>
          <a:lstStyle/>
          <a:p>
            <a:r>
              <a:rPr lang="en-US" sz="2800" b="1" dirty="0">
                <a:latin typeface="Times New Roman" pitchFamily="18" charset="0"/>
                <a:cs typeface="Times New Roman" pitchFamily="18" charset="0"/>
              </a:rPr>
              <a:t>Table 3 :Categories of Land Cover for AGB and NDVI in Old Oyo National Park, Nigeria</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9047614"/>
              </p:ext>
            </p:extLst>
          </p:nvPr>
        </p:nvGraphicFramePr>
        <p:xfrm>
          <a:off x="990600" y="762000"/>
          <a:ext cx="6583680" cy="5913114"/>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tblGrid>
              <a:tr h="324221">
                <a:tc>
                  <a:txBody>
                    <a:bodyPr/>
                    <a:lstStyle/>
                    <a:p>
                      <a:pPr marL="0" marR="0" algn="ctr">
                        <a:lnSpc>
                          <a:spcPct val="115000"/>
                        </a:lnSpc>
                        <a:spcBef>
                          <a:spcPts val="0"/>
                        </a:spcBef>
                        <a:spcAft>
                          <a:spcPts val="0"/>
                        </a:spcAft>
                      </a:pPr>
                      <a:r>
                        <a:rPr lang="en-US" sz="1800" b="1" dirty="0">
                          <a:effectLst/>
                          <a:latin typeface="Times New Roman"/>
                          <a:ea typeface="Times New Roman"/>
                          <a:cs typeface="Times New Roman"/>
                        </a:rPr>
                        <a:t>PLOTS</a:t>
                      </a:r>
                      <a:endParaRPr lang="en-US" sz="18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effectLst/>
                          <a:latin typeface="Times New Roman"/>
                          <a:ea typeface="Times New Roman"/>
                          <a:cs typeface="Times New Roman"/>
                        </a:rPr>
                        <a:t>CATEGORY</a:t>
                      </a:r>
                      <a:endParaRPr lang="en-US" sz="18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a:effectLst/>
                          <a:latin typeface="Times New Roman"/>
                          <a:ea typeface="Times New Roman"/>
                          <a:cs typeface="Times New Roman"/>
                        </a:rPr>
                        <a:t>NDVI</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effectLst/>
                          <a:latin typeface="Times New Roman"/>
                          <a:ea typeface="Times New Roman"/>
                          <a:cs typeface="Times New Roman"/>
                        </a:rPr>
                        <a:t>AGB</a:t>
                      </a:r>
                      <a:endParaRPr lang="en-US" sz="18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0"/>
                  </a:ext>
                </a:extLst>
              </a:tr>
              <a:tr h="324221">
                <a:tc>
                  <a:txBody>
                    <a:bodyPr/>
                    <a:lstStyle/>
                    <a:p>
                      <a:pPr marL="0" marR="0" algn="ctr">
                        <a:lnSpc>
                          <a:spcPct val="115000"/>
                        </a:lnSpc>
                        <a:spcBef>
                          <a:spcPts val="0"/>
                        </a:spcBef>
                        <a:spcAft>
                          <a:spcPts val="0"/>
                        </a:spcAft>
                      </a:pPr>
                      <a:r>
                        <a:rPr lang="en-US" sz="1800" b="1" dirty="0">
                          <a:effectLst/>
                          <a:latin typeface="Times New Roman"/>
                          <a:ea typeface="Times New Roman"/>
                          <a:cs typeface="Times New Roman"/>
                        </a:rPr>
                        <a:t>4</a:t>
                      </a:r>
                      <a:endParaRPr lang="en-US" sz="18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Forest</a:t>
                      </a:r>
                      <a:endParaRPr lang="en-US" sz="18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0.23</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47.01</a:t>
                      </a:r>
                      <a:endParaRPr lang="en-US" sz="1800">
                        <a:effectLst/>
                        <a:latin typeface="Calibri"/>
                        <a:ea typeface="Calibri"/>
                        <a:cs typeface="Times New Roman"/>
                      </a:endParaRPr>
                    </a:p>
                  </a:txBody>
                  <a:tcPr marL="68580" marR="68580" marT="0" marB="0" anchor="b"/>
                </a:tc>
                <a:extLst>
                  <a:ext uri="{0D108BD9-81ED-4DB2-BD59-A6C34878D82A}">
                    <a16:rowId xmlns:a16="http://schemas.microsoft.com/office/drawing/2014/main" val="10001"/>
                  </a:ext>
                </a:extLst>
              </a:tr>
              <a:tr h="324221">
                <a:tc>
                  <a:txBody>
                    <a:bodyPr/>
                    <a:lstStyle/>
                    <a:p>
                      <a:pPr marL="0" marR="0" algn="ctr">
                        <a:lnSpc>
                          <a:spcPct val="115000"/>
                        </a:lnSpc>
                        <a:spcBef>
                          <a:spcPts val="0"/>
                        </a:spcBef>
                        <a:spcAft>
                          <a:spcPts val="0"/>
                        </a:spcAft>
                      </a:pPr>
                      <a:r>
                        <a:rPr lang="en-US" sz="1800" b="1">
                          <a:effectLst/>
                          <a:latin typeface="Times New Roman"/>
                          <a:ea typeface="Times New Roman"/>
                          <a:cs typeface="Times New Roman"/>
                        </a:rPr>
                        <a:t>10</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Forest</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0.23</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41.46</a:t>
                      </a:r>
                      <a:endParaRPr lang="en-US" sz="1800">
                        <a:effectLst/>
                        <a:latin typeface="Calibri"/>
                        <a:ea typeface="Calibri"/>
                        <a:cs typeface="Times New Roman"/>
                      </a:endParaRPr>
                    </a:p>
                  </a:txBody>
                  <a:tcPr marL="68580" marR="68580" marT="0" marB="0" anchor="b"/>
                </a:tc>
                <a:extLst>
                  <a:ext uri="{0D108BD9-81ED-4DB2-BD59-A6C34878D82A}">
                    <a16:rowId xmlns:a16="http://schemas.microsoft.com/office/drawing/2014/main" val="10002"/>
                  </a:ext>
                </a:extLst>
              </a:tr>
              <a:tr h="324221">
                <a:tc>
                  <a:txBody>
                    <a:bodyPr/>
                    <a:lstStyle/>
                    <a:p>
                      <a:pPr marL="0" marR="0" algn="ctr">
                        <a:lnSpc>
                          <a:spcPct val="115000"/>
                        </a:lnSpc>
                        <a:spcBef>
                          <a:spcPts val="0"/>
                        </a:spcBef>
                        <a:spcAft>
                          <a:spcPts val="0"/>
                        </a:spcAft>
                      </a:pPr>
                      <a:r>
                        <a:rPr lang="en-US" sz="1800" b="1">
                          <a:effectLst/>
                          <a:latin typeface="Times New Roman"/>
                          <a:ea typeface="Times New Roman"/>
                          <a:cs typeface="Times New Roman"/>
                        </a:rPr>
                        <a:t>11</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Forest</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0.12</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38.49</a:t>
                      </a:r>
                      <a:endParaRPr lang="en-US" sz="1800">
                        <a:effectLst/>
                        <a:latin typeface="Calibri"/>
                        <a:ea typeface="Calibri"/>
                        <a:cs typeface="Times New Roman"/>
                      </a:endParaRPr>
                    </a:p>
                  </a:txBody>
                  <a:tcPr marL="68580" marR="68580" marT="0" marB="0" anchor="b"/>
                </a:tc>
                <a:extLst>
                  <a:ext uri="{0D108BD9-81ED-4DB2-BD59-A6C34878D82A}">
                    <a16:rowId xmlns:a16="http://schemas.microsoft.com/office/drawing/2014/main" val="10003"/>
                  </a:ext>
                </a:extLst>
              </a:tr>
              <a:tr h="324221">
                <a:tc>
                  <a:txBody>
                    <a:bodyPr/>
                    <a:lstStyle/>
                    <a:p>
                      <a:pPr marL="0" marR="0" algn="ctr">
                        <a:lnSpc>
                          <a:spcPct val="115000"/>
                        </a:lnSpc>
                        <a:spcBef>
                          <a:spcPts val="0"/>
                        </a:spcBef>
                        <a:spcAft>
                          <a:spcPts val="0"/>
                        </a:spcAft>
                      </a:pPr>
                      <a:r>
                        <a:rPr lang="en-US" sz="1800" b="1">
                          <a:effectLst/>
                          <a:latin typeface="Times New Roman"/>
                          <a:ea typeface="Times New Roman"/>
                          <a:cs typeface="Times New Roman"/>
                        </a:rPr>
                        <a:t>13</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Close_savanna</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0.18</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37.74</a:t>
                      </a:r>
                      <a:endParaRPr lang="en-US" sz="1800">
                        <a:effectLst/>
                        <a:latin typeface="Calibri"/>
                        <a:ea typeface="Calibri"/>
                        <a:cs typeface="Times New Roman"/>
                      </a:endParaRPr>
                    </a:p>
                  </a:txBody>
                  <a:tcPr marL="68580" marR="68580" marT="0" marB="0" anchor="b"/>
                </a:tc>
                <a:extLst>
                  <a:ext uri="{0D108BD9-81ED-4DB2-BD59-A6C34878D82A}">
                    <a16:rowId xmlns:a16="http://schemas.microsoft.com/office/drawing/2014/main" val="10004"/>
                  </a:ext>
                </a:extLst>
              </a:tr>
              <a:tr h="324221">
                <a:tc>
                  <a:txBody>
                    <a:bodyPr/>
                    <a:lstStyle/>
                    <a:p>
                      <a:pPr marL="0" marR="0" algn="ctr">
                        <a:lnSpc>
                          <a:spcPct val="115000"/>
                        </a:lnSpc>
                        <a:spcBef>
                          <a:spcPts val="0"/>
                        </a:spcBef>
                        <a:spcAft>
                          <a:spcPts val="0"/>
                        </a:spcAft>
                      </a:pPr>
                      <a:r>
                        <a:rPr lang="en-US" sz="1800" b="1">
                          <a:effectLst/>
                          <a:latin typeface="Times New Roman"/>
                          <a:ea typeface="Times New Roman"/>
                          <a:cs typeface="Times New Roman"/>
                        </a:rPr>
                        <a:t>15</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Forest</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0.21</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42.97</a:t>
                      </a:r>
                      <a:endParaRPr lang="en-US" sz="1800">
                        <a:effectLst/>
                        <a:latin typeface="Calibri"/>
                        <a:ea typeface="Calibri"/>
                        <a:cs typeface="Times New Roman"/>
                      </a:endParaRPr>
                    </a:p>
                  </a:txBody>
                  <a:tcPr marL="68580" marR="68580" marT="0" marB="0" anchor="b"/>
                </a:tc>
                <a:extLst>
                  <a:ext uri="{0D108BD9-81ED-4DB2-BD59-A6C34878D82A}">
                    <a16:rowId xmlns:a16="http://schemas.microsoft.com/office/drawing/2014/main" val="10005"/>
                  </a:ext>
                </a:extLst>
              </a:tr>
              <a:tr h="324221">
                <a:tc>
                  <a:txBody>
                    <a:bodyPr/>
                    <a:lstStyle/>
                    <a:p>
                      <a:pPr marL="0" marR="0" algn="ctr">
                        <a:lnSpc>
                          <a:spcPct val="115000"/>
                        </a:lnSpc>
                        <a:spcBef>
                          <a:spcPts val="0"/>
                        </a:spcBef>
                        <a:spcAft>
                          <a:spcPts val="0"/>
                        </a:spcAft>
                      </a:pPr>
                      <a:r>
                        <a:rPr lang="en-US" sz="1800" b="1" dirty="0">
                          <a:effectLst/>
                          <a:latin typeface="Times New Roman"/>
                          <a:ea typeface="Times New Roman"/>
                          <a:cs typeface="Times New Roman"/>
                        </a:rPr>
                        <a:t>16</a:t>
                      </a:r>
                      <a:endParaRPr lang="en-US" sz="18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Forest</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0.20</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39.86</a:t>
                      </a:r>
                      <a:endParaRPr lang="en-US" sz="1800">
                        <a:effectLst/>
                        <a:latin typeface="Calibri"/>
                        <a:ea typeface="Calibri"/>
                        <a:cs typeface="Times New Roman"/>
                      </a:endParaRPr>
                    </a:p>
                  </a:txBody>
                  <a:tcPr marL="68580" marR="68580" marT="0" marB="0" anchor="b"/>
                </a:tc>
                <a:extLst>
                  <a:ext uri="{0D108BD9-81ED-4DB2-BD59-A6C34878D82A}">
                    <a16:rowId xmlns:a16="http://schemas.microsoft.com/office/drawing/2014/main" val="10006"/>
                  </a:ext>
                </a:extLst>
              </a:tr>
              <a:tr h="324221">
                <a:tc>
                  <a:txBody>
                    <a:bodyPr/>
                    <a:lstStyle/>
                    <a:p>
                      <a:pPr marL="0" marR="0" algn="ctr">
                        <a:lnSpc>
                          <a:spcPct val="115000"/>
                        </a:lnSpc>
                        <a:spcBef>
                          <a:spcPts val="0"/>
                        </a:spcBef>
                        <a:spcAft>
                          <a:spcPts val="0"/>
                        </a:spcAft>
                      </a:pPr>
                      <a:r>
                        <a:rPr lang="en-US" sz="1800" b="1" dirty="0">
                          <a:effectLst/>
                          <a:latin typeface="Times New Roman"/>
                          <a:ea typeface="Times New Roman"/>
                          <a:cs typeface="Times New Roman"/>
                        </a:rPr>
                        <a:t>17</a:t>
                      </a:r>
                      <a:endParaRPr lang="en-US" sz="18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Close_savanna</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0.13</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35.40</a:t>
                      </a:r>
                      <a:endParaRPr lang="en-US" sz="1800">
                        <a:effectLst/>
                        <a:latin typeface="Calibri"/>
                        <a:ea typeface="Calibri"/>
                        <a:cs typeface="Times New Roman"/>
                      </a:endParaRPr>
                    </a:p>
                  </a:txBody>
                  <a:tcPr marL="68580" marR="68580" marT="0" marB="0" anchor="b"/>
                </a:tc>
                <a:extLst>
                  <a:ext uri="{0D108BD9-81ED-4DB2-BD59-A6C34878D82A}">
                    <a16:rowId xmlns:a16="http://schemas.microsoft.com/office/drawing/2014/main" val="10007"/>
                  </a:ext>
                </a:extLst>
              </a:tr>
              <a:tr h="324221">
                <a:tc>
                  <a:txBody>
                    <a:bodyPr/>
                    <a:lstStyle/>
                    <a:p>
                      <a:pPr marL="0" marR="0" algn="ctr">
                        <a:lnSpc>
                          <a:spcPct val="115000"/>
                        </a:lnSpc>
                        <a:spcBef>
                          <a:spcPts val="0"/>
                        </a:spcBef>
                        <a:spcAft>
                          <a:spcPts val="0"/>
                        </a:spcAft>
                      </a:pPr>
                      <a:r>
                        <a:rPr lang="en-US" sz="1800" b="1">
                          <a:effectLst/>
                          <a:latin typeface="Times New Roman"/>
                          <a:ea typeface="Times New Roman"/>
                          <a:cs typeface="Times New Roman"/>
                        </a:rPr>
                        <a:t>19</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Forest</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0.13</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38.95</a:t>
                      </a:r>
                      <a:endParaRPr lang="en-US" sz="1800">
                        <a:effectLst/>
                        <a:latin typeface="Calibri"/>
                        <a:ea typeface="Calibri"/>
                        <a:cs typeface="Times New Roman"/>
                      </a:endParaRPr>
                    </a:p>
                  </a:txBody>
                  <a:tcPr marL="68580" marR="68580" marT="0" marB="0" anchor="b"/>
                </a:tc>
                <a:extLst>
                  <a:ext uri="{0D108BD9-81ED-4DB2-BD59-A6C34878D82A}">
                    <a16:rowId xmlns:a16="http://schemas.microsoft.com/office/drawing/2014/main" val="10008"/>
                  </a:ext>
                </a:extLst>
              </a:tr>
              <a:tr h="324221">
                <a:tc>
                  <a:txBody>
                    <a:bodyPr/>
                    <a:lstStyle/>
                    <a:p>
                      <a:pPr marL="0" marR="0" algn="ctr">
                        <a:lnSpc>
                          <a:spcPct val="115000"/>
                        </a:lnSpc>
                        <a:spcBef>
                          <a:spcPts val="0"/>
                        </a:spcBef>
                        <a:spcAft>
                          <a:spcPts val="0"/>
                        </a:spcAft>
                      </a:pPr>
                      <a:r>
                        <a:rPr lang="en-US" sz="1800" b="1">
                          <a:effectLst/>
                          <a:latin typeface="Times New Roman"/>
                          <a:ea typeface="Times New Roman"/>
                          <a:cs typeface="Times New Roman"/>
                        </a:rPr>
                        <a:t>21</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Forest</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0.20</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41.85</a:t>
                      </a:r>
                      <a:endParaRPr lang="en-US" sz="1800">
                        <a:effectLst/>
                        <a:latin typeface="Calibri"/>
                        <a:ea typeface="Calibri"/>
                        <a:cs typeface="Times New Roman"/>
                      </a:endParaRPr>
                    </a:p>
                  </a:txBody>
                  <a:tcPr marL="68580" marR="68580" marT="0" marB="0" anchor="b"/>
                </a:tc>
                <a:extLst>
                  <a:ext uri="{0D108BD9-81ED-4DB2-BD59-A6C34878D82A}">
                    <a16:rowId xmlns:a16="http://schemas.microsoft.com/office/drawing/2014/main" val="10009"/>
                  </a:ext>
                </a:extLst>
              </a:tr>
              <a:tr h="324221">
                <a:tc>
                  <a:txBody>
                    <a:bodyPr/>
                    <a:lstStyle/>
                    <a:p>
                      <a:pPr marL="0" marR="0" algn="ctr">
                        <a:lnSpc>
                          <a:spcPct val="115000"/>
                        </a:lnSpc>
                        <a:spcBef>
                          <a:spcPts val="0"/>
                        </a:spcBef>
                        <a:spcAft>
                          <a:spcPts val="0"/>
                        </a:spcAft>
                      </a:pPr>
                      <a:r>
                        <a:rPr lang="en-US" sz="1800" b="1">
                          <a:effectLst/>
                          <a:latin typeface="Times New Roman"/>
                          <a:ea typeface="Times New Roman"/>
                          <a:cs typeface="Times New Roman"/>
                        </a:rPr>
                        <a:t>22</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Forest</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0.27</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43.59</a:t>
                      </a:r>
                      <a:endParaRPr lang="en-US" sz="1800">
                        <a:effectLst/>
                        <a:latin typeface="Calibri"/>
                        <a:ea typeface="Calibri"/>
                        <a:cs typeface="Times New Roman"/>
                      </a:endParaRPr>
                    </a:p>
                  </a:txBody>
                  <a:tcPr marL="68580" marR="68580" marT="0" marB="0" anchor="b"/>
                </a:tc>
                <a:extLst>
                  <a:ext uri="{0D108BD9-81ED-4DB2-BD59-A6C34878D82A}">
                    <a16:rowId xmlns:a16="http://schemas.microsoft.com/office/drawing/2014/main" val="10010"/>
                  </a:ext>
                </a:extLst>
              </a:tr>
              <a:tr h="324221">
                <a:tc>
                  <a:txBody>
                    <a:bodyPr/>
                    <a:lstStyle/>
                    <a:p>
                      <a:pPr marL="0" marR="0" algn="ctr">
                        <a:lnSpc>
                          <a:spcPct val="115000"/>
                        </a:lnSpc>
                        <a:spcBef>
                          <a:spcPts val="0"/>
                        </a:spcBef>
                        <a:spcAft>
                          <a:spcPts val="0"/>
                        </a:spcAft>
                      </a:pPr>
                      <a:r>
                        <a:rPr lang="en-US" sz="1800" b="1">
                          <a:effectLst/>
                          <a:latin typeface="Times New Roman"/>
                          <a:ea typeface="Times New Roman"/>
                          <a:cs typeface="Times New Roman"/>
                        </a:rPr>
                        <a:t>23</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Forest</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0.23</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42.86</a:t>
                      </a:r>
                      <a:endParaRPr lang="en-US" sz="1800">
                        <a:effectLst/>
                        <a:latin typeface="Calibri"/>
                        <a:ea typeface="Calibri"/>
                        <a:cs typeface="Times New Roman"/>
                      </a:endParaRPr>
                    </a:p>
                  </a:txBody>
                  <a:tcPr marL="68580" marR="68580" marT="0" marB="0" anchor="b"/>
                </a:tc>
                <a:extLst>
                  <a:ext uri="{0D108BD9-81ED-4DB2-BD59-A6C34878D82A}">
                    <a16:rowId xmlns:a16="http://schemas.microsoft.com/office/drawing/2014/main" val="10011"/>
                  </a:ext>
                </a:extLst>
              </a:tr>
              <a:tr h="324221">
                <a:tc>
                  <a:txBody>
                    <a:bodyPr/>
                    <a:lstStyle/>
                    <a:p>
                      <a:pPr marL="0" marR="0" algn="ctr">
                        <a:lnSpc>
                          <a:spcPct val="115000"/>
                        </a:lnSpc>
                        <a:spcBef>
                          <a:spcPts val="0"/>
                        </a:spcBef>
                        <a:spcAft>
                          <a:spcPts val="0"/>
                        </a:spcAft>
                      </a:pPr>
                      <a:r>
                        <a:rPr lang="en-US" sz="1800" b="1">
                          <a:effectLst/>
                          <a:latin typeface="Times New Roman"/>
                          <a:ea typeface="Times New Roman"/>
                          <a:cs typeface="Times New Roman"/>
                        </a:rPr>
                        <a:t>25</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Close_savanna</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0.04</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34.77</a:t>
                      </a:r>
                      <a:endParaRPr lang="en-US" sz="1800">
                        <a:effectLst/>
                        <a:latin typeface="Calibri"/>
                        <a:ea typeface="Calibri"/>
                        <a:cs typeface="Times New Roman"/>
                      </a:endParaRPr>
                    </a:p>
                  </a:txBody>
                  <a:tcPr marL="68580" marR="68580" marT="0" marB="0" anchor="b"/>
                </a:tc>
                <a:extLst>
                  <a:ext uri="{0D108BD9-81ED-4DB2-BD59-A6C34878D82A}">
                    <a16:rowId xmlns:a16="http://schemas.microsoft.com/office/drawing/2014/main" val="10012"/>
                  </a:ext>
                </a:extLst>
              </a:tr>
              <a:tr h="324221">
                <a:tc>
                  <a:txBody>
                    <a:bodyPr/>
                    <a:lstStyle/>
                    <a:p>
                      <a:pPr marL="0" marR="0" algn="ctr">
                        <a:lnSpc>
                          <a:spcPct val="115000"/>
                        </a:lnSpc>
                        <a:spcBef>
                          <a:spcPts val="0"/>
                        </a:spcBef>
                        <a:spcAft>
                          <a:spcPts val="0"/>
                        </a:spcAft>
                      </a:pPr>
                      <a:r>
                        <a:rPr lang="en-US" sz="1800" b="1">
                          <a:effectLst/>
                          <a:latin typeface="Times New Roman"/>
                          <a:ea typeface="Times New Roman"/>
                          <a:cs typeface="Times New Roman"/>
                        </a:rPr>
                        <a:t>27</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Forest</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0.21</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41.82</a:t>
                      </a:r>
                      <a:endParaRPr lang="en-US" sz="1800">
                        <a:effectLst/>
                        <a:latin typeface="Calibri"/>
                        <a:ea typeface="Calibri"/>
                        <a:cs typeface="Times New Roman"/>
                      </a:endParaRPr>
                    </a:p>
                  </a:txBody>
                  <a:tcPr marL="68580" marR="68580" marT="0" marB="0" anchor="b"/>
                </a:tc>
                <a:extLst>
                  <a:ext uri="{0D108BD9-81ED-4DB2-BD59-A6C34878D82A}">
                    <a16:rowId xmlns:a16="http://schemas.microsoft.com/office/drawing/2014/main" val="10013"/>
                  </a:ext>
                </a:extLst>
              </a:tr>
              <a:tr h="324221">
                <a:tc>
                  <a:txBody>
                    <a:bodyPr/>
                    <a:lstStyle/>
                    <a:p>
                      <a:pPr marL="0" marR="0" algn="ctr">
                        <a:lnSpc>
                          <a:spcPct val="115000"/>
                        </a:lnSpc>
                        <a:spcBef>
                          <a:spcPts val="0"/>
                        </a:spcBef>
                        <a:spcAft>
                          <a:spcPts val="0"/>
                        </a:spcAft>
                      </a:pPr>
                      <a:r>
                        <a:rPr lang="en-US" sz="1800" b="1">
                          <a:effectLst/>
                          <a:latin typeface="Times New Roman"/>
                          <a:ea typeface="Times New Roman"/>
                          <a:cs typeface="Times New Roman"/>
                        </a:rPr>
                        <a:t>29</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Forest</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0.19</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42.49</a:t>
                      </a:r>
                      <a:endParaRPr lang="en-US" sz="1800">
                        <a:effectLst/>
                        <a:latin typeface="Calibri"/>
                        <a:ea typeface="Calibri"/>
                        <a:cs typeface="Times New Roman"/>
                      </a:endParaRPr>
                    </a:p>
                  </a:txBody>
                  <a:tcPr marL="68580" marR="68580" marT="0" marB="0" anchor="b"/>
                </a:tc>
                <a:extLst>
                  <a:ext uri="{0D108BD9-81ED-4DB2-BD59-A6C34878D82A}">
                    <a16:rowId xmlns:a16="http://schemas.microsoft.com/office/drawing/2014/main" val="10014"/>
                  </a:ext>
                </a:extLst>
              </a:tr>
              <a:tr h="324221">
                <a:tc>
                  <a:txBody>
                    <a:bodyPr/>
                    <a:lstStyle/>
                    <a:p>
                      <a:pPr marL="0" marR="0" algn="ctr">
                        <a:lnSpc>
                          <a:spcPct val="115000"/>
                        </a:lnSpc>
                        <a:spcBef>
                          <a:spcPts val="0"/>
                        </a:spcBef>
                        <a:spcAft>
                          <a:spcPts val="0"/>
                        </a:spcAft>
                      </a:pPr>
                      <a:r>
                        <a:rPr lang="en-US" sz="1800" b="1">
                          <a:effectLst/>
                          <a:latin typeface="Times New Roman"/>
                          <a:ea typeface="Times New Roman"/>
                          <a:cs typeface="Times New Roman"/>
                        </a:rPr>
                        <a:t>30</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Forest</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0.27</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45.85</a:t>
                      </a:r>
                      <a:endParaRPr lang="en-US" sz="1800">
                        <a:effectLst/>
                        <a:latin typeface="Calibri"/>
                        <a:ea typeface="Calibri"/>
                        <a:cs typeface="Times New Roman"/>
                      </a:endParaRPr>
                    </a:p>
                  </a:txBody>
                  <a:tcPr marL="68580" marR="68580" marT="0" marB="0" anchor="b"/>
                </a:tc>
                <a:extLst>
                  <a:ext uri="{0D108BD9-81ED-4DB2-BD59-A6C34878D82A}">
                    <a16:rowId xmlns:a16="http://schemas.microsoft.com/office/drawing/2014/main" val="10015"/>
                  </a:ext>
                </a:extLst>
              </a:tr>
              <a:tr h="324221">
                <a:tc>
                  <a:txBody>
                    <a:bodyPr/>
                    <a:lstStyle/>
                    <a:p>
                      <a:pPr marL="0" marR="0" algn="ctr">
                        <a:lnSpc>
                          <a:spcPct val="115000"/>
                        </a:lnSpc>
                        <a:spcBef>
                          <a:spcPts val="0"/>
                        </a:spcBef>
                        <a:spcAft>
                          <a:spcPts val="0"/>
                        </a:spcAft>
                      </a:pPr>
                      <a:r>
                        <a:rPr lang="en-US" sz="1800" b="1" dirty="0">
                          <a:effectLst/>
                          <a:latin typeface="Times New Roman"/>
                          <a:ea typeface="Times New Roman"/>
                          <a:cs typeface="Times New Roman"/>
                        </a:rPr>
                        <a:t>31</a:t>
                      </a:r>
                      <a:endParaRPr lang="en-US" sz="18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Forest</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0.21</a:t>
                      </a:r>
                      <a:endParaRPr lang="en-US" sz="18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40.57</a:t>
                      </a:r>
                      <a:endParaRPr lang="en-US" sz="18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16"/>
                  </a:ext>
                </a:extLst>
              </a:tr>
              <a:tr h="401357">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0017"/>
                  </a:ext>
                </a:extLst>
              </a:tr>
            </a:tbl>
          </a:graphicData>
        </a:graphic>
      </p:graphicFrame>
      <p:pic>
        <p:nvPicPr>
          <p:cNvPr id="5" name="Picture 5" descr="coat of arms and colour2.png"/>
          <p:cNvPicPr>
            <a:picLocks noChangeAspect="1"/>
          </p:cNvPicPr>
          <p:nvPr/>
        </p:nvPicPr>
        <p:blipFill>
          <a:blip r:embed="rId2"/>
          <a:srcRect/>
          <a:stretch>
            <a:fillRect/>
          </a:stretch>
        </p:blipFill>
        <p:spPr bwMode="auto">
          <a:xfrm>
            <a:off x="0" y="0"/>
            <a:ext cx="650875" cy="6858000"/>
          </a:xfrm>
          <a:prstGeom prst="rect">
            <a:avLst/>
          </a:prstGeom>
          <a:noFill/>
          <a:ln w="9525">
            <a:noFill/>
            <a:miter lim="800000"/>
            <a:headEnd/>
            <a:tailEnd/>
          </a:ln>
        </p:spPr>
      </p:pic>
    </p:spTree>
    <p:extLst>
      <p:ext uri="{BB962C8B-B14F-4D97-AF65-F5344CB8AC3E}">
        <p14:creationId xmlns:p14="http://schemas.microsoft.com/office/powerpoint/2010/main" val="3106085325"/>
      </p:ext>
    </p:extLst>
  </p:cSld>
  <p:clrMapOvr>
    <a:masterClrMapping/>
  </p:clrMapOvr>
  <p:transition spd="slow">
    <p:wheel spokes="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5181600"/>
            <a:ext cx="8340725" cy="1143000"/>
          </a:xfrm>
        </p:spPr>
        <p:txBody>
          <a:bodyPr>
            <a:normAutofit fontScale="90000"/>
          </a:bodyPr>
          <a:lstStyle/>
          <a:p>
            <a:br>
              <a:rPr lang="en-US" sz="2200" b="1" dirty="0">
                <a:latin typeface="Times New Roman" pitchFamily="18" charset="0"/>
                <a:cs typeface="Times New Roman" pitchFamily="18" charset="0"/>
              </a:rPr>
            </a:br>
            <a:br>
              <a:rPr lang="en-US" sz="2200" b="1" dirty="0">
                <a:latin typeface="Times New Roman" pitchFamily="18" charset="0"/>
                <a:cs typeface="Times New Roman" pitchFamily="18" charset="0"/>
              </a:rPr>
            </a:br>
            <a:br>
              <a:rPr lang="en-US" sz="2200" b="1" dirty="0">
                <a:latin typeface="Times New Roman" pitchFamily="18" charset="0"/>
                <a:cs typeface="Times New Roman" pitchFamily="18" charset="0"/>
              </a:rPr>
            </a:b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Figure 5: Relationship between NDVI and aboveground carbon-stock (logarithmic scale) of selected sample plots in Old Oyo National Park, Nigeria.</a:t>
            </a:r>
            <a:br>
              <a:rPr lang="en-US" dirty="0"/>
            </a:br>
            <a:r>
              <a:rPr lang="en-US" dirty="0"/>
              <a:t> </a:t>
            </a:r>
            <a:br>
              <a:rPr lang="en-US" dirty="0"/>
            </a:b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304800"/>
            <a:ext cx="4876800" cy="4343400"/>
          </a:xfrm>
          <a:prstGeom prst="rect">
            <a:avLst/>
          </a:prstGeom>
          <a:noFill/>
          <a:ln>
            <a:noFill/>
          </a:ln>
        </p:spPr>
      </p:pic>
      <p:pic>
        <p:nvPicPr>
          <p:cNvPr id="5" name="Picture 5" descr="coat of arms and colour2.png"/>
          <p:cNvPicPr>
            <a:picLocks noChangeAspect="1"/>
          </p:cNvPicPr>
          <p:nvPr/>
        </p:nvPicPr>
        <p:blipFill>
          <a:blip r:embed="rId3"/>
          <a:srcRect/>
          <a:stretch>
            <a:fillRect/>
          </a:stretch>
        </p:blipFill>
        <p:spPr bwMode="auto">
          <a:xfrm>
            <a:off x="0" y="0"/>
            <a:ext cx="650875" cy="6858000"/>
          </a:xfrm>
          <a:prstGeom prst="rect">
            <a:avLst/>
          </a:prstGeom>
          <a:noFill/>
          <a:ln w="9525">
            <a:noFill/>
            <a:miter lim="800000"/>
            <a:headEnd/>
            <a:tailEnd/>
          </a:ln>
        </p:spPr>
      </p:pic>
    </p:spTree>
    <p:extLst>
      <p:ext uri="{BB962C8B-B14F-4D97-AF65-F5344CB8AC3E}">
        <p14:creationId xmlns:p14="http://schemas.microsoft.com/office/powerpoint/2010/main" val="3848245582"/>
      </p:ext>
    </p:extLst>
  </p:cSld>
  <p:clrMapOvr>
    <a:masterClrMapping/>
  </p:clrMapOvr>
  <p:transition spd="slow">
    <p:wheel spokes="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Times New Roman" pitchFamily="18" charset="0"/>
                <a:cs typeface="Times New Roman" pitchFamily="18" charset="0"/>
              </a:rPr>
              <a:t>Interpretation of regression analysis of AGB against NDVI of selected plots</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650874" y="1600200"/>
            <a:ext cx="8035925" cy="4525963"/>
          </a:xfrm>
        </p:spPr>
        <p:txBody>
          <a:bodyPr>
            <a:normAutofit fontScale="92500"/>
          </a:bodyPr>
          <a:lstStyle/>
          <a:p>
            <a:r>
              <a:rPr lang="en-US" dirty="0">
                <a:latin typeface="Times New Roman" pitchFamily="18" charset="0"/>
                <a:cs typeface="Times New Roman" pitchFamily="18" charset="0"/>
              </a:rPr>
              <a:t>R</a:t>
            </a:r>
            <a:r>
              <a:rPr lang="en-US" baseline="30000" dirty="0">
                <a:latin typeface="Times New Roman" pitchFamily="18" charset="0"/>
                <a:cs typeface="Times New Roman" pitchFamily="18" charset="0"/>
              </a:rPr>
              <a:t>2</a:t>
            </a:r>
            <a:r>
              <a:rPr lang="en-US" dirty="0">
                <a:latin typeface="Times New Roman" pitchFamily="18" charset="0"/>
                <a:cs typeface="Times New Roman" pitchFamily="18" charset="0"/>
              </a:rPr>
              <a:t> value 0.7250 suggests that NDVI accounts for or predicts 72.5 per cent of the variation in above-ground biomass. Correlation coefficient of 0.8515 between above-ground biomass and NDVI equally suggest high correlation.</a:t>
            </a:r>
          </a:p>
          <a:p>
            <a:pPr marL="0" indent="0">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Evidence in this result showed confidence that NDVI has high correlation with above ground biomass.</a:t>
            </a:r>
          </a:p>
          <a:p>
            <a:endParaRPr lang="en-US" dirty="0"/>
          </a:p>
        </p:txBody>
      </p:sp>
      <p:pic>
        <p:nvPicPr>
          <p:cNvPr id="4" name="Picture 5" descr="coat of arms and colour2.png"/>
          <p:cNvPicPr>
            <a:picLocks noChangeAspect="1"/>
          </p:cNvPicPr>
          <p:nvPr/>
        </p:nvPicPr>
        <p:blipFill>
          <a:blip r:embed="rId2"/>
          <a:srcRect/>
          <a:stretch>
            <a:fillRect/>
          </a:stretch>
        </p:blipFill>
        <p:spPr bwMode="auto">
          <a:xfrm>
            <a:off x="0" y="0"/>
            <a:ext cx="650875" cy="6858000"/>
          </a:xfrm>
          <a:prstGeom prst="rect">
            <a:avLst/>
          </a:prstGeom>
          <a:noFill/>
          <a:ln w="9525">
            <a:noFill/>
            <a:miter lim="800000"/>
            <a:headEnd/>
            <a:tailEnd/>
          </a:ln>
        </p:spPr>
      </p:pic>
    </p:spTree>
    <p:extLst>
      <p:ext uri="{BB962C8B-B14F-4D97-AF65-F5344CB8AC3E}">
        <p14:creationId xmlns:p14="http://schemas.microsoft.com/office/powerpoint/2010/main" val="703018265"/>
      </p:ext>
    </p:extLst>
  </p:cSld>
  <p:clrMapOvr>
    <a:masterClrMapping/>
  </p:clrMapOvr>
  <p:transition spd="slow">
    <p:wheel spokes="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839200" cy="1143000"/>
          </a:xfrm>
        </p:spPr>
        <p:txBody>
          <a:bodyPr>
            <a:normAutofit fontScale="90000"/>
          </a:bodyPr>
          <a:lstStyle/>
          <a:p>
            <a:r>
              <a:rPr lang="en-US" sz="2400" b="1" dirty="0">
                <a:latin typeface="Times New Roman" pitchFamily="18" charset="0"/>
                <a:cs typeface="Times New Roman" pitchFamily="18" charset="0"/>
              </a:rPr>
              <a:t>Table 4: Categories of Land Cover for AGB and SAVI in Old Oyo National Park, Nigeria</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9790047"/>
              </p:ext>
            </p:extLst>
          </p:nvPr>
        </p:nvGraphicFramePr>
        <p:xfrm>
          <a:off x="650875" y="985679"/>
          <a:ext cx="8035926" cy="6304280"/>
        </p:xfrm>
        <a:graphic>
          <a:graphicData uri="http://schemas.openxmlformats.org/drawingml/2006/table">
            <a:tbl>
              <a:tblPr firstRow="1" bandRow="1">
                <a:tableStyleId>{5C22544A-7EE6-4342-B048-85BDC9FD1C3A}</a:tableStyleId>
              </a:tblPr>
              <a:tblGrid>
                <a:gridCol w="2678642">
                  <a:extLst>
                    <a:ext uri="{9D8B030D-6E8A-4147-A177-3AD203B41FA5}">
                      <a16:colId xmlns:a16="http://schemas.microsoft.com/office/drawing/2014/main" val="20000"/>
                    </a:ext>
                  </a:extLst>
                </a:gridCol>
                <a:gridCol w="2678642">
                  <a:extLst>
                    <a:ext uri="{9D8B030D-6E8A-4147-A177-3AD203B41FA5}">
                      <a16:colId xmlns:a16="http://schemas.microsoft.com/office/drawing/2014/main" val="20001"/>
                    </a:ext>
                  </a:extLst>
                </a:gridCol>
                <a:gridCol w="2678642">
                  <a:extLst>
                    <a:ext uri="{9D8B030D-6E8A-4147-A177-3AD203B41FA5}">
                      <a16:colId xmlns:a16="http://schemas.microsoft.com/office/drawing/2014/main" val="20002"/>
                    </a:ext>
                  </a:extLst>
                </a:gridCol>
              </a:tblGrid>
              <a:tr h="370840">
                <a:tc>
                  <a:txBody>
                    <a:bodyPr/>
                    <a:lstStyle/>
                    <a:p>
                      <a:pPr marL="0" marR="0" algn="ctr">
                        <a:lnSpc>
                          <a:spcPct val="115000"/>
                        </a:lnSpc>
                        <a:spcBef>
                          <a:spcPts val="0"/>
                        </a:spcBef>
                        <a:spcAft>
                          <a:spcPts val="0"/>
                        </a:spcAft>
                      </a:pPr>
                      <a:r>
                        <a:rPr lang="en-US" sz="2000" b="1" dirty="0">
                          <a:solidFill>
                            <a:schemeClr val="bg1"/>
                          </a:solidFill>
                          <a:effectLst/>
                          <a:latin typeface="Times New Roman"/>
                          <a:ea typeface="Times New Roman"/>
                          <a:cs typeface="Times New Roman"/>
                        </a:rPr>
                        <a:t>Plots</a:t>
                      </a:r>
                      <a:endParaRPr lang="en-US" sz="2000" dirty="0">
                        <a:solidFill>
                          <a:schemeClr val="bg1"/>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b="1" dirty="0">
                          <a:solidFill>
                            <a:schemeClr val="bg1"/>
                          </a:solidFill>
                          <a:effectLst/>
                          <a:latin typeface="Times New Roman"/>
                          <a:ea typeface="Times New Roman"/>
                          <a:cs typeface="Times New Roman"/>
                        </a:rPr>
                        <a:t>SAVI</a:t>
                      </a:r>
                      <a:endParaRPr lang="en-US" sz="2000" dirty="0">
                        <a:solidFill>
                          <a:schemeClr val="bg1"/>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b="1" dirty="0">
                          <a:solidFill>
                            <a:schemeClr val="bg1"/>
                          </a:solidFill>
                          <a:effectLst/>
                          <a:latin typeface="Times New Roman"/>
                          <a:ea typeface="Times New Roman"/>
                          <a:cs typeface="Times New Roman"/>
                        </a:rPr>
                        <a:t>AGB(metric tons)_</a:t>
                      </a:r>
                      <a:endParaRPr lang="en-US" sz="2000" dirty="0">
                        <a:solidFill>
                          <a:schemeClr val="bg1"/>
                        </a:solidFill>
                        <a:effectLst/>
                        <a:latin typeface="Calibri"/>
                        <a:ea typeface="Calibri"/>
                        <a:cs typeface="Times New Roman"/>
                      </a:endParaRPr>
                    </a:p>
                  </a:txBody>
                  <a:tcPr marL="68580" marR="68580" marT="0" marB="0" anchor="b"/>
                </a:tc>
                <a:extLst>
                  <a:ext uri="{0D108BD9-81ED-4DB2-BD59-A6C34878D82A}">
                    <a16:rowId xmlns:a16="http://schemas.microsoft.com/office/drawing/2014/main" val="10000"/>
                  </a:ext>
                </a:extLst>
              </a:tr>
              <a:tr h="370840">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2</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0.12</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25.67</a:t>
                      </a:r>
                      <a:endParaRPr lang="en-US" sz="2000">
                        <a:effectLst/>
                        <a:latin typeface="Calibri"/>
                        <a:ea typeface="Calibri"/>
                        <a:cs typeface="Times New Roman"/>
                      </a:endParaRPr>
                    </a:p>
                  </a:txBody>
                  <a:tcPr marL="68580" marR="68580" marT="0" marB="0" anchor="b"/>
                </a:tc>
                <a:extLst>
                  <a:ext uri="{0D108BD9-81ED-4DB2-BD59-A6C34878D82A}">
                    <a16:rowId xmlns:a16="http://schemas.microsoft.com/office/drawing/2014/main" val="10001"/>
                  </a:ext>
                </a:extLst>
              </a:tr>
              <a:tr h="370840">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4</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0.30</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47.01</a:t>
                      </a:r>
                      <a:endParaRPr lang="en-US" sz="2000">
                        <a:effectLst/>
                        <a:latin typeface="Calibri"/>
                        <a:ea typeface="Calibri"/>
                        <a:cs typeface="Times New Roman"/>
                      </a:endParaRPr>
                    </a:p>
                  </a:txBody>
                  <a:tcPr marL="68580" marR="68580" marT="0" marB="0" anchor="b"/>
                </a:tc>
                <a:extLst>
                  <a:ext uri="{0D108BD9-81ED-4DB2-BD59-A6C34878D82A}">
                    <a16:rowId xmlns:a16="http://schemas.microsoft.com/office/drawing/2014/main" val="10002"/>
                  </a:ext>
                </a:extLst>
              </a:tr>
              <a:tr h="370840">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10</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0.31</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41.46</a:t>
                      </a:r>
                      <a:endParaRPr lang="en-US" sz="2000">
                        <a:effectLst/>
                        <a:latin typeface="Calibri"/>
                        <a:ea typeface="Calibri"/>
                        <a:cs typeface="Times New Roman"/>
                      </a:endParaRPr>
                    </a:p>
                  </a:txBody>
                  <a:tcPr marL="68580" marR="68580" marT="0" marB="0" anchor="b"/>
                </a:tc>
                <a:extLst>
                  <a:ext uri="{0D108BD9-81ED-4DB2-BD59-A6C34878D82A}">
                    <a16:rowId xmlns:a16="http://schemas.microsoft.com/office/drawing/2014/main" val="10003"/>
                  </a:ext>
                </a:extLst>
              </a:tr>
              <a:tr h="370840">
                <a:tc>
                  <a:txBody>
                    <a:bodyPr/>
                    <a:lstStyle/>
                    <a:p>
                      <a:pPr marL="0" marR="0" algn="ctr">
                        <a:lnSpc>
                          <a:spcPct val="115000"/>
                        </a:lnSpc>
                        <a:spcBef>
                          <a:spcPts val="0"/>
                        </a:spcBef>
                        <a:spcAft>
                          <a:spcPts val="0"/>
                        </a:spcAft>
                      </a:pPr>
                      <a:r>
                        <a:rPr lang="en-US" sz="2000" dirty="0">
                          <a:solidFill>
                            <a:srgbClr val="000000"/>
                          </a:solidFill>
                          <a:effectLst/>
                          <a:latin typeface="Times New Roman"/>
                          <a:ea typeface="Times New Roman"/>
                          <a:cs typeface="Times New Roman"/>
                        </a:rPr>
                        <a:t>13</a:t>
                      </a:r>
                      <a:endParaRPr lang="en-US" sz="20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0.23</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37.74</a:t>
                      </a:r>
                      <a:endParaRPr lang="en-US" sz="2000">
                        <a:effectLst/>
                        <a:latin typeface="Calibri"/>
                        <a:ea typeface="Calibri"/>
                        <a:cs typeface="Times New Roman"/>
                      </a:endParaRPr>
                    </a:p>
                  </a:txBody>
                  <a:tcPr marL="68580" marR="68580" marT="0" marB="0" anchor="b"/>
                </a:tc>
                <a:extLst>
                  <a:ext uri="{0D108BD9-81ED-4DB2-BD59-A6C34878D82A}">
                    <a16:rowId xmlns:a16="http://schemas.microsoft.com/office/drawing/2014/main" val="10004"/>
                  </a:ext>
                </a:extLst>
              </a:tr>
              <a:tr h="370840">
                <a:tc>
                  <a:txBody>
                    <a:bodyPr/>
                    <a:lstStyle/>
                    <a:p>
                      <a:pPr marL="0" marR="0" algn="ctr">
                        <a:lnSpc>
                          <a:spcPct val="115000"/>
                        </a:lnSpc>
                        <a:spcBef>
                          <a:spcPts val="0"/>
                        </a:spcBef>
                        <a:spcAft>
                          <a:spcPts val="0"/>
                        </a:spcAft>
                      </a:pPr>
                      <a:r>
                        <a:rPr lang="en-US" sz="2000" dirty="0">
                          <a:solidFill>
                            <a:srgbClr val="000000"/>
                          </a:solidFill>
                          <a:effectLst/>
                          <a:latin typeface="Times New Roman"/>
                          <a:ea typeface="Times New Roman"/>
                          <a:cs typeface="Times New Roman"/>
                        </a:rPr>
                        <a:t>15</a:t>
                      </a:r>
                      <a:endParaRPr lang="en-US" sz="20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0.28</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42.97</a:t>
                      </a:r>
                      <a:endParaRPr lang="en-US" sz="2000">
                        <a:effectLst/>
                        <a:latin typeface="Calibri"/>
                        <a:ea typeface="Calibri"/>
                        <a:cs typeface="Times New Roman"/>
                      </a:endParaRPr>
                    </a:p>
                  </a:txBody>
                  <a:tcPr marL="68580" marR="68580" marT="0" marB="0" anchor="b"/>
                </a:tc>
                <a:extLst>
                  <a:ext uri="{0D108BD9-81ED-4DB2-BD59-A6C34878D82A}">
                    <a16:rowId xmlns:a16="http://schemas.microsoft.com/office/drawing/2014/main" val="10005"/>
                  </a:ext>
                </a:extLst>
              </a:tr>
              <a:tr h="370840">
                <a:tc>
                  <a:txBody>
                    <a:bodyPr/>
                    <a:lstStyle/>
                    <a:p>
                      <a:pPr marL="0" marR="0" algn="ctr">
                        <a:lnSpc>
                          <a:spcPct val="115000"/>
                        </a:lnSpc>
                        <a:spcBef>
                          <a:spcPts val="0"/>
                        </a:spcBef>
                        <a:spcAft>
                          <a:spcPts val="0"/>
                        </a:spcAft>
                      </a:pPr>
                      <a:r>
                        <a:rPr lang="en-US" sz="2000" dirty="0">
                          <a:solidFill>
                            <a:srgbClr val="000000"/>
                          </a:solidFill>
                          <a:effectLst/>
                          <a:latin typeface="Times New Roman"/>
                          <a:ea typeface="Times New Roman"/>
                          <a:cs typeface="Times New Roman"/>
                        </a:rPr>
                        <a:t>16</a:t>
                      </a:r>
                      <a:endParaRPr lang="en-US" sz="20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0.27</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39.86</a:t>
                      </a:r>
                      <a:endParaRPr lang="en-US" sz="2000">
                        <a:effectLst/>
                        <a:latin typeface="Calibri"/>
                        <a:ea typeface="Calibri"/>
                        <a:cs typeface="Times New Roman"/>
                      </a:endParaRPr>
                    </a:p>
                  </a:txBody>
                  <a:tcPr marL="68580" marR="68580" marT="0" marB="0" anchor="b"/>
                </a:tc>
                <a:extLst>
                  <a:ext uri="{0D108BD9-81ED-4DB2-BD59-A6C34878D82A}">
                    <a16:rowId xmlns:a16="http://schemas.microsoft.com/office/drawing/2014/main" val="10006"/>
                  </a:ext>
                </a:extLst>
              </a:tr>
              <a:tr h="370840">
                <a:tc>
                  <a:txBody>
                    <a:bodyPr/>
                    <a:lstStyle/>
                    <a:p>
                      <a:pPr marL="0" marR="0" algn="ctr">
                        <a:lnSpc>
                          <a:spcPct val="115000"/>
                        </a:lnSpc>
                        <a:spcBef>
                          <a:spcPts val="0"/>
                        </a:spcBef>
                        <a:spcAft>
                          <a:spcPts val="0"/>
                        </a:spcAft>
                      </a:pPr>
                      <a:r>
                        <a:rPr lang="en-US" sz="2000" dirty="0">
                          <a:solidFill>
                            <a:srgbClr val="000000"/>
                          </a:solidFill>
                          <a:effectLst/>
                          <a:latin typeface="Times New Roman"/>
                          <a:ea typeface="Times New Roman"/>
                          <a:cs typeface="Times New Roman"/>
                        </a:rPr>
                        <a:t>17</a:t>
                      </a:r>
                      <a:endParaRPr lang="en-US" sz="20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0.17</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35.40</a:t>
                      </a:r>
                      <a:endParaRPr lang="en-US" sz="2000">
                        <a:effectLst/>
                        <a:latin typeface="Calibri"/>
                        <a:ea typeface="Calibri"/>
                        <a:cs typeface="Times New Roman"/>
                      </a:endParaRPr>
                    </a:p>
                  </a:txBody>
                  <a:tcPr marL="68580" marR="68580" marT="0" marB="0" anchor="b"/>
                </a:tc>
                <a:extLst>
                  <a:ext uri="{0D108BD9-81ED-4DB2-BD59-A6C34878D82A}">
                    <a16:rowId xmlns:a16="http://schemas.microsoft.com/office/drawing/2014/main" val="10007"/>
                  </a:ext>
                </a:extLst>
              </a:tr>
              <a:tr h="370840">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21</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0.27</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32.75</a:t>
                      </a:r>
                      <a:endParaRPr lang="en-US" sz="2000">
                        <a:effectLst/>
                        <a:latin typeface="Calibri"/>
                        <a:ea typeface="Calibri"/>
                        <a:cs typeface="Times New Roman"/>
                      </a:endParaRPr>
                    </a:p>
                  </a:txBody>
                  <a:tcPr marL="68580" marR="68580" marT="0" marB="0" anchor="b"/>
                </a:tc>
                <a:extLst>
                  <a:ext uri="{0D108BD9-81ED-4DB2-BD59-A6C34878D82A}">
                    <a16:rowId xmlns:a16="http://schemas.microsoft.com/office/drawing/2014/main" val="10008"/>
                  </a:ext>
                </a:extLst>
              </a:tr>
              <a:tr h="370840">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23</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0.31</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43.59</a:t>
                      </a:r>
                      <a:endParaRPr lang="en-US" sz="2000">
                        <a:effectLst/>
                        <a:latin typeface="Calibri"/>
                        <a:ea typeface="Calibri"/>
                        <a:cs typeface="Times New Roman"/>
                      </a:endParaRPr>
                    </a:p>
                  </a:txBody>
                  <a:tcPr marL="68580" marR="68580" marT="0" marB="0" anchor="b"/>
                </a:tc>
                <a:extLst>
                  <a:ext uri="{0D108BD9-81ED-4DB2-BD59-A6C34878D82A}">
                    <a16:rowId xmlns:a16="http://schemas.microsoft.com/office/drawing/2014/main" val="10009"/>
                  </a:ext>
                </a:extLst>
              </a:tr>
              <a:tr h="370840">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25</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0.06</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20.47</a:t>
                      </a:r>
                      <a:endParaRPr lang="en-US" sz="2000">
                        <a:effectLst/>
                        <a:latin typeface="Calibri"/>
                        <a:ea typeface="Calibri"/>
                        <a:cs typeface="Times New Roman"/>
                      </a:endParaRPr>
                    </a:p>
                  </a:txBody>
                  <a:tcPr marL="68580" marR="68580" marT="0" marB="0" anchor="b"/>
                </a:tc>
                <a:extLst>
                  <a:ext uri="{0D108BD9-81ED-4DB2-BD59-A6C34878D82A}">
                    <a16:rowId xmlns:a16="http://schemas.microsoft.com/office/drawing/2014/main" val="10010"/>
                  </a:ext>
                </a:extLst>
              </a:tr>
              <a:tr h="370840">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26</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0.21</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34.77</a:t>
                      </a:r>
                      <a:endParaRPr lang="en-US" sz="2000">
                        <a:effectLst/>
                        <a:latin typeface="Calibri"/>
                        <a:ea typeface="Calibri"/>
                        <a:cs typeface="Times New Roman"/>
                      </a:endParaRPr>
                    </a:p>
                  </a:txBody>
                  <a:tcPr marL="68580" marR="68580" marT="0" marB="0" anchor="b"/>
                </a:tc>
                <a:extLst>
                  <a:ext uri="{0D108BD9-81ED-4DB2-BD59-A6C34878D82A}">
                    <a16:rowId xmlns:a16="http://schemas.microsoft.com/office/drawing/2014/main" val="10011"/>
                  </a:ext>
                </a:extLst>
              </a:tr>
              <a:tr h="370840">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28</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0.29</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41.82</a:t>
                      </a:r>
                      <a:endParaRPr lang="en-US" sz="2000">
                        <a:effectLst/>
                        <a:latin typeface="Calibri"/>
                        <a:ea typeface="Calibri"/>
                        <a:cs typeface="Times New Roman"/>
                      </a:endParaRPr>
                    </a:p>
                  </a:txBody>
                  <a:tcPr marL="68580" marR="68580" marT="0" marB="0" anchor="b"/>
                </a:tc>
                <a:extLst>
                  <a:ext uri="{0D108BD9-81ED-4DB2-BD59-A6C34878D82A}">
                    <a16:rowId xmlns:a16="http://schemas.microsoft.com/office/drawing/2014/main" val="10012"/>
                  </a:ext>
                </a:extLst>
              </a:tr>
              <a:tr h="370840">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29</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0.25</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39.87</a:t>
                      </a:r>
                      <a:endParaRPr lang="en-US" sz="2000">
                        <a:effectLst/>
                        <a:latin typeface="Calibri"/>
                        <a:ea typeface="Calibri"/>
                        <a:cs typeface="Times New Roman"/>
                      </a:endParaRPr>
                    </a:p>
                  </a:txBody>
                  <a:tcPr marL="68580" marR="68580" marT="0" marB="0" anchor="b"/>
                </a:tc>
                <a:extLst>
                  <a:ext uri="{0D108BD9-81ED-4DB2-BD59-A6C34878D82A}">
                    <a16:rowId xmlns:a16="http://schemas.microsoft.com/office/drawing/2014/main" val="10013"/>
                  </a:ext>
                </a:extLst>
              </a:tr>
              <a:tr h="370840">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30</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0.36</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42.49</a:t>
                      </a:r>
                      <a:endParaRPr lang="en-US" sz="2000">
                        <a:effectLst/>
                        <a:latin typeface="Calibri"/>
                        <a:ea typeface="Calibri"/>
                        <a:cs typeface="Times New Roman"/>
                      </a:endParaRPr>
                    </a:p>
                  </a:txBody>
                  <a:tcPr marL="68580" marR="68580" marT="0" marB="0" anchor="b"/>
                </a:tc>
                <a:extLst>
                  <a:ext uri="{0D108BD9-81ED-4DB2-BD59-A6C34878D82A}">
                    <a16:rowId xmlns:a16="http://schemas.microsoft.com/office/drawing/2014/main" val="10014"/>
                  </a:ext>
                </a:extLst>
              </a:tr>
              <a:tr h="370840">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31</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0.27</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45.85</a:t>
                      </a:r>
                      <a:endParaRPr lang="en-US" sz="2000">
                        <a:effectLst/>
                        <a:latin typeface="Calibri"/>
                        <a:ea typeface="Calibri"/>
                        <a:cs typeface="Times New Roman"/>
                      </a:endParaRPr>
                    </a:p>
                  </a:txBody>
                  <a:tcPr marL="68580" marR="68580" marT="0" marB="0" anchor="b"/>
                </a:tc>
                <a:extLst>
                  <a:ext uri="{0D108BD9-81ED-4DB2-BD59-A6C34878D82A}">
                    <a16:rowId xmlns:a16="http://schemas.microsoft.com/office/drawing/2014/main" val="10015"/>
                  </a:ext>
                </a:extLst>
              </a:tr>
              <a:tr h="370840">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32</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solidFill>
                            <a:srgbClr val="000000"/>
                          </a:solidFill>
                          <a:effectLst/>
                          <a:latin typeface="Times New Roman"/>
                          <a:ea typeface="Times New Roman"/>
                          <a:cs typeface="Times New Roman"/>
                        </a:rPr>
                        <a:t>0.33</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dirty="0">
                          <a:solidFill>
                            <a:srgbClr val="000000"/>
                          </a:solidFill>
                          <a:effectLst/>
                          <a:latin typeface="Times New Roman"/>
                          <a:ea typeface="Times New Roman"/>
                          <a:cs typeface="Times New Roman"/>
                        </a:rPr>
                        <a:t>40.57</a:t>
                      </a:r>
                      <a:endParaRPr lang="en-US"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16"/>
                  </a:ext>
                </a:extLst>
              </a:tr>
            </a:tbl>
          </a:graphicData>
        </a:graphic>
      </p:graphicFrame>
      <p:pic>
        <p:nvPicPr>
          <p:cNvPr id="5" name="Picture 5" descr="coat of arms and colour2.png"/>
          <p:cNvPicPr>
            <a:picLocks noChangeAspect="1"/>
          </p:cNvPicPr>
          <p:nvPr/>
        </p:nvPicPr>
        <p:blipFill>
          <a:blip r:embed="rId2"/>
          <a:srcRect/>
          <a:stretch>
            <a:fillRect/>
          </a:stretch>
        </p:blipFill>
        <p:spPr bwMode="auto">
          <a:xfrm>
            <a:off x="0" y="0"/>
            <a:ext cx="650875" cy="6858000"/>
          </a:xfrm>
          <a:prstGeom prst="rect">
            <a:avLst/>
          </a:prstGeom>
          <a:noFill/>
          <a:ln w="9525">
            <a:noFill/>
            <a:miter lim="800000"/>
            <a:headEnd/>
            <a:tailEnd/>
          </a:ln>
        </p:spPr>
      </p:pic>
    </p:spTree>
    <p:extLst>
      <p:ext uri="{BB962C8B-B14F-4D97-AF65-F5344CB8AC3E}">
        <p14:creationId xmlns:p14="http://schemas.microsoft.com/office/powerpoint/2010/main" val="100432199"/>
      </p:ext>
    </p:extLst>
  </p:cSld>
  <p:clrMapOvr>
    <a:masterClrMapping/>
  </p:clrMapOvr>
  <p:transition spd="slow">
    <p:wheel spokes="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4" y="5181600"/>
            <a:ext cx="8264525" cy="1143000"/>
          </a:xfrm>
        </p:spPr>
        <p:txBody>
          <a:bodyPr>
            <a:noAutofit/>
          </a:bodyPr>
          <a:lstStyle/>
          <a:p>
            <a:r>
              <a:rPr lang="en-US" sz="2400" b="1" dirty="0">
                <a:latin typeface="Times New Roman" pitchFamily="18" charset="0"/>
                <a:cs typeface="Times New Roman" pitchFamily="18" charset="0"/>
              </a:rPr>
              <a:t>Figure 6: Above-ground biomass and SAVI in Old Oyo National Park, Nigeria</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485545"/>
              </p:ext>
            </p:extLst>
          </p:nvPr>
        </p:nvGraphicFramePr>
        <p:xfrm>
          <a:off x="457200" y="1524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5" descr="coat of arms and colour2.png"/>
          <p:cNvPicPr>
            <a:picLocks noChangeAspect="1"/>
          </p:cNvPicPr>
          <p:nvPr/>
        </p:nvPicPr>
        <p:blipFill>
          <a:blip r:embed="rId3"/>
          <a:srcRect/>
          <a:stretch>
            <a:fillRect/>
          </a:stretch>
        </p:blipFill>
        <p:spPr bwMode="auto">
          <a:xfrm>
            <a:off x="0" y="0"/>
            <a:ext cx="650875" cy="6858000"/>
          </a:xfrm>
          <a:prstGeom prst="rect">
            <a:avLst/>
          </a:prstGeom>
          <a:noFill/>
          <a:ln w="9525">
            <a:noFill/>
            <a:miter lim="800000"/>
            <a:headEnd/>
            <a:tailEnd/>
          </a:ln>
        </p:spPr>
      </p:pic>
    </p:spTree>
    <p:extLst>
      <p:ext uri="{BB962C8B-B14F-4D97-AF65-F5344CB8AC3E}">
        <p14:creationId xmlns:p14="http://schemas.microsoft.com/office/powerpoint/2010/main" val="3700941261"/>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848600" cy="685800"/>
          </a:xfrm>
        </p:spPr>
        <p:txBody>
          <a:bodyPr>
            <a:normAutofit/>
          </a:bodyPr>
          <a:lstStyle/>
          <a:p>
            <a:pPr algn="l"/>
            <a:r>
              <a:rPr lang="en-US" sz="3200" b="1" dirty="0">
                <a:solidFill>
                  <a:srgbClr val="FF0000"/>
                </a:solidFill>
                <a:latin typeface="Times New Roman" pitchFamily="18" charset="0"/>
                <a:cs typeface="Times New Roman" pitchFamily="18" charset="0"/>
              </a:rPr>
              <a:t>Nigeria Forest Information and Data</a:t>
            </a:r>
            <a:endParaRPr lang="en-US"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650874" y="990600"/>
            <a:ext cx="8340725" cy="5715000"/>
          </a:xfrm>
        </p:spPr>
        <p:txBody>
          <a:bodyPr>
            <a:noAutofit/>
          </a:bodyPr>
          <a:lstStyle/>
          <a:p>
            <a:r>
              <a:rPr lang="en-US" sz="2000" dirty="0">
                <a:latin typeface="Times New Roman" pitchFamily="18" charset="0"/>
                <a:cs typeface="Times New Roman" pitchFamily="18" charset="0"/>
              </a:rPr>
              <a:t>Forested - 9.9% or about 9,041,000 ha, and 382,000 ha of planted forest  (U.N. FAO, 2010).  </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Change in Forest Cover: Between 1990 and 2010, Nigeria lost an average of 409,650 ha or 2.38% per year. In total, between 1990 and 2010, Nigeria lost 47.5% of its forest cover or around 8,193,000 ha. </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Nigeria's forests contain 1,085 million metric tons of carbon in living forest biomass. </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the International Institute of Tropical Agriculture (IITA, 2011) observed that Nigeria has lost about 400,000 hectares of forest land to deforestation (</a:t>
            </a:r>
            <a:r>
              <a:rPr lang="en-US" sz="2000" dirty="0" err="1">
                <a:latin typeface="Times New Roman" pitchFamily="18" charset="0"/>
                <a:cs typeface="Times New Roman" pitchFamily="18" charset="0"/>
              </a:rPr>
              <a:t>Sanginga</a:t>
            </a:r>
            <a:r>
              <a:rPr lang="en-US" sz="2000" dirty="0">
                <a:latin typeface="Times New Roman" pitchFamily="18" charset="0"/>
                <a:cs typeface="Times New Roman" pitchFamily="18" charset="0"/>
              </a:rPr>
              <a:t>, 2011)</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pic>
        <p:nvPicPr>
          <p:cNvPr id="5" name="Picture 5" descr="coat of arms and colour2.png"/>
          <p:cNvPicPr>
            <a:picLocks noChangeAspect="1"/>
          </p:cNvPicPr>
          <p:nvPr/>
        </p:nvPicPr>
        <p:blipFill>
          <a:blip r:embed="rId5"/>
          <a:srcRect/>
          <a:stretch>
            <a:fillRect/>
          </a:stretch>
        </p:blipFill>
        <p:spPr bwMode="auto">
          <a:xfrm>
            <a:off x="0" y="0"/>
            <a:ext cx="650875" cy="6858000"/>
          </a:xfrm>
          <a:prstGeom prst="rect">
            <a:avLst/>
          </a:prstGeom>
          <a:noFill/>
          <a:ln w="9525">
            <a:noFill/>
            <a:miter lim="800000"/>
            <a:headEnd/>
            <a:tailEnd/>
          </a:ln>
        </p:spPr>
      </p:pic>
    </p:spTree>
    <p:extLst>
      <p:ext uri="{BB962C8B-B14F-4D97-AF65-F5344CB8AC3E}">
        <p14:creationId xmlns:p14="http://schemas.microsoft.com/office/powerpoint/2010/main" val="2948171655"/>
      </p:ext>
    </p:extLst>
  </p:cSld>
  <p:clrMapOvr>
    <a:masterClrMapping/>
  </p:clrMapOvr>
  <p:transition spd="slow" advTm="10196">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Autofit/>
          </a:bodyPr>
          <a:lstStyle/>
          <a:p>
            <a:r>
              <a:rPr lang="en-US" sz="2800" b="1" dirty="0">
                <a:latin typeface="Times New Roman" pitchFamily="18" charset="0"/>
                <a:cs typeface="Times New Roman" pitchFamily="18" charset="0"/>
              </a:rPr>
              <a:t>Interpretation of regression analysis of AGB against SAVI in Old Oyo National Park, Nigeria</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r>
              <a:rPr lang="en-US" dirty="0">
                <a:latin typeface="Times New Roman" pitchFamily="18" charset="0"/>
                <a:cs typeface="Times New Roman" pitchFamily="18" charset="0"/>
              </a:rPr>
              <a:t>R</a:t>
            </a:r>
            <a:r>
              <a:rPr lang="en-US" baseline="30000" dirty="0">
                <a:latin typeface="Times New Roman" pitchFamily="18" charset="0"/>
                <a:cs typeface="Times New Roman" pitchFamily="18" charset="0"/>
              </a:rPr>
              <a:t>2</a:t>
            </a:r>
            <a:r>
              <a:rPr lang="en-US" dirty="0">
                <a:latin typeface="Times New Roman" pitchFamily="18" charset="0"/>
                <a:cs typeface="Times New Roman" pitchFamily="18" charset="0"/>
              </a:rPr>
              <a:t> value 0.7664 suggests that SAVI accounts for or predicts 76.64 per cent of the variation in above-ground biomass. Correlation coefficient of 0.8754 between above-ground biomass and SAVI equally suggest high correlation.</a:t>
            </a:r>
          </a:p>
          <a:p>
            <a:pPr marL="0" indent="0">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Evidence in this result suggests high confidence that SAVI has some correlation with above ground biomass.</a:t>
            </a:r>
          </a:p>
          <a:p>
            <a:endParaRPr lang="en-US" dirty="0"/>
          </a:p>
          <a:p>
            <a:endParaRPr lang="en-US" dirty="0"/>
          </a:p>
        </p:txBody>
      </p:sp>
      <p:pic>
        <p:nvPicPr>
          <p:cNvPr id="4" name="Picture 5" descr="coat of arms and colour2.png"/>
          <p:cNvPicPr>
            <a:picLocks noChangeAspect="1"/>
          </p:cNvPicPr>
          <p:nvPr/>
        </p:nvPicPr>
        <p:blipFill>
          <a:blip r:embed="rId2"/>
          <a:srcRect/>
          <a:stretch>
            <a:fillRect/>
          </a:stretch>
        </p:blipFill>
        <p:spPr bwMode="auto">
          <a:xfrm>
            <a:off x="0" y="0"/>
            <a:ext cx="650875" cy="6858000"/>
          </a:xfrm>
          <a:prstGeom prst="rect">
            <a:avLst/>
          </a:prstGeom>
          <a:noFill/>
          <a:ln w="9525">
            <a:noFill/>
            <a:miter lim="800000"/>
            <a:headEnd/>
            <a:tailEnd/>
          </a:ln>
        </p:spPr>
      </p:pic>
    </p:spTree>
    <p:extLst>
      <p:ext uri="{BB962C8B-B14F-4D97-AF65-F5344CB8AC3E}">
        <p14:creationId xmlns:p14="http://schemas.microsoft.com/office/powerpoint/2010/main" val="529927705"/>
      </p:ext>
    </p:extLst>
  </p:cSld>
  <p:clrMapOvr>
    <a:masterClrMapping/>
  </p:clrMapOvr>
  <p:transition spd="slow">
    <p:wheel spokes="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4" y="5562600"/>
            <a:ext cx="8264525" cy="715962"/>
          </a:xfrm>
        </p:spPr>
        <p:txBody>
          <a:bodyPr>
            <a:normAutofit fontScale="90000"/>
          </a:bodyPr>
          <a:lstStyle/>
          <a:p>
            <a:r>
              <a:rPr lang="en-US" sz="2800" b="1" dirty="0">
                <a:latin typeface="Times New Roman" pitchFamily="18" charset="0"/>
                <a:cs typeface="Times New Roman" pitchFamily="18" charset="0"/>
              </a:rPr>
              <a:t>Figure 7: The SAVI for Old Oyo National Park, Nigeria</a:t>
            </a:r>
          </a:p>
        </p:txBody>
      </p:sp>
      <p:pic>
        <p:nvPicPr>
          <p:cNvPr id="4" name="Content Placeholder 3" descr="C:\Users\Pelemo John\Desktop\GIS_RS\SAVI.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0" y="228600"/>
            <a:ext cx="4267200" cy="5410200"/>
          </a:xfrm>
          <a:prstGeom prst="rect">
            <a:avLst/>
          </a:prstGeom>
          <a:noFill/>
          <a:ln w="12700">
            <a:solidFill>
              <a:schemeClr val="tx1"/>
            </a:solidFill>
          </a:ln>
        </p:spPr>
      </p:pic>
      <p:pic>
        <p:nvPicPr>
          <p:cNvPr id="5" name="Picture 5" descr="coat of arms and colour2.png"/>
          <p:cNvPicPr>
            <a:picLocks noChangeAspect="1"/>
          </p:cNvPicPr>
          <p:nvPr/>
        </p:nvPicPr>
        <p:blipFill>
          <a:blip r:embed="rId3"/>
          <a:srcRect/>
          <a:stretch>
            <a:fillRect/>
          </a:stretch>
        </p:blipFill>
        <p:spPr bwMode="auto">
          <a:xfrm>
            <a:off x="0" y="0"/>
            <a:ext cx="650875" cy="6858000"/>
          </a:xfrm>
          <a:prstGeom prst="rect">
            <a:avLst/>
          </a:prstGeom>
          <a:noFill/>
          <a:ln w="9525">
            <a:noFill/>
            <a:miter lim="800000"/>
            <a:headEnd/>
            <a:tailEnd/>
          </a:ln>
        </p:spPr>
      </p:pic>
    </p:spTree>
    <p:extLst>
      <p:ext uri="{BB962C8B-B14F-4D97-AF65-F5344CB8AC3E}">
        <p14:creationId xmlns:p14="http://schemas.microsoft.com/office/powerpoint/2010/main" val="2960580460"/>
      </p:ext>
    </p:extLst>
  </p:cSld>
  <p:clrMapOvr>
    <a:masterClrMapping/>
  </p:clrMapOvr>
  <p:transition spd="slow">
    <p:wheel spokes="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029200"/>
            <a:ext cx="8686800" cy="1143000"/>
          </a:xfrm>
        </p:spPr>
        <p:txBody>
          <a:bodyPr>
            <a:noAutofit/>
          </a:bodyPr>
          <a:lstStyle/>
          <a:p>
            <a:r>
              <a:rPr lang="en-US" sz="2400" b="1" dirty="0">
                <a:latin typeface="Times New Roman" pitchFamily="18" charset="0"/>
                <a:cs typeface="Times New Roman" pitchFamily="18" charset="0"/>
              </a:rPr>
              <a:t>Figure 8: Regression between carbon-dioxide sequestered and emitted</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0554599"/>
              </p:ext>
            </p:extLst>
          </p:nvPr>
        </p:nvGraphicFramePr>
        <p:xfrm>
          <a:off x="650875" y="251619"/>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5" descr="coat of arms and colour2.png"/>
          <p:cNvPicPr>
            <a:picLocks noChangeAspect="1"/>
          </p:cNvPicPr>
          <p:nvPr/>
        </p:nvPicPr>
        <p:blipFill>
          <a:blip r:embed="rId3"/>
          <a:srcRect/>
          <a:stretch>
            <a:fillRect/>
          </a:stretch>
        </p:blipFill>
        <p:spPr bwMode="auto">
          <a:xfrm>
            <a:off x="0" y="0"/>
            <a:ext cx="650875" cy="6858000"/>
          </a:xfrm>
          <a:prstGeom prst="rect">
            <a:avLst/>
          </a:prstGeom>
          <a:noFill/>
          <a:ln w="9525">
            <a:noFill/>
            <a:miter lim="800000"/>
            <a:headEnd/>
            <a:tailEnd/>
          </a:ln>
        </p:spPr>
      </p:pic>
    </p:spTree>
    <p:extLst>
      <p:ext uri="{BB962C8B-B14F-4D97-AF65-F5344CB8AC3E}">
        <p14:creationId xmlns:p14="http://schemas.microsoft.com/office/powerpoint/2010/main" val="2342196448"/>
      </p:ext>
    </p:extLst>
  </p:cSld>
  <p:clrMapOvr>
    <a:masterClrMapping/>
  </p:clrMapOvr>
  <p:transition spd="slow">
    <p:wheel spokes="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Times New Roman" pitchFamily="18" charset="0"/>
                <a:cs typeface="Times New Roman" pitchFamily="18" charset="0"/>
              </a:rPr>
              <a:t>Interpretation of regression analysis of carbon-dioxide sequestered against emitted</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r>
              <a:rPr lang="en-US" dirty="0">
                <a:latin typeface="Times New Roman" pitchFamily="18" charset="0"/>
                <a:cs typeface="Times New Roman" pitchFamily="18" charset="0"/>
              </a:rPr>
              <a:t>R</a:t>
            </a:r>
            <a:r>
              <a:rPr lang="en-US" baseline="30000" dirty="0">
                <a:latin typeface="Times New Roman" pitchFamily="18" charset="0"/>
                <a:cs typeface="Times New Roman" pitchFamily="18" charset="0"/>
              </a:rPr>
              <a:t>2</a:t>
            </a:r>
            <a:r>
              <a:rPr lang="en-US" dirty="0">
                <a:latin typeface="Times New Roman" pitchFamily="18" charset="0"/>
                <a:cs typeface="Times New Roman" pitchFamily="18" charset="0"/>
              </a:rPr>
              <a:t> value 0.6358 suggests that CO</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 sequestered accounts for or predicts 64 per cent of the variation in above-ground biomass. Correlation coefficient of 0.7973 between CO</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 sequestered and CO</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 emitted equally suggest high correlation.</a:t>
            </a:r>
          </a:p>
          <a:p>
            <a:r>
              <a:rPr lang="en-US" dirty="0">
                <a:latin typeface="Times New Roman" pitchFamily="18" charset="0"/>
                <a:cs typeface="Times New Roman" pitchFamily="18" charset="0"/>
              </a:rPr>
              <a:t>Evidence in this result suggests little or no confidence that CO</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 sequestered has some correlation relationship with CO</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 emitted.</a:t>
            </a:r>
          </a:p>
          <a:p>
            <a:endParaRPr lang="en-US" dirty="0"/>
          </a:p>
          <a:p>
            <a:endParaRPr lang="en-US" dirty="0"/>
          </a:p>
        </p:txBody>
      </p:sp>
      <p:pic>
        <p:nvPicPr>
          <p:cNvPr id="4" name="Picture 5" descr="coat of arms and colour2.png"/>
          <p:cNvPicPr>
            <a:picLocks noChangeAspect="1"/>
          </p:cNvPicPr>
          <p:nvPr/>
        </p:nvPicPr>
        <p:blipFill>
          <a:blip r:embed="rId2"/>
          <a:srcRect/>
          <a:stretch>
            <a:fillRect/>
          </a:stretch>
        </p:blipFill>
        <p:spPr bwMode="auto">
          <a:xfrm>
            <a:off x="0" y="0"/>
            <a:ext cx="650875" cy="6858000"/>
          </a:xfrm>
          <a:prstGeom prst="rect">
            <a:avLst/>
          </a:prstGeom>
          <a:noFill/>
          <a:ln w="9525">
            <a:noFill/>
            <a:miter lim="800000"/>
            <a:headEnd/>
            <a:tailEnd/>
          </a:ln>
        </p:spPr>
      </p:pic>
    </p:spTree>
    <p:extLst>
      <p:ext uri="{BB962C8B-B14F-4D97-AF65-F5344CB8AC3E}">
        <p14:creationId xmlns:p14="http://schemas.microsoft.com/office/powerpoint/2010/main" val="2391945776"/>
      </p:ext>
    </p:extLst>
  </p:cSld>
  <p:clrMapOvr>
    <a:masterClrMapping/>
  </p:clrMapOvr>
  <p:transition spd="slow">
    <p:wheel spokes="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Discussion</a:t>
            </a:r>
          </a:p>
        </p:txBody>
      </p:sp>
      <p:sp>
        <p:nvSpPr>
          <p:cNvPr id="3" name="Content Placeholder 2"/>
          <p:cNvSpPr>
            <a:spLocks noGrp="1"/>
          </p:cNvSpPr>
          <p:nvPr>
            <p:ph idx="1"/>
          </p:nvPr>
        </p:nvSpPr>
        <p:spPr>
          <a:xfrm>
            <a:off x="762000" y="1600200"/>
            <a:ext cx="7924800" cy="5105400"/>
          </a:xfrm>
        </p:spPr>
        <p:txBody>
          <a:bodyPr/>
          <a:lstStyle/>
          <a:p>
            <a:r>
              <a:rPr lang="en-US" b="1" dirty="0">
                <a:solidFill>
                  <a:srgbClr val="FF0000"/>
                </a:solidFill>
                <a:latin typeface="Times New Roman" pitchFamily="18" charset="0"/>
                <a:cs typeface="Times New Roman" pitchFamily="18" charset="0"/>
              </a:rPr>
              <a:t>Spectral relationship between vegetation indices and sequestered carbon</a:t>
            </a:r>
            <a:endParaRPr lang="en-US" dirty="0">
              <a:solidFill>
                <a:srgbClr val="FF0000"/>
              </a:solidFill>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The analyses conducted on the relationship between AGB and </a:t>
            </a:r>
            <a:r>
              <a:rPr lang="en-US" dirty="0">
                <a:solidFill>
                  <a:srgbClr val="00B050"/>
                </a:solidFill>
                <a:latin typeface="Times New Roman" pitchFamily="18" charset="0"/>
                <a:cs typeface="Times New Roman" pitchFamily="18" charset="0"/>
              </a:rPr>
              <a:t>NDVI</a:t>
            </a:r>
            <a:r>
              <a:rPr lang="en-US" dirty="0">
                <a:latin typeface="Times New Roman" pitchFamily="18" charset="0"/>
                <a:cs typeface="Times New Roman" pitchFamily="18" charset="0"/>
              </a:rPr>
              <a:t>, AGB and </a:t>
            </a:r>
            <a:r>
              <a:rPr lang="en-US" dirty="0">
                <a:solidFill>
                  <a:srgbClr val="C00000"/>
                </a:solidFill>
                <a:latin typeface="Times New Roman" pitchFamily="18" charset="0"/>
                <a:cs typeface="Times New Roman" pitchFamily="18" charset="0"/>
              </a:rPr>
              <a:t>SAVI</a:t>
            </a:r>
            <a:r>
              <a:rPr lang="en-US" dirty="0">
                <a:latin typeface="Times New Roman" pitchFamily="18" charset="0"/>
                <a:cs typeface="Times New Roman" pitchFamily="18" charset="0"/>
              </a:rPr>
              <a:t>, sequestered carbon and emitted carbon, and relationship between the two vegetation indices employed showed that the regression analysis and correlation is good and strong enough. </a:t>
            </a:r>
          </a:p>
          <a:p>
            <a:pPr marL="0" indent="0">
              <a:buNone/>
            </a:pPr>
            <a:endParaRPr lang="en-US" dirty="0"/>
          </a:p>
        </p:txBody>
      </p:sp>
      <p:pic>
        <p:nvPicPr>
          <p:cNvPr id="4" name="Picture 5" descr="coat of arms and colour2.png"/>
          <p:cNvPicPr>
            <a:picLocks noChangeAspect="1"/>
          </p:cNvPicPr>
          <p:nvPr/>
        </p:nvPicPr>
        <p:blipFill>
          <a:blip r:embed="rId2"/>
          <a:srcRect/>
          <a:stretch>
            <a:fillRect/>
          </a:stretch>
        </p:blipFill>
        <p:spPr bwMode="auto">
          <a:xfrm>
            <a:off x="0" y="0"/>
            <a:ext cx="650875" cy="6858000"/>
          </a:xfrm>
          <a:prstGeom prst="rect">
            <a:avLst/>
          </a:prstGeom>
          <a:noFill/>
          <a:ln w="9525">
            <a:noFill/>
            <a:miter lim="800000"/>
            <a:headEnd/>
            <a:tailEnd/>
          </a:ln>
        </p:spPr>
      </p:pic>
    </p:spTree>
    <p:extLst>
      <p:ext uri="{BB962C8B-B14F-4D97-AF65-F5344CB8AC3E}">
        <p14:creationId xmlns:p14="http://schemas.microsoft.com/office/powerpoint/2010/main" val="1925631335"/>
      </p:ext>
    </p:extLst>
  </p:cSld>
  <p:clrMapOvr>
    <a:masterClrMapping/>
  </p:clrMapOvr>
  <p:transition spd="slow">
    <p:wheel spokes="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610600" cy="1066800"/>
          </a:xfrm>
        </p:spPr>
        <p:txBody>
          <a:bodyPr>
            <a:normAutofit fontScale="90000"/>
          </a:bodyPr>
          <a:lstStyle/>
          <a:p>
            <a:r>
              <a:rPr lang="en-US" b="1" dirty="0">
                <a:latin typeface="Times New Roman" pitchFamily="18" charset="0"/>
                <a:cs typeface="Times New Roman" pitchFamily="18" charset="0"/>
              </a:rPr>
              <a:t>Implications of land cover changes in the Park (forest)</a:t>
            </a:r>
          </a:p>
        </p:txBody>
      </p:sp>
      <p:sp>
        <p:nvSpPr>
          <p:cNvPr id="3" name="Content Placeholder 2"/>
          <p:cNvSpPr>
            <a:spLocks noGrp="1"/>
          </p:cNvSpPr>
          <p:nvPr>
            <p:ph idx="1"/>
          </p:nvPr>
        </p:nvSpPr>
        <p:spPr>
          <a:xfrm>
            <a:off x="762000" y="1600200"/>
            <a:ext cx="8229600" cy="5029200"/>
          </a:xfrm>
        </p:spPr>
        <p:txBody>
          <a:bodyPr>
            <a:normAutofit lnSpcReduction="10000"/>
          </a:bodyPr>
          <a:lstStyle/>
          <a:p>
            <a:pPr marL="0" indent="0">
              <a:lnSpc>
                <a:spcPct val="200000"/>
              </a:lnSpc>
              <a:buNone/>
            </a:pPr>
            <a:r>
              <a:rPr lang="en-US" dirty="0">
                <a:latin typeface="Times New Roman" pitchFamily="18" charset="0"/>
                <a:cs typeface="Times New Roman" pitchFamily="18" charset="0"/>
              </a:rPr>
              <a:t>Tropical forests play a very significant role in mitigating global climate</a:t>
            </a:r>
          </a:p>
          <a:p>
            <a:pPr>
              <a:lnSpc>
                <a:spcPct val="200000"/>
              </a:lnSpc>
            </a:pPr>
            <a:r>
              <a:rPr lang="en-US" dirty="0">
                <a:latin typeface="Times New Roman" pitchFamily="18" charset="0"/>
                <a:cs typeface="Times New Roman" pitchFamily="18" charset="0"/>
              </a:rPr>
              <a:t>Global climate change</a:t>
            </a:r>
          </a:p>
          <a:p>
            <a:pPr>
              <a:lnSpc>
                <a:spcPct val="200000"/>
              </a:lnSpc>
            </a:pPr>
            <a:r>
              <a:rPr lang="en-US" dirty="0">
                <a:latin typeface="Times New Roman" pitchFamily="18" charset="0"/>
                <a:cs typeface="Times New Roman" pitchFamily="18" charset="0"/>
              </a:rPr>
              <a:t>Biodiversity loss</a:t>
            </a:r>
          </a:p>
          <a:p>
            <a:pPr>
              <a:lnSpc>
                <a:spcPct val="200000"/>
              </a:lnSpc>
            </a:pPr>
            <a:r>
              <a:rPr lang="en-US" dirty="0">
                <a:latin typeface="Times New Roman" pitchFamily="18" charset="0"/>
                <a:cs typeface="Times New Roman" pitchFamily="18" charset="0"/>
              </a:rPr>
              <a:t>Not meeting with UNFCCC policy (REDD+)</a:t>
            </a:r>
          </a:p>
        </p:txBody>
      </p:sp>
      <p:pic>
        <p:nvPicPr>
          <p:cNvPr id="4" name="Picture 5" descr="coat of arms and colour2.png"/>
          <p:cNvPicPr>
            <a:picLocks noChangeAspect="1"/>
          </p:cNvPicPr>
          <p:nvPr/>
        </p:nvPicPr>
        <p:blipFill>
          <a:blip r:embed="rId2"/>
          <a:srcRect/>
          <a:stretch>
            <a:fillRect/>
          </a:stretch>
        </p:blipFill>
        <p:spPr bwMode="auto">
          <a:xfrm>
            <a:off x="0" y="0"/>
            <a:ext cx="650875" cy="6858000"/>
          </a:xfrm>
          <a:prstGeom prst="rect">
            <a:avLst/>
          </a:prstGeom>
          <a:noFill/>
          <a:ln w="9525">
            <a:noFill/>
            <a:miter lim="800000"/>
            <a:headEnd/>
            <a:tailEnd/>
          </a:ln>
        </p:spPr>
      </p:pic>
    </p:spTree>
    <p:extLst>
      <p:ext uri="{BB962C8B-B14F-4D97-AF65-F5344CB8AC3E}">
        <p14:creationId xmlns:p14="http://schemas.microsoft.com/office/powerpoint/2010/main" val="1925187332"/>
      </p:ext>
    </p:extLst>
  </p:cSld>
  <p:clrMapOvr>
    <a:masterClrMapping/>
  </p:clrMapOvr>
  <p:transition spd="slow">
    <p:wheel spokes="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399" cy="1143000"/>
          </a:xfrm>
        </p:spPr>
        <p:txBody>
          <a:bodyPr/>
          <a:lstStyle/>
          <a:p>
            <a:pPr algn="l"/>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Conclusion</a:t>
            </a:r>
            <a:r>
              <a:rPr lang="en-US" dirty="0"/>
              <a:t> </a:t>
            </a:r>
          </a:p>
        </p:txBody>
      </p:sp>
      <p:sp>
        <p:nvSpPr>
          <p:cNvPr id="3" name="Content Placeholder 2"/>
          <p:cNvSpPr>
            <a:spLocks noGrp="1"/>
          </p:cNvSpPr>
          <p:nvPr>
            <p:ph idx="1"/>
          </p:nvPr>
        </p:nvSpPr>
        <p:spPr>
          <a:xfrm>
            <a:off x="650874" y="1600200"/>
            <a:ext cx="8035925" cy="4525963"/>
          </a:xfrm>
        </p:spPr>
        <p:txBody>
          <a:bodyPr>
            <a:normAutofit lnSpcReduction="10000"/>
          </a:bodyPr>
          <a:lstStyle/>
          <a:p>
            <a:r>
              <a:rPr lang="en-US" dirty="0">
                <a:latin typeface="Times New Roman" pitchFamily="18" charset="0"/>
                <a:cs typeface="Times New Roman" pitchFamily="18" charset="0"/>
              </a:rPr>
              <a:t>The relationship between NDVI and carbon stock was distinctly curvilinear as shown in figure above.</a:t>
            </a:r>
          </a:p>
          <a:p>
            <a:pPr marL="0" indent="0">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While carbon density keeps increasing with increments of woody biomass and growth of trees, NDVI values show saturation at the values of 25 as leaf area index reach a maximum</a:t>
            </a:r>
          </a:p>
          <a:p>
            <a:endParaRPr lang="en-US" dirty="0"/>
          </a:p>
        </p:txBody>
      </p:sp>
      <p:pic>
        <p:nvPicPr>
          <p:cNvPr id="4" name="Picture 5" descr="coat of arms and colour2.png"/>
          <p:cNvPicPr>
            <a:picLocks noChangeAspect="1"/>
          </p:cNvPicPr>
          <p:nvPr/>
        </p:nvPicPr>
        <p:blipFill>
          <a:blip r:embed="rId2"/>
          <a:srcRect/>
          <a:stretch>
            <a:fillRect/>
          </a:stretch>
        </p:blipFill>
        <p:spPr bwMode="auto">
          <a:xfrm>
            <a:off x="0" y="0"/>
            <a:ext cx="650875" cy="6858000"/>
          </a:xfrm>
          <a:prstGeom prst="rect">
            <a:avLst/>
          </a:prstGeom>
          <a:noFill/>
          <a:ln w="9525">
            <a:noFill/>
            <a:miter lim="800000"/>
            <a:headEnd/>
            <a:tailEnd/>
          </a:ln>
        </p:spPr>
      </p:pic>
    </p:spTree>
    <p:extLst>
      <p:ext uri="{BB962C8B-B14F-4D97-AF65-F5344CB8AC3E}">
        <p14:creationId xmlns:p14="http://schemas.microsoft.com/office/powerpoint/2010/main" val="67348784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a:solidFill>
                  <a:srgbClr val="FF0000"/>
                </a:solidFill>
                <a:latin typeface="Times New Roman" pitchFamily="18" charset="0"/>
                <a:cs typeface="Times New Roman" pitchFamily="18" charset="0"/>
              </a:rPr>
              <a:t>Recommendations</a:t>
            </a:r>
          </a:p>
        </p:txBody>
      </p:sp>
      <p:sp>
        <p:nvSpPr>
          <p:cNvPr id="3" name="Content Placeholder 2"/>
          <p:cNvSpPr>
            <a:spLocks noGrp="1"/>
          </p:cNvSpPr>
          <p:nvPr>
            <p:ph idx="1"/>
          </p:nvPr>
        </p:nvSpPr>
        <p:spPr>
          <a:xfrm>
            <a:off x="762000" y="838200"/>
            <a:ext cx="8153400" cy="5867400"/>
          </a:xfrm>
        </p:spPr>
        <p:txBody>
          <a:bodyPr>
            <a:normAutofit/>
          </a:bodyPr>
          <a:lstStyle/>
          <a:p>
            <a:r>
              <a:rPr lang="en-US" sz="2800" dirty="0">
                <a:latin typeface="Times New Roman" pitchFamily="18" charset="0"/>
                <a:cs typeface="Times New Roman" pitchFamily="18" charset="0"/>
              </a:rPr>
              <a:t>For environmental and economic value of woody biomass, estimation is important to know forest biomass resources in the country and present these facts to international institutions or in treaties as needed. </a:t>
            </a:r>
          </a:p>
          <a:p>
            <a:r>
              <a:rPr lang="en-US" sz="2800" dirty="0">
                <a:latin typeface="Times New Roman" pitchFamily="18" charset="0"/>
                <a:cs typeface="Times New Roman" pitchFamily="18" charset="0"/>
              </a:rPr>
              <a:t>This estimation is very important for strategic planning of the use of renewable energy sources from woody biomass. </a:t>
            </a:r>
          </a:p>
          <a:p>
            <a:r>
              <a:rPr lang="en-US" sz="2800" dirty="0">
                <a:latin typeface="Times New Roman" pitchFamily="18" charset="0"/>
                <a:cs typeface="Times New Roman" pitchFamily="18" charset="0"/>
              </a:rPr>
              <a:t>On the other hand, estimation of the carbon content in forest woody biomass has importance in global climate mitigation policy and processes (Kyoto- and post-Kyoto period).</a:t>
            </a:r>
          </a:p>
          <a:p>
            <a:pPr marL="0" indent="0">
              <a:buNone/>
            </a:pPr>
            <a:endParaRPr lang="en-US" sz="2800" dirty="0">
              <a:latin typeface="Times New Roman" pitchFamily="18" charset="0"/>
              <a:cs typeface="Times New Roman" pitchFamily="18" charset="0"/>
            </a:endParaRPr>
          </a:p>
        </p:txBody>
      </p:sp>
      <p:pic>
        <p:nvPicPr>
          <p:cNvPr id="4" name="Picture 5" descr="coat of arms and colour2.png"/>
          <p:cNvPicPr>
            <a:picLocks noChangeAspect="1"/>
          </p:cNvPicPr>
          <p:nvPr/>
        </p:nvPicPr>
        <p:blipFill>
          <a:blip r:embed="rId2"/>
          <a:srcRect/>
          <a:stretch>
            <a:fillRect/>
          </a:stretch>
        </p:blipFill>
        <p:spPr bwMode="auto">
          <a:xfrm>
            <a:off x="0" y="0"/>
            <a:ext cx="650875" cy="6858000"/>
          </a:xfrm>
          <a:prstGeom prst="rect">
            <a:avLst/>
          </a:prstGeom>
          <a:noFill/>
          <a:ln w="9525">
            <a:noFill/>
            <a:miter lim="800000"/>
            <a:headEnd/>
            <a:tailEnd/>
          </a:ln>
        </p:spPr>
      </p:pic>
    </p:spTree>
    <p:extLst>
      <p:ext uri="{BB962C8B-B14F-4D97-AF65-F5344CB8AC3E}">
        <p14:creationId xmlns:p14="http://schemas.microsoft.com/office/powerpoint/2010/main" val="1517146677"/>
      </p:ext>
    </p:extLst>
  </p:cSld>
  <p:clrMapOvr>
    <a:masterClrMapping/>
  </p:clrMapOvr>
  <p:transition spd="slow">
    <p:wheel spokes="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Suggestions to Sri Lanka Government</a:t>
            </a:r>
          </a:p>
        </p:txBody>
      </p:sp>
      <p:sp>
        <p:nvSpPr>
          <p:cNvPr id="3" name="Content Placeholder 2"/>
          <p:cNvSpPr>
            <a:spLocks noGrp="1"/>
          </p:cNvSpPr>
          <p:nvPr>
            <p:ph idx="1"/>
          </p:nvPr>
        </p:nvSpPr>
        <p:spPr>
          <a:xfrm>
            <a:off x="152400" y="1417638"/>
            <a:ext cx="8534400" cy="4708525"/>
          </a:xfrm>
        </p:spPr>
        <p:txBody>
          <a:bodyPr/>
          <a:lstStyle/>
          <a:p>
            <a:r>
              <a:rPr lang="en-US" dirty="0">
                <a:latin typeface="Times New Roman" pitchFamily="18" charset="0"/>
                <a:cs typeface="Times New Roman" pitchFamily="18" charset="0"/>
              </a:rPr>
              <a:t>Conservation policy for natural habitats - can reduce the amount of carbon dioxide released into the atmosphere</a:t>
            </a:r>
          </a:p>
          <a:p>
            <a:r>
              <a:rPr lang="en-US" dirty="0">
                <a:latin typeface="Times New Roman" pitchFamily="18" charset="0"/>
                <a:cs typeface="Times New Roman" pitchFamily="18" charset="0"/>
              </a:rPr>
              <a:t>Deforestation should be discouraged</a:t>
            </a:r>
          </a:p>
          <a:p>
            <a:r>
              <a:rPr lang="en-US" dirty="0">
                <a:latin typeface="Times New Roman" pitchFamily="18" charset="0"/>
                <a:cs typeface="Times New Roman" pitchFamily="18" charset="0"/>
              </a:rPr>
              <a:t>Pubic Private Partnership in forest plantation</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502091176"/>
      </p:ext>
    </p:extLst>
  </p:cSld>
  <p:clrMapOvr>
    <a:masterClrMapping/>
  </p:clrMapOvr>
  <p:transition spd="slow">
    <p:wheel spokes="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152400"/>
            <a:ext cx="8229600" cy="838200"/>
          </a:xfrm>
        </p:spPr>
        <p:txBody>
          <a:bodyPr/>
          <a:lstStyle/>
          <a:p>
            <a:r>
              <a:rPr lang="en-US" b="1" spc="600" dirty="0">
                <a:solidFill>
                  <a:srgbClr val="FF0000"/>
                </a:solidFill>
                <a:effectLst>
                  <a:outerShdw blurRad="38100" dist="38100" dir="2700000" algn="tl">
                    <a:srgbClr val="000000">
                      <a:alpha val="43137"/>
                    </a:srgbClr>
                  </a:outerShdw>
                </a:effectLst>
                <a:latin typeface="AR DESTINE" panose="02000000000000000000" pitchFamily="2" charset="0"/>
              </a:rPr>
              <a:t>APPRECIATION</a:t>
            </a:r>
          </a:p>
        </p:txBody>
      </p:sp>
      <p:sp>
        <p:nvSpPr>
          <p:cNvPr id="3" name="Content Placeholder 2"/>
          <p:cNvSpPr>
            <a:spLocks noGrp="1"/>
          </p:cNvSpPr>
          <p:nvPr>
            <p:ph idx="1"/>
          </p:nvPr>
        </p:nvSpPr>
        <p:spPr>
          <a:xfrm>
            <a:off x="650874" y="1143000"/>
            <a:ext cx="8493126" cy="5562600"/>
          </a:xfrm>
        </p:spPr>
        <p:txBody>
          <a:bodyPr>
            <a:normAutofit/>
          </a:bodyPr>
          <a:lstStyle/>
          <a:p>
            <a:r>
              <a:rPr lang="en-US" dirty="0">
                <a:latin typeface="AR BERKLEY" panose="02000000000000000000" pitchFamily="2" charset="0"/>
              </a:rPr>
              <a:t>Government of Sri Lanka</a:t>
            </a:r>
          </a:p>
          <a:p>
            <a:r>
              <a:rPr lang="en-US" dirty="0">
                <a:latin typeface="AR BERKLEY" panose="02000000000000000000" pitchFamily="2" charset="0"/>
              </a:rPr>
              <a:t>Ministry of </a:t>
            </a:r>
            <a:r>
              <a:rPr lang="en-US" dirty="0" err="1">
                <a:latin typeface="AR BERKLEY" panose="02000000000000000000" pitchFamily="2" charset="0"/>
              </a:rPr>
              <a:t>Mahaweli</a:t>
            </a:r>
            <a:r>
              <a:rPr lang="en-US" dirty="0">
                <a:latin typeface="AR BERKLEY" panose="02000000000000000000" pitchFamily="2" charset="0"/>
              </a:rPr>
              <a:t> Development and Environment</a:t>
            </a:r>
          </a:p>
          <a:p>
            <a:r>
              <a:rPr lang="en-US" dirty="0">
                <a:latin typeface="AR BERKLEY" panose="02000000000000000000" pitchFamily="2" charset="0"/>
              </a:rPr>
              <a:t>Government of Nigeria</a:t>
            </a:r>
          </a:p>
          <a:p>
            <a:r>
              <a:rPr lang="en-US" dirty="0">
                <a:latin typeface="AR BERKLEY" panose="02000000000000000000" pitchFamily="2" charset="0"/>
              </a:rPr>
              <a:t>Federal Ministry of Environment, Nigeria</a:t>
            </a:r>
          </a:p>
          <a:p>
            <a:r>
              <a:rPr lang="en-US" dirty="0">
                <a:latin typeface="AR BERKLEY" panose="02000000000000000000" pitchFamily="2" charset="0"/>
              </a:rPr>
              <a:t>Forestry Research Institute of Nigeria</a:t>
            </a:r>
          </a:p>
          <a:p>
            <a:r>
              <a:rPr lang="en-US" dirty="0">
                <a:latin typeface="AR BERKLEY" panose="02000000000000000000" pitchFamily="2" charset="0"/>
              </a:rPr>
              <a:t>FAO Staffs</a:t>
            </a:r>
          </a:p>
          <a:p>
            <a:r>
              <a:rPr lang="en-US" dirty="0">
                <a:latin typeface="AR BERKLEY" panose="02000000000000000000" pitchFamily="2" charset="0"/>
              </a:rPr>
              <a:t>Sri Lanka UN-REDD staffs</a:t>
            </a:r>
          </a:p>
          <a:p>
            <a:r>
              <a:rPr lang="en-US" dirty="0">
                <a:latin typeface="AR BERKLEY" panose="02000000000000000000" pitchFamily="2" charset="0"/>
              </a:rPr>
              <a:t>Colleagues </a:t>
            </a:r>
          </a:p>
        </p:txBody>
      </p:sp>
      <p:pic>
        <p:nvPicPr>
          <p:cNvPr id="4" name="Picture 5" descr="coat of arms and colour2.png"/>
          <p:cNvPicPr>
            <a:picLocks noChangeAspect="1"/>
          </p:cNvPicPr>
          <p:nvPr/>
        </p:nvPicPr>
        <p:blipFill>
          <a:blip r:embed="rId2"/>
          <a:srcRect/>
          <a:stretch>
            <a:fillRect/>
          </a:stretch>
        </p:blipFill>
        <p:spPr bwMode="auto">
          <a:xfrm>
            <a:off x="0" y="0"/>
            <a:ext cx="650875" cy="6858000"/>
          </a:xfrm>
          <a:prstGeom prst="rect">
            <a:avLst/>
          </a:prstGeom>
          <a:noFill/>
          <a:ln w="9525">
            <a:noFill/>
            <a:miter lim="800000"/>
            <a:headEnd/>
            <a:tailEnd/>
          </a:ln>
        </p:spPr>
      </p:pic>
    </p:spTree>
    <p:extLst>
      <p:ext uri="{BB962C8B-B14F-4D97-AF65-F5344CB8AC3E}">
        <p14:creationId xmlns:p14="http://schemas.microsoft.com/office/powerpoint/2010/main" val="4102019633"/>
      </p:ext>
    </p:extLst>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05400"/>
            <a:ext cx="7162800" cy="781050"/>
          </a:xfrm>
        </p:spPr>
        <p:txBody>
          <a:bodyPr>
            <a:normAutofit/>
          </a:bodyPr>
          <a:lstStyle/>
          <a:p>
            <a:r>
              <a:rPr lang="en-US" sz="2800" dirty="0">
                <a:latin typeface="Times New Roman" pitchFamily="18" charset="0"/>
                <a:cs typeface="Times New Roman" pitchFamily="18" charset="0"/>
              </a:rPr>
              <a:t>Figure 1: Percentage of biomass in a tree</a:t>
            </a:r>
          </a:p>
        </p:txBody>
      </p:sp>
      <p:pic>
        <p:nvPicPr>
          <p:cNvPr id="6146"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3575050" y="304800"/>
            <a:ext cx="5111750" cy="4431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half" idx="2"/>
          </p:nvPr>
        </p:nvSpPr>
        <p:spPr>
          <a:xfrm>
            <a:off x="650875" y="838201"/>
            <a:ext cx="2814638" cy="4724400"/>
          </a:xfrm>
        </p:spPr>
        <p:txBody>
          <a:bodyPr>
            <a:normAutofit/>
          </a:bodyPr>
          <a:lstStyle/>
          <a:p>
            <a:r>
              <a:rPr lang="en-US" sz="2800" b="1" dirty="0">
                <a:solidFill>
                  <a:schemeClr val="tx1"/>
                </a:solidFill>
                <a:latin typeface="Times New Roman" pitchFamily="18" charset="0"/>
                <a:cs typeface="Times New Roman" pitchFamily="18" charset="0"/>
              </a:rPr>
              <a:t>What is Biomass?</a:t>
            </a:r>
          </a:p>
          <a:p>
            <a:r>
              <a:rPr lang="en-US" sz="2800" b="1" dirty="0">
                <a:solidFill>
                  <a:schemeClr val="tx1"/>
                </a:solidFill>
                <a:latin typeface="Times New Roman" pitchFamily="18" charset="0"/>
                <a:cs typeface="Times New Roman" pitchFamily="18" charset="0"/>
              </a:rPr>
              <a:t>Weight</a:t>
            </a:r>
            <a:r>
              <a:rPr lang="en-US" sz="2800" dirty="0">
                <a:solidFill>
                  <a:schemeClr val="tx1"/>
                </a:solidFill>
                <a:latin typeface="Times New Roman" pitchFamily="18" charset="0"/>
                <a:cs typeface="Times New Roman" pitchFamily="18" charset="0"/>
              </a:rPr>
              <a:t> or </a:t>
            </a:r>
            <a:r>
              <a:rPr lang="en-US" sz="2800" b="1" dirty="0">
                <a:solidFill>
                  <a:schemeClr val="tx1"/>
                </a:solidFill>
                <a:latin typeface="Times New Roman" pitchFamily="18" charset="0"/>
                <a:cs typeface="Times New Roman" pitchFamily="18" charset="0"/>
              </a:rPr>
              <a:t>mass </a:t>
            </a:r>
            <a:r>
              <a:rPr lang="en-US" sz="2800" dirty="0">
                <a:solidFill>
                  <a:schemeClr val="tx1"/>
                </a:solidFill>
                <a:latin typeface="Times New Roman" pitchFamily="18" charset="0"/>
                <a:cs typeface="Times New Roman" pitchFamily="18" charset="0"/>
              </a:rPr>
              <a:t>of living plant tissue expressed in metric tons (t).</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pic>
        <p:nvPicPr>
          <p:cNvPr id="6" name="Picture 5" descr="coat of arms and colour2.png"/>
          <p:cNvPicPr>
            <a:picLocks noChangeAspect="1"/>
          </p:cNvPicPr>
          <p:nvPr/>
        </p:nvPicPr>
        <p:blipFill>
          <a:blip r:embed="rId6"/>
          <a:srcRect/>
          <a:stretch>
            <a:fillRect/>
          </a:stretch>
        </p:blipFill>
        <p:spPr bwMode="auto">
          <a:xfrm>
            <a:off x="0" y="0"/>
            <a:ext cx="650875" cy="6858000"/>
          </a:xfrm>
          <a:prstGeom prst="rect">
            <a:avLst/>
          </a:prstGeom>
          <a:noFill/>
          <a:ln w="9525">
            <a:noFill/>
            <a:miter lim="800000"/>
            <a:headEnd/>
            <a:tailEnd/>
          </a:ln>
        </p:spPr>
      </p:pic>
    </p:spTree>
    <p:extLst>
      <p:ext uri="{BB962C8B-B14F-4D97-AF65-F5344CB8AC3E}">
        <p14:creationId xmlns:p14="http://schemas.microsoft.com/office/powerpoint/2010/main" val="2134363867"/>
      </p:ext>
    </p:extLst>
  </p:cSld>
  <p:clrMapOvr>
    <a:masterClrMapping/>
  </p:clrMapOvr>
  <p:transition spd="slow" advTm="1894">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152400"/>
            <a:ext cx="7772400" cy="2613025"/>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a:ln w="0"/>
                <a:solidFill>
                  <a:srgbClr val="FF0000"/>
                </a:solidFill>
                <a:effectLst>
                  <a:reflection blurRad="12700" stA="50000" endPos="50000" dist="5000" dir="5400000" sy="-100000" rotWithShape="0"/>
                </a:effectLst>
              </a:rPr>
              <a:t>Thanks for listening</a:t>
            </a:r>
          </a:p>
        </p:txBody>
      </p:sp>
      <p:sp>
        <p:nvSpPr>
          <p:cNvPr id="6" name="Subtitle 5"/>
          <p:cNvSpPr>
            <a:spLocks noGrp="1"/>
          </p:cNvSpPr>
          <p:nvPr>
            <p:ph type="subTitle" idx="1"/>
          </p:nvPr>
        </p:nvSpPr>
        <p:spPr/>
        <p:txBody>
          <a:bodyPr>
            <a:normAutofit fontScale="850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spc="50" dirty="0">
              <a:ln w="11430"/>
              <a:solidFill>
                <a:srgbClr val="00B050"/>
              </a:solidFill>
              <a:effectLst>
                <a:outerShdw blurRad="76200" dist="50800" dir="5400000" algn="tl" rotWithShape="0">
                  <a:srgbClr val="000000">
                    <a:alpha val="65000"/>
                  </a:srgbClr>
                </a:outerShdw>
              </a:effectLst>
            </a:endParaRPr>
          </a:p>
          <a:p>
            <a:endParaRPr lang="en-US" spc="50" dirty="0">
              <a:ln w="11430"/>
              <a:solidFill>
                <a:srgbClr val="00B050"/>
              </a:solidFill>
              <a:effectLst>
                <a:outerShdw blurRad="76200" dist="50800" dir="5400000" algn="tl" rotWithShape="0">
                  <a:srgbClr val="000000">
                    <a:alpha val="65000"/>
                  </a:srgbClr>
                </a:outerShdw>
              </a:effectLst>
            </a:endParaRPr>
          </a:p>
          <a:p>
            <a:endParaRPr lang="en-US" b="1" spc="50" dirty="0">
              <a:ln w="11430"/>
              <a:solidFill>
                <a:srgbClr val="00B050"/>
              </a:solidFill>
              <a:effectLst>
                <a:outerShdw blurRad="76200" dist="50800" dir="5400000" algn="tl" rotWithShape="0">
                  <a:srgbClr val="000000">
                    <a:alpha val="65000"/>
                  </a:srgbClr>
                </a:outerShdw>
              </a:effectLst>
            </a:endParaRPr>
          </a:p>
          <a:p>
            <a:r>
              <a:rPr lang="en-US" sz="3200" b="1" spc="50" dirty="0">
                <a:ln w="11430"/>
                <a:solidFill>
                  <a:srgbClr val="00B050"/>
                </a:solidFill>
                <a:effectLst>
                  <a:outerShdw blurRad="76200" dist="50800" dir="5400000" algn="tl" rotWithShape="0">
                    <a:srgbClr val="000000">
                      <a:alpha val="65000"/>
                    </a:srgbClr>
                  </a:outerShdw>
                </a:effectLst>
              </a:rPr>
              <a:t>Thanks for listening</a:t>
            </a:r>
          </a:p>
        </p:txBody>
      </p:sp>
      <p:pic>
        <p:nvPicPr>
          <p:cNvPr id="4" name="Picture 5" descr="coat of arms and colour2.png"/>
          <p:cNvPicPr>
            <a:picLocks noChangeAspect="1"/>
          </p:cNvPicPr>
          <p:nvPr/>
        </p:nvPicPr>
        <p:blipFill>
          <a:blip r:embed="rId2"/>
          <a:srcRect/>
          <a:stretch>
            <a:fillRect/>
          </a:stretch>
        </p:blipFill>
        <p:spPr bwMode="auto">
          <a:xfrm>
            <a:off x="0" y="0"/>
            <a:ext cx="650875" cy="6858000"/>
          </a:xfrm>
          <a:prstGeom prst="rect">
            <a:avLst/>
          </a:prstGeom>
          <a:noFill/>
          <a:ln w="9525">
            <a:noFill/>
            <a:miter lim="800000"/>
            <a:headEnd/>
            <a:tailEnd/>
          </a:ln>
        </p:spPr>
      </p:pic>
    </p:spTree>
    <p:extLst>
      <p:ext uri="{BB962C8B-B14F-4D97-AF65-F5344CB8AC3E}">
        <p14:creationId xmlns:p14="http://schemas.microsoft.com/office/powerpoint/2010/main" val="79715294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1" presetClass="exit" presetSubtype="0" fill="hold" nodeType="clickEffect">
                                  <p:stCondLst>
                                    <p:cond delay="0"/>
                                  </p:stCondLst>
                                  <p:childTnLst>
                                    <p:anim calcmode="lin" valueType="num">
                                      <p:cBhvr>
                                        <p:cTn id="10" dur="1000"/>
                                        <p:tgtEl>
                                          <p:spTgt spid="6">
                                            <p:txEl>
                                              <p:pRg st="3" end="3"/>
                                            </p:txEl>
                                          </p:spTgt>
                                        </p:tgtEl>
                                        <p:attrNameLst>
                                          <p:attrName>ppt_w</p:attrName>
                                        </p:attrNameLst>
                                      </p:cBhvr>
                                      <p:tavLst>
                                        <p:tav tm="0">
                                          <p:val>
                                            <p:strVal val="ppt_w"/>
                                          </p:val>
                                        </p:tav>
                                        <p:tav tm="100000">
                                          <p:val>
                                            <p:fltVal val="0"/>
                                          </p:val>
                                        </p:tav>
                                      </p:tavLst>
                                    </p:anim>
                                    <p:anim calcmode="lin" valueType="num">
                                      <p:cBhvr>
                                        <p:cTn id="11" dur="1000"/>
                                        <p:tgtEl>
                                          <p:spTgt spid="6">
                                            <p:txEl>
                                              <p:pRg st="3" end="3"/>
                                            </p:txEl>
                                          </p:spTgt>
                                        </p:tgtEl>
                                        <p:attrNameLst>
                                          <p:attrName>ppt_h</p:attrName>
                                        </p:attrNameLst>
                                      </p:cBhvr>
                                      <p:tavLst>
                                        <p:tav tm="0">
                                          <p:val>
                                            <p:strVal val="ppt_h"/>
                                          </p:val>
                                        </p:tav>
                                        <p:tav tm="100000">
                                          <p:val>
                                            <p:fltVal val="0"/>
                                          </p:val>
                                        </p:tav>
                                      </p:tavLst>
                                    </p:anim>
                                    <p:anim calcmode="lin" valueType="num">
                                      <p:cBhvr>
                                        <p:cTn id="12" dur="1000"/>
                                        <p:tgtEl>
                                          <p:spTgt spid="6">
                                            <p:txEl>
                                              <p:pRg st="3" end="3"/>
                                            </p:txEl>
                                          </p:spTgt>
                                        </p:tgtEl>
                                        <p:attrNameLst>
                                          <p:attrName>style.rotation</p:attrName>
                                        </p:attrNameLst>
                                      </p:cBhvr>
                                      <p:tavLst>
                                        <p:tav tm="0">
                                          <p:val>
                                            <p:fltVal val="0"/>
                                          </p:val>
                                        </p:tav>
                                        <p:tav tm="100000">
                                          <p:val>
                                            <p:fltVal val="90"/>
                                          </p:val>
                                        </p:tav>
                                      </p:tavLst>
                                    </p:anim>
                                    <p:animEffect transition="out" filter="fade">
                                      <p:cBhvr>
                                        <p:cTn id="13" dur="1000"/>
                                        <p:tgtEl>
                                          <p:spTgt spid="6">
                                            <p:txEl>
                                              <p:pRg st="3" end="3"/>
                                            </p:txEl>
                                          </p:spTgt>
                                        </p:tgtEl>
                                      </p:cBhvr>
                                    </p:animEffect>
                                    <p:set>
                                      <p:cBhvr>
                                        <p:cTn id="14" dur="1" fill="hold">
                                          <p:stCondLst>
                                            <p:cond delay="999"/>
                                          </p:stCondLst>
                                        </p:cTn>
                                        <p:tgtEl>
                                          <p:spTgt spid="6">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686800" cy="1143000"/>
          </a:xfrm>
        </p:spPr>
        <p:txBody>
          <a:bodyPr>
            <a:noAutofit/>
          </a:bodyPr>
          <a:lstStyle/>
          <a:p>
            <a:pPr algn="l"/>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What is Carbon and Why is there interest in carbon?</a:t>
            </a:r>
            <a:r>
              <a:rPr lang="en-US" sz="2800" b="1" dirty="0">
                <a:solidFill>
                  <a:srgbClr val="FF0000"/>
                </a:solidFill>
                <a:effectLst>
                  <a:outerShdw blurRad="38100" dist="38100" dir="2700000" algn="tl">
                    <a:srgbClr val="000000">
                      <a:alpha val="43137"/>
                    </a:srgbClr>
                  </a:outerShdw>
                </a:effectLst>
              </a:rPr>
              <a:t> </a:t>
            </a:r>
          </a:p>
        </p:txBody>
      </p:sp>
      <p:sp>
        <p:nvSpPr>
          <p:cNvPr id="3" name="Content Placeholder 2"/>
          <p:cNvSpPr>
            <a:spLocks noGrp="1"/>
          </p:cNvSpPr>
          <p:nvPr>
            <p:ph idx="1"/>
          </p:nvPr>
        </p:nvSpPr>
        <p:spPr>
          <a:xfrm>
            <a:off x="650874" y="1600200"/>
            <a:ext cx="8035925" cy="4525963"/>
          </a:xfrm>
        </p:spPr>
        <p:txBody>
          <a:bodyPr/>
          <a:lstStyle/>
          <a:p>
            <a:r>
              <a:rPr lang="en-US" dirty="0">
                <a:latin typeface="Times New Roman" pitchFamily="18" charset="0"/>
                <a:cs typeface="Times New Roman" pitchFamily="18" charset="0"/>
              </a:rPr>
              <a:t>C is found in the chemical compounds </a:t>
            </a:r>
            <a:r>
              <a:rPr lang="en-US" b="1" dirty="0">
                <a:latin typeface="Times New Roman" pitchFamily="18" charset="0"/>
                <a:cs typeface="Times New Roman" pitchFamily="18" charset="0"/>
              </a:rPr>
              <a:t>carbon dioxide </a:t>
            </a:r>
            <a:r>
              <a:rPr lang="en-US" dirty="0">
                <a:latin typeface="Times New Roman" pitchFamily="18" charset="0"/>
                <a:cs typeface="Times New Roman" pitchFamily="18" charset="0"/>
              </a:rPr>
              <a:t>(CO2) and </a:t>
            </a:r>
            <a:r>
              <a:rPr lang="en-US" b="1" dirty="0">
                <a:latin typeface="Times New Roman" pitchFamily="18" charset="0"/>
                <a:cs typeface="Times New Roman" pitchFamily="18" charset="0"/>
              </a:rPr>
              <a:t>methane </a:t>
            </a:r>
            <a:r>
              <a:rPr lang="en-US" dirty="0">
                <a:latin typeface="Times New Roman" pitchFamily="18" charset="0"/>
                <a:cs typeface="Times New Roman" pitchFamily="18" charset="0"/>
              </a:rPr>
              <a:t>(CH4) </a:t>
            </a:r>
            <a:r>
              <a:rPr lang="en-US" dirty="0" err="1">
                <a:latin typeface="Times New Roman" pitchFamily="18" charset="0"/>
                <a:cs typeface="Times New Roman" pitchFamily="18" charset="0"/>
              </a:rPr>
              <a:t>ghgs</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burning of fossil fuels such as coal and oil.</a:t>
            </a:r>
          </a:p>
          <a:p>
            <a:r>
              <a:rPr lang="en-US" dirty="0">
                <a:latin typeface="Times New Roman" pitchFamily="18" charset="0"/>
                <a:cs typeface="Times New Roman" pitchFamily="18" charset="0"/>
              </a:rPr>
              <a:t>concentration of theses gases – global warming</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pic>
        <p:nvPicPr>
          <p:cNvPr id="5" name="Picture 5" descr="coat of arms and colour2.png"/>
          <p:cNvPicPr>
            <a:picLocks noChangeAspect="1"/>
          </p:cNvPicPr>
          <p:nvPr/>
        </p:nvPicPr>
        <p:blipFill>
          <a:blip r:embed="rId5"/>
          <a:srcRect/>
          <a:stretch>
            <a:fillRect/>
          </a:stretch>
        </p:blipFill>
        <p:spPr bwMode="auto">
          <a:xfrm>
            <a:off x="0" y="0"/>
            <a:ext cx="650875" cy="6858000"/>
          </a:xfrm>
          <a:prstGeom prst="rect">
            <a:avLst/>
          </a:prstGeom>
          <a:noFill/>
          <a:ln w="9525">
            <a:noFill/>
            <a:miter lim="800000"/>
            <a:headEnd/>
            <a:tailEnd/>
          </a:ln>
        </p:spPr>
      </p:pic>
    </p:spTree>
    <p:extLst>
      <p:ext uri="{BB962C8B-B14F-4D97-AF65-F5344CB8AC3E}">
        <p14:creationId xmlns:p14="http://schemas.microsoft.com/office/powerpoint/2010/main" val="2805589801"/>
      </p:ext>
    </p:extLst>
  </p:cSld>
  <p:clrMapOvr>
    <a:masterClrMapping/>
  </p:clrMapOvr>
  <p:transition spd="slow" advTm="496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868362"/>
          </a:xfrm>
        </p:spPr>
        <p:txBody>
          <a:bodyPr>
            <a:normAutofit fontScale="90000"/>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Why is there interest in forest carbon?</a:t>
            </a:r>
          </a:p>
        </p:txBody>
      </p:sp>
      <p:sp>
        <p:nvSpPr>
          <p:cNvPr id="3" name="Content Placeholder 2"/>
          <p:cNvSpPr>
            <a:spLocks noGrp="1"/>
          </p:cNvSpPr>
          <p:nvPr>
            <p:ph idx="1"/>
          </p:nvPr>
        </p:nvSpPr>
        <p:spPr>
          <a:xfrm>
            <a:off x="762000" y="1600200"/>
            <a:ext cx="7924800" cy="4525963"/>
          </a:xfrm>
        </p:spPr>
        <p:txBody>
          <a:bodyPr/>
          <a:lstStyle/>
          <a:p>
            <a:r>
              <a:rPr lang="en-US" dirty="0">
                <a:latin typeface="Times New Roman" pitchFamily="18" charset="0"/>
                <a:cs typeface="Times New Roman" pitchFamily="18" charset="0"/>
              </a:rPr>
              <a:t>Process of </a:t>
            </a:r>
            <a:r>
              <a:rPr lang="en-US" b="1" dirty="0">
                <a:latin typeface="Times New Roman" pitchFamily="18" charset="0"/>
                <a:cs typeface="Times New Roman" pitchFamily="18" charset="0"/>
              </a:rPr>
              <a:t>photosynthesis</a:t>
            </a:r>
          </a:p>
          <a:p>
            <a:pPr marL="0" indent="0">
              <a:buNone/>
            </a:pPr>
            <a:endParaRPr lang="en-US" b="1" dirty="0">
              <a:latin typeface="Times New Roman" pitchFamily="18" charset="0"/>
              <a:cs typeface="Times New Roman" pitchFamily="18" charset="0"/>
            </a:endParaRPr>
          </a:p>
          <a:p>
            <a:r>
              <a:rPr lang="en-US" dirty="0">
                <a:latin typeface="Times New Roman" pitchFamily="18" charset="0"/>
                <a:cs typeface="Times New Roman" pitchFamily="18" charset="0"/>
              </a:rPr>
              <a:t>Tropical forest of America, Africa, and Asia are being cleared at a rate of nearly 8.0 million hectares per year (IPCC, 2006).</a:t>
            </a:r>
          </a:p>
          <a:p>
            <a:pPr marL="0" indent="0">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To maintain tropical forest – (IPCC, 2006)</a:t>
            </a:r>
          </a:p>
          <a:p>
            <a:endParaRPr lang="en-US" b="1" dirty="0">
              <a:latin typeface="Times New Roman" pitchFamily="18" charset="0"/>
              <a:cs typeface="Times New Roman" pitchFamily="18" charset="0"/>
            </a:endParaRPr>
          </a:p>
          <a:p>
            <a:endParaRPr lang="en-US" dirty="0"/>
          </a:p>
        </p:txBody>
      </p:sp>
      <p:pic>
        <p:nvPicPr>
          <p:cNvPr id="4" name="Picture 5" descr="coat of arms and colour2.png"/>
          <p:cNvPicPr>
            <a:picLocks noChangeAspect="1"/>
          </p:cNvPicPr>
          <p:nvPr/>
        </p:nvPicPr>
        <p:blipFill>
          <a:blip r:embed="rId2"/>
          <a:srcRect/>
          <a:stretch>
            <a:fillRect/>
          </a:stretch>
        </p:blipFill>
        <p:spPr bwMode="auto">
          <a:xfrm>
            <a:off x="0" y="0"/>
            <a:ext cx="650875" cy="6858000"/>
          </a:xfrm>
          <a:prstGeom prst="rect">
            <a:avLst/>
          </a:prstGeom>
          <a:noFill/>
          <a:ln w="9525">
            <a:noFill/>
            <a:miter lim="800000"/>
            <a:headEnd/>
            <a:tailEnd/>
          </a:ln>
        </p:spPr>
      </p:pic>
    </p:spTree>
    <p:extLst>
      <p:ext uri="{BB962C8B-B14F-4D97-AF65-F5344CB8AC3E}">
        <p14:creationId xmlns:p14="http://schemas.microsoft.com/office/powerpoint/2010/main" val="1533113088"/>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Justification of the Study</a:t>
            </a:r>
            <a:endParaRPr lang="en-US" dirty="0"/>
          </a:p>
        </p:txBody>
      </p:sp>
      <p:sp>
        <p:nvSpPr>
          <p:cNvPr id="3" name="Content Placeholder 2"/>
          <p:cNvSpPr>
            <a:spLocks noGrp="1"/>
          </p:cNvSpPr>
          <p:nvPr>
            <p:ph idx="1"/>
          </p:nvPr>
        </p:nvSpPr>
        <p:spPr>
          <a:xfrm>
            <a:off x="650874" y="1600200"/>
            <a:ext cx="8035925" cy="4525963"/>
          </a:xfrm>
        </p:spPr>
        <p:txBody>
          <a:bodyPr/>
          <a:lstStyle/>
          <a:p>
            <a:pPr marL="0" indent="0">
              <a:lnSpc>
                <a:spcPct val="150000"/>
              </a:lnSpc>
              <a:buNone/>
            </a:pPr>
            <a:r>
              <a:rPr lang="en-US" dirty="0">
                <a:latin typeface="Times New Roman" pitchFamily="18" charset="0"/>
                <a:cs typeface="Times New Roman" pitchFamily="18" charset="0"/>
              </a:rPr>
              <a:t>Issues on;</a:t>
            </a:r>
          </a:p>
          <a:p>
            <a:pPr>
              <a:lnSpc>
                <a:spcPct val="150000"/>
              </a:lnSpc>
            </a:pPr>
            <a:r>
              <a:rPr lang="en-US" dirty="0">
                <a:latin typeface="Times New Roman" pitchFamily="18" charset="0"/>
                <a:cs typeface="Times New Roman" pitchFamily="18" charset="0"/>
              </a:rPr>
              <a:t>Climate change</a:t>
            </a:r>
          </a:p>
          <a:p>
            <a:pPr>
              <a:lnSpc>
                <a:spcPct val="150000"/>
              </a:lnSpc>
            </a:pPr>
            <a:r>
              <a:rPr lang="en-US" dirty="0">
                <a:latin typeface="Times New Roman" pitchFamily="18" charset="0"/>
                <a:cs typeface="Times New Roman" pitchFamily="18" charset="0"/>
              </a:rPr>
              <a:t>Land use land cover</a:t>
            </a:r>
          </a:p>
          <a:p>
            <a:pPr>
              <a:lnSpc>
                <a:spcPct val="150000"/>
              </a:lnSpc>
            </a:pPr>
            <a:r>
              <a:rPr lang="en-US" dirty="0">
                <a:latin typeface="Times New Roman" pitchFamily="18" charset="0"/>
                <a:cs typeface="Times New Roman" pitchFamily="18" charset="0"/>
              </a:rPr>
              <a:t>Deforestation</a:t>
            </a:r>
          </a:p>
          <a:p>
            <a:pPr>
              <a:lnSpc>
                <a:spcPct val="150000"/>
              </a:lnSpc>
            </a:pPr>
            <a:r>
              <a:rPr lang="en-US" dirty="0">
                <a:latin typeface="Times New Roman" pitchFamily="18" charset="0"/>
                <a:cs typeface="Times New Roman" pitchFamily="18" charset="0"/>
              </a:rPr>
              <a:t>Depleting carbon</a:t>
            </a:r>
          </a:p>
          <a:p>
            <a:endParaRPr lang="en-US" dirty="0"/>
          </a:p>
        </p:txBody>
      </p:sp>
      <p:pic>
        <p:nvPicPr>
          <p:cNvPr id="4" name="Picture 5" descr="coat of arms and colour2.png"/>
          <p:cNvPicPr>
            <a:picLocks noChangeAspect="1"/>
          </p:cNvPicPr>
          <p:nvPr/>
        </p:nvPicPr>
        <p:blipFill>
          <a:blip r:embed="rId2"/>
          <a:srcRect/>
          <a:stretch>
            <a:fillRect/>
          </a:stretch>
        </p:blipFill>
        <p:spPr bwMode="auto">
          <a:xfrm>
            <a:off x="0" y="0"/>
            <a:ext cx="650875" cy="6858000"/>
          </a:xfrm>
          <a:prstGeom prst="rect">
            <a:avLst/>
          </a:prstGeom>
          <a:noFill/>
          <a:ln w="9525">
            <a:noFill/>
            <a:miter lim="800000"/>
            <a:headEnd/>
            <a:tailEnd/>
          </a:ln>
        </p:spPr>
      </p:pic>
    </p:spTree>
    <p:extLst>
      <p:ext uri="{BB962C8B-B14F-4D97-AF65-F5344CB8AC3E}">
        <p14:creationId xmlns:p14="http://schemas.microsoft.com/office/powerpoint/2010/main" val="4202339225"/>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Main Objective</a:t>
            </a:r>
            <a:r>
              <a:rPr lang="en-US" b="1" dirty="0">
                <a:solidFill>
                  <a:srgbClr val="FF0000"/>
                </a:solidFill>
                <a:effectLst>
                  <a:outerShdw blurRad="38100" dist="38100" dir="2700000" algn="tl">
                    <a:srgbClr val="000000">
                      <a:alpha val="43137"/>
                    </a:srgbClr>
                  </a:outerShdw>
                </a:effectLst>
              </a:rPr>
              <a:t> </a:t>
            </a:r>
          </a:p>
        </p:txBody>
      </p:sp>
      <p:sp>
        <p:nvSpPr>
          <p:cNvPr id="3" name="Content Placeholder 2"/>
          <p:cNvSpPr>
            <a:spLocks noGrp="1"/>
          </p:cNvSpPr>
          <p:nvPr>
            <p:ph idx="1"/>
          </p:nvPr>
        </p:nvSpPr>
        <p:spPr>
          <a:xfrm>
            <a:off x="304800" y="1600200"/>
            <a:ext cx="8382000" cy="4525963"/>
          </a:xfrm>
        </p:spPr>
        <p:txBody>
          <a:bodyPr>
            <a:normAutofit/>
          </a:bodyPr>
          <a:lstStyle/>
          <a:p>
            <a:pPr>
              <a:lnSpc>
                <a:spcPct val="150000"/>
              </a:lnSpc>
            </a:pPr>
            <a:r>
              <a:rPr lang="en-US" sz="3400" dirty="0">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Assessment of land cover changes and its implications on carbon stock in Old Oyo National Park, Nigeria </a:t>
            </a:r>
            <a:r>
              <a:rPr lang="en-US" sz="3400" b="1" dirty="0">
                <a:effectLst>
                  <a:outerShdw blurRad="38100" dist="38100" dir="2700000" algn="tl">
                    <a:srgbClr val="000000">
                      <a:alpha val="43137"/>
                    </a:srgbClr>
                  </a:outerShdw>
                </a:effectLst>
                <a:latin typeface="Times New Roman" pitchFamily="18" charset="0"/>
                <a:cs typeface="Times New Roman" pitchFamily="18" charset="0"/>
              </a:rPr>
              <a:t> with a view to conserve the park.</a:t>
            </a:r>
          </a:p>
          <a:p>
            <a:pPr>
              <a:lnSpc>
                <a:spcPct val="150000"/>
              </a:lnSpc>
            </a:pP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5" descr="coat of arms and colour2.png"/>
          <p:cNvPicPr>
            <a:picLocks noChangeAspect="1"/>
          </p:cNvPicPr>
          <p:nvPr/>
        </p:nvPicPr>
        <p:blipFill>
          <a:blip r:embed="rId2"/>
          <a:srcRect/>
          <a:stretch>
            <a:fillRect/>
          </a:stretch>
        </p:blipFill>
        <p:spPr bwMode="auto">
          <a:xfrm>
            <a:off x="0" y="0"/>
            <a:ext cx="650875" cy="6858000"/>
          </a:xfrm>
          <a:prstGeom prst="rect">
            <a:avLst/>
          </a:prstGeom>
          <a:noFill/>
          <a:ln w="9525">
            <a:noFill/>
            <a:miter lim="800000"/>
            <a:headEnd/>
            <a:tailEnd/>
          </a:ln>
        </p:spPr>
      </p:pic>
    </p:spTree>
    <p:extLst>
      <p:ext uri="{BB962C8B-B14F-4D97-AF65-F5344CB8AC3E}">
        <p14:creationId xmlns:p14="http://schemas.microsoft.com/office/powerpoint/2010/main" val="1247587884"/>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Specific Objectives</a:t>
            </a:r>
          </a:p>
        </p:txBody>
      </p:sp>
      <p:sp>
        <p:nvSpPr>
          <p:cNvPr id="3" name="Content Placeholder 2"/>
          <p:cNvSpPr>
            <a:spLocks noGrp="1"/>
          </p:cNvSpPr>
          <p:nvPr>
            <p:ph idx="1"/>
          </p:nvPr>
        </p:nvSpPr>
        <p:spPr>
          <a:xfrm>
            <a:off x="650874" y="1295400"/>
            <a:ext cx="8264525" cy="5486400"/>
          </a:xfrm>
        </p:spPr>
        <p:txBody>
          <a:bodyPr>
            <a:noAutofit/>
          </a:bodyPr>
          <a:lstStyle/>
          <a:p>
            <a:pPr marL="0" indent="0">
              <a:buNone/>
            </a:pPr>
            <a:r>
              <a:rPr lang="en-US" sz="2400" b="1" dirty="0">
                <a:latin typeface="Times New Roman" pitchFamily="18" charset="0"/>
                <a:cs typeface="Times New Roman" pitchFamily="18" charset="0"/>
              </a:rPr>
              <a:t>The specific objectives of this study are to;</a:t>
            </a:r>
          </a:p>
          <a:p>
            <a:pPr lvl="0"/>
            <a:r>
              <a:rPr lang="en-US" sz="2400" dirty="0">
                <a:latin typeface="Times New Roman" pitchFamily="18" charset="0"/>
                <a:cs typeface="Times New Roman" pitchFamily="18" charset="0"/>
              </a:rPr>
              <a:t>evaluate land use land cover changes in the park between 2002 and 2015</a:t>
            </a:r>
          </a:p>
          <a:p>
            <a:pPr marL="0" lvl="0" indent="0">
              <a:buNone/>
            </a:pP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determine  carbon sequestration, stock estimation and storage capacity of trees.</a:t>
            </a:r>
          </a:p>
          <a:p>
            <a:pPr marL="0" indent="0">
              <a:buNone/>
            </a:pP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determine the relationship between the carbon values derived by satellite sensor and the carbon biomass content from ground-based measurements </a:t>
            </a:r>
          </a:p>
          <a:p>
            <a:pPr marL="0" indent="0">
              <a:buNone/>
            </a:pP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and to examine the correlation between calculated carbon value and estimated carbon value.</a:t>
            </a:r>
          </a:p>
          <a:p>
            <a:pPr marL="0" lvl="0" indent="0">
              <a:buNone/>
            </a:pPr>
            <a:endParaRPr lang="en-US" sz="2400" dirty="0">
              <a:latin typeface="Times New Roman" pitchFamily="18" charset="0"/>
              <a:cs typeface="Times New Roman" pitchFamily="18" charset="0"/>
            </a:endParaRPr>
          </a:p>
          <a:p>
            <a:pPr lvl="0"/>
            <a:endParaRPr lang="en-US" sz="2400" dirty="0">
              <a:latin typeface="Times New Roman" pitchFamily="18" charset="0"/>
              <a:cs typeface="Times New Roman" pitchFamily="18" charset="0"/>
            </a:endParaRPr>
          </a:p>
          <a:p>
            <a:pPr marL="0" indent="0">
              <a:buNone/>
            </a:pPr>
            <a:endParaRPr lang="en-US" sz="2400" dirty="0">
              <a:latin typeface="Times New Roman" pitchFamily="18" charset="0"/>
              <a:cs typeface="Times New Roman" pitchFamily="18" charset="0"/>
            </a:endParaRPr>
          </a:p>
        </p:txBody>
      </p:sp>
      <p:pic>
        <p:nvPicPr>
          <p:cNvPr id="4" name="Picture 5" descr="coat of arms and colour2.png"/>
          <p:cNvPicPr>
            <a:picLocks noChangeAspect="1"/>
          </p:cNvPicPr>
          <p:nvPr/>
        </p:nvPicPr>
        <p:blipFill>
          <a:blip r:embed="rId2"/>
          <a:srcRect/>
          <a:stretch>
            <a:fillRect/>
          </a:stretch>
        </p:blipFill>
        <p:spPr bwMode="auto">
          <a:xfrm>
            <a:off x="0" y="0"/>
            <a:ext cx="650875" cy="6858000"/>
          </a:xfrm>
          <a:prstGeom prst="rect">
            <a:avLst/>
          </a:prstGeom>
          <a:noFill/>
          <a:ln w="9525">
            <a:noFill/>
            <a:miter lim="800000"/>
            <a:headEnd/>
            <a:tailEnd/>
          </a:ln>
        </p:spPr>
      </p:pic>
    </p:spTree>
    <p:extLst>
      <p:ext uri="{BB962C8B-B14F-4D97-AF65-F5344CB8AC3E}">
        <p14:creationId xmlns:p14="http://schemas.microsoft.com/office/powerpoint/2010/main" val="1680353896"/>
      </p:ext>
    </p:extLst>
  </p:cSld>
  <p:clrMapOvr>
    <a:masterClrMapping/>
  </p:clrMapOvr>
  <p:transition spd="slow">
    <p:wheel spokes="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31008</TotalTime>
  <Words>1597</Words>
  <Application>Microsoft Office PowerPoint</Application>
  <PresentationFormat>On-screen Show (4:3)</PresentationFormat>
  <Paragraphs>363</Paragraphs>
  <Slides>40</Slides>
  <Notes>1</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 BERKLEY</vt:lpstr>
      <vt:lpstr>AR DESTINE</vt:lpstr>
      <vt:lpstr>Arial</vt:lpstr>
      <vt:lpstr>Calibri</vt:lpstr>
      <vt:lpstr>Times New Roman</vt:lpstr>
      <vt:lpstr>Office Theme</vt:lpstr>
      <vt:lpstr>ASSESSMENT OF LAND COVER CHANGES AND ITS IMPLICATIONS ON CARBON STOCK IN OLD OYO NATIONAL PARK, NIGERIA. </vt:lpstr>
      <vt:lpstr>Introduction</vt:lpstr>
      <vt:lpstr>Nigeria Forest Information and Data</vt:lpstr>
      <vt:lpstr>Figure 1: Percentage of biomass in a tree</vt:lpstr>
      <vt:lpstr>What is Carbon and Why is there interest in carbon? </vt:lpstr>
      <vt:lpstr>Why is there interest in forest carbon?</vt:lpstr>
      <vt:lpstr>Justification of the Study</vt:lpstr>
      <vt:lpstr>Main Objective </vt:lpstr>
      <vt:lpstr>Specific Objectives</vt:lpstr>
      <vt:lpstr>Methodology</vt:lpstr>
      <vt:lpstr>Figure 2: Old Oyo National Park, Nigeria</vt:lpstr>
      <vt:lpstr>Software</vt:lpstr>
      <vt:lpstr>      Key parameters to measure include: </vt:lpstr>
      <vt:lpstr>Aboveground Live Dry Biomass Calculation for  Trees/Plot.</vt:lpstr>
      <vt:lpstr>Carbon dioxide emissions calculation for an area deforested or burnt</vt:lpstr>
      <vt:lpstr>Determine the weight of carbon in the tree </vt:lpstr>
      <vt:lpstr>Geo-spatial mapping and estimation of above ground carbon stock.</vt:lpstr>
      <vt:lpstr>NDVI calculation</vt:lpstr>
      <vt:lpstr>SAVI calculation</vt:lpstr>
      <vt:lpstr>RESULTS</vt:lpstr>
      <vt:lpstr>Figure 3 : Sample plots of Old Oyo National Park, Nigeria</vt:lpstr>
      <vt:lpstr>   2002     2015 Figure 4: Land use land cover of Old Oyo National Park, Nigeria  </vt:lpstr>
      <vt:lpstr>Table 1: 2002 and 2015 Land use Land cover of Old Oyo National Park, Nigeria</vt:lpstr>
      <vt:lpstr>Table 2: Probability Matrix of Old Oyo National Park, Nigeria</vt:lpstr>
      <vt:lpstr>Table 3 :Categories of Land Cover for AGB and NDVI in Old Oyo National Park, Nigeria </vt:lpstr>
      <vt:lpstr>    Figure 5: Relationship between NDVI and aboveground carbon-stock (logarithmic scale) of selected sample plots in Old Oyo National Park, Nigeria.   </vt:lpstr>
      <vt:lpstr>Interpretation of regression analysis of AGB against NDVI of selected plots</vt:lpstr>
      <vt:lpstr>Table 4: Categories of Land Cover for AGB and SAVI in Old Oyo National Park, Nigeria </vt:lpstr>
      <vt:lpstr>Figure 6: Above-ground biomass and SAVI in Old Oyo National Park, Nigeria </vt:lpstr>
      <vt:lpstr>Interpretation of regression analysis of AGB against SAVI in Old Oyo National Park, Nigeria </vt:lpstr>
      <vt:lpstr>Figure 7: The SAVI for Old Oyo National Park, Nigeria</vt:lpstr>
      <vt:lpstr>Figure 8: Regression between carbon-dioxide sequestered and emitted </vt:lpstr>
      <vt:lpstr>Interpretation of regression analysis of carbon-dioxide sequestered against emitted</vt:lpstr>
      <vt:lpstr>Discussion</vt:lpstr>
      <vt:lpstr>Implications of land cover changes in the Park (forest)</vt:lpstr>
      <vt:lpstr>Conclusion </vt:lpstr>
      <vt:lpstr>Recommendations</vt:lpstr>
      <vt:lpstr>Suggestions to Sri Lanka Government</vt:lpstr>
      <vt:lpstr>APPRECIATION</vt:lpstr>
      <vt:lpstr>Thanks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DETERMINATION OF CARBON SEQUESTRATION AND STORAGE CAPACITY OF TREE IN OLD OYO NATIONAL PARK, NIGERIA</dc:title>
  <dc:creator>Pelemo John</dc:creator>
  <cp:lastModifiedBy>Windows User</cp:lastModifiedBy>
  <cp:revision>382</cp:revision>
  <cp:lastPrinted>2016-02-15T11:10:15Z</cp:lastPrinted>
  <dcterms:created xsi:type="dcterms:W3CDTF">2015-05-04T00:29:03Z</dcterms:created>
  <dcterms:modified xsi:type="dcterms:W3CDTF">2016-10-16T08:47:32Z</dcterms:modified>
</cp:coreProperties>
</file>