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16" r:id="rId2"/>
    <p:sldId id="310" r:id="rId3"/>
    <p:sldId id="274" r:id="rId4"/>
    <p:sldId id="281" r:id="rId5"/>
    <p:sldId id="295" r:id="rId6"/>
    <p:sldId id="282" r:id="rId7"/>
    <p:sldId id="275" r:id="rId8"/>
    <p:sldId id="311" r:id="rId9"/>
    <p:sldId id="312" r:id="rId10"/>
    <p:sldId id="313" r:id="rId11"/>
    <p:sldId id="320" r:id="rId12"/>
    <p:sldId id="322" r:id="rId13"/>
    <p:sldId id="323" r:id="rId14"/>
    <p:sldId id="324" r:id="rId15"/>
    <p:sldId id="329" r:id="rId16"/>
    <p:sldId id="321" r:id="rId17"/>
    <p:sldId id="327" r:id="rId18"/>
    <p:sldId id="318" r:id="rId19"/>
    <p:sldId id="328" r:id="rId20"/>
    <p:sldId id="326" r:id="rId21"/>
    <p:sldId id="288" r:id="rId22"/>
  </p:sldIdLst>
  <p:sldSz cx="6858000" cy="51435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B0F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92" autoAdjust="0"/>
    <p:restoredTop sz="95161" autoAdjust="0"/>
  </p:normalViewPr>
  <p:slideViewPr>
    <p:cSldViewPr snapToGrid="0">
      <p:cViewPr>
        <p:scale>
          <a:sx n="90" d="100"/>
          <a:sy n="90" d="100"/>
        </p:scale>
        <p:origin x="-972" y="-13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APN%202015\APN%20Handbook\Chapter%201\New%20Microsoft%20Office%20Excel%20Workshee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I:\IWMI-Mahaweli\Graphic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6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8.7500014353677019E-2"/>
                  <c:y val="0.12795711925200501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40390615221557613"/>
                      <c:h val="0.169355010774712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4583335725612774E-2"/>
                  <c:y val="0.2616649005146736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42578115580399539"/>
                      <c:h val="0.1599463990650062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4.4854780863228659E-2"/>
                  <c:y val="-0.21347206516508188"/>
                </c:manualLayout>
              </c:layout>
              <c:tx>
                <c:rich>
                  <a:bodyPr/>
                  <a:lstStyle/>
                  <a:p>
                    <a:r>
                      <a:rPr lang="en-US" sz="600" dirty="0"/>
                      <a:t>Asia, 67.3%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259679350492465E-2"/>
                  <c:y val="0.11252403270581608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4557292414254005"/>
                      <c:h val="0.1693550107747124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4.3750007176838517E-2"/>
                  <c:y val="0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47395841108241654"/>
                      <c:h val="0.169355010774712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600" b="1"/>
                </a:pPr>
                <a:endParaRPr lang="en-US"/>
              </a:p>
            </c:txPr>
            <c:showVal val="1"/>
            <c:showCatName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Sheet1!$D$12:$D$16</c:f>
              <c:strCache>
                <c:ptCount val="5"/>
                <c:pt idx="0">
                  <c:v>Africa</c:v>
                </c:pt>
                <c:pt idx="1">
                  <c:v>America</c:v>
                </c:pt>
                <c:pt idx="2">
                  <c:v>Asia</c:v>
                </c:pt>
                <c:pt idx="3">
                  <c:v>Europe</c:v>
                </c:pt>
                <c:pt idx="4">
                  <c:v>Oceania</c:v>
                </c:pt>
              </c:strCache>
            </c:strRef>
          </c:cat>
          <c:val>
            <c:numRef>
              <c:f>Sheet1!$E$12:$E$16</c:f>
              <c:numCache>
                <c:formatCode>0.0%</c:formatCode>
                <c:ptCount val="5"/>
                <c:pt idx="0">
                  <c:v>4.4000000000000171E-2</c:v>
                </c:pt>
                <c:pt idx="1">
                  <c:v>0.11700000000000026</c:v>
                </c:pt>
                <c:pt idx="2">
                  <c:v>0.67300000000000249</c:v>
                </c:pt>
                <c:pt idx="3">
                  <c:v>0.15400000000000041</c:v>
                </c:pt>
                <c:pt idx="4">
                  <c:v>1.2000000000000021E-2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MHP</a:t>
            </a:r>
            <a:r>
              <a:rPr lang="en-US" baseline="0"/>
              <a:t> Development in Sri Lanka</a:t>
            </a:r>
            <a:endParaRPr lang="en-US"/>
          </a:p>
        </c:rich>
      </c:tx>
      <c:layout>
        <c:manualLayout>
          <c:xMode val="edge"/>
          <c:yMode val="edge"/>
          <c:x val="0.23136907822076369"/>
          <c:y val="4.9295487770571599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7120361297431414E-2"/>
          <c:y val="0.1538881014446197"/>
          <c:w val="0.91666575972024456"/>
          <c:h val="0.66675075835788011"/>
        </c:manualLayout>
      </c:layout>
      <c:barChart>
        <c:barDir val="col"/>
        <c:grouping val="clustered"/>
        <c:ser>
          <c:idx val="0"/>
          <c:order val="0"/>
          <c:tx>
            <c:strRef>
              <c:f>Sheet4!$G$7</c:f>
              <c:strCache>
                <c:ptCount val="1"/>
                <c:pt idx="0">
                  <c:v>Number of MHPs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Sheet4!$H$6:$W$6</c:f>
              <c:strCache>
                <c:ptCount val="16"/>
                <c:pt idx="0">
                  <c:v>&lt;2000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strCache>
            </c:strRef>
          </c:cat>
          <c:val>
            <c:numRef>
              <c:f>Sheet4!$H$7:$W$7</c:f>
              <c:numCache>
                <c:formatCode>General</c:formatCode>
                <c:ptCount val="16"/>
                <c:pt idx="0">
                  <c:v>6</c:v>
                </c:pt>
                <c:pt idx="1">
                  <c:v>3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12</c:v>
                </c:pt>
                <c:pt idx="6">
                  <c:v>9</c:v>
                </c:pt>
                <c:pt idx="7">
                  <c:v>13</c:v>
                </c:pt>
                <c:pt idx="8">
                  <c:v>4</c:v>
                </c:pt>
                <c:pt idx="9">
                  <c:v>13</c:v>
                </c:pt>
                <c:pt idx="10">
                  <c:v>10</c:v>
                </c:pt>
                <c:pt idx="11">
                  <c:v>4</c:v>
                </c:pt>
                <c:pt idx="12">
                  <c:v>8</c:v>
                </c:pt>
                <c:pt idx="13">
                  <c:v>15</c:v>
                </c:pt>
                <c:pt idx="14">
                  <c:v>23</c:v>
                </c:pt>
                <c:pt idx="15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Sheet4!$G$8</c:f>
              <c:strCache>
                <c:ptCount val="1"/>
                <c:pt idx="0">
                  <c:v>Capacity (MW)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Sheet4!$H$6:$W$6</c:f>
              <c:strCache>
                <c:ptCount val="16"/>
                <c:pt idx="0">
                  <c:v>&lt;2000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strCache>
            </c:strRef>
          </c:cat>
          <c:val>
            <c:numRef>
              <c:f>Sheet4!$H$8:$W$8</c:f>
              <c:numCache>
                <c:formatCode>General</c:formatCode>
                <c:ptCount val="16"/>
                <c:pt idx="0">
                  <c:v>8.76</c:v>
                </c:pt>
                <c:pt idx="1">
                  <c:v>6.46</c:v>
                </c:pt>
                <c:pt idx="2">
                  <c:v>11.141999999999999</c:v>
                </c:pt>
                <c:pt idx="3">
                  <c:v>7.601</c:v>
                </c:pt>
                <c:pt idx="4">
                  <c:v>8.5</c:v>
                </c:pt>
                <c:pt idx="5">
                  <c:v>33.625000000000114</c:v>
                </c:pt>
                <c:pt idx="6">
                  <c:v>16.88</c:v>
                </c:pt>
                <c:pt idx="7">
                  <c:v>17.2</c:v>
                </c:pt>
                <c:pt idx="8">
                  <c:v>11.05</c:v>
                </c:pt>
                <c:pt idx="9">
                  <c:v>35.608000000000011</c:v>
                </c:pt>
                <c:pt idx="10">
                  <c:v>22.55</c:v>
                </c:pt>
                <c:pt idx="11">
                  <c:v>6.2</c:v>
                </c:pt>
                <c:pt idx="12">
                  <c:v>22.25</c:v>
                </c:pt>
                <c:pt idx="13">
                  <c:v>19.920999999999989</c:v>
                </c:pt>
                <c:pt idx="14">
                  <c:v>46.951999999999998</c:v>
                </c:pt>
                <c:pt idx="15">
                  <c:v>27.234999999999999</c:v>
                </c:pt>
              </c:numCache>
            </c:numRef>
          </c:val>
        </c:ser>
        <c:gapWidth val="100"/>
        <c:overlap val="-24"/>
        <c:axId val="82834560"/>
        <c:axId val="82836096"/>
      </c:barChart>
      <c:catAx>
        <c:axId val="828345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36096"/>
        <c:crosses val="autoZero"/>
        <c:auto val="1"/>
        <c:lblAlgn val="ctr"/>
        <c:lblOffset val="100"/>
      </c:catAx>
      <c:valAx>
        <c:axId val="828360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3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BC35B8-47AA-4CD7-BC1E-640E45EBD2C3}" type="datetimeFigureOut">
              <a:rPr lang="en-US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705203-DBA8-4F6C-95DB-4F44D294D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0333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6195B8-A0FF-4398-8599-A89809BF578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6002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D3379-DF35-43CC-A377-65196084272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672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C0790F-3839-4B96-843F-8E218F609AF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13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F731A2-9859-4C0F-B194-9806FF6E9D05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01B63-3EF7-413A-BB9E-6552986A55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002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8E16D-8103-46AB-B233-A14AB81E67AF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8371B-49B3-4763-8781-27910AAC75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231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E4085-1A20-4FDA-867F-26371D57552A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16588-4873-490B-B0AC-A06BC38838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386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33DA3-4606-4EC8-A415-321A3BA5A458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779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40464-5513-4E37-88C2-F93D9E34C551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A3680-7F3B-49CA-B2DF-9BCC11B41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057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E6680D-00A4-4CF0-BEF5-C5C0D4DFB5CF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C7A89-19AE-47F0-A30E-0B606B24FF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287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0CCBB-6A03-46AF-A423-07A617E808AF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5DB9E-BCEF-45C0-8197-44030FACC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285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D93DD-6A50-4AD2-8CE0-7221D17E07C6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2027-7379-4192-AFA2-A8DC62A034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503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E60C76-3F68-4347-984B-B66F4736EABB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94379-09C7-4443-944D-4E2248FE7C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714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6083E-8EBC-4751-8433-6E151749134B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AC61E-C92F-47D0-B34F-697C4A8277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091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7EAE55-5618-42C4-BE8A-267CC72A03E5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6C60F-B11F-4ABD-BDF4-CF5D51A27E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608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012759-80CC-428C-B549-D7AF356F6652}" type="datetime1">
              <a:rPr lang="en-US" smtClean="0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5B1506-7963-4C49-9701-E9F85FFB7E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943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73730" name="Picture 2" descr="F:\Work Space\UN RED\cover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1685" name="Picture 5" descr="F:\Work Space\UN RED\forest cov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14777" cy="5143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43300" y="10633"/>
            <a:ext cx="3314700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Forest Reserves</a:t>
            </a: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Bambarabotuwa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Dellawa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(proposed)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Delwala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Gilimale-Erathna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Kalugala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Aranya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Malambure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Morapitiya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Runakanda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Nahitimukalana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(proposed)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Rammala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Kanda</a:t>
            </a: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Viharakele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798" y="3630334"/>
            <a:ext cx="3365202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World Heritage Sites </a:t>
            </a:r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Sinharaja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Peak wilderness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Knuckles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Sri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" y="0"/>
          <a:ext cx="6857998" cy="3681801"/>
        </p:xfrm>
        <a:graphic>
          <a:graphicData uri="http://schemas.openxmlformats.org/drawingml/2006/table">
            <a:tbl>
              <a:tblPr/>
              <a:tblGrid>
                <a:gridCol w="1371456"/>
                <a:gridCol w="1371456"/>
                <a:gridCol w="1371456"/>
                <a:gridCol w="1248275"/>
                <a:gridCol w="1495355"/>
              </a:tblGrid>
              <a:tr h="835094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Bodoni MT" pitchFamily="18" charset="0"/>
                          <a:ea typeface="Times New Roman"/>
                          <a:cs typeface="Iskoola Pota"/>
                        </a:rPr>
                        <a:t>Lost Spray Zones due to </a:t>
                      </a:r>
                      <a:r>
                        <a:rPr lang="en-US" sz="2400" b="1" dirty="0" smtClean="0">
                          <a:latin typeface="Bodoni MT" pitchFamily="18" charset="0"/>
                          <a:ea typeface="Times New Roman"/>
                          <a:cs typeface="Iskoola Pota"/>
                        </a:rPr>
                        <a:t>Major (</a:t>
                      </a:r>
                      <a:r>
                        <a:rPr lang="en-US" sz="2400" b="1" dirty="0">
                          <a:latin typeface="Bodoni MT" pitchFamily="18" charset="0"/>
                          <a:ea typeface="Times New Roman"/>
                          <a:cs typeface="Iskoola Pota"/>
                        </a:rPr>
                        <a:t>Red) and </a:t>
                      </a:r>
                      <a:r>
                        <a:rPr lang="en-US" sz="2400" b="1" dirty="0" smtClean="0">
                          <a:latin typeface="Bodoni MT" pitchFamily="18" charset="0"/>
                          <a:ea typeface="Times New Roman"/>
                          <a:cs typeface="Iskoola Pota"/>
                        </a:rPr>
                        <a:t>Minor    </a:t>
                      </a:r>
                      <a:r>
                        <a:rPr lang="en-US" sz="2400" b="1" dirty="0">
                          <a:latin typeface="Bodoni MT" pitchFamily="18" charset="0"/>
                          <a:ea typeface="Times New Roman"/>
                          <a:cs typeface="Iskoola Pota"/>
                        </a:rPr>
                        <a:t>(</a:t>
                      </a:r>
                      <a:r>
                        <a:rPr lang="en-US" sz="2400" b="1" dirty="0" smtClean="0">
                          <a:latin typeface="Bodoni MT" pitchFamily="18" charset="0"/>
                          <a:ea typeface="Times New Roman"/>
                          <a:cs typeface="Iskoola Pota"/>
                        </a:rPr>
                        <a:t>Blue) </a:t>
                      </a:r>
                      <a:r>
                        <a:rPr lang="en-US" sz="2400" b="1" dirty="0">
                          <a:latin typeface="Bodoni MT" pitchFamily="18" charset="0"/>
                          <a:ea typeface="Times New Roman"/>
                          <a:cs typeface="Iskoola Pota"/>
                        </a:rPr>
                        <a:t>Hydropower Development </a:t>
                      </a:r>
                      <a:endParaRPr lang="en-GB" sz="2400" dirty="0">
                        <a:latin typeface="Bodoni MT" pitchFamily="18" charset="0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3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Mahaweli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Basin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Kelani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Basin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Kalu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River Basin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Nilwala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Basin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Walawe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Basin 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8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Aberdeen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Laxapana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Alupola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 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Ethamala Ella</a:t>
                      </a:r>
                      <a:endParaRPr lang="en-GB" sz="1400" b="1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Lemastota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 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Oya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Devon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Ellpita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Ella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Dehan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Fall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Pundalu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Oya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 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Ganthuna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Bambarabotwa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St. Clair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Nakkawila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Oya</a:t>
                      </a:r>
                      <a:r>
                        <a:rPr lang="en-US" sz="1400" b="1" baseline="0" dirty="0" smtClean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Victoria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Ritigaha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Oya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Delta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Wee 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Oya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Glassaugh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Kabaragala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2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Manelwela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 Fall</a:t>
                      </a:r>
                      <a:endParaRPr lang="en-GB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51564" marR="5156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Image res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2" y="3700130"/>
            <a:ext cx="2041452" cy="1443370"/>
          </a:xfrm>
          <a:prstGeom prst="rect">
            <a:avLst/>
          </a:prstGeom>
          <a:noFill/>
        </p:spPr>
      </p:pic>
      <p:pic>
        <p:nvPicPr>
          <p:cNvPr id="7" name="Picture 4" descr="Image res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3678192"/>
            <a:ext cx="2126511" cy="1465308"/>
          </a:xfrm>
          <a:prstGeom prst="rect">
            <a:avLst/>
          </a:prstGeom>
          <a:noFill/>
        </p:spPr>
      </p:pic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311" y="3657600"/>
            <a:ext cx="2151689" cy="148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5778" name="Picture 2" descr="C:\Users\Rachana bathike silw\Desktop\Photo Archive\14117709_1319184434766680_99211716777034803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8885"/>
            <a:ext cx="3721395" cy="3171825"/>
          </a:xfrm>
          <a:prstGeom prst="rect">
            <a:avLst/>
          </a:prstGeom>
          <a:noFill/>
        </p:spPr>
      </p:pic>
      <p:pic>
        <p:nvPicPr>
          <p:cNvPr id="75779" name="Picture 3" descr="C:\Users\Rachana bathike silw\Desktop\Photo Archive\14068098_1319184568100000_334412218435488297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1395" y="871876"/>
            <a:ext cx="3136605" cy="31561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5815" y="467833"/>
            <a:ext cx="30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 Clair Fall – then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90903" y="439472"/>
            <a:ext cx="30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 Clair Fall – today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6802" name="Picture 2" descr="C:\Users\Rachana bathike silw\Desktop\Photo Archive\11698717_1024586594221252_584245931183902192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7826" name="Picture 2" descr="C:\Users\Rachana bathike silw\Desktop\(5) Kavindu Shrimal_files\Ethamalae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3970" name="Picture 2" descr="C:\Users\Rachana bathike silw\Desktop\(5) Kavindu Shrimal_files\14359152_980624622060180_63437585448705184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6556" y="361495"/>
          <a:ext cx="5762848" cy="2810817"/>
        </p:xfrm>
        <a:graphic>
          <a:graphicData uri="http://schemas.openxmlformats.org/drawingml/2006/table">
            <a:tbl>
              <a:tblPr/>
              <a:tblGrid>
                <a:gridCol w="1127480"/>
                <a:gridCol w="1009665"/>
                <a:gridCol w="988827"/>
                <a:gridCol w="946309"/>
                <a:gridCol w="1690567"/>
              </a:tblGrid>
              <a:tr h="3786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Iskoola Pota"/>
                        </a:rPr>
                        <a:t>Tunnel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Iskoola Pota"/>
                        </a:rPr>
                        <a:t>and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Iskoola Pota"/>
                        </a:rPr>
                        <a:t>Conduit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Iskoola Pota"/>
                        </a:rPr>
                        <a:t> Network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Iskoola Pota"/>
                        </a:rPr>
                        <a:t>  in the  Highland (km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Iskoola Pota"/>
                        </a:rPr>
                        <a:t>)</a:t>
                      </a:r>
                      <a:endParaRPr lang="en-GB" sz="20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Iskoola Pota"/>
                        </a:rPr>
                        <a:t>Major hydro</a:t>
                      </a:r>
                      <a:endParaRPr lang="en-GB" sz="20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Iskoola Pota"/>
                        </a:rPr>
                        <a:t>Mini Hydro</a:t>
                      </a:r>
                      <a:endParaRPr lang="en-GB" sz="20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3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Basin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Tunnels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Penstocks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Tunnels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Times New Roman"/>
                          <a:ea typeface="Times New Roman"/>
                          <a:cs typeface="Iskoola Pota"/>
                        </a:rPr>
                        <a:t>Penstocks+Canals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  <a:cs typeface="Iskoola Pota"/>
                        </a:rPr>
                        <a:t>Mahweli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 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55.6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0.90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Iskoola Pota"/>
                        </a:rPr>
                        <a:t>77</a:t>
                      </a: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  <a:cs typeface="Iskoola Pota"/>
                        </a:rPr>
                        <a:t>Kelani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 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0.88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22.4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Iskoola Pota"/>
                        </a:rPr>
                        <a:t>33</a:t>
                      </a: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  <a:cs typeface="Iskoola Pota"/>
                        </a:rPr>
                        <a:t>Kalu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5.70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0.84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Iskoola Pota"/>
                        </a:rPr>
                        <a:t>28</a:t>
                      </a: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  <a:cs typeface="Iskoola Pota"/>
                        </a:rPr>
                        <a:t>Walawe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 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4.50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0.88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Iskoola Pota"/>
                        </a:rPr>
                        <a:t>17</a:t>
                      </a: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Others 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15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Iskoola Pota"/>
                        </a:rPr>
                        <a:t>Total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Iskoola Pota"/>
                        </a:rPr>
                        <a:t>67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  <a:cs typeface="Iskoola Pota"/>
                        </a:rPr>
                        <a:t>25</a:t>
                      </a:r>
                      <a:endParaRPr lang="en-GB" sz="160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Iskoola Pota"/>
                        </a:rPr>
                        <a:t>170</a:t>
                      </a:r>
                      <a:endParaRPr lang="en-GB" sz="1600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65942" marR="659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414670" y="3381149"/>
            <a:ext cx="5858539" cy="1323439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Penstocks and concrete canals  are more  injurious on forest vegetation than  tunnels 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Tunnels do not allow lateral transport of moisture 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Both penstocks and concrete canals prevent  lateral transport of  moisture and root penetration of canopy trees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6858000" cy="51398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 </a:t>
            </a:r>
            <a:r>
              <a:rPr lang="en-GB" sz="2400" dirty="0" smtClean="0"/>
              <a:t> </a:t>
            </a:r>
            <a:r>
              <a:rPr lang="en-GB" sz="3200" dirty="0" smtClean="0"/>
              <a:t>Needs of water for plant growth is   </a:t>
            </a:r>
          </a:p>
          <a:p>
            <a:r>
              <a:rPr lang="en-GB" sz="3200" dirty="0" smtClean="0"/>
              <a:t> </a:t>
            </a:r>
            <a:r>
              <a:rPr lang="en-GB" sz="3200" dirty="0" smtClean="0"/>
              <a:t> basic knowledge </a:t>
            </a:r>
          </a:p>
          <a:p>
            <a:r>
              <a:rPr lang="en-GB" sz="2400" dirty="0" smtClean="0"/>
              <a:t> </a:t>
            </a:r>
            <a:endParaRPr lang="en-GB" sz="2400" dirty="0" smtClean="0"/>
          </a:p>
          <a:p>
            <a:r>
              <a:rPr lang="en-GB" sz="2400" dirty="0" smtClean="0"/>
              <a:t>   No water! No plants!</a:t>
            </a:r>
          </a:p>
          <a:p>
            <a:endParaRPr lang="en-GB" sz="2400" dirty="0" smtClean="0"/>
          </a:p>
          <a:p>
            <a:r>
              <a:rPr lang="en-GB" sz="2400" dirty="0" smtClean="0"/>
              <a:t>   But, the role   of  streams and rivers on  forest    </a:t>
            </a:r>
          </a:p>
          <a:p>
            <a:r>
              <a:rPr lang="en-GB" sz="2400" dirty="0" smtClean="0"/>
              <a:t> </a:t>
            </a:r>
            <a:r>
              <a:rPr lang="en-GB" sz="2400" dirty="0" smtClean="0"/>
              <a:t>  growth is poorly understood</a:t>
            </a:r>
          </a:p>
          <a:p>
            <a:endParaRPr lang="en-GB" sz="2400" dirty="0" smtClean="0"/>
          </a:p>
          <a:p>
            <a:r>
              <a:rPr lang="en-GB" sz="2400" dirty="0" smtClean="0"/>
              <a:t>   Streams and  rivers flow laterally  providing  </a:t>
            </a:r>
          </a:p>
          <a:p>
            <a:r>
              <a:rPr lang="en-GB" sz="2400" dirty="0" smtClean="0"/>
              <a:t> </a:t>
            </a:r>
            <a:r>
              <a:rPr lang="en-GB" sz="2400" dirty="0" smtClean="0"/>
              <a:t>  moisture for soils </a:t>
            </a:r>
          </a:p>
          <a:p>
            <a:endParaRPr lang="en-GB" sz="2400" dirty="0" smtClean="0"/>
          </a:p>
          <a:p>
            <a:r>
              <a:rPr lang="en-GB" sz="2400" dirty="0" smtClean="0"/>
              <a:t>  It helps to flourish  and propagate the forest 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2" descr="F:\Work Space\UN RED\Decline of For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3" y="693332"/>
            <a:ext cx="6305550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5705064"/>
              </p:ext>
            </p:extLst>
          </p:nvPr>
        </p:nvGraphicFramePr>
        <p:xfrm>
          <a:off x="677577" y="365269"/>
          <a:ext cx="2571231" cy="2165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231"/>
              </a:tblGrid>
              <a:tr h="25717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Small  Hydropower Plants</a:t>
                      </a:r>
                    </a:p>
                  </a:txBody>
                  <a:tcPr marL="68580" marR="68580" marT="25718" marB="25718">
                    <a:solidFill>
                      <a:schemeClr val="accent1">
                        <a:lumMod val="50000"/>
                        <a:alpha val="91000"/>
                      </a:schemeClr>
                    </a:solidFill>
                  </a:tcPr>
                </a:tc>
              </a:tr>
              <a:tr h="190046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Alter stream flow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Expose stream bed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Stop fish movements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Affect waterfalls 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Change stream habitats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Erode river  banks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Gradually 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eliminate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 forests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Fade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away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beauty of  nature</a:t>
                      </a:r>
                    </a:p>
                  </a:txBody>
                  <a:tcPr marL="68580" marR="68580" marT="25718" marB="25718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30430232"/>
              </p:ext>
            </p:extLst>
          </p:nvPr>
        </p:nvGraphicFramePr>
        <p:xfrm>
          <a:off x="3691987" y="373769"/>
          <a:ext cx="2859292" cy="2165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292"/>
              </a:tblGrid>
              <a:tr h="25717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Affected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Stream  Stretches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</a:p>
                  </a:txBody>
                  <a:tcPr marL="68580" marR="68580" marT="25718" marB="25718">
                    <a:solidFill>
                      <a:srgbClr val="00B0F0">
                        <a:alpha val="91000"/>
                      </a:srgbClr>
                    </a:solidFill>
                  </a:tcPr>
                </a:tc>
              </a:tr>
              <a:tr h="190046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Create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 habitats for mosquitoes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Vanish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bathing pools 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Alter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water quality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Emit  GHGs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Promote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FFFF00"/>
                          </a:solidFill>
                        </a:rPr>
                        <a:t>toxigenic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algae 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Promote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vector borne diseases 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Change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  groundwater balance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</a:rPr>
                        <a:t>Affect riparian community</a:t>
                      </a:r>
                      <a:endParaRPr lang="en-US" sz="1400" dirty="0" smtClean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25718" marB="25718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6402" name="Rectangle 3"/>
          <p:cNvSpPr>
            <a:spLocks noChangeArrowheads="1"/>
          </p:cNvSpPr>
          <p:nvPr/>
        </p:nvSpPr>
        <p:spPr bwMode="auto">
          <a:xfrm>
            <a:off x="426786" y="2917662"/>
            <a:ext cx="5995273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</a:rPr>
              <a:t>The negative effects of small hydropower operation on </a:t>
            </a:r>
            <a:r>
              <a:rPr lang="en-US" b="1" dirty="0" smtClean="0">
                <a:solidFill>
                  <a:srgbClr val="FF0000"/>
                </a:solidFill>
              </a:rPr>
              <a:t>forest ecosystems 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are obvious</a:t>
            </a:r>
          </a:p>
          <a:p>
            <a:pPr algn="just"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</a:rPr>
              <a:t>Many stakeholders including </a:t>
            </a:r>
            <a:r>
              <a:rPr lang="en-US" b="1" dirty="0" smtClean="0">
                <a:solidFill>
                  <a:srgbClr val="FF0000"/>
                </a:solidFill>
              </a:rPr>
              <a:t>ecologists </a:t>
            </a:r>
            <a:r>
              <a:rPr lang="en-US" b="1" dirty="0">
                <a:solidFill>
                  <a:srgbClr val="FF0000"/>
                </a:solidFill>
              </a:rPr>
              <a:t>are </a:t>
            </a:r>
            <a:r>
              <a:rPr lang="en-US" b="1" dirty="0" smtClean="0">
                <a:solidFill>
                  <a:srgbClr val="FF0000"/>
                </a:solidFill>
              </a:rPr>
              <a:t>responsible </a:t>
            </a:r>
            <a:r>
              <a:rPr lang="en-US" b="1" dirty="0">
                <a:solidFill>
                  <a:srgbClr val="FF0000"/>
                </a:solidFill>
              </a:rPr>
              <a:t>for this pathetic ecological </a:t>
            </a:r>
            <a:r>
              <a:rPr lang="en-US" b="1" dirty="0" smtClean="0">
                <a:solidFill>
                  <a:srgbClr val="FF0000"/>
                </a:solidFill>
              </a:rPr>
              <a:t>crime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0"/>
            <a:ext cx="1714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cuWorld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4378"/>
            <a:ext cx="2800350" cy="249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Line 7"/>
          <p:cNvSpPr>
            <a:spLocks noChangeShapeType="1"/>
          </p:cNvSpPr>
          <p:nvPr/>
        </p:nvSpPr>
        <p:spPr bwMode="auto">
          <a:xfrm flipV="1">
            <a:off x="1257300" y="4229100"/>
            <a:ext cx="0" cy="285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8577" tIns="34289" rIns="68577" bIns="34289"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Recommendations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Existing regulations of constructions  and operation of  mini  hydro to be  amended  within a  stringent  legal  framework  to  sustain forest reserves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1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Impacts of  mini hydro development  on hydrological  network  of mountain landscape to  be analyzed in a holistic manner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1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Mini hydro must not establish within forest reserves  </a:t>
            </a:r>
            <a:endParaRPr lang="en-GB" sz="1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7030A0"/>
              </a:solidFill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No diversions must be allowed from immediate upstream of waterfalls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1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Climate change  induced  temperature  increases  should be coupled with impact assessment of  mini-hydro development </a:t>
            </a:r>
            <a:endParaRPr lang="en-US" sz="1600" dirty="0" smtClean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AAF32-C2D1-49A0-A5EE-75F1AFA6039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8" descr="F:\APN 2015\APN Handbook\FIsh PLates\L. jonklass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1" t="29520" r="8472" b="23341"/>
          <a:stretch>
            <a:fillRect/>
          </a:stretch>
        </p:blipFill>
        <p:spPr bwMode="auto">
          <a:xfrm>
            <a:off x="1876774" y="297712"/>
            <a:ext cx="2964182" cy="122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F:\APN 2015\APN Handbook\FIsh PLates\R. nigromaginatu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284" t="22902" r="14284" b="22902"/>
          <a:stretch>
            <a:fillRect/>
          </a:stretch>
        </p:blipFill>
        <p:spPr bwMode="auto">
          <a:xfrm>
            <a:off x="2161864" y="3920495"/>
            <a:ext cx="2211193" cy="122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 descr="F:\Work Space\UN RED\thank 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0846" y="1397524"/>
            <a:ext cx="4593265" cy="2343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62093-4071-4841-86A1-F1332C81D1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49392826"/>
              </p:ext>
            </p:extLst>
          </p:nvPr>
        </p:nvGraphicFramePr>
        <p:xfrm>
          <a:off x="1533514" y="1124513"/>
          <a:ext cx="3624943" cy="3044715"/>
        </p:xfrm>
        <a:graphic>
          <a:graphicData uri="http://schemas.openxmlformats.org/drawingml/2006/table">
            <a:tbl>
              <a:tblPr/>
              <a:tblGrid>
                <a:gridCol w="1028700"/>
                <a:gridCol w="889907"/>
                <a:gridCol w="920496"/>
                <a:gridCol w="785840"/>
              </a:tblGrid>
              <a:tr h="683514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Iskoola Pota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SMALL </a:t>
                      </a: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HYDROPOWER POTENTIAL IN SAARC COUNTRIES </a:t>
                      </a:r>
                      <a:endParaRPr lang="en-US" sz="1500" b="1" dirty="0">
                        <a:latin typeface="Calibri"/>
                        <a:ea typeface="Times New Roman"/>
                        <a:cs typeface="Iskoola Pota"/>
                      </a:endParaRPr>
                    </a:p>
                  </a:txBody>
                  <a:tcPr marL="29189" marR="2918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Country </a:t>
                      </a:r>
                      <a:endParaRPr lang="en-US" sz="1400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Potential (MW) </a:t>
                      </a:r>
                      <a:endParaRPr lang="en-US" sz="1400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Tapped (MW) </a:t>
                      </a:r>
                      <a:endParaRPr lang="en-US" sz="1400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% </a:t>
                      </a:r>
                      <a:endParaRPr lang="en-US" sz="1400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Bangladesh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0.15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0.01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7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</a:tr>
              <a:tr h="287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Nepal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1430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70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5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Sri Lanka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400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</a:rPr>
                        <a:t>302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73.5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272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India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15000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3198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21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Bhutan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8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8.0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100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</a:tr>
              <a:tr h="287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Afghanistan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1200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75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6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DAD"/>
                    </a:solidFill>
                  </a:tcPr>
                </a:tc>
              </a:tr>
              <a:tr h="287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Pakistan </a:t>
                      </a:r>
                      <a:endParaRPr lang="en-US" sz="14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1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2265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281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Iskoola Pota"/>
                        </a:rPr>
                        <a:t>12 </a:t>
                      </a:r>
                      <a:endParaRPr lang="en-US" sz="1100" b="1" dirty="0">
                        <a:latin typeface="Calibri"/>
                        <a:ea typeface="Times New Roman"/>
                      </a:endParaRPr>
                    </a:p>
                  </a:txBody>
                  <a:tcPr marL="29189" marR="2918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5351591" y="1606807"/>
            <a:ext cx="1257300" cy="5715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STRINGENT REGULATIONS</a:t>
            </a:r>
          </a:p>
        </p:txBody>
      </p:sp>
      <p:sp>
        <p:nvSpPr>
          <p:cNvPr id="11" name="Oval 10"/>
          <p:cNvSpPr/>
          <p:nvPr/>
        </p:nvSpPr>
        <p:spPr>
          <a:xfrm>
            <a:off x="5351591" y="2749807"/>
            <a:ext cx="1257300" cy="5715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PRODUCE MACHINERY </a:t>
            </a:r>
          </a:p>
        </p:txBody>
      </p:sp>
      <p:sp>
        <p:nvSpPr>
          <p:cNvPr id="14" name="Oval 13"/>
          <p:cNvSpPr/>
          <p:nvPr/>
        </p:nvSpPr>
        <p:spPr>
          <a:xfrm>
            <a:off x="5351591" y="3946565"/>
            <a:ext cx="1257300" cy="5715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SEND CONSULTANTS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17670" y="484821"/>
            <a:ext cx="1110853" cy="40005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DEVELOPED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COUNTRIES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="" xmlns:p14="http://schemas.microsoft.com/office/powerpoint/2010/main" val="1166673833"/>
              </p:ext>
            </p:extLst>
          </p:nvPr>
        </p:nvGraphicFramePr>
        <p:xfrm>
          <a:off x="228070" y="128852"/>
          <a:ext cx="1471638" cy="126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19" name="TextBox 18"/>
          <p:cNvSpPr txBox="1">
            <a:spLocks noChangeArrowheads="1"/>
          </p:cNvSpPr>
          <p:nvPr/>
        </p:nvSpPr>
        <p:spPr bwMode="auto">
          <a:xfrm>
            <a:off x="341108" y="1210866"/>
            <a:ext cx="103529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World Potential</a:t>
            </a:r>
          </a:p>
        </p:txBody>
      </p:sp>
      <p:cxnSp>
        <p:nvCxnSpPr>
          <p:cNvPr id="23" name="Elbow Connector 22"/>
          <p:cNvCxnSpPr>
            <a:stCxn id="18" idx="1"/>
            <a:endCxn id="27" idx="0"/>
          </p:cNvCxnSpPr>
          <p:nvPr/>
        </p:nvCxnSpPr>
        <p:spPr>
          <a:xfrm rot="16200000" flipH="1">
            <a:off x="-487247" y="2845451"/>
            <a:ext cx="3000462" cy="9819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6063" y="4394777"/>
            <a:ext cx="1012031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65.4 % in  China</a:t>
            </a:r>
          </a:p>
        </p:txBody>
      </p:sp>
      <p:cxnSp>
        <p:nvCxnSpPr>
          <p:cNvPr id="34" name="Straight Arrow Connector 33"/>
          <p:cNvCxnSpPr>
            <a:stCxn id="16" idx="2"/>
            <a:endCxn id="8" idx="0"/>
          </p:cNvCxnSpPr>
          <p:nvPr/>
        </p:nvCxnSpPr>
        <p:spPr>
          <a:xfrm>
            <a:off x="5973097" y="884871"/>
            <a:ext cx="7144" cy="7219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4"/>
            <a:endCxn id="11" idx="0"/>
          </p:cNvCxnSpPr>
          <p:nvPr/>
        </p:nvCxnSpPr>
        <p:spPr>
          <a:xfrm>
            <a:off x="5980241" y="2178307"/>
            <a:ext cx="0" cy="571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4"/>
            <a:endCxn id="14" idx="0"/>
          </p:cNvCxnSpPr>
          <p:nvPr/>
        </p:nvCxnSpPr>
        <p:spPr>
          <a:xfrm>
            <a:off x="5980241" y="3321307"/>
            <a:ext cx="0" cy="6252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Mini-hydro: Massive Constructions</a:t>
            </a:r>
            <a:endParaRPr lang="en-US" dirty="0"/>
          </a:p>
        </p:txBody>
      </p:sp>
      <p:pic>
        <p:nvPicPr>
          <p:cNvPr id="4" name="Picture 2" descr="F:\IWMI-WRST-Mahaweli\photos\Mahaweli Project Field\SAM_34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57513"/>
            <a:ext cx="2743200" cy="1543050"/>
          </a:xfrm>
          <a:effectLst>
            <a:softEdge rad="112500"/>
          </a:effectLst>
        </p:spPr>
      </p:pic>
      <p:pic>
        <p:nvPicPr>
          <p:cNvPr id="5" name="Picture 3" descr="F:\IWMI-WRST-Mahaweli\photos\Mahaweli Project Field\SAM_3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491"/>
            <a:ext cx="2743200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F:\IWMI-WRST-Mahaweli\photos\Mahaweli Project Field\SAM_3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400516"/>
            <a:ext cx="2743200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F:\IWMI-WRST-Mahaweli\photos\Mahaweli Project Field\SAM_3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145848"/>
            <a:ext cx="2743200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F:\IWMI-WRST-Mahaweli\photos\Mahaweli Project Field\SAM_3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964221"/>
            <a:ext cx="2743200" cy="155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Devastating Destructions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2027-7379-4192-AFA2-A8DC62A034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9" y="1447840"/>
            <a:ext cx="1865206" cy="139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7" y="1447840"/>
            <a:ext cx="1865206" cy="139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798" y="3025459"/>
            <a:ext cx="1852454" cy="139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288" y="1447840"/>
            <a:ext cx="1829746" cy="139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56" y="3025331"/>
            <a:ext cx="1752691" cy="1399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462" y="3025331"/>
            <a:ext cx="1858337" cy="13990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53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F:\IWMI-WRST-Mahaweli\photos\Mahaweli Project Field\SAM_34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85800"/>
            <a:ext cx="6858000" cy="1628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F:\IWMI-WRST-Mahaweli\photos\Mahaweli Project Field\SAM_3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3249217"/>
            <a:ext cx="3196829" cy="187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 descr="F:\IWMI-WRST-Mahaweli\photos\Mahaweli Project Field\SAM_3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5207" y="3195637"/>
            <a:ext cx="3245644" cy="192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21606" y="708091"/>
            <a:ext cx="1223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Weirs 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97299" y="2513383"/>
            <a:ext cx="1895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7" name="Oval 6"/>
          <p:cNvSpPr/>
          <p:nvPr/>
        </p:nvSpPr>
        <p:spPr>
          <a:xfrm>
            <a:off x="4988243" y="3652117"/>
            <a:ext cx="54864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4232953" y="2747125"/>
            <a:ext cx="2567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Environmental Flow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12081" y="2755966"/>
            <a:ext cx="1692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Downstream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924D9-FAB2-4D90-A8CE-BB4877A01E4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 descr="Sri_Lanka_relief_location_map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8701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698697" y="323165"/>
            <a:ext cx="3159303" cy="1815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Mini Hydropower Plants in Sri Lanka</a:t>
            </a:r>
            <a:r>
              <a:rPr lang="en-US" sz="1100" b="1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/>
            </a:r>
            <a:br>
              <a:rPr lang="en-US" sz="1100" b="1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</a:br>
            <a:r>
              <a:rPr lang="en-US" sz="1400" dirty="0" err="1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Mahaweli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River	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59 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Kelani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Ganga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32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Kalu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Ganga	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29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Walawe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River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14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Others		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13</a:t>
            </a:r>
            <a:endParaRPr lang="en-U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400" b="1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Total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                                                         </a:t>
            </a:r>
            <a:r>
              <a:rPr lang="en-US" sz="1400" b="1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147</a:t>
            </a:r>
            <a:endParaRPr lang="en-US" sz="1400" b="1" dirty="0" smtClean="0">
              <a:solidFill>
                <a:schemeClr val="bg1"/>
              </a:solidFill>
              <a:ea typeface="Times New Roman" pitchFamily="18" charset="0"/>
              <a:cs typeface="Iskoola Pota" pitchFamily="18" charset="0"/>
            </a:endParaRPr>
          </a:p>
          <a:p>
            <a:pPr eaLnBrk="0" hangingPunct="0">
              <a:defRPr/>
            </a:pPr>
            <a:r>
              <a:rPr lang="en-US" sz="1400" b="1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Under construction</a:t>
            </a:r>
            <a:r>
              <a:rPr lang="en-US" sz="1400" b="1" dirty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b="1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	</a:t>
            </a:r>
            <a:r>
              <a:rPr lang="en-US" sz="1400" b="1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63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Iskoola Pota" pitchFamily="18" charset="0"/>
              </a:rPr>
              <a:t>       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38174708"/>
              </p:ext>
            </p:extLst>
          </p:nvPr>
        </p:nvGraphicFramePr>
        <p:xfrm>
          <a:off x="2331721" y="2439024"/>
          <a:ext cx="4526279" cy="260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875" y="209997"/>
            <a:ext cx="599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Misleading norms</a:t>
            </a:r>
            <a:r>
              <a:rPr lang="en-GB" dirty="0" smtClean="0"/>
              <a:t> </a:t>
            </a:r>
            <a:r>
              <a:rPr lang="en-GB" dirty="0" smtClean="0"/>
              <a:t>of small hydropower </a:t>
            </a:r>
            <a:r>
              <a:rPr lang="en-GB" dirty="0" smtClean="0"/>
              <a:t>development</a:t>
            </a:r>
            <a:endParaRPr lang="en-GB" dirty="0" smtClean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65" y="1149158"/>
            <a:ext cx="2840206" cy="179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674111" y="1735583"/>
            <a:ext cx="408545" cy="461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637" y="1192606"/>
            <a:ext cx="2796363" cy="180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achana bathike silw\Desktop\Photo Archive\14502800_1310056412340934_290307336859394433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49" y="3400425"/>
            <a:ext cx="2846757" cy="1743075"/>
          </a:xfrm>
          <a:prstGeom prst="rect">
            <a:avLst/>
          </a:prstGeom>
          <a:noFill/>
        </p:spPr>
      </p:pic>
      <p:pic>
        <p:nvPicPr>
          <p:cNvPr id="1030" name="Picture 6" descr="http://static.dailymirror.lk/media/images/image_1469556161-de78ccac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1002" y="3381375"/>
            <a:ext cx="2736997" cy="176212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518094" y="701751"/>
            <a:ext cx="2095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Zero GHG emission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350397" y="760289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Run-of </a:t>
            </a:r>
            <a:r>
              <a:rPr lang="en-GB" sz="1600" dirty="0" smtClean="0"/>
              <a:t>river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224" y="2971899"/>
            <a:ext cx="2999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Minimum effects on aquatic life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67964" y="2971599"/>
            <a:ext cx="269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No impacts on   forest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EE75-AA99-4B90-9C84-BEE8637D63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0669" name="Picture 13" descr="F:\Work Space\UN RED\transform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858001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6416</TotalTime>
  <Words>554</Words>
  <Application>Microsoft Office PowerPoint</Application>
  <PresentationFormat>Custom</PresentationFormat>
  <Paragraphs>208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Mini-hydro: Massive Constructions</vt:lpstr>
      <vt:lpstr>Devastating Destructions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Recommendations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Cascade Mini-hydropower Plants on Some Eco-hydrological Aspects of Wee Oya in Kelani River Basin</dc:title>
  <dc:creator>Sameera Nilanka</dc:creator>
  <cp:lastModifiedBy>Rachana</cp:lastModifiedBy>
  <cp:revision>158</cp:revision>
  <dcterms:created xsi:type="dcterms:W3CDTF">2015-06-29T10:22:51Z</dcterms:created>
  <dcterms:modified xsi:type="dcterms:W3CDTF">2016-10-16T05:21:19Z</dcterms:modified>
</cp:coreProperties>
</file>