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5" r:id="rId2"/>
    <p:sldId id="292" r:id="rId3"/>
    <p:sldId id="286" r:id="rId4"/>
    <p:sldId id="279" r:id="rId5"/>
    <p:sldId id="316" r:id="rId6"/>
    <p:sldId id="317" r:id="rId7"/>
    <p:sldId id="319" r:id="rId8"/>
    <p:sldId id="315" r:id="rId9"/>
    <p:sldId id="311" r:id="rId10"/>
    <p:sldId id="271" r:id="rId11"/>
    <p:sldId id="322" r:id="rId12"/>
    <p:sldId id="285" r:id="rId13"/>
    <p:sldId id="287" r:id="rId14"/>
    <p:sldId id="288" r:id="rId15"/>
    <p:sldId id="293" r:id="rId16"/>
    <p:sldId id="295" r:id="rId17"/>
    <p:sldId id="294" r:id="rId18"/>
    <p:sldId id="320" r:id="rId19"/>
    <p:sldId id="290" r:id="rId20"/>
    <p:sldId id="305" r:id="rId21"/>
    <p:sldId id="306" r:id="rId22"/>
    <p:sldId id="302" r:id="rId23"/>
    <p:sldId id="308" r:id="rId24"/>
    <p:sldId id="309" r:id="rId25"/>
    <p:sldId id="321" r:id="rId26"/>
    <p:sldId id="297" r:id="rId27"/>
    <p:sldId id="300" r:id="rId28"/>
    <p:sldId id="304" r:id="rId29"/>
    <p:sldId id="269" r:id="rId30"/>
    <p:sldId id="310" r:id="rId31"/>
    <p:sldId id="259" r:id="rId32"/>
    <p:sldId id="273" r:id="rId33"/>
    <p:sldId id="324" r:id="rId34"/>
    <p:sldId id="323" r:id="rId3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764" autoAdjust="0"/>
  </p:normalViewPr>
  <p:slideViewPr>
    <p:cSldViewPr snapToGrid="0">
      <p:cViewPr varScale="1">
        <p:scale>
          <a:sx n="71" d="100"/>
          <a:sy n="71" d="100"/>
        </p:scale>
        <p:origin x="-63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3FC048-5B67-47DA-A8BC-6CBAE217F7CB}" type="datetimeFigureOut">
              <a:rPr lang="sv-SE" smtClean="0"/>
              <a:t>2016-10-17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7C1163-D3B9-4E9D-88F1-67493F5D00C8}" type="slidenum">
              <a:rPr lang="sv-SE" smtClean="0"/>
              <a:t>‹#›</a:t>
            </a:fld>
            <a:endParaRPr lang="sv-SE"/>
          </a:p>
        </p:txBody>
      </p:sp>
    </p:spTree>
    <p:extLst>
      <p:ext uri="{BB962C8B-B14F-4D97-AF65-F5344CB8AC3E}">
        <p14:creationId xmlns:p14="http://schemas.microsoft.com/office/powerpoint/2010/main" val="149368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p:txBody>
      </p:sp>
      <p:sp>
        <p:nvSpPr>
          <p:cNvPr id="4" name="Slide Number Placeholder 3"/>
          <p:cNvSpPr>
            <a:spLocks noGrp="1"/>
          </p:cNvSpPr>
          <p:nvPr>
            <p:ph type="sldNum" sz="quarter" idx="10"/>
          </p:nvPr>
        </p:nvSpPr>
        <p:spPr/>
        <p:txBody>
          <a:bodyPr/>
          <a:lstStyle/>
          <a:p>
            <a:fld id="{7B7C1163-D3B9-4E9D-88F1-67493F5D00C8}" type="slidenum">
              <a:rPr lang="sv-SE" smtClean="0"/>
              <a:t>1</a:t>
            </a:fld>
            <a:endParaRPr lang="sv-SE"/>
          </a:p>
        </p:txBody>
      </p:sp>
    </p:spTree>
    <p:extLst>
      <p:ext uri="{BB962C8B-B14F-4D97-AF65-F5344CB8AC3E}">
        <p14:creationId xmlns:p14="http://schemas.microsoft.com/office/powerpoint/2010/main" val="220271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ln/>
        </p:spPr>
      </p:sp>
      <p:sp>
        <p:nvSpPr>
          <p:cNvPr id="552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dirty="0" err="1" smtClean="0">
                <a:latin typeface="Arial" panose="020B0604020202020204" pitchFamily="34" charset="0"/>
              </a:rPr>
              <a:t>Despite</a:t>
            </a:r>
            <a:r>
              <a:rPr lang="sv-SE" altLang="sv-SE" dirty="0" smtClean="0">
                <a:latin typeface="Arial" panose="020B0604020202020204" pitchFamily="34" charset="0"/>
              </a:rPr>
              <a:t> the </a:t>
            </a:r>
            <a:r>
              <a:rPr lang="sv-SE" altLang="sv-SE" dirty="0" err="1" smtClean="0">
                <a:latin typeface="Arial" panose="020B0604020202020204" pitchFamily="34" charset="0"/>
              </a:rPr>
              <a:t>fact</a:t>
            </a:r>
            <a:r>
              <a:rPr lang="sv-SE" altLang="sv-SE" dirty="0" smtClean="0">
                <a:latin typeface="Arial" panose="020B0604020202020204" pitchFamily="34" charset="0"/>
              </a:rPr>
              <a:t> </a:t>
            </a:r>
            <a:r>
              <a:rPr lang="sv-SE" altLang="sv-SE" dirty="0" err="1" smtClean="0">
                <a:latin typeface="Arial" panose="020B0604020202020204" pitchFamily="34" charset="0"/>
              </a:rPr>
              <a:t>that</a:t>
            </a:r>
            <a:r>
              <a:rPr lang="sv-SE" altLang="sv-SE" dirty="0" smtClean="0">
                <a:latin typeface="Arial" panose="020B0604020202020204" pitchFamily="34" charset="0"/>
              </a:rPr>
              <a:t> </a:t>
            </a:r>
            <a:r>
              <a:rPr lang="sv-SE" altLang="sv-SE" dirty="0" err="1" smtClean="0">
                <a:latin typeface="Arial" panose="020B0604020202020204" pitchFamily="34" charset="0"/>
              </a:rPr>
              <a:t>we</a:t>
            </a:r>
            <a:r>
              <a:rPr lang="sv-SE" altLang="sv-SE" dirty="0" smtClean="0">
                <a:latin typeface="Arial" panose="020B0604020202020204" pitchFamily="34" charset="0"/>
              </a:rPr>
              <a:t> </a:t>
            </a:r>
            <a:r>
              <a:rPr lang="sv-SE" altLang="sv-SE" dirty="0" err="1" smtClean="0">
                <a:latin typeface="Arial" panose="020B0604020202020204" pitchFamily="34" charset="0"/>
              </a:rPr>
              <a:t>have</a:t>
            </a:r>
            <a:r>
              <a:rPr lang="sv-SE" altLang="sv-SE" dirty="0" smtClean="0">
                <a:latin typeface="Arial" panose="020B0604020202020204" pitchFamily="34" charset="0"/>
              </a:rPr>
              <a:t> a </a:t>
            </a:r>
            <a:r>
              <a:rPr lang="sv-SE" altLang="sv-SE" dirty="0" err="1" smtClean="0">
                <a:latin typeface="Arial" panose="020B0604020202020204" pitchFamily="34" charset="0"/>
              </a:rPr>
              <a:t>high</a:t>
            </a:r>
            <a:r>
              <a:rPr lang="sv-SE" altLang="sv-SE" dirty="0" smtClean="0">
                <a:latin typeface="Arial" panose="020B0604020202020204" pitchFamily="34" charset="0"/>
              </a:rPr>
              <a:t> </a:t>
            </a:r>
            <a:r>
              <a:rPr lang="sv-SE" altLang="sv-SE" dirty="0" err="1" smtClean="0">
                <a:latin typeface="Arial" panose="020B0604020202020204" pitchFamily="34" charset="0"/>
              </a:rPr>
              <a:t>forest</a:t>
            </a:r>
            <a:r>
              <a:rPr lang="sv-SE" altLang="sv-SE" dirty="0" smtClean="0">
                <a:latin typeface="Arial" panose="020B0604020202020204" pitchFamily="34" charset="0"/>
              </a:rPr>
              <a:t> cover </a:t>
            </a:r>
            <a:r>
              <a:rPr lang="sv-SE" altLang="sv-SE" dirty="0" err="1" smtClean="0">
                <a:latin typeface="Arial" panose="020B0604020202020204" pitchFamily="34" charset="0"/>
              </a:rPr>
              <a:t>with</a:t>
            </a:r>
            <a:r>
              <a:rPr lang="sv-SE" altLang="sv-SE" dirty="0" smtClean="0">
                <a:latin typeface="Arial" panose="020B0604020202020204" pitchFamily="34" charset="0"/>
              </a:rPr>
              <a:t> </a:t>
            </a:r>
            <a:r>
              <a:rPr lang="sv-SE" altLang="sv-SE" dirty="0" err="1" smtClean="0">
                <a:latin typeface="Arial" panose="020B0604020202020204" pitchFamily="34" charset="0"/>
              </a:rPr>
              <a:t>high</a:t>
            </a:r>
            <a:r>
              <a:rPr lang="sv-SE" altLang="sv-SE" dirty="0" smtClean="0">
                <a:latin typeface="Arial" panose="020B0604020202020204" pitchFamily="34" charset="0"/>
              </a:rPr>
              <a:t> </a:t>
            </a:r>
            <a:r>
              <a:rPr lang="sv-SE" altLang="sv-SE" dirty="0" err="1" smtClean="0">
                <a:latin typeface="Arial" panose="020B0604020202020204" pitchFamily="34" charset="0"/>
              </a:rPr>
              <a:t>financial</a:t>
            </a:r>
            <a:r>
              <a:rPr lang="sv-SE" altLang="sv-SE" baseline="0" dirty="0" smtClean="0">
                <a:latin typeface="Arial" panose="020B0604020202020204" pitchFamily="34" charset="0"/>
              </a:rPr>
              <a:t> and </a:t>
            </a:r>
            <a:r>
              <a:rPr lang="sv-SE" altLang="sv-SE" baseline="0" dirty="0" err="1" smtClean="0">
                <a:latin typeface="Arial" panose="020B0604020202020204" pitchFamily="34" charset="0"/>
              </a:rPr>
              <a:t>carbon</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values</a:t>
            </a:r>
            <a:r>
              <a:rPr lang="sv-SE" altLang="sv-SE" baseline="0" dirty="0" smtClean="0">
                <a:latin typeface="Arial" panose="020B0604020202020204" pitchFamily="34" charset="0"/>
              </a:rPr>
              <a:t>, </a:t>
            </a:r>
            <a:r>
              <a:rPr lang="sv-SE" altLang="sv-SE" dirty="0" err="1" smtClean="0">
                <a:latin typeface="Arial" panose="020B0604020202020204" pitchFamily="34" charset="0"/>
              </a:rPr>
              <a:t>we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expericed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one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the </a:t>
            </a:r>
            <a:r>
              <a:rPr lang="sv-SE" altLang="sv-SE" baseline="0" dirty="0" err="1" smtClean="0">
                <a:latin typeface="Arial" panose="020B0604020202020204" pitchFamily="34" charset="0"/>
              </a:rPr>
              <a:t>largest</a:t>
            </a:r>
            <a:r>
              <a:rPr lang="sv-SE" altLang="sv-SE" baseline="0" dirty="0" smtClean="0">
                <a:latin typeface="Arial" panose="020B0604020202020204" pitchFamily="34" charset="0"/>
              </a:rPr>
              <a:t> storms </a:t>
            </a:r>
            <a:r>
              <a:rPr lang="sv-SE" altLang="sv-SE" baseline="0" dirty="0" err="1" smtClean="0">
                <a:latin typeface="Arial" panose="020B0604020202020204" pitchFamily="34" charset="0"/>
              </a:rPr>
              <a:t>ever</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about</a:t>
            </a:r>
            <a:r>
              <a:rPr lang="sv-SE" altLang="sv-SE" baseline="0" dirty="0" smtClean="0">
                <a:latin typeface="Arial" panose="020B0604020202020204" pitchFamily="34" charset="0"/>
              </a:rPr>
              <a:t> 10 </a:t>
            </a:r>
            <a:r>
              <a:rPr lang="sv-SE" altLang="sv-SE" baseline="0" dirty="0" err="1" smtClean="0">
                <a:latin typeface="Arial" panose="020B0604020202020204" pitchFamily="34" charset="0"/>
              </a:rPr>
              <a:t>years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ago</a:t>
            </a:r>
            <a:r>
              <a:rPr lang="sv-SE" altLang="sv-SE" baseline="0" dirty="0" smtClean="0">
                <a:latin typeface="Arial" panose="020B0604020202020204" pitchFamily="34" charset="0"/>
              </a:rPr>
              <a:t> </a:t>
            </a:r>
            <a:r>
              <a:rPr lang="sv-SE" altLang="sv-SE" dirty="0" err="1" smtClean="0">
                <a:latin typeface="Arial" panose="020B0604020202020204" pitchFamily="34" charset="0"/>
              </a:rPr>
              <a:t>that</a:t>
            </a:r>
            <a:r>
              <a:rPr lang="sv-SE" altLang="sv-SE" dirty="0" smtClean="0">
                <a:latin typeface="Arial" panose="020B0604020202020204" pitchFamily="34" charset="0"/>
              </a:rPr>
              <a:t> </a:t>
            </a:r>
            <a:r>
              <a:rPr lang="sv-SE" altLang="sv-SE" dirty="0" err="1" smtClean="0">
                <a:latin typeface="Arial" panose="020B0604020202020204" pitchFamily="34" charset="0"/>
              </a:rPr>
              <a:t>showed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that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very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vulnerable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to</a:t>
            </a:r>
            <a:r>
              <a:rPr lang="sv-SE" altLang="sv-SE" baseline="0" dirty="0" smtClean="0">
                <a:latin typeface="Arial" panose="020B0604020202020204" pitchFamily="34" charset="0"/>
              </a:rPr>
              <a:t> extreme events. </a:t>
            </a:r>
          </a:p>
          <a:p>
            <a:r>
              <a:rPr lang="sv-SE" altLang="sv-SE" baseline="0" dirty="0" err="1" smtClean="0">
                <a:latin typeface="Arial" panose="020B0604020202020204" pitchFamily="34" charset="0"/>
              </a:rPr>
              <a:t>About</a:t>
            </a:r>
            <a:r>
              <a:rPr lang="sv-SE" altLang="sv-SE" baseline="0" dirty="0" smtClean="0">
                <a:latin typeface="Arial" panose="020B0604020202020204" pitchFamily="34" charset="0"/>
              </a:rPr>
              <a:t> 75 million </a:t>
            </a:r>
            <a:r>
              <a:rPr lang="sv-SE" altLang="sv-SE" baseline="0" dirty="0" err="1" smtClean="0">
                <a:latin typeface="Arial" panose="020B0604020202020204" pitchFamily="34" charset="0"/>
              </a:rPr>
              <a:t>cubic</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sqaure</a:t>
            </a:r>
            <a:r>
              <a:rPr lang="sv-SE" altLang="sv-SE" baseline="0" dirty="0" smtClean="0">
                <a:latin typeface="Arial" panose="020B0604020202020204" pitchFamily="34" charset="0"/>
              </a:rPr>
              <a:t> meters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wood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was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fellled</a:t>
            </a:r>
            <a:r>
              <a:rPr lang="sv-SE" altLang="sv-SE" baseline="0" dirty="0" smtClean="0">
                <a:latin typeface="Arial" panose="020B0604020202020204" pitchFamily="34" charset="0"/>
              </a:rPr>
              <a:t> in </a:t>
            </a:r>
            <a:r>
              <a:rPr lang="sv-SE" altLang="sv-SE" baseline="0" dirty="0" err="1" smtClean="0">
                <a:latin typeface="Arial" panose="020B0604020202020204" pitchFamily="34" charset="0"/>
              </a:rPr>
              <a:t>this</a:t>
            </a:r>
            <a:r>
              <a:rPr lang="sv-SE" altLang="sv-SE" baseline="0" dirty="0" smtClean="0">
                <a:latin typeface="Arial" panose="020B0604020202020204" pitchFamily="34" charset="0"/>
              </a:rPr>
              <a:t> storm </a:t>
            </a:r>
            <a:r>
              <a:rPr lang="sv-SE" altLang="sv-SE" baseline="0" dirty="0" err="1" smtClean="0">
                <a:latin typeface="Arial" panose="020B0604020202020204" pitchFamily="34" charset="0"/>
              </a:rPr>
              <a:t>amounting</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to</a:t>
            </a:r>
            <a:r>
              <a:rPr lang="sv-SE" altLang="sv-SE" baseline="0" dirty="0" smtClean="0">
                <a:latin typeface="Arial" panose="020B0604020202020204" pitchFamily="34" charset="0"/>
              </a:rPr>
              <a:t> 0.5%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the Swedish </a:t>
            </a:r>
            <a:r>
              <a:rPr lang="sv-SE" altLang="sv-SE" baseline="0" dirty="0" err="1" smtClean="0">
                <a:latin typeface="Arial" panose="020B0604020202020204" pitchFamily="34" charset="0"/>
              </a:rPr>
              <a:t>forests</a:t>
            </a:r>
            <a:r>
              <a:rPr lang="sv-SE" altLang="sv-SE" baseline="0" dirty="0" smtClean="0">
                <a:latin typeface="Arial" panose="020B0604020202020204" pitchFamily="34" charset="0"/>
              </a:rPr>
              <a:t>.</a:t>
            </a:r>
            <a:endParaRPr lang="sv-SE" altLang="sv-SE" dirty="0" smtClean="0">
              <a:latin typeface="Arial" panose="020B0604020202020204" pitchFamily="34" charset="0"/>
            </a:endParaRPr>
          </a:p>
          <a:p>
            <a:r>
              <a:rPr lang="sv-SE" altLang="sv-SE" dirty="0" err="1" smtClean="0">
                <a:latin typeface="Arial" panose="020B0604020202020204" pitchFamily="34" charset="0"/>
              </a:rPr>
              <a:t>Since</a:t>
            </a:r>
            <a:r>
              <a:rPr lang="sv-SE" altLang="sv-SE" baseline="0" dirty="0" smtClean="0">
                <a:latin typeface="Arial" panose="020B0604020202020204" pitchFamily="34" charset="0"/>
              </a:rPr>
              <a:t> a </a:t>
            </a:r>
            <a:r>
              <a:rPr lang="sv-SE" altLang="sv-SE" baseline="0" dirty="0" err="1" smtClean="0">
                <a:latin typeface="Arial" panose="020B0604020202020204" pitchFamily="34" charset="0"/>
              </a:rPr>
              <a:t>majority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these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forests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monoculture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production</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forests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with</a:t>
            </a:r>
            <a:r>
              <a:rPr lang="sv-SE" altLang="sv-SE" baseline="0" dirty="0" smtClean="0">
                <a:latin typeface="Arial" panose="020B0604020202020204" pitchFamily="34" charset="0"/>
              </a:rPr>
              <a:t> Scots </a:t>
            </a:r>
            <a:r>
              <a:rPr lang="sv-SE" altLang="sv-SE" baseline="0" dirty="0" err="1" smtClean="0">
                <a:latin typeface="Arial" panose="020B0604020202020204" pitchFamily="34" charset="0"/>
              </a:rPr>
              <a:t>pine</a:t>
            </a:r>
            <a:r>
              <a:rPr lang="sv-SE" altLang="sv-SE" baseline="0" dirty="0" smtClean="0">
                <a:latin typeface="Arial" panose="020B0604020202020204" pitchFamily="34" charset="0"/>
              </a:rPr>
              <a:t> and </a:t>
            </a:r>
            <a:r>
              <a:rPr lang="sv-SE" altLang="sv-SE" baseline="0" dirty="0" err="1" smtClean="0">
                <a:latin typeface="Arial" panose="020B0604020202020204" pitchFamily="34" charset="0"/>
              </a:rPr>
              <a:t>Norway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spruce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which</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more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vulnerable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to</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these</a:t>
            </a:r>
            <a:r>
              <a:rPr lang="sv-SE" altLang="sv-SE" baseline="0" dirty="0" smtClean="0">
                <a:latin typeface="Arial" panose="020B0604020202020204" pitchFamily="34" charset="0"/>
              </a:rPr>
              <a:t> kind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events </a:t>
            </a:r>
            <a:r>
              <a:rPr lang="sv-SE" altLang="sv-SE" baseline="0" dirty="0" err="1" smtClean="0">
                <a:latin typeface="Arial" panose="020B0604020202020204" pitchFamily="34" charset="0"/>
              </a:rPr>
              <a:t>that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decodiuoes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forests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had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this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very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large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devastation</a:t>
            </a:r>
            <a:r>
              <a:rPr lang="sv-SE" altLang="sv-SE" baseline="0" dirty="0" smtClean="0">
                <a:latin typeface="Arial" panose="020B0604020202020204" pitchFamily="34" charset="0"/>
              </a:rPr>
              <a:t>. </a:t>
            </a:r>
          </a:p>
          <a:p>
            <a:r>
              <a:rPr lang="sv-SE" altLang="sv-SE" dirty="0" err="1" smtClean="0">
                <a:latin typeface="Arial" panose="020B0604020202020204" pitchFamily="34" charset="0"/>
              </a:rPr>
              <a:t>This</a:t>
            </a:r>
            <a:r>
              <a:rPr lang="sv-SE" altLang="sv-SE" dirty="0" smtClean="0">
                <a:latin typeface="Arial" panose="020B0604020202020204" pitchFamily="34" charset="0"/>
              </a:rPr>
              <a:t> </a:t>
            </a:r>
            <a:r>
              <a:rPr lang="sv-SE" altLang="sv-SE" dirty="0" err="1" smtClean="0">
                <a:latin typeface="Arial" panose="020B0604020202020204" pitchFamily="34" charset="0"/>
              </a:rPr>
              <a:t>means</a:t>
            </a:r>
            <a:r>
              <a:rPr lang="sv-SE" altLang="sv-SE" dirty="0" smtClean="0">
                <a:latin typeface="Arial" panose="020B0604020202020204" pitchFamily="34" charset="0"/>
              </a:rPr>
              <a:t> </a:t>
            </a:r>
            <a:r>
              <a:rPr lang="sv-SE" altLang="sv-SE" dirty="0" err="1" smtClean="0">
                <a:latin typeface="Arial" panose="020B0604020202020204" pitchFamily="34" charset="0"/>
              </a:rPr>
              <a:t>that</a:t>
            </a:r>
            <a:r>
              <a:rPr lang="sv-SE" altLang="sv-SE" dirty="0" smtClean="0">
                <a:latin typeface="Arial" panose="020B0604020202020204" pitchFamily="34" charset="0"/>
              </a:rPr>
              <a:t> in</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any</a:t>
            </a:r>
            <a:r>
              <a:rPr lang="sv-SE" altLang="sv-SE" baseline="0" dirty="0" smtClean="0">
                <a:latin typeface="Arial" panose="020B0604020202020204" pitchFamily="34" charset="0"/>
              </a:rPr>
              <a:t> </a:t>
            </a:r>
            <a:r>
              <a:rPr lang="sv-SE" altLang="sv-SE" dirty="0" smtClean="0">
                <a:latin typeface="Arial" panose="020B0604020202020204" pitchFamily="34" charset="0"/>
              </a:rPr>
              <a:t>management and restoration</a:t>
            </a:r>
            <a:r>
              <a:rPr lang="sv-SE" altLang="sv-SE" baseline="0" dirty="0" smtClean="0">
                <a:latin typeface="Arial" panose="020B0604020202020204" pitchFamily="34" charset="0"/>
              </a:rPr>
              <a:t> </a:t>
            </a:r>
            <a:r>
              <a:rPr lang="sv-SE" altLang="sv-SE" dirty="0" smtClean="0">
                <a:latin typeface="Arial" panose="020B0604020202020204" pitchFamily="34" charset="0"/>
              </a:rPr>
              <a:t>process </a:t>
            </a:r>
            <a:r>
              <a:rPr lang="sv-SE" altLang="sv-SE" dirty="0" err="1" smtClean="0">
                <a:latin typeface="Arial" panose="020B0604020202020204" pitchFamily="34" charset="0"/>
              </a:rPr>
              <a:t>you</a:t>
            </a:r>
            <a:r>
              <a:rPr lang="sv-SE" altLang="sv-SE" dirty="0" smtClean="0">
                <a:latin typeface="Arial" panose="020B0604020202020204" pitchFamily="34" charset="0"/>
              </a:rPr>
              <a:t> </a:t>
            </a:r>
            <a:r>
              <a:rPr lang="sv-SE" altLang="sv-SE" dirty="0" err="1" smtClean="0">
                <a:latin typeface="Arial" panose="020B0604020202020204" pitchFamily="34" charset="0"/>
              </a:rPr>
              <a:t>have</a:t>
            </a:r>
            <a:r>
              <a:rPr lang="sv-SE" altLang="sv-SE" dirty="0" smtClean="0">
                <a:latin typeface="Arial" panose="020B0604020202020204" pitchFamily="34" charset="0"/>
              </a:rPr>
              <a:t> </a:t>
            </a:r>
            <a:r>
              <a:rPr lang="sv-SE" altLang="sv-SE" dirty="0" err="1" smtClean="0">
                <a:latin typeface="Arial" panose="020B0604020202020204" pitchFamily="34" charset="0"/>
              </a:rPr>
              <a:t>to</a:t>
            </a:r>
            <a:r>
              <a:rPr lang="sv-SE" altLang="sv-SE" dirty="0" smtClean="0">
                <a:latin typeface="Arial" panose="020B0604020202020204" pitchFamily="34" charset="0"/>
              </a:rPr>
              <a:t> be </a:t>
            </a:r>
            <a:r>
              <a:rPr lang="sv-SE" altLang="sv-SE" dirty="0" err="1" smtClean="0">
                <a:latin typeface="Arial" panose="020B0604020202020204" pitchFamily="34" charset="0"/>
              </a:rPr>
              <a:t>aware</a:t>
            </a:r>
            <a:r>
              <a:rPr lang="sv-SE" altLang="sv-SE" baseline="0" dirty="0" smtClean="0">
                <a:latin typeface="Arial" panose="020B0604020202020204" pitchFamily="34" charset="0"/>
              </a:rPr>
              <a:t> and </a:t>
            </a:r>
            <a:r>
              <a:rPr lang="sv-SE" altLang="sv-SE" baseline="0" dirty="0" err="1" smtClean="0">
                <a:latin typeface="Arial" panose="020B0604020202020204" pitchFamily="34" charset="0"/>
              </a:rPr>
              <a:t>take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into</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account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the </a:t>
            </a:r>
            <a:r>
              <a:rPr lang="sv-SE" altLang="sv-SE" baseline="0" dirty="0" err="1" smtClean="0">
                <a:latin typeface="Arial" panose="020B0604020202020204" pitchFamily="34" charset="0"/>
              </a:rPr>
              <a:t>threats</a:t>
            </a:r>
            <a:r>
              <a:rPr lang="sv-SE" altLang="sv-SE" dirty="0" smtClean="0">
                <a:latin typeface="Arial" panose="020B0604020202020204" pitchFamily="34" charset="0"/>
              </a:rPr>
              <a:t> and </a:t>
            </a:r>
            <a:r>
              <a:rPr lang="sv-SE" altLang="sv-SE" dirty="0" err="1" smtClean="0">
                <a:latin typeface="Arial" panose="020B0604020202020204" pitchFamily="34" charset="0"/>
              </a:rPr>
              <a:t>impacts</a:t>
            </a:r>
            <a:r>
              <a:rPr lang="sv-SE" altLang="sv-SE" dirty="0" smtClean="0">
                <a:latin typeface="Arial" panose="020B0604020202020204" pitchFamily="34" charset="0"/>
              </a:rPr>
              <a: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This</a:t>
            </a:r>
            <a:r>
              <a:rPr lang="sv-SE" altLang="sv-SE" baseline="0" dirty="0" smtClean="0">
                <a:latin typeface="Arial" panose="020B0604020202020204" pitchFamily="34" charset="0"/>
              </a:rPr>
              <a:t> situation </a:t>
            </a:r>
            <a:r>
              <a:rPr lang="sv-SE" altLang="sv-SE" baseline="0" dirty="0" err="1" smtClean="0">
                <a:latin typeface="Arial" panose="020B0604020202020204" pitchFamily="34" charset="0"/>
              </a:rPr>
              <a:t>clearly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showed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that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were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very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vulnerable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despite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having</a:t>
            </a:r>
            <a:r>
              <a:rPr lang="sv-SE" altLang="sv-SE" baseline="0" dirty="0" smtClean="0">
                <a:latin typeface="Arial" panose="020B0604020202020204" pitchFamily="34" charset="0"/>
              </a:rPr>
              <a:t> a </a:t>
            </a:r>
            <a:r>
              <a:rPr lang="sv-SE" altLang="sv-SE" baseline="0" dirty="0" err="1" smtClean="0">
                <a:latin typeface="Arial" panose="020B0604020202020204" pitchFamily="34" charset="0"/>
              </a:rPr>
              <a:t>quite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developed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forestry</a:t>
            </a:r>
            <a:r>
              <a:rPr lang="sv-SE" altLang="sv-SE" baseline="0" dirty="0" smtClean="0">
                <a:latin typeface="Arial" panose="020B0604020202020204" pitchFamily="34" charset="0"/>
              </a:rPr>
              <a:t>. </a:t>
            </a:r>
            <a:endParaRPr lang="sv-SE" altLang="sv-SE" dirty="0" smtClean="0">
              <a:latin typeface="Arial" panose="020B0604020202020204" pitchFamily="34" charset="0"/>
            </a:endParaRPr>
          </a:p>
          <a:p>
            <a:endParaRPr lang="sv-SE" altLang="sv-SE" dirty="0" smtClean="0">
              <a:latin typeface="Arial" panose="020B0604020202020204" pitchFamily="34" charset="0"/>
            </a:endParaRPr>
          </a:p>
        </p:txBody>
      </p:sp>
    </p:spTree>
    <p:extLst>
      <p:ext uri="{BB962C8B-B14F-4D97-AF65-F5344CB8AC3E}">
        <p14:creationId xmlns:p14="http://schemas.microsoft.com/office/powerpoint/2010/main" val="278736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Speaking</a:t>
            </a:r>
            <a:r>
              <a:rPr lang="sv-SE" baseline="0" dirty="0" smtClean="0"/>
              <a:t> </a:t>
            </a:r>
            <a:r>
              <a:rPr lang="sv-SE" baseline="0" dirty="0" err="1" smtClean="0"/>
              <a:t>of</a:t>
            </a:r>
            <a:r>
              <a:rPr lang="sv-SE" baseline="0" dirty="0" smtClean="0"/>
              <a:t> management, </a:t>
            </a:r>
            <a:r>
              <a:rPr lang="sv-SE" baseline="0" dirty="0" err="1" smtClean="0"/>
              <a:t>s</a:t>
            </a:r>
            <a:r>
              <a:rPr lang="sv-SE" dirty="0" err="1" smtClean="0"/>
              <a:t>ome</a:t>
            </a:r>
            <a:r>
              <a:rPr lang="sv-SE" baseline="0" dirty="0" smtClean="0"/>
              <a:t> </a:t>
            </a:r>
            <a:r>
              <a:rPr lang="sv-SE" baseline="0" dirty="0" err="1" smtClean="0"/>
              <a:t>of</a:t>
            </a:r>
            <a:r>
              <a:rPr lang="sv-SE" baseline="0" dirty="0" smtClean="0"/>
              <a:t> </a:t>
            </a:r>
            <a:r>
              <a:rPr lang="sv-SE" baseline="0" dirty="0" err="1" smtClean="0"/>
              <a:t>you</a:t>
            </a:r>
            <a:r>
              <a:rPr lang="sv-SE" baseline="0" dirty="0" smtClean="0"/>
              <a:t> </a:t>
            </a:r>
            <a:r>
              <a:rPr lang="sv-SE" baseline="0" dirty="0" err="1" smtClean="0"/>
              <a:t>have</a:t>
            </a:r>
            <a:r>
              <a:rPr lang="sv-SE" baseline="0" dirty="0" smtClean="0"/>
              <a:t> </a:t>
            </a:r>
            <a:r>
              <a:rPr lang="sv-SE" baseline="0" dirty="0" err="1" smtClean="0"/>
              <a:t>probbaly</a:t>
            </a:r>
            <a:r>
              <a:rPr lang="sv-SE" baseline="0" dirty="0" smtClean="0"/>
              <a:t> </a:t>
            </a:r>
            <a:r>
              <a:rPr lang="sv-SE" baseline="0" dirty="0" err="1" smtClean="0"/>
              <a:t>seen</a:t>
            </a:r>
            <a:r>
              <a:rPr lang="sv-SE" baseline="0" dirty="0" smtClean="0"/>
              <a:t> the </a:t>
            </a:r>
            <a:r>
              <a:rPr lang="sv-SE" baseline="0" dirty="0" err="1" smtClean="0"/>
              <a:t>sharp</a:t>
            </a:r>
            <a:r>
              <a:rPr lang="sv-SE" baseline="0" dirty="0" smtClean="0"/>
              <a:t> </a:t>
            </a:r>
            <a:r>
              <a:rPr lang="sv-SE" baseline="0" dirty="0" err="1" smtClean="0"/>
              <a:t>divide</a:t>
            </a:r>
            <a:r>
              <a:rPr lang="sv-SE" baseline="0" dirty="0" smtClean="0"/>
              <a:t> in </a:t>
            </a:r>
            <a:r>
              <a:rPr lang="sv-SE" baseline="0" dirty="0" err="1" smtClean="0"/>
              <a:t>forest</a:t>
            </a:r>
            <a:r>
              <a:rPr lang="sv-SE" baseline="0" dirty="0" smtClean="0"/>
              <a:t> cover in the </a:t>
            </a:r>
            <a:r>
              <a:rPr lang="sv-SE" baseline="0" dirty="0" err="1" smtClean="0"/>
              <a:t>border</a:t>
            </a:r>
            <a:r>
              <a:rPr lang="sv-SE" baseline="0" dirty="0" smtClean="0"/>
              <a:t> </a:t>
            </a:r>
            <a:r>
              <a:rPr lang="sv-SE" baseline="0" dirty="0" err="1" smtClean="0"/>
              <a:t>between</a:t>
            </a:r>
            <a:r>
              <a:rPr lang="sv-SE" baseline="0" dirty="0" smtClean="0"/>
              <a:t> Haiti and </a:t>
            </a:r>
            <a:r>
              <a:rPr lang="sv-SE" baseline="0" dirty="0" err="1" smtClean="0"/>
              <a:t>Domican</a:t>
            </a:r>
            <a:r>
              <a:rPr lang="sv-SE" baseline="0" dirty="0" smtClean="0"/>
              <a:t> </a:t>
            </a:r>
            <a:r>
              <a:rPr lang="sv-SE" baseline="0" dirty="0" err="1" smtClean="0"/>
              <a:t>Republic</a:t>
            </a:r>
            <a:r>
              <a:rPr lang="sv-SE" baseline="0" dirty="0" smtClean="0"/>
              <a:t>. </a:t>
            </a:r>
            <a:r>
              <a:rPr lang="en-US" dirty="0" smtClean="0"/>
              <a:t>Haiti was once lush Caribbean island nation has been virtually cut clean of its former tree cover by an impoverished people desperate for fuel</a:t>
            </a:r>
            <a:r>
              <a:rPr lang="en-US" baseline="0" dirty="0" smtClean="0"/>
              <a:t> while the </a:t>
            </a:r>
            <a:r>
              <a:rPr lang="en-US" baseline="0" dirty="0" err="1" smtClean="0"/>
              <a:t>Domican</a:t>
            </a:r>
            <a:r>
              <a:rPr lang="en-US" baseline="0" dirty="0" smtClean="0"/>
              <a:t> Republic has a 60% forest cover.</a:t>
            </a:r>
            <a:r>
              <a:rPr lang="sv-SE" baseline="0" dirty="0" smtClean="0"/>
              <a:t> </a:t>
            </a:r>
            <a:r>
              <a:rPr lang="sv-SE" dirty="0" err="1" smtClean="0"/>
              <a:t>With</a:t>
            </a:r>
            <a:r>
              <a:rPr lang="sv-SE" dirty="0" smtClean="0"/>
              <a:t> </a:t>
            </a:r>
            <a:r>
              <a:rPr lang="sv-SE" dirty="0" err="1" smtClean="0"/>
              <a:t>more</a:t>
            </a:r>
            <a:r>
              <a:rPr lang="sv-SE" dirty="0" smtClean="0"/>
              <a:t> </a:t>
            </a:r>
            <a:r>
              <a:rPr lang="sv-SE" dirty="0" err="1" smtClean="0"/>
              <a:t>healthy</a:t>
            </a:r>
            <a:r>
              <a:rPr lang="sv-SE" dirty="0" smtClean="0"/>
              <a:t> </a:t>
            </a:r>
            <a:r>
              <a:rPr lang="sv-SE" dirty="0" err="1" smtClean="0"/>
              <a:t>forests</a:t>
            </a:r>
            <a:r>
              <a:rPr lang="sv-SE" dirty="0" smtClean="0"/>
              <a:t> in Haiti</a:t>
            </a:r>
            <a:r>
              <a:rPr lang="sv-SE" baseline="0" dirty="0" smtClean="0"/>
              <a:t> the </a:t>
            </a:r>
            <a:r>
              <a:rPr lang="sv-SE" baseline="0" dirty="0" err="1" smtClean="0"/>
              <a:t>death</a:t>
            </a:r>
            <a:r>
              <a:rPr lang="sv-SE" baseline="0" dirty="0" smtClean="0"/>
              <a:t> </a:t>
            </a:r>
            <a:r>
              <a:rPr lang="sv-SE" baseline="0" dirty="0" err="1" smtClean="0"/>
              <a:t>toll</a:t>
            </a:r>
            <a:r>
              <a:rPr lang="sv-SE" baseline="0" dirty="0" smtClean="0"/>
              <a:t> from the </a:t>
            </a:r>
            <a:r>
              <a:rPr lang="sv-SE" baseline="0" dirty="0" err="1" smtClean="0"/>
              <a:t>hurricane</a:t>
            </a:r>
            <a:r>
              <a:rPr lang="sv-SE" baseline="0" dirty="0" smtClean="0"/>
              <a:t> Matthew </a:t>
            </a:r>
            <a:r>
              <a:rPr lang="sv-SE" baseline="0" dirty="0" err="1" smtClean="0"/>
              <a:t>two</a:t>
            </a:r>
            <a:r>
              <a:rPr lang="sv-SE" baseline="0" dirty="0" smtClean="0"/>
              <a:t> </a:t>
            </a:r>
            <a:r>
              <a:rPr lang="sv-SE" baseline="0" dirty="0" err="1" smtClean="0"/>
              <a:t>weeks</a:t>
            </a:r>
            <a:r>
              <a:rPr lang="sv-SE" baseline="0" dirty="0" smtClean="0"/>
              <a:t> </a:t>
            </a:r>
            <a:r>
              <a:rPr lang="sv-SE" baseline="0" dirty="0" err="1" smtClean="0"/>
              <a:t>ago</a:t>
            </a:r>
            <a:r>
              <a:rPr lang="sv-SE" baseline="0" dirty="0" smtClean="0"/>
              <a:t> </a:t>
            </a:r>
            <a:r>
              <a:rPr lang="sv-SE" baseline="0" dirty="0" err="1" smtClean="0"/>
              <a:t>would</a:t>
            </a:r>
            <a:r>
              <a:rPr lang="sv-SE" baseline="0" dirty="0" smtClean="0"/>
              <a:t> </a:t>
            </a:r>
            <a:r>
              <a:rPr lang="sv-SE" baseline="0" dirty="0" err="1" smtClean="0"/>
              <a:t>had</a:t>
            </a:r>
            <a:r>
              <a:rPr lang="sv-SE" baseline="0" dirty="0" smtClean="0"/>
              <a:t> </a:t>
            </a:r>
            <a:r>
              <a:rPr lang="sv-SE" baseline="0" dirty="0" err="1" smtClean="0"/>
              <a:t>most</a:t>
            </a:r>
            <a:r>
              <a:rPr lang="sv-SE" baseline="0" dirty="0" smtClean="0"/>
              <a:t> </a:t>
            </a:r>
            <a:r>
              <a:rPr lang="sv-SE" baseline="0" dirty="0" err="1" smtClean="0"/>
              <a:t>likley</a:t>
            </a:r>
            <a:r>
              <a:rPr lang="sv-SE" baseline="0" dirty="0" smtClean="0"/>
              <a:t> </a:t>
            </a:r>
            <a:r>
              <a:rPr lang="sv-SE" baseline="0" dirty="0" err="1" smtClean="0"/>
              <a:t>been</a:t>
            </a:r>
            <a:r>
              <a:rPr lang="sv-SE" baseline="0" dirty="0" smtClean="0"/>
              <a:t> </a:t>
            </a:r>
            <a:r>
              <a:rPr lang="sv-SE" baseline="0" dirty="0" err="1" smtClean="0"/>
              <a:t>lower</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11</a:t>
            </a:fld>
            <a:endParaRPr lang="sv-SE"/>
          </a:p>
        </p:txBody>
      </p:sp>
    </p:spTree>
    <p:extLst>
      <p:ext uri="{BB962C8B-B14F-4D97-AF65-F5344CB8AC3E}">
        <p14:creationId xmlns:p14="http://schemas.microsoft.com/office/powerpoint/2010/main" val="7846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r>
              <a:rPr lang="en-US" baseline="0" dirty="0" smtClean="0"/>
              <a:t> is the global response to </a:t>
            </a:r>
            <a:r>
              <a:rPr lang="en-US" baseline="0" dirty="0" err="1" smtClean="0"/>
              <a:t>recognise</a:t>
            </a:r>
            <a:r>
              <a:rPr lang="en-US" baseline="0" dirty="0" smtClean="0"/>
              <a:t>, protect and manage different aspects of forests and </a:t>
            </a:r>
            <a:r>
              <a:rPr lang="en-US" baseline="0" dirty="0" err="1" smtClean="0"/>
              <a:t>agrofortersty</a:t>
            </a:r>
            <a:r>
              <a:rPr lang="en-US" baseline="0" dirty="0" smtClean="0"/>
              <a:t> . Well there are a number of </a:t>
            </a:r>
            <a:r>
              <a:rPr lang="en-US" baseline="0" dirty="0" err="1" smtClean="0"/>
              <a:t>initatives</a:t>
            </a:r>
            <a:r>
              <a:rPr lang="en-US" baseline="0" dirty="0" smtClean="0"/>
              <a:t> at different scales, and I have not time to go through all of them, but the biggest </a:t>
            </a:r>
            <a:r>
              <a:rPr lang="en-US" baseline="0" dirty="0" err="1" smtClean="0"/>
              <a:t>initiave</a:t>
            </a:r>
            <a:r>
              <a:rPr lang="en-US" baseline="0" dirty="0" smtClean="0"/>
              <a:t> of all is t</a:t>
            </a:r>
            <a:r>
              <a:rPr lang="en-US" dirty="0" smtClean="0"/>
              <a:t>he Sustainable Development Goals (SDGs)</a:t>
            </a:r>
            <a:r>
              <a:rPr lang="en-US" baseline="0" dirty="0" smtClean="0"/>
              <a:t> was agreed about a year ago and they are </a:t>
            </a:r>
            <a:r>
              <a:rPr lang="en-US" dirty="0" smtClean="0"/>
              <a:t> a universal call to action to end poverty, protect the planet and ensure that all people enjoy peace and prosperity.</a:t>
            </a:r>
          </a:p>
          <a:p>
            <a:r>
              <a:rPr lang="en-US" dirty="0" smtClean="0"/>
              <a:t>These 17 Goals build on the successes of the Millennium Development Goals, while including new areas such as climate change, economic inequality, innovation, sustainable consumption, peace and justice, among other priorities. </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12</a:t>
            </a:fld>
            <a:endParaRPr lang="sv-SE"/>
          </a:p>
        </p:txBody>
      </p:sp>
    </p:spTree>
    <p:extLst>
      <p:ext uri="{BB962C8B-B14F-4D97-AF65-F5344CB8AC3E}">
        <p14:creationId xmlns:p14="http://schemas.microsoft.com/office/powerpoint/2010/main" val="87322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Forests has an promintent feature</a:t>
            </a:r>
            <a:r>
              <a:rPr lang="sv-SE" baseline="0" dirty="0" smtClean="0"/>
              <a:t> in </a:t>
            </a:r>
            <a:r>
              <a:rPr lang="sv-SE" baseline="0" dirty="0" err="1" smtClean="0"/>
              <a:t>goal</a:t>
            </a:r>
            <a:r>
              <a:rPr lang="sv-SE" baseline="0" dirty="0" smtClean="0"/>
              <a:t> #15…. </a:t>
            </a:r>
            <a:r>
              <a:rPr lang="sv-SE" baseline="0" dirty="0" err="1" smtClean="0"/>
              <a:t>With</a:t>
            </a:r>
            <a:r>
              <a:rPr lang="sv-SE" baseline="0" dirty="0" smtClean="0"/>
              <a:t> different 12 </a:t>
            </a:r>
            <a:r>
              <a:rPr lang="sv-SE" baseline="0" dirty="0" err="1" smtClean="0"/>
              <a:t>targets</a:t>
            </a:r>
            <a:r>
              <a:rPr lang="sv-SE" baseline="0" dirty="0" smtClean="0"/>
              <a:t> </a:t>
            </a:r>
            <a:r>
              <a:rPr lang="sv-SE" baseline="0" dirty="0" err="1" smtClean="0"/>
              <a:t>ranging</a:t>
            </a:r>
            <a:r>
              <a:rPr lang="sv-SE" baseline="0" dirty="0" smtClean="0"/>
              <a:t> from </a:t>
            </a:r>
            <a:r>
              <a:rPr lang="sv-SE" baseline="0" dirty="0" err="1" smtClean="0"/>
              <a:t>reversing</a:t>
            </a:r>
            <a:r>
              <a:rPr lang="sv-SE" baseline="0" dirty="0" smtClean="0"/>
              <a:t> </a:t>
            </a:r>
            <a:r>
              <a:rPr lang="sv-SE" baseline="0" dirty="0" err="1" smtClean="0"/>
              <a:t>deforestaion</a:t>
            </a:r>
            <a:r>
              <a:rPr lang="sv-SE" baseline="0" dirty="0" smtClean="0"/>
              <a:t> and degradation </a:t>
            </a:r>
            <a:r>
              <a:rPr lang="sv-SE" baseline="0" dirty="0" err="1" smtClean="0"/>
              <a:t>to</a:t>
            </a:r>
            <a:r>
              <a:rPr lang="sv-SE" baseline="0" dirty="0" smtClean="0"/>
              <a:t> halt </a:t>
            </a:r>
            <a:r>
              <a:rPr lang="sv-SE" baseline="0" dirty="0" err="1" smtClean="0"/>
              <a:t>biodvievsrity</a:t>
            </a:r>
            <a:r>
              <a:rPr lang="sv-SE" baseline="0" dirty="0" smtClean="0"/>
              <a:t> loss and illegal </a:t>
            </a:r>
            <a:r>
              <a:rPr lang="sv-SE" baseline="0" dirty="0" err="1" smtClean="0"/>
              <a:t>trade</a:t>
            </a:r>
            <a:r>
              <a:rPr lang="sv-SE" baseline="0" dirty="0" smtClean="0"/>
              <a:t>. </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13</a:t>
            </a:fld>
            <a:endParaRPr lang="sv-SE"/>
          </a:p>
        </p:txBody>
      </p:sp>
    </p:spTree>
    <p:extLst>
      <p:ext uri="{BB962C8B-B14F-4D97-AF65-F5344CB8AC3E}">
        <p14:creationId xmlns:p14="http://schemas.microsoft.com/office/powerpoint/2010/main" val="74858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are interconnected – often the key to success on one will involve tackling issues more commonly associated with another</a:t>
            </a:r>
            <a:r>
              <a:rPr lang="en-US" baseline="0" dirty="0" smtClean="0"/>
              <a:t> goal which means that there might be synergies and tradeoffs between these goals. </a:t>
            </a:r>
            <a:r>
              <a:rPr lang="en-US" dirty="0" smtClean="0">
                <a:effectLst/>
              </a:rPr>
              <a:t>The new Goals are unique in that they call for action by all countries, poor, rich and middle-income </a:t>
            </a:r>
            <a:r>
              <a:rPr lang="en-US" dirty="0" err="1" smtClean="0">
                <a:effectLst/>
              </a:rPr>
              <a:t>althogh</a:t>
            </a:r>
            <a:r>
              <a:rPr lang="en-US" dirty="0" smtClean="0">
                <a:effectLst/>
              </a:rPr>
              <a:t> </a:t>
            </a:r>
            <a:r>
              <a:rPr lang="en-US" dirty="0" err="1" smtClean="0">
                <a:effectLst/>
              </a:rPr>
              <a:t>governmnets</a:t>
            </a:r>
            <a:r>
              <a:rPr lang="en-US" dirty="0" smtClean="0">
                <a:effectLst/>
              </a:rPr>
              <a:t> governments are expected to take ownership and establish national frameworks for the achievement of the 17 Goals.  Countries have the primary responsibility for follow-up and review of the progress made in implementing the Goals, this means that </a:t>
            </a:r>
            <a:r>
              <a:rPr lang="en-US" dirty="0" err="1" smtClean="0">
                <a:effectLst/>
              </a:rPr>
              <a:t>resrerach</a:t>
            </a:r>
            <a:r>
              <a:rPr lang="en-US" dirty="0" smtClean="0">
                <a:effectLst/>
              </a:rPr>
              <a:t> will have a profound role to</a:t>
            </a:r>
            <a:r>
              <a:rPr lang="en-US" baseline="0" dirty="0" smtClean="0">
                <a:effectLst/>
              </a:rPr>
              <a:t> support and provide data that is timely, accurate, </a:t>
            </a:r>
            <a:r>
              <a:rPr lang="en-US" dirty="0" smtClean="0">
                <a:effectLst/>
              </a:rPr>
              <a:t>accessible.</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14</a:t>
            </a:fld>
            <a:endParaRPr lang="sv-SE"/>
          </a:p>
        </p:txBody>
      </p:sp>
    </p:spTree>
    <p:extLst>
      <p:ext uri="{BB962C8B-B14F-4D97-AF65-F5344CB8AC3E}">
        <p14:creationId xmlns:p14="http://schemas.microsoft.com/office/powerpoint/2010/main" val="3578351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Another prominent</a:t>
            </a:r>
            <a:r>
              <a:rPr lang="en-US" baseline="0" dirty="0" smtClean="0">
                <a:effectLst/>
              </a:rPr>
              <a:t> </a:t>
            </a:r>
            <a:r>
              <a:rPr lang="en-US" baseline="0" dirty="0" err="1" smtClean="0">
                <a:effectLst/>
              </a:rPr>
              <a:t>mechansim</a:t>
            </a:r>
            <a:r>
              <a:rPr lang="en-US" baseline="0" dirty="0" smtClean="0">
                <a:effectLst/>
              </a:rPr>
              <a:t> and common </a:t>
            </a:r>
            <a:r>
              <a:rPr lang="en-US" baseline="0" dirty="0" err="1" smtClean="0">
                <a:effectLst/>
              </a:rPr>
              <a:t>demonator</a:t>
            </a:r>
            <a:r>
              <a:rPr lang="en-US" baseline="0" dirty="0" smtClean="0">
                <a:effectLst/>
              </a:rPr>
              <a:t> for many of you here today is reducing </a:t>
            </a:r>
            <a:r>
              <a:rPr lang="en-US" baseline="0" dirty="0" err="1" smtClean="0">
                <a:effectLst/>
              </a:rPr>
              <a:t>deforetsation</a:t>
            </a:r>
            <a:r>
              <a:rPr lang="en-US" baseline="0" dirty="0" smtClean="0">
                <a:effectLst/>
              </a:rPr>
              <a:t> and degradation (</a:t>
            </a:r>
            <a:r>
              <a:rPr lang="en-US" dirty="0" smtClean="0">
                <a:effectLst/>
              </a:rPr>
              <a:t>REDD) which gained prominence more than 10 years ago,</a:t>
            </a:r>
            <a:r>
              <a:rPr lang="en-US" baseline="0" dirty="0" smtClean="0">
                <a:effectLst/>
              </a:rPr>
              <a:t> and since its inception, REDD+ has </a:t>
            </a:r>
            <a:r>
              <a:rPr lang="en-US" baseline="0" dirty="0" err="1" smtClean="0">
                <a:effectLst/>
              </a:rPr>
              <a:t>evloved</a:t>
            </a:r>
            <a:r>
              <a:rPr lang="en-US" baseline="0" dirty="0" smtClean="0">
                <a:effectLst/>
              </a:rPr>
              <a:t> from </a:t>
            </a:r>
            <a:r>
              <a:rPr lang="en-US" baseline="0" dirty="0" err="1" smtClean="0">
                <a:effectLst/>
              </a:rPr>
              <a:t>euphria</a:t>
            </a:r>
            <a:r>
              <a:rPr lang="en-US" baseline="0" dirty="0" smtClean="0">
                <a:effectLst/>
              </a:rPr>
              <a:t> to reality so to speak being solely a tool for climate change mitigation based on carbon storage in the beginning </a:t>
            </a:r>
            <a:r>
              <a:rPr lang="en-US" sz="1200" dirty="0" smtClean="0"/>
              <a:t>into a complex multifaceted framework operating across multiple governance levels to </a:t>
            </a:r>
            <a:r>
              <a:rPr lang="en-US" sz="1200" dirty="0" err="1" smtClean="0"/>
              <a:t>adress</a:t>
            </a:r>
            <a:r>
              <a:rPr lang="en-US" sz="1200" dirty="0" smtClean="0"/>
              <a:t> other </a:t>
            </a:r>
            <a:r>
              <a:rPr lang="en-US" sz="1200" dirty="0" err="1" smtClean="0"/>
              <a:t>isseus</a:t>
            </a:r>
            <a:r>
              <a:rPr lang="en-US" sz="1200" baseline="0" dirty="0" smtClean="0"/>
              <a:t> as well such as NCB</a:t>
            </a:r>
            <a:endParaRPr lang="en-US" dirty="0" smtClean="0">
              <a:effectLst/>
            </a:endParaRPr>
          </a:p>
          <a:p>
            <a:endParaRPr lang="en-US" dirty="0" smtClean="0">
              <a:effectLst/>
            </a:endParaRPr>
          </a:p>
          <a:p>
            <a:r>
              <a:rPr lang="en-US" dirty="0" smtClean="0">
                <a:effectLst/>
              </a:rPr>
              <a:t>The role of forests to mitigate climate change has been strongly recognized in the </a:t>
            </a:r>
            <a:r>
              <a:rPr lang="en-US" i="1" dirty="0" smtClean="0">
                <a:effectLst/>
              </a:rPr>
              <a:t>Paris Agreement</a:t>
            </a:r>
            <a:r>
              <a:rPr lang="en-US" dirty="0" smtClean="0">
                <a:effectLst/>
              </a:rPr>
              <a:t>, with a specific article devoted to REDD+, which specifically notes:…</a:t>
            </a:r>
          </a:p>
          <a:p>
            <a:endParaRPr lang="en-US" dirty="0" smtClean="0">
              <a:effectLst/>
            </a:endParaRPr>
          </a:p>
          <a:p>
            <a:r>
              <a:rPr lang="en-US" dirty="0" smtClean="0"/>
              <a:t>REDD+ has a critical role to play in the economics of moving away from business-as-usual forest practices. It can help farmers and forest-dependent peoples across the tropics to adopt new practices which conserve, sustain, and/or restore forests, while also helping to implement sustainable land-use policies and ensure their enforcement.</a:t>
            </a:r>
          </a:p>
          <a:p>
            <a:endParaRPr lang="en-US" dirty="0" smtClean="0"/>
          </a:p>
          <a:p>
            <a:r>
              <a:rPr lang="en-US" dirty="0" smtClean="0"/>
              <a:t>It’s a multi stakeholder process</a:t>
            </a:r>
            <a:r>
              <a:rPr lang="en-US" baseline="0" dirty="0" smtClean="0"/>
              <a:t> that will take a long time in most countries since the drivers of deforestation often are located </a:t>
            </a:r>
            <a:r>
              <a:rPr lang="en-US" baseline="0" dirty="0" err="1" smtClean="0"/>
              <a:t>oustide</a:t>
            </a:r>
            <a:r>
              <a:rPr lang="en-US" baseline="0" dirty="0" smtClean="0"/>
              <a:t> the forestry sector </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15</a:t>
            </a:fld>
            <a:endParaRPr lang="sv-SE"/>
          </a:p>
        </p:txBody>
      </p:sp>
    </p:spTree>
    <p:extLst>
      <p:ext uri="{BB962C8B-B14F-4D97-AF65-F5344CB8AC3E}">
        <p14:creationId xmlns:p14="http://schemas.microsoft.com/office/powerpoint/2010/main" val="384907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A major </a:t>
            </a:r>
            <a:r>
              <a:rPr lang="sv-SE" dirty="0" err="1" smtClean="0"/>
              <a:t>challenge</a:t>
            </a:r>
            <a:r>
              <a:rPr lang="sv-SE" baseline="0" dirty="0" smtClean="0"/>
              <a:t> </a:t>
            </a:r>
            <a:r>
              <a:rPr lang="sv-SE" baseline="0" dirty="0" err="1" smtClean="0"/>
              <a:t>with</a:t>
            </a:r>
            <a:r>
              <a:rPr lang="sv-SE" baseline="0" dirty="0" smtClean="0"/>
              <a:t> REDD </a:t>
            </a:r>
            <a:r>
              <a:rPr lang="sv-SE" baseline="0" dirty="0" err="1" smtClean="0"/>
              <a:t>to</a:t>
            </a:r>
            <a:r>
              <a:rPr lang="sv-SE" baseline="0" dirty="0" smtClean="0"/>
              <a:t> </a:t>
            </a:r>
            <a:r>
              <a:rPr lang="sv-SE" baseline="0" dirty="0" err="1" smtClean="0"/>
              <a:t>now</a:t>
            </a:r>
            <a:r>
              <a:rPr lang="sv-SE" baseline="0" dirty="0" smtClean="0"/>
              <a:t> has </a:t>
            </a:r>
            <a:r>
              <a:rPr lang="sv-SE" baseline="0" dirty="0" err="1" smtClean="0"/>
              <a:t>been</a:t>
            </a:r>
            <a:r>
              <a:rPr lang="sv-SE" baseline="0" dirty="0" smtClean="0"/>
              <a:t> the lack </a:t>
            </a:r>
            <a:r>
              <a:rPr lang="sv-SE" baseline="0" dirty="0" err="1" smtClean="0"/>
              <a:t>of</a:t>
            </a:r>
            <a:r>
              <a:rPr lang="sv-SE" baseline="0" dirty="0" smtClean="0"/>
              <a:t> </a:t>
            </a:r>
            <a:r>
              <a:rPr lang="sv-SE" baseline="0" dirty="0" err="1" smtClean="0"/>
              <a:t>funding</a:t>
            </a:r>
            <a:r>
              <a:rPr lang="sv-SE" baseline="0" dirty="0" smtClean="0"/>
              <a:t>. As a </a:t>
            </a:r>
            <a:r>
              <a:rPr lang="sv-SE" baseline="0" dirty="0" err="1" smtClean="0"/>
              <a:t>response</a:t>
            </a:r>
            <a:r>
              <a:rPr lang="sv-SE" baseline="0" dirty="0" smtClean="0"/>
              <a:t> </a:t>
            </a:r>
            <a:r>
              <a:rPr lang="sv-SE" baseline="0" dirty="0" err="1" smtClean="0"/>
              <a:t>to</a:t>
            </a:r>
            <a:r>
              <a:rPr lang="sv-SE" baseline="0" dirty="0" smtClean="0"/>
              <a:t> </a:t>
            </a:r>
            <a:r>
              <a:rPr lang="sv-SE" baseline="0" dirty="0" err="1" smtClean="0"/>
              <a:t>that</a:t>
            </a:r>
            <a:r>
              <a:rPr lang="sv-SE" baseline="0" dirty="0" smtClean="0"/>
              <a:t>,  </a:t>
            </a:r>
            <a:r>
              <a:rPr lang="sv-SE" dirty="0" smtClean="0"/>
              <a:t>I </a:t>
            </a:r>
            <a:r>
              <a:rPr lang="sv-SE" dirty="0" err="1" smtClean="0"/>
              <a:t>was</a:t>
            </a:r>
            <a:r>
              <a:rPr lang="sv-SE" dirty="0" smtClean="0"/>
              <a:t> co-</a:t>
            </a:r>
            <a:r>
              <a:rPr lang="sv-SE" dirty="0" err="1" smtClean="0"/>
              <a:t>athorting</a:t>
            </a:r>
            <a:r>
              <a:rPr lang="sv-SE" baseline="0" dirty="0" smtClean="0"/>
              <a:t> a </a:t>
            </a:r>
            <a:r>
              <a:rPr lang="sv-SE" baseline="0" dirty="0" err="1" smtClean="0"/>
              <a:t>book</a:t>
            </a:r>
            <a:r>
              <a:rPr lang="sv-SE" baseline="0" dirty="0" smtClean="0"/>
              <a:t> </a:t>
            </a:r>
            <a:r>
              <a:rPr lang="sv-SE" baseline="0" dirty="0" err="1" smtClean="0"/>
              <a:t>with</a:t>
            </a:r>
            <a:r>
              <a:rPr lang="sv-SE" baseline="0" dirty="0" smtClean="0"/>
              <a:t> CIFOR in Indonesia </a:t>
            </a:r>
            <a:r>
              <a:rPr lang="sv-SE" baseline="0" dirty="0" err="1" smtClean="0"/>
              <a:t>that</a:t>
            </a:r>
            <a:r>
              <a:rPr lang="sv-SE" baseline="0" dirty="0" smtClean="0"/>
              <a:t> </a:t>
            </a:r>
            <a:r>
              <a:rPr lang="sv-SE" baseline="0" dirty="0" err="1" smtClean="0"/>
              <a:t>evalluaed</a:t>
            </a:r>
            <a:r>
              <a:rPr lang="sv-SE" baseline="0" dirty="0" smtClean="0"/>
              <a:t> 23 different </a:t>
            </a:r>
            <a:r>
              <a:rPr lang="sv-SE" baseline="0" dirty="0" err="1" smtClean="0"/>
              <a:t>project</a:t>
            </a:r>
            <a:r>
              <a:rPr lang="sv-SE" baseline="0" dirty="0" smtClean="0"/>
              <a:t> </a:t>
            </a:r>
            <a:r>
              <a:rPr lang="sv-SE" baseline="0" dirty="0" err="1" smtClean="0"/>
              <a:t>projects</a:t>
            </a:r>
            <a:r>
              <a:rPr lang="sv-SE" baseline="0" dirty="0" smtClean="0"/>
              <a:t> </a:t>
            </a:r>
            <a:r>
              <a:rPr lang="sv-SE" baseline="0" dirty="0" err="1" smtClean="0"/>
              <a:t>around</a:t>
            </a:r>
            <a:r>
              <a:rPr lang="sv-SE" baseline="0" dirty="0" smtClean="0"/>
              <a:t> the </a:t>
            </a:r>
            <a:r>
              <a:rPr lang="sv-SE" baseline="0" dirty="0" err="1" smtClean="0"/>
              <a:t>tropics</a:t>
            </a:r>
            <a:r>
              <a:rPr lang="sv-SE" baseline="0" dirty="0" smtClean="0"/>
              <a:t>. </a:t>
            </a:r>
            <a:r>
              <a:rPr lang="sv-SE" baseline="0" dirty="0" err="1" smtClean="0"/>
              <a:t>Since</a:t>
            </a:r>
            <a:r>
              <a:rPr lang="sv-SE" baseline="0" dirty="0" smtClean="0"/>
              <a:t> the </a:t>
            </a:r>
            <a:r>
              <a:rPr lang="sv-SE" baseline="0" dirty="0" err="1" smtClean="0"/>
              <a:t>first</a:t>
            </a:r>
            <a:r>
              <a:rPr lang="sv-SE" baseline="0" dirty="0" smtClean="0"/>
              <a:t> </a:t>
            </a:r>
            <a:r>
              <a:rPr lang="sv-SE" baseline="0" dirty="0" err="1" smtClean="0"/>
              <a:t>framwork</a:t>
            </a:r>
            <a:r>
              <a:rPr lang="sv-SE" baseline="0" dirty="0" smtClean="0"/>
              <a:t> on REDD </a:t>
            </a:r>
            <a:r>
              <a:rPr lang="sv-SE" baseline="0" dirty="0" err="1" smtClean="0"/>
              <a:t>was</a:t>
            </a:r>
            <a:r>
              <a:rPr lang="sv-SE" baseline="0" dirty="0" smtClean="0"/>
              <a:t> </a:t>
            </a:r>
            <a:r>
              <a:rPr lang="sv-SE" baseline="0" dirty="0" err="1" smtClean="0"/>
              <a:t>adopted</a:t>
            </a:r>
            <a:r>
              <a:rPr lang="sv-SE" baseline="0" dirty="0" smtClean="0"/>
              <a:t> on REDD in 2009, </a:t>
            </a:r>
            <a:r>
              <a:rPr lang="sv-SE" baseline="0" dirty="0" err="1" smtClean="0"/>
              <a:t>hundeds</a:t>
            </a:r>
            <a:r>
              <a:rPr lang="sv-SE" baseline="0" dirty="0" smtClean="0"/>
              <a:t> </a:t>
            </a:r>
            <a:r>
              <a:rPr lang="sv-SE" baseline="0" dirty="0" err="1" smtClean="0"/>
              <a:t>of</a:t>
            </a:r>
            <a:r>
              <a:rPr lang="sv-SE" baseline="0" dirty="0" smtClean="0"/>
              <a:t> pilot </a:t>
            </a:r>
            <a:r>
              <a:rPr lang="sv-SE" baseline="0" dirty="0" err="1" smtClean="0"/>
              <a:t>projects</a:t>
            </a:r>
            <a:r>
              <a:rPr lang="sv-SE" baseline="0" dirty="0" smtClean="0"/>
              <a:t> </a:t>
            </a:r>
            <a:r>
              <a:rPr lang="sv-SE" baseline="0" dirty="0" err="1" smtClean="0"/>
              <a:t>were</a:t>
            </a:r>
            <a:r>
              <a:rPr lang="sv-SE" baseline="0" dirty="0" smtClean="0"/>
              <a:t> set </a:t>
            </a:r>
            <a:r>
              <a:rPr lang="sv-SE" baseline="0" dirty="0" err="1" smtClean="0"/>
              <a:t>up</a:t>
            </a:r>
            <a:r>
              <a:rPr lang="sv-SE" baseline="0" dirty="0" smtClean="0"/>
              <a:t> </a:t>
            </a:r>
            <a:r>
              <a:rPr lang="sv-SE" baseline="0" dirty="0" err="1" smtClean="0"/>
              <a:t>around</a:t>
            </a:r>
            <a:r>
              <a:rPr lang="sv-SE" baseline="0" dirty="0" smtClean="0"/>
              <a:t> the </a:t>
            </a:r>
            <a:r>
              <a:rPr lang="sv-SE" baseline="0" dirty="0" err="1" smtClean="0"/>
              <a:t>tropics</a:t>
            </a:r>
            <a:r>
              <a:rPr lang="sv-SE" baseline="0" dirty="0" smtClean="0"/>
              <a:t> </a:t>
            </a:r>
            <a:r>
              <a:rPr lang="sv-SE" baseline="0" dirty="0" err="1" smtClean="0"/>
              <a:t>with</a:t>
            </a:r>
            <a:r>
              <a:rPr lang="sv-SE" baseline="0" dirty="0" smtClean="0"/>
              <a:t> the </a:t>
            </a:r>
            <a:r>
              <a:rPr lang="sv-SE" baseline="0" dirty="0" err="1" smtClean="0"/>
              <a:t>aím</a:t>
            </a:r>
            <a:r>
              <a:rPr lang="sv-SE" baseline="0" dirty="0" smtClean="0"/>
              <a:t> </a:t>
            </a:r>
            <a:r>
              <a:rPr lang="sv-SE" baseline="0" dirty="0" err="1" smtClean="0"/>
              <a:t>to</a:t>
            </a:r>
            <a:r>
              <a:rPr lang="sv-SE" baseline="0" dirty="0" smtClean="0"/>
              <a:t> </a:t>
            </a:r>
            <a:r>
              <a:rPr lang="sv-SE" baseline="0" dirty="0" err="1" smtClean="0"/>
              <a:t>inform</a:t>
            </a:r>
            <a:r>
              <a:rPr lang="sv-SE" baseline="0" dirty="0" smtClean="0"/>
              <a:t> </a:t>
            </a:r>
            <a:r>
              <a:rPr lang="sv-SE" baseline="0" dirty="0" err="1" smtClean="0"/>
              <a:t>natiojal</a:t>
            </a:r>
            <a:r>
              <a:rPr lang="sv-SE" baseline="0" dirty="0" smtClean="0"/>
              <a:t> and </a:t>
            </a:r>
            <a:r>
              <a:rPr lang="sv-SE" baseline="0" dirty="0" err="1" smtClean="0"/>
              <a:t>sub</a:t>
            </a:r>
            <a:r>
              <a:rPr lang="sv-SE" baseline="0" dirty="0" smtClean="0"/>
              <a:t>-national </a:t>
            </a:r>
            <a:r>
              <a:rPr lang="sv-SE" baseline="0" dirty="0" err="1" smtClean="0"/>
              <a:t>governmegts</a:t>
            </a:r>
            <a:r>
              <a:rPr lang="sv-SE" baseline="0" dirty="0" smtClean="0"/>
              <a:t> </a:t>
            </a:r>
            <a:r>
              <a:rPr lang="sv-SE" baseline="0" dirty="0" err="1" smtClean="0"/>
              <a:t>of</a:t>
            </a:r>
            <a:r>
              <a:rPr lang="sv-SE" baseline="0" dirty="0" smtClean="0"/>
              <a:t> </a:t>
            </a:r>
            <a:r>
              <a:rPr lang="sv-SE" baseline="0" dirty="0" err="1" smtClean="0"/>
              <a:t>how</a:t>
            </a:r>
            <a:r>
              <a:rPr lang="sv-SE" baseline="0" dirty="0" smtClean="0"/>
              <a:t> REDD </a:t>
            </a:r>
            <a:r>
              <a:rPr lang="sv-SE" baseline="0" dirty="0" err="1" smtClean="0"/>
              <a:t>could</a:t>
            </a:r>
            <a:r>
              <a:rPr lang="sv-SE" baseline="0" dirty="0" smtClean="0"/>
              <a:t> look like in a real </a:t>
            </a:r>
            <a:r>
              <a:rPr lang="sv-SE" baseline="0" dirty="0" err="1" smtClean="0"/>
              <a:t>lif</a:t>
            </a:r>
            <a:r>
              <a:rPr lang="sv-SE" baseline="0" dirty="0" smtClean="0"/>
              <a:t> </a:t>
            </a:r>
            <a:r>
              <a:rPr lang="sv-SE" baseline="0" dirty="0" err="1" smtClean="0"/>
              <a:t>sitution</a:t>
            </a:r>
            <a:r>
              <a:rPr lang="sv-SE" baseline="0" dirty="0" smtClean="0"/>
              <a:t> </a:t>
            </a:r>
            <a:r>
              <a:rPr lang="sv-SE" baseline="0" dirty="0" err="1" smtClean="0"/>
              <a:t>whcih</a:t>
            </a:r>
            <a:r>
              <a:rPr lang="sv-SE" baseline="0" dirty="0" smtClean="0"/>
              <a:t> </a:t>
            </a:r>
            <a:r>
              <a:rPr lang="sv-SE" baseline="0" dirty="0" err="1" smtClean="0"/>
              <a:t>aspects</a:t>
            </a:r>
            <a:r>
              <a:rPr lang="sv-SE" baseline="0" dirty="0" smtClean="0"/>
              <a:t> </a:t>
            </a:r>
            <a:r>
              <a:rPr lang="sv-SE" baseline="0" dirty="0" err="1" smtClean="0"/>
              <a:t>to</a:t>
            </a:r>
            <a:r>
              <a:rPr lang="sv-SE" baseline="0" dirty="0" smtClean="0"/>
              <a:t> </a:t>
            </a:r>
            <a:r>
              <a:rPr lang="sv-SE" baseline="0" dirty="0" err="1" smtClean="0"/>
              <a:t>consider</a:t>
            </a:r>
            <a:r>
              <a:rPr lang="sv-SE" baseline="0" dirty="0" smtClean="0"/>
              <a:t>. </a:t>
            </a:r>
            <a:r>
              <a:rPr lang="sv-SE" baseline="0" dirty="0" err="1" smtClean="0"/>
              <a:t>Due</a:t>
            </a:r>
            <a:r>
              <a:rPr lang="sv-SE" baseline="0" dirty="0" smtClean="0"/>
              <a:t> </a:t>
            </a:r>
            <a:r>
              <a:rPr lang="sv-SE" baseline="0" dirty="0" err="1" smtClean="0"/>
              <a:t>to</a:t>
            </a:r>
            <a:r>
              <a:rPr lang="sv-SE" baseline="0" dirty="0" smtClean="0"/>
              <a:t> the </a:t>
            </a:r>
            <a:r>
              <a:rPr lang="sv-SE" baseline="0" dirty="0" err="1" smtClean="0"/>
              <a:t>unceratinty</a:t>
            </a:r>
            <a:r>
              <a:rPr lang="sv-SE" baseline="0" dirty="0" smtClean="0"/>
              <a:t> </a:t>
            </a:r>
            <a:r>
              <a:rPr lang="sv-SE" baseline="0" dirty="0" err="1" smtClean="0"/>
              <a:t>of</a:t>
            </a:r>
            <a:r>
              <a:rPr lang="sv-SE" baseline="0" dirty="0" smtClean="0"/>
              <a:t> </a:t>
            </a:r>
            <a:r>
              <a:rPr lang="sv-SE" baseline="0" dirty="0" err="1" smtClean="0"/>
              <a:t>funding</a:t>
            </a:r>
            <a:r>
              <a:rPr lang="sv-SE" baseline="0" dirty="0" smtClean="0"/>
              <a:t> </a:t>
            </a:r>
            <a:r>
              <a:rPr lang="sv-SE" baseline="0" dirty="0" err="1" smtClean="0"/>
              <a:t>we</a:t>
            </a:r>
            <a:r>
              <a:rPr lang="sv-SE" baseline="0" dirty="0" smtClean="0"/>
              <a:t> </a:t>
            </a:r>
            <a:r>
              <a:rPr lang="sv-SE" baseline="0" dirty="0" err="1" smtClean="0"/>
              <a:t>found</a:t>
            </a:r>
            <a:r>
              <a:rPr lang="sv-SE" baseline="0" dirty="0" smtClean="0"/>
              <a:t> </a:t>
            </a:r>
            <a:r>
              <a:rPr lang="sv-SE" baseline="0" dirty="0" err="1" smtClean="0"/>
              <a:t>that</a:t>
            </a:r>
            <a:r>
              <a:rPr lang="sv-SE" baseline="0" dirty="0" smtClean="0"/>
              <a:t> pilot </a:t>
            </a:r>
            <a:r>
              <a:rPr lang="sv-SE" baseline="0" dirty="0" err="1" smtClean="0"/>
              <a:t>projects</a:t>
            </a:r>
            <a:r>
              <a:rPr lang="sv-SE" baseline="0" dirty="0" smtClean="0"/>
              <a:t> </a:t>
            </a:r>
            <a:r>
              <a:rPr lang="sv-SE" baseline="0" dirty="0" err="1" smtClean="0"/>
              <a:t>are</a:t>
            </a:r>
            <a:r>
              <a:rPr lang="sv-SE" baseline="0" dirty="0" smtClean="0"/>
              <a:t> </a:t>
            </a:r>
            <a:r>
              <a:rPr lang="sv-SE" baseline="0" dirty="0" err="1" smtClean="0"/>
              <a:t>struggling</a:t>
            </a:r>
            <a:r>
              <a:rPr lang="sv-SE" baseline="0" dirty="0" smtClean="0"/>
              <a:t> </a:t>
            </a:r>
            <a:r>
              <a:rPr lang="sv-SE" baseline="0" dirty="0" err="1" smtClean="0"/>
              <a:t>to</a:t>
            </a:r>
            <a:r>
              <a:rPr lang="sv-SE" baseline="0" dirty="0" smtClean="0"/>
              <a:t> ….., </a:t>
            </a:r>
            <a:r>
              <a:rPr lang="sv-SE" baseline="0" dirty="0" err="1" smtClean="0"/>
              <a:t>but</a:t>
            </a:r>
            <a:r>
              <a:rPr lang="sv-SE" baseline="0" dirty="0" smtClean="0"/>
              <a:t> it </a:t>
            </a:r>
            <a:r>
              <a:rPr lang="sv-SE" baseline="0" dirty="0" err="1" smtClean="0"/>
              <a:t>doesn’t</a:t>
            </a:r>
            <a:r>
              <a:rPr lang="sv-SE" baseline="0" dirty="0" smtClean="0"/>
              <a:t> </a:t>
            </a:r>
            <a:r>
              <a:rPr lang="sv-SE" baseline="0" dirty="0" err="1" smtClean="0"/>
              <a:t>necesssarily</a:t>
            </a:r>
            <a:r>
              <a:rPr lang="sv-SE" baseline="0" dirty="0" smtClean="0"/>
              <a:t> is a bad </a:t>
            </a:r>
            <a:r>
              <a:rPr lang="sv-SE" baseline="0" dirty="0" err="1" smtClean="0"/>
              <a:t>thing</a:t>
            </a:r>
            <a:r>
              <a:rPr lang="sv-SE" baseline="0" dirty="0" smtClean="0"/>
              <a:t> </a:t>
            </a:r>
            <a:r>
              <a:rPr lang="sv-SE" baseline="0" dirty="0" err="1" smtClean="0"/>
              <a:t>because</a:t>
            </a:r>
            <a:r>
              <a:rPr lang="sv-SE" baseline="0" dirty="0" smtClean="0"/>
              <a:t> </a:t>
            </a:r>
            <a:r>
              <a:rPr lang="sv-SE" baseline="0" dirty="0" err="1" smtClean="0"/>
              <a:t>these</a:t>
            </a:r>
            <a:r>
              <a:rPr lang="sv-SE" baseline="0" dirty="0" smtClean="0"/>
              <a:t> </a:t>
            </a:r>
            <a:r>
              <a:rPr lang="sv-SE" baseline="0" dirty="0" err="1" smtClean="0"/>
              <a:t>uncertatinties</a:t>
            </a:r>
            <a:r>
              <a:rPr lang="sv-SE" baseline="0" dirty="0" smtClean="0"/>
              <a:t> </a:t>
            </a:r>
            <a:r>
              <a:rPr lang="sv-SE" baseline="0" dirty="0" err="1" smtClean="0"/>
              <a:t>lead</a:t>
            </a:r>
            <a:r>
              <a:rPr lang="sv-SE" baseline="0" dirty="0" smtClean="0"/>
              <a:t> </a:t>
            </a:r>
            <a:r>
              <a:rPr lang="sv-SE" baseline="0" dirty="0" err="1" smtClean="0"/>
              <a:t>to</a:t>
            </a:r>
            <a:r>
              <a:rPr lang="sv-SE" baseline="0" dirty="0" smtClean="0"/>
              <a:t> innovation….to </a:t>
            </a:r>
            <a:r>
              <a:rPr lang="sv-SE" baseline="0" dirty="0" err="1" smtClean="0"/>
              <a:t>perhaps</a:t>
            </a:r>
            <a:r>
              <a:rPr lang="sv-SE" baseline="0" dirty="0" smtClean="0"/>
              <a:t> </a:t>
            </a:r>
            <a:r>
              <a:rPr lang="sv-SE" baseline="0" dirty="0" err="1" smtClean="0"/>
              <a:t>bigger</a:t>
            </a:r>
            <a:r>
              <a:rPr lang="sv-SE" baseline="0" dirty="0" smtClean="0"/>
              <a:t> and </a:t>
            </a:r>
            <a:r>
              <a:rPr lang="sv-SE" baseline="0" dirty="0" err="1" smtClean="0"/>
              <a:t>betterthings</a:t>
            </a:r>
            <a:r>
              <a:rPr lang="sv-SE" baseline="0" dirty="0" smtClean="0"/>
              <a:t> </a:t>
            </a:r>
            <a:r>
              <a:rPr lang="sv-SE" baseline="0" dirty="0" err="1" smtClean="0"/>
              <a:t>such</a:t>
            </a:r>
            <a:r>
              <a:rPr lang="sv-SE" baseline="0" dirty="0" smtClean="0"/>
              <a:t> as </a:t>
            </a:r>
            <a:r>
              <a:rPr lang="sv-SE" baseline="0" dirty="0" err="1" smtClean="0"/>
              <a:t>developing</a:t>
            </a:r>
            <a:r>
              <a:rPr lang="sv-SE" baseline="0" dirty="0" smtClean="0"/>
              <a:t> long-term </a:t>
            </a:r>
            <a:r>
              <a:rPr lang="sv-SE" baseline="0" dirty="0" err="1" smtClean="0"/>
              <a:t>low</a:t>
            </a:r>
            <a:r>
              <a:rPr lang="sv-SE" baseline="0" dirty="0" smtClean="0"/>
              <a:t> </a:t>
            </a:r>
            <a:r>
              <a:rPr lang="sv-SE" baseline="0" dirty="0" err="1" smtClean="0"/>
              <a:t>carbon</a:t>
            </a:r>
            <a:r>
              <a:rPr lang="sv-SE" baseline="0" dirty="0" smtClean="0"/>
              <a:t> </a:t>
            </a:r>
            <a:r>
              <a:rPr lang="sv-SE" baseline="0" dirty="0" err="1" smtClean="0"/>
              <a:t>development</a:t>
            </a:r>
            <a:r>
              <a:rPr lang="sv-SE" baseline="0" dirty="0" smtClean="0"/>
              <a:t> strategis </a:t>
            </a:r>
            <a:r>
              <a:rPr lang="sv-SE" baseline="0" dirty="0" err="1" smtClean="0"/>
              <a:t>which</a:t>
            </a:r>
            <a:r>
              <a:rPr lang="sv-SE" baseline="0" dirty="0" smtClean="0"/>
              <a:t> </a:t>
            </a:r>
            <a:r>
              <a:rPr lang="sv-SE" baseline="0" dirty="0" err="1" smtClean="0"/>
              <a:t>wasn’t</a:t>
            </a:r>
            <a:r>
              <a:rPr lang="sv-SE" baseline="0" dirty="0" smtClean="0"/>
              <a:t> </a:t>
            </a:r>
            <a:r>
              <a:rPr lang="sv-SE" baseline="0" dirty="0" err="1" smtClean="0"/>
              <a:t>intended</a:t>
            </a:r>
            <a:r>
              <a:rPr lang="sv-SE" baseline="0" dirty="0" smtClean="0"/>
              <a:t> in the </a:t>
            </a:r>
            <a:r>
              <a:rPr lang="sv-SE" baseline="0" dirty="0" err="1" smtClean="0"/>
              <a:t>first</a:t>
            </a:r>
            <a:r>
              <a:rPr lang="sv-SE" baseline="0" dirty="0" smtClean="0"/>
              <a:t> </a:t>
            </a:r>
            <a:r>
              <a:rPr lang="sv-SE" baseline="0" dirty="0" err="1" smtClean="0"/>
              <a:t>place</a:t>
            </a:r>
            <a:r>
              <a:rPr lang="sv-SE" baseline="0" dirty="0" smtClean="0"/>
              <a:t>. </a:t>
            </a:r>
            <a:r>
              <a:rPr lang="sv-SE" baseline="0" dirty="0" err="1" smtClean="0"/>
              <a:t>This</a:t>
            </a:r>
            <a:r>
              <a:rPr lang="sv-SE" baseline="0" dirty="0" smtClean="0"/>
              <a:t> </a:t>
            </a:r>
            <a:r>
              <a:rPr lang="sv-SE" baseline="0" dirty="0" err="1" smtClean="0"/>
              <a:t>study</a:t>
            </a:r>
            <a:r>
              <a:rPr lang="sv-SE" baseline="0" dirty="0" smtClean="0"/>
              <a:t> </a:t>
            </a:r>
            <a:r>
              <a:rPr lang="sv-SE" baseline="0" dirty="0" err="1" smtClean="0"/>
              <a:t>also</a:t>
            </a:r>
            <a:r>
              <a:rPr lang="sv-SE" baseline="0" dirty="0" smtClean="0"/>
              <a:t> </a:t>
            </a:r>
            <a:r>
              <a:rPr lang="sv-SE" baseline="0" dirty="0" err="1" smtClean="0"/>
              <a:t>showed</a:t>
            </a:r>
            <a:r>
              <a:rPr lang="sv-SE" baseline="0" dirty="0" smtClean="0"/>
              <a:t> </a:t>
            </a:r>
            <a:r>
              <a:rPr lang="sv-SE" baseline="0" dirty="0" err="1" smtClean="0"/>
              <a:t>taht</a:t>
            </a:r>
            <a:r>
              <a:rPr lang="sv-SE" baseline="0" dirty="0" smtClean="0"/>
              <a:t> </a:t>
            </a:r>
            <a:r>
              <a:rPr lang="sv-SE" baseline="0" dirty="0" err="1" smtClean="0"/>
              <a:t>regardless</a:t>
            </a:r>
            <a:r>
              <a:rPr lang="sv-SE" baseline="0" dirty="0" smtClean="0"/>
              <a:t> </a:t>
            </a:r>
            <a:r>
              <a:rPr lang="sv-SE" baseline="0" dirty="0" err="1" smtClean="0"/>
              <a:t>of</a:t>
            </a:r>
            <a:r>
              <a:rPr lang="sv-SE" baseline="0" dirty="0" smtClean="0"/>
              <a:t> the international </a:t>
            </a:r>
            <a:r>
              <a:rPr lang="sv-SE" baseline="0" dirty="0" err="1" smtClean="0"/>
              <a:t>architecture</a:t>
            </a:r>
            <a:r>
              <a:rPr lang="sv-SE" baseline="0" dirty="0" smtClean="0"/>
              <a:t>, </a:t>
            </a:r>
            <a:r>
              <a:rPr lang="sv-SE" baseline="0" dirty="0" err="1" smtClean="0"/>
              <a:t>there</a:t>
            </a:r>
            <a:r>
              <a:rPr lang="sv-SE" baseline="0" dirty="0" smtClean="0"/>
              <a:t> </a:t>
            </a:r>
            <a:r>
              <a:rPr lang="sv-SE" baseline="0" dirty="0" err="1" smtClean="0"/>
              <a:t>are</a:t>
            </a:r>
            <a:r>
              <a:rPr lang="sv-SE" baseline="0" dirty="0" smtClean="0"/>
              <a:t> </a:t>
            </a:r>
            <a:r>
              <a:rPr lang="sv-SE" baseline="0" dirty="0" err="1" smtClean="0"/>
              <a:t>many</a:t>
            </a:r>
            <a:r>
              <a:rPr lang="sv-SE" baseline="0" dirty="0" smtClean="0"/>
              <a:t> </a:t>
            </a:r>
            <a:r>
              <a:rPr lang="sv-SE" baseline="0" dirty="0" err="1" smtClean="0"/>
              <a:t>ways</a:t>
            </a:r>
            <a:r>
              <a:rPr lang="sv-SE" baseline="0" dirty="0" smtClean="0"/>
              <a:t> </a:t>
            </a:r>
            <a:r>
              <a:rPr lang="sv-SE" baseline="0" dirty="0" err="1" smtClean="0"/>
              <a:t>to</a:t>
            </a:r>
            <a:r>
              <a:rPr lang="sv-SE" baseline="0" dirty="0" smtClean="0"/>
              <a:t> go </a:t>
            </a:r>
            <a:r>
              <a:rPr lang="sv-SE" baseline="0" dirty="0" err="1" smtClean="0"/>
              <a:t>about</a:t>
            </a:r>
            <a:r>
              <a:rPr lang="sv-SE" baseline="0" dirty="0" smtClean="0"/>
              <a:t> </a:t>
            </a:r>
            <a:r>
              <a:rPr lang="sv-SE" baseline="0" dirty="0" err="1" smtClean="0"/>
              <a:t>that</a:t>
            </a:r>
            <a:r>
              <a:rPr lang="sv-SE" baseline="0" dirty="0" smtClean="0"/>
              <a:t> </a:t>
            </a:r>
            <a:r>
              <a:rPr lang="sv-SE" baseline="0" dirty="0" err="1" smtClean="0"/>
              <a:t>that</a:t>
            </a:r>
            <a:r>
              <a:rPr lang="sv-SE" baseline="0" dirty="0" smtClean="0"/>
              <a:t> </a:t>
            </a:r>
            <a:r>
              <a:rPr lang="sv-SE" baseline="0" dirty="0" err="1" smtClean="0"/>
              <a:t>are</a:t>
            </a:r>
            <a:r>
              <a:rPr lang="sv-SE" baseline="0" dirty="0" smtClean="0"/>
              <a:t> </a:t>
            </a:r>
            <a:r>
              <a:rPr lang="sv-SE" baseline="0" dirty="0" err="1" smtClean="0"/>
              <a:t>very</a:t>
            </a:r>
            <a:r>
              <a:rPr lang="sv-SE" baseline="0" dirty="0" smtClean="0"/>
              <a:t> </a:t>
            </a:r>
            <a:r>
              <a:rPr lang="sv-SE" baseline="0" dirty="0" err="1" smtClean="0"/>
              <a:t>local</a:t>
            </a:r>
            <a:r>
              <a:rPr lang="sv-SE" baseline="0" dirty="0" smtClean="0"/>
              <a:t> </a:t>
            </a:r>
            <a:r>
              <a:rPr lang="sv-SE" baseline="0" dirty="0" err="1" smtClean="0"/>
              <a:t>specific</a:t>
            </a:r>
            <a:r>
              <a:rPr lang="sv-SE" baseline="0" dirty="0" smtClean="0"/>
              <a:t> </a:t>
            </a:r>
            <a:r>
              <a:rPr lang="sv-SE" baseline="0" dirty="0" err="1" smtClean="0"/>
              <a:t>dependinmg</a:t>
            </a:r>
            <a:r>
              <a:rPr lang="sv-SE" baseline="0" dirty="0" smtClean="0"/>
              <a:t> on the </a:t>
            </a:r>
            <a:r>
              <a:rPr lang="sv-SE" baseline="0" dirty="0" err="1" smtClean="0"/>
              <a:t>local</a:t>
            </a:r>
            <a:r>
              <a:rPr lang="sv-SE" baseline="0" dirty="0" smtClean="0"/>
              <a:t> </a:t>
            </a:r>
            <a:r>
              <a:rPr lang="sv-SE" baseline="0" dirty="0" err="1" smtClean="0"/>
              <a:t>economic</a:t>
            </a:r>
            <a:r>
              <a:rPr lang="sv-SE" baseline="0" dirty="0" smtClean="0"/>
              <a:t>, social and </a:t>
            </a:r>
            <a:r>
              <a:rPr lang="sv-SE" baseline="0" dirty="0" err="1" smtClean="0"/>
              <a:t>ecological</a:t>
            </a:r>
            <a:r>
              <a:rPr lang="sv-SE" baseline="0" dirty="0" smtClean="0"/>
              <a:t> </a:t>
            </a:r>
            <a:r>
              <a:rPr lang="sv-SE" baseline="0" dirty="0" err="1" smtClean="0"/>
              <a:t>context</a:t>
            </a:r>
            <a:r>
              <a:rPr lang="sv-SE" baseline="0" dirty="0" smtClean="0"/>
              <a:t>.</a:t>
            </a:r>
          </a:p>
          <a:p>
            <a:endParaRPr lang="sv-SE" baseline="0" dirty="0" smtClean="0"/>
          </a:p>
          <a:p>
            <a:endParaRPr lang="sv-SE" baseline="0" dirty="0" smtClean="0"/>
          </a:p>
        </p:txBody>
      </p:sp>
      <p:sp>
        <p:nvSpPr>
          <p:cNvPr id="4" name="Slide Number Placeholder 3"/>
          <p:cNvSpPr>
            <a:spLocks noGrp="1"/>
          </p:cNvSpPr>
          <p:nvPr>
            <p:ph type="sldNum" sz="quarter" idx="10"/>
          </p:nvPr>
        </p:nvSpPr>
        <p:spPr/>
        <p:txBody>
          <a:bodyPr/>
          <a:lstStyle/>
          <a:p>
            <a:fld id="{7B7C1163-D3B9-4E9D-88F1-67493F5D00C8}" type="slidenum">
              <a:rPr lang="sv-SE" smtClean="0"/>
              <a:t>16</a:t>
            </a:fld>
            <a:endParaRPr lang="sv-SE"/>
          </a:p>
        </p:txBody>
      </p:sp>
    </p:spTree>
    <p:extLst>
      <p:ext uri="{BB962C8B-B14F-4D97-AF65-F5344CB8AC3E}">
        <p14:creationId xmlns:p14="http://schemas.microsoft.com/office/powerpoint/2010/main" val="242334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not go into detail about Sri </a:t>
            </a:r>
            <a:r>
              <a:rPr lang="en-US" baseline="0" dirty="0" err="1" smtClean="0"/>
              <a:t>Lankas</a:t>
            </a:r>
            <a:r>
              <a:rPr lang="en-US" baseline="0" dirty="0" smtClean="0"/>
              <a:t> REDD strategy because many of you know much more about this than I do, but Sri Lanka now has lower which </a:t>
            </a:r>
            <a:r>
              <a:rPr lang="en-US" dirty="0" smtClean="0"/>
              <a:t>implies low potential for emission reductions and removals and therefore low prospects for securing significant REDD+ result-based finance,</a:t>
            </a:r>
            <a:r>
              <a:rPr lang="en-US" baseline="0" dirty="0" smtClean="0"/>
              <a:t> therefore non carbon benefits is the main focus. </a:t>
            </a:r>
            <a:r>
              <a:rPr lang="en-US" dirty="0" smtClean="0"/>
              <a:t>This is a very</a:t>
            </a:r>
            <a:r>
              <a:rPr lang="en-US" baseline="0" dirty="0" smtClean="0"/>
              <a:t> inspiring nut challenging task that will require a lot of commitment, </a:t>
            </a:r>
            <a:r>
              <a:rPr lang="en-US" baseline="0" dirty="0" err="1" smtClean="0"/>
              <a:t>collobartaiona</a:t>
            </a:r>
            <a:r>
              <a:rPr lang="en-US" baseline="0" dirty="0" smtClean="0"/>
              <a:t> and  interest among different stakeholders, but you have come a long way already.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Garamond" panose="02020404030301010803" pitchFamily="18" charset="0"/>
              </a:rPr>
              <a:t>And success on REDD+ depends on first achieving transformational change, namely major shifts in discourses, power relations and economic incentives for the value of standing forests. </a:t>
            </a:r>
            <a:r>
              <a:rPr lang="sv-SE" sz="1200" dirty="0" err="1" smtClean="0">
                <a:latin typeface="Garamond" panose="02020404030301010803" pitchFamily="18" charset="0"/>
              </a:rPr>
              <a:t>Remain</a:t>
            </a:r>
            <a:r>
              <a:rPr lang="sv-SE" sz="1200" dirty="0" smtClean="0">
                <a:latin typeface="Garamond" panose="02020404030301010803" pitchFamily="18" charset="0"/>
              </a:rPr>
              <a:t> focus on the implementation on the </a:t>
            </a:r>
            <a:r>
              <a:rPr lang="sv-SE" sz="1200" dirty="0" err="1" smtClean="0">
                <a:latin typeface="Garamond" panose="02020404030301010803" pitchFamily="18" charset="0"/>
              </a:rPr>
              <a:t>components</a:t>
            </a:r>
            <a:r>
              <a:rPr lang="sv-SE" sz="1200" dirty="0" smtClean="0">
                <a:latin typeface="Garamond" panose="02020404030301010803" pitchFamily="18" charset="0"/>
              </a:rPr>
              <a:t> </a:t>
            </a:r>
            <a:r>
              <a:rPr lang="sv-SE" sz="1200" dirty="0" err="1" smtClean="0">
                <a:latin typeface="Garamond" panose="02020404030301010803" pitchFamily="18" charset="0"/>
              </a:rPr>
              <a:t>of</a:t>
            </a:r>
            <a:r>
              <a:rPr lang="sv-SE" sz="1200" dirty="0" smtClean="0">
                <a:latin typeface="Garamond" panose="02020404030301010803" pitchFamily="18" charset="0"/>
              </a:rPr>
              <a:t> the Paris </a:t>
            </a:r>
            <a:r>
              <a:rPr lang="sv-SE" sz="1200" dirty="0" err="1" smtClean="0">
                <a:latin typeface="Garamond" panose="02020404030301010803" pitchFamily="18" charset="0"/>
              </a:rPr>
              <a:t>agreement</a:t>
            </a:r>
            <a:r>
              <a:rPr lang="sv-SE" sz="1200" dirty="0" smtClean="0">
                <a:latin typeface="Garamond" panose="02020404030301010803" pitchFamily="18" charset="0"/>
              </a:rPr>
              <a:t>, </a:t>
            </a:r>
            <a:r>
              <a:rPr lang="sv-SE" sz="1200" dirty="0" err="1" smtClean="0">
                <a:latin typeface="Garamond" panose="02020404030301010803" pitchFamily="18" charset="0"/>
              </a:rPr>
              <a:t>but</a:t>
            </a:r>
            <a:r>
              <a:rPr lang="sv-SE" sz="1200" dirty="0" smtClean="0">
                <a:latin typeface="Garamond" panose="02020404030301010803" pitchFamily="18" charset="0"/>
              </a:rPr>
              <a:t> do so </a:t>
            </a:r>
            <a:r>
              <a:rPr lang="sv-SE" sz="1200" dirty="0" err="1" smtClean="0">
                <a:latin typeface="Garamond" panose="02020404030301010803" pitchFamily="18" charset="0"/>
              </a:rPr>
              <a:t>with</a:t>
            </a:r>
            <a:r>
              <a:rPr lang="sv-SE" sz="1200" dirty="0" smtClean="0">
                <a:latin typeface="Garamond" panose="02020404030301010803" pitchFamily="18" charset="0"/>
              </a:rPr>
              <a:t> the </a:t>
            </a:r>
            <a:r>
              <a:rPr lang="sv-SE" sz="1200" dirty="0" err="1" smtClean="0">
                <a:latin typeface="Garamond" panose="02020404030301010803" pitchFamily="18" charset="0"/>
              </a:rPr>
              <a:t>awareness</a:t>
            </a:r>
            <a:r>
              <a:rPr lang="sv-SE" sz="1200" dirty="0" smtClean="0">
                <a:latin typeface="Garamond" panose="02020404030301010803" pitchFamily="18" charset="0"/>
              </a:rPr>
              <a:t> </a:t>
            </a:r>
            <a:r>
              <a:rPr lang="sv-SE" sz="1200" dirty="0" err="1" smtClean="0">
                <a:latin typeface="Garamond" panose="02020404030301010803" pitchFamily="18" charset="0"/>
              </a:rPr>
              <a:t>of</a:t>
            </a:r>
            <a:r>
              <a:rPr lang="sv-SE" sz="1200" dirty="0" smtClean="0">
                <a:latin typeface="Garamond" panose="02020404030301010803" pitchFamily="18" charset="0"/>
              </a:rPr>
              <a:t> the </a:t>
            </a:r>
            <a:r>
              <a:rPr lang="sv-SE" sz="1200" dirty="0" err="1" smtClean="0">
                <a:latin typeface="Garamond" panose="02020404030301010803" pitchFamily="18" charset="0"/>
              </a:rPr>
              <a:t>broader</a:t>
            </a:r>
            <a:r>
              <a:rPr lang="sv-SE" sz="1200" dirty="0" smtClean="0">
                <a:latin typeface="Garamond" panose="02020404030301010803" pitchFamily="18" charset="0"/>
              </a:rPr>
              <a:t> </a:t>
            </a:r>
            <a:r>
              <a:rPr lang="sv-SE" sz="1200" dirty="0" err="1" smtClean="0">
                <a:latin typeface="Garamond" panose="02020404030301010803" pitchFamily="18" charset="0"/>
              </a:rPr>
              <a:t>approch</a:t>
            </a:r>
            <a:r>
              <a:rPr lang="sv-SE" sz="1200" dirty="0" smtClean="0">
                <a:latin typeface="Garamond" panose="02020404030301010803" pitchFamily="18" charset="0"/>
              </a:rPr>
              <a:t> </a:t>
            </a:r>
            <a:r>
              <a:rPr lang="sv-SE" sz="1200" dirty="0" err="1" smtClean="0">
                <a:latin typeface="Garamond" panose="02020404030301010803" pitchFamily="18" charset="0"/>
              </a:rPr>
              <a:t>to</a:t>
            </a:r>
            <a:r>
              <a:rPr lang="sv-SE" sz="1200" dirty="0" smtClean="0">
                <a:latin typeface="Garamond" panose="02020404030301010803" pitchFamily="18" charset="0"/>
              </a:rPr>
              <a:t> </a:t>
            </a:r>
            <a:r>
              <a:rPr lang="sv-SE" sz="1200" dirty="0" err="1" smtClean="0">
                <a:latin typeface="Garamond" panose="02020404030301010803" pitchFamily="18" charset="0"/>
              </a:rPr>
              <a:t>sustainability</a:t>
            </a:r>
            <a:r>
              <a:rPr lang="sv-SE" sz="1200" dirty="0" smtClean="0">
                <a:latin typeface="Garamond" panose="02020404030301010803" pitchFamily="18" charset="0"/>
              </a:rPr>
              <a:t> as a </a:t>
            </a:r>
            <a:r>
              <a:rPr lang="sv-SE" sz="1200" dirty="0" err="1" smtClean="0">
                <a:latin typeface="Garamond" panose="02020404030301010803" pitchFamily="18" charset="0"/>
              </a:rPr>
              <a:t>critical</a:t>
            </a:r>
            <a:r>
              <a:rPr lang="sv-SE" sz="1200" dirty="0" smtClean="0">
                <a:latin typeface="Garamond" panose="02020404030301010803" pitchFamily="18" charset="0"/>
              </a:rPr>
              <a:t> </a:t>
            </a:r>
            <a:r>
              <a:rPr lang="sv-SE" sz="1200" dirty="0" err="1" smtClean="0">
                <a:latin typeface="Garamond" panose="02020404030301010803" pitchFamily="18" charset="0"/>
              </a:rPr>
              <a:t>objective</a:t>
            </a:r>
            <a:r>
              <a:rPr lang="sv-SE" sz="1200" dirty="0" smtClean="0">
                <a:latin typeface="Garamond" panose="02020404030301010803" pitchFamily="18" charset="0"/>
              </a:rPr>
              <a:t>.</a:t>
            </a:r>
          </a:p>
          <a:p>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17</a:t>
            </a:fld>
            <a:endParaRPr lang="sv-SE"/>
          </a:p>
        </p:txBody>
      </p:sp>
    </p:spTree>
    <p:extLst>
      <p:ext uri="{BB962C8B-B14F-4D97-AF65-F5344CB8AC3E}">
        <p14:creationId xmlns:p14="http://schemas.microsoft.com/office/powerpoint/2010/main" val="350423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Different</a:t>
            </a:r>
            <a:r>
              <a:rPr lang="en-US" sz="1200" kern="1200" baseline="0" dirty="0" smtClean="0">
                <a:solidFill>
                  <a:schemeClr val="tx1"/>
                </a:solidFill>
                <a:effectLst/>
                <a:latin typeface="+mn-lt"/>
                <a:ea typeface="+mn-ea"/>
                <a:cs typeface="+mn-cs"/>
              </a:rPr>
              <a:t> national circumstances can also reflected </a:t>
            </a:r>
            <a:r>
              <a:rPr lang="en-US" sz="1200" kern="1200" baseline="0" dirty="0" err="1" smtClean="0">
                <a:solidFill>
                  <a:schemeClr val="tx1"/>
                </a:solidFill>
                <a:effectLst/>
                <a:latin typeface="+mn-lt"/>
                <a:ea typeface="+mn-ea"/>
                <a:cs typeface="+mn-cs"/>
              </a:rPr>
              <a:t>thriough</a:t>
            </a:r>
            <a:r>
              <a:rPr lang="en-US" sz="1200" kern="1200" baseline="0" dirty="0" smtClean="0">
                <a:solidFill>
                  <a:schemeClr val="tx1"/>
                </a:solidFill>
                <a:effectLst/>
                <a:latin typeface="+mn-lt"/>
                <a:ea typeface="+mn-ea"/>
                <a:cs typeface="+mn-cs"/>
              </a:rPr>
              <a:t> the forest transition curve which means that al</a:t>
            </a:r>
            <a:r>
              <a:rPr lang="en-US" sz="1200" kern="1200" dirty="0" smtClean="0">
                <a:solidFill>
                  <a:schemeClr val="tx1"/>
                </a:solidFill>
                <a:effectLst/>
                <a:latin typeface="+mn-lt"/>
                <a:ea typeface="+mn-ea"/>
                <a:cs typeface="+mn-cs"/>
              </a:rPr>
              <a:t>l countries</a:t>
            </a:r>
            <a:r>
              <a:rPr lang="en-US" sz="1200" kern="1200" baseline="0" dirty="0" smtClean="0">
                <a:solidFill>
                  <a:schemeClr val="tx1"/>
                </a:solidFill>
                <a:effectLst/>
                <a:latin typeface="+mn-lt"/>
                <a:ea typeface="+mn-ea"/>
                <a:cs typeface="+mn-cs"/>
              </a:rPr>
              <a:t> undergo a forest transition as they develop. </a:t>
            </a:r>
            <a:r>
              <a:rPr lang="en-US" sz="1200" kern="1200" dirty="0" smtClean="0">
                <a:solidFill>
                  <a:schemeClr val="tx1"/>
                </a:solidFill>
                <a:effectLst/>
                <a:latin typeface="+mn-lt"/>
                <a:ea typeface="+mn-ea"/>
                <a:cs typeface="+mn-cs"/>
              </a:rPr>
              <a:t>Some developing countries (e.g. India, China, Vietnam and Costa Rica) have over the last few years undergone a forest transition; they achieved reduced deforestation and are now demonstrating a net gain in forest cover. As I mentioned,</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long tradition of forest conservation in Sri Lanka together with the recent trends of declining forest loss have been reflected in the country’s increasing engagement in the international REDD+ discussions, where Sri Lanka is supporting the expanded focus of REDD+. This reflects a situation generally where the negotiation positions of the Parties within the UNFCCC reflect their respective interests as reflected in their respective positions on the forest transition curve. Countries which are not undergoing rapid deforestation and degradation have a strong incentive to argue for payments for work done to effectively manage and conserve forest stocks.</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18</a:t>
            </a:fld>
            <a:endParaRPr lang="sv-SE"/>
          </a:p>
        </p:txBody>
      </p:sp>
    </p:spTree>
    <p:extLst>
      <p:ext uri="{BB962C8B-B14F-4D97-AF65-F5344CB8AC3E}">
        <p14:creationId xmlns:p14="http://schemas.microsoft.com/office/powerpoint/2010/main" val="831684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sv-SE" dirty="0" smtClean="0">
                <a:latin typeface="Cambria" pitchFamily="18" charset="0"/>
              </a:rPr>
              <a:t>I will now give some </a:t>
            </a:r>
            <a:r>
              <a:rPr lang="en-US" altLang="sv-SE" dirty="0" err="1" smtClean="0">
                <a:latin typeface="Cambria" pitchFamily="18" charset="0"/>
              </a:rPr>
              <a:t>exanples</a:t>
            </a:r>
            <a:r>
              <a:rPr lang="en-US" altLang="sv-SE" dirty="0" smtClean="0">
                <a:latin typeface="Cambria" pitchFamily="18" charset="0"/>
              </a:rPr>
              <a:t> from the </a:t>
            </a:r>
            <a:r>
              <a:rPr lang="en-US" altLang="sv-SE" baseline="0" dirty="0" err="1" smtClean="0">
                <a:latin typeface="Cambria" pitchFamily="18" charset="0"/>
              </a:rPr>
              <a:t>esserach</a:t>
            </a:r>
            <a:r>
              <a:rPr lang="en-US" altLang="sv-SE" baseline="0" dirty="0" smtClean="0">
                <a:latin typeface="Cambria" pitchFamily="18" charset="0"/>
              </a:rPr>
              <a:t> on forests and homegardens that I have been carried out over the last ten years in Sri Lanka focusing on climate mitigation….. Using </a:t>
            </a:r>
            <a:r>
              <a:rPr lang="en-US" altLang="sv-SE" dirty="0" err="1" smtClean="0">
                <a:latin typeface="Cambria" pitchFamily="18" charset="0"/>
              </a:rPr>
              <a:t>using</a:t>
            </a:r>
            <a:r>
              <a:rPr lang="en-US" altLang="sv-SE" baseline="0" dirty="0" smtClean="0">
                <a:latin typeface="Cambria" pitchFamily="18" charset="0"/>
              </a:rPr>
              <a:t> a mix of quantitative and qualitative data. This research has been carried out with support from </a:t>
            </a:r>
            <a:r>
              <a:rPr lang="en-US" altLang="sv-SE" baseline="0" dirty="0" err="1" smtClean="0">
                <a:latin typeface="Cambria" pitchFamily="18" charset="0"/>
              </a:rPr>
              <a:t>Departmnet</a:t>
            </a:r>
            <a:r>
              <a:rPr lang="en-US" altLang="sv-SE" baseline="0" dirty="0" smtClean="0">
                <a:latin typeface="Cambria" pitchFamily="18" charset="0"/>
              </a:rPr>
              <a:t> of Crop Science at the University of Peradeniya. </a:t>
            </a:r>
            <a:endParaRPr lang="en-US" altLang="sv-SE" dirty="0" smtClean="0">
              <a:latin typeface="Cambria" pitchFamily="18" charset="0"/>
            </a:endParaRPr>
          </a:p>
          <a:p>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19</a:t>
            </a:fld>
            <a:endParaRPr lang="sv-SE"/>
          </a:p>
        </p:txBody>
      </p:sp>
    </p:spTree>
    <p:extLst>
      <p:ext uri="{BB962C8B-B14F-4D97-AF65-F5344CB8AC3E}">
        <p14:creationId xmlns:p14="http://schemas.microsoft.com/office/powerpoint/2010/main" val="66122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My </a:t>
            </a:r>
            <a:r>
              <a:rPr lang="sv-SE" baseline="0" dirty="0" err="1" smtClean="0"/>
              <a:t>aim</a:t>
            </a:r>
            <a:r>
              <a:rPr lang="sv-SE" baseline="0" dirty="0" smtClean="0"/>
              <a:t> </a:t>
            </a:r>
            <a:r>
              <a:rPr lang="sv-SE" baseline="0" dirty="0" err="1" smtClean="0"/>
              <a:t>with</a:t>
            </a:r>
            <a:r>
              <a:rPr lang="sv-SE" baseline="0" dirty="0" smtClean="0"/>
              <a:t> presentation is </a:t>
            </a:r>
            <a:r>
              <a:rPr lang="sv-SE" baseline="0" dirty="0" err="1" smtClean="0"/>
              <a:t>to</a:t>
            </a:r>
            <a:r>
              <a:rPr lang="sv-SE" baseline="0" dirty="0" smtClean="0"/>
              <a:t> set the </a:t>
            </a:r>
            <a:r>
              <a:rPr lang="sv-SE" baseline="0" dirty="0" err="1" smtClean="0"/>
              <a:t>scene</a:t>
            </a:r>
            <a:r>
              <a:rPr lang="sv-SE" baseline="0" dirty="0" smtClean="0"/>
              <a:t> a </a:t>
            </a:r>
            <a:r>
              <a:rPr lang="sv-SE" baseline="0" dirty="0" err="1" smtClean="0"/>
              <a:t>little</a:t>
            </a:r>
            <a:r>
              <a:rPr lang="sv-SE" baseline="0" dirty="0" smtClean="0"/>
              <a:t> bit in terms </a:t>
            </a:r>
            <a:r>
              <a:rPr lang="sv-SE" baseline="0" dirty="0" err="1" smtClean="0"/>
              <a:t>of</a:t>
            </a:r>
            <a:r>
              <a:rPr lang="sv-SE" baseline="0" dirty="0" smtClean="0"/>
              <a:t>  by </a:t>
            </a:r>
            <a:r>
              <a:rPr lang="sv-SE" baseline="0" dirty="0" err="1" smtClean="0"/>
              <a:t>presenring</a:t>
            </a:r>
            <a:r>
              <a:rPr lang="sv-SE" baseline="0" dirty="0" smtClean="0"/>
              <a:t> the </a:t>
            </a:r>
            <a:r>
              <a:rPr lang="sv-SE" baseline="0" dirty="0" err="1" smtClean="0"/>
              <a:t>role</a:t>
            </a:r>
            <a:r>
              <a:rPr lang="sv-SE" baseline="0" dirty="0" smtClean="0"/>
              <a:t> of </a:t>
            </a:r>
            <a:r>
              <a:rPr lang="sv-SE" baseline="0" dirty="0" err="1" smtClean="0"/>
              <a:t>forests</a:t>
            </a:r>
            <a:r>
              <a:rPr lang="sv-SE" baseline="0" dirty="0" smtClean="0"/>
              <a:t> and </a:t>
            </a:r>
            <a:r>
              <a:rPr lang="sv-SE" baseline="0" dirty="0" err="1" smtClean="0"/>
              <a:t>agroforestry</a:t>
            </a:r>
            <a:r>
              <a:rPr lang="sv-SE" baseline="0" dirty="0" smtClean="0"/>
              <a:t> in </a:t>
            </a:r>
            <a:r>
              <a:rPr lang="sv-SE" baseline="0" dirty="0" err="1" smtClean="0"/>
              <a:t>climate</a:t>
            </a:r>
            <a:r>
              <a:rPr lang="sv-SE" baseline="0" dirty="0" smtClean="0"/>
              <a:t> </a:t>
            </a:r>
            <a:r>
              <a:rPr lang="sv-SE" baseline="0" dirty="0" err="1" smtClean="0"/>
              <a:t>chnage</a:t>
            </a:r>
            <a:r>
              <a:rPr lang="sv-SE" baseline="0" dirty="0" smtClean="0"/>
              <a:t> </a:t>
            </a:r>
            <a:r>
              <a:rPr lang="sv-SE" baseline="0" dirty="0" err="1" smtClean="0"/>
              <a:t>mitigation</a:t>
            </a:r>
            <a:r>
              <a:rPr lang="sv-SE" baseline="0" dirty="0" smtClean="0"/>
              <a:t> and </a:t>
            </a:r>
            <a:r>
              <a:rPr lang="sv-SE" baseline="0" dirty="0" err="1" smtClean="0"/>
              <a:t>adapattiion</a:t>
            </a:r>
            <a:r>
              <a:rPr lang="sv-SE" baseline="0" dirty="0" smtClean="0"/>
              <a:t>. </a:t>
            </a:r>
            <a:r>
              <a:rPr lang="sv-SE" baseline="0" dirty="0" err="1" smtClean="0"/>
              <a:t>After</a:t>
            </a:r>
            <a:r>
              <a:rPr lang="sv-SE" baseline="0" dirty="0" smtClean="0"/>
              <a:t> </a:t>
            </a:r>
            <a:r>
              <a:rPr lang="sv-SE" baseline="0" dirty="0" err="1" smtClean="0"/>
              <a:t>that</a:t>
            </a:r>
            <a:r>
              <a:rPr lang="sv-SE" baseline="0" dirty="0" smtClean="0"/>
              <a:t> I </a:t>
            </a:r>
            <a:r>
              <a:rPr lang="sv-SE" baseline="0" dirty="0" err="1" smtClean="0"/>
              <a:t>will</a:t>
            </a:r>
            <a:r>
              <a:rPr lang="sv-SE" baseline="0" dirty="0" smtClean="0"/>
              <a:t> talk </a:t>
            </a:r>
            <a:r>
              <a:rPr lang="sv-SE" baseline="0" dirty="0" err="1" smtClean="0"/>
              <a:t>brielfy</a:t>
            </a:r>
            <a:r>
              <a:rPr lang="sv-SE" baseline="0" dirty="0" smtClean="0"/>
              <a:t> </a:t>
            </a:r>
            <a:r>
              <a:rPr lang="sv-SE" baseline="0" dirty="0" err="1" smtClean="0"/>
              <a:t>about</a:t>
            </a:r>
            <a:r>
              <a:rPr lang="sv-SE" baseline="0" dirty="0" smtClean="0"/>
              <a:t> </a:t>
            </a:r>
            <a:r>
              <a:rPr lang="sv-SE" baseline="0" dirty="0" err="1" smtClean="0"/>
              <a:t>forests</a:t>
            </a:r>
            <a:r>
              <a:rPr lang="sv-SE" baseline="0" dirty="0" smtClean="0"/>
              <a:t> and </a:t>
            </a:r>
            <a:r>
              <a:rPr lang="sv-SE" baseline="0" dirty="0" err="1" smtClean="0"/>
              <a:t>agroforetsrst</a:t>
            </a:r>
            <a:r>
              <a:rPr lang="sv-SE" baseline="0" dirty="0" smtClean="0"/>
              <a:t> in </a:t>
            </a:r>
            <a:r>
              <a:rPr lang="sv-SE" baseline="0" dirty="0" err="1" smtClean="0"/>
              <a:t>alarger</a:t>
            </a:r>
            <a:r>
              <a:rPr lang="sv-SE" baseline="0" dirty="0" smtClean="0"/>
              <a:t> </a:t>
            </a:r>
            <a:r>
              <a:rPr lang="sv-SE" baseline="0" dirty="0" err="1" smtClean="0"/>
              <a:t>perspective</a:t>
            </a:r>
            <a:r>
              <a:rPr lang="sv-SE" baseline="0" dirty="0" smtClean="0"/>
              <a:t> ad </a:t>
            </a:r>
            <a:r>
              <a:rPr lang="sv-SE" baseline="0" dirty="0" err="1" smtClean="0"/>
              <a:t>link</a:t>
            </a:r>
            <a:r>
              <a:rPr lang="sv-SE" baseline="0" dirty="0" smtClean="0"/>
              <a:t> </a:t>
            </a:r>
            <a:r>
              <a:rPr lang="sv-SE" baseline="0" dirty="0" err="1" smtClean="0"/>
              <a:t>these</a:t>
            </a:r>
            <a:r>
              <a:rPr lang="sv-SE" baseline="0" dirty="0" smtClean="0"/>
              <a:t> </a:t>
            </a:r>
            <a:r>
              <a:rPr lang="sv-SE" baseline="0" dirty="0" err="1" smtClean="0"/>
              <a:t>issues</a:t>
            </a:r>
            <a:r>
              <a:rPr lang="sv-SE" baseline="0" dirty="0" smtClean="0"/>
              <a:t> </a:t>
            </a:r>
            <a:r>
              <a:rPr lang="sv-SE" baseline="0" dirty="0" err="1" smtClean="0"/>
              <a:t>to</a:t>
            </a:r>
            <a:r>
              <a:rPr lang="sv-SE" baseline="0" dirty="0" smtClean="0"/>
              <a:t> </a:t>
            </a:r>
            <a:r>
              <a:rPr lang="sv-SE" baseline="0" dirty="0" err="1" smtClean="0"/>
              <a:t>some</a:t>
            </a:r>
            <a:r>
              <a:rPr lang="sv-SE" baseline="0" dirty="0" smtClean="0"/>
              <a:t> </a:t>
            </a:r>
            <a:r>
              <a:rPr lang="sv-SE" baseline="0" dirty="0" err="1" smtClean="0"/>
              <a:t>impoprytan</a:t>
            </a:r>
            <a:r>
              <a:rPr lang="sv-SE" baseline="0" dirty="0" smtClean="0"/>
              <a:t> processes at the global and </a:t>
            </a:r>
            <a:r>
              <a:rPr lang="sv-SE" baseline="0" dirty="0" err="1" smtClean="0"/>
              <a:t>natyional</a:t>
            </a:r>
            <a:r>
              <a:rPr lang="sv-SE" baseline="0" dirty="0" smtClean="0"/>
              <a:t> </a:t>
            </a:r>
            <a:r>
              <a:rPr lang="sv-SE" baseline="0" dirty="0" err="1" smtClean="0"/>
              <a:t>level</a:t>
            </a:r>
            <a:r>
              <a:rPr lang="sv-SE" baseline="0" dirty="0" smtClean="0"/>
              <a:t>. I </a:t>
            </a:r>
            <a:r>
              <a:rPr lang="sv-SE" baseline="0" dirty="0" err="1" smtClean="0"/>
              <a:t>will</a:t>
            </a:r>
            <a:r>
              <a:rPr lang="sv-SE" baseline="0" dirty="0" smtClean="0"/>
              <a:t> </a:t>
            </a:r>
            <a:r>
              <a:rPr lang="sv-SE" baseline="0" dirty="0" err="1" smtClean="0"/>
              <a:t>then</a:t>
            </a:r>
            <a:r>
              <a:rPr lang="sv-SE" baseline="0" dirty="0" smtClean="0"/>
              <a:t> talk </a:t>
            </a:r>
            <a:r>
              <a:rPr lang="sv-SE" baseline="0" dirty="0" err="1" smtClean="0"/>
              <a:t>about</a:t>
            </a:r>
            <a:r>
              <a:rPr lang="sv-SE" baseline="0" dirty="0" smtClean="0"/>
              <a:t> </a:t>
            </a:r>
            <a:r>
              <a:rPr lang="sv-SE" baseline="0" dirty="0" err="1" smtClean="0"/>
              <a:t>some</a:t>
            </a:r>
            <a:r>
              <a:rPr lang="sv-SE" baseline="0" dirty="0" smtClean="0"/>
              <a:t> </a:t>
            </a:r>
            <a:r>
              <a:rPr lang="sv-SE" baseline="0" dirty="0" err="1" smtClean="0"/>
              <a:t>own</a:t>
            </a:r>
            <a:r>
              <a:rPr lang="sv-SE" baseline="0" dirty="0" smtClean="0"/>
              <a:t> </a:t>
            </a:r>
            <a:r>
              <a:rPr lang="sv-SE" baseline="0" dirty="0" err="1" smtClean="0"/>
              <a:t>findings</a:t>
            </a:r>
            <a:r>
              <a:rPr lang="sv-SE" baseline="0" dirty="0" smtClean="0"/>
              <a:t> from my </a:t>
            </a:r>
            <a:r>
              <a:rPr lang="sv-SE" baseline="0" dirty="0" err="1" smtClean="0"/>
              <a:t>own</a:t>
            </a:r>
            <a:r>
              <a:rPr lang="sv-SE" baseline="0" dirty="0" smtClean="0"/>
              <a:t> </a:t>
            </a:r>
            <a:r>
              <a:rPr lang="sv-SE" baseline="0" dirty="0" err="1" smtClean="0"/>
              <a:t>reserach</a:t>
            </a:r>
            <a:r>
              <a:rPr lang="sv-SE" baseline="0" dirty="0" smtClean="0"/>
              <a:t> on </a:t>
            </a:r>
            <a:r>
              <a:rPr lang="sv-SE" baseline="0" dirty="0" err="1" smtClean="0"/>
              <a:t>these</a:t>
            </a:r>
            <a:r>
              <a:rPr lang="sv-SE" baseline="0" dirty="0" smtClean="0"/>
              <a:t> </a:t>
            </a:r>
            <a:r>
              <a:rPr lang="sv-SE" baseline="0" dirty="0" err="1" smtClean="0"/>
              <a:t>aspects</a:t>
            </a:r>
            <a:r>
              <a:rPr lang="sv-SE" baseline="0" dirty="0" smtClean="0"/>
              <a:t> in Sri Lanka and from </a:t>
            </a:r>
            <a:r>
              <a:rPr lang="sv-SE" baseline="0" dirty="0" err="1" smtClean="0"/>
              <a:t>that</a:t>
            </a:r>
            <a:r>
              <a:rPr lang="sv-SE" baseline="0" dirty="0" smtClean="0"/>
              <a:t> </a:t>
            </a:r>
            <a:r>
              <a:rPr lang="sv-SE" baseline="0" dirty="0" err="1" smtClean="0"/>
              <a:t>highlight</a:t>
            </a:r>
            <a:r>
              <a:rPr lang="sv-SE" baseline="0" dirty="0" smtClean="0"/>
              <a:t> </a:t>
            </a:r>
            <a:r>
              <a:rPr lang="sv-SE" baseline="0" dirty="0" err="1" smtClean="0"/>
              <a:t>some</a:t>
            </a:r>
            <a:r>
              <a:rPr lang="sv-SE" baseline="0" dirty="0" smtClean="0"/>
              <a:t> </a:t>
            </a:r>
            <a:r>
              <a:rPr lang="sv-SE" baseline="0" dirty="0" err="1" smtClean="0"/>
              <a:t>opportunities</a:t>
            </a:r>
            <a:r>
              <a:rPr lang="sv-SE" baseline="0" dirty="0" smtClean="0"/>
              <a:t>, </a:t>
            </a:r>
            <a:r>
              <a:rPr lang="sv-SE" baseline="0" dirty="0" err="1" smtClean="0"/>
              <a:t>challneges</a:t>
            </a:r>
            <a:r>
              <a:rPr lang="sv-SE" baseline="0" dirty="0" smtClean="0"/>
              <a:t> and </a:t>
            </a:r>
            <a:r>
              <a:rPr lang="sv-SE" baseline="0" dirty="0" err="1" smtClean="0"/>
              <a:t>things</a:t>
            </a:r>
            <a:r>
              <a:rPr lang="sv-SE" baseline="0" dirty="0" smtClean="0"/>
              <a:t> </a:t>
            </a:r>
            <a:r>
              <a:rPr lang="sv-SE" baseline="0" dirty="0" err="1" smtClean="0"/>
              <a:t>to</a:t>
            </a:r>
            <a:r>
              <a:rPr lang="sv-SE" baseline="0" dirty="0" smtClean="0"/>
              <a:t> </a:t>
            </a:r>
            <a:r>
              <a:rPr lang="sv-SE" baseline="0" dirty="0" err="1" smtClean="0"/>
              <a:t>conisder</a:t>
            </a:r>
            <a:r>
              <a:rPr lang="sv-SE" baseline="0" dirty="0" smtClean="0"/>
              <a:t> in the </a:t>
            </a:r>
            <a:r>
              <a:rPr lang="sv-SE" baseline="0" dirty="0" err="1" smtClean="0"/>
              <a:t>future</a:t>
            </a:r>
            <a:r>
              <a:rPr lang="sv-SE" baseline="0" dirty="0" smtClean="0"/>
              <a:t>. </a:t>
            </a:r>
            <a:endParaRPr lang="sv-SE" dirty="0" smtClean="0"/>
          </a:p>
        </p:txBody>
      </p:sp>
      <p:sp>
        <p:nvSpPr>
          <p:cNvPr id="4" name="Slide Number Placeholder 3"/>
          <p:cNvSpPr>
            <a:spLocks noGrp="1"/>
          </p:cNvSpPr>
          <p:nvPr>
            <p:ph type="sldNum" sz="quarter" idx="10"/>
          </p:nvPr>
        </p:nvSpPr>
        <p:spPr/>
        <p:txBody>
          <a:bodyPr/>
          <a:lstStyle/>
          <a:p>
            <a:fld id="{7B7C1163-D3B9-4E9D-88F1-67493F5D00C8}" type="slidenum">
              <a:rPr lang="sv-SE" smtClean="0"/>
              <a:t>2</a:t>
            </a:fld>
            <a:endParaRPr lang="sv-SE"/>
          </a:p>
        </p:txBody>
      </p:sp>
    </p:spTree>
    <p:extLst>
      <p:ext uri="{BB962C8B-B14F-4D97-AF65-F5344CB8AC3E}">
        <p14:creationId xmlns:p14="http://schemas.microsoft.com/office/powerpoint/2010/main" val="3537374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indent="-457200">
              <a:defRPr/>
            </a:pPr>
            <a:r>
              <a:rPr lang="en-US" sz="1200" kern="1200" dirty="0" smtClean="0">
                <a:solidFill>
                  <a:schemeClr val="tx1"/>
                </a:solidFill>
                <a:effectLst/>
                <a:latin typeface="+mn-lt"/>
                <a:ea typeface="+mn-ea"/>
                <a:cs typeface="+mn-cs"/>
              </a:rPr>
              <a:t>One of the first studies I did in Sri Lanka was to see whether A/R CDM or PES can be a tool to rehabilitate</a:t>
            </a:r>
            <a:r>
              <a:rPr lang="en-US" sz="1200" kern="1200" baseline="0" dirty="0" smtClean="0">
                <a:solidFill>
                  <a:schemeClr val="tx1"/>
                </a:solidFill>
                <a:effectLst/>
                <a:latin typeface="+mn-lt"/>
                <a:ea typeface="+mn-ea"/>
                <a:cs typeface="+mn-cs"/>
              </a:rPr>
              <a:t> land after extreme events, in this case the 2004 tsunami. </a:t>
            </a:r>
            <a:r>
              <a:rPr lang="en-US" sz="1200" kern="1200" dirty="0" smtClean="0">
                <a:solidFill>
                  <a:schemeClr val="tx1"/>
                </a:solidFill>
                <a:effectLst/>
                <a:latin typeface="+mn-lt"/>
                <a:ea typeface="+mn-ea"/>
                <a:cs typeface="+mn-cs"/>
              </a:rPr>
              <a:t>So in order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do this, we took</a:t>
            </a:r>
          </a:p>
          <a:p>
            <a:pPr marL="457200" indent="-457200">
              <a:defRPr/>
            </a:pPr>
            <a:r>
              <a:rPr lang="en-US" sz="1200" kern="1200" dirty="0" smtClean="0">
                <a:solidFill>
                  <a:schemeClr val="tx1"/>
                </a:solidFill>
                <a:effectLst/>
                <a:latin typeface="+mn-lt"/>
                <a:ea typeface="+mn-ea"/>
                <a:cs typeface="+mn-cs"/>
              </a:rPr>
              <a:t>soil and well water samples in different transects around Hambantota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district and analyzed the salinity levels in laboratory. We also estimated the carbon stock</a:t>
            </a:r>
          </a:p>
          <a:p>
            <a:pPr marL="457200" indent="-457200">
              <a:defRPr/>
            </a:pPr>
            <a:r>
              <a:rPr lang="en-US" sz="1200" kern="1200" dirty="0" smtClean="0">
                <a:solidFill>
                  <a:schemeClr val="tx1"/>
                </a:solidFill>
                <a:effectLst/>
                <a:latin typeface="+mn-lt"/>
                <a:ea typeface="+mn-ea"/>
                <a:cs typeface="+mn-cs"/>
              </a:rPr>
              <a:t>potential of different trees in order to see which forest types that contained most carbon. Interviews were also conducted with </a:t>
            </a:r>
            <a:r>
              <a:rPr lang="en-GB" sz="1200" dirty="0" smtClean="0">
                <a:latin typeface="Garamond" panose="02020404030301010803" pitchFamily="18" charset="0"/>
              </a:rPr>
              <a:t>land users to obtain their</a:t>
            </a:r>
            <a:r>
              <a:rPr lang="en-GB" sz="1200" baseline="0" dirty="0" smtClean="0">
                <a:latin typeface="Garamond" panose="02020404030301010803" pitchFamily="18" charset="0"/>
              </a:rPr>
              <a:t> </a:t>
            </a:r>
          </a:p>
          <a:p>
            <a:pPr marL="457200" indent="-457200">
              <a:defRPr/>
            </a:pPr>
            <a:r>
              <a:rPr lang="en-GB" sz="1200" dirty="0" smtClean="0">
                <a:latin typeface="Garamond" panose="02020404030301010803" pitchFamily="18" charset="0"/>
              </a:rPr>
              <a:t>views of future land-use and expansion.</a:t>
            </a:r>
          </a:p>
        </p:txBody>
      </p:sp>
      <p:sp>
        <p:nvSpPr>
          <p:cNvPr id="4" name="Platshållare för bildnummer 3"/>
          <p:cNvSpPr>
            <a:spLocks noGrp="1"/>
          </p:cNvSpPr>
          <p:nvPr>
            <p:ph type="sldNum" sz="quarter" idx="10"/>
          </p:nvPr>
        </p:nvSpPr>
        <p:spPr/>
        <p:txBody>
          <a:bodyPr/>
          <a:lstStyle/>
          <a:p>
            <a:fld id="{7B7C1163-D3B9-4E9D-88F1-67493F5D00C8}" type="slidenum">
              <a:rPr lang="sv-SE" smtClean="0"/>
              <a:t>20</a:t>
            </a:fld>
            <a:endParaRPr lang="sv-SE"/>
          </a:p>
        </p:txBody>
      </p:sp>
    </p:spTree>
    <p:extLst>
      <p:ext uri="{BB962C8B-B14F-4D97-AF65-F5344CB8AC3E}">
        <p14:creationId xmlns:p14="http://schemas.microsoft.com/office/powerpoint/2010/main" val="129016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brief, It was found that the soil salinity in the soils were low but the well water had higher levels of salinity.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Land users also expressed that the tsunami triggered </a:t>
            </a:r>
            <a:r>
              <a:rPr lang="en-GB" altLang="sv-SE" sz="1200" dirty="0" smtClean="0">
                <a:latin typeface="Garamond" panose="02020404030301010803" pitchFamily="18" charset="0"/>
              </a:rPr>
              <a:t>a demand for other land use practices.</a:t>
            </a:r>
            <a:r>
              <a:rPr lang="en-GB" altLang="sv-SE" sz="1200" baseline="0" dirty="0" smtClean="0">
                <a:latin typeface="Garamond" panose="02020404030301010803" pitchFamily="18" charset="0"/>
              </a:rPr>
              <a:t> </a:t>
            </a:r>
            <a:r>
              <a:rPr lang="en-US" sz="1200" b="0" kern="1200" dirty="0" smtClean="0">
                <a:solidFill>
                  <a:schemeClr val="tx1"/>
                </a:solidFill>
                <a:effectLst/>
                <a:latin typeface="+mn-lt"/>
                <a:ea typeface="+mn-ea"/>
                <a:cs typeface="+mn-cs"/>
              </a:rPr>
              <a:t>So by matching the biophysical</a:t>
            </a:r>
            <a:r>
              <a:rPr lang="en-US" sz="1200" b="0" kern="1200" baseline="0" dirty="0" smtClean="0">
                <a:solidFill>
                  <a:schemeClr val="tx1"/>
                </a:solidFill>
                <a:effectLst/>
                <a:latin typeface="+mn-lt"/>
                <a:ea typeface="+mn-ea"/>
                <a:cs typeface="+mn-cs"/>
              </a:rPr>
              <a:t> </a:t>
            </a:r>
            <a:r>
              <a:rPr lang="en-US" sz="1200" b="0" kern="1200" baseline="0" dirty="0" err="1" smtClean="0">
                <a:solidFill>
                  <a:schemeClr val="tx1"/>
                </a:solidFill>
                <a:effectLst/>
                <a:latin typeface="+mn-lt"/>
                <a:ea typeface="+mn-ea"/>
                <a:cs typeface="+mn-cs"/>
              </a:rPr>
              <a:t>measuerments</a:t>
            </a:r>
            <a:r>
              <a:rPr lang="en-US" sz="1200" b="0" kern="1200" baseline="0" dirty="0" smtClean="0">
                <a:solidFill>
                  <a:schemeClr val="tx1"/>
                </a:solidFill>
                <a:effectLst/>
                <a:latin typeface="+mn-lt"/>
                <a:ea typeface="+mn-ea"/>
                <a:cs typeface="+mn-cs"/>
              </a:rPr>
              <a:t> and the interviews </a:t>
            </a:r>
            <a:r>
              <a:rPr lang="en-US" sz="1200" b="0" kern="1200" dirty="0" smtClean="0">
                <a:solidFill>
                  <a:schemeClr val="tx1"/>
                </a:solidFill>
                <a:effectLst/>
                <a:latin typeface="+mn-lt"/>
                <a:ea typeface="+mn-ea"/>
                <a:cs typeface="+mn-cs"/>
              </a:rPr>
              <a:t>we found joint </a:t>
            </a:r>
            <a:r>
              <a:rPr lang="sv-SE" dirty="0" err="1" smtClean="0"/>
              <a:t>mitigation</a:t>
            </a:r>
            <a:r>
              <a:rPr lang="sv-SE" dirty="0" smtClean="0"/>
              <a:t> and adaptation</a:t>
            </a:r>
            <a:r>
              <a:rPr lang="sv-SE" baseline="0" dirty="0" smtClean="0"/>
              <a:t> benefits </a:t>
            </a:r>
            <a:r>
              <a:rPr lang="sv-SE" baseline="0" dirty="0" err="1" smtClean="0"/>
              <a:t>that</a:t>
            </a:r>
            <a:r>
              <a:rPr lang="sv-SE" baseline="0" dirty="0" smtClean="0"/>
              <a:t> </a:t>
            </a:r>
            <a:r>
              <a:rPr lang="en-US" sz="1200" b="0" kern="1200" dirty="0" smtClean="0">
                <a:solidFill>
                  <a:schemeClr val="tx1"/>
                </a:solidFill>
                <a:effectLst/>
                <a:latin typeface="+mn-lt"/>
                <a:ea typeface="+mn-ea"/>
                <a:cs typeface="+mn-cs"/>
              </a:rPr>
              <a:t>… and they showed a high resilience</a:t>
            </a:r>
            <a:r>
              <a:rPr lang="en-US" sz="1200" b="0" kern="1200" baseline="0" dirty="0" smtClean="0">
                <a:solidFill>
                  <a:schemeClr val="tx1"/>
                </a:solidFill>
                <a:effectLst/>
                <a:latin typeface="+mn-lt"/>
                <a:ea typeface="+mn-ea"/>
                <a:cs typeface="+mn-cs"/>
              </a:rPr>
              <a:t> and had </a:t>
            </a:r>
            <a:r>
              <a:rPr lang="en-US" sz="1200" b="0" kern="1200" baseline="0" dirty="0" err="1" smtClean="0">
                <a:solidFill>
                  <a:schemeClr val="tx1"/>
                </a:solidFill>
                <a:effectLst/>
                <a:latin typeface="+mn-lt"/>
                <a:ea typeface="+mn-ea"/>
                <a:cs typeface="+mn-cs"/>
              </a:rPr>
              <a:t>tehrefore</a:t>
            </a:r>
            <a:r>
              <a:rPr lang="en-US" sz="1200" b="0" kern="1200" baseline="0" dirty="0" smtClean="0">
                <a:solidFill>
                  <a:schemeClr val="tx1"/>
                </a:solidFill>
                <a:effectLst/>
                <a:latin typeface="+mn-lt"/>
                <a:ea typeface="+mn-ea"/>
                <a:cs typeface="+mn-cs"/>
              </a:rPr>
              <a:t> a high </a:t>
            </a:r>
            <a:r>
              <a:rPr lang="en-US" sz="1200" b="0" kern="1200" dirty="0" smtClean="0">
                <a:solidFill>
                  <a:schemeClr val="tx1"/>
                </a:solidFill>
                <a:effectLst/>
                <a:latin typeface="+mn-lt"/>
                <a:ea typeface="+mn-ea"/>
                <a:cs typeface="+mn-cs"/>
              </a:rPr>
              <a:t>environmental protection. </a:t>
            </a:r>
            <a:endParaRPr lang="sv-SE" sz="1200" b="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7C1163-D3B9-4E9D-88F1-67493F5D00C8}" type="slidenum">
              <a:rPr lang="sv-SE" smtClean="0"/>
              <a:t>21</a:t>
            </a:fld>
            <a:endParaRPr lang="sv-SE"/>
          </a:p>
        </p:txBody>
      </p:sp>
    </p:spTree>
    <p:extLst>
      <p:ext uri="{BB962C8B-B14F-4D97-AF65-F5344CB8AC3E}">
        <p14:creationId xmlns:p14="http://schemas.microsoft.com/office/powerpoint/2010/main" val="1380731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most </a:t>
            </a:r>
            <a:r>
              <a:rPr lang="en-US" sz="1200" b="0" kern="1200" dirty="0" err="1" smtClean="0">
                <a:solidFill>
                  <a:schemeClr val="tx1"/>
                </a:solidFill>
                <a:effectLst/>
                <a:latin typeface="+mn-lt"/>
                <a:ea typeface="+mn-ea"/>
                <a:cs typeface="+mn-cs"/>
              </a:rPr>
              <a:t>comprehnsive</a:t>
            </a:r>
            <a:r>
              <a:rPr lang="en-US" sz="1200" b="0" kern="1200" dirty="0" smtClean="0">
                <a:solidFill>
                  <a:schemeClr val="tx1"/>
                </a:solidFill>
                <a:effectLst/>
                <a:latin typeface="+mn-lt"/>
                <a:ea typeface="+mn-ea"/>
                <a:cs typeface="+mn-cs"/>
              </a:rPr>
              <a:t> study conducted was to estimate  forest carbon stocks for various forests type</a:t>
            </a:r>
            <a:r>
              <a:rPr lang="en-US" sz="1200" b="0" kern="1200" baseline="0" dirty="0" smtClean="0">
                <a:solidFill>
                  <a:schemeClr val="tx1"/>
                </a:solidFill>
                <a:effectLst/>
                <a:latin typeface="+mn-lt"/>
                <a:ea typeface="+mn-ea"/>
                <a:cs typeface="+mn-cs"/>
              </a:rPr>
              <a:t>s to estimate the potential for REDD. This was a few years before REDD+ was launched in Sri Lanka so it was a very </a:t>
            </a:r>
            <a:r>
              <a:rPr lang="en-US" sz="1200" b="0" kern="1200" baseline="0" dirty="0" err="1" smtClean="0">
                <a:solidFill>
                  <a:schemeClr val="tx1"/>
                </a:solidFill>
                <a:effectLst/>
                <a:latin typeface="+mn-lt"/>
                <a:ea typeface="+mn-ea"/>
                <a:cs typeface="+mn-cs"/>
              </a:rPr>
              <a:t>tiemly</a:t>
            </a:r>
            <a:r>
              <a:rPr lang="en-US" sz="1200" b="0" kern="1200" baseline="0" dirty="0" smtClean="0">
                <a:solidFill>
                  <a:schemeClr val="tx1"/>
                </a:solidFill>
                <a:effectLst/>
                <a:latin typeface="+mn-lt"/>
                <a:ea typeface="+mn-ea"/>
                <a:cs typeface="+mn-cs"/>
              </a:rPr>
              <a:t> study</a:t>
            </a:r>
            <a:r>
              <a:rPr lang="sv-SE" sz="1200" b="0" kern="1200" baseline="0" dirty="0" smtClean="0">
                <a:solidFill>
                  <a:schemeClr val="tx1"/>
                </a:solidFill>
                <a:effectLst/>
                <a:latin typeface="+mn-lt"/>
                <a:ea typeface="+mn-ea"/>
                <a:cs typeface="+mn-cs"/>
              </a:rPr>
              <a:t>.</a:t>
            </a:r>
            <a:endParaRPr lang="sv-SE"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measured about 20 000 trees, distributed in 232 sample plots. over in six natural forest ecosystems, homegardens, and three plantation forests. We</a:t>
            </a:r>
            <a:r>
              <a:rPr lang="sv-SE"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measured diameter of the trees, tree height and species information and we used different pan tropical allometric equations to estimate the biomass carbon stocks for each tree</a:t>
            </a:r>
            <a:r>
              <a:rPr lang="sv-SE" sz="1200" kern="1200" dirty="0" smtClean="0">
                <a:solidFill>
                  <a:schemeClr val="tx1"/>
                </a:solidFill>
                <a:effectLst/>
                <a:latin typeface="+mn-lt"/>
                <a:ea typeface="+mn-ea"/>
                <a:cs typeface="+mn-cs"/>
              </a:rPr>
              <a:t>.</a:t>
            </a:r>
            <a:r>
              <a:rPr lang="sv-SE"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These values were then </a:t>
            </a:r>
            <a:r>
              <a:rPr lang="en-US" sz="1200" kern="1200" dirty="0" err="1" smtClean="0">
                <a:solidFill>
                  <a:schemeClr val="tx1"/>
                </a:solidFill>
                <a:effectLst/>
                <a:latin typeface="+mn-lt"/>
                <a:ea typeface="+mn-ea"/>
                <a:cs typeface="+mn-cs"/>
              </a:rPr>
              <a:t>upscaled</a:t>
            </a:r>
            <a:r>
              <a:rPr lang="en-US" sz="1200" kern="1200" dirty="0" smtClean="0">
                <a:solidFill>
                  <a:schemeClr val="tx1"/>
                </a:solidFill>
                <a:effectLst/>
                <a:latin typeface="+mn-lt"/>
                <a:ea typeface="+mn-ea"/>
                <a:cs typeface="+mn-cs"/>
              </a:rPr>
              <a:t> to acquire the total carbon stock for each forest type.</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field data were multiplied with existing forest area data to estimate total forest carbon stocks and a reference level. </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22</a:t>
            </a:fld>
            <a:endParaRPr lang="sv-SE"/>
          </a:p>
        </p:txBody>
      </p:sp>
    </p:spTree>
    <p:extLst>
      <p:ext uri="{BB962C8B-B14F-4D97-AF65-F5344CB8AC3E}">
        <p14:creationId xmlns:p14="http://schemas.microsoft.com/office/powerpoint/2010/main" val="3351544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aseline="0" dirty="0" smtClean="0"/>
              <a:t>And </a:t>
            </a:r>
            <a:r>
              <a:rPr lang="sv-SE" baseline="0" dirty="0" err="1" smtClean="0"/>
              <a:t>this</a:t>
            </a:r>
            <a:r>
              <a:rPr lang="sv-SE" baseline="0" dirty="0" smtClean="0"/>
              <a:t> </a:t>
            </a:r>
            <a:r>
              <a:rPr lang="sv-SE" baseline="0" dirty="0" err="1" smtClean="0"/>
              <a:t>work</a:t>
            </a:r>
            <a:r>
              <a:rPr lang="sv-SE" baseline="0" dirty="0" smtClean="0"/>
              <a:t> </a:t>
            </a:r>
            <a:r>
              <a:rPr lang="sv-SE" baseline="0" dirty="0" err="1" smtClean="0"/>
              <a:t>gave</a:t>
            </a:r>
            <a:r>
              <a:rPr lang="sv-SE" baseline="0" dirty="0" smtClean="0"/>
              <a:t> </a:t>
            </a:r>
            <a:r>
              <a:rPr lang="sv-SE" baseline="0" dirty="0" err="1" smtClean="0"/>
              <a:t>us</a:t>
            </a:r>
            <a:r>
              <a:rPr lang="sv-SE" baseline="0" dirty="0" smtClean="0"/>
              <a:t> </a:t>
            </a:r>
            <a:r>
              <a:rPr lang="sv-SE" dirty="0" err="1" smtClean="0"/>
              <a:t>Detalied</a:t>
            </a:r>
            <a:r>
              <a:rPr lang="sv-SE" dirty="0" smtClean="0"/>
              <a:t> </a:t>
            </a:r>
            <a:r>
              <a:rPr lang="sv-SE" dirty="0" err="1" smtClean="0"/>
              <a:t>figures</a:t>
            </a:r>
            <a:r>
              <a:rPr lang="sv-SE" dirty="0" smtClean="0"/>
              <a:t> on</a:t>
            </a:r>
            <a:r>
              <a:rPr lang="sv-SE" baseline="0" dirty="0" smtClean="0"/>
              <a:t> </a:t>
            </a:r>
            <a:r>
              <a:rPr lang="sv-SE" baseline="0" dirty="0" err="1" smtClean="0"/>
              <a:t>carbon</a:t>
            </a:r>
            <a:r>
              <a:rPr lang="sv-SE" baseline="0" dirty="0" smtClean="0"/>
              <a:t> stocks for different </a:t>
            </a:r>
            <a:r>
              <a:rPr lang="sv-SE" baseline="0" dirty="0" err="1" smtClean="0"/>
              <a:t>natural</a:t>
            </a:r>
            <a:r>
              <a:rPr lang="sv-SE" baseline="0" dirty="0" smtClean="0"/>
              <a:t> </a:t>
            </a:r>
            <a:r>
              <a:rPr lang="sv-SE" baseline="0" dirty="0" err="1" smtClean="0"/>
              <a:t>forests</a:t>
            </a:r>
            <a:r>
              <a:rPr lang="sv-SE" baseline="0" dirty="0" smtClean="0"/>
              <a:t> </a:t>
            </a:r>
            <a:r>
              <a:rPr lang="sv-SE" baseline="0" dirty="0" err="1" smtClean="0"/>
              <a:t>types</a:t>
            </a:r>
            <a:r>
              <a:rPr lang="sv-SE" baseline="0" dirty="0" smtClean="0"/>
              <a:t> </a:t>
            </a:r>
            <a:r>
              <a:rPr lang="sv-SE" baseline="0" dirty="0" err="1" smtClean="0"/>
              <a:t>that</a:t>
            </a:r>
            <a:r>
              <a:rPr lang="sv-SE" baseline="0" dirty="0" smtClean="0"/>
              <a:t> for </a:t>
            </a:r>
            <a:r>
              <a:rPr lang="sv-SE" baseline="0" dirty="0" err="1" smtClean="0"/>
              <a:t>example</a:t>
            </a:r>
            <a:r>
              <a:rPr lang="sv-SE" baseline="0" dirty="0" smtClean="0"/>
              <a:t> </a:t>
            </a:r>
            <a:r>
              <a:rPr lang="sv-SE" baseline="0" dirty="0" err="1" smtClean="0"/>
              <a:t>was</a:t>
            </a:r>
            <a:r>
              <a:rPr lang="sv-SE" baseline="0" dirty="0" smtClean="0"/>
              <a:t> </a:t>
            </a:r>
            <a:r>
              <a:rPr lang="sv-SE" baseline="0" dirty="0" err="1" smtClean="0"/>
              <a:t>higher</a:t>
            </a:r>
            <a:r>
              <a:rPr lang="sv-SE" baseline="0" dirty="0" smtClean="0"/>
              <a:t> and </a:t>
            </a:r>
            <a:r>
              <a:rPr lang="sv-SE" baseline="0" dirty="0" err="1" smtClean="0"/>
              <a:t>more</a:t>
            </a:r>
            <a:r>
              <a:rPr lang="sv-SE" baseline="0" dirty="0" smtClean="0"/>
              <a:t> </a:t>
            </a:r>
            <a:r>
              <a:rPr lang="sv-SE" baseline="0" dirty="0" err="1" smtClean="0"/>
              <a:t>detalied</a:t>
            </a:r>
            <a:r>
              <a:rPr lang="sv-SE" baseline="0" dirty="0" smtClean="0"/>
              <a:t> </a:t>
            </a:r>
            <a:r>
              <a:rPr lang="sv-SE" baseline="0" dirty="0" err="1" smtClean="0"/>
              <a:t>than</a:t>
            </a:r>
            <a:r>
              <a:rPr lang="sv-SE" baseline="0" dirty="0" smtClean="0"/>
              <a:t> </a:t>
            </a:r>
            <a:r>
              <a:rPr lang="sv-SE" baseline="0" dirty="0" err="1" smtClean="0"/>
              <a:t>earlier</a:t>
            </a:r>
            <a:r>
              <a:rPr lang="sv-SE" baseline="0" dirty="0" smtClean="0"/>
              <a:t> </a:t>
            </a:r>
            <a:r>
              <a:rPr lang="sv-SE" baseline="0" dirty="0" err="1" smtClean="0"/>
              <a:t>Tier</a:t>
            </a:r>
            <a:r>
              <a:rPr lang="sv-SE" baseline="0" dirty="0" smtClean="0"/>
              <a:t> 1 </a:t>
            </a:r>
            <a:r>
              <a:rPr lang="sv-SE" baseline="0" dirty="0" err="1" smtClean="0"/>
              <a:t>estimates</a:t>
            </a:r>
            <a:r>
              <a:rPr lang="sv-SE" baseline="0" dirty="0" smtClean="0"/>
              <a:t> for Sri Lanka from FAO data.</a:t>
            </a:r>
          </a:p>
          <a:p>
            <a:endParaRPr lang="sv-SE" baseline="0" dirty="0" smtClean="0"/>
          </a:p>
        </p:txBody>
      </p:sp>
      <p:sp>
        <p:nvSpPr>
          <p:cNvPr id="4" name="Slide Number Placeholder 3"/>
          <p:cNvSpPr>
            <a:spLocks noGrp="1"/>
          </p:cNvSpPr>
          <p:nvPr>
            <p:ph type="sldNum" sz="quarter" idx="10"/>
          </p:nvPr>
        </p:nvSpPr>
        <p:spPr/>
        <p:txBody>
          <a:bodyPr/>
          <a:lstStyle/>
          <a:p>
            <a:fld id="{7B7C1163-D3B9-4E9D-88F1-67493F5D00C8}" type="slidenum">
              <a:rPr lang="sv-SE" smtClean="0"/>
              <a:t>23</a:t>
            </a:fld>
            <a:endParaRPr lang="sv-SE"/>
          </a:p>
        </p:txBody>
      </p:sp>
    </p:spTree>
    <p:extLst>
      <p:ext uri="{BB962C8B-B14F-4D97-AF65-F5344CB8AC3E}">
        <p14:creationId xmlns:p14="http://schemas.microsoft.com/office/powerpoint/2010/main" val="971548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tLang="sv-SE" dirty="0" err="1" smtClean="0">
                <a:latin typeface="Arial" panose="020B0604020202020204" pitchFamily="34" charset="0"/>
              </a:rPr>
              <a:t>We</a:t>
            </a:r>
            <a:r>
              <a:rPr lang="sv-SE" altLang="sv-SE" dirty="0" smtClean="0">
                <a:latin typeface="Arial" panose="020B0604020202020204" pitchFamily="34" charset="0"/>
              </a:rPr>
              <a:t> </a:t>
            </a:r>
            <a:r>
              <a:rPr lang="sv-SE" altLang="sv-SE" dirty="0" err="1" smtClean="0">
                <a:latin typeface="Arial" panose="020B0604020202020204" pitchFamily="34" charset="0"/>
              </a:rPr>
              <a:t>also</a:t>
            </a:r>
            <a:r>
              <a:rPr lang="sv-SE" altLang="sv-SE" dirty="0" smtClean="0">
                <a:latin typeface="Arial" panose="020B0604020202020204" pitchFamily="34" charset="0"/>
              </a:rPr>
              <a:t> </a:t>
            </a:r>
            <a:r>
              <a:rPr lang="sv-SE" altLang="sv-SE" dirty="0" err="1" smtClean="0">
                <a:latin typeface="Arial" panose="020B0604020202020204" pitchFamily="34" charset="0"/>
              </a:rPr>
              <a:t>construced</a:t>
            </a:r>
            <a:r>
              <a:rPr lang="sv-SE" altLang="sv-SE" dirty="0" smtClean="0">
                <a:latin typeface="Arial" panose="020B0604020202020204" pitchFamily="34" charset="0"/>
              </a:rPr>
              <a:t> a </a:t>
            </a:r>
            <a:r>
              <a:rPr lang="sv-SE" altLang="sv-SE" dirty="0" err="1" smtClean="0">
                <a:latin typeface="Arial" panose="020B0604020202020204" pitchFamily="34" charset="0"/>
              </a:rPr>
              <a:t>histtrocal</a:t>
            </a:r>
            <a:r>
              <a:rPr lang="sv-SE" altLang="sv-SE" dirty="0" smtClean="0">
                <a:latin typeface="Arial" panose="020B0604020202020204" pitchFamily="34" charset="0"/>
              </a:rPr>
              <a:t> BAU </a:t>
            </a:r>
            <a:r>
              <a:rPr lang="sv-SE" altLang="sv-SE" dirty="0" err="1" smtClean="0">
                <a:latin typeface="Arial" panose="020B0604020202020204" pitchFamily="34" charset="0"/>
              </a:rPr>
              <a:t>baseline</a:t>
            </a:r>
            <a:r>
              <a:rPr lang="sv-SE" altLang="sv-SE" dirty="0" smtClean="0">
                <a:latin typeface="Arial" panose="020B0604020202020204" pitchFamily="34" charset="0"/>
              </a:rPr>
              <a:t> for different </a:t>
            </a:r>
            <a:r>
              <a:rPr lang="sv-SE" altLang="sv-SE" dirty="0" err="1" smtClean="0">
                <a:latin typeface="Arial" panose="020B0604020202020204" pitchFamily="34" charset="0"/>
              </a:rPr>
              <a:t>equations</a:t>
            </a:r>
            <a:r>
              <a:rPr lang="sv-SE" altLang="sv-SE" dirty="0" smtClean="0">
                <a:latin typeface="Arial" panose="020B0604020202020204" pitchFamily="34" charset="0"/>
              </a:rPr>
              <a:t> </a:t>
            </a:r>
            <a:r>
              <a:rPr lang="sv-SE" altLang="sv-SE" dirty="0" err="1" smtClean="0">
                <a:latin typeface="Arial" panose="020B0604020202020204" pitchFamily="34" charset="0"/>
              </a:rPr>
              <a:t>showing</a:t>
            </a:r>
            <a:r>
              <a:rPr lang="sv-SE" altLang="sv-SE" dirty="0" smtClean="0">
                <a:latin typeface="Arial" panose="020B0604020202020204" pitchFamily="34" charset="0"/>
              </a:rPr>
              <a:t> the total </a:t>
            </a:r>
            <a:r>
              <a:rPr lang="sv-SE" altLang="sv-SE" dirty="0" err="1" smtClean="0">
                <a:latin typeface="Arial" panose="020B0604020202020204" pitchFamily="34" charset="0"/>
              </a:rPr>
              <a:t>carbon</a:t>
            </a:r>
            <a:r>
              <a:rPr lang="sv-SE" altLang="sv-SE" dirty="0" smtClean="0">
                <a:latin typeface="Arial" panose="020B0604020202020204" pitchFamily="34" charset="0"/>
              </a:rPr>
              <a:t> stock loss </a:t>
            </a:r>
            <a:r>
              <a:rPr lang="sv-SE" altLang="sv-SE" dirty="0" err="1" smtClean="0">
                <a:latin typeface="Arial" panose="020B0604020202020204" pitchFamily="34" charset="0"/>
              </a:rPr>
              <a:t>between</a:t>
            </a:r>
            <a:r>
              <a:rPr lang="sv-SE" altLang="sv-SE" dirty="0" smtClean="0">
                <a:latin typeface="Arial" panose="020B0604020202020204" pitchFamily="34" charset="0"/>
              </a:rPr>
              <a:t> 1992 and 2010 </a:t>
            </a:r>
            <a:r>
              <a:rPr lang="sv-SE" altLang="sv-SE" dirty="0" err="1" smtClean="0">
                <a:latin typeface="Arial" panose="020B0604020202020204" pitchFamily="34" charset="0"/>
              </a:rPr>
              <a:t>assuming</a:t>
            </a:r>
            <a:r>
              <a:rPr lang="sv-SE" altLang="sv-SE" dirty="0" smtClean="0">
                <a:latin typeface="Arial" panose="020B0604020202020204" pitchFamily="34" charset="0"/>
              </a:rPr>
              <a:t> </a:t>
            </a:r>
            <a:r>
              <a:rPr lang="sv-SE" altLang="sv-SE" dirty="0" err="1" smtClean="0">
                <a:latin typeface="Arial" panose="020B0604020202020204" pitchFamily="34" charset="0"/>
              </a:rPr>
              <a:t>linear</a:t>
            </a:r>
            <a:r>
              <a:rPr lang="sv-SE" altLang="sv-SE" dirty="0" smtClean="0">
                <a:latin typeface="Arial" panose="020B0604020202020204" pitchFamily="34" charset="0"/>
              </a:rPr>
              <a:t> extrapolation of from 1992-1996 to 2005 and 2010 </a:t>
            </a:r>
            <a:r>
              <a:rPr lang="sv-SE" altLang="sv-SE" dirty="0" err="1" smtClean="0">
                <a:latin typeface="Arial" panose="020B0604020202020204" pitchFamily="34" charset="0"/>
              </a:rPr>
              <a:t>since</a:t>
            </a:r>
            <a:r>
              <a:rPr lang="sv-SE" altLang="sv-SE" dirty="0" smtClean="0">
                <a:latin typeface="Arial" panose="020B0604020202020204" pitchFamily="34" charset="0"/>
              </a:rPr>
              <a:t> no area information is </a:t>
            </a:r>
            <a:r>
              <a:rPr lang="sv-SE" altLang="sv-SE" dirty="0" err="1" smtClean="0">
                <a:latin typeface="Arial" panose="020B0604020202020204" pitchFamily="34" charset="0"/>
              </a:rPr>
              <a:t>availale</a:t>
            </a:r>
            <a:r>
              <a:rPr lang="sv-SE" altLang="sv-SE" dirty="0" smtClean="0">
                <a:latin typeface="Arial" panose="020B0604020202020204" pitchFamily="34" charset="0"/>
              </a:rPr>
              <a:t> for </a:t>
            </a:r>
            <a:r>
              <a:rPr lang="sv-SE" altLang="sv-SE" dirty="0" err="1" smtClean="0">
                <a:latin typeface="Arial" panose="020B0604020202020204" pitchFamily="34" charset="0"/>
              </a:rPr>
              <a:t>these</a:t>
            </a:r>
            <a:r>
              <a:rPr lang="sv-SE" altLang="sv-SE" dirty="0" smtClean="0">
                <a:latin typeface="Arial" panose="020B0604020202020204" pitchFamily="34" charset="0"/>
              </a:rPr>
              <a:t> </a:t>
            </a:r>
            <a:r>
              <a:rPr lang="sv-SE" altLang="sv-SE" dirty="0" err="1" smtClean="0">
                <a:latin typeface="Arial" panose="020B0604020202020204" pitchFamily="34" charset="0"/>
              </a:rPr>
              <a:t>two</a:t>
            </a:r>
            <a:r>
              <a:rPr lang="sv-SE" altLang="sv-SE" dirty="0" smtClean="0">
                <a:latin typeface="Arial" panose="020B0604020202020204" pitchFamily="34" charset="0"/>
              </a:rPr>
              <a:t> </a:t>
            </a:r>
            <a:r>
              <a:rPr lang="sv-SE" altLang="sv-SE" dirty="0" err="1" smtClean="0">
                <a:latin typeface="Arial" panose="020B0604020202020204" pitchFamily="34" charset="0"/>
              </a:rPr>
              <a:t>years</a:t>
            </a:r>
            <a:r>
              <a:rPr lang="sv-SE" altLang="sv-SE" dirty="0" smtClean="0">
                <a:latin typeface="Arial" panose="020B0604020202020204" pitchFamily="34" charset="0"/>
              </a:rPr>
              <a:t>. </a:t>
            </a:r>
            <a:r>
              <a:rPr lang="sv-SE" altLang="sv-SE" dirty="0" err="1" smtClean="0">
                <a:latin typeface="Arial" panose="020B0604020202020204" pitchFamily="34" charset="0"/>
              </a:rPr>
              <a:t>These</a:t>
            </a:r>
            <a:r>
              <a:rPr lang="sv-SE" altLang="sv-SE" dirty="0" smtClean="0">
                <a:latin typeface="Arial" panose="020B0604020202020204" pitchFamily="34" charset="0"/>
              </a:rPr>
              <a:t> </a:t>
            </a:r>
            <a:r>
              <a:rPr lang="sv-SE" altLang="sv-SE" dirty="0" err="1" smtClean="0">
                <a:latin typeface="Arial" panose="020B0604020202020204" pitchFamily="34" charset="0"/>
              </a:rPr>
              <a:t>type</a:t>
            </a:r>
            <a:r>
              <a:rPr lang="sv-SE" altLang="sv-SE" dirty="0" smtClean="0">
                <a:latin typeface="Arial" panose="020B0604020202020204" pitchFamily="34" charset="0"/>
              </a:rPr>
              <a:t> </a:t>
            </a:r>
            <a:r>
              <a:rPr lang="sv-SE" altLang="sv-SE" dirty="0" err="1" smtClean="0">
                <a:latin typeface="Arial" panose="020B0604020202020204" pitchFamily="34" charset="0"/>
              </a:rPr>
              <a:t>of</a:t>
            </a:r>
            <a:r>
              <a:rPr lang="sv-SE" altLang="sv-SE" dirty="0" smtClean="0">
                <a:latin typeface="Arial" panose="020B0604020202020204" pitchFamily="34" charset="0"/>
              </a:rPr>
              <a:t> data </a:t>
            </a:r>
            <a:r>
              <a:rPr lang="sv-SE" altLang="sv-SE" dirty="0" err="1" smtClean="0">
                <a:latin typeface="Arial" panose="020B0604020202020204" pitchFamily="34" charset="0"/>
              </a:rPr>
              <a:t>can</a:t>
            </a:r>
            <a:r>
              <a:rPr lang="sv-SE" altLang="sv-SE" dirty="0" smtClean="0">
                <a:latin typeface="Arial" panose="020B0604020202020204" pitchFamily="34" charset="0"/>
              </a:rPr>
              <a:t> serve as a benchmark for </a:t>
            </a:r>
            <a:r>
              <a:rPr lang="sv-SE" altLang="sv-SE" dirty="0" err="1" smtClean="0">
                <a:latin typeface="Arial" panose="020B0604020202020204" pitchFamily="34" charset="0"/>
              </a:rPr>
              <a:t>how</a:t>
            </a:r>
            <a:r>
              <a:rPr lang="sv-SE" altLang="sv-SE" dirty="0" smtClean="0">
                <a:latin typeface="Arial" panose="020B0604020202020204" pitchFamily="34" charset="0"/>
              </a:rPr>
              <a:t> </a:t>
            </a:r>
            <a:r>
              <a:rPr lang="sv-SE" altLang="sv-SE" dirty="0" err="1" smtClean="0">
                <a:latin typeface="Arial" panose="020B0604020202020204" pitchFamily="34" charset="0"/>
              </a:rPr>
              <a:t>much</a:t>
            </a:r>
            <a:r>
              <a:rPr lang="sv-SE" altLang="sv-SE" dirty="0" smtClean="0">
                <a:latin typeface="Arial" panose="020B0604020202020204" pitchFamily="34" charset="0"/>
              </a:rPr>
              <a:t> emissions </a:t>
            </a:r>
            <a:r>
              <a:rPr lang="sv-SE" altLang="sv-SE" dirty="0" err="1" smtClean="0">
                <a:latin typeface="Arial" panose="020B0604020202020204" pitchFamily="34" charset="0"/>
              </a:rPr>
              <a:t>that</a:t>
            </a:r>
            <a:r>
              <a:rPr lang="sv-SE" altLang="sv-SE" dirty="0" smtClean="0">
                <a:latin typeface="Arial" panose="020B0604020202020204" pitchFamily="34" charset="0"/>
              </a:rPr>
              <a:t> Sri Lanka has </a:t>
            </a:r>
            <a:r>
              <a:rPr lang="sv-SE" altLang="sv-SE" dirty="0" err="1" smtClean="0">
                <a:latin typeface="Arial" panose="020B0604020202020204" pitchFamily="34" charset="0"/>
              </a:rPr>
              <a:t>reduced</a:t>
            </a:r>
            <a:r>
              <a:rPr lang="sv-SE" altLang="sv-SE" dirty="0" smtClean="0">
                <a:latin typeface="Arial" panose="020B0604020202020204" pitchFamily="34" charset="0"/>
              </a:rPr>
              <a:t>. </a:t>
            </a:r>
            <a:r>
              <a:rPr lang="sv-SE" altLang="sv-SE" dirty="0" err="1" smtClean="0">
                <a:latin typeface="Arial" panose="020B0604020202020204" pitchFamily="34" charset="0"/>
              </a:rPr>
              <a:t>Our</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study</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also</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showed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that</a:t>
            </a:r>
            <a:r>
              <a:rPr lang="sv-SE" altLang="sv-SE" baseline="0" dirty="0" smtClean="0">
                <a:latin typeface="Arial" panose="020B0604020202020204" pitchFamily="34" charset="0"/>
              </a:rPr>
              <a:t> a </a:t>
            </a:r>
            <a:r>
              <a:rPr lang="sv-SE" altLang="sv-SE" baseline="0" dirty="0" err="1" smtClean="0">
                <a:latin typeface="Arial" panose="020B0604020202020204" pitchFamily="34" charset="0"/>
              </a:rPr>
              <a:t>fragamneted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forest</a:t>
            </a:r>
            <a:r>
              <a:rPr lang="sv-SE" altLang="sv-SE" baseline="0" dirty="0" smtClean="0">
                <a:latin typeface="Arial" panose="020B0604020202020204" pitchFamily="34" charset="0"/>
              </a:rPr>
              <a:t> cover…. And </a:t>
            </a:r>
            <a:r>
              <a:rPr lang="sv-SE" altLang="sv-SE" baseline="0" dirty="0" err="1" smtClean="0">
                <a:latin typeface="Arial" panose="020B0604020202020204" pitchFamily="34" charset="0"/>
              </a:rPr>
              <a:t>measuremnmet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of</a:t>
            </a:r>
            <a:r>
              <a:rPr lang="sv-SE" altLang="sv-SE" baseline="0" dirty="0" smtClean="0">
                <a:latin typeface="Arial" panose="020B0604020202020204" pitchFamily="34" charset="0"/>
              </a:rPr>
              <a:t> the </a:t>
            </a:r>
            <a:r>
              <a:rPr lang="sv-SE" altLang="sv-SE" baseline="0" dirty="0" err="1" smtClean="0">
                <a:latin typeface="Arial" panose="020B0604020202020204" pitchFamily="34" charset="0"/>
              </a:rPr>
              <a:t>above</a:t>
            </a:r>
            <a:r>
              <a:rPr lang="sv-SE" altLang="sv-SE" baseline="0" dirty="0" smtClean="0">
                <a:latin typeface="Arial" panose="020B0604020202020204" pitchFamily="34" charset="0"/>
              </a:rPr>
              <a:t>… over </a:t>
            </a:r>
            <a:r>
              <a:rPr lang="sv-SE" altLang="sv-SE" baseline="0" dirty="0" err="1" smtClean="0">
                <a:latin typeface="Arial" panose="020B0604020202020204" pitchFamily="34" charset="0"/>
              </a:rPr>
              <a:t>past</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few</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years</a:t>
            </a:r>
            <a:r>
              <a:rPr lang="sv-SE" altLang="sv-SE" baseline="0" dirty="0" smtClean="0">
                <a:latin typeface="Arial" panose="020B0604020202020204" pitchFamily="34" charset="0"/>
              </a:rPr>
              <a:t> a </a:t>
            </a:r>
            <a:r>
              <a:rPr lang="sv-SE" altLang="sv-SE" baseline="0" dirty="0" err="1" smtClean="0">
                <a:latin typeface="Arial" panose="020B0604020202020204" pitchFamily="34" charset="0"/>
              </a:rPr>
              <a:t>lot</a:t>
            </a:r>
            <a:r>
              <a:rPr lang="sv-SE" altLang="sv-SE" baseline="0" dirty="0" smtClean="0">
                <a:latin typeface="Arial" panose="020B0604020202020204" pitchFamily="34" charset="0"/>
              </a:rPr>
              <a:t> has </a:t>
            </a:r>
            <a:r>
              <a:rPr lang="sv-SE" altLang="sv-SE" baseline="0" dirty="0" err="1" smtClean="0">
                <a:latin typeface="Arial" panose="020B0604020202020204" pitchFamily="34" charset="0"/>
              </a:rPr>
              <a:t>happend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here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with</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regard</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to</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this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but</a:t>
            </a:r>
            <a:r>
              <a:rPr lang="sv-SE" altLang="sv-SE" baseline="0" dirty="0" smtClean="0">
                <a:latin typeface="Arial" panose="020B0604020202020204" pitchFamily="34" charset="0"/>
              </a:rPr>
              <a:t> I </a:t>
            </a:r>
            <a:r>
              <a:rPr lang="sv-SE" altLang="sv-SE" baseline="0" dirty="0" err="1" smtClean="0">
                <a:latin typeface="Arial" panose="020B0604020202020204" pitchFamily="34" charset="0"/>
              </a:rPr>
              <a:t>think</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these</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points</a:t>
            </a:r>
            <a:r>
              <a:rPr lang="sv-SE" altLang="sv-SE" baseline="0" dirty="0" smtClean="0">
                <a:latin typeface="Arial" panose="020B0604020202020204" pitchFamily="34" charset="0"/>
              </a:rPr>
              <a:t> </a:t>
            </a:r>
            <a:r>
              <a:rPr lang="sv-SE" altLang="sv-SE" baseline="0" dirty="0" err="1" smtClean="0">
                <a:latin typeface="Arial" panose="020B0604020202020204" pitchFamily="34" charset="0"/>
              </a:rPr>
              <a:t>are</a:t>
            </a:r>
            <a:r>
              <a:rPr lang="sv-SE" altLang="sv-SE" baseline="0" dirty="0" smtClean="0">
                <a:latin typeface="Arial" panose="020B0604020202020204" pitchFamily="34" charset="0"/>
              </a:rPr>
              <a:t> still valid and </a:t>
            </a:r>
            <a:r>
              <a:rPr lang="sv-SE" altLang="sv-SE" baseline="0" dirty="0" err="1" smtClean="0">
                <a:latin typeface="Arial" panose="020B0604020202020204" pitchFamily="34" charset="0"/>
              </a:rPr>
              <a:t>important</a:t>
            </a:r>
            <a:r>
              <a:rPr lang="sv-SE" altLang="sv-SE" baseline="0" dirty="0" smtClean="0">
                <a:latin typeface="Arial" panose="020B0604020202020204" pitchFamily="34" charset="0"/>
              </a:rPr>
              <a:t>.</a:t>
            </a:r>
            <a:endParaRPr lang="sv-SE" altLang="sv-SE" dirty="0" smtClean="0">
              <a:latin typeface="Arial" panose="020B0604020202020204" pitchFamily="34" charset="0"/>
            </a:endParaRPr>
          </a:p>
          <a:p>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24</a:t>
            </a:fld>
            <a:endParaRPr lang="sv-SE"/>
          </a:p>
        </p:txBody>
      </p:sp>
    </p:spTree>
    <p:extLst>
      <p:ext uri="{BB962C8B-B14F-4D97-AF65-F5344CB8AC3E}">
        <p14:creationId xmlns:p14="http://schemas.microsoft.com/office/powerpoint/2010/main" val="1420868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Also</a:t>
            </a:r>
            <a:r>
              <a:rPr lang="sv-SE" dirty="0" smtClean="0"/>
              <a:t> </a:t>
            </a:r>
            <a:r>
              <a:rPr lang="sv-SE" dirty="0" err="1" smtClean="0"/>
              <a:t>many</a:t>
            </a:r>
            <a:r>
              <a:rPr lang="sv-SE" dirty="0" smtClean="0"/>
              <a:t> </a:t>
            </a:r>
            <a:r>
              <a:rPr lang="sv-SE" dirty="0" err="1" smtClean="0"/>
              <a:t>unceratinties</a:t>
            </a:r>
            <a:r>
              <a:rPr lang="sv-SE" dirty="0" smtClean="0"/>
              <a:t> </a:t>
            </a:r>
            <a:r>
              <a:rPr lang="sv-SE" dirty="0" err="1" smtClean="0"/>
              <a:t>invloved</a:t>
            </a:r>
            <a:r>
              <a:rPr lang="sv-SE" dirty="0" smtClean="0"/>
              <a:t> in</a:t>
            </a:r>
            <a:r>
              <a:rPr lang="sv-SE" baseline="0" dirty="0" smtClean="0"/>
              <a:t> </a:t>
            </a:r>
            <a:r>
              <a:rPr lang="sv-SE" baseline="0" dirty="0" err="1" smtClean="0"/>
              <a:t>these</a:t>
            </a:r>
            <a:r>
              <a:rPr lang="sv-SE" baseline="0" dirty="0" smtClean="0"/>
              <a:t> </a:t>
            </a:r>
            <a:r>
              <a:rPr lang="sv-SE" baseline="0" dirty="0" err="1" smtClean="0"/>
              <a:t>types</a:t>
            </a:r>
            <a:r>
              <a:rPr lang="sv-SE" baseline="0" dirty="0" smtClean="0"/>
              <a:t> </a:t>
            </a:r>
            <a:r>
              <a:rPr lang="sv-SE" baseline="0" dirty="0" err="1" smtClean="0"/>
              <a:t>of</a:t>
            </a:r>
            <a:r>
              <a:rPr lang="sv-SE" baseline="0" dirty="0" smtClean="0"/>
              <a:t> </a:t>
            </a:r>
            <a:r>
              <a:rPr lang="sv-SE" baseline="0" dirty="0" err="1" smtClean="0"/>
              <a:t>assessments</a:t>
            </a:r>
            <a:r>
              <a:rPr lang="sv-SE" baseline="0" dirty="0" smtClean="0"/>
              <a:t> and </a:t>
            </a:r>
            <a:r>
              <a:rPr lang="sv-SE" baseline="0" dirty="0" err="1" smtClean="0"/>
              <a:t>we</a:t>
            </a:r>
            <a:r>
              <a:rPr lang="sv-SE" baseline="0" dirty="0" smtClean="0"/>
              <a:t> </a:t>
            </a:r>
            <a:r>
              <a:rPr lang="sv-SE" baseline="0" dirty="0" err="1" smtClean="0"/>
              <a:t>also</a:t>
            </a:r>
            <a:r>
              <a:rPr lang="sv-SE" baseline="0" dirty="0" smtClean="0"/>
              <a:t> </a:t>
            </a:r>
            <a:r>
              <a:rPr lang="sv-SE" baseline="0" dirty="0" err="1" smtClean="0"/>
              <a:t>showed</a:t>
            </a:r>
            <a:r>
              <a:rPr lang="sv-SE" baseline="0" dirty="0" smtClean="0"/>
              <a:t> </a:t>
            </a:r>
            <a:r>
              <a:rPr lang="sv-SE" baseline="0" dirty="0" err="1" smtClean="0"/>
              <a:t>that</a:t>
            </a:r>
            <a:r>
              <a:rPr lang="sv-SE" baseline="0" dirty="0" smtClean="0"/>
              <a:t> by </a:t>
            </a:r>
            <a:r>
              <a:rPr lang="sv-SE" baseline="0" dirty="0" err="1" smtClean="0"/>
              <a:t>using</a:t>
            </a:r>
            <a:r>
              <a:rPr lang="sv-SE" baseline="0" dirty="0" smtClean="0"/>
              <a:t> different </a:t>
            </a:r>
            <a:r>
              <a:rPr lang="sv-SE" baseline="0" dirty="0" err="1" smtClean="0"/>
              <a:t>similar</a:t>
            </a:r>
            <a:r>
              <a:rPr lang="sv-SE" baseline="0" dirty="0" smtClean="0"/>
              <a:t> </a:t>
            </a:r>
            <a:r>
              <a:rPr lang="sv-SE" baseline="0" dirty="0" err="1" smtClean="0"/>
              <a:t>alloetric</a:t>
            </a:r>
            <a:r>
              <a:rPr lang="sv-SE" baseline="0" dirty="0" smtClean="0"/>
              <a:t> </a:t>
            </a:r>
            <a:r>
              <a:rPr lang="sv-SE" baseline="0" dirty="0" err="1" smtClean="0"/>
              <a:t>equations</a:t>
            </a:r>
            <a:r>
              <a:rPr lang="sv-SE" baseline="0" dirty="0" smtClean="0"/>
              <a:t> for </a:t>
            </a:r>
            <a:r>
              <a:rPr lang="sv-SE" baseline="0" dirty="0" err="1" smtClean="0"/>
              <a:t>calculuation</a:t>
            </a:r>
            <a:r>
              <a:rPr lang="sv-SE" baseline="0" dirty="0" smtClean="0"/>
              <a:t> </a:t>
            </a:r>
            <a:r>
              <a:rPr lang="sv-SE" baseline="0" dirty="0" err="1" smtClean="0"/>
              <a:t>carbon</a:t>
            </a:r>
            <a:r>
              <a:rPr lang="sv-SE" baseline="0" dirty="0" smtClean="0"/>
              <a:t> stocks in </a:t>
            </a:r>
            <a:r>
              <a:rPr lang="sv-SE" baseline="0" dirty="0" err="1" smtClean="0"/>
              <a:t>natural</a:t>
            </a:r>
            <a:r>
              <a:rPr lang="sv-SE" baseline="0" dirty="0" smtClean="0"/>
              <a:t> </a:t>
            </a:r>
            <a:r>
              <a:rPr lang="sv-SE" baseline="0" dirty="0" err="1" smtClean="0"/>
              <a:t>forests</a:t>
            </a:r>
            <a:r>
              <a:rPr lang="sv-SE" baseline="0" dirty="0" smtClean="0"/>
              <a:t>, </a:t>
            </a:r>
            <a:r>
              <a:rPr lang="sv-SE" baseline="0" dirty="0" err="1" smtClean="0"/>
              <a:t>results</a:t>
            </a:r>
            <a:r>
              <a:rPr lang="sv-SE" baseline="0" dirty="0" smtClean="0"/>
              <a:t> </a:t>
            </a:r>
            <a:r>
              <a:rPr lang="sv-SE" baseline="0" dirty="0" err="1" smtClean="0"/>
              <a:t>could</a:t>
            </a:r>
            <a:r>
              <a:rPr lang="sv-SE" baseline="0" dirty="0" smtClean="0"/>
              <a:t> </a:t>
            </a:r>
            <a:r>
              <a:rPr lang="sv-SE" baseline="0" dirty="0" err="1" smtClean="0"/>
              <a:t>differ</a:t>
            </a:r>
            <a:r>
              <a:rPr lang="sv-SE" baseline="0" dirty="0" smtClean="0"/>
              <a:t> </a:t>
            </a:r>
            <a:r>
              <a:rPr lang="sv-SE" baseline="0" dirty="0" err="1" smtClean="0"/>
              <a:t>up</a:t>
            </a:r>
            <a:r>
              <a:rPr lang="sv-SE" baseline="0" dirty="0" smtClean="0"/>
              <a:t> </a:t>
            </a:r>
            <a:r>
              <a:rPr lang="sv-SE" baseline="0" dirty="0" err="1" smtClean="0"/>
              <a:t>to</a:t>
            </a:r>
            <a:r>
              <a:rPr lang="sv-SE" baseline="0" dirty="0" smtClean="0"/>
              <a:t> 25% for the same </a:t>
            </a:r>
            <a:r>
              <a:rPr lang="sv-SE" baseline="0" dirty="0" err="1" smtClean="0"/>
              <a:t>forest</a:t>
            </a:r>
            <a:r>
              <a:rPr lang="sv-SE" baseline="0" dirty="0" smtClean="0"/>
              <a:t> </a:t>
            </a:r>
            <a:r>
              <a:rPr lang="sv-SE" baseline="0" dirty="0" err="1" smtClean="0"/>
              <a:t>type</a:t>
            </a:r>
            <a:r>
              <a:rPr lang="sv-SE" baseline="0" dirty="0" smtClean="0"/>
              <a:t>, so robust and systematic </a:t>
            </a:r>
            <a:r>
              <a:rPr lang="sv-SE" baseline="0" dirty="0" err="1" smtClean="0"/>
              <a:t>methodlogies</a:t>
            </a:r>
            <a:r>
              <a:rPr lang="sv-SE" baseline="0" dirty="0" smtClean="0"/>
              <a:t> </a:t>
            </a:r>
            <a:r>
              <a:rPr lang="sv-SE" baseline="0" dirty="0" err="1" smtClean="0"/>
              <a:t>suited</a:t>
            </a:r>
            <a:r>
              <a:rPr lang="sv-SE" baseline="0" dirty="0" smtClean="0"/>
              <a:t> </a:t>
            </a:r>
            <a:r>
              <a:rPr lang="sv-SE" baseline="0" dirty="0" err="1" smtClean="0"/>
              <a:t>to</a:t>
            </a:r>
            <a:r>
              <a:rPr lang="sv-SE" baseline="0" dirty="0" smtClean="0"/>
              <a:t> the </a:t>
            </a:r>
            <a:r>
              <a:rPr lang="sv-SE" baseline="0" dirty="0" err="1" smtClean="0"/>
              <a:t>local</a:t>
            </a:r>
            <a:r>
              <a:rPr lang="sv-SE" baseline="0" dirty="0" smtClean="0"/>
              <a:t> </a:t>
            </a:r>
            <a:r>
              <a:rPr lang="sv-SE" baseline="0" dirty="0" err="1" smtClean="0"/>
              <a:t>context</a:t>
            </a:r>
            <a:r>
              <a:rPr lang="sv-SE" baseline="0" dirty="0" smtClean="0"/>
              <a:t> is </a:t>
            </a:r>
            <a:r>
              <a:rPr lang="sv-SE" baseline="0" dirty="0" err="1" smtClean="0"/>
              <a:t>key</a:t>
            </a:r>
            <a:r>
              <a:rPr lang="sv-SE" baseline="0" dirty="0" smtClean="0"/>
              <a:t>. </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25</a:t>
            </a:fld>
            <a:endParaRPr lang="sv-SE"/>
          </a:p>
        </p:txBody>
      </p:sp>
    </p:spTree>
    <p:extLst>
      <p:ext uri="{BB962C8B-B14F-4D97-AF65-F5344CB8AC3E}">
        <p14:creationId xmlns:p14="http://schemas.microsoft.com/office/powerpoint/2010/main" val="353895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a:t>
            </a:r>
            <a:r>
              <a:rPr lang="sv-SE" dirty="0" err="1" smtClean="0"/>
              <a:t>also</a:t>
            </a:r>
            <a:r>
              <a:rPr lang="sv-SE" dirty="0" smtClean="0"/>
              <a:t> </a:t>
            </a:r>
            <a:r>
              <a:rPr lang="sv-SE" dirty="0" err="1" smtClean="0"/>
              <a:t>had</a:t>
            </a:r>
            <a:r>
              <a:rPr lang="sv-SE" dirty="0" smtClean="0"/>
              <a:t> </a:t>
            </a:r>
            <a:r>
              <a:rPr lang="sv-SE" dirty="0" err="1" smtClean="0"/>
              <a:t>two</a:t>
            </a:r>
            <a:r>
              <a:rPr lang="sv-SE" dirty="0" smtClean="0"/>
              <a:t> students </a:t>
            </a:r>
            <a:r>
              <a:rPr lang="sv-SE" dirty="0" err="1" smtClean="0"/>
              <a:t>who</a:t>
            </a:r>
            <a:r>
              <a:rPr lang="sv-SE" dirty="0" smtClean="0"/>
              <a:t> analysed</a:t>
            </a:r>
            <a:r>
              <a:rPr lang="sv-SE" baseline="0" dirty="0" smtClean="0"/>
              <a:t> </a:t>
            </a:r>
            <a:r>
              <a:rPr lang="sv-SE" baseline="0" dirty="0" err="1" smtClean="0"/>
              <a:t>carbon</a:t>
            </a:r>
            <a:r>
              <a:rPr lang="sv-SE" baseline="0" dirty="0" smtClean="0"/>
              <a:t> stocks in mangrove </a:t>
            </a:r>
            <a:r>
              <a:rPr lang="sv-SE" baseline="0" dirty="0" err="1" smtClean="0"/>
              <a:t>forests</a:t>
            </a:r>
            <a:r>
              <a:rPr lang="sv-SE" baseline="0" dirty="0" smtClean="0"/>
              <a:t> </a:t>
            </a:r>
            <a:r>
              <a:rPr lang="sv-SE" baseline="0" dirty="0" err="1" smtClean="0"/>
              <a:t>with</a:t>
            </a:r>
            <a:r>
              <a:rPr lang="sv-SE" baseline="0" dirty="0" smtClean="0"/>
              <a:t> different status in </a:t>
            </a:r>
            <a:r>
              <a:rPr lang="sv-SE" baseline="0" dirty="0" err="1" smtClean="0"/>
              <a:t>Batticaloa</a:t>
            </a:r>
            <a:r>
              <a:rPr lang="sv-SE" baseline="0" dirty="0" smtClean="0"/>
              <a:t> </a:t>
            </a:r>
            <a:r>
              <a:rPr lang="sv-SE" baseline="0" dirty="0" err="1" smtClean="0"/>
              <a:t>districts</a:t>
            </a:r>
            <a:r>
              <a:rPr lang="sv-SE" baseline="0" dirty="0" smtClean="0"/>
              <a:t> last </a:t>
            </a:r>
            <a:r>
              <a:rPr lang="sv-SE" baseline="0" dirty="0" err="1" smtClean="0"/>
              <a:t>year</a:t>
            </a:r>
            <a:r>
              <a:rPr lang="sv-SE" baseline="0" dirty="0" smtClean="0"/>
              <a:t> and </a:t>
            </a:r>
            <a:r>
              <a:rPr lang="sv-SE" baseline="0" dirty="0" err="1" smtClean="0"/>
              <a:t>found</a:t>
            </a:r>
            <a:r>
              <a:rPr lang="sv-SE" baseline="0" dirty="0" smtClean="0"/>
              <a:t>, not </a:t>
            </a:r>
            <a:r>
              <a:rPr lang="sv-SE" baseline="0" dirty="0" err="1" smtClean="0"/>
              <a:t>supringly</a:t>
            </a:r>
            <a:r>
              <a:rPr lang="sv-SE" baseline="0" dirty="0" smtClean="0"/>
              <a:t> </a:t>
            </a:r>
            <a:r>
              <a:rPr lang="sv-SE" baseline="0" dirty="0" err="1" smtClean="0"/>
              <a:t>though</a:t>
            </a:r>
            <a:r>
              <a:rPr lang="sv-SE" baseline="0" dirty="0" smtClean="0"/>
              <a:t> </a:t>
            </a:r>
            <a:r>
              <a:rPr lang="sv-SE" baseline="0" dirty="0" err="1" smtClean="0"/>
              <a:t>that</a:t>
            </a:r>
            <a:r>
              <a:rPr lang="sv-SE" baseline="0" dirty="0" smtClean="0"/>
              <a:t> the </a:t>
            </a:r>
            <a:r>
              <a:rPr lang="sv-SE" baseline="0" dirty="0" err="1" smtClean="0"/>
              <a:t>lions</a:t>
            </a:r>
            <a:r>
              <a:rPr lang="sv-SE" baseline="0" dirty="0" smtClean="0"/>
              <a:t> </a:t>
            </a:r>
            <a:r>
              <a:rPr lang="sv-SE" baseline="0" dirty="0" err="1" smtClean="0"/>
              <a:t>share</a:t>
            </a:r>
            <a:r>
              <a:rPr lang="sv-SE" baseline="0" dirty="0" smtClean="0"/>
              <a:t> </a:t>
            </a:r>
            <a:r>
              <a:rPr lang="sv-SE" baseline="0" dirty="0" err="1" smtClean="0"/>
              <a:t>of</a:t>
            </a:r>
            <a:r>
              <a:rPr lang="sv-SE" baseline="0" dirty="0" smtClean="0"/>
              <a:t> </a:t>
            </a:r>
            <a:r>
              <a:rPr lang="sv-SE" baseline="0" dirty="0" err="1" smtClean="0"/>
              <a:t>carbon</a:t>
            </a:r>
            <a:r>
              <a:rPr lang="sv-SE" baseline="0" dirty="0" smtClean="0"/>
              <a:t> is </a:t>
            </a:r>
            <a:r>
              <a:rPr lang="sv-SE" baseline="0" dirty="0" err="1" smtClean="0"/>
              <a:t>located</a:t>
            </a:r>
            <a:r>
              <a:rPr lang="sv-SE" baseline="0" dirty="0" smtClean="0"/>
              <a:t> </a:t>
            </a:r>
            <a:r>
              <a:rPr lang="sv-SE" baseline="0" dirty="0" err="1" smtClean="0"/>
              <a:t>below</a:t>
            </a:r>
            <a:r>
              <a:rPr lang="sv-SE" baseline="0" dirty="0" smtClean="0"/>
              <a:t> </a:t>
            </a:r>
            <a:r>
              <a:rPr lang="sv-SE" baseline="0" dirty="0" err="1" smtClean="0"/>
              <a:t>ground</a:t>
            </a:r>
            <a:endParaRPr lang="sv-SE" baseline="0" dirty="0" smtClean="0"/>
          </a:p>
          <a:p>
            <a:r>
              <a:rPr lang="sv-SE" baseline="0" dirty="0" err="1" smtClean="0"/>
              <a:t>Generally</a:t>
            </a:r>
            <a:r>
              <a:rPr lang="sv-SE" baseline="0" dirty="0" smtClean="0"/>
              <a:t> </a:t>
            </a:r>
            <a:r>
              <a:rPr lang="sv-SE" baseline="0" dirty="0" err="1" smtClean="0"/>
              <a:t>very</a:t>
            </a:r>
            <a:r>
              <a:rPr lang="sv-SE" baseline="0" dirty="0" smtClean="0"/>
              <a:t> </a:t>
            </a:r>
            <a:r>
              <a:rPr lang="sv-SE" baseline="0" dirty="0" err="1" smtClean="0"/>
              <a:t>little</a:t>
            </a:r>
            <a:r>
              <a:rPr lang="sv-SE" baseline="0" dirty="0" smtClean="0"/>
              <a:t> </a:t>
            </a:r>
            <a:r>
              <a:rPr lang="sv-SE" baseline="0" dirty="0" err="1" smtClean="0"/>
              <a:t>work</a:t>
            </a:r>
            <a:r>
              <a:rPr lang="sv-SE" baseline="0" dirty="0" smtClean="0"/>
              <a:t> has </a:t>
            </a:r>
            <a:r>
              <a:rPr lang="sv-SE" baseline="0" dirty="0" err="1" smtClean="0"/>
              <a:t>been</a:t>
            </a:r>
            <a:r>
              <a:rPr lang="sv-SE" baseline="0" dirty="0" smtClean="0"/>
              <a:t> </a:t>
            </a:r>
            <a:r>
              <a:rPr lang="sv-SE" baseline="0" dirty="0" err="1" smtClean="0"/>
              <a:t>done</a:t>
            </a:r>
            <a:r>
              <a:rPr lang="sv-SE" baseline="0" dirty="0" smtClean="0"/>
              <a:t> on </a:t>
            </a:r>
            <a:r>
              <a:rPr lang="sv-SE" baseline="0" dirty="0" err="1" smtClean="0"/>
              <a:t>assesing</a:t>
            </a:r>
            <a:r>
              <a:rPr lang="sv-SE" baseline="0" dirty="0" smtClean="0"/>
              <a:t> </a:t>
            </a:r>
            <a:r>
              <a:rPr lang="sv-SE" baseline="0" dirty="0" err="1" smtClean="0"/>
              <a:t>carbon</a:t>
            </a:r>
            <a:r>
              <a:rPr lang="sv-SE" baseline="0" dirty="0" smtClean="0"/>
              <a:t> stocks and </a:t>
            </a:r>
            <a:r>
              <a:rPr lang="sv-SE" baseline="0" dirty="0" err="1" smtClean="0"/>
              <a:t>other</a:t>
            </a:r>
            <a:r>
              <a:rPr lang="sv-SE" baseline="0" dirty="0" smtClean="0"/>
              <a:t> non </a:t>
            </a:r>
            <a:r>
              <a:rPr lang="sv-SE" baseline="0" dirty="0" err="1" smtClean="0"/>
              <a:t>carbon</a:t>
            </a:r>
            <a:r>
              <a:rPr lang="sv-SE" baseline="0" dirty="0" smtClean="0"/>
              <a:t> benefits from mangrove </a:t>
            </a:r>
            <a:r>
              <a:rPr lang="sv-SE" baseline="0" dirty="0" err="1" smtClean="0"/>
              <a:t>forests</a:t>
            </a:r>
            <a:r>
              <a:rPr lang="sv-SE" baseline="0" dirty="0" smtClean="0"/>
              <a:t> , </a:t>
            </a:r>
            <a:r>
              <a:rPr lang="sv-SE" baseline="0" dirty="0" err="1" smtClean="0"/>
              <a:t>especially</a:t>
            </a:r>
            <a:r>
              <a:rPr lang="sv-SE" baseline="0" dirty="0" smtClean="0"/>
              <a:t> in the </a:t>
            </a:r>
            <a:r>
              <a:rPr lang="sv-SE" baseline="0" dirty="0" err="1" smtClean="0"/>
              <a:t>northern</a:t>
            </a:r>
            <a:r>
              <a:rPr lang="sv-SE" baseline="0" dirty="0" smtClean="0"/>
              <a:t> parts </a:t>
            </a:r>
            <a:r>
              <a:rPr lang="sv-SE" baseline="0" dirty="0" err="1" smtClean="0"/>
              <a:t>of</a:t>
            </a:r>
            <a:r>
              <a:rPr lang="sv-SE" baseline="0" dirty="0" smtClean="0"/>
              <a:t> Sri Lanka and last </a:t>
            </a:r>
            <a:r>
              <a:rPr lang="sv-SE" baseline="0" dirty="0" err="1" smtClean="0"/>
              <a:t>year</a:t>
            </a:r>
            <a:r>
              <a:rPr lang="sv-SE" baseline="0" dirty="0" smtClean="0"/>
              <a:t> </a:t>
            </a:r>
            <a:r>
              <a:rPr lang="en-US" dirty="0" smtClean="0">
                <a:effectLst/>
              </a:rPr>
              <a:t>Sri Lanka  became the first nation in the world to comprehensively protect all of its mangrove forests</a:t>
            </a:r>
            <a:r>
              <a:rPr lang="en-US" baseline="0" dirty="0" smtClean="0">
                <a:effectLst/>
              </a:rPr>
              <a:t> so this is very promising but monitoring  </a:t>
            </a:r>
            <a:r>
              <a:rPr lang="en-US" baseline="0" dirty="0" err="1" smtClean="0">
                <a:effectLst/>
              </a:rPr>
              <a:t>environmnetal</a:t>
            </a:r>
            <a:r>
              <a:rPr lang="en-US" baseline="0" dirty="0" smtClean="0">
                <a:effectLst/>
              </a:rPr>
              <a:t> and social impacts is key so this requires more attention. </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26</a:t>
            </a:fld>
            <a:endParaRPr lang="sv-SE"/>
          </a:p>
        </p:txBody>
      </p:sp>
    </p:spTree>
    <p:extLst>
      <p:ext uri="{BB962C8B-B14F-4D97-AF65-F5344CB8AC3E}">
        <p14:creationId xmlns:p14="http://schemas.microsoft.com/office/powerpoint/2010/main" val="225279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conducted a local case study around two protected forest areas, Kanneliya and Knuckles</a:t>
            </a:r>
            <a:r>
              <a:rPr lang="en-US" sz="1200" kern="1200" baseline="0" dirty="0" smtClean="0">
                <a:solidFill>
                  <a:schemeClr val="tx1"/>
                </a:solidFill>
                <a:effectLst/>
                <a:latin typeface="+mn-lt"/>
                <a:ea typeface="+mn-ea"/>
                <a:cs typeface="+mn-cs"/>
              </a:rPr>
              <a:t> to see livelihood impacts from </a:t>
            </a:r>
            <a:r>
              <a:rPr lang="en-US" sz="1200" kern="1200" dirty="0" smtClean="0">
                <a:solidFill>
                  <a:schemeClr val="tx1"/>
                </a:solidFill>
                <a:effectLst/>
                <a:latin typeface="+mn-lt"/>
                <a:ea typeface="+mn-ea"/>
                <a:cs typeface="+mn-cs"/>
              </a:rPr>
              <a:t>forest conservation policies between 1984 and 2010. As a complement we also interviewed small scale farmers in these areas about how they were impacted by these changes and how their livelihoods had changed. In terms of land use and forest cover changes we found that the forest cover had decreased in Kanneliya e.g. due to an increase in tea plantations whereas in Knuckles Conservation forest, forest cover had increased due to the new conservation polices. The</a:t>
            </a:r>
            <a:r>
              <a:rPr lang="en-US" sz="1200" kern="1200" baseline="0" dirty="0" smtClean="0">
                <a:solidFill>
                  <a:schemeClr val="tx1"/>
                </a:solidFill>
                <a:effectLst/>
                <a:latin typeface="+mn-lt"/>
                <a:ea typeface="+mn-ea"/>
                <a:cs typeface="+mn-cs"/>
              </a:rPr>
              <a:t> positive outcome was that demarcation of forest boundaries </a:t>
            </a:r>
            <a:r>
              <a:rPr lang="en-US" sz="1200" dirty="0" smtClean="0">
                <a:latin typeface="Garamond" panose="02020404030301010803" pitchFamily="18" charset="0"/>
              </a:rPr>
              <a:t>had reduced encroachment and illegal felling of timber. </a:t>
            </a:r>
            <a:r>
              <a:rPr lang="en-US" sz="1200" kern="1200" baseline="0" dirty="0" smtClean="0">
                <a:solidFill>
                  <a:schemeClr val="tx1"/>
                </a:solidFill>
                <a:effectLst/>
                <a:latin typeface="+mn-lt"/>
                <a:ea typeface="+mn-ea"/>
                <a:cs typeface="+mn-cs"/>
              </a:rPr>
              <a:t>The negative impacts included  </a:t>
            </a:r>
            <a:r>
              <a:rPr lang="en-US" sz="1200" dirty="0" smtClean="0">
                <a:latin typeface="Garamond" panose="02020404030301010803" pitchFamily="18" charset="0"/>
              </a:rPr>
              <a:t>migration from forest dense areas and income reductions for</a:t>
            </a:r>
            <a:r>
              <a:rPr lang="en-US" sz="1200" baseline="0" dirty="0" smtClean="0">
                <a:latin typeface="Garamond" panose="02020404030301010803" pitchFamily="18" charset="0"/>
              </a:rPr>
              <a:t> local communities as a result of stricter demarcation of forest boundaries.</a:t>
            </a:r>
            <a:endParaRPr lang="en-US" sz="1200" dirty="0" smtClean="0">
              <a:latin typeface="Garamond" panose="02020404030301010803" pitchFamily="18" charset="0"/>
            </a:endParaRPr>
          </a:p>
          <a:p>
            <a:r>
              <a:rPr lang="en-US" sz="1200" b="0" i="0" u="none" strike="noStrike" kern="1200" baseline="0" dirty="0" smtClean="0">
                <a:solidFill>
                  <a:schemeClr val="tx1"/>
                </a:solidFill>
                <a:latin typeface="+mn-lt"/>
                <a:ea typeface="+mn-ea"/>
                <a:cs typeface="+mn-cs"/>
              </a:rPr>
              <a:t>This study highlight the importance of a </a:t>
            </a:r>
            <a:r>
              <a:rPr lang="en-US" sz="1200" b="0" i="0" u="none" strike="noStrike" kern="1200" baseline="0" dirty="0" err="1" smtClean="0">
                <a:solidFill>
                  <a:schemeClr val="tx1"/>
                </a:solidFill>
                <a:latin typeface="+mn-lt"/>
                <a:ea typeface="+mn-ea"/>
                <a:cs typeface="+mn-cs"/>
              </a:rPr>
              <a:t>multistakeholder</a:t>
            </a:r>
            <a:r>
              <a:rPr lang="en-US" sz="1200" b="0" i="0" u="none" strike="noStrike" kern="1200" baseline="0" dirty="0" smtClean="0">
                <a:solidFill>
                  <a:schemeClr val="tx1"/>
                </a:solidFill>
                <a:latin typeface="+mn-lt"/>
                <a:ea typeface="+mn-ea"/>
                <a:cs typeface="+mn-cs"/>
              </a:rPr>
              <a:t> process in any intervention </a:t>
            </a:r>
            <a:r>
              <a:rPr lang="en-US" sz="1200" b="0" i="0" u="none" strike="noStrike" kern="1200" baseline="0" dirty="0" err="1" smtClean="0">
                <a:solidFill>
                  <a:schemeClr val="tx1"/>
                </a:solidFill>
                <a:latin typeface="+mn-lt"/>
                <a:ea typeface="+mn-ea"/>
                <a:cs typeface="+mn-cs"/>
              </a:rPr>
              <a:t>realted</a:t>
            </a:r>
            <a:r>
              <a:rPr lang="en-US" sz="1200" b="0" i="0" u="none" strike="noStrike" kern="1200" baseline="0" dirty="0" smtClean="0">
                <a:solidFill>
                  <a:schemeClr val="tx1"/>
                </a:solidFill>
                <a:latin typeface="+mn-lt"/>
                <a:ea typeface="+mn-ea"/>
                <a:cs typeface="+mn-cs"/>
              </a:rPr>
              <a:t> to land sue change to limit the trade-offs caused by development on the one hand and </a:t>
            </a:r>
            <a:r>
              <a:rPr lang="en-US" sz="1200" b="0" i="0" u="none" strike="noStrike" kern="1200" baseline="0" dirty="0" err="1" smtClean="0">
                <a:solidFill>
                  <a:schemeClr val="tx1"/>
                </a:solidFill>
                <a:latin typeface="+mn-lt"/>
                <a:ea typeface="+mn-ea"/>
                <a:cs typeface="+mn-cs"/>
              </a:rPr>
              <a:t>environemntal</a:t>
            </a:r>
            <a:r>
              <a:rPr lang="en-US" sz="1200" b="0" i="0" u="none" strike="noStrike" kern="1200" baseline="0" dirty="0" smtClean="0">
                <a:solidFill>
                  <a:schemeClr val="tx1"/>
                </a:solidFill>
                <a:latin typeface="+mn-lt"/>
                <a:ea typeface="+mn-ea"/>
                <a:cs typeface="+mn-cs"/>
              </a:rPr>
              <a:t> aspirations. </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27</a:t>
            </a:fld>
            <a:endParaRPr lang="sv-SE"/>
          </a:p>
        </p:txBody>
      </p:sp>
    </p:spTree>
    <p:extLst>
      <p:ext uri="{BB962C8B-B14F-4D97-AF65-F5344CB8AC3E}">
        <p14:creationId xmlns:p14="http://schemas.microsoft.com/office/powerpoint/2010/main" val="2316523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Ok, so In the final part I</a:t>
            </a:r>
            <a:r>
              <a:rPr lang="en-US" sz="1200" kern="1200" baseline="0" dirty="0" smtClean="0">
                <a:solidFill>
                  <a:schemeClr val="tx1"/>
                </a:solidFill>
                <a:effectLst/>
                <a:latin typeface="+mn-lt"/>
                <a:ea typeface="+mn-ea"/>
                <a:cs typeface="+mn-cs"/>
              </a:rPr>
              <a:t> will focus a little bit about </a:t>
            </a:r>
            <a:r>
              <a:rPr lang="en-US" sz="1200" kern="1200" baseline="0" dirty="0" err="1" smtClean="0">
                <a:solidFill>
                  <a:schemeClr val="tx1"/>
                </a:solidFill>
                <a:effectLst/>
                <a:latin typeface="+mn-lt"/>
                <a:ea typeface="+mn-ea"/>
                <a:cs typeface="+mn-cs"/>
              </a:rPr>
              <a:t>tropcial</a:t>
            </a:r>
            <a:r>
              <a:rPr lang="en-US" sz="1200" kern="1200" baseline="0" dirty="0" smtClean="0">
                <a:solidFill>
                  <a:schemeClr val="tx1"/>
                </a:solidFill>
                <a:effectLst/>
                <a:latin typeface="+mn-lt"/>
                <a:ea typeface="+mn-ea"/>
                <a:cs typeface="+mn-cs"/>
              </a:rPr>
              <a:t> homegardens. </a:t>
            </a:r>
            <a:r>
              <a:rPr lang="en-US" sz="1200" kern="1200" dirty="0" smtClean="0">
                <a:solidFill>
                  <a:schemeClr val="tx1"/>
                </a:solidFill>
                <a:effectLst/>
                <a:latin typeface="+mn-lt"/>
                <a:ea typeface="+mn-ea"/>
                <a:cs typeface="+mn-cs"/>
              </a:rPr>
              <a:t>Homegardens </a:t>
            </a:r>
            <a:r>
              <a:rPr lang="sv-SE" sz="1200" kern="1200" dirty="0" smtClean="0">
                <a:solidFill>
                  <a:schemeClr val="tx1"/>
                </a:solidFill>
                <a:effectLst/>
                <a:latin typeface="+mn-lt"/>
                <a:ea typeface="+mn-ea"/>
                <a:cs typeface="+mn-cs"/>
              </a:rPr>
              <a:t>is an </a:t>
            </a:r>
            <a:r>
              <a:rPr lang="sv-SE" sz="1200" kern="1200" dirty="0" err="1" smtClean="0">
                <a:solidFill>
                  <a:schemeClr val="tx1"/>
                </a:solidFill>
                <a:effectLst/>
                <a:latin typeface="+mn-lt"/>
                <a:ea typeface="+mn-ea"/>
                <a:cs typeface="+mn-cs"/>
              </a:rPr>
              <a:t>agrofortersy</a:t>
            </a:r>
            <a:r>
              <a:rPr lang="sv-SE" sz="1200" kern="1200" dirty="0" smtClean="0">
                <a:solidFill>
                  <a:schemeClr val="tx1"/>
                </a:solidFill>
                <a:effectLst/>
                <a:latin typeface="+mn-lt"/>
                <a:ea typeface="+mn-ea"/>
                <a:cs typeface="+mn-cs"/>
              </a:rPr>
              <a:t> system </a:t>
            </a:r>
            <a:r>
              <a:rPr lang="sv-SE" sz="1200" kern="1200" dirty="0" err="1" smtClean="0">
                <a:solidFill>
                  <a:schemeClr val="tx1"/>
                </a:solidFill>
                <a:effectLst/>
                <a:latin typeface="+mn-lt"/>
                <a:ea typeface="+mn-ea"/>
                <a:cs typeface="+mn-cs"/>
              </a:rPr>
              <a:t>where</a:t>
            </a:r>
            <a:r>
              <a:rPr lang="sv-SE" sz="1200" kern="1200" dirty="0" smtClean="0">
                <a:solidFill>
                  <a:schemeClr val="tx1"/>
                </a:solidFill>
                <a:effectLst/>
                <a:latin typeface="+mn-lt"/>
                <a:ea typeface="+mn-ea"/>
                <a:cs typeface="+mn-cs"/>
              </a:rPr>
              <a:t> </a:t>
            </a:r>
            <a:r>
              <a:rPr lang="en-US" sz="1200" dirty="0" smtClean="0">
                <a:latin typeface="Garamond" panose="02020404030301010803" pitchFamily="18" charset="0"/>
              </a:rPr>
              <a:t>trees are managed together with crops and/or animal production in homestead settings.</a:t>
            </a:r>
            <a:r>
              <a:rPr lang="en-US" sz="1200" baseline="0" dirty="0" smtClean="0">
                <a:latin typeface="Garamond" panose="02020404030301010803" pitchFamily="18" charset="0"/>
              </a:rPr>
              <a:t> </a:t>
            </a:r>
            <a:r>
              <a:rPr lang="sv-SE" dirty="0" smtClean="0"/>
              <a:t>Homegardens</a:t>
            </a:r>
            <a:r>
              <a:rPr lang="sv-SE" baseline="0" dirty="0" smtClean="0"/>
              <a:t> </a:t>
            </a:r>
            <a:r>
              <a:rPr lang="sv-SE" baseline="0" dirty="0" err="1" smtClean="0"/>
              <a:t>are</a:t>
            </a:r>
            <a:r>
              <a:rPr lang="sv-SE" baseline="0" dirty="0" smtClean="0"/>
              <a:t> </a:t>
            </a:r>
            <a:r>
              <a:rPr lang="sv-SE" baseline="0" dirty="0" err="1" smtClean="0"/>
              <a:t>very</a:t>
            </a:r>
            <a:r>
              <a:rPr lang="sv-SE" baseline="0" dirty="0" smtClean="0"/>
              <a:t> </a:t>
            </a:r>
            <a:r>
              <a:rPr lang="sv-SE" baseline="0" dirty="0" err="1" smtClean="0"/>
              <a:t>integrated</a:t>
            </a:r>
            <a:r>
              <a:rPr lang="sv-SE" baseline="0" dirty="0" smtClean="0"/>
              <a:t> land </a:t>
            </a:r>
            <a:r>
              <a:rPr lang="sv-SE" baseline="0" dirty="0" err="1" smtClean="0"/>
              <a:t>use</a:t>
            </a:r>
            <a:r>
              <a:rPr lang="sv-SE" baseline="0" dirty="0" smtClean="0"/>
              <a:t> system all </a:t>
            </a:r>
            <a:r>
              <a:rPr lang="sv-SE" baseline="0" dirty="0" err="1" smtClean="0"/>
              <a:t>obver</a:t>
            </a:r>
            <a:r>
              <a:rPr lang="sv-SE" baseline="0" dirty="0" smtClean="0"/>
              <a:t> the country </a:t>
            </a:r>
            <a:r>
              <a:rPr lang="sv-SE" dirty="0" err="1" smtClean="0"/>
              <a:t>covering</a:t>
            </a:r>
            <a:r>
              <a:rPr lang="sv-SE" dirty="0" smtClean="0"/>
              <a:t> </a:t>
            </a:r>
            <a:r>
              <a:rPr lang="sv-SE" baseline="0" dirty="0" smtClean="0"/>
              <a:t> </a:t>
            </a:r>
            <a:r>
              <a:rPr lang="sv-SE" baseline="0" dirty="0" err="1" smtClean="0"/>
              <a:t>about</a:t>
            </a:r>
            <a:r>
              <a:rPr lang="sv-SE" baseline="0" dirty="0" smtClean="0"/>
              <a:t> 14 % of the land area in </a:t>
            </a:r>
            <a:r>
              <a:rPr lang="sv-SE" baseline="0" dirty="0" err="1" smtClean="0"/>
              <a:t>this</a:t>
            </a:r>
            <a:r>
              <a:rPr lang="sv-SE" baseline="0" dirty="0" smtClean="0"/>
              <a:t> </a:t>
            </a:r>
            <a:r>
              <a:rPr lang="sv-SE" baseline="0" dirty="0" err="1" smtClean="0"/>
              <a:t>mosiac</a:t>
            </a:r>
            <a:r>
              <a:rPr lang="sv-SE" baseline="0" dirty="0" smtClean="0"/>
              <a:t> </a:t>
            </a:r>
            <a:r>
              <a:rPr lang="sv-SE" baseline="0" dirty="0" err="1" smtClean="0"/>
              <a:t>pattern</a:t>
            </a:r>
            <a:r>
              <a:rPr lang="sv-SE" baseline="0" dirty="0" smtClean="0"/>
              <a:t> as </a:t>
            </a:r>
            <a:r>
              <a:rPr lang="sv-SE" baseline="0" dirty="0" err="1" smtClean="0"/>
              <a:t>you</a:t>
            </a:r>
            <a:r>
              <a:rPr lang="sv-SE" baseline="0" dirty="0" smtClean="0"/>
              <a:t> </a:t>
            </a:r>
            <a:r>
              <a:rPr lang="sv-SE" baseline="0" dirty="0" err="1" smtClean="0"/>
              <a:t>can</a:t>
            </a:r>
            <a:r>
              <a:rPr lang="sv-SE" baseline="0" dirty="0" smtClean="0"/>
              <a:t> </a:t>
            </a:r>
            <a:r>
              <a:rPr lang="sv-SE" baseline="0" dirty="0" err="1" smtClean="0"/>
              <a:t>see</a:t>
            </a:r>
            <a:r>
              <a:rPr lang="sv-SE" baseline="0" dirty="0" smtClean="0"/>
              <a:t> in red </a:t>
            </a:r>
            <a:r>
              <a:rPr lang="sv-SE" baseline="0" dirty="0" err="1" smtClean="0"/>
              <a:t>here</a:t>
            </a:r>
            <a:r>
              <a:rPr lang="sv-SE" baseline="0" dirty="0" smtClean="0"/>
              <a:t> in </a:t>
            </a:r>
            <a:r>
              <a:rPr lang="sv-SE" baseline="0" dirty="0" err="1" smtClean="0"/>
              <a:t>this</a:t>
            </a:r>
            <a:r>
              <a:rPr lang="sv-SE" baseline="0" dirty="0" smtClean="0"/>
              <a:t> </a:t>
            </a:r>
            <a:r>
              <a:rPr lang="sv-SE" baseline="0" dirty="0" err="1" smtClean="0"/>
              <a:t>picture</a:t>
            </a:r>
            <a:r>
              <a:rPr lang="sv-SE" baseline="0" dirty="0" smtClean="0"/>
              <a:t>. </a:t>
            </a:r>
            <a:r>
              <a:rPr lang="sv-SE" baseline="0" dirty="0" err="1" smtClean="0"/>
              <a:t>They</a:t>
            </a:r>
            <a:r>
              <a:rPr lang="sv-SE" baseline="0" dirty="0" smtClean="0"/>
              <a:t> </a:t>
            </a:r>
            <a:r>
              <a:rPr lang="sv-SE" baseline="0" dirty="0" err="1" smtClean="0"/>
              <a:t>provide</a:t>
            </a:r>
            <a:r>
              <a:rPr lang="sv-SE" baseline="0" dirty="0" smtClean="0"/>
              <a:t> </a:t>
            </a:r>
            <a:r>
              <a:rPr lang="sv-SE" baseline="0" dirty="0" err="1" smtClean="0"/>
              <a:t>multiple</a:t>
            </a:r>
            <a:r>
              <a:rPr lang="sv-SE" baseline="0" dirty="0" smtClean="0"/>
              <a:t> benefits </a:t>
            </a:r>
            <a:r>
              <a:rPr lang="sv-SE" baseline="0" dirty="0" err="1" smtClean="0"/>
              <a:t>such</a:t>
            </a:r>
            <a:r>
              <a:rPr lang="sv-SE" baseline="0" dirty="0" smtClean="0"/>
              <a:t> as…. And in terms </a:t>
            </a:r>
            <a:r>
              <a:rPr lang="sv-SE" baseline="0" dirty="0" err="1" smtClean="0"/>
              <a:t>of</a:t>
            </a:r>
            <a:r>
              <a:rPr lang="sv-SE" baseline="0" dirty="0" smtClean="0"/>
              <a:t> </a:t>
            </a:r>
            <a:r>
              <a:rPr lang="sv-SE" baseline="0" dirty="0" err="1" smtClean="0"/>
              <a:t>biodiversity</a:t>
            </a:r>
            <a:r>
              <a:rPr lang="sv-SE" baseline="0" dirty="0" smtClean="0"/>
              <a:t>, </a:t>
            </a:r>
            <a:r>
              <a:rPr lang="sv-SE" baseline="0" dirty="0" err="1" smtClean="0"/>
              <a:t>more</a:t>
            </a:r>
            <a:r>
              <a:rPr lang="sv-SE" baseline="0" dirty="0" smtClean="0"/>
              <a:t> </a:t>
            </a:r>
            <a:r>
              <a:rPr lang="sv-SE" baseline="0" dirty="0" err="1" smtClean="0"/>
              <a:t>than</a:t>
            </a:r>
            <a:r>
              <a:rPr lang="sv-SE" baseline="0" dirty="0" smtClean="0"/>
              <a:t> 400 different </a:t>
            </a:r>
            <a:r>
              <a:rPr lang="sv-SE" baseline="0" dirty="0" err="1" smtClean="0"/>
              <a:t>woody</a:t>
            </a:r>
            <a:r>
              <a:rPr lang="sv-SE" baseline="0" dirty="0" smtClean="0"/>
              <a:t> species of multi </a:t>
            </a:r>
            <a:r>
              <a:rPr lang="sv-SE" baseline="0" dirty="0" err="1" smtClean="0"/>
              <a:t>uses</a:t>
            </a:r>
            <a:r>
              <a:rPr lang="sv-SE" baseline="0" dirty="0" smtClean="0"/>
              <a:t> </a:t>
            </a:r>
            <a:r>
              <a:rPr lang="sv-SE" baseline="0" dirty="0" err="1" smtClean="0"/>
              <a:t>have</a:t>
            </a:r>
            <a:r>
              <a:rPr lang="sv-SE" baseline="0" dirty="0" smtClean="0"/>
              <a:t> </a:t>
            </a:r>
            <a:r>
              <a:rPr lang="sv-SE" baseline="0" dirty="0" err="1" smtClean="0"/>
              <a:t>been</a:t>
            </a:r>
            <a:r>
              <a:rPr lang="sv-SE" baseline="0" dirty="0" smtClean="0"/>
              <a:t> </a:t>
            </a:r>
            <a:r>
              <a:rPr lang="sv-SE" baseline="0" dirty="0" err="1" smtClean="0"/>
              <a:t>found</a:t>
            </a:r>
            <a:r>
              <a:rPr lang="sv-SE" baseline="0" dirty="0" smtClean="0"/>
              <a:t> in homegardens.  </a:t>
            </a:r>
            <a:r>
              <a:rPr lang="sv-SE" dirty="0" smtClean="0"/>
              <a:t>Over the last </a:t>
            </a:r>
            <a:r>
              <a:rPr lang="sv-SE" dirty="0" err="1" smtClean="0"/>
              <a:t>few</a:t>
            </a:r>
            <a:r>
              <a:rPr lang="sv-SE" dirty="0" smtClean="0"/>
              <a:t> </a:t>
            </a:r>
            <a:r>
              <a:rPr lang="sv-SE" dirty="0" err="1" smtClean="0"/>
              <a:t>years</a:t>
            </a:r>
            <a:r>
              <a:rPr lang="sv-SE" dirty="0" smtClean="0"/>
              <a:t> </a:t>
            </a:r>
            <a:r>
              <a:rPr lang="sv-SE" dirty="0" err="1" smtClean="0"/>
              <a:t>there</a:t>
            </a:r>
            <a:r>
              <a:rPr lang="sv-SE" dirty="0" smtClean="0"/>
              <a:t> has </a:t>
            </a:r>
            <a:r>
              <a:rPr lang="sv-SE" dirty="0" err="1" smtClean="0"/>
              <a:t>been</a:t>
            </a:r>
            <a:r>
              <a:rPr lang="sv-SE" dirty="0" smtClean="0"/>
              <a:t> a </a:t>
            </a:r>
            <a:r>
              <a:rPr lang="sv-SE" dirty="0" err="1" smtClean="0"/>
              <a:t>Renewed</a:t>
            </a:r>
            <a:r>
              <a:rPr lang="sv-SE" baseline="0" dirty="0" smtClean="0"/>
              <a:t> </a:t>
            </a:r>
            <a:r>
              <a:rPr lang="sv-SE" baseline="0" dirty="0" err="1" smtClean="0"/>
              <a:t>intrest</a:t>
            </a:r>
            <a:r>
              <a:rPr lang="sv-SE" baseline="0" dirty="0" smtClean="0"/>
              <a:t> in HG </a:t>
            </a:r>
            <a:r>
              <a:rPr lang="sv-SE" baseline="0" dirty="0" err="1" smtClean="0"/>
              <a:t>due</a:t>
            </a:r>
            <a:r>
              <a:rPr lang="sv-SE" baseline="0" dirty="0" smtClean="0"/>
              <a:t> to </a:t>
            </a:r>
            <a:r>
              <a:rPr lang="sv-SE" baseline="0" dirty="0" err="1" smtClean="0"/>
              <a:t>its</a:t>
            </a:r>
            <a:r>
              <a:rPr lang="sv-SE" baseline="0" dirty="0" smtClean="0"/>
              <a:t> </a:t>
            </a:r>
            <a:r>
              <a:rPr lang="sv-SE" baseline="0" dirty="0" err="1" smtClean="0"/>
              <a:t>climate</a:t>
            </a:r>
            <a:r>
              <a:rPr lang="sv-SE" baseline="0" dirty="0" smtClean="0"/>
              <a:t> </a:t>
            </a:r>
            <a:r>
              <a:rPr lang="sv-SE" baseline="0" dirty="0" err="1" smtClean="0"/>
              <a:t>mitigation</a:t>
            </a:r>
            <a:r>
              <a:rPr lang="sv-SE" baseline="0" dirty="0" smtClean="0"/>
              <a:t> and </a:t>
            </a:r>
            <a:r>
              <a:rPr lang="sv-SE" baseline="0" dirty="0" err="1" smtClean="0"/>
              <a:t>adapation</a:t>
            </a:r>
            <a:r>
              <a:rPr lang="sv-SE" baseline="0" dirty="0" smtClean="0"/>
              <a:t> potential </a:t>
            </a:r>
            <a:r>
              <a:rPr lang="sv-SE" baseline="0" dirty="0" err="1" smtClean="0"/>
              <a:t>but</a:t>
            </a:r>
            <a:r>
              <a:rPr lang="sv-SE" baseline="0" dirty="0" smtClean="0"/>
              <a:t> </a:t>
            </a:r>
            <a:r>
              <a:rPr lang="sv-SE" baseline="0" dirty="0" err="1" smtClean="0"/>
              <a:t>also</a:t>
            </a:r>
            <a:r>
              <a:rPr lang="sv-SE" baseline="0" dirty="0" smtClean="0"/>
              <a:t> </a:t>
            </a:r>
            <a:r>
              <a:rPr lang="sv-SE" baseline="0" dirty="0" err="1" smtClean="0"/>
              <a:t>due</a:t>
            </a:r>
            <a:r>
              <a:rPr lang="sv-SE" baseline="0" dirty="0" smtClean="0"/>
              <a:t> </a:t>
            </a:r>
            <a:r>
              <a:rPr lang="sv-SE" baseline="0" dirty="0" err="1" smtClean="0"/>
              <a:t>to</a:t>
            </a:r>
            <a:r>
              <a:rPr lang="sv-SE" baseline="0" dirty="0" smtClean="0"/>
              <a:t> </a:t>
            </a:r>
            <a:r>
              <a:rPr lang="sv-SE" baseline="0" dirty="0" err="1" smtClean="0"/>
              <a:t>their</a:t>
            </a:r>
            <a:r>
              <a:rPr lang="sv-SE" baseline="0" dirty="0" smtClean="0"/>
              <a:t> </a:t>
            </a:r>
            <a:r>
              <a:rPr lang="sv-SE" baseline="0" dirty="0" err="1" smtClean="0"/>
              <a:t>sustainability</a:t>
            </a:r>
            <a:r>
              <a:rPr lang="sv-SE" baseline="0" dirty="0" smtClean="0"/>
              <a:t> </a:t>
            </a:r>
            <a:r>
              <a:rPr lang="sv-SE" baseline="0" dirty="0" err="1" smtClean="0"/>
              <a:t>being</a:t>
            </a:r>
            <a:r>
              <a:rPr lang="sv-SE" baseline="0" dirty="0" smtClean="0"/>
              <a:t> </a:t>
            </a:r>
            <a:r>
              <a:rPr lang="sv-SE" baseline="0" dirty="0" err="1" smtClean="0"/>
              <a:t>self-suffucicent</a:t>
            </a:r>
            <a:r>
              <a:rPr lang="sv-SE" baseline="0" dirty="0" smtClean="0"/>
              <a:t> systems. And as a </a:t>
            </a:r>
            <a:r>
              <a:rPr lang="sv-SE" baseline="0" dirty="0" err="1" smtClean="0"/>
              <a:t>result</a:t>
            </a:r>
            <a:r>
              <a:rPr lang="sv-SE" baseline="0" dirty="0" smtClean="0"/>
              <a:t> </a:t>
            </a:r>
            <a:r>
              <a:rPr lang="sv-SE" baseline="0" dirty="0" err="1" smtClean="0"/>
              <a:t>many</a:t>
            </a:r>
            <a:r>
              <a:rPr lang="sv-SE" baseline="0" dirty="0" smtClean="0"/>
              <a:t> </a:t>
            </a:r>
            <a:r>
              <a:rPr lang="sv-SE" baseline="0" dirty="0" err="1" smtClean="0"/>
              <a:t>ongoing</a:t>
            </a:r>
            <a:r>
              <a:rPr lang="sv-SE" baseline="0" dirty="0" smtClean="0"/>
              <a:t> </a:t>
            </a:r>
            <a:r>
              <a:rPr lang="sv-SE" baseline="0" dirty="0" err="1" smtClean="0"/>
              <a:t>developmnet</a:t>
            </a:r>
            <a:r>
              <a:rPr lang="sv-SE" baseline="0" dirty="0" smtClean="0"/>
              <a:t> programs in the country </a:t>
            </a:r>
            <a:r>
              <a:rPr lang="sv-SE" baseline="0" dirty="0" err="1" smtClean="0"/>
              <a:t>are</a:t>
            </a:r>
            <a:r>
              <a:rPr lang="sv-SE" baseline="0" dirty="0" smtClean="0"/>
              <a:t> </a:t>
            </a:r>
            <a:r>
              <a:rPr lang="sv-SE" baseline="0" dirty="0" err="1" smtClean="0"/>
              <a:t>providing</a:t>
            </a:r>
            <a:r>
              <a:rPr lang="sv-SE" baseline="0" dirty="0" smtClean="0"/>
              <a:t> </a:t>
            </a:r>
            <a:r>
              <a:rPr lang="sv-SE" baseline="0" dirty="0" err="1" smtClean="0"/>
              <a:t>free</a:t>
            </a:r>
            <a:r>
              <a:rPr lang="sv-SE" baseline="0" dirty="0" smtClean="0"/>
              <a:t> </a:t>
            </a:r>
            <a:r>
              <a:rPr lang="sv-SE" baseline="0" dirty="0" err="1" smtClean="0"/>
              <a:t>seeds</a:t>
            </a:r>
            <a:r>
              <a:rPr lang="sv-SE" baseline="0" dirty="0" smtClean="0"/>
              <a:t>, </a:t>
            </a:r>
            <a:r>
              <a:rPr lang="sv-SE" baseline="0" dirty="0" err="1" smtClean="0"/>
              <a:t>fertilizer</a:t>
            </a:r>
            <a:r>
              <a:rPr lang="sv-SE" baseline="0" dirty="0" smtClean="0"/>
              <a:t> an </a:t>
            </a:r>
            <a:r>
              <a:rPr lang="sv-SE" baseline="0" dirty="0" err="1" smtClean="0"/>
              <a:t>technical</a:t>
            </a:r>
            <a:r>
              <a:rPr lang="sv-SE" baseline="0" dirty="0" smtClean="0"/>
              <a:t> </a:t>
            </a:r>
            <a:r>
              <a:rPr lang="sv-SE" baseline="0" dirty="0" err="1" smtClean="0"/>
              <a:t>advice</a:t>
            </a:r>
            <a:r>
              <a:rPr lang="sv-SE" baseline="0" dirty="0" smtClean="0"/>
              <a:t>. </a:t>
            </a:r>
            <a:r>
              <a:rPr lang="sv-SE" sz="2400" dirty="0" smtClean="0"/>
              <a:t>Sri Lanka </a:t>
            </a:r>
            <a:r>
              <a:rPr lang="sv-SE" sz="2400" dirty="0" err="1" smtClean="0"/>
              <a:t>one</a:t>
            </a:r>
            <a:r>
              <a:rPr lang="sv-SE" sz="2400" dirty="0" smtClean="0"/>
              <a:t> of </a:t>
            </a:r>
            <a:r>
              <a:rPr lang="sv-SE" sz="2400" dirty="0" err="1" smtClean="0"/>
              <a:t>few</a:t>
            </a:r>
            <a:r>
              <a:rPr lang="sv-SE" sz="2400" dirty="0" smtClean="0"/>
              <a:t> </a:t>
            </a:r>
            <a:r>
              <a:rPr lang="sv-SE" sz="2400" dirty="0" err="1" smtClean="0"/>
              <a:t>countries</a:t>
            </a:r>
            <a:r>
              <a:rPr lang="sv-SE" sz="2400" dirty="0" smtClean="0"/>
              <a:t> </a:t>
            </a:r>
            <a:r>
              <a:rPr lang="sv-SE" sz="2400" dirty="0" err="1" smtClean="0"/>
              <a:t>where</a:t>
            </a:r>
            <a:r>
              <a:rPr lang="sv-SE" sz="2400" dirty="0" smtClean="0"/>
              <a:t> homegardens </a:t>
            </a:r>
            <a:r>
              <a:rPr lang="sv-SE" sz="2400" dirty="0" err="1" smtClean="0"/>
              <a:t>are</a:t>
            </a:r>
            <a:r>
              <a:rPr lang="sv-SE" sz="2400" dirty="0" smtClean="0"/>
              <a:t> promoted </a:t>
            </a:r>
            <a:r>
              <a:rPr lang="sv-SE" sz="2400" dirty="0" err="1" smtClean="0"/>
              <a:t>through</a:t>
            </a:r>
            <a:r>
              <a:rPr lang="sv-SE" sz="2400" dirty="0" smtClean="0"/>
              <a:t> </a:t>
            </a:r>
            <a:r>
              <a:rPr lang="sv-SE" sz="2400" dirty="0" err="1" smtClean="0"/>
              <a:t>government</a:t>
            </a:r>
            <a:r>
              <a:rPr lang="sv-SE" sz="2400" dirty="0" smtClean="0"/>
              <a:t> interventions</a:t>
            </a:r>
            <a:r>
              <a:rPr lang="sv-SE" sz="2800" dirty="0" smtClean="0"/>
              <a:t>;</a:t>
            </a:r>
            <a:r>
              <a:rPr lang="sv-SE" sz="2800" baseline="0" dirty="0" smtClean="0"/>
              <a:t> </a:t>
            </a:r>
            <a:r>
              <a:rPr lang="sv-SE" sz="2800" baseline="0" dirty="0" err="1" smtClean="0"/>
              <a:t>several</a:t>
            </a:r>
            <a:r>
              <a:rPr lang="sv-SE" sz="2800" baseline="0" dirty="0" smtClean="0"/>
              <a:t> programs </a:t>
            </a:r>
            <a:r>
              <a:rPr lang="sv-SE" sz="2800" baseline="0" dirty="0" err="1" smtClean="0"/>
              <a:t>have</a:t>
            </a:r>
            <a:r>
              <a:rPr lang="sv-SE" sz="2800" baseline="0" dirty="0" smtClean="0"/>
              <a:t> </a:t>
            </a:r>
            <a:r>
              <a:rPr lang="sv-SE" sz="2800" baseline="0" dirty="0" err="1" smtClean="0"/>
              <a:t>been</a:t>
            </a:r>
            <a:r>
              <a:rPr lang="sv-SE" sz="2800" baseline="0" dirty="0" smtClean="0"/>
              <a:t> </a:t>
            </a:r>
            <a:r>
              <a:rPr lang="sv-SE" sz="2800" baseline="0" dirty="0" err="1" smtClean="0"/>
              <a:t>initiated</a:t>
            </a:r>
            <a:r>
              <a:rPr lang="sv-SE" sz="2800" baseline="0" dirty="0" smtClean="0"/>
              <a:t> </a:t>
            </a:r>
            <a:r>
              <a:rPr lang="sv-SE" sz="2800" baseline="0" dirty="0" err="1" smtClean="0"/>
              <a:t>during</a:t>
            </a:r>
            <a:r>
              <a:rPr lang="sv-SE" sz="2800" baseline="0" dirty="0" smtClean="0"/>
              <a:t> the last </a:t>
            </a:r>
            <a:r>
              <a:rPr lang="sv-SE" sz="2800" baseline="0" dirty="0" err="1" smtClean="0"/>
              <a:t>decade</a:t>
            </a:r>
            <a:r>
              <a:rPr lang="sv-SE" sz="2800" baseline="0" dirty="0" smtClean="0"/>
              <a:t> </a:t>
            </a:r>
            <a:r>
              <a:rPr lang="sv-SE" sz="2800" baseline="0" dirty="0" err="1" smtClean="0"/>
              <a:t>to</a:t>
            </a:r>
            <a:r>
              <a:rPr lang="sv-SE" sz="2800" baseline="0" dirty="0" smtClean="0"/>
              <a:t> </a:t>
            </a:r>
            <a:r>
              <a:rPr lang="sv-SE" sz="2400" dirty="0" err="1" smtClean="0"/>
              <a:t>promote</a:t>
            </a:r>
            <a:r>
              <a:rPr lang="sv-SE" sz="2400" dirty="0" smtClean="0"/>
              <a:t> </a:t>
            </a:r>
            <a:r>
              <a:rPr lang="sv-SE" sz="2400" dirty="0" err="1" smtClean="0"/>
              <a:t>self-suffienceny</a:t>
            </a:r>
            <a:r>
              <a:rPr lang="sv-SE" sz="2400" baseline="0" dirty="0" smtClean="0"/>
              <a:t> and to beat</a:t>
            </a:r>
            <a:r>
              <a:rPr lang="sv-SE" sz="2400" dirty="0" smtClean="0"/>
              <a:t> </a:t>
            </a:r>
            <a:r>
              <a:rPr lang="sv-SE" sz="2400" dirty="0" err="1" smtClean="0"/>
              <a:t>climate-linked</a:t>
            </a:r>
            <a:r>
              <a:rPr lang="sv-SE" sz="2400" dirty="0" smtClean="0"/>
              <a:t> </a:t>
            </a:r>
            <a:r>
              <a:rPr lang="sv-SE" sz="2400" dirty="0" err="1" smtClean="0"/>
              <a:t>food</a:t>
            </a:r>
            <a:r>
              <a:rPr lang="sv-SE" sz="2400" dirty="0" smtClean="0"/>
              <a:t> </a:t>
            </a:r>
            <a:r>
              <a:rPr lang="sv-SE" sz="2400" dirty="0" err="1" smtClean="0"/>
              <a:t>prices</a:t>
            </a:r>
            <a:r>
              <a:rPr lang="sv-SE" sz="2400" dirty="0" smtClean="0"/>
              <a:t> </a:t>
            </a:r>
            <a:r>
              <a:rPr lang="sv-SE" sz="2400" dirty="0" err="1" smtClean="0"/>
              <a:t>hikes</a:t>
            </a:r>
            <a:endParaRPr lang="sv-SE" sz="2400" dirty="0" smtClean="0"/>
          </a:p>
          <a:p>
            <a:endParaRPr lang="sv-SE" dirty="0"/>
          </a:p>
        </p:txBody>
      </p:sp>
      <p:sp>
        <p:nvSpPr>
          <p:cNvPr id="4" name="Slide Number Placeholder 3"/>
          <p:cNvSpPr>
            <a:spLocks noGrp="1"/>
          </p:cNvSpPr>
          <p:nvPr>
            <p:ph type="sldNum" sz="quarter" idx="10"/>
          </p:nvPr>
        </p:nvSpPr>
        <p:spPr/>
        <p:txBody>
          <a:bodyPr/>
          <a:lstStyle/>
          <a:p>
            <a:fld id="{0928D26E-3499-404D-A18F-62D8C63F7352}" type="slidenum">
              <a:rPr lang="sv-SE" smtClean="0"/>
              <a:t>28</a:t>
            </a:fld>
            <a:endParaRPr lang="sv-SE"/>
          </a:p>
        </p:txBody>
      </p:sp>
    </p:spTree>
    <p:extLst>
      <p:ext uri="{BB962C8B-B14F-4D97-AF65-F5344CB8AC3E}">
        <p14:creationId xmlns:p14="http://schemas.microsoft.com/office/powerpoint/2010/main" val="9362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 important ecosystem service is climate regulation. Since </a:t>
            </a:r>
            <a:r>
              <a:rPr lang="en-US" sz="1200" b="0" i="0" u="none" strike="noStrike" kern="1200" baseline="0" dirty="0" err="1" smtClean="0">
                <a:solidFill>
                  <a:schemeClr val="tx1"/>
                </a:solidFill>
                <a:latin typeface="+mn-lt"/>
                <a:ea typeface="+mn-ea"/>
                <a:cs typeface="+mn-cs"/>
              </a:rPr>
              <a:t>homagaderns</a:t>
            </a:r>
            <a:r>
              <a:rPr lang="en-US" sz="1200" b="0" i="0" u="none" strike="noStrike" kern="1200" baseline="0" dirty="0" smtClean="0">
                <a:solidFill>
                  <a:schemeClr val="tx1"/>
                </a:solidFill>
                <a:latin typeface="+mn-lt"/>
                <a:ea typeface="+mn-ea"/>
                <a:cs typeface="+mn-cs"/>
              </a:rPr>
              <a:t> are very dense in many cases resembles a forest in structure and density, we </a:t>
            </a:r>
            <a:r>
              <a:rPr lang="en-US" sz="1200" b="0" i="0" u="none" strike="noStrike" kern="1200" baseline="0" dirty="0" err="1" smtClean="0">
                <a:solidFill>
                  <a:schemeClr val="tx1"/>
                </a:solidFill>
                <a:latin typeface="+mn-lt"/>
                <a:ea typeface="+mn-ea"/>
                <a:cs typeface="+mn-cs"/>
              </a:rPr>
              <a:t>founs</a:t>
            </a:r>
            <a:r>
              <a:rPr lang="en-US" sz="1200" b="0" i="0" u="none" strike="noStrike" kern="1200" baseline="0" dirty="0" smtClean="0">
                <a:solidFill>
                  <a:schemeClr val="tx1"/>
                </a:solidFill>
                <a:latin typeface="+mn-lt"/>
                <a:ea typeface="+mn-ea"/>
                <a:cs typeface="+mn-cs"/>
              </a:rPr>
              <a:t> in a study </a:t>
            </a:r>
            <a:r>
              <a:rPr lang="en-US" sz="1200" b="0" i="0" u="none" strike="noStrike" kern="1200" baseline="0" dirty="0" err="1" smtClean="0">
                <a:solidFill>
                  <a:schemeClr val="tx1"/>
                </a:solidFill>
                <a:latin typeface="+mn-lt"/>
                <a:ea typeface="+mn-ea"/>
                <a:cs typeface="+mn-cs"/>
              </a:rPr>
              <a:t>conduted</a:t>
            </a:r>
            <a:r>
              <a:rPr lang="en-US" sz="1200" b="0" i="0" u="none" strike="noStrike" kern="1200" baseline="0" dirty="0" smtClean="0">
                <a:solidFill>
                  <a:schemeClr val="tx1"/>
                </a:solidFill>
                <a:latin typeface="+mn-lt"/>
                <a:ea typeface="+mn-ea"/>
                <a:cs typeface="+mn-cs"/>
              </a:rPr>
              <a:t> in 2013, we found that homegardens may contain a significant fraction of the total above ground biomass carbon stock in the terrestrial system in Sri Lankan and compared to natural forests , and from our estimates its share has increased from almost one-sixth in 1992 to nearly one-fifth in 2010. </a:t>
            </a:r>
          </a:p>
        </p:txBody>
      </p:sp>
      <p:sp>
        <p:nvSpPr>
          <p:cNvPr id="4" name="Slide Number Placeholder 3"/>
          <p:cNvSpPr>
            <a:spLocks noGrp="1"/>
          </p:cNvSpPr>
          <p:nvPr>
            <p:ph type="sldNum" sz="quarter" idx="10"/>
          </p:nvPr>
        </p:nvSpPr>
        <p:spPr/>
        <p:txBody>
          <a:bodyPr/>
          <a:lstStyle/>
          <a:p>
            <a:fld id="{7B7C1163-D3B9-4E9D-88F1-67493F5D00C8}" type="slidenum">
              <a:rPr lang="sv-SE" smtClean="0"/>
              <a:t>29</a:t>
            </a:fld>
            <a:endParaRPr lang="sv-SE"/>
          </a:p>
        </p:txBody>
      </p:sp>
    </p:spTree>
    <p:extLst>
      <p:ext uri="{BB962C8B-B14F-4D97-AF65-F5344CB8AC3E}">
        <p14:creationId xmlns:p14="http://schemas.microsoft.com/office/powerpoint/2010/main" val="207926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So</a:t>
            </a:r>
            <a:r>
              <a:rPr lang="sv-SE" baseline="0" dirty="0" smtClean="0"/>
              <a:t> </a:t>
            </a:r>
            <a:r>
              <a:rPr lang="sv-SE" baseline="0" dirty="0" err="1" smtClean="0"/>
              <a:t>this</a:t>
            </a:r>
            <a:r>
              <a:rPr lang="sv-SE" baseline="0" dirty="0" smtClean="0"/>
              <a:t> session is </a:t>
            </a:r>
            <a:r>
              <a:rPr lang="sv-SE" baseline="0" dirty="0" err="1" smtClean="0"/>
              <a:t>about</a:t>
            </a:r>
            <a:r>
              <a:rPr lang="sv-SE" baseline="0" dirty="0" smtClean="0"/>
              <a:t> </a:t>
            </a:r>
            <a:r>
              <a:rPr lang="sv-SE" baseline="0" dirty="0" err="1" smtClean="0"/>
              <a:t>reconising</a:t>
            </a:r>
            <a:r>
              <a:rPr lang="sv-SE" baseline="0" dirty="0" smtClean="0"/>
              <a:t> the </a:t>
            </a:r>
            <a:r>
              <a:rPr lang="sv-SE" baseline="0" dirty="0" err="1" smtClean="0"/>
              <a:t>values</a:t>
            </a:r>
            <a:r>
              <a:rPr lang="sv-SE" baseline="0" dirty="0" smtClean="0"/>
              <a:t> </a:t>
            </a:r>
            <a:r>
              <a:rPr lang="sv-SE" baseline="0" dirty="0" err="1" smtClean="0"/>
              <a:t>of</a:t>
            </a:r>
            <a:r>
              <a:rPr lang="sv-SE" baseline="0" dirty="0" smtClean="0"/>
              <a:t> </a:t>
            </a:r>
            <a:r>
              <a:rPr lang="sv-SE" baseline="0" dirty="0" err="1" smtClean="0"/>
              <a:t>forests</a:t>
            </a:r>
            <a:r>
              <a:rPr lang="sv-SE" baseline="0" dirty="0" smtClean="0"/>
              <a:t>. </a:t>
            </a:r>
            <a:r>
              <a:rPr lang="sv-SE" baseline="0" dirty="0" err="1" smtClean="0"/>
              <a:t>They</a:t>
            </a:r>
            <a:r>
              <a:rPr lang="sv-SE" baseline="0" dirty="0" smtClean="0"/>
              <a:t> </a:t>
            </a:r>
            <a:r>
              <a:rPr lang="sv-SE" baseline="0" dirty="0" err="1" smtClean="0"/>
              <a:t>are</a:t>
            </a:r>
            <a:r>
              <a:rPr lang="sv-SE" baseline="0" dirty="0" smtClean="0"/>
              <a:t> </a:t>
            </a:r>
            <a:r>
              <a:rPr lang="sv-SE" baseline="0" dirty="0" err="1" smtClean="0"/>
              <a:t>key</a:t>
            </a:r>
            <a:r>
              <a:rPr lang="sv-SE" baseline="0" dirty="0" smtClean="0"/>
              <a:t> </a:t>
            </a:r>
            <a:r>
              <a:rPr lang="sv-SE" baseline="0" dirty="0" err="1" smtClean="0"/>
              <a:t>to</a:t>
            </a:r>
            <a:r>
              <a:rPr lang="sv-SE" baseline="0" dirty="0" smtClean="0"/>
              <a:t> global </a:t>
            </a:r>
            <a:r>
              <a:rPr lang="sv-SE" baseline="0" dirty="0" err="1" smtClean="0"/>
              <a:t>sustainability</a:t>
            </a:r>
            <a:r>
              <a:rPr lang="sv-SE" baseline="0" dirty="0" smtClean="0"/>
              <a:t> </a:t>
            </a:r>
            <a:r>
              <a:rPr lang="sv-SE" baseline="0" dirty="0" err="1" smtClean="0"/>
              <a:t>since</a:t>
            </a:r>
            <a:r>
              <a:rPr lang="sv-SE" baseline="0" dirty="0" smtClean="0"/>
              <a:t> </a:t>
            </a:r>
            <a:r>
              <a:rPr lang="sv-SE" baseline="0" dirty="0" err="1" smtClean="0"/>
              <a:t>they</a:t>
            </a:r>
            <a:r>
              <a:rPr lang="sv-SE" baseline="0" dirty="0" smtClean="0"/>
              <a:t> </a:t>
            </a:r>
            <a:r>
              <a:rPr lang="sv-SE" baseline="0" dirty="0" err="1" smtClean="0"/>
              <a:t>provide</a:t>
            </a:r>
            <a:r>
              <a:rPr lang="sv-SE" baseline="0" dirty="0" smtClean="0"/>
              <a:t> a </a:t>
            </a:r>
            <a:r>
              <a:rPr lang="sv-SE" baseline="0" dirty="0" err="1" smtClean="0"/>
              <a:t>range</a:t>
            </a:r>
            <a:r>
              <a:rPr lang="sv-SE" baseline="0" dirty="0" smtClean="0"/>
              <a:t> </a:t>
            </a:r>
            <a:r>
              <a:rPr lang="sv-SE" baseline="0" dirty="0" err="1" smtClean="0"/>
              <a:t>of</a:t>
            </a:r>
            <a:r>
              <a:rPr lang="sv-SE" baseline="0" dirty="0" smtClean="0"/>
              <a:t> </a:t>
            </a:r>
            <a:r>
              <a:rPr lang="sv-SE" baseline="0" dirty="0" err="1" smtClean="0"/>
              <a:t>values</a:t>
            </a:r>
            <a:r>
              <a:rPr lang="sv-SE" baseline="0" dirty="0" smtClean="0"/>
              <a:t> and ES: </a:t>
            </a:r>
            <a:r>
              <a:rPr lang="sv-SE" baseline="0" dirty="0" err="1" smtClean="0"/>
              <a:t>Socialy</a:t>
            </a:r>
            <a:r>
              <a:rPr lang="sv-SE" baseline="0" dirty="0" smtClean="0"/>
              <a:t>, </a:t>
            </a:r>
            <a:r>
              <a:rPr lang="sv-SE" baseline="0" dirty="0" err="1" smtClean="0"/>
              <a:t>forest</a:t>
            </a:r>
            <a:r>
              <a:rPr lang="sv-SE" baseline="0" dirty="0" smtClean="0"/>
              <a:t> </a:t>
            </a:r>
            <a:r>
              <a:rPr lang="sv-SE" baseline="0" dirty="0" err="1" smtClean="0"/>
              <a:t>directly</a:t>
            </a:r>
            <a:r>
              <a:rPr lang="sv-SE" baseline="0" dirty="0" smtClean="0"/>
              <a:t> </a:t>
            </a:r>
            <a:r>
              <a:rPr lang="sv-SE" baseline="0" dirty="0" err="1" smtClean="0"/>
              <a:t>affect</a:t>
            </a:r>
            <a:r>
              <a:rPr lang="sv-SE" baseline="0" dirty="0" smtClean="0"/>
              <a:t>….. </a:t>
            </a:r>
            <a:r>
              <a:rPr lang="sv-SE" baseline="0" dirty="0" err="1" smtClean="0"/>
              <a:t>While</a:t>
            </a:r>
            <a:r>
              <a:rPr lang="sv-SE" baseline="0" dirty="0" smtClean="0"/>
              <a:t> AFS </a:t>
            </a:r>
            <a:r>
              <a:rPr lang="sv-SE" baseline="0" dirty="0" err="1" smtClean="0"/>
              <a:t>affect</a:t>
            </a:r>
            <a:r>
              <a:rPr lang="sv-SE" baseline="0" dirty="0" smtClean="0"/>
              <a:t> 15% </a:t>
            </a:r>
            <a:r>
              <a:rPr lang="en-US" sz="1200" b="0" i="0" u="none" strike="noStrike" kern="1200" baseline="0" dirty="0" smtClean="0">
                <a:solidFill>
                  <a:schemeClr val="tx1"/>
                </a:solidFill>
                <a:latin typeface="+mn-lt"/>
                <a:ea typeface="+mn-ea"/>
                <a:cs typeface="+mn-cs"/>
              </a:rPr>
              <a:t>We all depend on the goods and </a:t>
            </a:r>
            <a:r>
              <a:rPr lang="sv-SE" sz="1200" b="0" i="0" u="none" strike="noStrike" kern="1200" baseline="0" dirty="0" smtClean="0">
                <a:solidFill>
                  <a:schemeClr val="tx1"/>
                </a:solidFill>
                <a:latin typeface="+mn-lt"/>
                <a:ea typeface="+mn-ea"/>
                <a:cs typeface="+mn-cs"/>
              </a:rPr>
              <a:t>services </a:t>
            </a:r>
            <a:r>
              <a:rPr lang="sv-SE" sz="1200" b="0" i="0" u="none" strike="noStrike" kern="1200" baseline="0" dirty="0" err="1" smtClean="0">
                <a:solidFill>
                  <a:schemeClr val="tx1"/>
                </a:solidFill>
                <a:latin typeface="+mn-lt"/>
                <a:ea typeface="+mn-ea"/>
                <a:cs typeface="+mn-cs"/>
              </a:rPr>
              <a:t>forests</a:t>
            </a:r>
            <a:r>
              <a:rPr lang="sv-SE" sz="1200" b="0" i="0" u="none" strike="noStrike" kern="1200" baseline="0" dirty="0" smtClean="0">
                <a:solidFill>
                  <a:schemeClr val="tx1"/>
                </a:solidFill>
                <a:latin typeface="+mn-lt"/>
                <a:ea typeface="+mn-ea"/>
                <a:cs typeface="+mn-cs"/>
              </a:rPr>
              <a:t> generate and benefit from the </a:t>
            </a:r>
            <a:r>
              <a:rPr lang="sv-SE" sz="1200" b="0" i="0" u="none" strike="noStrike" kern="1200" baseline="0" dirty="0" err="1" smtClean="0">
                <a:solidFill>
                  <a:schemeClr val="tx1"/>
                </a:solidFill>
                <a:latin typeface="+mn-lt"/>
                <a:ea typeface="+mn-ea"/>
                <a:cs typeface="+mn-cs"/>
              </a:rPr>
              <a:t>educational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recreational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cultural</a:t>
            </a:r>
            <a:r>
              <a:rPr lang="sv-SE" sz="1200" b="0" i="0" u="none" strike="noStrike" kern="1200" baseline="0" dirty="0" smtClean="0">
                <a:solidFill>
                  <a:schemeClr val="tx1"/>
                </a:solidFill>
                <a:latin typeface="+mn-lt"/>
                <a:ea typeface="+mn-ea"/>
                <a:cs typeface="+mn-cs"/>
              </a:rPr>
              <a:t> and spiritual </a:t>
            </a:r>
            <a:r>
              <a:rPr lang="sv-SE" sz="1200" b="0" i="0" u="none" strike="noStrike" kern="1200" baseline="0" dirty="0" err="1" smtClean="0">
                <a:solidFill>
                  <a:schemeClr val="tx1"/>
                </a:solidFill>
                <a:latin typeface="+mn-lt"/>
                <a:ea typeface="+mn-ea"/>
                <a:cs typeface="+mn-cs"/>
              </a:rPr>
              <a:t>values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forests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provide</a:t>
            </a:r>
            <a:r>
              <a:rPr lang="sv-SE" sz="1200" b="0" i="0" u="none" strike="noStrike" kern="1200" baseline="0" dirty="0" smtClean="0">
                <a:solidFill>
                  <a:schemeClr val="tx1"/>
                </a:solidFill>
                <a:latin typeface="+mn-lt"/>
                <a:ea typeface="+mn-ea"/>
                <a:cs typeface="+mn-cs"/>
              </a:rPr>
              <a:t>.</a:t>
            </a:r>
          </a:p>
          <a:p>
            <a:r>
              <a:rPr lang="sv-SE" sz="1200" b="0" i="0" u="none" strike="noStrike" kern="1200" baseline="0" dirty="0" smtClean="0">
                <a:solidFill>
                  <a:schemeClr val="tx1"/>
                </a:solidFill>
                <a:latin typeface="+mn-lt"/>
                <a:ea typeface="+mn-ea"/>
                <a:cs typeface="+mn-cs"/>
              </a:rPr>
              <a:t>Forests </a:t>
            </a:r>
            <a:r>
              <a:rPr lang="sv-SE" sz="1200" b="0" i="0" u="none" strike="noStrike" kern="1200" baseline="0" dirty="0" err="1" smtClean="0">
                <a:solidFill>
                  <a:schemeClr val="tx1"/>
                </a:solidFill>
                <a:latin typeface="+mn-lt"/>
                <a:ea typeface="+mn-ea"/>
                <a:cs typeface="+mn-cs"/>
              </a:rPr>
              <a:t>also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provide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raw</a:t>
            </a:r>
            <a:r>
              <a:rPr lang="sv-SE" sz="1200" b="0" i="0" u="none" strike="noStrike" kern="1200" baseline="0" dirty="0" smtClean="0">
                <a:solidFill>
                  <a:schemeClr val="tx1"/>
                </a:solidFill>
                <a:latin typeface="+mn-lt"/>
                <a:ea typeface="+mn-ea"/>
                <a:cs typeface="+mn-cs"/>
              </a:rPr>
              <a:t> materail and…. As </a:t>
            </a:r>
            <a:r>
              <a:rPr lang="sv-SE" sz="1200" b="0" i="0" u="none" strike="noStrike" kern="1200" baseline="0" dirty="0" err="1" smtClean="0">
                <a:solidFill>
                  <a:schemeClr val="tx1"/>
                </a:solidFill>
                <a:latin typeface="+mn-lt"/>
                <a:ea typeface="+mn-ea"/>
                <a:cs typeface="+mn-cs"/>
              </a:rPr>
              <a:t>well</a:t>
            </a:r>
            <a:r>
              <a:rPr lang="sv-SE" sz="1200" b="0" i="0" u="none" strike="noStrike" kern="1200" baseline="0" dirty="0" smtClean="0">
                <a:solidFill>
                  <a:schemeClr val="tx1"/>
                </a:solidFill>
                <a:latin typeface="+mn-lt"/>
                <a:ea typeface="+mn-ea"/>
                <a:cs typeface="+mn-cs"/>
              </a:rPr>
              <a:t> as </a:t>
            </a:r>
            <a:r>
              <a:rPr lang="sv-SE" sz="1200" b="0" i="0" u="none" strike="noStrike" kern="1200" baseline="0" dirty="0" err="1" smtClean="0">
                <a:solidFill>
                  <a:schemeClr val="tx1"/>
                </a:solidFill>
                <a:latin typeface="+mn-lt"/>
                <a:ea typeface="+mn-ea"/>
                <a:cs typeface="+mn-cs"/>
              </a:rPr>
              <a:t>renewable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energy</a:t>
            </a:r>
            <a:endParaRPr lang="sv-SE"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Forests </a:t>
            </a:r>
            <a:r>
              <a:rPr lang="sv-SE" sz="1200" b="0" i="0" u="none" strike="noStrike" kern="1200" baseline="0" dirty="0" err="1" smtClean="0">
                <a:solidFill>
                  <a:schemeClr val="tx1"/>
                </a:solidFill>
                <a:latin typeface="+mn-lt"/>
                <a:ea typeface="+mn-ea"/>
                <a:cs typeface="+mn-cs"/>
              </a:rPr>
              <a:t>are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also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home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While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managed</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forests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andagrfortersty</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redcude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pressure</a:t>
            </a:r>
            <a:r>
              <a:rPr lang="sv-SE" sz="1200" b="0" i="0" u="none" strike="noStrike" kern="1200" baseline="0" dirty="0" smtClean="0">
                <a:solidFill>
                  <a:schemeClr val="tx1"/>
                </a:solidFill>
                <a:latin typeface="+mn-lt"/>
                <a:ea typeface="+mn-ea"/>
                <a:cs typeface="+mn-cs"/>
              </a:rPr>
              <a:t> on </a:t>
            </a:r>
            <a:r>
              <a:rPr lang="sv-SE" sz="1200" b="0" i="0" u="none" strike="noStrike" kern="1200" baseline="0" dirty="0" err="1" smtClean="0">
                <a:solidFill>
                  <a:schemeClr val="tx1"/>
                </a:solidFill>
                <a:latin typeface="+mn-lt"/>
                <a:ea typeface="+mn-ea"/>
                <a:cs typeface="+mn-cs"/>
              </a:rPr>
              <a:t>natural</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forests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protecting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biodiversity</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further</a:t>
            </a:r>
            <a:r>
              <a:rPr lang="sv-SE" sz="1200" b="0" i="0" u="none" strike="noStrike" kern="1200" baseline="0" dirty="0" smtClean="0">
                <a:solidFill>
                  <a:schemeClr val="tx1"/>
                </a:solidFill>
                <a:latin typeface="+mn-lt"/>
                <a:ea typeface="+mn-ea"/>
                <a:cs typeface="+mn-cs"/>
              </a:rPr>
              <a:t>.</a:t>
            </a:r>
          </a:p>
          <a:p>
            <a:r>
              <a:rPr lang="sv-SE" baseline="0" dirty="0" err="1" smtClean="0"/>
              <a:t>While</a:t>
            </a:r>
            <a:r>
              <a:rPr lang="sv-SE" baseline="0" dirty="0" smtClean="0"/>
              <a:t> AFS </a:t>
            </a:r>
            <a:r>
              <a:rPr lang="sv-SE" baseline="0" dirty="0" err="1" smtClean="0"/>
              <a:t>affect</a:t>
            </a:r>
            <a:r>
              <a:rPr lang="sv-SE" baseline="0" dirty="0" smtClean="0"/>
              <a:t> 15% </a:t>
            </a:r>
            <a:r>
              <a:rPr lang="sv-SE" dirty="0" smtClean="0"/>
              <a:t>And </a:t>
            </a:r>
            <a:r>
              <a:rPr lang="sv-SE" dirty="0" err="1" smtClean="0"/>
              <a:t>forest</a:t>
            </a:r>
            <a:r>
              <a:rPr lang="sv-SE" baseline="0" dirty="0" smtClean="0"/>
              <a:t> </a:t>
            </a:r>
            <a:r>
              <a:rPr lang="sv-SE" baseline="0" dirty="0" err="1" smtClean="0"/>
              <a:t>product</a:t>
            </a:r>
            <a:r>
              <a:rPr lang="sv-SE" baseline="0" dirty="0" smtClean="0"/>
              <a:t> </a:t>
            </a:r>
            <a:r>
              <a:rPr lang="sv-SE" baseline="0" dirty="0" err="1" smtClean="0"/>
              <a:t>industry</a:t>
            </a:r>
            <a:r>
              <a:rPr lang="sv-SE" baseline="0" dirty="0" smtClean="0"/>
              <a:t> </a:t>
            </a:r>
            <a:r>
              <a:rPr lang="sv-SE" dirty="0" err="1" smtClean="0"/>
              <a:t>employs</a:t>
            </a:r>
            <a:r>
              <a:rPr lang="sv-SE" dirty="0" smtClean="0"/>
              <a:t> 14</a:t>
            </a:r>
            <a:r>
              <a:rPr lang="sv-SE" baseline="0" dirty="0" smtClean="0"/>
              <a:t> million </a:t>
            </a:r>
            <a:r>
              <a:rPr lang="sv-SE" baseline="0" dirty="0" err="1" smtClean="0"/>
              <a:t>people</a:t>
            </a:r>
            <a:r>
              <a:rPr lang="sv-SE" baseline="0" dirty="0" smtClean="0"/>
              <a:t>.</a:t>
            </a:r>
          </a:p>
          <a:p>
            <a:r>
              <a:rPr lang="sv-SE" sz="1200" b="0" i="0" u="none" strike="noStrike" kern="1200" baseline="0" dirty="0" smtClean="0">
                <a:solidFill>
                  <a:schemeClr val="tx1"/>
                </a:solidFill>
                <a:latin typeface="+mn-lt"/>
                <a:ea typeface="+mn-ea"/>
                <a:cs typeface="+mn-cs"/>
              </a:rPr>
              <a:t>Forests </a:t>
            </a:r>
            <a:r>
              <a:rPr lang="sv-SE" sz="1200" b="0" i="0" u="none" strike="noStrike" kern="1200" baseline="0" dirty="0" err="1" smtClean="0">
                <a:solidFill>
                  <a:schemeClr val="tx1"/>
                </a:solidFill>
                <a:latin typeface="+mn-lt"/>
                <a:ea typeface="+mn-ea"/>
                <a:cs typeface="+mn-cs"/>
              </a:rPr>
              <a:t>also</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controls</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floods and droughts, reducing erosion risks and protecting watersheds that are a source for the water we drink and use.</a:t>
            </a:r>
          </a:p>
          <a:p>
            <a:r>
              <a:rPr lang="en-US" sz="1200" b="0" i="0" u="none" strike="noStrike" kern="1200" baseline="0" dirty="0" smtClean="0">
                <a:solidFill>
                  <a:schemeClr val="tx1"/>
                </a:solidFill>
                <a:latin typeface="+mn-lt"/>
                <a:ea typeface="+mn-ea"/>
                <a:cs typeface="+mn-cs"/>
              </a:rPr>
              <a:t>And as forests grow they sequester carbon </a:t>
            </a:r>
            <a:r>
              <a:rPr lang="en-US" sz="1200" b="0" i="0" u="none" strike="noStrike" kern="1200" baseline="0" dirty="0" err="1" smtClean="0">
                <a:solidFill>
                  <a:schemeClr val="tx1"/>
                </a:solidFill>
                <a:latin typeface="+mn-lt"/>
                <a:ea typeface="+mn-ea"/>
                <a:cs typeface="+mn-cs"/>
              </a:rPr>
              <a:t>diozide</a:t>
            </a:r>
            <a:r>
              <a:rPr lang="en-US" sz="1200" b="0" i="0" u="none" strike="noStrike" kern="1200" baseline="0" dirty="0" smtClean="0">
                <a:solidFill>
                  <a:schemeClr val="tx1"/>
                </a:solidFill>
                <a:latin typeface="+mn-lt"/>
                <a:ea typeface="+mn-ea"/>
                <a:cs typeface="+mn-cs"/>
              </a:rPr>
              <a:t> from the atmosphere and store its carbon in their biomass. Global forest carbon stocks are</a:t>
            </a:r>
          </a:p>
          <a:p>
            <a:r>
              <a:rPr lang="en-US" sz="1200" b="0" i="0" u="none" strike="noStrike" kern="1200" baseline="0" dirty="0" smtClean="0">
                <a:solidFill>
                  <a:schemeClr val="tx1"/>
                </a:solidFill>
                <a:latin typeface="+mn-lt"/>
                <a:ea typeface="+mn-ea"/>
                <a:cs typeface="+mn-cs"/>
              </a:rPr>
              <a:t>estimated to be 861 BILLION TONNES or 27x the world's annual </a:t>
            </a:r>
            <a:r>
              <a:rPr lang="sv-SE" sz="1200" b="0" i="0" u="none" strike="noStrike" kern="1200" baseline="0" dirty="0" err="1" smtClean="0">
                <a:solidFill>
                  <a:schemeClr val="tx1"/>
                </a:solidFill>
                <a:latin typeface="+mn-lt"/>
                <a:ea typeface="+mn-ea"/>
                <a:cs typeface="+mn-cs"/>
              </a:rPr>
              <a:t>carbon</a:t>
            </a:r>
            <a:r>
              <a:rPr lang="sv-SE" sz="1200" b="0" i="0" u="none" strike="noStrike" kern="1200" baseline="0" dirty="0" smtClean="0">
                <a:solidFill>
                  <a:schemeClr val="tx1"/>
                </a:solidFill>
                <a:latin typeface="+mn-lt"/>
                <a:ea typeface="+mn-ea"/>
                <a:cs typeface="+mn-cs"/>
              </a:rPr>
              <a:t> emissions from fossil </a:t>
            </a:r>
            <a:r>
              <a:rPr lang="sv-SE" sz="1200" b="0" i="0" u="none" strike="noStrike" kern="1200" baseline="0" dirty="0" err="1" smtClean="0">
                <a:solidFill>
                  <a:schemeClr val="tx1"/>
                </a:solidFill>
                <a:latin typeface="+mn-lt"/>
                <a:ea typeface="+mn-ea"/>
                <a:cs typeface="+mn-cs"/>
              </a:rPr>
              <a:t>fuels</a:t>
            </a:r>
            <a:r>
              <a:rPr lang="sv-SE" sz="1200" b="0" i="0" u="none" strike="noStrike" kern="1200" baseline="0" dirty="0" smtClean="0">
                <a:solidFill>
                  <a:schemeClr val="tx1"/>
                </a:solidFill>
                <a:latin typeface="+mn-lt"/>
                <a:ea typeface="+mn-ea"/>
                <a:cs typeface="+mn-cs"/>
              </a:rPr>
              <a:t>.</a:t>
            </a:r>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3</a:t>
            </a:fld>
            <a:endParaRPr lang="sv-SE"/>
          </a:p>
        </p:txBody>
      </p:sp>
    </p:spTree>
    <p:extLst>
      <p:ext uri="{BB962C8B-B14F-4D97-AF65-F5344CB8AC3E}">
        <p14:creationId xmlns:p14="http://schemas.microsoft.com/office/powerpoint/2010/main" val="232737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The </a:t>
            </a:r>
            <a:r>
              <a:rPr lang="sv-SE" dirty="0" err="1" smtClean="0"/>
              <a:t>most</a:t>
            </a:r>
            <a:r>
              <a:rPr lang="sv-SE" dirty="0" smtClean="0"/>
              <a:t> </a:t>
            </a:r>
            <a:r>
              <a:rPr lang="sv-SE" dirty="0" err="1" smtClean="0"/>
              <a:t>important</a:t>
            </a:r>
            <a:r>
              <a:rPr lang="sv-SE" baseline="0" dirty="0" smtClean="0"/>
              <a:t> feature </a:t>
            </a:r>
            <a:r>
              <a:rPr lang="sv-SE" baseline="0" dirty="0" err="1" smtClean="0"/>
              <a:t>of</a:t>
            </a:r>
            <a:r>
              <a:rPr lang="sv-SE" baseline="0" dirty="0" smtClean="0"/>
              <a:t> Sri Lankan homegardens is </a:t>
            </a:r>
            <a:r>
              <a:rPr lang="sv-SE" baseline="0" dirty="0" err="1" smtClean="0"/>
              <a:t>food</a:t>
            </a:r>
            <a:r>
              <a:rPr lang="sv-SE" baseline="0" dirty="0" smtClean="0"/>
              <a:t> </a:t>
            </a:r>
            <a:r>
              <a:rPr lang="sv-SE" baseline="0" dirty="0" err="1" smtClean="0"/>
              <a:t>security</a:t>
            </a:r>
            <a:r>
              <a:rPr lang="sv-SE" baseline="0" dirty="0" smtClean="0"/>
              <a:t> and </a:t>
            </a:r>
            <a:r>
              <a:rPr lang="sv-SE" baseline="0" dirty="0" err="1" smtClean="0"/>
              <a:t>food</a:t>
            </a:r>
            <a:r>
              <a:rPr lang="sv-SE" baseline="0" dirty="0" smtClean="0"/>
              <a:t> nutrition. </a:t>
            </a:r>
            <a:r>
              <a:rPr lang="sv-SE" baseline="0" dirty="0" err="1" smtClean="0"/>
              <a:t>But</a:t>
            </a:r>
            <a:r>
              <a:rPr lang="sv-SE" baseline="0" dirty="0" smtClean="0"/>
              <a:t> </a:t>
            </a:r>
            <a:r>
              <a:rPr lang="sv-SE" baseline="0" dirty="0" err="1" smtClean="0"/>
              <a:t>little</a:t>
            </a:r>
            <a:r>
              <a:rPr lang="sv-SE" baseline="0" dirty="0" smtClean="0"/>
              <a:t> </a:t>
            </a:r>
            <a:r>
              <a:rPr lang="sv-SE" baseline="0" dirty="0" err="1" smtClean="0"/>
              <a:t>work</a:t>
            </a:r>
            <a:r>
              <a:rPr lang="sv-SE" baseline="0" dirty="0" smtClean="0"/>
              <a:t> as </a:t>
            </a:r>
            <a:r>
              <a:rPr lang="sv-SE" baseline="0" dirty="0" err="1" smtClean="0"/>
              <a:t>actually</a:t>
            </a:r>
            <a:r>
              <a:rPr lang="sv-SE" baseline="0" dirty="0" smtClean="0"/>
              <a:t> </a:t>
            </a:r>
            <a:r>
              <a:rPr lang="sv-SE" baseline="0" dirty="0" err="1" smtClean="0"/>
              <a:t>been</a:t>
            </a:r>
            <a:r>
              <a:rPr lang="sv-SE" baseline="0" dirty="0" smtClean="0"/>
              <a:t> </a:t>
            </a:r>
            <a:r>
              <a:rPr lang="sv-SE" baseline="0" dirty="0" err="1" smtClean="0"/>
              <a:t>done</a:t>
            </a:r>
            <a:r>
              <a:rPr lang="sv-SE" baseline="0" dirty="0" smtClean="0"/>
              <a:t> </a:t>
            </a:r>
            <a:r>
              <a:rPr lang="sv-SE" baseline="0" dirty="0" err="1" smtClean="0"/>
              <a:t>to</a:t>
            </a:r>
            <a:r>
              <a:rPr lang="sv-SE" baseline="0" dirty="0" smtClean="0"/>
              <a:t> </a:t>
            </a:r>
            <a:r>
              <a:rPr lang="sv-SE" baseline="0" dirty="0" err="1" smtClean="0"/>
              <a:t>quantify</a:t>
            </a:r>
            <a:r>
              <a:rPr lang="sv-SE" baseline="0" dirty="0" smtClean="0"/>
              <a:t> the </a:t>
            </a:r>
            <a:r>
              <a:rPr lang="sv-SE" baseline="0" dirty="0" err="1" smtClean="0"/>
              <a:t>role</a:t>
            </a:r>
            <a:r>
              <a:rPr lang="sv-SE" baseline="0" dirty="0" smtClean="0"/>
              <a:t> </a:t>
            </a:r>
            <a:r>
              <a:rPr lang="sv-SE" baseline="0" dirty="0" err="1" smtClean="0"/>
              <a:t>of</a:t>
            </a:r>
            <a:r>
              <a:rPr lang="sv-SE" baseline="0" dirty="0" smtClean="0"/>
              <a:t> </a:t>
            </a:r>
            <a:r>
              <a:rPr lang="sv-SE" baseline="0" dirty="0" err="1" smtClean="0"/>
              <a:t>food</a:t>
            </a:r>
            <a:r>
              <a:rPr lang="sv-SE" baseline="0" dirty="0" smtClean="0"/>
              <a:t> </a:t>
            </a:r>
            <a:r>
              <a:rPr lang="sv-SE" baseline="0" dirty="0" err="1" smtClean="0"/>
              <a:t>security</a:t>
            </a:r>
            <a:r>
              <a:rPr lang="sv-SE" baseline="0" dirty="0" smtClean="0"/>
              <a:t> in homegardens. So </a:t>
            </a:r>
            <a:r>
              <a:rPr lang="sv-SE" baseline="0" dirty="0" err="1" smtClean="0"/>
              <a:t>therefore</a:t>
            </a:r>
            <a:r>
              <a:rPr lang="sv-SE" baseline="0" dirty="0" smtClean="0"/>
              <a:t>, a </a:t>
            </a:r>
            <a:r>
              <a:rPr lang="sv-SE" baseline="0" dirty="0" err="1" smtClean="0"/>
              <a:t>have</a:t>
            </a:r>
            <a:r>
              <a:rPr lang="sv-SE" baseline="0" dirty="0" smtClean="0"/>
              <a:t> </a:t>
            </a:r>
            <a:r>
              <a:rPr lang="sv-SE" baseline="0" dirty="0" err="1" smtClean="0"/>
              <a:t>recently</a:t>
            </a:r>
            <a:r>
              <a:rPr lang="sv-SE" baseline="0" dirty="0" smtClean="0"/>
              <a:t> </a:t>
            </a:r>
            <a:r>
              <a:rPr lang="sv-SE" baseline="0" dirty="0" err="1" smtClean="0"/>
              <a:t>carried</a:t>
            </a:r>
            <a:r>
              <a:rPr lang="sv-SE" baseline="0" dirty="0" smtClean="0"/>
              <a:t> </a:t>
            </a:r>
            <a:r>
              <a:rPr lang="sv-SE" baseline="0" dirty="0" err="1" smtClean="0"/>
              <a:t>out</a:t>
            </a:r>
            <a:r>
              <a:rPr lang="sv-SE" baseline="0" dirty="0" smtClean="0"/>
              <a:t> a </a:t>
            </a:r>
            <a:r>
              <a:rPr lang="sv-SE" baseline="0" dirty="0" err="1" smtClean="0"/>
              <a:t>systemaic</a:t>
            </a:r>
            <a:r>
              <a:rPr lang="sv-SE" baseline="0" dirty="0" smtClean="0"/>
              <a:t> </a:t>
            </a:r>
            <a:r>
              <a:rPr lang="sv-SE" baseline="0" dirty="0" err="1" smtClean="0"/>
              <a:t>reiew</a:t>
            </a:r>
            <a:r>
              <a:rPr lang="sv-SE" baseline="0" dirty="0" smtClean="0"/>
              <a:t> on </a:t>
            </a:r>
            <a:r>
              <a:rPr lang="sv-SE" baseline="0" dirty="0" err="1" smtClean="0"/>
              <a:t>food</a:t>
            </a:r>
            <a:r>
              <a:rPr lang="sv-SE" baseline="0" dirty="0" smtClean="0"/>
              <a:t> </a:t>
            </a:r>
            <a:r>
              <a:rPr lang="sv-SE" baseline="0" dirty="0" err="1" smtClean="0"/>
              <a:t>secrity</a:t>
            </a:r>
            <a:r>
              <a:rPr lang="sv-SE" baseline="0" dirty="0" smtClean="0"/>
              <a:t> </a:t>
            </a:r>
            <a:r>
              <a:rPr lang="sv-SE" baseline="0" dirty="0" err="1" smtClean="0"/>
              <a:t>aspects</a:t>
            </a:r>
            <a:r>
              <a:rPr lang="sv-SE" baseline="0" dirty="0" smtClean="0"/>
              <a:t> in Sri Lankan homegardens as part </a:t>
            </a:r>
            <a:r>
              <a:rPr lang="sv-SE" baseline="0" dirty="0" err="1" smtClean="0"/>
              <a:t>of</a:t>
            </a:r>
            <a:r>
              <a:rPr lang="sv-SE" baseline="0" dirty="0" smtClean="0"/>
              <a:t>  a </a:t>
            </a:r>
            <a:r>
              <a:rPr lang="en-US" dirty="0" smtClean="0"/>
              <a:t>new </a:t>
            </a:r>
            <a:r>
              <a:rPr lang="en-US" dirty="0" err="1" smtClean="0"/>
              <a:t>Sida</a:t>
            </a:r>
            <a:r>
              <a:rPr lang="en-US" dirty="0" smtClean="0"/>
              <a:t> funded </a:t>
            </a:r>
            <a:r>
              <a:rPr lang="en-US" dirty="0" err="1" smtClean="0"/>
              <a:t>programme</a:t>
            </a:r>
            <a:r>
              <a:rPr lang="en-US" dirty="0" smtClean="0"/>
              <a:t> </a:t>
            </a:r>
            <a:r>
              <a:rPr lang="en-US" dirty="0" err="1" smtClean="0"/>
              <a:t>AgriFoSe</a:t>
            </a:r>
            <a:r>
              <a:rPr lang="en-US" dirty="0" smtClean="0"/>
              <a:t>, Agriculture for Food Security 2030 ‐ translating Science into policy and development. </a:t>
            </a:r>
          </a:p>
          <a:p>
            <a:r>
              <a:rPr lang="en-US" dirty="0" smtClean="0"/>
              <a:t>So we developed</a:t>
            </a:r>
            <a:r>
              <a:rPr lang="en-US" baseline="0" dirty="0" smtClean="0"/>
              <a:t> a </a:t>
            </a:r>
            <a:r>
              <a:rPr lang="en-US" baseline="0" dirty="0" err="1" smtClean="0"/>
              <a:t>serach</a:t>
            </a:r>
            <a:r>
              <a:rPr lang="en-US" baseline="0" dirty="0" smtClean="0"/>
              <a:t> string of important key words using Web of Science, Scopus and Google Scholar and we found about 100 articles that were </a:t>
            </a:r>
            <a:r>
              <a:rPr lang="en-US" baseline="0" dirty="0" err="1" smtClean="0"/>
              <a:t>selcted</a:t>
            </a:r>
            <a:r>
              <a:rPr lang="en-US" baseline="0" dirty="0" smtClean="0"/>
              <a:t> and screened for more information. </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30</a:t>
            </a:fld>
            <a:endParaRPr lang="sv-SE"/>
          </a:p>
        </p:txBody>
      </p:sp>
    </p:spTree>
    <p:extLst>
      <p:ext uri="{BB962C8B-B14F-4D97-AF65-F5344CB8AC3E}">
        <p14:creationId xmlns:p14="http://schemas.microsoft.com/office/powerpoint/2010/main" val="2445219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We</a:t>
            </a:r>
            <a:r>
              <a:rPr lang="sv-SE" baseline="0" dirty="0" smtClean="0"/>
              <a:t> </a:t>
            </a:r>
            <a:r>
              <a:rPr lang="sv-SE" baseline="0" dirty="0" err="1" smtClean="0"/>
              <a:t>found</a:t>
            </a:r>
            <a:r>
              <a:rPr lang="sv-SE" baseline="0" dirty="0" smtClean="0"/>
              <a:t> </a:t>
            </a:r>
            <a:r>
              <a:rPr lang="sv-SE" baseline="0" dirty="0" err="1" smtClean="0"/>
              <a:t>that</a:t>
            </a:r>
            <a:r>
              <a:rPr lang="sv-SE" baseline="0" dirty="0" smtClean="0"/>
              <a:t> 28% </a:t>
            </a:r>
            <a:r>
              <a:rPr lang="sv-SE" baseline="0" dirty="0" err="1" smtClean="0"/>
              <a:t>of</a:t>
            </a:r>
            <a:r>
              <a:rPr lang="sv-SE" baseline="0" dirty="0" smtClean="0"/>
              <a:t> the articles </a:t>
            </a:r>
            <a:r>
              <a:rPr lang="sv-SE" baseline="0" dirty="0" err="1" smtClean="0"/>
              <a:t>directly</a:t>
            </a:r>
            <a:r>
              <a:rPr lang="sv-SE" baseline="0" dirty="0" smtClean="0"/>
              <a:t> </a:t>
            </a:r>
            <a:r>
              <a:rPr lang="sv-SE" baseline="0" dirty="0" err="1" smtClean="0"/>
              <a:t>quantified</a:t>
            </a:r>
            <a:r>
              <a:rPr lang="sv-SE" baseline="0" dirty="0" smtClean="0"/>
              <a:t> </a:t>
            </a:r>
            <a:r>
              <a:rPr lang="sv-SE" baseline="0" dirty="0" err="1" smtClean="0"/>
              <a:t>food</a:t>
            </a:r>
            <a:r>
              <a:rPr lang="sv-SE" baseline="0" dirty="0" smtClean="0"/>
              <a:t> </a:t>
            </a:r>
            <a:r>
              <a:rPr lang="sv-SE" baseline="0" dirty="0" err="1" smtClean="0"/>
              <a:t>security</a:t>
            </a:r>
            <a:r>
              <a:rPr lang="sv-SE" baseline="0" dirty="0" smtClean="0"/>
              <a:t> </a:t>
            </a:r>
            <a:r>
              <a:rPr lang="sv-SE" baseline="0" dirty="0" err="1" smtClean="0"/>
              <a:t>aspects</a:t>
            </a:r>
            <a:r>
              <a:rPr lang="sv-SE" baseline="0" dirty="0" smtClean="0"/>
              <a:t> </a:t>
            </a:r>
            <a:r>
              <a:rPr lang="sv-SE" baseline="0" dirty="0" err="1" smtClean="0"/>
              <a:t>while</a:t>
            </a:r>
            <a:r>
              <a:rPr lang="sv-SE" baseline="0" dirty="0" smtClean="0"/>
              <a:t> </a:t>
            </a:r>
            <a:r>
              <a:rPr lang="sv-SE" baseline="0" dirty="0" err="1" smtClean="0"/>
              <a:t>about</a:t>
            </a:r>
            <a:r>
              <a:rPr lang="sv-SE" baseline="0" dirty="0" smtClean="0"/>
              <a:t> </a:t>
            </a:r>
            <a:r>
              <a:rPr lang="sv-SE" baseline="0" dirty="0" err="1" smtClean="0"/>
              <a:t>half</a:t>
            </a:r>
            <a:r>
              <a:rPr lang="sv-SE" baseline="0" dirty="0" smtClean="0"/>
              <a:t> </a:t>
            </a:r>
            <a:r>
              <a:rPr lang="sv-SE" baseline="0" dirty="0" err="1" smtClean="0"/>
              <a:t>of</a:t>
            </a:r>
            <a:r>
              <a:rPr lang="sv-SE" baseline="0" dirty="0" smtClean="0"/>
              <a:t> the </a:t>
            </a:r>
            <a:r>
              <a:rPr lang="sv-SE" baseline="0" dirty="0" err="1" smtClean="0"/>
              <a:t>papers</a:t>
            </a:r>
            <a:r>
              <a:rPr lang="sv-SE" baseline="0" dirty="0" smtClean="0"/>
              <a:t> </a:t>
            </a:r>
            <a:r>
              <a:rPr lang="sv-SE" baseline="0" dirty="0" err="1" smtClean="0"/>
              <a:t>considered</a:t>
            </a:r>
            <a:r>
              <a:rPr lang="sv-SE" baseline="0" dirty="0" smtClean="0"/>
              <a:t> </a:t>
            </a:r>
            <a:r>
              <a:rPr lang="sv-SE" baseline="0" dirty="0" err="1" smtClean="0"/>
              <a:t>food</a:t>
            </a:r>
            <a:r>
              <a:rPr lang="sv-SE" baseline="0" dirty="0" smtClean="0"/>
              <a:t> </a:t>
            </a:r>
            <a:r>
              <a:rPr lang="sv-SE" baseline="0" dirty="0" err="1" smtClean="0"/>
              <a:t>secruty</a:t>
            </a:r>
            <a:r>
              <a:rPr lang="sv-SE" baseline="0" dirty="0" smtClean="0"/>
              <a:t> </a:t>
            </a:r>
            <a:r>
              <a:rPr lang="sv-SE" baseline="0" dirty="0" err="1" smtClean="0"/>
              <a:t>indietcly</a:t>
            </a:r>
            <a:r>
              <a:rPr lang="sv-SE" baseline="0" dirty="0" smtClean="0"/>
              <a:t> </a:t>
            </a:r>
            <a:r>
              <a:rPr lang="sv-SE" baseline="0" dirty="0" err="1" smtClean="0"/>
              <a:t>while</a:t>
            </a:r>
            <a:r>
              <a:rPr lang="sv-SE" baseline="0" dirty="0" smtClean="0"/>
              <a:t> </a:t>
            </a:r>
            <a:r>
              <a:rPr lang="sv-SE" baseline="0" dirty="0" err="1" smtClean="0"/>
              <a:t>about</a:t>
            </a:r>
            <a:r>
              <a:rPr lang="sv-SE" baseline="0" dirty="0" smtClean="0"/>
              <a:t> a </a:t>
            </a:r>
            <a:r>
              <a:rPr lang="sv-SE" baseline="0" dirty="0" err="1" smtClean="0"/>
              <a:t>third</a:t>
            </a:r>
            <a:r>
              <a:rPr lang="sv-SE" baseline="0" dirty="0" smtClean="0"/>
              <a:t> </a:t>
            </a:r>
            <a:r>
              <a:rPr lang="sv-SE" baseline="0" dirty="0" err="1" smtClean="0"/>
              <a:t>of</a:t>
            </a:r>
            <a:r>
              <a:rPr lang="sv-SE" baseline="0" dirty="0" smtClean="0"/>
              <a:t> the paper </a:t>
            </a:r>
            <a:r>
              <a:rPr lang="sv-SE" baseline="0" dirty="0" err="1" smtClean="0"/>
              <a:t>discussed</a:t>
            </a:r>
            <a:r>
              <a:rPr lang="sv-SE" baseline="0" dirty="0" smtClean="0"/>
              <a:t> </a:t>
            </a:r>
            <a:r>
              <a:rPr lang="sv-SE" baseline="0" dirty="0" err="1" smtClean="0"/>
              <a:t>these</a:t>
            </a:r>
            <a:r>
              <a:rPr lang="sv-SE" baseline="0" dirty="0" smtClean="0"/>
              <a:t> </a:t>
            </a:r>
            <a:r>
              <a:rPr lang="sv-SE" baseline="0" dirty="0" err="1" smtClean="0"/>
              <a:t>issues</a:t>
            </a:r>
            <a:r>
              <a:rPr lang="sv-SE" baseline="0" dirty="0" smtClean="0"/>
              <a:t> </a:t>
            </a:r>
            <a:r>
              <a:rPr lang="sv-SE" baseline="0" dirty="0" err="1" smtClean="0"/>
              <a:t>decriptively</a:t>
            </a:r>
            <a:r>
              <a:rPr lang="sv-SE" baseline="0" dirty="0" smtClean="0"/>
              <a:t>. Most </a:t>
            </a:r>
            <a:r>
              <a:rPr lang="sv-SE" baseline="0" dirty="0" err="1" smtClean="0"/>
              <a:t>papers</a:t>
            </a:r>
            <a:r>
              <a:rPr lang="sv-SE" baseline="0" dirty="0" smtClean="0"/>
              <a:t> </a:t>
            </a:r>
            <a:r>
              <a:rPr lang="sv-SE" baseline="0" dirty="0" err="1" smtClean="0"/>
              <a:t>focsued</a:t>
            </a:r>
            <a:r>
              <a:rPr lang="sv-SE" baseline="0" dirty="0" smtClean="0"/>
              <a:t> on </a:t>
            </a:r>
            <a:r>
              <a:rPr lang="sv-SE" baseline="0" dirty="0" err="1" smtClean="0"/>
              <a:t>biophysical</a:t>
            </a:r>
            <a:r>
              <a:rPr lang="sv-SE" baseline="0" dirty="0" smtClean="0"/>
              <a:t> </a:t>
            </a:r>
            <a:r>
              <a:rPr lang="sv-SE" baseline="0" dirty="0" err="1" smtClean="0"/>
              <a:t>aspects</a:t>
            </a:r>
            <a:r>
              <a:rPr lang="sv-SE" baseline="0" dirty="0" smtClean="0"/>
              <a:t> </a:t>
            </a:r>
            <a:r>
              <a:rPr lang="sv-SE" baseline="0" dirty="0" err="1" smtClean="0"/>
              <a:t>such</a:t>
            </a:r>
            <a:r>
              <a:rPr lang="sv-SE" baseline="0" dirty="0" smtClean="0"/>
              <a:t> as </a:t>
            </a:r>
            <a:r>
              <a:rPr lang="sv-SE" baseline="0" dirty="0" err="1" smtClean="0"/>
              <a:t>structure</a:t>
            </a:r>
            <a:r>
              <a:rPr lang="sv-SE" baseline="0" dirty="0" smtClean="0"/>
              <a:t>, </a:t>
            </a:r>
            <a:r>
              <a:rPr lang="sv-SE" baseline="0" dirty="0" err="1" smtClean="0"/>
              <a:t>functions</a:t>
            </a:r>
            <a:r>
              <a:rPr lang="sv-SE" baseline="0" dirty="0" smtClean="0"/>
              <a:t> and </a:t>
            </a:r>
            <a:r>
              <a:rPr lang="sv-SE" baseline="0" dirty="0" err="1" smtClean="0"/>
              <a:t>diversity</a:t>
            </a:r>
            <a:r>
              <a:rPr lang="sv-SE" baseline="0" dirty="0" smtClean="0"/>
              <a:t>, management and </a:t>
            </a:r>
            <a:r>
              <a:rPr lang="sv-SE" baseline="0" dirty="0" err="1" smtClean="0"/>
              <a:t>productivity</a:t>
            </a:r>
            <a:r>
              <a:rPr lang="sv-SE" baseline="0" dirty="0" smtClean="0"/>
              <a:t> </a:t>
            </a:r>
            <a:r>
              <a:rPr lang="sv-SE" baseline="0" dirty="0" err="1" smtClean="0"/>
              <a:t>issues</a:t>
            </a:r>
            <a:r>
              <a:rPr lang="sv-SE" baseline="0" dirty="0" smtClean="0"/>
              <a:t> or </a:t>
            </a:r>
            <a:r>
              <a:rPr lang="sv-SE" baseline="0" dirty="0" err="1" smtClean="0"/>
              <a:t>recently</a:t>
            </a:r>
            <a:r>
              <a:rPr lang="sv-SE" baseline="0" dirty="0" smtClean="0"/>
              <a:t> </a:t>
            </a:r>
            <a:r>
              <a:rPr lang="sv-SE" baseline="0" dirty="0" err="1" smtClean="0"/>
              <a:t>also</a:t>
            </a:r>
            <a:r>
              <a:rPr lang="sv-SE" baseline="0" dirty="0" smtClean="0"/>
              <a:t> </a:t>
            </a:r>
            <a:r>
              <a:rPr lang="sv-SE" baseline="0" dirty="0" err="1" smtClean="0"/>
              <a:t>homgeradnes</a:t>
            </a:r>
            <a:r>
              <a:rPr lang="sv-SE" baseline="0" dirty="0" smtClean="0"/>
              <a:t> </a:t>
            </a:r>
            <a:r>
              <a:rPr lang="sv-SE" baseline="0" dirty="0" err="1" smtClean="0"/>
              <a:t>role</a:t>
            </a:r>
            <a:r>
              <a:rPr lang="sv-SE" baseline="0" dirty="0" smtClean="0"/>
              <a:t> </a:t>
            </a:r>
            <a:r>
              <a:rPr lang="sv-SE" baseline="0" dirty="0" err="1" smtClean="0"/>
              <a:t>to</a:t>
            </a:r>
            <a:r>
              <a:rPr lang="sv-SE" baseline="0" dirty="0" smtClean="0"/>
              <a:t> </a:t>
            </a:r>
            <a:r>
              <a:rPr lang="sv-SE" baseline="0" dirty="0" err="1" smtClean="0"/>
              <a:t>adapt</a:t>
            </a:r>
            <a:r>
              <a:rPr lang="sv-SE" baseline="0" dirty="0" smtClean="0"/>
              <a:t> </a:t>
            </a:r>
            <a:r>
              <a:rPr lang="sv-SE" baseline="0" dirty="0" err="1" smtClean="0"/>
              <a:t>to</a:t>
            </a:r>
            <a:r>
              <a:rPr lang="sv-SE" baseline="0" dirty="0" smtClean="0"/>
              <a:t> </a:t>
            </a:r>
            <a:r>
              <a:rPr lang="sv-SE" baseline="0" dirty="0" err="1" smtClean="0"/>
              <a:t>climate</a:t>
            </a:r>
            <a:r>
              <a:rPr lang="sv-SE" baseline="0" dirty="0" smtClean="0"/>
              <a:t> </a:t>
            </a:r>
            <a:r>
              <a:rPr lang="sv-SE" baseline="0" dirty="0" err="1" smtClean="0"/>
              <a:t>chnage</a:t>
            </a:r>
            <a:r>
              <a:rPr lang="sv-SE" baseline="0" dirty="0" smtClean="0"/>
              <a:t>. </a:t>
            </a:r>
            <a:r>
              <a:rPr lang="sv-SE" baseline="0" dirty="0" err="1" smtClean="0"/>
              <a:t>There</a:t>
            </a:r>
            <a:r>
              <a:rPr lang="sv-SE" baseline="0" dirty="0" smtClean="0"/>
              <a:t> </a:t>
            </a:r>
            <a:r>
              <a:rPr lang="sv-SE" baseline="0" dirty="0" err="1" smtClean="0"/>
              <a:t>was</a:t>
            </a:r>
            <a:r>
              <a:rPr lang="sv-SE" baseline="0" dirty="0" smtClean="0"/>
              <a:t> </a:t>
            </a:r>
            <a:r>
              <a:rPr lang="sv-SE" baseline="0" dirty="0" err="1" smtClean="0"/>
              <a:t>little</a:t>
            </a:r>
            <a:r>
              <a:rPr lang="sv-SE" baseline="0" dirty="0" smtClean="0"/>
              <a:t> attention </a:t>
            </a:r>
            <a:r>
              <a:rPr lang="sv-SE" baseline="0" dirty="0" err="1" smtClean="0"/>
              <a:t>paid</a:t>
            </a:r>
            <a:r>
              <a:rPr lang="sv-SE" baseline="0" dirty="0" smtClean="0"/>
              <a:t> </a:t>
            </a:r>
            <a:r>
              <a:rPr lang="sv-SE" baseline="0" dirty="0" err="1" smtClean="0"/>
              <a:t>to</a:t>
            </a:r>
            <a:r>
              <a:rPr lang="sv-SE" baseline="0" dirty="0" smtClean="0"/>
              <a:t> </a:t>
            </a:r>
            <a:r>
              <a:rPr lang="en-US" dirty="0" smtClean="0">
                <a:latin typeface="Garamond" panose="02020404030301010803" pitchFamily="18" charset="0"/>
              </a:rPr>
              <a:t>economic and social sustainability attributes </a:t>
            </a:r>
            <a:r>
              <a:rPr lang="sv-SE" dirty="0" err="1" smtClean="0">
                <a:latin typeface="Garamond" panose="02020404030301010803" pitchFamily="18" charset="0"/>
              </a:rPr>
              <a:t>women</a:t>
            </a:r>
            <a:r>
              <a:rPr lang="sv-SE" dirty="0" smtClean="0">
                <a:latin typeface="Garamond" panose="02020404030301010803" pitchFamily="18" charset="0"/>
              </a:rPr>
              <a:t> and </a:t>
            </a:r>
            <a:r>
              <a:rPr lang="sv-SE" dirty="0" err="1" smtClean="0">
                <a:latin typeface="Garamond" panose="02020404030301010803" pitchFamily="18" charset="0"/>
              </a:rPr>
              <a:t>youth</a:t>
            </a:r>
            <a:r>
              <a:rPr lang="sv-SE" dirty="0" smtClean="0">
                <a:latin typeface="Garamond" panose="02020404030301010803" pitchFamily="18" charset="0"/>
              </a:rPr>
              <a:t>, the </a:t>
            </a:r>
            <a:r>
              <a:rPr lang="sv-SE" dirty="0" err="1" smtClean="0">
                <a:latin typeface="Garamond" panose="02020404030301010803" pitchFamily="18" charset="0"/>
              </a:rPr>
              <a:t>role</a:t>
            </a:r>
            <a:r>
              <a:rPr lang="sv-SE" dirty="0" smtClean="0">
                <a:latin typeface="Garamond" panose="02020404030301010803" pitchFamily="18" charset="0"/>
              </a:rPr>
              <a:t> </a:t>
            </a:r>
            <a:r>
              <a:rPr lang="sv-SE" dirty="0" err="1" smtClean="0">
                <a:latin typeface="Garamond" panose="02020404030301010803" pitchFamily="18" charset="0"/>
              </a:rPr>
              <a:t>of</a:t>
            </a:r>
            <a:r>
              <a:rPr lang="sv-SE" dirty="0" smtClean="0">
                <a:latin typeface="Garamond" panose="02020404030301010803" pitchFamily="18" charset="0"/>
              </a:rPr>
              <a:t> </a:t>
            </a:r>
            <a:r>
              <a:rPr lang="sv-SE" dirty="0" err="1" smtClean="0">
                <a:latin typeface="Garamond" panose="02020404030301010803" pitchFamily="18" charset="0"/>
              </a:rPr>
              <a:t>value</a:t>
            </a:r>
            <a:r>
              <a:rPr lang="sv-SE" dirty="0" smtClean="0">
                <a:latin typeface="Garamond" panose="02020404030301010803" pitchFamily="18" charset="0"/>
              </a:rPr>
              <a:t> </a:t>
            </a:r>
            <a:r>
              <a:rPr lang="sv-SE" dirty="0" err="1" smtClean="0">
                <a:latin typeface="Garamond" panose="02020404030301010803" pitchFamily="18" charset="0"/>
              </a:rPr>
              <a:t>chains</a:t>
            </a:r>
            <a:r>
              <a:rPr lang="sv-SE" dirty="0" smtClean="0">
                <a:latin typeface="Garamond" panose="02020404030301010803" pitchFamily="18" charset="0"/>
              </a:rPr>
              <a:t> and markets.</a:t>
            </a:r>
            <a:r>
              <a:rPr lang="sv-SE" baseline="0" dirty="0" smtClean="0">
                <a:latin typeface="Garamond" panose="02020404030301010803" pitchFamily="18" charset="0"/>
              </a:rPr>
              <a:t> </a:t>
            </a:r>
            <a:r>
              <a:rPr lang="sv-SE" sz="1200" baseline="0" dirty="0" err="1" smtClean="0">
                <a:latin typeface="+mn-lt"/>
              </a:rPr>
              <a:t>Also</a:t>
            </a:r>
            <a:r>
              <a:rPr lang="sv-SE" sz="1200" baseline="0" dirty="0" smtClean="0">
                <a:latin typeface="+mn-lt"/>
              </a:rPr>
              <a:t>, </a:t>
            </a:r>
            <a:r>
              <a:rPr lang="en-US" dirty="0" smtClean="0">
                <a:latin typeface="Garamond" panose="02020404030301010803" pitchFamily="18" charset="0"/>
              </a:rPr>
              <a:t>many findings are very local specific </a:t>
            </a:r>
            <a:r>
              <a:rPr lang="sv-SE" dirty="0" err="1" smtClean="0">
                <a:latin typeface="Garamond" panose="02020404030301010803" pitchFamily="18" charset="0"/>
              </a:rPr>
              <a:t>with</a:t>
            </a:r>
            <a:r>
              <a:rPr lang="sv-SE" dirty="0" smtClean="0">
                <a:latin typeface="Garamond" panose="02020404030301010803" pitchFamily="18" charset="0"/>
              </a:rPr>
              <a:t> </a:t>
            </a:r>
            <a:r>
              <a:rPr lang="sv-SE" dirty="0" err="1" smtClean="0">
                <a:latin typeface="Garamond" panose="02020404030301010803" pitchFamily="18" charset="0"/>
              </a:rPr>
              <a:t>limited</a:t>
            </a:r>
            <a:r>
              <a:rPr lang="sv-SE" dirty="0" smtClean="0">
                <a:latin typeface="Garamond" panose="02020404030301010803" pitchFamily="18" charset="0"/>
              </a:rPr>
              <a:t> </a:t>
            </a:r>
            <a:r>
              <a:rPr lang="sv-SE" dirty="0" err="1" smtClean="0">
                <a:latin typeface="Garamond" panose="02020404030301010803" pitchFamily="18" charset="0"/>
              </a:rPr>
              <a:t>details</a:t>
            </a:r>
            <a:r>
              <a:rPr lang="sv-SE" dirty="0" smtClean="0">
                <a:latin typeface="Garamond" panose="02020404030301010803" pitchFamily="18" charset="0"/>
              </a:rPr>
              <a:t> on </a:t>
            </a:r>
            <a:r>
              <a:rPr lang="sv-SE" dirty="0" err="1" smtClean="0">
                <a:latin typeface="Garamond" panose="02020404030301010803" pitchFamily="18" charset="0"/>
              </a:rPr>
              <a:t>methodologies</a:t>
            </a:r>
            <a:r>
              <a:rPr lang="sv-SE" dirty="0" smtClean="0">
                <a:latin typeface="Garamond" panose="02020404030301010803" pitchFamily="18" charset="0"/>
              </a:rPr>
              <a:t> </a:t>
            </a:r>
            <a:r>
              <a:rPr lang="sv-SE" dirty="0" err="1" smtClean="0">
                <a:latin typeface="Garamond" panose="02020404030301010803" pitchFamily="18" charset="0"/>
              </a:rPr>
              <a:t>used</a:t>
            </a:r>
            <a:r>
              <a:rPr lang="sv-SE" baseline="0" dirty="0" smtClean="0">
                <a:latin typeface="Garamond" panose="02020404030301010803" pitchFamily="18" charset="0"/>
              </a:rPr>
              <a:t> and </a:t>
            </a:r>
            <a:r>
              <a:rPr lang="sv-SE" baseline="0" dirty="0" err="1" smtClean="0">
                <a:latin typeface="Garamond" panose="02020404030301010803" pitchFamily="18" charset="0"/>
              </a:rPr>
              <a:t>few</a:t>
            </a:r>
            <a:r>
              <a:rPr lang="sv-SE" baseline="0" dirty="0" smtClean="0">
                <a:latin typeface="Garamond" panose="02020404030301010803" pitchFamily="18" charset="0"/>
              </a:rPr>
              <a:t> studies provided a benchmark and </a:t>
            </a:r>
            <a:r>
              <a:rPr lang="sv-SE" baseline="0" dirty="0" err="1" smtClean="0">
                <a:latin typeface="Garamond" panose="02020404030301010803" pitchFamily="18" charset="0"/>
              </a:rPr>
              <a:t>c</a:t>
            </a:r>
            <a:r>
              <a:rPr lang="sv-SE" dirty="0" err="1" smtClean="0">
                <a:latin typeface="Garamond" panose="02020404030301010803" pitchFamily="18" charset="0"/>
              </a:rPr>
              <a:t>compared</a:t>
            </a:r>
            <a:r>
              <a:rPr lang="sv-SE" baseline="0" dirty="0" smtClean="0">
                <a:latin typeface="Garamond" panose="02020404030301010803" pitchFamily="18" charset="0"/>
              </a:rPr>
              <a:t> homegardens </a:t>
            </a:r>
            <a:r>
              <a:rPr lang="sv-SE" dirty="0" smtClean="0">
                <a:latin typeface="Garamond" panose="02020404030301010803" pitchFamily="18" charset="0"/>
              </a:rPr>
              <a:t> </a:t>
            </a:r>
            <a:r>
              <a:rPr lang="sv-SE" dirty="0" err="1" smtClean="0">
                <a:latin typeface="Garamond" panose="02020404030301010803" pitchFamily="18" charset="0"/>
              </a:rPr>
              <a:t>with</a:t>
            </a:r>
            <a:r>
              <a:rPr lang="sv-SE" dirty="0" smtClean="0">
                <a:latin typeface="Garamond" panose="02020404030301010803" pitchFamily="18" charset="0"/>
              </a:rPr>
              <a:t> </a:t>
            </a:r>
            <a:r>
              <a:rPr lang="sv-SE" dirty="0" err="1" smtClean="0">
                <a:latin typeface="Garamond" panose="02020404030301010803" pitchFamily="18" charset="0"/>
              </a:rPr>
              <a:t>other</a:t>
            </a:r>
            <a:r>
              <a:rPr lang="sv-SE" dirty="0" smtClean="0">
                <a:latin typeface="Garamond" panose="02020404030301010803" pitchFamily="18" charset="0"/>
              </a:rPr>
              <a:t> land </a:t>
            </a:r>
            <a:r>
              <a:rPr lang="sv-SE" dirty="0" err="1" smtClean="0">
                <a:latin typeface="Garamond" panose="02020404030301010803" pitchFamily="18" charset="0"/>
              </a:rPr>
              <a:t>use</a:t>
            </a:r>
            <a:r>
              <a:rPr lang="sv-SE" dirty="0" smtClean="0">
                <a:latin typeface="Garamond" panose="02020404030301010803" pitchFamily="18" charset="0"/>
              </a:rPr>
              <a:t> systems or </a:t>
            </a:r>
            <a:r>
              <a:rPr lang="sv-SE" dirty="0" err="1" smtClean="0">
                <a:latin typeface="Garamond" panose="02020404030301010803" pitchFamily="18" charset="0"/>
              </a:rPr>
              <a:t>natural</a:t>
            </a:r>
            <a:r>
              <a:rPr lang="sv-SE" dirty="0" smtClean="0">
                <a:latin typeface="Garamond" panose="02020404030301010803" pitchFamily="18" charset="0"/>
              </a:rPr>
              <a:t> vegetation.</a:t>
            </a:r>
            <a:r>
              <a:rPr lang="sv-SE" baseline="0" dirty="0" smtClean="0">
                <a:latin typeface="Garamond" panose="02020404030301010803" pitchFamily="18" charset="0"/>
              </a:rPr>
              <a:t> </a:t>
            </a:r>
            <a:r>
              <a:rPr lang="en-US" sz="1200" dirty="0" smtClean="0">
                <a:latin typeface="Garamond" panose="02020404030301010803" pitchFamily="18" charset="0"/>
              </a:rPr>
              <a:t>Anyhow,</a:t>
            </a:r>
            <a:r>
              <a:rPr lang="en-US" sz="1200" baseline="0" dirty="0" smtClean="0">
                <a:latin typeface="Garamond" panose="02020404030301010803" pitchFamily="18" charset="0"/>
              </a:rPr>
              <a:t> t</a:t>
            </a:r>
            <a:r>
              <a:rPr lang="en-US" sz="1200" dirty="0" smtClean="0">
                <a:latin typeface="Garamond" panose="02020404030301010803" pitchFamily="18" charset="0"/>
              </a:rPr>
              <a:t>his is still work</a:t>
            </a:r>
            <a:r>
              <a:rPr lang="en-US" sz="1200" baseline="0" dirty="0" smtClean="0">
                <a:latin typeface="Garamond" panose="02020404030301010803" pitchFamily="18" charset="0"/>
              </a:rPr>
              <a:t> in progress so if you have any thoughts or ideas about this I am happy to discuss this further with you.</a:t>
            </a:r>
            <a:endParaRPr lang="en-US" sz="1200" dirty="0" smtClean="0">
              <a:latin typeface="Garamond" panose="02020404030301010803" pitchFamily="18" charset="0"/>
            </a:endParaRPr>
          </a:p>
          <a:p>
            <a:endParaRPr lang="sv-SE" dirty="0"/>
          </a:p>
        </p:txBody>
      </p:sp>
      <p:sp>
        <p:nvSpPr>
          <p:cNvPr id="4" name="Slide Number Placeholder 3"/>
          <p:cNvSpPr>
            <a:spLocks noGrp="1"/>
          </p:cNvSpPr>
          <p:nvPr>
            <p:ph type="sldNum" sz="quarter" idx="10"/>
          </p:nvPr>
        </p:nvSpPr>
        <p:spPr/>
        <p:txBody>
          <a:bodyPr/>
          <a:lstStyle/>
          <a:p>
            <a:fld id="{7B7C1163-D3B9-4E9D-88F1-67493F5D00C8}" type="slidenum">
              <a:rPr lang="sv-SE" smtClean="0"/>
              <a:t>31</a:t>
            </a:fld>
            <a:endParaRPr lang="sv-SE"/>
          </a:p>
        </p:txBody>
      </p:sp>
    </p:spTree>
    <p:extLst>
      <p:ext uri="{BB962C8B-B14F-4D97-AF65-F5344CB8AC3E}">
        <p14:creationId xmlns:p14="http://schemas.microsoft.com/office/powerpoint/2010/main" val="2552647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aramond" panose="02020404030301010803" pitchFamily="18" charset="0"/>
              </a:rPr>
              <a:t>So are the implications of these results:</a:t>
            </a:r>
            <a:r>
              <a:rPr lang="en-US" baseline="0" dirty="0" smtClean="0">
                <a:latin typeface="Garamond" panose="02020404030301010803" pitchFamily="18" charset="0"/>
              </a:rPr>
              <a:t> Well it stand clear that </a:t>
            </a:r>
            <a:r>
              <a:rPr lang="en-US" sz="1200" dirty="0" smtClean="0">
                <a:latin typeface="Garamond" panose="02020404030301010803" pitchFamily="18" charset="0"/>
              </a:rPr>
              <a:t>homegardens provide food security and nutrition by providing a range of low-cost food and nutritional products throughout the year, although</a:t>
            </a:r>
            <a:r>
              <a:rPr lang="en-US" sz="1200" baseline="0" dirty="0" smtClean="0">
                <a:latin typeface="Garamond" panose="02020404030301010803" pitchFamily="18" charset="0"/>
              </a:rPr>
              <a:t> there is limited empirical evidence how </a:t>
            </a:r>
            <a:r>
              <a:rPr lang="en-US" sz="1200" baseline="0" dirty="0" err="1" smtClean="0">
                <a:latin typeface="Garamond" panose="02020404030301010803" pitchFamily="18" charset="0"/>
              </a:rPr>
              <a:t>goofd</a:t>
            </a:r>
            <a:r>
              <a:rPr lang="en-US" sz="1200" baseline="0" dirty="0" smtClean="0">
                <a:latin typeface="Garamond" panose="02020404030301010803" pitchFamily="18" charset="0"/>
              </a:rPr>
              <a:t> they are. </a:t>
            </a:r>
            <a:endParaRPr lang="en-US" sz="1200" dirty="0" smtClean="0">
              <a:latin typeface="Garamond" panose="02020404030301010803"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aramond" panose="02020404030301010803" pitchFamily="18" charset="0"/>
              </a:rPr>
              <a:t>Like I mentioned most </a:t>
            </a:r>
            <a:r>
              <a:rPr lang="en-US" dirty="0" err="1" smtClean="0">
                <a:latin typeface="Garamond" panose="02020404030301010803" pitchFamily="18" charset="0"/>
              </a:rPr>
              <a:t>studeis</a:t>
            </a:r>
            <a:r>
              <a:rPr lang="en-US" baseline="0" dirty="0" smtClean="0">
                <a:latin typeface="Garamond" panose="02020404030301010803" pitchFamily="18" charset="0"/>
              </a:rPr>
              <a:t> were conducted on a very local scale but </a:t>
            </a:r>
            <a:r>
              <a:rPr lang="en-US" dirty="0" smtClean="0">
                <a:latin typeface="Garamond" panose="02020404030301010803" pitchFamily="18" charset="0"/>
              </a:rPr>
              <a:t>more scientific studies on valuation of overall ecosystem services on homegardens in relation to other land-use systems are needed at the landscape level since the benefits of agroforestry systems are found at the individual, district, provincial, regional and the national levels.</a:t>
            </a:r>
            <a:r>
              <a:rPr lang="en-US" baseline="0" dirty="0" smtClean="0">
                <a:latin typeface="Garamond" panose="02020404030301010803" pitchFamily="18" charset="0"/>
              </a:rPr>
              <a:t> </a:t>
            </a:r>
            <a:r>
              <a:rPr lang="en-US" dirty="0" smtClean="0">
                <a:latin typeface="Garamond" panose="02020404030301010803" pitchFamily="18" charset="0"/>
              </a:rPr>
              <a:t>By</a:t>
            </a:r>
            <a:r>
              <a:rPr lang="en-US" baseline="0" dirty="0" smtClean="0">
                <a:latin typeface="Garamond" panose="02020404030301010803" pitchFamily="18" charset="0"/>
              </a:rPr>
              <a:t> having such an approach it will be easier to</a:t>
            </a:r>
            <a:r>
              <a:rPr lang="en-US" sz="1200" dirty="0" smtClean="0">
                <a:latin typeface="Garamond" panose="02020404030301010803" pitchFamily="18" charset="0"/>
              </a:rPr>
              <a:t> target synergies and trade-offs with climate and development goals while promoting community based sustainable management and conservation</a:t>
            </a:r>
            <a:endParaRPr lang="en-US" dirty="0" smtClean="0">
              <a:latin typeface="Garamond" panose="02020404030301010803" pitchFamily="18" charset="0"/>
            </a:endParaRPr>
          </a:p>
          <a:p>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32</a:t>
            </a:fld>
            <a:endParaRPr lang="sv-SE"/>
          </a:p>
        </p:txBody>
      </p:sp>
    </p:spTree>
    <p:extLst>
      <p:ext uri="{BB962C8B-B14F-4D97-AF65-F5344CB8AC3E}">
        <p14:creationId xmlns:p14="http://schemas.microsoft.com/office/powerpoint/2010/main" val="2590482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latin typeface="Garamond" panose="02020404030301010803" pitchFamily="18" charset="0"/>
              </a:rPr>
              <a:t>So finally</a:t>
            </a:r>
            <a:r>
              <a:rPr lang="en-US" baseline="0" dirty="0" smtClean="0">
                <a:latin typeface="Garamond" panose="02020404030301010803" pitchFamily="18" charset="0"/>
              </a:rPr>
              <a:t> we key note </a:t>
            </a:r>
            <a:r>
              <a:rPr lang="en-US" baseline="0" dirty="0" err="1" smtClean="0">
                <a:latin typeface="Garamond" panose="02020404030301010803" pitchFamily="18" charset="0"/>
              </a:rPr>
              <a:t>spekars</a:t>
            </a:r>
            <a:r>
              <a:rPr lang="en-US" baseline="0" dirty="0" smtClean="0">
                <a:latin typeface="Garamond" panose="02020404030301010803" pitchFamily="18" charset="0"/>
              </a:rPr>
              <a:t> were requested to provide some policy recommendations for the Government of Sri </a:t>
            </a:r>
            <a:r>
              <a:rPr lang="en-US" baseline="0" dirty="0" err="1" smtClean="0">
                <a:latin typeface="Garamond" panose="02020404030301010803" pitchFamily="18" charset="0"/>
              </a:rPr>
              <a:t>lanka</a:t>
            </a:r>
            <a:r>
              <a:rPr lang="en-US" baseline="0" dirty="0" smtClean="0">
                <a:latin typeface="Garamond" panose="02020404030301010803" pitchFamily="18" charset="0"/>
              </a:rPr>
              <a:t> in line with our presentation.</a:t>
            </a:r>
            <a:endParaRPr lang="en-US" dirty="0" smtClean="0">
              <a:latin typeface="Garamond" panose="02020404030301010803" pitchFamily="18" charset="0"/>
            </a:endParaRPr>
          </a:p>
          <a:p>
            <a:endParaRPr lang="en-US" dirty="0" smtClean="0">
              <a:latin typeface="Garamond" panose="02020404030301010803" pitchFamily="18" charset="0"/>
            </a:endParaRPr>
          </a:p>
          <a:p>
            <a:r>
              <a:rPr lang="en-US" dirty="0" smtClean="0">
                <a:latin typeface="Garamond" panose="02020404030301010803" pitchFamily="18" charset="0"/>
              </a:rPr>
              <a:t>My first point is the need to </a:t>
            </a:r>
            <a:r>
              <a:rPr lang="sv-SE" sz="1200" dirty="0" err="1" smtClean="0">
                <a:latin typeface="Garamond" panose="02020404030301010803" pitchFamily="18" charset="0"/>
              </a:rPr>
              <a:t>Supporting</a:t>
            </a:r>
            <a:r>
              <a:rPr lang="sv-SE" sz="1200" dirty="0" smtClean="0">
                <a:latin typeface="Garamond" panose="02020404030301010803" pitchFamily="18" charset="0"/>
              </a:rPr>
              <a:t> and </a:t>
            </a:r>
            <a:r>
              <a:rPr lang="sv-SE" sz="1200" dirty="0" err="1" smtClean="0">
                <a:latin typeface="Garamond" panose="02020404030301010803" pitchFamily="18" charset="0"/>
              </a:rPr>
              <a:t>incentivizing</a:t>
            </a:r>
            <a:r>
              <a:rPr lang="sv-SE" sz="1200" dirty="0" smtClean="0">
                <a:latin typeface="Garamond" panose="02020404030301010803" pitchFamily="18" charset="0"/>
              </a:rPr>
              <a:t> </a:t>
            </a:r>
            <a:r>
              <a:rPr lang="sv-SE" sz="1200" dirty="0" err="1" smtClean="0">
                <a:latin typeface="Garamond" panose="02020404030301010803" pitchFamily="18" charset="0"/>
              </a:rPr>
              <a:t>smallholders</a:t>
            </a:r>
            <a:r>
              <a:rPr lang="sv-SE" sz="1200" dirty="0" smtClean="0">
                <a:latin typeface="Garamond" panose="02020404030301010803" pitchFamily="18" charset="0"/>
              </a:rPr>
              <a:t> and private </a:t>
            </a:r>
            <a:r>
              <a:rPr lang="sv-SE" sz="1200" dirty="0" err="1" smtClean="0">
                <a:latin typeface="Garamond" panose="02020404030301010803" pitchFamily="18" charset="0"/>
              </a:rPr>
              <a:t>sector</a:t>
            </a:r>
            <a:r>
              <a:rPr lang="sv-SE" sz="1200" dirty="0" smtClean="0">
                <a:latin typeface="Garamond" panose="02020404030301010803" pitchFamily="18" charset="0"/>
              </a:rPr>
              <a:t>.</a:t>
            </a:r>
            <a:r>
              <a:rPr lang="sv-SE" sz="1200" baseline="0" dirty="0" smtClean="0">
                <a:latin typeface="Garamond" panose="02020404030301010803" pitchFamily="18" charset="0"/>
              </a:rPr>
              <a:t> And </a:t>
            </a:r>
            <a:r>
              <a:rPr lang="en-US" dirty="0" smtClean="0">
                <a:latin typeface="Garamond" panose="02020404030301010803" pitchFamily="18" charset="0"/>
              </a:rPr>
              <a:t>supporting small</a:t>
            </a:r>
            <a:r>
              <a:rPr lang="en-US" baseline="0" dirty="0" smtClean="0">
                <a:latin typeface="Garamond" panose="02020404030301010803" pitchFamily="18" charset="0"/>
              </a:rPr>
              <a:t> scale farmers is important because </a:t>
            </a:r>
            <a:r>
              <a:rPr lang="en-US" sz="1200" kern="1200" dirty="0" smtClean="0">
                <a:solidFill>
                  <a:schemeClr val="tx1"/>
                </a:solidFill>
                <a:effectLst/>
                <a:latin typeface="+mn-lt"/>
                <a:ea typeface="+mn-ea"/>
                <a:cs typeface="+mn-cs"/>
              </a:rPr>
              <a:t>Smallholder farmers are in charge of more than 80 percent of Sri Lanka’s total annual crop and timber production in which a large part are grown in homegardens. </a:t>
            </a:r>
            <a:r>
              <a:rPr lang="en-US" sz="1200" b="0" i="0" u="none" strike="noStrike" kern="1200" baseline="0" dirty="0" smtClean="0">
                <a:solidFill>
                  <a:schemeClr val="tx1"/>
                </a:solidFill>
                <a:latin typeface="+mn-lt"/>
                <a:ea typeface="+mn-ea"/>
                <a:cs typeface="+mn-cs"/>
              </a:rPr>
              <a:t>Supporting them will therefore be essential to future food security and this needs to be done from a farmer perspective taking into account their needs and aspirations. Interventions will be need to be different between different ecological zones </a:t>
            </a:r>
            <a:r>
              <a:rPr lang="en-US" sz="1200" b="0" i="0" u="none" strike="noStrike" kern="1200" baseline="0" dirty="0" err="1" smtClean="0">
                <a:solidFill>
                  <a:schemeClr val="tx1"/>
                </a:solidFill>
                <a:latin typeface="+mn-lt"/>
                <a:ea typeface="+mn-ea"/>
                <a:cs typeface="+mn-cs"/>
              </a:rPr>
              <a:t>beacsue</a:t>
            </a:r>
            <a:r>
              <a:rPr lang="en-US" sz="1200" b="0" i="0" u="none" strike="noStrike" kern="1200" baseline="0" dirty="0" smtClean="0">
                <a:solidFill>
                  <a:schemeClr val="tx1"/>
                </a:solidFill>
                <a:latin typeface="+mn-lt"/>
                <a:ea typeface="+mn-ea"/>
                <a:cs typeface="+mn-cs"/>
              </a:rPr>
              <a:t> of different </a:t>
            </a:r>
            <a:r>
              <a:rPr lang="en-US" sz="1200" b="0" i="0" u="none" strike="noStrike" kern="1200" baseline="0" dirty="0" err="1" smtClean="0">
                <a:solidFill>
                  <a:schemeClr val="tx1"/>
                </a:solidFill>
                <a:latin typeface="+mn-lt"/>
                <a:ea typeface="+mn-ea"/>
                <a:cs typeface="+mn-cs"/>
              </a:rPr>
              <a:t>enironmental</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socail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cirucumstances</a:t>
            </a:r>
            <a:r>
              <a:rPr lang="en-US" sz="1200" b="0" i="0" u="none" strike="noStrike" kern="1200" baseline="0" dirty="0" smtClean="0">
                <a:solidFill>
                  <a:schemeClr val="tx1"/>
                </a:solidFill>
                <a:latin typeface="+mn-lt"/>
                <a:ea typeface="+mn-ea"/>
                <a:cs typeface="+mn-cs"/>
              </a:rPr>
              <a:t>. Including private sector is important because they have a lot of power to influence. </a:t>
            </a:r>
            <a:r>
              <a:rPr lang="en-US" dirty="0" smtClean="0">
                <a:effectLst/>
              </a:rPr>
              <a:t>We are entering an era where water scarcity, deforestation, biodiversity loss will increasingly incur costs or affect revenues by companies. There are many</a:t>
            </a:r>
            <a:r>
              <a:rPr lang="en-US" baseline="0" dirty="0" smtClean="0">
                <a:effectLst/>
              </a:rPr>
              <a:t> examples from elsewhere where </a:t>
            </a:r>
            <a:r>
              <a:rPr lang="en-US" baseline="0" dirty="0" err="1" smtClean="0">
                <a:effectLst/>
              </a:rPr>
              <a:t>e.g</a:t>
            </a:r>
            <a:r>
              <a:rPr lang="en-US" baseline="0" dirty="0" smtClean="0">
                <a:effectLst/>
              </a:rPr>
              <a:t> consumer goods companies have made pledges to produce crops without no net loss of forest cover,. So by promoting yields on degraded </a:t>
            </a:r>
            <a:r>
              <a:rPr lang="en-US" baseline="0" dirty="0" err="1" smtClean="0">
                <a:effectLst/>
              </a:rPr>
              <a:t>landd</a:t>
            </a:r>
            <a:r>
              <a:rPr lang="en-US" baseline="0" dirty="0" smtClean="0">
                <a:effectLst/>
              </a:rPr>
              <a:t> or </a:t>
            </a:r>
            <a:r>
              <a:rPr lang="en-US" baseline="0" dirty="0" err="1" smtClean="0">
                <a:effectLst/>
              </a:rPr>
              <a:t>throgh</a:t>
            </a:r>
            <a:r>
              <a:rPr lang="en-US" baseline="0" dirty="0" smtClean="0">
                <a:effectLst/>
              </a:rPr>
              <a:t> restoration can be a business opportunity.</a:t>
            </a:r>
          </a:p>
          <a:p>
            <a:endParaRPr lang="en-US" baseline="0" dirty="0" smtClean="0">
              <a:effectLst/>
            </a:endParaRPr>
          </a:p>
          <a:p>
            <a:r>
              <a:rPr lang="en-US" baseline="0" dirty="0" smtClean="0">
                <a:effectLst/>
              </a:rPr>
              <a:t>Secondly, </a:t>
            </a:r>
            <a:r>
              <a:rPr lang="en-US" sz="1200" kern="1200" baseline="0" dirty="0" smtClean="0">
                <a:solidFill>
                  <a:schemeClr val="tx1"/>
                </a:solidFill>
                <a:effectLst/>
                <a:latin typeface="+mn-lt"/>
                <a:ea typeface="+mn-ea"/>
                <a:cs typeface="+mn-cs"/>
              </a:rPr>
              <a:t>there is a need </a:t>
            </a:r>
            <a:r>
              <a:rPr lang="en-US" sz="1200" kern="1200" dirty="0" smtClean="0">
                <a:solidFill>
                  <a:schemeClr val="tx1"/>
                </a:solidFill>
                <a:effectLst/>
                <a:latin typeface="+mn-lt"/>
                <a:ea typeface="+mn-ea"/>
                <a:cs typeface="+mn-cs"/>
              </a:rPr>
              <a:t>long-term transdisciplinary and data-dense research programs with clear monitoring and evaluation methods </a:t>
            </a:r>
            <a:r>
              <a:rPr lang="en-GB" sz="1200" kern="1200" dirty="0" smtClean="0">
                <a:solidFill>
                  <a:schemeClr val="tx1"/>
                </a:solidFill>
                <a:effectLst/>
                <a:latin typeface="+mn-lt"/>
                <a:ea typeface="+mn-ea"/>
                <a:cs typeface="+mn-cs"/>
              </a:rPr>
              <a:t>based on clear indicator frameworks </a:t>
            </a:r>
            <a:r>
              <a:rPr lang="en-US" sz="1200" kern="1200" dirty="0" smtClean="0">
                <a:solidFill>
                  <a:schemeClr val="tx1"/>
                </a:solidFill>
                <a:effectLst/>
                <a:latin typeface="+mn-lt"/>
                <a:ea typeface="+mn-ea"/>
                <a:cs typeface="+mn-cs"/>
              </a:rPr>
              <a:t>to understand the dynamics of homegardens in relation to changes in society and environment. Such programs are necessary to understand, recognize and develop policies and measures that can merge aspirations of individual farmers with low carbon </a:t>
            </a:r>
            <a:r>
              <a:rPr lang="en-US" sz="1200" kern="1200" dirty="0" err="1" smtClean="0">
                <a:solidFill>
                  <a:schemeClr val="tx1"/>
                </a:solidFill>
                <a:effectLst/>
                <a:latin typeface="+mn-lt"/>
                <a:ea typeface="+mn-ea"/>
                <a:cs typeface="+mn-cs"/>
              </a:rPr>
              <a:t>developmnet</a:t>
            </a:r>
            <a:r>
              <a:rPr lang="en-US" sz="1200" kern="1200" dirty="0" smtClean="0">
                <a:solidFill>
                  <a:schemeClr val="tx1"/>
                </a:solidFill>
                <a:effectLst/>
                <a:latin typeface="+mn-lt"/>
                <a:ea typeface="+mn-ea"/>
                <a:cs typeface="+mn-cs"/>
              </a:rPr>
              <a:t> on the large. So</a:t>
            </a:r>
            <a:r>
              <a:rPr lang="en-US" sz="1200" kern="1200" baseline="0" dirty="0" smtClean="0">
                <a:solidFill>
                  <a:schemeClr val="tx1"/>
                </a:solidFill>
                <a:effectLst/>
                <a:latin typeface="+mn-lt"/>
                <a:ea typeface="+mn-ea"/>
                <a:cs typeface="+mn-cs"/>
              </a:rPr>
              <a:t>, this requires funding and commitment by the government to be part of such a process</a:t>
            </a:r>
            <a:endParaRPr lang="en-US" dirty="0" smtClean="0">
              <a:effectLst/>
            </a:endParaRPr>
          </a:p>
          <a:p>
            <a:endParaRPr lang="en-US" baseline="0" dirty="0" smtClean="0">
              <a:latin typeface="Garamond" panose="02020404030301010803" pitchFamily="18" charset="0"/>
            </a:endParaRPr>
          </a:p>
          <a:p>
            <a:r>
              <a:rPr lang="en-US" dirty="0" smtClean="0">
                <a:latin typeface="Garamond" panose="02020404030301010803" pitchFamily="18" charset="0"/>
              </a:rPr>
              <a:t>Thirdly,</a:t>
            </a:r>
            <a:r>
              <a:rPr lang="en-US" baseline="0" dirty="0" smtClean="0">
                <a:latin typeface="Garamond" panose="02020404030301010803" pitchFamily="18" charset="0"/>
              </a:rPr>
              <a:t> apply landscape approach principles. So a </a:t>
            </a:r>
            <a:r>
              <a:rPr lang="en-US" baseline="0" dirty="0" err="1" smtClean="0">
                <a:latin typeface="Garamond" panose="02020404030301010803" pitchFamily="18" charset="0"/>
              </a:rPr>
              <a:t>l</a:t>
            </a:r>
            <a:r>
              <a:rPr lang="en-US" dirty="0" err="1" smtClean="0">
                <a:latin typeface="Garamond" panose="02020404030301010803" pitchFamily="18" charset="0"/>
              </a:rPr>
              <a:t>andcape</a:t>
            </a:r>
            <a:r>
              <a:rPr lang="en-US" dirty="0" smtClean="0">
                <a:latin typeface="Garamond" panose="02020404030301010803" pitchFamily="18" charset="0"/>
              </a:rPr>
              <a:t> approach </a:t>
            </a:r>
            <a:r>
              <a:rPr lang="en-US" sz="1200" b="0" i="0" u="none" strike="noStrike" kern="1200" baseline="0" dirty="0" smtClean="0">
                <a:solidFill>
                  <a:schemeClr val="tx1"/>
                </a:solidFill>
                <a:latin typeface="+mn-lt"/>
                <a:ea typeface="+mn-ea"/>
                <a:cs typeface="+mn-cs"/>
              </a:rPr>
              <a:t>seeks to reconcile different </a:t>
            </a:r>
            <a:r>
              <a:rPr lang="en-US" sz="1200" b="0" i="0" u="none" strike="noStrike" kern="1200" baseline="0" dirty="0" err="1" smtClean="0">
                <a:solidFill>
                  <a:schemeClr val="tx1"/>
                </a:solidFill>
                <a:latin typeface="+mn-lt"/>
                <a:ea typeface="+mn-ea"/>
                <a:cs typeface="+mn-cs"/>
              </a:rPr>
              <a:t>landbased</a:t>
            </a:r>
            <a:r>
              <a:rPr lang="en-US"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activities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reconnecting</a:t>
            </a:r>
            <a:r>
              <a:rPr lang="sv-SE" sz="1200" b="0" i="0" u="none" strike="noStrike" kern="1200" baseline="0" dirty="0" smtClean="0">
                <a:solidFill>
                  <a:schemeClr val="tx1"/>
                </a:solidFill>
                <a:latin typeface="+mn-lt"/>
                <a:ea typeface="+mn-ea"/>
                <a:cs typeface="+mn-cs"/>
              </a:rPr>
              <a:t> the </a:t>
            </a:r>
            <a:r>
              <a:rPr lang="sv-SE" sz="1200" b="0" i="0" u="none" strike="noStrike" kern="1200" baseline="0" dirty="0" err="1" smtClean="0">
                <a:solidFill>
                  <a:schemeClr val="tx1"/>
                </a:solidFill>
                <a:latin typeface="+mn-lt"/>
                <a:ea typeface="+mn-ea"/>
                <a:cs typeface="+mn-cs"/>
              </a:rPr>
              <a:t>environment</a:t>
            </a:r>
            <a:r>
              <a:rPr lang="sv-SE" sz="1200" b="0" i="0" u="none" strike="noStrike" kern="1200" baseline="0" dirty="0" smtClean="0">
                <a:solidFill>
                  <a:schemeClr val="tx1"/>
                </a:solidFill>
                <a:latin typeface="+mn-lt"/>
                <a:ea typeface="+mn-ea"/>
                <a:cs typeface="+mn-cs"/>
              </a:rPr>
              <a:t> a</a:t>
            </a:r>
            <a:r>
              <a:rPr lang="en-US" sz="1200" b="0" i="0" u="none" strike="noStrike" kern="1200" baseline="0" dirty="0" err="1" smtClean="0">
                <a:solidFill>
                  <a:schemeClr val="tx1"/>
                </a:solidFill>
                <a:latin typeface="+mn-lt"/>
                <a:ea typeface="+mn-ea"/>
                <a:cs typeface="+mn-cs"/>
              </a:rPr>
              <a:t>nd</a:t>
            </a:r>
            <a:r>
              <a:rPr lang="en-US" sz="1200" b="0" i="0" u="none" strike="noStrike" kern="1200" baseline="0" dirty="0" smtClean="0">
                <a:solidFill>
                  <a:schemeClr val="tx1"/>
                </a:solidFill>
                <a:latin typeface="+mn-lt"/>
                <a:ea typeface="+mn-ea"/>
                <a:cs typeface="+mn-cs"/>
              </a:rPr>
              <a:t> people in an integrated and sustainable way suing a more bottom-up approach </a:t>
            </a:r>
            <a:r>
              <a:rPr lang="sv-SE" sz="1200" b="0" i="0" u="none" strike="noStrike" kern="1200" baseline="0" dirty="0" err="1" smtClean="0">
                <a:solidFill>
                  <a:schemeClr val="tx1"/>
                </a:solidFill>
                <a:latin typeface="+mn-lt"/>
                <a:ea typeface="+mn-ea"/>
                <a:cs typeface="+mn-cs"/>
              </a:rPr>
              <a:t>to</a:t>
            </a:r>
            <a:r>
              <a:rPr lang="sv-SE" sz="1200" b="0" i="0" u="none" strike="noStrike" kern="1200" baseline="0" dirty="0" smtClean="0">
                <a:solidFill>
                  <a:schemeClr val="tx1"/>
                </a:solidFill>
                <a:latin typeface="+mn-lt"/>
                <a:ea typeface="+mn-ea"/>
                <a:cs typeface="+mn-cs"/>
              </a:rPr>
              <a:t> land-</a:t>
            </a:r>
            <a:r>
              <a:rPr lang="sv-SE" sz="1200" b="0" i="0" u="none" strike="noStrike" kern="1200" baseline="0" dirty="0" err="1" smtClean="0">
                <a:solidFill>
                  <a:schemeClr val="tx1"/>
                </a:solidFill>
                <a:latin typeface="+mn-lt"/>
                <a:ea typeface="+mn-ea"/>
                <a:cs typeface="+mn-cs"/>
              </a:rPr>
              <a:t>use</a:t>
            </a:r>
            <a:r>
              <a:rPr lang="sv-SE" sz="1200" b="0" i="0" u="none" strike="noStrike" kern="1200" baseline="0" dirty="0" smtClean="0">
                <a:solidFill>
                  <a:schemeClr val="tx1"/>
                </a:solidFill>
                <a:latin typeface="+mn-lt"/>
                <a:ea typeface="+mn-ea"/>
                <a:cs typeface="+mn-cs"/>
              </a:rPr>
              <a:t> planning </a:t>
            </a:r>
            <a:r>
              <a:rPr lang="sv-SE" sz="1200" b="0" i="0" u="none" strike="noStrike" kern="1200" baseline="0" dirty="0" err="1" smtClean="0">
                <a:solidFill>
                  <a:schemeClr val="tx1"/>
                </a:solidFill>
                <a:latin typeface="+mn-lt"/>
                <a:ea typeface="+mn-ea"/>
                <a:cs typeface="+mn-cs"/>
              </a:rPr>
              <a:t>that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delievrs</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both climate and development </a:t>
            </a:r>
            <a:r>
              <a:rPr lang="sv-SE" sz="1200" b="0" i="0" u="none" strike="noStrike" kern="1200" baseline="0" dirty="0" err="1" smtClean="0">
                <a:solidFill>
                  <a:schemeClr val="tx1"/>
                </a:solidFill>
                <a:latin typeface="+mn-lt"/>
                <a:ea typeface="+mn-ea"/>
                <a:cs typeface="+mn-cs"/>
              </a:rPr>
              <a:t>goals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This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implies</a:t>
            </a:r>
            <a:r>
              <a:rPr lang="sv-SE"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also to work across sectors and across </a:t>
            </a:r>
            <a:r>
              <a:rPr lang="sv-SE" sz="1200" b="0" i="0" u="none" strike="noStrike" kern="1200" baseline="0" dirty="0" err="1" smtClean="0">
                <a:solidFill>
                  <a:schemeClr val="tx1"/>
                </a:solidFill>
                <a:latin typeface="+mn-lt"/>
                <a:ea typeface="+mn-ea"/>
                <a:cs typeface="+mn-cs"/>
              </a:rPr>
              <a:t>government</a:t>
            </a:r>
            <a:r>
              <a:rPr lang="sv-SE" sz="1200" b="0" i="0" u="none" strike="noStrike" kern="1200" baseline="0" dirty="0" smtClean="0">
                <a:solidFill>
                  <a:schemeClr val="tx1"/>
                </a:solidFill>
                <a:latin typeface="+mn-lt"/>
                <a:ea typeface="+mn-ea"/>
                <a:cs typeface="+mn-cs"/>
              </a:rPr>
              <a:t> institutions. </a:t>
            </a:r>
            <a:r>
              <a:rPr lang="sv-SE" sz="1200" b="0" i="0" u="none" strike="noStrike" kern="1200" baseline="0" dirty="0" err="1" smtClean="0">
                <a:solidFill>
                  <a:schemeClr val="tx1"/>
                </a:solidFill>
                <a:latin typeface="+mn-lt"/>
                <a:ea typeface="+mn-ea"/>
                <a:cs typeface="+mn-cs"/>
              </a:rPr>
              <a:t>Since</a:t>
            </a:r>
            <a:r>
              <a:rPr lang="sv-SE" sz="1200" b="0" i="0" u="none" strike="noStrike" kern="1200" baseline="0" dirty="0" smtClean="0">
                <a:solidFill>
                  <a:schemeClr val="tx1"/>
                </a:solidFill>
                <a:latin typeface="+mn-lt"/>
                <a:ea typeface="+mn-ea"/>
                <a:cs typeface="+mn-cs"/>
              </a:rPr>
              <a:t> Sri Lanka is a small country </a:t>
            </a:r>
            <a:r>
              <a:rPr lang="sv-SE" sz="1200" b="0" i="0" u="none" strike="noStrike" kern="1200" baseline="0" dirty="0" err="1" smtClean="0">
                <a:solidFill>
                  <a:schemeClr val="tx1"/>
                </a:solidFill>
                <a:latin typeface="+mn-lt"/>
                <a:ea typeface="+mn-ea"/>
                <a:cs typeface="+mn-cs"/>
              </a:rPr>
              <a:t>with</a:t>
            </a:r>
            <a:r>
              <a:rPr lang="sv-SE" sz="1200" b="0" i="0" u="none" strike="noStrike" kern="1200" baseline="0" dirty="0" smtClean="0">
                <a:solidFill>
                  <a:schemeClr val="tx1"/>
                </a:solidFill>
                <a:latin typeface="+mn-lt"/>
                <a:ea typeface="+mn-ea"/>
                <a:cs typeface="+mn-cs"/>
              </a:rPr>
              <a:t> a </a:t>
            </a:r>
            <a:r>
              <a:rPr lang="sv-SE" sz="1200" b="0" i="0" u="none" strike="noStrike" kern="1200" baseline="0" dirty="0" err="1" smtClean="0">
                <a:solidFill>
                  <a:schemeClr val="tx1"/>
                </a:solidFill>
                <a:latin typeface="+mn-lt"/>
                <a:ea typeface="+mn-ea"/>
                <a:cs typeface="+mn-cs"/>
              </a:rPr>
              <a:t>high</a:t>
            </a:r>
            <a:r>
              <a:rPr lang="sv-SE" sz="1200" b="0" i="0" u="none" strike="noStrike" kern="1200" baseline="0" dirty="0" smtClean="0">
                <a:solidFill>
                  <a:schemeClr val="tx1"/>
                </a:solidFill>
                <a:latin typeface="+mn-lt"/>
                <a:ea typeface="+mn-ea"/>
                <a:cs typeface="+mn-cs"/>
              </a:rPr>
              <a:t> population and different land </a:t>
            </a:r>
            <a:r>
              <a:rPr lang="sv-SE" sz="1200" b="0" i="0" u="none" strike="noStrike" kern="1200" baseline="0" dirty="0" err="1" smtClean="0">
                <a:solidFill>
                  <a:schemeClr val="tx1"/>
                </a:solidFill>
                <a:latin typeface="+mn-lt"/>
                <a:ea typeface="+mn-ea"/>
                <a:cs typeface="+mn-cs"/>
              </a:rPr>
              <a:t>uses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there</a:t>
            </a:r>
            <a:r>
              <a:rPr lang="sv-SE" sz="1200" b="0" i="0" u="none" strike="noStrike" kern="1200" baseline="0" dirty="0" smtClean="0">
                <a:solidFill>
                  <a:schemeClr val="tx1"/>
                </a:solidFill>
                <a:latin typeface="+mn-lt"/>
                <a:ea typeface="+mn-ea"/>
                <a:cs typeface="+mn-cs"/>
              </a:rPr>
              <a:t> is a </a:t>
            </a:r>
            <a:r>
              <a:rPr lang="sv-SE" sz="1200" b="0" i="0" u="none" strike="noStrike" kern="1200" baseline="0" dirty="0" err="1" smtClean="0">
                <a:solidFill>
                  <a:schemeClr val="tx1"/>
                </a:solidFill>
                <a:latin typeface="+mn-lt"/>
                <a:ea typeface="+mn-ea"/>
                <a:cs typeface="+mn-cs"/>
              </a:rPr>
              <a:t>need</a:t>
            </a:r>
            <a:r>
              <a:rPr lang="sv-SE" sz="1200" b="0" i="0" u="none" strike="noStrike" kern="1200" baseline="0" dirty="0" smtClean="0">
                <a:solidFill>
                  <a:schemeClr val="tx1"/>
                </a:solidFill>
                <a:latin typeface="+mn-lt"/>
                <a:ea typeface="+mn-ea"/>
                <a:cs typeface="+mn-cs"/>
              </a:rPr>
              <a:t> for g</a:t>
            </a:r>
            <a:r>
              <a:rPr lang="en-US" sz="1200" b="0" i="0" u="none" strike="noStrike" kern="1200" baseline="0" dirty="0" err="1" smtClean="0">
                <a:solidFill>
                  <a:schemeClr val="tx1"/>
                </a:solidFill>
                <a:latin typeface="+mn-lt"/>
                <a:ea typeface="+mn-ea"/>
                <a:cs typeface="+mn-cs"/>
              </a:rPr>
              <a:t>etting</a:t>
            </a:r>
            <a:r>
              <a:rPr lang="en-US" sz="1200" b="0" i="0" u="none" strike="noStrike" kern="1200" baseline="0" dirty="0" smtClean="0">
                <a:solidFill>
                  <a:schemeClr val="tx1"/>
                </a:solidFill>
                <a:latin typeface="+mn-lt"/>
                <a:ea typeface="+mn-ea"/>
                <a:cs typeface="+mn-cs"/>
              </a:rPr>
              <a:t> the right mix of land uses – from strictly protected areas to agroforestry homegardens to intensive agriculture. So ensuring compatibility between them will take a range of approaches and actors working in concert. </a:t>
            </a:r>
            <a:endParaRPr lang="sv-SE" sz="1200" b="0" i="0" u="none" strike="noStrike" kern="1200" baseline="0" dirty="0" smtClean="0">
              <a:solidFill>
                <a:schemeClr val="tx1"/>
              </a:solidFill>
              <a:latin typeface="+mn-lt"/>
              <a:ea typeface="+mn-ea"/>
              <a:cs typeface="+mn-cs"/>
            </a:endParaRPr>
          </a:p>
          <a:p>
            <a:endParaRPr lang="sv-SE"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dirty="0" err="1" smtClean="0">
                <a:solidFill>
                  <a:schemeClr val="tx1"/>
                </a:solidFill>
                <a:latin typeface="+mn-lt"/>
                <a:ea typeface="+mn-ea"/>
                <a:cs typeface="+mn-cs"/>
              </a:rPr>
              <a:t>Fourthly</a:t>
            </a:r>
            <a:r>
              <a:rPr lang="sv-SE" sz="1200" b="0" i="0" u="none" strike="noStrike" kern="1200" baseline="0" dirty="0" smtClean="0">
                <a:solidFill>
                  <a:schemeClr val="tx1"/>
                </a:solidFill>
                <a:latin typeface="+mn-lt"/>
                <a:ea typeface="+mn-ea"/>
                <a:cs typeface="+mn-cs"/>
              </a:rPr>
              <a:t>: it is </a:t>
            </a:r>
            <a:r>
              <a:rPr lang="sv-SE" sz="1200" b="0" i="0" u="none" strike="noStrike" kern="1200" baseline="0" dirty="0" err="1" smtClean="0">
                <a:solidFill>
                  <a:schemeClr val="tx1"/>
                </a:solidFill>
                <a:latin typeface="+mn-lt"/>
                <a:ea typeface="+mn-ea"/>
                <a:cs typeface="+mn-cs"/>
              </a:rPr>
              <a:t>important</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to</a:t>
            </a:r>
            <a:r>
              <a:rPr lang="sv-SE" sz="1200" b="0" i="0" u="none" strike="noStrike" kern="1200" baseline="0" dirty="0" smtClean="0">
                <a:solidFill>
                  <a:schemeClr val="tx1"/>
                </a:solidFill>
                <a:latin typeface="+mn-lt"/>
                <a:ea typeface="+mn-ea"/>
                <a:cs typeface="+mn-cs"/>
              </a:rPr>
              <a:t> </a:t>
            </a:r>
            <a:r>
              <a:rPr lang="sv-SE" sz="1200" dirty="0" err="1" smtClean="0">
                <a:latin typeface="Garamond" panose="02020404030301010803" pitchFamily="18" charset="0"/>
              </a:rPr>
              <a:t>harmonize</a:t>
            </a:r>
            <a:r>
              <a:rPr lang="sv-SE" sz="1200" dirty="0" smtClean="0">
                <a:latin typeface="Garamond" panose="02020404030301010803" pitchFamily="18" charset="0"/>
              </a:rPr>
              <a:t> national </a:t>
            </a:r>
            <a:r>
              <a:rPr lang="sv-SE" sz="1200" dirty="0" err="1" smtClean="0">
                <a:latin typeface="Garamond" panose="02020404030301010803" pitchFamily="18" charset="0"/>
              </a:rPr>
              <a:t>development</a:t>
            </a:r>
            <a:r>
              <a:rPr lang="sv-SE" sz="1200" dirty="0" smtClean="0">
                <a:latin typeface="Garamond" panose="02020404030301010803" pitchFamily="18" charset="0"/>
              </a:rPr>
              <a:t> programs </a:t>
            </a:r>
            <a:r>
              <a:rPr lang="sv-SE" sz="1200" dirty="0" err="1" smtClean="0">
                <a:latin typeface="Garamond" panose="02020404030301010803" pitchFamily="18" charset="0"/>
              </a:rPr>
              <a:t>highlighting</a:t>
            </a:r>
            <a:r>
              <a:rPr lang="sv-SE" sz="1200" dirty="0" smtClean="0">
                <a:latin typeface="Garamond" panose="02020404030301010803" pitchFamily="18" charset="0"/>
              </a:rPr>
              <a:t> </a:t>
            </a:r>
            <a:r>
              <a:rPr lang="sv-SE" sz="1200" dirty="0" err="1" smtClean="0">
                <a:latin typeface="Garamond" panose="02020404030301010803" pitchFamily="18" charset="0"/>
              </a:rPr>
              <a:t>food</a:t>
            </a:r>
            <a:r>
              <a:rPr lang="sv-SE" sz="1200" dirty="0" smtClean="0">
                <a:latin typeface="Garamond" panose="02020404030301010803" pitchFamily="18" charset="0"/>
              </a:rPr>
              <a:t> </a:t>
            </a:r>
            <a:r>
              <a:rPr lang="sv-SE" sz="1200" dirty="0" err="1" smtClean="0">
                <a:latin typeface="Garamond" panose="02020404030301010803" pitchFamily="18" charset="0"/>
              </a:rPr>
              <a:t>security</a:t>
            </a:r>
            <a:r>
              <a:rPr lang="sv-SE" sz="1200" dirty="0" smtClean="0">
                <a:latin typeface="Garamond" panose="02020404030301010803" pitchFamily="18" charset="0"/>
              </a:rPr>
              <a:t> </a:t>
            </a:r>
            <a:r>
              <a:rPr lang="sv-SE" sz="1200" dirty="0" err="1" smtClean="0">
                <a:latin typeface="Garamond" panose="02020404030301010803" pitchFamily="18" charset="0"/>
              </a:rPr>
              <a:t>with</a:t>
            </a:r>
            <a:r>
              <a:rPr lang="sv-SE" sz="1200" dirty="0" smtClean="0">
                <a:latin typeface="Garamond" panose="02020404030301010803" pitchFamily="18" charset="0"/>
              </a:rPr>
              <a:t> international programmes for </a:t>
            </a:r>
            <a:r>
              <a:rPr lang="sv-SE" sz="1200" dirty="0" err="1" smtClean="0">
                <a:latin typeface="Garamond" panose="02020404030301010803" pitchFamily="18" charset="0"/>
              </a:rPr>
              <a:t>climate</a:t>
            </a:r>
            <a:r>
              <a:rPr lang="sv-SE" sz="1200" dirty="0" smtClean="0">
                <a:latin typeface="Garamond" panose="02020404030301010803" pitchFamily="18" charset="0"/>
              </a:rPr>
              <a:t> </a:t>
            </a:r>
            <a:r>
              <a:rPr lang="sv-SE" sz="1200" dirty="0" err="1" smtClean="0">
                <a:latin typeface="Garamond" panose="02020404030301010803" pitchFamily="18" charset="0"/>
              </a:rPr>
              <a:t>mitigation</a:t>
            </a:r>
            <a:r>
              <a:rPr lang="sv-SE" sz="1200" dirty="0" smtClean="0">
                <a:latin typeface="Garamond" panose="02020404030301010803" pitchFamily="18" charset="0"/>
              </a:rPr>
              <a:t>, adaptation and </a:t>
            </a:r>
            <a:r>
              <a:rPr lang="sv-SE" sz="1200" dirty="0" err="1" smtClean="0">
                <a:latin typeface="Garamond" panose="02020404030301010803" pitchFamily="18" charset="0"/>
              </a:rPr>
              <a:t>sustainability</a:t>
            </a:r>
            <a:r>
              <a:rPr lang="sv-SE" sz="1200" baseline="0" dirty="0" smtClean="0">
                <a:latin typeface="Garamond" panose="02020404030301010803" pitchFamily="18" charset="0"/>
              </a:rPr>
              <a:t> </a:t>
            </a:r>
            <a:r>
              <a:rPr lang="sv-SE" sz="1200" dirty="0" err="1" smtClean="0">
                <a:latin typeface="Garamond" panose="02020404030301010803" pitchFamily="18" charset="0"/>
              </a:rPr>
              <a:t>to</a:t>
            </a:r>
            <a:r>
              <a:rPr lang="sv-SE" sz="1200" dirty="0" smtClean="0">
                <a:latin typeface="Garamond" panose="02020404030301010803" pitchFamily="18" charset="0"/>
              </a:rPr>
              <a:t> </a:t>
            </a:r>
            <a:r>
              <a:rPr lang="sv-SE" sz="1200" dirty="0" err="1" smtClean="0">
                <a:latin typeface="Garamond" panose="02020404030301010803" pitchFamily="18" charset="0"/>
              </a:rPr>
              <a:t>identify</a:t>
            </a:r>
            <a:r>
              <a:rPr lang="sv-SE" sz="1200" dirty="0" smtClean="0">
                <a:latin typeface="Garamond" panose="02020404030301010803" pitchFamily="18" charset="0"/>
              </a:rPr>
              <a:t> </a:t>
            </a:r>
            <a:r>
              <a:rPr lang="sv-SE" sz="1200" dirty="0" err="1" smtClean="0">
                <a:latin typeface="Garamond" panose="02020404030301010803" pitchFamily="18" charset="0"/>
              </a:rPr>
              <a:t>trade-offs</a:t>
            </a:r>
            <a:r>
              <a:rPr lang="sv-SE" sz="1200" dirty="0" smtClean="0">
                <a:latin typeface="Garamond" panose="02020404030301010803" pitchFamily="18" charset="0"/>
              </a:rPr>
              <a:t> and </a:t>
            </a:r>
            <a:r>
              <a:rPr lang="sv-SE" sz="1200" dirty="0" err="1" smtClean="0">
                <a:latin typeface="Garamond" panose="02020404030301010803" pitchFamily="18" charset="0"/>
              </a:rPr>
              <a:t>synergies</a:t>
            </a:r>
            <a:r>
              <a:rPr lang="sv-SE" sz="1200" dirty="0" smtClean="0">
                <a:latin typeface="Garamond" panose="02020404030301010803" pitchFamily="18" charset="0"/>
              </a:rPr>
              <a:t>. </a:t>
            </a:r>
            <a:r>
              <a:rPr lang="sv-SE" sz="1200" dirty="0" err="1" smtClean="0">
                <a:latin typeface="Garamond" panose="02020404030301010803" pitchFamily="18" charset="0"/>
              </a:rPr>
              <a:t>This</a:t>
            </a:r>
            <a:r>
              <a:rPr lang="sv-SE" sz="1200" dirty="0" smtClean="0">
                <a:latin typeface="Garamond" panose="02020404030301010803" pitchFamily="18" charset="0"/>
              </a:rPr>
              <a:t> is</a:t>
            </a:r>
            <a:r>
              <a:rPr lang="sv-SE" sz="1200" baseline="0" dirty="0" smtClean="0">
                <a:latin typeface="Garamond" panose="02020404030301010803" pitchFamily="18" charset="0"/>
              </a:rPr>
              <a:t> </a:t>
            </a:r>
            <a:r>
              <a:rPr lang="sv-SE" sz="1200" baseline="0" dirty="0" err="1" smtClean="0">
                <a:latin typeface="Garamond" panose="02020404030301010803" pitchFamily="18" charset="0"/>
              </a:rPr>
              <a:t>important</a:t>
            </a:r>
            <a:r>
              <a:rPr lang="sv-SE" sz="1200" baseline="0" dirty="0" smtClean="0">
                <a:latin typeface="Garamond" panose="02020404030301010803" pitchFamily="18" charset="0"/>
              </a:rPr>
              <a:t> </a:t>
            </a:r>
            <a:r>
              <a:rPr lang="sv-SE" sz="1200" baseline="0" dirty="0" err="1" smtClean="0">
                <a:latin typeface="Garamond" panose="02020404030301010803" pitchFamily="18" charset="0"/>
              </a:rPr>
              <a:t>because</a:t>
            </a:r>
            <a:r>
              <a:rPr lang="sv-SE" sz="1200" baseline="0" dirty="0" smtClean="0">
                <a:latin typeface="Garamond" panose="02020404030301010803" pitchFamily="18" charset="0"/>
              </a:rPr>
              <a:t> the</a:t>
            </a:r>
            <a:r>
              <a:rPr lang="en-US" sz="1200" dirty="0" smtClean="0">
                <a:latin typeface="Garamond" panose="02020404030301010803" pitchFamily="18" charset="0"/>
              </a:rPr>
              <a:t>re is not enough research about trade-offs, synergies, and risks between the preferred choices made by individual farmers and those options that are most preferable from climate mitigation or an ecosystem services perspective. </a:t>
            </a:r>
            <a:r>
              <a:rPr lang="en-US" sz="1200" b="0" i="0" u="none" strike="noStrike" kern="1200" baseline="0" dirty="0" smtClean="0">
                <a:solidFill>
                  <a:schemeClr val="tx1"/>
                </a:solidFill>
                <a:latin typeface="+mn-lt"/>
                <a:ea typeface="+mn-ea"/>
                <a:cs typeface="+mn-cs"/>
              </a:rPr>
              <a:t>This also includes the necessity to embed climate change mitigation actions in state laws,</a:t>
            </a:r>
          </a:p>
          <a:p>
            <a:r>
              <a:rPr lang="en-US" sz="1200" b="0" i="0" u="none" strike="noStrike" kern="1200" baseline="0" dirty="0" smtClean="0">
                <a:solidFill>
                  <a:schemeClr val="tx1"/>
                </a:solidFill>
                <a:latin typeface="+mn-lt"/>
                <a:ea typeface="+mn-ea"/>
                <a:cs typeface="+mn-cs"/>
              </a:rPr>
              <a:t>regulations, protocols, practices and other institutions of the state to ensure</a:t>
            </a:r>
          </a:p>
          <a:p>
            <a:r>
              <a:rPr lang="en-US" sz="1200" b="0" i="0" u="none" strike="noStrike" kern="1200" baseline="0" dirty="0" smtClean="0">
                <a:solidFill>
                  <a:schemeClr val="tx1"/>
                </a:solidFill>
                <a:latin typeface="+mn-lt"/>
                <a:ea typeface="+mn-ea"/>
                <a:cs typeface="+mn-cs"/>
              </a:rPr>
              <a:t>continuity in contexts often characterized by electoral uncertainty.</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the last point: </a:t>
            </a:r>
            <a:r>
              <a:rPr lang="sv-SE" sz="1200" dirty="0" err="1" smtClean="0">
                <a:latin typeface="Garamond" panose="02020404030301010803" pitchFamily="18" charset="0"/>
              </a:rPr>
              <a:t>Adopt</a:t>
            </a:r>
            <a:r>
              <a:rPr lang="sv-SE" sz="1200" dirty="0" smtClean="0">
                <a:latin typeface="Garamond" panose="02020404030301010803" pitchFamily="18" charset="0"/>
              </a:rPr>
              <a:t> new </a:t>
            </a:r>
            <a:r>
              <a:rPr lang="sv-SE" sz="1200" dirty="0" err="1" smtClean="0">
                <a:latin typeface="Garamond" panose="02020404030301010803" pitchFamily="18" charset="0"/>
              </a:rPr>
              <a:t>analytical</a:t>
            </a:r>
            <a:r>
              <a:rPr lang="sv-SE" sz="1200" dirty="0" smtClean="0">
                <a:latin typeface="Garamond" panose="02020404030301010803" pitchFamily="18" charset="0"/>
              </a:rPr>
              <a:t> </a:t>
            </a:r>
            <a:r>
              <a:rPr lang="sv-SE" sz="1200" dirty="0" err="1" smtClean="0">
                <a:latin typeface="Garamond" panose="02020404030301010803" pitchFamily="18" charset="0"/>
              </a:rPr>
              <a:t>modeling</a:t>
            </a:r>
            <a:r>
              <a:rPr lang="sv-SE" sz="1200" dirty="0" smtClean="0">
                <a:latin typeface="Garamond" panose="02020404030301010803" pitchFamily="18" charset="0"/>
              </a:rPr>
              <a:t> </a:t>
            </a:r>
            <a:r>
              <a:rPr lang="sv-SE" sz="1200" dirty="0" err="1" smtClean="0">
                <a:latin typeface="Garamond" panose="02020404030301010803" pitchFamily="18" charset="0"/>
              </a:rPr>
              <a:t>tools</a:t>
            </a:r>
            <a:r>
              <a:rPr lang="sv-SE" sz="1200" dirty="0" smtClean="0">
                <a:latin typeface="Garamond" panose="02020404030301010803" pitchFamily="18" charset="0"/>
              </a:rPr>
              <a:t> and datasets </a:t>
            </a:r>
            <a:r>
              <a:rPr lang="sv-SE" sz="1200" dirty="0" err="1" smtClean="0">
                <a:latin typeface="Garamond" panose="02020404030301010803" pitchFamily="18" charset="0"/>
              </a:rPr>
              <a:t>based</a:t>
            </a:r>
            <a:r>
              <a:rPr lang="sv-SE" sz="1200" dirty="0" smtClean="0">
                <a:latin typeface="Garamond" panose="02020404030301010803" pitchFamily="18" charset="0"/>
              </a:rPr>
              <a:t> on </a:t>
            </a:r>
            <a:r>
              <a:rPr lang="sv-SE" sz="1200" dirty="0" err="1" smtClean="0">
                <a:latin typeface="Garamond" panose="02020404030301010803" pitchFamily="18" charset="0"/>
              </a:rPr>
              <a:t>traditional</a:t>
            </a:r>
            <a:r>
              <a:rPr lang="sv-SE" sz="1200" dirty="0" smtClean="0">
                <a:latin typeface="Garamond" panose="02020404030301010803" pitchFamily="18" charset="0"/>
              </a:rPr>
              <a:t> </a:t>
            </a:r>
            <a:r>
              <a:rPr lang="sv-SE" sz="1200" dirty="0" err="1" smtClean="0">
                <a:latin typeface="Garamond" panose="02020404030301010803" pitchFamily="18" charset="0"/>
              </a:rPr>
              <a:t>knowledge</a:t>
            </a:r>
            <a:r>
              <a:rPr lang="sv-SE" sz="1200" dirty="0" smtClean="0">
                <a:latin typeface="Garamond" panose="02020404030301010803" pitchFamily="18" charset="0"/>
              </a:rPr>
              <a:t>:</a:t>
            </a:r>
            <a:r>
              <a:rPr lang="sv-SE" sz="1200" baseline="0" dirty="0" smtClean="0">
                <a:latin typeface="Garamond" panose="02020404030301010803" pitchFamily="18" charset="0"/>
              </a:rPr>
              <a:t> </a:t>
            </a:r>
            <a:r>
              <a:rPr lang="en-US" sz="1200" b="0" i="0" u="none" strike="noStrike" kern="1200" baseline="0" dirty="0" smtClean="0">
                <a:solidFill>
                  <a:schemeClr val="tx1"/>
                </a:solidFill>
                <a:latin typeface="+mn-lt"/>
                <a:ea typeface="+mn-ea"/>
                <a:cs typeface="+mn-cs"/>
              </a:rPr>
              <a:t>This includes methods for attributing </a:t>
            </a:r>
            <a:r>
              <a:rPr lang="sv-SE" sz="1200" b="0" i="0" u="none" strike="noStrike" kern="1200" baseline="0" dirty="0" err="1" smtClean="0">
                <a:solidFill>
                  <a:schemeClr val="tx1"/>
                </a:solidFill>
                <a:latin typeface="+mn-lt"/>
                <a:ea typeface="+mn-ea"/>
                <a:cs typeface="+mn-cs"/>
              </a:rPr>
              <a:t>carbon</a:t>
            </a:r>
            <a:r>
              <a:rPr lang="sv-SE" sz="1200" b="0" i="0" u="none" strike="noStrike" kern="1200" baseline="0" dirty="0" smtClean="0">
                <a:solidFill>
                  <a:schemeClr val="tx1"/>
                </a:solidFill>
                <a:latin typeface="+mn-lt"/>
                <a:ea typeface="+mn-ea"/>
                <a:cs typeface="+mn-cs"/>
              </a:rPr>
              <a:t> stocks and </a:t>
            </a:r>
            <a:r>
              <a:rPr lang="sv-SE" sz="1200" b="0" i="0" u="none" strike="noStrike" kern="1200" baseline="0" dirty="0" err="1" smtClean="0">
                <a:solidFill>
                  <a:schemeClr val="tx1"/>
                </a:solidFill>
                <a:latin typeface="+mn-lt"/>
                <a:ea typeface="+mn-ea"/>
                <a:cs typeface="+mn-cs"/>
              </a:rPr>
              <a:t>forest</a:t>
            </a:r>
            <a:r>
              <a:rPr lang="sv-SE" sz="1200" b="0" i="0" u="none" strike="noStrike" kern="1200" baseline="0" dirty="0" smtClean="0">
                <a:solidFill>
                  <a:schemeClr val="tx1"/>
                </a:solidFill>
                <a:latin typeface="+mn-lt"/>
                <a:ea typeface="+mn-ea"/>
                <a:cs typeface="+mn-cs"/>
              </a:rPr>
              <a:t> area </a:t>
            </a:r>
            <a:r>
              <a:rPr lang="sv-SE" sz="1200" b="0" i="0" u="none" strike="noStrike" kern="1200" baseline="0" dirty="0" err="1" smtClean="0">
                <a:solidFill>
                  <a:schemeClr val="tx1"/>
                </a:solidFill>
                <a:latin typeface="+mn-lt"/>
                <a:ea typeface="+mn-ea"/>
                <a:cs typeface="+mn-cs"/>
              </a:rPr>
              <a:t>chnage</a:t>
            </a:r>
            <a:r>
              <a:rPr lang="sv-SE" sz="1200" b="0" i="0" u="none" strike="noStrike" kern="1200" baseline="0" dirty="0" smtClean="0">
                <a:solidFill>
                  <a:schemeClr val="tx1"/>
                </a:solidFill>
                <a:latin typeface="+mn-lt"/>
                <a:ea typeface="+mn-ea"/>
                <a:cs typeface="+mn-cs"/>
              </a:rPr>
              <a:t> and </a:t>
            </a:r>
            <a:r>
              <a:rPr lang="en-US" sz="1200" b="0" i="0" u="none" strike="noStrike" kern="1200" baseline="0" dirty="0" smtClean="0">
                <a:solidFill>
                  <a:schemeClr val="tx1"/>
                </a:solidFill>
                <a:latin typeface="+mn-lt"/>
                <a:ea typeface="+mn-ea"/>
                <a:cs typeface="+mn-cs"/>
              </a:rPr>
              <a:t>metrics for measuring impacts of restoration initiatives on food security and </a:t>
            </a:r>
            <a:r>
              <a:rPr lang="sv-SE" sz="1200" b="0" i="0" u="none" strike="noStrike" kern="1200" baseline="0" dirty="0" err="1" smtClean="0">
                <a:solidFill>
                  <a:schemeClr val="tx1"/>
                </a:solidFill>
                <a:latin typeface="+mn-lt"/>
                <a:ea typeface="+mn-ea"/>
                <a:cs typeface="+mn-cs"/>
              </a:rPr>
              <a:t>livelihoods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This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can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improve</a:t>
            </a:r>
            <a:r>
              <a:rPr lang="sv-SE" sz="1200" b="0" i="0" u="none" strike="noStrike" kern="1200" baseline="0" dirty="0" smtClean="0">
                <a:solidFill>
                  <a:schemeClr val="tx1"/>
                </a:solidFill>
                <a:latin typeface="+mn-lt"/>
                <a:ea typeface="+mn-ea"/>
                <a:cs typeface="+mn-cs"/>
              </a:rPr>
              <a:t> Sri Lankas land-</a:t>
            </a:r>
            <a:r>
              <a:rPr lang="sv-SE" sz="1200" b="0" i="0" u="none" strike="noStrike" kern="1200" baseline="0" dirty="0" err="1" smtClean="0">
                <a:solidFill>
                  <a:schemeClr val="tx1"/>
                </a:solidFill>
                <a:latin typeface="+mn-lt"/>
                <a:ea typeface="+mn-ea"/>
                <a:cs typeface="+mn-cs"/>
              </a:rPr>
              <a:t>use</a:t>
            </a:r>
            <a:endParaRPr lang="sv-S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information, planning and implementation of </a:t>
            </a:r>
            <a:r>
              <a:rPr lang="sv-SE" sz="1200" b="0" i="0" u="none" strike="noStrike" kern="1200" baseline="0" dirty="0" smtClean="0">
                <a:solidFill>
                  <a:schemeClr val="tx1"/>
                </a:solidFill>
                <a:latin typeface="+mn-lt"/>
                <a:ea typeface="+mn-ea"/>
                <a:cs typeface="+mn-cs"/>
              </a:rPr>
              <a:t>best land-</a:t>
            </a:r>
            <a:r>
              <a:rPr lang="sv-SE" sz="1200" b="0" i="0" u="none" strike="noStrike" kern="1200" baseline="0" dirty="0" err="1" smtClean="0">
                <a:solidFill>
                  <a:schemeClr val="tx1"/>
                </a:solidFill>
                <a:latin typeface="+mn-lt"/>
                <a:ea typeface="+mn-ea"/>
                <a:cs typeface="+mn-cs"/>
              </a:rPr>
              <a:t>use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practices</a:t>
            </a:r>
            <a:r>
              <a:rPr lang="sv-SE" sz="1200" b="0" i="0" u="none" strike="noStrike" kern="1200" baseline="0" dirty="0" smtClean="0">
                <a:solidFill>
                  <a:schemeClr val="tx1"/>
                </a:solidFill>
                <a:latin typeface="+mn-lt"/>
                <a:ea typeface="+mn-ea"/>
                <a:cs typeface="+mn-cs"/>
              </a:rPr>
              <a:t>.</a:t>
            </a:r>
            <a:endParaRPr lang="sv-SE" sz="1200" dirty="0" smtClean="0">
              <a:latin typeface="Garamond" panose="02020404030301010803" pitchFamily="18" charset="0"/>
            </a:endParaRP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33</a:t>
            </a:fld>
            <a:endParaRPr lang="sv-SE"/>
          </a:p>
        </p:txBody>
      </p:sp>
    </p:spTree>
    <p:extLst>
      <p:ext uri="{BB962C8B-B14F-4D97-AF65-F5344CB8AC3E}">
        <p14:creationId xmlns:p14="http://schemas.microsoft.com/office/powerpoint/2010/main" val="342974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34</a:t>
            </a:fld>
            <a:endParaRPr lang="sv-SE"/>
          </a:p>
        </p:txBody>
      </p:sp>
    </p:spTree>
    <p:extLst>
      <p:ext uri="{BB962C8B-B14F-4D97-AF65-F5344CB8AC3E}">
        <p14:creationId xmlns:p14="http://schemas.microsoft.com/office/powerpoint/2010/main" val="133743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smtClean="0"/>
              <a:t>These</a:t>
            </a:r>
            <a:r>
              <a:rPr lang="sv-SE" dirty="0" smtClean="0"/>
              <a:t> </a:t>
            </a:r>
            <a:r>
              <a:rPr lang="sv-SE" dirty="0" err="1" smtClean="0"/>
              <a:t>values</a:t>
            </a:r>
            <a:r>
              <a:rPr lang="sv-SE" dirty="0" smtClean="0"/>
              <a:t> </a:t>
            </a:r>
            <a:r>
              <a:rPr lang="sv-SE" dirty="0" err="1" smtClean="0"/>
              <a:t>are</a:t>
            </a:r>
            <a:r>
              <a:rPr lang="sv-SE" dirty="0" smtClean="0"/>
              <a:t> </a:t>
            </a:r>
            <a:r>
              <a:rPr lang="sv-SE" dirty="0" err="1" smtClean="0"/>
              <a:t>interconncted</a:t>
            </a:r>
            <a:r>
              <a:rPr lang="sv-SE" baseline="0" dirty="0" smtClean="0"/>
              <a:t> and as </a:t>
            </a:r>
            <a:r>
              <a:rPr lang="sv-SE" baseline="0" dirty="0" err="1" smtClean="0"/>
              <a:t>you</a:t>
            </a:r>
            <a:r>
              <a:rPr lang="sv-SE" baseline="0" dirty="0" smtClean="0"/>
              <a:t> </a:t>
            </a:r>
            <a:r>
              <a:rPr lang="sv-SE" baseline="0" dirty="0" err="1" smtClean="0"/>
              <a:t>can</a:t>
            </a:r>
            <a:r>
              <a:rPr lang="sv-SE" baseline="0" dirty="0" smtClean="0"/>
              <a:t> </a:t>
            </a:r>
            <a:r>
              <a:rPr lang="sv-SE" baseline="0" dirty="0" err="1" smtClean="0"/>
              <a:t>see</a:t>
            </a:r>
            <a:r>
              <a:rPr lang="sv-SE" baseline="0" dirty="0" smtClean="0"/>
              <a:t> </a:t>
            </a:r>
            <a:r>
              <a:rPr lang="sv-SE" dirty="0" smtClean="0"/>
              <a:t> </a:t>
            </a:r>
            <a:r>
              <a:rPr lang="sv-SE" baseline="0" dirty="0" smtClean="0"/>
              <a:t>I </a:t>
            </a:r>
            <a:r>
              <a:rPr lang="sv-SE" baseline="0" dirty="0" err="1" smtClean="0"/>
              <a:t>stole</a:t>
            </a:r>
            <a:r>
              <a:rPr lang="sv-SE" baseline="0" dirty="0" smtClean="0"/>
              <a:t> </a:t>
            </a:r>
            <a:r>
              <a:rPr lang="sv-SE" baseline="0" dirty="0" err="1" smtClean="0"/>
              <a:t>this</a:t>
            </a:r>
            <a:r>
              <a:rPr lang="sv-SE" baseline="0" dirty="0" smtClean="0"/>
              <a:t> </a:t>
            </a:r>
            <a:r>
              <a:rPr lang="sv-SE" baseline="0" dirty="0" err="1" smtClean="0"/>
              <a:t>picture</a:t>
            </a:r>
            <a:r>
              <a:rPr lang="sv-SE" baseline="0" dirty="0" smtClean="0"/>
              <a:t> from the </a:t>
            </a:r>
            <a:r>
              <a:rPr lang="sv-SE" baseline="0" dirty="0" err="1" smtClean="0"/>
              <a:t>conference</a:t>
            </a:r>
            <a:r>
              <a:rPr lang="sv-SE" baseline="0" dirty="0" smtClean="0"/>
              <a:t> </a:t>
            </a:r>
            <a:r>
              <a:rPr lang="sv-SE" baseline="0" dirty="0" err="1" smtClean="0"/>
              <a:t>webiste</a:t>
            </a:r>
            <a:r>
              <a:rPr lang="sv-SE" baseline="0" dirty="0" smtClean="0"/>
              <a:t>. And I </a:t>
            </a:r>
            <a:r>
              <a:rPr lang="sv-SE" baseline="0" dirty="0" err="1" smtClean="0"/>
              <a:t>think</a:t>
            </a:r>
            <a:r>
              <a:rPr lang="sv-SE" baseline="0" dirty="0" smtClean="0"/>
              <a:t> it is a </a:t>
            </a:r>
            <a:r>
              <a:rPr lang="sv-SE" baseline="0" dirty="0" err="1" smtClean="0"/>
              <a:t>very</a:t>
            </a:r>
            <a:r>
              <a:rPr lang="sv-SE" baseline="0" dirty="0" smtClean="0"/>
              <a:t> </a:t>
            </a:r>
            <a:r>
              <a:rPr lang="sv-SE" baseline="0" dirty="0" err="1" smtClean="0"/>
              <a:t>good</a:t>
            </a:r>
            <a:r>
              <a:rPr lang="sv-SE" baseline="0" dirty="0" smtClean="0"/>
              <a:t> and </a:t>
            </a:r>
            <a:r>
              <a:rPr lang="sv-SE" baseline="0" dirty="0" err="1" smtClean="0"/>
              <a:t>illlustrative</a:t>
            </a:r>
            <a:r>
              <a:rPr lang="sv-SE" baseline="0" dirty="0" smtClean="0"/>
              <a:t> </a:t>
            </a:r>
            <a:r>
              <a:rPr lang="sv-SE" baseline="0" dirty="0" err="1" smtClean="0"/>
              <a:t>one</a:t>
            </a:r>
            <a:r>
              <a:rPr lang="sv-SE" baseline="0" dirty="0" smtClean="0"/>
              <a:t> and I </a:t>
            </a:r>
            <a:r>
              <a:rPr lang="sv-SE" baseline="0" dirty="0" err="1" smtClean="0"/>
              <a:t>think</a:t>
            </a:r>
            <a:r>
              <a:rPr lang="sv-SE" baseline="0" dirty="0" smtClean="0"/>
              <a:t> it </a:t>
            </a:r>
            <a:r>
              <a:rPr lang="sv-SE" baseline="0" dirty="0" err="1" smtClean="0"/>
              <a:t>could</a:t>
            </a:r>
            <a:r>
              <a:rPr lang="sv-SE" baseline="0" dirty="0" smtClean="0"/>
              <a:t> be </a:t>
            </a:r>
            <a:r>
              <a:rPr lang="sv-SE" baseline="0" dirty="0" err="1" smtClean="0"/>
              <a:t>applied</a:t>
            </a:r>
            <a:r>
              <a:rPr lang="sv-SE" baseline="0" dirty="0" smtClean="0"/>
              <a:t> for </a:t>
            </a:r>
            <a:r>
              <a:rPr lang="sv-SE" baseline="0" dirty="0" err="1" smtClean="0"/>
              <a:t>most</a:t>
            </a:r>
            <a:r>
              <a:rPr lang="sv-SE" baseline="0" dirty="0" smtClean="0"/>
              <a:t> </a:t>
            </a:r>
            <a:r>
              <a:rPr lang="sv-SE" baseline="0" dirty="0" err="1" smtClean="0"/>
              <a:t>contexts</a:t>
            </a:r>
            <a:r>
              <a:rPr lang="sv-SE" baseline="0" dirty="0" smtClean="0"/>
              <a:t> </a:t>
            </a:r>
            <a:r>
              <a:rPr lang="sv-SE" baseline="0" dirty="0" err="1" smtClean="0"/>
              <a:t>areound</a:t>
            </a:r>
            <a:r>
              <a:rPr lang="sv-SE" baseline="0" dirty="0" smtClean="0"/>
              <a:t> the </a:t>
            </a:r>
            <a:r>
              <a:rPr lang="sv-SE" baseline="0" dirty="0" err="1" smtClean="0"/>
              <a:t>world</a:t>
            </a:r>
            <a:r>
              <a:rPr lang="sv-SE" baseline="0" dirty="0" smtClean="0"/>
              <a:t>. </a:t>
            </a:r>
            <a:r>
              <a:rPr lang="sv-SE" baseline="0" dirty="0" err="1" smtClean="0"/>
              <a:t>Its</a:t>
            </a:r>
            <a:r>
              <a:rPr lang="sv-SE" baseline="0" dirty="0" smtClean="0"/>
              <a:t> </a:t>
            </a:r>
            <a:r>
              <a:rPr lang="sv-SE" baseline="0" dirty="0" err="1" smtClean="0"/>
              <a:t>showing</a:t>
            </a:r>
            <a:r>
              <a:rPr lang="sv-SE" baseline="0" dirty="0" smtClean="0"/>
              <a:t> and </a:t>
            </a:r>
            <a:r>
              <a:rPr lang="sv-SE" baseline="0" dirty="0" err="1" smtClean="0"/>
              <a:t>recogbnises</a:t>
            </a:r>
            <a:r>
              <a:rPr lang="sv-SE" baseline="0" dirty="0" smtClean="0"/>
              <a:t> the </a:t>
            </a:r>
            <a:r>
              <a:rPr lang="sv-SE" baseline="0" dirty="0" err="1" smtClean="0"/>
              <a:t>diversity</a:t>
            </a:r>
            <a:r>
              <a:rPr lang="sv-SE" baseline="0" dirty="0" smtClean="0"/>
              <a:t> </a:t>
            </a:r>
            <a:r>
              <a:rPr lang="sv-SE" baseline="0" dirty="0" err="1" smtClean="0"/>
              <a:t>of</a:t>
            </a:r>
            <a:r>
              <a:rPr lang="sv-SE" baseline="0" dirty="0" smtClean="0"/>
              <a:t> </a:t>
            </a:r>
            <a:r>
              <a:rPr lang="sv-SE" baseline="0" dirty="0" err="1" smtClean="0"/>
              <a:t>values</a:t>
            </a:r>
            <a:r>
              <a:rPr lang="sv-SE" baseline="0" dirty="0" smtClean="0"/>
              <a:t> </a:t>
            </a:r>
            <a:r>
              <a:rPr lang="sv-SE" baseline="0" dirty="0" err="1" smtClean="0"/>
              <a:t>of</a:t>
            </a:r>
            <a:r>
              <a:rPr lang="sv-SE" baseline="0" dirty="0" smtClean="0"/>
              <a:t> Sri Lankan </a:t>
            </a:r>
            <a:r>
              <a:rPr lang="sv-SE" baseline="0" dirty="0" err="1" smtClean="0"/>
              <a:t>forests</a:t>
            </a:r>
            <a:r>
              <a:rPr lang="sv-SE" baseline="0" dirty="0" smtClean="0"/>
              <a:t> </a:t>
            </a:r>
            <a:r>
              <a:rPr lang="sv-SE" dirty="0" err="1" smtClean="0"/>
              <a:t>thorough</a:t>
            </a:r>
            <a:r>
              <a:rPr lang="sv-SE" baseline="0" dirty="0" smtClean="0"/>
              <a:t> the landscape and the </a:t>
            </a:r>
            <a:r>
              <a:rPr lang="sv-SE" baseline="0" dirty="0" err="1" smtClean="0"/>
              <a:t>interconnections</a:t>
            </a:r>
            <a:r>
              <a:rPr lang="sv-SE" baseline="0" dirty="0" smtClean="0"/>
              <a:t> </a:t>
            </a:r>
            <a:r>
              <a:rPr lang="sv-SE" baseline="0" dirty="0" err="1" smtClean="0"/>
              <a:t>between</a:t>
            </a:r>
            <a:r>
              <a:rPr lang="sv-SE" baseline="0" dirty="0" smtClean="0"/>
              <a:t> </a:t>
            </a:r>
            <a:r>
              <a:rPr lang="sv-SE" baseline="0" dirty="0" err="1" smtClean="0"/>
              <a:t>them</a:t>
            </a:r>
            <a:r>
              <a:rPr lang="sv-SE" baseline="0" dirty="0" smtClean="0"/>
              <a:t>. </a:t>
            </a:r>
            <a:r>
              <a:rPr lang="sv-SE" baseline="0" dirty="0" err="1" smtClean="0"/>
              <a:t>Even</a:t>
            </a:r>
            <a:r>
              <a:rPr lang="sv-SE" baseline="0" dirty="0" smtClean="0"/>
              <a:t> is the </a:t>
            </a:r>
            <a:r>
              <a:rPr lang="sv-SE" baseline="0" dirty="0" err="1" smtClean="0"/>
              <a:t>picture</a:t>
            </a:r>
            <a:r>
              <a:rPr lang="sv-SE" baseline="0" dirty="0" smtClean="0"/>
              <a:t> is a </a:t>
            </a:r>
            <a:r>
              <a:rPr lang="sv-SE" baseline="0" dirty="0" err="1" smtClean="0"/>
              <a:t>nice</a:t>
            </a:r>
            <a:r>
              <a:rPr lang="sv-SE" baseline="0" dirty="0" smtClean="0"/>
              <a:t> </a:t>
            </a:r>
            <a:r>
              <a:rPr lang="sv-SE" baseline="0" dirty="0" err="1" smtClean="0"/>
              <a:t>one</a:t>
            </a:r>
            <a:r>
              <a:rPr lang="sv-SE" baseline="0" dirty="0" smtClean="0"/>
              <a:t> it is </a:t>
            </a:r>
            <a:r>
              <a:rPr lang="sv-SE" baseline="0" dirty="0" err="1" smtClean="0"/>
              <a:t>complex</a:t>
            </a:r>
            <a:r>
              <a:rPr lang="sv-SE" baseline="0" dirty="0" smtClean="0"/>
              <a:t> </a:t>
            </a:r>
            <a:r>
              <a:rPr lang="sv-SE" baseline="0" dirty="0" err="1" smtClean="0"/>
              <a:t>one</a:t>
            </a:r>
            <a:r>
              <a:rPr lang="sv-SE" baseline="0" dirty="0" smtClean="0"/>
              <a:t>. </a:t>
            </a:r>
            <a:r>
              <a:rPr lang="sv-SE" baseline="0" dirty="0" err="1" smtClean="0"/>
              <a:t>Today</a:t>
            </a:r>
            <a:r>
              <a:rPr lang="sv-SE" baseline="0" dirty="0" smtClean="0"/>
              <a:t> </a:t>
            </a:r>
            <a:r>
              <a:rPr lang="sv-SE" baseline="0" dirty="0" err="1" smtClean="0"/>
              <a:t>we</a:t>
            </a:r>
            <a:r>
              <a:rPr lang="sv-SE" baseline="0" dirty="0" smtClean="0"/>
              <a:t> live </a:t>
            </a:r>
            <a:r>
              <a:rPr lang="sv-SE" baseline="0" dirty="0" err="1" smtClean="0"/>
              <a:t>more</a:t>
            </a:r>
            <a:r>
              <a:rPr lang="sv-SE" baseline="0" dirty="0" smtClean="0"/>
              <a:t> and </a:t>
            </a:r>
            <a:r>
              <a:rPr lang="sv-SE" baseline="0" dirty="0" err="1" smtClean="0"/>
              <a:t>more</a:t>
            </a:r>
            <a:r>
              <a:rPr lang="sv-SE" baseline="0" dirty="0" smtClean="0"/>
              <a:t> in a </a:t>
            </a:r>
            <a:r>
              <a:rPr lang="sv-SE" baseline="0" dirty="0" err="1" smtClean="0"/>
              <a:t>complex</a:t>
            </a:r>
            <a:r>
              <a:rPr lang="sv-SE" baseline="0" dirty="0" smtClean="0"/>
              <a:t> and </a:t>
            </a:r>
            <a:r>
              <a:rPr lang="sv-SE" baseline="0" dirty="0" err="1" smtClean="0"/>
              <a:t>connected</a:t>
            </a:r>
            <a:r>
              <a:rPr lang="sv-SE" baseline="0" dirty="0" smtClean="0"/>
              <a:t> </a:t>
            </a:r>
            <a:r>
              <a:rPr lang="sv-SE" baseline="0" dirty="0" err="1" smtClean="0"/>
              <a:t>world</a:t>
            </a:r>
            <a:r>
              <a:rPr lang="sv-SE" baseline="0" dirty="0" smtClean="0"/>
              <a:t> </a:t>
            </a:r>
            <a:r>
              <a:rPr lang="sv-SE" baseline="0" dirty="0" err="1" smtClean="0"/>
              <a:t>which</a:t>
            </a:r>
            <a:r>
              <a:rPr lang="sv-SE" baseline="0" dirty="0" smtClean="0"/>
              <a:t> </a:t>
            </a:r>
            <a:r>
              <a:rPr lang="sv-SE" baseline="0" dirty="0" err="1" smtClean="0"/>
              <a:t>also</a:t>
            </a:r>
            <a:r>
              <a:rPr lang="sv-SE" baseline="0" dirty="0" smtClean="0"/>
              <a:t> has </a:t>
            </a:r>
            <a:r>
              <a:rPr lang="sv-SE" baseline="0" dirty="0" err="1" smtClean="0"/>
              <a:t>implications</a:t>
            </a:r>
            <a:r>
              <a:rPr lang="sv-SE" baseline="0" dirty="0" smtClean="0"/>
              <a:t> for </a:t>
            </a:r>
            <a:r>
              <a:rPr lang="sv-SE" baseline="0" dirty="0" err="1" smtClean="0"/>
              <a:t>forested</a:t>
            </a:r>
            <a:r>
              <a:rPr lang="sv-SE" baseline="0" dirty="0" smtClean="0"/>
              <a:t> landscapes. It is </a:t>
            </a:r>
            <a:r>
              <a:rPr lang="sv-SE" baseline="0" dirty="0" err="1" smtClean="0"/>
              <a:t>very</a:t>
            </a:r>
            <a:r>
              <a:rPr lang="sv-SE" baseline="0" dirty="0" smtClean="0"/>
              <a:t> </a:t>
            </a:r>
            <a:r>
              <a:rPr lang="sv-SE" baseline="0" dirty="0" err="1" smtClean="0"/>
              <a:t>important</a:t>
            </a:r>
            <a:r>
              <a:rPr lang="sv-SE" baseline="0" dirty="0" smtClean="0"/>
              <a:t> </a:t>
            </a:r>
            <a:r>
              <a:rPr lang="sv-SE" baseline="0" dirty="0" err="1" smtClean="0"/>
              <a:t>to</a:t>
            </a:r>
            <a:r>
              <a:rPr lang="sv-SE" baseline="0" dirty="0" smtClean="0"/>
              <a:t> be </a:t>
            </a:r>
            <a:r>
              <a:rPr lang="sv-SE" baseline="0" dirty="0" err="1" smtClean="0"/>
              <a:t>aware</a:t>
            </a:r>
            <a:r>
              <a:rPr lang="sv-SE" baseline="0" dirty="0" smtClean="0"/>
              <a:t> </a:t>
            </a:r>
            <a:r>
              <a:rPr lang="sv-SE" baseline="0" dirty="0" err="1" smtClean="0"/>
              <a:t>of</a:t>
            </a:r>
            <a:r>
              <a:rPr lang="sv-SE" baseline="0" dirty="0" smtClean="0"/>
              <a:t> all </a:t>
            </a:r>
            <a:r>
              <a:rPr lang="sv-SE" baseline="0" dirty="0" err="1" smtClean="0"/>
              <a:t>these</a:t>
            </a:r>
            <a:r>
              <a:rPr lang="sv-SE" baseline="0" dirty="0" smtClean="0"/>
              <a:t> </a:t>
            </a:r>
            <a:r>
              <a:rPr lang="sv-SE" baseline="0" dirty="0" err="1" smtClean="0"/>
              <a:t>values</a:t>
            </a:r>
            <a:r>
              <a:rPr lang="sv-SE" baseline="0" dirty="0" smtClean="0"/>
              <a:t> and the and </a:t>
            </a:r>
            <a:r>
              <a:rPr lang="sv-SE" baseline="0" dirty="0" err="1" smtClean="0"/>
              <a:t>how</a:t>
            </a:r>
            <a:r>
              <a:rPr lang="sv-SE" baseline="0" dirty="0" smtClean="0"/>
              <a:t> </a:t>
            </a:r>
            <a:r>
              <a:rPr lang="sv-SE" baseline="0" dirty="0" err="1" smtClean="0"/>
              <a:t>they</a:t>
            </a:r>
            <a:r>
              <a:rPr lang="sv-SE" baseline="0" dirty="0" smtClean="0"/>
              <a:t> </a:t>
            </a:r>
            <a:r>
              <a:rPr lang="sv-SE" baseline="0" dirty="0" err="1" smtClean="0"/>
              <a:t>interconnect</a:t>
            </a:r>
            <a:r>
              <a:rPr lang="sv-SE" baseline="0" dirty="0" smtClean="0"/>
              <a:t> </a:t>
            </a:r>
            <a:r>
              <a:rPr lang="sv-SE" baseline="0" dirty="0" err="1" smtClean="0"/>
              <a:t>with</a:t>
            </a:r>
            <a:r>
              <a:rPr lang="sv-SE" baseline="0" dirty="0" smtClean="0"/>
              <a:t> </a:t>
            </a:r>
            <a:r>
              <a:rPr lang="sv-SE" baseline="0" dirty="0" err="1" smtClean="0"/>
              <a:t>each</a:t>
            </a:r>
            <a:r>
              <a:rPr lang="sv-SE" baseline="0" dirty="0" smtClean="0"/>
              <a:t> </a:t>
            </a:r>
            <a:r>
              <a:rPr lang="sv-SE" baseline="0" dirty="0" err="1" smtClean="0"/>
              <a:t>other</a:t>
            </a:r>
            <a:r>
              <a:rPr lang="sv-SE" baseline="0" dirty="0" smtClean="0"/>
              <a:t> and </a:t>
            </a:r>
            <a:r>
              <a:rPr lang="sv-SE" baseline="0" dirty="0" err="1" smtClean="0"/>
              <a:t>also</a:t>
            </a:r>
            <a:r>
              <a:rPr lang="sv-SE" baseline="0" dirty="0" smtClean="0"/>
              <a:t> be </a:t>
            </a:r>
            <a:r>
              <a:rPr lang="sv-SE" baseline="0" dirty="0" err="1" smtClean="0"/>
              <a:t>aware</a:t>
            </a:r>
            <a:r>
              <a:rPr lang="sv-SE" baseline="0" dirty="0" smtClean="0"/>
              <a:t> </a:t>
            </a:r>
            <a:r>
              <a:rPr lang="sv-SE" baseline="0" dirty="0" err="1" smtClean="0"/>
              <a:t>of</a:t>
            </a:r>
            <a:r>
              <a:rPr lang="sv-SE" baseline="0" dirty="0" smtClean="0"/>
              <a:t> all the different </a:t>
            </a:r>
            <a:r>
              <a:rPr lang="sv-SE" baseline="0" dirty="0" err="1" smtClean="0"/>
              <a:t>actors</a:t>
            </a:r>
            <a:r>
              <a:rPr lang="sv-SE" baseline="0" dirty="0" smtClean="0"/>
              <a:t> and </a:t>
            </a:r>
            <a:r>
              <a:rPr lang="sv-SE" baseline="0" dirty="0" err="1" smtClean="0"/>
              <a:t>stakeholders</a:t>
            </a:r>
            <a:r>
              <a:rPr lang="sv-SE" baseline="0" dirty="0" smtClean="0"/>
              <a:t> </a:t>
            </a:r>
            <a:r>
              <a:rPr lang="sv-SE" baseline="0" dirty="0" err="1" smtClean="0"/>
              <a:t>working</a:t>
            </a:r>
            <a:r>
              <a:rPr lang="sv-SE" baseline="0" dirty="0" smtClean="0"/>
              <a:t> </a:t>
            </a:r>
            <a:r>
              <a:rPr lang="sv-SE" baseline="0" dirty="0" err="1" smtClean="0"/>
              <a:t>within</a:t>
            </a:r>
            <a:r>
              <a:rPr lang="sv-SE" baseline="0" dirty="0" smtClean="0"/>
              <a:t> </a:t>
            </a:r>
            <a:r>
              <a:rPr lang="sv-SE" baseline="0" dirty="0" err="1" smtClean="0"/>
              <a:t>this</a:t>
            </a:r>
            <a:r>
              <a:rPr lang="sv-SE" baseline="0" dirty="0" smtClean="0"/>
              <a:t> landscape.</a:t>
            </a:r>
          </a:p>
        </p:txBody>
      </p:sp>
      <p:sp>
        <p:nvSpPr>
          <p:cNvPr id="4" name="Slide Number Placeholder 3"/>
          <p:cNvSpPr>
            <a:spLocks noGrp="1"/>
          </p:cNvSpPr>
          <p:nvPr>
            <p:ph type="sldNum" sz="quarter" idx="10"/>
          </p:nvPr>
        </p:nvSpPr>
        <p:spPr/>
        <p:txBody>
          <a:bodyPr/>
          <a:lstStyle/>
          <a:p>
            <a:fld id="{7B7C1163-D3B9-4E9D-88F1-67493F5D00C8}" type="slidenum">
              <a:rPr lang="sv-SE" smtClean="0"/>
              <a:t>4</a:t>
            </a:fld>
            <a:endParaRPr lang="sv-SE"/>
          </a:p>
        </p:txBody>
      </p:sp>
    </p:spTree>
    <p:extLst>
      <p:ext uri="{BB962C8B-B14F-4D97-AF65-F5344CB8AC3E}">
        <p14:creationId xmlns:p14="http://schemas.microsoft.com/office/powerpoint/2010/main" val="24508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Globally, forests cover about 4 billion ha or 31% of the world’s land surface (relative to a</a:t>
            </a:r>
          </a:p>
          <a:p>
            <a:r>
              <a:rPr lang="en-US" sz="1200" b="0" i="0" u="none" strike="noStrike" kern="1200" baseline="0" dirty="0" smtClean="0">
                <a:solidFill>
                  <a:schemeClr val="tx1"/>
                </a:solidFill>
                <a:latin typeface="+mn-lt"/>
                <a:ea typeface="+mn-ea"/>
                <a:cs typeface="+mn-cs"/>
              </a:rPr>
              <a:t>pre-industrial area of 5.9 billion hectares of forests). Most forests occur in the tropics, and</a:t>
            </a:r>
          </a:p>
          <a:p>
            <a:r>
              <a:rPr lang="en-US" sz="1200" b="0" i="0" u="none" strike="noStrike" kern="1200" baseline="0" dirty="0" smtClean="0">
                <a:solidFill>
                  <a:schemeClr val="tx1"/>
                </a:solidFill>
                <a:latin typeface="+mn-lt"/>
                <a:ea typeface="+mn-ea"/>
                <a:cs typeface="+mn-cs"/>
              </a:rPr>
              <a:t>in large areas of the Northern hemisphere in Canada, the US, Europe, Siberia and China</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5</a:t>
            </a:fld>
            <a:endParaRPr lang="sv-SE"/>
          </a:p>
        </p:txBody>
      </p:sp>
    </p:spTree>
    <p:extLst>
      <p:ext uri="{BB962C8B-B14F-4D97-AF65-F5344CB8AC3E}">
        <p14:creationId xmlns:p14="http://schemas.microsoft.com/office/powerpoint/2010/main" val="591852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smtClean="0">
                <a:solidFill>
                  <a:schemeClr val="tx1"/>
                </a:solidFill>
                <a:latin typeface="+mn-lt"/>
                <a:ea typeface="+mn-ea"/>
                <a:cs typeface="+mn-cs"/>
              </a:rPr>
              <a:t>In terms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trees</a:t>
            </a:r>
            <a:r>
              <a:rPr lang="sv-SE" sz="1200" b="0" i="0" u="none" strike="noStrike" kern="1200" baseline="0" dirty="0" smtClean="0">
                <a:solidFill>
                  <a:schemeClr val="tx1"/>
                </a:solidFill>
                <a:latin typeface="+mn-lt"/>
                <a:ea typeface="+mn-ea"/>
                <a:cs typeface="+mn-cs"/>
              </a:rPr>
              <a:t> on </a:t>
            </a:r>
            <a:r>
              <a:rPr lang="sv-SE" sz="1200" b="0" i="0" u="none" strike="noStrike" kern="1200" baseline="0" dirty="0" err="1" smtClean="0">
                <a:solidFill>
                  <a:schemeClr val="tx1"/>
                </a:solidFill>
                <a:latin typeface="+mn-lt"/>
                <a:ea typeface="+mn-ea"/>
                <a:cs typeface="+mn-cs"/>
              </a:rPr>
              <a:t>agricultural</a:t>
            </a:r>
            <a:r>
              <a:rPr lang="sv-SE" sz="1200" b="0" i="0" u="none" strike="noStrike" kern="1200" baseline="0" dirty="0" smtClean="0">
                <a:solidFill>
                  <a:schemeClr val="tx1"/>
                </a:solidFill>
                <a:latin typeface="+mn-lt"/>
                <a:ea typeface="+mn-ea"/>
                <a:cs typeface="+mn-cs"/>
              </a:rPr>
              <a:t> land </a:t>
            </a:r>
            <a:r>
              <a:rPr lang="sv-SE" sz="1200" b="0" i="0" u="none" strike="noStrike" kern="1200" baseline="0" dirty="0" err="1" smtClean="0">
                <a:solidFill>
                  <a:schemeClr val="tx1"/>
                </a:solidFill>
                <a:latin typeface="+mn-lt"/>
                <a:ea typeface="+mn-ea"/>
                <a:cs typeface="+mn-cs"/>
              </a:rPr>
              <a:t>approximately</a:t>
            </a:r>
            <a:r>
              <a:rPr lang="sv-SE" sz="1200" b="0" i="0" u="none" strike="noStrike" kern="1200" baseline="0" dirty="0" smtClean="0">
                <a:solidFill>
                  <a:schemeClr val="tx1"/>
                </a:solidFill>
                <a:latin typeface="+mn-lt"/>
                <a:ea typeface="+mn-ea"/>
                <a:cs typeface="+mn-cs"/>
              </a:rPr>
              <a:t> 40%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all </a:t>
            </a:r>
            <a:r>
              <a:rPr lang="en-US" sz="1200" b="0" i="0" u="none" strike="noStrike" kern="1200" baseline="0" dirty="0" smtClean="0">
                <a:solidFill>
                  <a:schemeClr val="tx1"/>
                </a:solidFill>
                <a:latin typeface="+mn-lt"/>
                <a:ea typeface="+mn-ea"/>
                <a:cs typeface="+mn-cs"/>
              </a:rPr>
              <a:t>agricultural land in the year 2010 had at least 10% tree cover (which corresponds to the FAO definition of Forest) accounting </a:t>
            </a:r>
            <a:r>
              <a:rPr lang="en-US" sz="1100" b="0" i="0" u="none" strike="noStrike" kern="1200" baseline="0" dirty="0" smtClean="0">
                <a:solidFill>
                  <a:schemeClr val="tx1"/>
                </a:solidFill>
                <a:latin typeface="+mn-lt"/>
                <a:ea typeface="+mn-ea"/>
                <a:cs typeface="+mn-cs"/>
              </a:rPr>
              <a:t>for more than 43% of all agricultural land under some </a:t>
            </a:r>
            <a:r>
              <a:rPr lang="sv-SE" sz="1100" b="0" i="0" u="none" strike="noStrike" kern="1200" baseline="0" dirty="0" smtClean="0">
                <a:solidFill>
                  <a:schemeClr val="tx1"/>
                </a:solidFill>
                <a:latin typeface="+mn-lt"/>
                <a:ea typeface="+mn-ea"/>
                <a:cs typeface="+mn-cs"/>
              </a:rPr>
              <a:t>variation </a:t>
            </a:r>
            <a:r>
              <a:rPr lang="sv-SE" sz="1100" b="0" i="0" u="none" strike="noStrike" kern="1200" baseline="0" dirty="0" err="1" smtClean="0">
                <a:solidFill>
                  <a:schemeClr val="tx1"/>
                </a:solidFill>
                <a:latin typeface="+mn-lt"/>
                <a:ea typeface="+mn-ea"/>
                <a:cs typeface="+mn-cs"/>
              </a:rPr>
              <a:t>of</a:t>
            </a:r>
            <a:r>
              <a:rPr lang="sv-SE" sz="1100" b="0" i="0" u="none" strike="noStrike" kern="1200" baseline="0" dirty="0" smtClean="0">
                <a:solidFill>
                  <a:schemeClr val="tx1"/>
                </a:solidFill>
                <a:latin typeface="+mn-lt"/>
                <a:ea typeface="+mn-ea"/>
                <a:cs typeface="+mn-cs"/>
              </a:rPr>
              <a:t> </a:t>
            </a:r>
            <a:r>
              <a:rPr lang="sv-SE" sz="1100" b="0" i="0" u="none" strike="noStrike" kern="1200" baseline="0" dirty="0" err="1" smtClean="0">
                <a:solidFill>
                  <a:schemeClr val="tx1"/>
                </a:solidFill>
                <a:latin typeface="+mn-lt"/>
                <a:ea typeface="+mn-ea"/>
                <a:cs typeface="+mn-cs"/>
              </a:rPr>
              <a:t>agroforestr</a:t>
            </a:r>
            <a:r>
              <a:rPr lang="sv-SE" sz="1200" b="0" i="0" u="none" strike="noStrike" kern="1200" baseline="0" dirty="0" err="1" smtClean="0">
                <a:solidFill>
                  <a:schemeClr val="tx1"/>
                </a:solidFill>
                <a:latin typeface="+mn-lt"/>
                <a:ea typeface="+mn-ea"/>
                <a:cs typeface="+mn-cs"/>
              </a:rPr>
              <a:t>y</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approaches</a:t>
            </a:r>
            <a:r>
              <a:rPr lang="sv-SE" sz="1200" b="0" i="0" u="none" strike="noStrike" kern="1200" baseline="0" dirty="0" smtClean="0">
                <a:solidFill>
                  <a:schemeClr val="tx1"/>
                </a:solidFill>
                <a:latin typeface="+mn-lt"/>
                <a:ea typeface="+mn-ea"/>
                <a:cs typeface="+mn-cs"/>
              </a:rPr>
              <a:t>.</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6</a:t>
            </a:fld>
            <a:endParaRPr lang="sv-SE"/>
          </a:p>
        </p:txBody>
      </p:sp>
    </p:spTree>
    <p:extLst>
      <p:ext uri="{BB962C8B-B14F-4D97-AF65-F5344CB8AC3E}">
        <p14:creationId xmlns:p14="http://schemas.microsoft.com/office/powerpoint/2010/main" val="264590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Historically, deforestation was largely in the US, Europe and Eastern Europe, today, the</a:t>
            </a:r>
          </a:p>
          <a:p>
            <a:r>
              <a:rPr lang="en-US" sz="1200" b="0" i="0" u="none" strike="noStrike" kern="1200" baseline="0" dirty="0" smtClean="0">
                <a:solidFill>
                  <a:schemeClr val="tx1"/>
                </a:solidFill>
                <a:latin typeface="+mn-lt"/>
                <a:ea typeface="+mn-ea"/>
                <a:cs typeface="+mn-cs"/>
              </a:rPr>
              <a:t>largest deforestation rates are observed in tropical rain forest regions. Figure 1.11 also</a:t>
            </a:r>
          </a:p>
          <a:p>
            <a:r>
              <a:rPr lang="en-US" sz="1200" b="0" i="0" u="none" strike="noStrike" kern="1200" baseline="0" dirty="0" smtClean="0">
                <a:solidFill>
                  <a:schemeClr val="tx1"/>
                </a:solidFill>
                <a:latin typeface="+mn-lt"/>
                <a:ea typeface="+mn-ea"/>
                <a:cs typeface="+mn-cs"/>
              </a:rPr>
              <a:t>shows that boreal regions have reversed the trend and are now increasing their forest</a:t>
            </a:r>
          </a:p>
          <a:p>
            <a:r>
              <a:rPr lang="en-US" sz="1200" b="0" i="0" u="none" strike="noStrike" kern="1200" baseline="0" dirty="0" smtClean="0">
                <a:solidFill>
                  <a:schemeClr val="tx1"/>
                </a:solidFill>
                <a:latin typeface="+mn-lt"/>
                <a:ea typeface="+mn-ea"/>
                <a:cs typeface="+mn-cs"/>
              </a:rPr>
              <a:t>cover. By taking into account the emissions and sinks combined, the net contribution of land use change to global emissions is about</a:t>
            </a:r>
          </a:p>
          <a:p>
            <a:r>
              <a:rPr lang="sv-SE" sz="1200" b="0" i="0" u="none" strike="noStrike" kern="1200" baseline="0" dirty="0" smtClean="0">
                <a:solidFill>
                  <a:schemeClr val="tx1"/>
                </a:solidFill>
                <a:latin typeface="+mn-lt"/>
                <a:ea typeface="+mn-ea"/>
                <a:cs typeface="+mn-cs"/>
              </a:rPr>
              <a:t>10% (0.9 </a:t>
            </a:r>
            <a:r>
              <a:rPr lang="sv-SE" sz="1200" b="0" i="0" u="none" strike="noStrike" kern="1200" baseline="0" dirty="0" err="1" smtClean="0">
                <a:solidFill>
                  <a:schemeClr val="tx1"/>
                </a:solidFill>
                <a:latin typeface="+mn-lt"/>
                <a:ea typeface="+mn-ea"/>
                <a:cs typeface="+mn-cs"/>
              </a:rPr>
              <a:t>PgC</a:t>
            </a:r>
            <a:r>
              <a:rPr lang="sv-SE" sz="1200" b="0" i="0" u="none" strike="noStrike" kern="1200" baseline="0" dirty="0" smtClean="0">
                <a:solidFill>
                  <a:schemeClr val="tx1"/>
                </a:solidFill>
                <a:latin typeface="+mn-lt"/>
                <a:ea typeface="+mn-ea"/>
                <a:cs typeface="+mn-cs"/>
              </a:rPr>
              <a:t>/yr)</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7</a:t>
            </a:fld>
            <a:endParaRPr lang="sv-SE"/>
          </a:p>
        </p:txBody>
      </p:sp>
    </p:spTree>
    <p:extLst>
      <p:ext uri="{BB962C8B-B14F-4D97-AF65-F5344CB8AC3E}">
        <p14:creationId xmlns:p14="http://schemas.microsoft.com/office/powerpoint/2010/main" val="372834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More than two billion hectares worldwide may offer some form of opportunities for</a:t>
            </a:r>
          </a:p>
          <a:p>
            <a:r>
              <a:rPr lang="en-US" sz="1200" b="0" i="0" u="none" strike="noStrike" kern="1200" baseline="0" dirty="0" smtClean="0">
                <a:solidFill>
                  <a:schemeClr val="tx1"/>
                </a:solidFill>
                <a:latin typeface="+mn-lt"/>
                <a:ea typeface="+mn-ea"/>
                <a:cs typeface="+mn-cs"/>
              </a:rPr>
              <a:t>restoration. In areas that were deforested but are not currently densely populated or</a:t>
            </a:r>
          </a:p>
          <a:p>
            <a:r>
              <a:rPr lang="en-US" sz="1200" b="0" i="0" u="none" strike="noStrike" kern="1200" baseline="0" dirty="0" smtClean="0">
                <a:solidFill>
                  <a:schemeClr val="tx1"/>
                </a:solidFill>
                <a:latin typeface="+mn-lt"/>
                <a:ea typeface="+mn-ea"/>
                <a:cs typeface="+mn-cs"/>
              </a:rPr>
              <a:t>cultivated it may be possible to undertake some form of restoration, ranging from complete</a:t>
            </a:r>
          </a:p>
          <a:p>
            <a:r>
              <a:rPr lang="en-US" sz="1200" b="0" i="0" u="none" strike="noStrike" kern="1200" baseline="0" dirty="0" smtClean="0">
                <a:solidFill>
                  <a:schemeClr val="tx1"/>
                </a:solidFill>
                <a:latin typeface="+mn-lt"/>
                <a:ea typeface="+mn-ea"/>
                <a:cs typeface="+mn-cs"/>
              </a:rPr>
              <a:t>reforestation of closed canopy cover to more mosaic restoration that includes restored</a:t>
            </a:r>
          </a:p>
          <a:p>
            <a:r>
              <a:rPr lang="en-US" sz="1200" b="0" i="0" u="none" strike="noStrike" kern="1200" baseline="0" dirty="0" smtClean="0">
                <a:solidFill>
                  <a:schemeClr val="tx1"/>
                </a:solidFill>
                <a:latin typeface="+mn-lt"/>
                <a:ea typeface="+mn-ea"/>
                <a:cs typeface="+mn-cs"/>
              </a:rPr>
              <a:t>forest areas interspersed with other land uses including agroforestry, small scale agriculture</a:t>
            </a:r>
          </a:p>
          <a:p>
            <a:r>
              <a:rPr lang="en-US" sz="1200" b="0" i="0" u="none" strike="noStrike" kern="1200" baseline="0" dirty="0" smtClean="0">
                <a:solidFill>
                  <a:schemeClr val="tx1"/>
                </a:solidFill>
                <a:latin typeface="+mn-lt"/>
                <a:ea typeface="+mn-ea"/>
                <a:cs typeface="+mn-cs"/>
              </a:rPr>
              <a:t>and settlements. Any restoration has to be </a:t>
            </a:r>
            <a:r>
              <a:rPr lang="en-US" sz="1200" b="0" i="0" u="none" strike="noStrike" kern="1200" baseline="0" dirty="0" err="1" smtClean="0">
                <a:solidFill>
                  <a:schemeClr val="tx1"/>
                </a:solidFill>
                <a:latin typeface="+mn-lt"/>
                <a:ea typeface="+mn-ea"/>
                <a:cs typeface="+mn-cs"/>
              </a:rPr>
              <a:t>contexst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specifci</a:t>
            </a:r>
            <a:r>
              <a:rPr lang="en-US" sz="1200" b="0" i="0" u="none" strike="noStrike" kern="1200" baseline="0" dirty="0" smtClean="0">
                <a:solidFill>
                  <a:schemeClr val="tx1"/>
                </a:solidFill>
                <a:latin typeface="+mn-lt"/>
                <a:ea typeface="+mn-ea"/>
                <a:cs typeface="+mn-cs"/>
              </a:rPr>
              <a:t> taking into account the local social, </a:t>
            </a:r>
            <a:r>
              <a:rPr lang="en-US" sz="1200" b="0" i="0" u="none" strike="noStrike" kern="1200" baseline="0" dirty="0" err="1" smtClean="0">
                <a:solidFill>
                  <a:schemeClr val="tx1"/>
                </a:solidFill>
                <a:latin typeface="+mn-lt"/>
                <a:ea typeface="+mn-ea"/>
                <a:cs typeface="+mn-cs"/>
              </a:rPr>
              <a:t>economci</a:t>
            </a:r>
            <a:r>
              <a:rPr lang="en-US" sz="1200" b="0" i="0" u="none" strike="noStrike" kern="1200" baseline="0" dirty="0" smtClean="0">
                <a:solidFill>
                  <a:schemeClr val="tx1"/>
                </a:solidFill>
                <a:latin typeface="+mn-lt"/>
                <a:ea typeface="+mn-ea"/>
                <a:cs typeface="+mn-cs"/>
              </a:rPr>
              <a:t> and ecological situation. And I would like to </a:t>
            </a:r>
            <a:r>
              <a:rPr lang="en-US" sz="1200" b="0" i="0" u="none" strike="noStrike" kern="1200" baseline="0" dirty="0" err="1" smtClean="0">
                <a:solidFill>
                  <a:schemeClr val="tx1"/>
                </a:solidFill>
                <a:latin typeface="+mn-lt"/>
                <a:ea typeface="+mn-ea"/>
                <a:cs typeface="+mn-cs"/>
              </a:rPr>
              <a:t>examplify</a:t>
            </a:r>
            <a:r>
              <a:rPr lang="en-US" sz="1200" b="0" i="0" u="none" strike="noStrike" kern="1200" baseline="0" dirty="0" smtClean="0">
                <a:solidFill>
                  <a:schemeClr val="tx1"/>
                </a:solidFill>
                <a:latin typeface="+mn-lt"/>
                <a:ea typeface="+mn-ea"/>
                <a:cs typeface="+mn-cs"/>
              </a:rPr>
              <a:t> that with my own country Sweden.</a:t>
            </a:r>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8</a:t>
            </a:fld>
            <a:endParaRPr lang="sv-SE"/>
          </a:p>
        </p:txBody>
      </p:sp>
    </p:spTree>
    <p:extLst>
      <p:ext uri="{BB962C8B-B14F-4D97-AF65-F5344CB8AC3E}">
        <p14:creationId xmlns:p14="http://schemas.microsoft.com/office/powerpoint/2010/main" val="48018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And in Sweden a large forest cover that </a:t>
            </a:r>
            <a:r>
              <a:rPr lang="en-US" sz="1200" b="0" i="0" u="none" strike="noStrike" kern="1200" baseline="0" dirty="0" err="1" smtClean="0">
                <a:solidFill>
                  <a:schemeClr val="tx1"/>
                </a:solidFill>
                <a:latin typeface="+mn-lt"/>
                <a:ea typeface="+mn-ea"/>
                <a:cs typeface="+mn-cs"/>
              </a:rPr>
              <a:t>accoints</a:t>
            </a:r>
            <a:r>
              <a:rPr lang="en-US" sz="1200" b="0" i="0" u="none" strike="noStrike" kern="1200" baseline="0" dirty="0" smtClean="0">
                <a:solidFill>
                  <a:schemeClr val="tx1"/>
                </a:solidFill>
                <a:latin typeface="+mn-lt"/>
                <a:ea typeface="+mn-ea"/>
                <a:cs typeface="+mn-cs"/>
              </a:rPr>
              <a:t> for large share of the export market. </a:t>
            </a:r>
          </a:p>
          <a:p>
            <a:r>
              <a:rPr lang="en-US" sz="1200" b="0" i="0" u="none" strike="noStrike" kern="1200" baseline="0" dirty="0" smtClean="0">
                <a:solidFill>
                  <a:schemeClr val="tx1"/>
                </a:solidFill>
                <a:latin typeface="+mn-lt"/>
                <a:ea typeface="+mn-ea"/>
                <a:cs typeface="+mn-cs"/>
              </a:rPr>
              <a:t>By the end of the 1800s and early 1900s, the forest in Sweden was largely depleted due to a combination</a:t>
            </a:r>
          </a:p>
          <a:p>
            <a:r>
              <a:rPr lang="en-US" sz="1200" b="0" i="0" u="none" strike="noStrike" kern="1200" baseline="0" dirty="0" smtClean="0">
                <a:solidFill>
                  <a:schemeClr val="tx1"/>
                </a:solidFill>
                <a:latin typeface="+mn-lt"/>
                <a:ea typeface="+mn-ea"/>
                <a:cs typeface="+mn-cs"/>
              </a:rPr>
              <a:t>of </a:t>
            </a:r>
            <a:r>
              <a:rPr lang="en-US" sz="1200" b="0" i="0" u="none" strike="noStrike" kern="1200" baseline="0" dirty="0" err="1" smtClean="0">
                <a:solidFill>
                  <a:schemeClr val="tx1"/>
                </a:solidFill>
                <a:latin typeface="+mn-lt"/>
                <a:ea typeface="+mn-ea"/>
                <a:cs typeface="+mn-cs"/>
              </a:rPr>
              <a:t>industrialisation</a:t>
            </a:r>
            <a:r>
              <a:rPr lang="en-US" sz="1200" b="0" i="0" u="none" strike="noStrike" kern="1200" baseline="0" dirty="0" smtClean="0">
                <a:solidFill>
                  <a:schemeClr val="tx1"/>
                </a:solidFill>
                <a:latin typeface="+mn-lt"/>
                <a:ea typeface="+mn-ea"/>
                <a:cs typeface="+mn-cs"/>
              </a:rPr>
              <a:t> and a growing population with a need for firewood and more land for cultivation </a:t>
            </a:r>
            <a:r>
              <a:rPr lang="sv-SE" sz="1200" b="0" i="0" u="none" strike="noStrike" kern="1200" baseline="0" dirty="0" smtClean="0">
                <a:solidFill>
                  <a:schemeClr val="tx1"/>
                </a:solidFill>
                <a:latin typeface="+mn-lt"/>
                <a:ea typeface="+mn-ea"/>
                <a:cs typeface="+mn-cs"/>
              </a:rPr>
              <a:t>and </a:t>
            </a:r>
            <a:r>
              <a:rPr lang="sv-SE" sz="1200" b="0" i="0" u="none" strike="noStrike" kern="1200" baseline="0" dirty="0" err="1" smtClean="0">
                <a:solidFill>
                  <a:schemeClr val="tx1"/>
                </a:solidFill>
                <a:latin typeface="+mn-lt"/>
                <a:ea typeface="+mn-ea"/>
                <a:cs typeface="+mn-cs"/>
              </a:rPr>
              <a:t>grazing</a:t>
            </a:r>
            <a:r>
              <a:rPr lang="sv-SE" sz="1200" b="0" i="0" u="none" strike="noStrike" kern="1200" baseline="0" dirty="0" smtClean="0">
                <a:solidFill>
                  <a:schemeClr val="tx1"/>
                </a:solidFill>
                <a:latin typeface="+mn-lt"/>
                <a:ea typeface="+mn-ea"/>
                <a:cs typeface="+mn-cs"/>
              </a:rPr>
              <a:t>.</a:t>
            </a:r>
          </a:p>
          <a:p>
            <a:r>
              <a:rPr lang="sv-SE" sz="1200" b="0" i="0" u="none" strike="noStrike" kern="1200" baseline="0" dirty="0" smtClean="0">
                <a:solidFill>
                  <a:schemeClr val="tx1"/>
                </a:solidFill>
                <a:latin typeface="+mn-lt"/>
                <a:ea typeface="+mn-ea"/>
                <a:cs typeface="+mn-cs"/>
              </a:rPr>
              <a:t>Before the </a:t>
            </a:r>
            <a:r>
              <a:rPr lang="sv-SE" sz="1200" b="0" i="0" u="none" strike="noStrike" kern="1200" baseline="0" dirty="0" err="1" smtClean="0">
                <a:solidFill>
                  <a:schemeClr val="tx1"/>
                </a:solidFill>
                <a:latin typeface="+mn-lt"/>
                <a:ea typeface="+mn-ea"/>
                <a:cs typeface="+mn-cs"/>
              </a:rPr>
              <a:t>forests</a:t>
            </a:r>
            <a:r>
              <a:rPr lang="sv-SE" sz="1200" b="0" i="0" u="none" strike="noStrike" kern="1200" baseline="0" dirty="0" smtClean="0">
                <a:solidFill>
                  <a:schemeClr val="tx1"/>
                </a:solidFill>
                <a:latin typeface="+mn-lt"/>
                <a:ea typeface="+mn-ea"/>
                <a:cs typeface="+mn-cs"/>
              </a:rPr>
              <a:t> got a market </a:t>
            </a:r>
            <a:r>
              <a:rPr lang="sv-SE" sz="1200" b="0" i="0" u="none" strike="noStrike" kern="1200" baseline="0" dirty="0" err="1" smtClean="0">
                <a:solidFill>
                  <a:schemeClr val="tx1"/>
                </a:solidFill>
                <a:latin typeface="+mn-lt"/>
                <a:ea typeface="+mn-ea"/>
                <a:cs typeface="+mn-cs"/>
              </a:rPr>
              <a:t>value</a:t>
            </a:r>
            <a:r>
              <a:rPr lang="sv-SE" sz="1200" b="0" i="0" u="none" strike="noStrike" kern="1200" baseline="0" dirty="0" smtClean="0">
                <a:solidFill>
                  <a:schemeClr val="tx1"/>
                </a:solidFill>
                <a:latin typeface="+mn-lt"/>
                <a:ea typeface="+mn-ea"/>
                <a:cs typeface="+mn-cs"/>
              </a:rPr>
              <a:t>, it </a:t>
            </a:r>
            <a:r>
              <a:rPr lang="sv-SE" sz="1200" b="0" i="0" u="none" strike="noStrike" kern="1200" baseline="0" dirty="0" err="1" smtClean="0">
                <a:solidFill>
                  <a:schemeClr val="tx1"/>
                </a:solidFill>
                <a:latin typeface="+mn-lt"/>
                <a:ea typeface="+mn-ea"/>
                <a:cs typeface="+mn-cs"/>
              </a:rPr>
              <a:t>waqs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very</a:t>
            </a:r>
            <a:r>
              <a:rPr lang="sv-SE" sz="1200" b="0" i="0" u="none" strike="noStrike" kern="1200" baseline="0" dirty="0" smtClean="0">
                <a:solidFill>
                  <a:schemeClr val="tx1"/>
                </a:solidFill>
                <a:latin typeface="+mn-lt"/>
                <a:ea typeface="+mn-ea"/>
                <a:cs typeface="+mn-cs"/>
              </a:rPr>
              <a:t> common </a:t>
            </a:r>
            <a:r>
              <a:rPr lang="sv-SE" sz="1200" b="0" i="0" u="none" strike="noStrike" kern="1200" baseline="0" dirty="0" err="1" smtClean="0">
                <a:solidFill>
                  <a:schemeClr val="tx1"/>
                </a:solidFill>
                <a:latin typeface="+mn-lt"/>
                <a:ea typeface="+mn-ea"/>
                <a:cs typeface="+mn-cs"/>
              </a:rPr>
              <a:t>with</a:t>
            </a:r>
            <a:r>
              <a:rPr lang="sv-SE" sz="1200" b="0" i="0" u="none" strike="noStrike" kern="1200" baseline="0" dirty="0" smtClean="0">
                <a:solidFill>
                  <a:schemeClr val="tx1"/>
                </a:solidFill>
                <a:latin typeface="+mn-lt"/>
                <a:ea typeface="+mn-ea"/>
                <a:cs typeface="+mn-cs"/>
              </a:rPr>
              <a:t> slash and </a:t>
            </a:r>
            <a:r>
              <a:rPr lang="sv-SE" sz="1200" b="0" i="0" u="none" strike="noStrike" kern="1200" baseline="0" dirty="0" err="1" smtClean="0">
                <a:solidFill>
                  <a:schemeClr val="tx1"/>
                </a:solidFill>
                <a:latin typeface="+mn-lt"/>
                <a:ea typeface="+mn-ea"/>
                <a:cs typeface="+mn-cs"/>
              </a:rPr>
              <a:t>burn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activities</a:t>
            </a:r>
            <a:r>
              <a:rPr lang="sv-SE" sz="1200" b="0" i="0" u="none" strike="noStrike" kern="1200" baseline="0" dirty="0" smtClean="0">
                <a:solidFill>
                  <a:schemeClr val="tx1"/>
                </a:solidFill>
                <a:latin typeface="+mn-lt"/>
                <a:ea typeface="+mn-ea"/>
                <a:cs typeface="+mn-cs"/>
              </a:rPr>
              <a:t> as </a:t>
            </a:r>
            <a:r>
              <a:rPr lang="sv-SE" sz="1200" b="0" i="0" u="none" strike="noStrike" kern="1200" baseline="0" dirty="0" err="1" smtClean="0">
                <a:solidFill>
                  <a:schemeClr val="tx1"/>
                </a:solidFill>
                <a:latin typeface="+mn-lt"/>
                <a:ea typeface="+mn-ea"/>
                <a:cs typeface="+mn-cs"/>
              </a:rPr>
              <a:t>illusterad</a:t>
            </a:r>
            <a:r>
              <a:rPr lang="sv-SE" sz="1200" b="0" i="0" u="none" strike="noStrike" kern="1200" baseline="0" dirty="0" smtClean="0">
                <a:solidFill>
                  <a:schemeClr val="tx1"/>
                </a:solidFill>
                <a:latin typeface="+mn-lt"/>
                <a:ea typeface="+mn-ea"/>
                <a:cs typeface="+mn-cs"/>
              </a:rPr>
              <a:t> by </a:t>
            </a:r>
            <a:r>
              <a:rPr lang="sv-SE" sz="1200" b="0" i="0" u="none" strike="noStrike" kern="1200" baseline="0" dirty="0" err="1" smtClean="0">
                <a:solidFill>
                  <a:schemeClr val="tx1"/>
                </a:solidFill>
                <a:latin typeface="+mn-lt"/>
                <a:ea typeface="+mn-ea"/>
                <a:cs typeface="+mn-cs"/>
              </a:rPr>
              <a:t>this</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pating</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here</a:t>
            </a:r>
            <a:r>
              <a:rPr lang="sv-SE" sz="1200" b="0" i="0" u="none" strike="noStrike" kern="1200" baseline="0" dirty="0" smtClean="0">
                <a:solidFill>
                  <a:schemeClr val="tx1"/>
                </a:solidFill>
                <a:latin typeface="+mn-lt"/>
                <a:ea typeface="+mn-ea"/>
                <a:cs typeface="+mn-cs"/>
              </a:rPr>
              <a:t> from the end </a:t>
            </a:r>
            <a:r>
              <a:rPr lang="sv-SE" sz="1200" b="0" i="0" u="none" strike="noStrike" kern="1200" baseline="0" dirty="0" err="1" smtClean="0">
                <a:solidFill>
                  <a:schemeClr val="tx1"/>
                </a:solidFill>
                <a:latin typeface="+mn-lt"/>
                <a:ea typeface="+mn-ea"/>
                <a:cs typeface="+mn-cs"/>
              </a:rPr>
              <a:t>of</a:t>
            </a:r>
            <a:r>
              <a:rPr lang="sv-SE" sz="1200" b="0" i="0" u="none" strike="noStrike" kern="1200" baseline="0" dirty="0" smtClean="0">
                <a:solidFill>
                  <a:schemeClr val="tx1"/>
                </a:solidFill>
                <a:latin typeface="+mn-lt"/>
                <a:ea typeface="+mn-ea"/>
                <a:cs typeface="+mn-cs"/>
              </a:rPr>
              <a:t> 1800s</a:t>
            </a:r>
          </a:p>
          <a:p>
            <a:r>
              <a:rPr lang="en-US" sz="1200" b="0" i="0" u="none" strike="noStrike" kern="1200" baseline="0" dirty="0" smtClean="0">
                <a:solidFill>
                  <a:schemeClr val="tx1"/>
                </a:solidFill>
                <a:latin typeface="+mn-lt"/>
                <a:ea typeface="+mn-ea"/>
                <a:cs typeface="+mn-cs"/>
              </a:rPr>
              <a:t>standing volume in Swedish forests has more or less doubled during the 20th century, despite a doubling of the</a:t>
            </a:r>
          </a:p>
          <a:p>
            <a:r>
              <a:rPr lang="en-US" sz="1200" b="0" i="0" u="none" strike="noStrike" kern="1200" baseline="0" dirty="0" smtClean="0">
                <a:solidFill>
                  <a:schemeClr val="tx1"/>
                </a:solidFill>
                <a:latin typeface="+mn-lt"/>
                <a:ea typeface="+mn-ea"/>
                <a:cs typeface="+mn-cs"/>
              </a:rPr>
              <a:t>Population  and  continuous increase in harvest levels, and increased set-aside of forest land for protection, although this number is quite low, only 5%. </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7B7C1163-D3B9-4E9D-88F1-67493F5D00C8}" type="slidenum">
              <a:rPr lang="sv-SE" smtClean="0"/>
              <a:t>9</a:t>
            </a:fld>
            <a:endParaRPr lang="sv-SE"/>
          </a:p>
        </p:txBody>
      </p:sp>
    </p:spTree>
    <p:extLst>
      <p:ext uri="{BB962C8B-B14F-4D97-AF65-F5344CB8AC3E}">
        <p14:creationId xmlns:p14="http://schemas.microsoft.com/office/powerpoint/2010/main" val="306314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DFD55BED-665A-4664-B0FE-BB4DE21523AF}" type="datetimeFigureOut">
              <a:rPr lang="sv-SE" smtClean="0"/>
              <a:t>2016-10-17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27742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DFD55BED-665A-4664-B0FE-BB4DE21523AF}" type="datetimeFigureOut">
              <a:rPr lang="sv-SE" smtClean="0"/>
              <a:t>2016-10-17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136853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DFD55BED-665A-4664-B0FE-BB4DE21523AF}" type="datetimeFigureOut">
              <a:rPr lang="sv-SE" smtClean="0"/>
              <a:t>2016-10-17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79112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DFD55BED-665A-4664-B0FE-BB4DE21523AF}" type="datetimeFigureOut">
              <a:rPr lang="sv-SE" smtClean="0"/>
              <a:t>2016-10-17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373252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D55BED-665A-4664-B0FE-BB4DE21523AF}" type="datetimeFigureOut">
              <a:rPr lang="sv-SE" smtClean="0"/>
              <a:t>2016-10-17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74582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DFD55BED-665A-4664-B0FE-BB4DE21523AF}" type="datetimeFigureOut">
              <a:rPr lang="sv-SE" smtClean="0"/>
              <a:t>2016-10-17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261634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DFD55BED-665A-4664-B0FE-BB4DE21523AF}" type="datetimeFigureOut">
              <a:rPr lang="sv-SE" smtClean="0"/>
              <a:t>2016-10-17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253621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DFD55BED-665A-4664-B0FE-BB4DE21523AF}" type="datetimeFigureOut">
              <a:rPr lang="sv-SE" smtClean="0"/>
              <a:t>2016-10-17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66222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55BED-665A-4664-B0FE-BB4DE21523AF}" type="datetimeFigureOut">
              <a:rPr lang="sv-SE" smtClean="0"/>
              <a:t>2016-10-17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2523051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55BED-665A-4664-B0FE-BB4DE21523AF}" type="datetimeFigureOut">
              <a:rPr lang="sv-SE" smtClean="0"/>
              <a:t>2016-10-17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119823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D55BED-665A-4664-B0FE-BB4DE21523AF}" type="datetimeFigureOut">
              <a:rPr lang="sv-SE" smtClean="0"/>
              <a:t>2016-10-17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70D2FB-67E4-4275-B6BF-0C1D0FA77692}" type="slidenum">
              <a:rPr lang="sv-SE" smtClean="0"/>
              <a:t>‹#›</a:t>
            </a:fld>
            <a:endParaRPr lang="sv-SE"/>
          </a:p>
        </p:txBody>
      </p:sp>
    </p:spTree>
    <p:extLst>
      <p:ext uri="{BB962C8B-B14F-4D97-AF65-F5344CB8AC3E}">
        <p14:creationId xmlns:p14="http://schemas.microsoft.com/office/powerpoint/2010/main" val="315673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55BED-665A-4664-B0FE-BB4DE21523AF}" type="datetimeFigureOut">
              <a:rPr lang="sv-SE" smtClean="0"/>
              <a:t>2016-10-17</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0D2FB-67E4-4275-B6BF-0C1D0FA77692}" type="slidenum">
              <a:rPr lang="sv-SE" smtClean="0"/>
              <a:t>‹#›</a:t>
            </a:fld>
            <a:endParaRPr lang="sv-SE"/>
          </a:p>
        </p:txBody>
      </p:sp>
    </p:spTree>
    <p:extLst>
      <p:ext uri="{BB962C8B-B14F-4D97-AF65-F5344CB8AC3E}">
        <p14:creationId xmlns:p14="http://schemas.microsoft.com/office/powerpoint/2010/main" val="1781761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em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0612" y="268941"/>
            <a:ext cx="10330775" cy="2366683"/>
          </a:xfrm>
        </p:spPr>
        <p:txBody>
          <a:bodyPr>
            <a:normAutofit/>
          </a:bodyPr>
          <a:lstStyle/>
          <a:p>
            <a:r>
              <a:rPr lang="en-US" sz="3600" b="1" dirty="0">
                <a:latin typeface="Garamond" panose="02020404030301010803" pitchFamily="18" charset="0"/>
              </a:rPr>
              <a:t>Assessment of carbon and non-carbon benefits of </a:t>
            </a:r>
            <a:r>
              <a:rPr lang="en-US" sz="3600" b="1" dirty="0" smtClean="0">
                <a:latin typeface="Garamond" panose="02020404030301010803" pitchFamily="18" charset="0"/>
              </a:rPr>
              <a:t>natural forests and tropical </a:t>
            </a:r>
            <a:r>
              <a:rPr lang="en-US" sz="3600" b="1" dirty="0">
                <a:latin typeface="Garamond" panose="02020404030301010803" pitchFamily="18" charset="0"/>
              </a:rPr>
              <a:t>homegardens </a:t>
            </a:r>
            <a:r>
              <a:rPr lang="en-US" sz="3600" b="1" dirty="0" smtClean="0">
                <a:latin typeface="Garamond" panose="02020404030301010803" pitchFamily="18" charset="0"/>
              </a:rPr>
              <a:t>for </a:t>
            </a:r>
            <a:r>
              <a:rPr lang="en-US" sz="3600" b="1" dirty="0">
                <a:latin typeface="Garamond" panose="02020404030301010803" pitchFamily="18" charset="0"/>
              </a:rPr>
              <a:t>REDD-related activities in Sri Lanka</a:t>
            </a:r>
            <a:endParaRPr lang="sv-SE" sz="3600" b="1" dirty="0">
              <a:latin typeface="Garamond" panose="02020404030301010803" pitchFamily="18" charset="0"/>
            </a:endParaRPr>
          </a:p>
        </p:txBody>
      </p:sp>
      <p:sp>
        <p:nvSpPr>
          <p:cNvPr id="3" name="Subtitle 2"/>
          <p:cNvSpPr>
            <a:spLocks noGrp="1"/>
          </p:cNvSpPr>
          <p:nvPr>
            <p:ph type="subTitle" idx="1"/>
          </p:nvPr>
        </p:nvSpPr>
        <p:spPr>
          <a:xfrm>
            <a:off x="1540849" y="3048000"/>
            <a:ext cx="9144000" cy="2769013"/>
          </a:xfrm>
        </p:spPr>
        <p:txBody>
          <a:bodyPr>
            <a:normAutofit fontScale="92500" lnSpcReduction="10000"/>
          </a:bodyPr>
          <a:lstStyle/>
          <a:p>
            <a:r>
              <a:rPr lang="sv-SE" b="1" dirty="0" smtClean="0">
                <a:latin typeface="Garamond" panose="02020404030301010803" pitchFamily="18" charset="0"/>
              </a:rPr>
              <a:t>Eskil Mattsson, PhD</a:t>
            </a:r>
          </a:p>
          <a:p>
            <a:r>
              <a:rPr lang="sv-SE" b="1" dirty="0" smtClean="0">
                <a:latin typeface="Garamond" panose="02020404030301010803" pitchFamily="18" charset="0"/>
              </a:rPr>
              <a:t>Madelene </a:t>
            </a:r>
            <a:r>
              <a:rPr lang="sv-SE" b="1" dirty="0" err="1" smtClean="0">
                <a:latin typeface="Garamond" panose="02020404030301010803" pitchFamily="18" charset="0"/>
              </a:rPr>
              <a:t>Ostwald</a:t>
            </a:r>
            <a:r>
              <a:rPr lang="sv-SE" b="1" dirty="0" smtClean="0">
                <a:latin typeface="Garamond" panose="02020404030301010803" pitchFamily="18" charset="0"/>
              </a:rPr>
              <a:t>, S.P Nissanka</a:t>
            </a:r>
          </a:p>
          <a:p>
            <a:r>
              <a:rPr lang="sv-SE" dirty="0" smtClean="0">
                <a:latin typeface="Garamond" panose="02020404030301010803" pitchFamily="18" charset="0"/>
              </a:rPr>
              <a:t>Centre for Environment and </a:t>
            </a:r>
            <a:r>
              <a:rPr lang="sv-SE" dirty="0" err="1" smtClean="0">
                <a:latin typeface="Garamond" panose="02020404030301010803" pitchFamily="18" charset="0"/>
              </a:rPr>
              <a:t>Sustainability</a:t>
            </a:r>
            <a:endParaRPr lang="sv-SE" dirty="0" smtClean="0">
              <a:latin typeface="Garamond" panose="02020404030301010803" pitchFamily="18" charset="0"/>
            </a:endParaRPr>
          </a:p>
          <a:p>
            <a:r>
              <a:rPr lang="sv-SE" dirty="0" smtClean="0">
                <a:latin typeface="Garamond" panose="02020404030301010803" pitchFamily="18" charset="0"/>
              </a:rPr>
              <a:t>University of Gothenburg/Chalmers University of </a:t>
            </a:r>
            <a:r>
              <a:rPr lang="sv-SE" dirty="0" err="1" smtClean="0">
                <a:latin typeface="Garamond" panose="02020404030301010803" pitchFamily="18" charset="0"/>
              </a:rPr>
              <a:t>Technology</a:t>
            </a:r>
            <a:r>
              <a:rPr lang="sv-SE" dirty="0" smtClean="0">
                <a:latin typeface="Garamond" panose="02020404030301010803" pitchFamily="18" charset="0"/>
              </a:rPr>
              <a:t>, Sweden</a:t>
            </a:r>
          </a:p>
          <a:p>
            <a:endParaRPr lang="sv-SE" dirty="0">
              <a:latin typeface="Garamond" panose="02020404030301010803" pitchFamily="18" charset="0"/>
            </a:endParaRPr>
          </a:p>
          <a:p>
            <a:r>
              <a:rPr lang="sv-SE" dirty="0" err="1" smtClean="0">
                <a:latin typeface="Garamond" panose="02020404030301010803" pitchFamily="18" charset="0"/>
              </a:rPr>
              <a:t>Key</a:t>
            </a:r>
            <a:r>
              <a:rPr lang="sv-SE" dirty="0" smtClean="0">
                <a:latin typeface="Garamond" panose="02020404030301010803" pitchFamily="18" charset="0"/>
              </a:rPr>
              <a:t>-note adress: International Research Symposium on </a:t>
            </a:r>
            <a:r>
              <a:rPr lang="sv-SE" dirty="0" err="1">
                <a:latin typeface="Garamond" panose="02020404030301010803" pitchFamily="18" charset="0"/>
              </a:rPr>
              <a:t>V</a:t>
            </a:r>
            <a:r>
              <a:rPr lang="sv-SE" dirty="0" err="1" smtClean="0">
                <a:latin typeface="Garamond" panose="02020404030301010803" pitchFamily="18" charset="0"/>
              </a:rPr>
              <a:t>aluation</a:t>
            </a:r>
            <a:r>
              <a:rPr lang="sv-SE" dirty="0" smtClean="0">
                <a:latin typeface="Garamond" panose="02020404030301010803" pitchFamily="18" charset="0"/>
              </a:rPr>
              <a:t> of </a:t>
            </a:r>
            <a:r>
              <a:rPr lang="sv-SE" dirty="0">
                <a:latin typeface="Garamond" panose="02020404030301010803" pitchFamily="18" charset="0"/>
              </a:rPr>
              <a:t>F</a:t>
            </a:r>
            <a:r>
              <a:rPr lang="sv-SE" dirty="0" smtClean="0">
                <a:latin typeface="Garamond" panose="02020404030301010803" pitchFamily="18" charset="0"/>
              </a:rPr>
              <a:t>orests </a:t>
            </a:r>
            <a:r>
              <a:rPr lang="sv-SE" dirty="0" err="1">
                <a:latin typeface="Garamond" panose="02020404030301010803" pitchFamily="18" charset="0"/>
              </a:rPr>
              <a:t>E</a:t>
            </a:r>
            <a:r>
              <a:rPr lang="sv-SE" dirty="0" err="1" smtClean="0">
                <a:latin typeface="Garamond" panose="02020404030301010803" pitchFamily="18" charset="0"/>
              </a:rPr>
              <a:t>cosystems</a:t>
            </a:r>
            <a:r>
              <a:rPr lang="sv-SE" dirty="0" smtClean="0">
                <a:latin typeface="Garamond" panose="02020404030301010803" pitchFamily="18" charset="0"/>
              </a:rPr>
              <a:t> and </a:t>
            </a:r>
            <a:r>
              <a:rPr lang="sv-SE" dirty="0" err="1" smtClean="0">
                <a:latin typeface="Garamond" panose="02020404030301010803" pitchFamily="18" charset="0"/>
              </a:rPr>
              <a:t>their</a:t>
            </a:r>
            <a:r>
              <a:rPr lang="sv-SE" dirty="0" smtClean="0">
                <a:latin typeface="Garamond" panose="02020404030301010803" pitchFamily="18" charset="0"/>
              </a:rPr>
              <a:t> Services, BMICH, Colombo, </a:t>
            </a:r>
            <a:r>
              <a:rPr lang="sv-SE" dirty="0" err="1" smtClean="0">
                <a:latin typeface="Garamond" panose="02020404030301010803" pitchFamily="18" charset="0"/>
              </a:rPr>
              <a:t>October</a:t>
            </a:r>
            <a:r>
              <a:rPr lang="sv-SE" dirty="0" smtClean="0">
                <a:latin typeface="Garamond" panose="02020404030301010803" pitchFamily="18" charset="0"/>
              </a:rPr>
              <a:t> 18, 2016</a:t>
            </a:r>
            <a:endParaRPr lang="sv-SE" dirty="0">
              <a:latin typeface="Garamond" panose="02020404030301010803" pitchFamily="18" charset="0"/>
            </a:endParaRPr>
          </a:p>
        </p:txBody>
      </p:sp>
      <p:pic>
        <p:nvPicPr>
          <p:cNvPr id="4" name="Picture 3" descr="AgriFoSe-bann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6631" y="5757784"/>
            <a:ext cx="4620639" cy="1014490"/>
          </a:xfrm>
          <a:prstGeom prst="rect">
            <a:avLst/>
          </a:prstGeom>
        </p:spPr>
      </p:pic>
      <p:pic>
        <p:nvPicPr>
          <p:cNvPr id="5" name="Picture 4"/>
          <p:cNvPicPr>
            <a:picLocks noChangeAspect="1"/>
          </p:cNvPicPr>
          <p:nvPr/>
        </p:nvPicPr>
        <p:blipFill>
          <a:blip r:embed="rId4"/>
          <a:stretch>
            <a:fillRect/>
          </a:stretch>
        </p:blipFill>
        <p:spPr>
          <a:xfrm>
            <a:off x="3871416" y="5817013"/>
            <a:ext cx="2782111" cy="1007088"/>
          </a:xfrm>
          <a:prstGeom prst="rect">
            <a:avLst/>
          </a:prstGeom>
        </p:spPr>
      </p:pic>
      <p:pic>
        <p:nvPicPr>
          <p:cNvPr id="6" name="Picture 2" descr="C:\Users\Eskil\Dropbox\Sri Lanka October 2016\1emh_logotype_cmyk_e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959" y="5951464"/>
            <a:ext cx="2716213" cy="73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67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7489346" y="1403486"/>
            <a:ext cx="2687637" cy="1935163"/>
          </a:xfrm>
        </p:spPr>
        <p:txBody>
          <a:bodyPr/>
          <a:lstStyle/>
          <a:p>
            <a:pPr>
              <a:lnSpc>
                <a:spcPct val="90000"/>
              </a:lnSpc>
            </a:pPr>
            <a:r>
              <a:rPr lang="sv-SE" altLang="sv-SE" sz="1800" dirty="0">
                <a:latin typeface="Garamond" panose="02020404030301010803" pitchFamily="18" charset="0"/>
              </a:rPr>
              <a:t>75 000 000 m3</a:t>
            </a:r>
          </a:p>
          <a:p>
            <a:pPr>
              <a:lnSpc>
                <a:spcPct val="90000"/>
              </a:lnSpc>
            </a:pPr>
            <a:r>
              <a:rPr lang="sv-SE" altLang="sv-SE" sz="1800" dirty="0">
                <a:latin typeface="Garamond" panose="02020404030301010803" pitchFamily="18" charset="0"/>
              </a:rPr>
              <a:t>App. 140 000 </a:t>
            </a:r>
            <a:r>
              <a:rPr lang="sv-SE" altLang="sv-SE" sz="1800" dirty="0" smtClean="0">
                <a:latin typeface="Garamond" panose="02020404030301010803" pitchFamily="18" charset="0"/>
              </a:rPr>
              <a:t>ha</a:t>
            </a:r>
            <a:endParaRPr lang="sv-SE" altLang="sv-SE" sz="1800" dirty="0">
              <a:latin typeface="Garamond" panose="02020404030301010803" pitchFamily="18" charset="0"/>
            </a:endParaRPr>
          </a:p>
          <a:p>
            <a:pPr>
              <a:lnSpc>
                <a:spcPct val="90000"/>
              </a:lnSpc>
              <a:buFontTx/>
              <a:buNone/>
            </a:pPr>
            <a:r>
              <a:rPr lang="sv-SE" altLang="sv-SE" sz="1800" dirty="0">
                <a:latin typeface="Garamond" panose="02020404030301010803" pitchFamily="18" charset="0"/>
              </a:rPr>
              <a:t>(0.5% of Swedish </a:t>
            </a:r>
            <a:r>
              <a:rPr lang="sv-SE" altLang="sv-SE" sz="1800" dirty="0" err="1">
                <a:latin typeface="Garamond" panose="02020404030301010803" pitchFamily="18" charset="0"/>
              </a:rPr>
              <a:t>forest</a:t>
            </a:r>
            <a:r>
              <a:rPr lang="sv-SE" altLang="sv-SE" sz="1800" dirty="0">
                <a:latin typeface="Garamond" panose="02020404030301010803" pitchFamily="18" charset="0"/>
              </a:rPr>
              <a:t>) </a:t>
            </a:r>
            <a:endParaRPr lang="en-US" altLang="sv-SE" sz="1800" dirty="0">
              <a:latin typeface="Garamond" panose="02020404030301010803" pitchFamily="18" charset="0"/>
            </a:endParaRPr>
          </a:p>
        </p:txBody>
      </p:sp>
      <p:pic>
        <p:nvPicPr>
          <p:cNvPr id="28675" name="Picture 4" descr="Gudrun-fälld%20skog-s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9" y="4090312"/>
            <a:ext cx="3633005" cy="264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Samma väg, före och efter stor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24" y="985837"/>
            <a:ext cx="61722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2"/>
          <p:cNvSpPr>
            <a:spLocks noGrp="1" noChangeArrowheads="1"/>
          </p:cNvSpPr>
          <p:nvPr>
            <p:ph type="title"/>
          </p:nvPr>
        </p:nvSpPr>
        <p:spPr>
          <a:xfrm>
            <a:off x="6580663" y="491262"/>
            <a:ext cx="4313238" cy="1143000"/>
          </a:xfrm>
        </p:spPr>
        <p:txBody>
          <a:bodyPr/>
          <a:lstStyle/>
          <a:p>
            <a:r>
              <a:rPr lang="sv-SE" altLang="sv-SE" sz="2000" b="1" dirty="0">
                <a:latin typeface="Garamond" panose="02020404030301010803" pitchFamily="18" charset="0"/>
              </a:rPr>
              <a:t>Storm </a:t>
            </a:r>
            <a:r>
              <a:rPr lang="sv-SE" altLang="sv-SE" sz="2000" b="1" dirty="0" smtClean="0">
                <a:latin typeface="Garamond" panose="02020404030301010803" pitchFamily="18" charset="0"/>
              </a:rPr>
              <a:t>’Gudrun’ </a:t>
            </a:r>
            <a:r>
              <a:rPr lang="sv-SE" altLang="sv-SE" sz="2000" b="1" dirty="0">
                <a:latin typeface="Garamond" panose="02020404030301010803" pitchFamily="18" charset="0"/>
              </a:rPr>
              <a:t>8-9 </a:t>
            </a:r>
            <a:r>
              <a:rPr lang="sv-SE" altLang="sv-SE" sz="2000" b="1" dirty="0" err="1">
                <a:latin typeface="Garamond" panose="02020404030301010803" pitchFamily="18" charset="0"/>
              </a:rPr>
              <a:t>January</a:t>
            </a:r>
            <a:r>
              <a:rPr lang="sv-SE" altLang="sv-SE" sz="2000" b="1" dirty="0">
                <a:latin typeface="Garamond" panose="02020404030301010803" pitchFamily="18" charset="0"/>
              </a:rPr>
              <a:t> 2005</a:t>
            </a:r>
            <a:endParaRPr lang="en-US" altLang="sv-SE" sz="2000" b="1" dirty="0">
              <a:latin typeface="Garamond" panose="02020404030301010803" pitchFamily="18" charset="0"/>
            </a:endParaRPr>
          </a:p>
        </p:txBody>
      </p:sp>
      <p:sp>
        <p:nvSpPr>
          <p:cNvPr id="28678" name="Text Box 8"/>
          <p:cNvSpPr txBox="1">
            <a:spLocks noChangeArrowheads="1"/>
          </p:cNvSpPr>
          <p:nvPr/>
        </p:nvSpPr>
        <p:spPr bwMode="auto">
          <a:xfrm>
            <a:off x="427916" y="198875"/>
            <a:ext cx="10663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ea typeface="MS PGothic" panose="020B0600070205080204" pitchFamily="34" charset="-128"/>
              </a:defRPr>
            </a:lvl1pPr>
            <a:lvl2pPr marL="742950" indent="-285750" eaLnBrk="0" hangingPunct="0">
              <a:defRPr>
                <a:solidFill>
                  <a:schemeClr val="tx1"/>
                </a:solidFill>
                <a:latin typeface="Comic Sans MS" panose="030F0702030302020204" pitchFamily="66" charset="0"/>
                <a:ea typeface="MS PGothic" panose="020B0600070205080204" pitchFamily="34" charset="-128"/>
              </a:defRPr>
            </a:lvl2pPr>
            <a:lvl3pPr marL="1143000" indent="-228600" eaLnBrk="0" hangingPunct="0">
              <a:defRPr>
                <a:solidFill>
                  <a:schemeClr val="tx1"/>
                </a:solidFill>
                <a:latin typeface="Comic Sans MS" panose="030F0702030302020204" pitchFamily="66" charset="0"/>
                <a:ea typeface="MS PGothic" panose="020B0600070205080204" pitchFamily="34" charset="-128"/>
              </a:defRPr>
            </a:lvl3pPr>
            <a:lvl4pPr marL="1600200" indent="-228600" eaLnBrk="0" hangingPunct="0">
              <a:defRPr>
                <a:solidFill>
                  <a:schemeClr val="tx1"/>
                </a:solidFill>
                <a:latin typeface="Comic Sans MS" panose="030F0702030302020204" pitchFamily="66" charset="0"/>
                <a:ea typeface="MS PGothic" panose="020B0600070205080204" pitchFamily="34" charset="-128"/>
              </a:defRPr>
            </a:lvl4pPr>
            <a:lvl5pPr marL="2057400" indent="-228600" eaLnBrk="0" hangingPunct="0">
              <a:defRPr>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9pPr>
          </a:lstStyle>
          <a:p>
            <a:pPr eaLnBrk="1" hangingPunct="1">
              <a:spcBef>
                <a:spcPct val="50000"/>
              </a:spcBef>
            </a:pPr>
            <a:r>
              <a:rPr lang="sv-SE" altLang="sv-SE" sz="3200" b="1" dirty="0" err="1" smtClean="0">
                <a:latin typeface="Garamond" panose="02020404030301010803" pitchFamily="18" charset="0"/>
              </a:rPr>
              <a:t>Importance</a:t>
            </a:r>
            <a:r>
              <a:rPr lang="sv-SE" altLang="sv-SE" sz="3200" b="1" dirty="0" smtClean="0">
                <a:latin typeface="Garamond" panose="02020404030301010803" pitchFamily="18" charset="0"/>
              </a:rPr>
              <a:t> </a:t>
            </a:r>
            <a:r>
              <a:rPr lang="sv-SE" altLang="sv-SE" sz="3200" b="1" dirty="0" err="1" smtClean="0">
                <a:latin typeface="Garamond" panose="02020404030301010803" pitchFamily="18" charset="0"/>
              </a:rPr>
              <a:t>of</a:t>
            </a:r>
            <a:r>
              <a:rPr lang="sv-SE" altLang="sv-SE" sz="3200" b="1" dirty="0" smtClean="0">
                <a:latin typeface="Garamond" panose="02020404030301010803" pitchFamily="18" charset="0"/>
              </a:rPr>
              <a:t> ”</a:t>
            </a:r>
            <a:r>
              <a:rPr lang="sv-SE" altLang="sv-SE" sz="3200" b="1" dirty="0" err="1" smtClean="0">
                <a:latin typeface="Garamond" panose="02020404030301010803" pitchFamily="18" charset="0"/>
              </a:rPr>
              <a:t>climate</a:t>
            </a:r>
            <a:r>
              <a:rPr lang="sv-SE" altLang="sv-SE" sz="3200" b="1" dirty="0" smtClean="0">
                <a:latin typeface="Garamond" panose="02020404030301010803" pitchFamily="18" charset="0"/>
              </a:rPr>
              <a:t> </a:t>
            </a:r>
            <a:r>
              <a:rPr lang="sv-SE" altLang="sv-SE" sz="3200" b="1" dirty="0" err="1" smtClean="0">
                <a:latin typeface="Garamond" panose="02020404030301010803" pitchFamily="18" charset="0"/>
              </a:rPr>
              <a:t>proof</a:t>
            </a:r>
            <a:r>
              <a:rPr lang="sv-SE" altLang="sv-SE" sz="3200" b="1" dirty="0" smtClean="0">
                <a:latin typeface="Garamond" panose="02020404030301010803" pitchFamily="18" charset="0"/>
              </a:rPr>
              <a:t>” </a:t>
            </a:r>
            <a:r>
              <a:rPr lang="sv-SE" altLang="sv-SE" sz="3200" b="1" dirty="0" err="1" smtClean="0">
                <a:latin typeface="Garamond" panose="02020404030301010803" pitchFamily="18" charset="0"/>
              </a:rPr>
              <a:t>forest</a:t>
            </a:r>
            <a:r>
              <a:rPr lang="sv-SE" altLang="sv-SE" sz="3200" b="1" dirty="0" smtClean="0">
                <a:latin typeface="Garamond" panose="02020404030301010803" pitchFamily="18" charset="0"/>
              </a:rPr>
              <a:t> management</a:t>
            </a:r>
            <a:endParaRPr lang="sv-SE" altLang="sv-SE" sz="3200" b="1" dirty="0">
              <a:latin typeface="Garamond" panose="02020404030301010803"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4940" y="2668649"/>
            <a:ext cx="1935344" cy="3869547"/>
          </a:xfrm>
          <a:prstGeom prst="rect">
            <a:avLst/>
          </a:prstGeom>
        </p:spPr>
      </p:pic>
      <p:sp>
        <p:nvSpPr>
          <p:cNvPr id="3" name="textruta 2"/>
          <p:cNvSpPr txBox="1"/>
          <p:nvPr/>
        </p:nvSpPr>
        <p:spPr>
          <a:xfrm>
            <a:off x="1255059" y="3921543"/>
            <a:ext cx="852798" cy="369332"/>
          </a:xfrm>
          <a:prstGeom prst="rect">
            <a:avLst/>
          </a:prstGeom>
          <a:noFill/>
        </p:spPr>
        <p:txBody>
          <a:bodyPr wrap="none" rtlCol="0">
            <a:spAutoFit/>
          </a:bodyPr>
          <a:lstStyle/>
          <a:p>
            <a:r>
              <a:rPr lang="sv-SE" dirty="0" smtClean="0">
                <a:latin typeface="Garamond" panose="02020404030301010803" pitchFamily="18" charset="0"/>
              </a:rPr>
              <a:t>Before </a:t>
            </a:r>
            <a:endParaRPr lang="sv-SE" dirty="0">
              <a:latin typeface="Garamond" panose="02020404030301010803" pitchFamily="18" charset="0"/>
            </a:endParaRPr>
          </a:p>
        </p:txBody>
      </p:sp>
      <p:sp>
        <p:nvSpPr>
          <p:cNvPr id="9" name="textruta 8"/>
          <p:cNvSpPr txBox="1"/>
          <p:nvPr/>
        </p:nvSpPr>
        <p:spPr>
          <a:xfrm>
            <a:off x="4380453" y="3921543"/>
            <a:ext cx="711157" cy="369332"/>
          </a:xfrm>
          <a:prstGeom prst="rect">
            <a:avLst/>
          </a:prstGeom>
          <a:noFill/>
        </p:spPr>
        <p:txBody>
          <a:bodyPr wrap="none" rtlCol="0">
            <a:spAutoFit/>
          </a:bodyPr>
          <a:lstStyle/>
          <a:p>
            <a:r>
              <a:rPr lang="sv-SE" dirty="0" err="1" smtClean="0">
                <a:latin typeface="Garamond" panose="02020404030301010803" pitchFamily="18" charset="0"/>
              </a:rPr>
              <a:t>After</a:t>
            </a:r>
            <a:r>
              <a:rPr lang="sv-SE" dirty="0" smtClean="0">
                <a:latin typeface="Garamond" panose="02020404030301010803" pitchFamily="18" charset="0"/>
              </a:rPr>
              <a:t> </a:t>
            </a:r>
            <a:endParaRPr lang="sv-SE" dirty="0">
              <a:latin typeface="Garamond" panose="02020404030301010803" pitchFamily="18" charset="0"/>
            </a:endParaRPr>
          </a:p>
        </p:txBody>
      </p:sp>
    </p:spTree>
    <p:extLst>
      <p:ext uri="{BB962C8B-B14F-4D97-AF65-F5344CB8AC3E}">
        <p14:creationId xmlns:p14="http://schemas.microsoft.com/office/powerpoint/2010/main" val="563742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9218" name="Picture 2" descr="C:\Users\Eskil\Dropbox\Sri Lanka October 2016\haiti-bord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95" y="1111624"/>
            <a:ext cx="6927526" cy="475129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Eskil\Dropbox\Sri Lanka October 2016\matthew.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71811" y="2123655"/>
            <a:ext cx="4098299" cy="272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420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37748" y="986118"/>
            <a:ext cx="8414659" cy="5612512"/>
          </a:xfrm>
        </p:spPr>
      </p:pic>
      <p:sp>
        <p:nvSpPr>
          <p:cNvPr id="5" name="Title 4"/>
          <p:cNvSpPr>
            <a:spLocks noGrp="1"/>
          </p:cNvSpPr>
          <p:nvPr>
            <p:ph type="title"/>
          </p:nvPr>
        </p:nvSpPr>
        <p:spPr/>
        <p:txBody>
          <a:bodyPr/>
          <a:lstStyle/>
          <a:p>
            <a:pPr lvl="1" algn="l" rtl="0">
              <a:lnSpc>
                <a:spcPct val="90000"/>
              </a:lnSpc>
              <a:spcBef>
                <a:spcPct val="0"/>
              </a:spcBef>
            </a:pPr>
            <a:r>
              <a:rPr lang="sv-SE" sz="3200" b="1" dirty="0" smtClean="0">
                <a:latin typeface="Garamond" panose="02020404030301010803" pitchFamily="18" charset="0"/>
              </a:rPr>
              <a:t>2. Forests and </a:t>
            </a:r>
            <a:r>
              <a:rPr lang="sv-SE" sz="3200" b="1" dirty="0" err="1" smtClean="0">
                <a:latin typeface="Garamond" panose="02020404030301010803" pitchFamily="18" charset="0"/>
              </a:rPr>
              <a:t>agroforestry</a:t>
            </a:r>
            <a:r>
              <a:rPr lang="sv-SE" sz="3200" b="1" dirty="0" smtClean="0">
                <a:latin typeface="Garamond" panose="02020404030301010803" pitchFamily="18" charset="0"/>
              </a:rPr>
              <a:t> in relation </a:t>
            </a:r>
            <a:r>
              <a:rPr lang="sv-SE" sz="3200" b="1" dirty="0" err="1" smtClean="0">
                <a:latin typeface="Garamond" panose="02020404030301010803" pitchFamily="18" charset="0"/>
              </a:rPr>
              <a:t>to</a:t>
            </a:r>
            <a:r>
              <a:rPr lang="sv-SE" sz="3200" b="1" dirty="0" smtClean="0">
                <a:latin typeface="Garamond" panose="02020404030301010803" pitchFamily="18" charset="0"/>
              </a:rPr>
              <a:t> global and national policy instruments</a:t>
            </a:r>
            <a:r>
              <a:rPr lang="sv-SE" sz="2600" dirty="0" smtClean="0">
                <a:latin typeface="Garamond" panose="02020404030301010803" pitchFamily="18" charset="0"/>
              </a:rPr>
              <a:t> </a:t>
            </a:r>
            <a:br>
              <a:rPr lang="sv-SE" sz="2600" dirty="0" smtClean="0">
                <a:latin typeface="Garamond" panose="02020404030301010803" pitchFamily="18" charset="0"/>
              </a:rPr>
            </a:br>
            <a:endParaRPr lang="sv-SE" dirty="0"/>
          </a:p>
        </p:txBody>
      </p:sp>
    </p:spTree>
    <p:extLst>
      <p:ext uri="{BB962C8B-B14F-4D97-AF65-F5344CB8AC3E}">
        <p14:creationId xmlns:p14="http://schemas.microsoft.com/office/powerpoint/2010/main" val="2202573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387" y="0"/>
            <a:ext cx="9797144" cy="6858000"/>
          </a:xfrm>
        </p:spPr>
      </p:pic>
    </p:spTree>
    <p:extLst>
      <p:ext uri="{BB962C8B-B14F-4D97-AF65-F5344CB8AC3E}">
        <p14:creationId xmlns:p14="http://schemas.microsoft.com/office/powerpoint/2010/main" val="544946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4658" y="1081432"/>
            <a:ext cx="8398103" cy="5601470"/>
          </a:xfrm>
        </p:spPr>
      </p:pic>
      <p:sp>
        <p:nvSpPr>
          <p:cNvPr id="5" name="Title 4"/>
          <p:cNvSpPr>
            <a:spLocks noGrp="1"/>
          </p:cNvSpPr>
          <p:nvPr>
            <p:ph type="title"/>
          </p:nvPr>
        </p:nvSpPr>
        <p:spPr/>
        <p:txBody>
          <a:bodyPr/>
          <a:lstStyle/>
          <a:p>
            <a:endParaRPr lang="sv-SE"/>
          </a:p>
        </p:txBody>
      </p:sp>
    </p:spTree>
    <p:extLst>
      <p:ext uri="{BB962C8B-B14F-4D97-AF65-F5344CB8AC3E}">
        <p14:creationId xmlns:p14="http://schemas.microsoft.com/office/powerpoint/2010/main" val="2199393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2684"/>
            <a:ext cx="10260106" cy="1325563"/>
          </a:xfrm>
        </p:spPr>
        <p:txBody>
          <a:bodyPr>
            <a:normAutofit/>
          </a:bodyPr>
          <a:lstStyle/>
          <a:p>
            <a:r>
              <a:rPr lang="en-US" sz="3200" b="1" dirty="0">
                <a:latin typeface="Garamond" panose="02020404030301010803" pitchFamily="18" charset="0"/>
              </a:rPr>
              <a:t>Forests and REDD+ recognized as key components </a:t>
            </a:r>
            <a:r>
              <a:rPr lang="en-US" sz="3200" b="1" dirty="0" smtClean="0">
                <a:latin typeface="Garamond" panose="02020404030301010803" pitchFamily="18" charset="0"/>
              </a:rPr>
              <a:t>of the Paris Agreement </a:t>
            </a:r>
            <a:endParaRPr lang="en-US" sz="3200" dirty="0">
              <a:effectLst/>
              <a:latin typeface="Garamond" panose="02020404030301010803" pitchFamily="18" charset="0"/>
            </a:endParaRPr>
          </a:p>
        </p:txBody>
      </p:sp>
      <p:sp>
        <p:nvSpPr>
          <p:cNvPr id="3" name="Content Placeholder 2"/>
          <p:cNvSpPr>
            <a:spLocks noGrp="1"/>
          </p:cNvSpPr>
          <p:nvPr>
            <p:ph idx="1"/>
          </p:nvPr>
        </p:nvSpPr>
        <p:spPr>
          <a:xfrm>
            <a:off x="838200" y="1825625"/>
            <a:ext cx="6000345" cy="4351338"/>
          </a:xfrm>
        </p:spPr>
        <p:txBody>
          <a:bodyPr>
            <a:normAutofit/>
          </a:bodyPr>
          <a:lstStyle/>
          <a:p>
            <a:r>
              <a:rPr lang="en-US" sz="2000" dirty="0" smtClean="0">
                <a:latin typeface="Garamond" panose="02020404030301010803" pitchFamily="18" charset="0"/>
              </a:rPr>
              <a:t>REDD+ has evolved from one tool into a complex multifaceted framework operating across multiple governance levels </a:t>
            </a:r>
            <a:endParaRPr lang="en-US" sz="2000" dirty="0">
              <a:latin typeface="Garamond" panose="02020404030301010803" pitchFamily="18" charset="0"/>
            </a:endParaRPr>
          </a:p>
          <a:p>
            <a:r>
              <a:rPr lang="en-US" sz="2000" dirty="0" smtClean="0">
                <a:latin typeface="Garamond" panose="02020404030301010803" pitchFamily="18" charset="0"/>
              </a:rPr>
              <a:t>The </a:t>
            </a:r>
            <a:r>
              <a:rPr lang="en-US" sz="2000" dirty="0">
                <a:latin typeface="Garamond" panose="02020404030301010803" pitchFamily="18" charset="0"/>
              </a:rPr>
              <a:t>Paris </a:t>
            </a:r>
            <a:r>
              <a:rPr lang="en-US" sz="2000" dirty="0" smtClean="0">
                <a:latin typeface="Garamond" panose="02020404030301010803" pitchFamily="18" charset="0"/>
              </a:rPr>
              <a:t>Agreement encourages </a:t>
            </a:r>
            <a:r>
              <a:rPr lang="en-US" sz="2000" dirty="0">
                <a:latin typeface="Garamond" panose="02020404030301010803" pitchFamily="18" charset="0"/>
              </a:rPr>
              <a:t>country Parties to implement the UNFCCC framework for REDD+, </a:t>
            </a:r>
            <a:r>
              <a:rPr lang="en-US" sz="2000" i="1" dirty="0">
                <a:latin typeface="Garamond" panose="02020404030301010803" pitchFamily="18" charset="0"/>
              </a:rPr>
              <a:t>“while reaffirming the importance of incentivizing, as appropriate, non-carbon benefits associated with such approaches”</a:t>
            </a:r>
            <a:r>
              <a:rPr lang="en-US" sz="2000" dirty="0">
                <a:latin typeface="Garamond" panose="02020404030301010803" pitchFamily="18" charset="0"/>
              </a:rPr>
              <a:t> (Article 5.2). </a:t>
            </a:r>
            <a:endParaRPr lang="en-US" sz="2000" dirty="0" smtClean="0">
              <a:latin typeface="Garamond" panose="02020404030301010803" pitchFamily="18" charset="0"/>
            </a:endParaRPr>
          </a:p>
          <a:p>
            <a:r>
              <a:rPr lang="en-US" sz="2000" dirty="0" smtClean="0">
                <a:latin typeface="Garamond" panose="02020404030301010803" pitchFamily="18" charset="0"/>
              </a:rPr>
              <a:t>REDD+ beyond carbon: can </a:t>
            </a:r>
            <a:r>
              <a:rPr lang="en-US" sz="2000" dirty="0">
                <a:latin typeface="Garamond" panose="02020404030301010803" pitchFamily="18" charset="0"/>
              </a:rPr>
              <a:t>make REDD+ efforts more sustainable </a:t>
            </a:r>
            <a:r>
              <a:rPr lang="en-US" sz="2000" dirty="0" smtClean="0">
                <a:latin typeface="Garamond" panose="02020404030301010803" pitchFamily="18" charset="0"/>
              </a:rPr>
              <a:t>long-term</a:t>
            </a:r>
            <a:r>
              <a:rPr lang="en-US" sz="2000" dirty="0">
                <a:latin typeface="Garamond" panose="02020404030301010803" pitchFamily="18" charset="0"/>
              </a:rPr>
              <a:t>, </a:t>
            </a:r>
            <a:r>
              <a:rPr lang="en-US" sz="2000" dirty="0" smtClean="0">
                <a:latin typeface="Garamond" panose="02020404030301010803" pitchFamily="18" charset="0"/>
              </a:rPr>
              <a:t>greater </a:t>
            </a:r>
            <a:r>
              <a:rPr lang="en-US" sz="2000" dirty="0">
                <a:latin typeface="Garamond" panose="02020404030301010803" pitchFamily="18" charset="0"/>
              </a:rPr>
              <a:t>momentum and political </a:t>
            </a:r>
            <a:r>
              <a:rPr lang="en-US" sz="2000" dirty="0" smtClean="0">
                <a:latin typeface="Garamond" panose="02020404030301010803" pitchFamily="18" charset="0"/>
              </a:rPr>
              <a:t>will, contributing </a:t>
            </a:r>
            <a:r>
              <a:rPr lang="en-US" sz="2000" dirty="0">
                <a:latin typeface="Garamond" panose="02020404030301010803" pitchFamily="18" charset="0"/>
              </a:rPr>
              <a:t>to other existing goals, reduce </a:t>
            </a:r>
            <a:r>
              <a:rPr lang="en-US" sz="2000" dirty="0" smtClean="0">
                <a:latin typeface="Garamond" panose="02020404030301010803" pitchFamily="18" charset="0"/>
              </a:rPr>
              <a:t>costs</a:t>
            </a:r>
          </a:p>
          <a:p>
            <a:r>
              <a:rPr lang="en-US" sz="2000" dirty="0" smtClean="0">
                <a:latin typeface="Garamond" panose="02020404030301010803" pitchFamily="18" charset="0"/>
              </a:rPr>
              <a:t>Will require reforms beyond the forestry sector</a:t>
            </a:r>
            <a:endParaRPr lang="sv-SE" sz="2000" dirty="0">
              <a:latin typeface="Garamond" panose="020204040303010108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299" y="1825625"/>
            <a:ext cx="4608576" cy="30723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667" y="5165387"/>
            <a:ext cx="5620208" cy="1489355"/>
          </a:xfrm>
          <a:prstGeom prst="rect">
            <a:avLst/>
          </a:prstGeom>
        </p:spPr>
      </p:pic>
    </p:spTree>
    <p:extLst>
      <p:ext uri="{BB962C8B-B14F-4D97-AF65-F5344CB8AC3E}">
        <p14:creationId xmlns:p14="http://schemas.microsoft.com/office/powerpoint/2010/main" val="743563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REDD+ </a:t>
            </a:r>
            <a:r>
              <a:rPr lang="sv-SE" sz="3200" b="1" dirty="0" err="1" smtClean="0">
                <a:latin typeface="Garamond" panose="02020404030301010803" pitchFamily="18" charset="0"/>
              </a:rPr>
              <a:t>challenges</a:t>
            </a:r>
            <a:r>
              <a:rPr lang="sv-SE" sz="3200" b="1" dirty="0" smtClean="0">
                <a:latin typeface="Garamond" panose="02020404030301010803" pitchFamily="18" charset="0"/>
              </a:rPr>
              <a:t> </a:t>
            </a:r>
            <a:r>
              <a:rPr lang="sv-SE" sz="3200" b="1" dirty="0" err="1" smtClean="0">
                <a:latin typeface="Garamond" panose="02020404030301010803" pitchFamily="18" charset="0"/>
              </a:rPr>
              <a:t>lead</a:t>
            </a:r>
            <a:r>
              <a:rPr lang="sv-SE" sz="3200" b="1" dirty="0" smtClean="0">
                <a:latin typeface="Garamond" panose="02020404030301010803" pitchFamily="18" charset="0"/>
              </a:rPr>
              <a:t> to </a:t>
            </a:r>
            <a:r>
              <a:rPr lang="sv-SE" sz="3200" b="1" dirty="0" err="1" smtClean="0">
                <a:latin typeface="Garamond" panose="02020404030301010803" pitchFamily="18" charset="0"/>
              </a:rPr>
              <a:t>opportunities</a:t>
            </a:r>
            <a:r>
              <a:rPr lang="sv-SE" sz="3200" b="1" dirty="0" smtClean="0">
                <a:latin typeface="Garamond" panose="02020404030301010803" pitchFamily="18" charset="0"/>
              </a:rPr>
              <a:t> (CIFOR </a:t>
            </a:r>
            <a:r>
              <a:rPr lang="sv-SE" sz="3200" b="1" dirty="0" err="1" smtClean="0">
                <a:latin typeface="Garamond" panose="02020404030301010803" pitchFamily="18" charset="0"/>
              </a:rPr>
              <a:t>book</a:t>
            </a:r>
            <a:r>
              <a:rPr lang="sv-SE" sz="3200" b="1" dirty="0" smtClean="0">
                <a:latin typeface="Garamond" panose="02020404030301010803" pitchFamily="18" charset="0"/>
              </a:rPr>
              <a:t>)</a:t>
            </a:r>
            <a:endParaRPr lang="sv-SE" sz="3200" b="1" dirty="0">
              <a:latin typeface="Garamond" panose="02020404030301010803" pitchFamily="18" charset="0"/>
            </a:endParaRPr>
          </a:p>
        </p:txBody>
      </p:sp>
      <p:sp>
        <p:nvSpPr>
          <p:cNvPr id="3" name="Content Placeholder 2"/>
          <p:cNvSpPr>
            <a:spLocks noGrp="1"/>
          </p:cNvSpPr>
          <p:nvPr>
            <p:ph idx="1"/>
          </p:nvPr>
        </p:nvSpPr>
        <p:spPr>
          <a:xfrm>
            <a:off x="838200" y="1825625"/>
            <a:ext cx="7994515" cy="4351338"/>
          </a:xfrm>
        </p:spPr>
        <p:txBody>
          <a:bodyPr>
            <a:normAutofit/>
          </a:bodyPr>
          <a:lstStyle/>
          <a:p>
            <a:r>
              <a:rPr lang="sv-SE" sz="2400" dirty="0" smtClean="0">
                <a:latin typeface="Garamond" panose="02020404030301010803" pitchFamily="18" charset="0"/>
              </a:rPr>
              <a:t>By 2009, pilot </a:t>
            </a:r>
            <a:r>
              <a:rPr lang="sv-SE" sz="2400" dirty="0" err="1" smtClean="0">
                <a:latin typeface="Garamond" panose="02020404030301010803" pitchFamily="18" charset="0"/>
              </a:rPr>
              <a:t>projects</a:t>
            </a:r>
            <a:r>
              <a:rPr lang="sv-SE" sz="2400" dirty="0" smtClean="0">
                <a:latin typeface="Garamond" panose="02020404030301010803" pitchFamily="18" charset="0"/>
              </a:rPr>
              <a:t> </a:t>
            </a:r>
            <a:r>
              <a:rPr lang="sv-SE" sz="2400" dirty="0" err="1" smtClean="0">
                <a:latin typeface="Garamond" panose="02020404030301010803" pitchFamily="18" charset="0"/>
              </a:rPr>
              <a:t>were</a:t>
            </a:r>
            <a:r>
              <a:rPr lang="sv-SE" sz="2400" dirty="0" smtClean="0">
                <a:latin typeface="Garamond" panose="02020404030301010803" pitchFamily="18" charset="0"/>
              </a:rPr>
              <a:t> </a:t>
            </a:r>
            <a:r>
              <a:rPr lang="sv-SE" sz="2400" dirty="0" err="1" smtClean="0">
                <a:latin typeface="Garamond" panose="02020404030301010803" pitchFamily="18" charset="0"/>
              </a:rPr>
              <a:t>being</a:t>
            </a:r>
            <a:r>
              <a:rPr lang="sv-SE" sz="2400" dirty="0" smtClean="0">
                <a:latin typeface="Garamond" panose="02020404030301010803" pitchFamily="18" charset="0"/>
              </a:rPr>
              <a:t> set </a:t>
            </a:r>
            <a:r>
              <a:rPr lang="sv-SE" sz="2400" dirty="0" err="1" smtClean="0">
                <a:latin typeface="Garamond" panose="02020404030301010803" pitchFamily="18" charset="0"/>
              </a:rPr>
              <a:t>up</a:t>
            </a:r>
            <a:r>
              <a:rPr lang="sv-SE" sz="2400" dirty="0" smtClean="0">
                <a:latin typeface="Garamond" panose="02020404030301010803" pitchFamily="18" charset="0"/>
              </a:rPr>
              <a:t> </a:t>
            </a:r>
            <a:r>
              <a:rPr lang="sv-SE" sz="2400" dirty="0" err="1" smtClean="0">
                <a:latin typeface="Garamond" panose="02020404030301010803" pitchFamily="18" charset="0"/>
              </a:rPr>
              <a:t>across</a:t>
            </a:r>
            <a:r>
              <a:rPr lang="sv-SE" sz="2400" dirty="0" smtClean="0">
                <a:latin typeface="Garamond" panose="02020404030301010803" pitchFamily="18" charset="0"/>
              </a:rPr>
              <a:t> the </a:t>
            </a:r>
            <a:r>
              <a:rPr lang="sv-SE" sz="2400" dirty="0" err="1" smtClean="0">
                <a:latin typeface="Garamond" panose="02020404030301010803" pitchFamily="18" charset="0"/>
              </a:rPr>
              <a:t>tropics</a:t>
            </a:r>
            <a:r>
              <a:rPr lang="sv-SE" sz="2400" dirty="0" smtClean="0">
                <a:latin typeface="Garamond" panose="02020404030301010803" pitchFamily="18" charset="0"/>
              </a:rPr>
              <a:t>. </a:t>
            </a:r>
            <a:r>
              <a:rPr lang="sv-SE" sz="2400" dirty="0" err="1" smtClean="0">
                <a:latin typeface="Garamond" panose="02020404030301010803" pitchFamily="18" charset="0"/>
              </a:rPr>
              <a:t>Now</a:t>
            </a:r>
            <a:r>
              <a:rPr lang="sv-SE" sz="2400" dirty="0" smtClean="0">
                <a:latin typeface="Garamond" panose="02020404030301010803" pitchFamily="18" charset="0"/>
              </a:rPr>
              <a:t> </a:t>
            </a:r>
            <a:r>
              <a:rPr lang="sv-SE" sz="2400" dirty="0" err="1" smtClean="0">
                <a:latin typeface="Garamond" panose="02020404030301010803" pitchFamily="18" charset="0"/>
              </a:rPr>
              <a:t>more</a:t>
            </a:r>
            <a:r>
              <a:rPr lang="sv-SE" sz="2400" dirty="0" smtClean="0">
                <a:latin typeface="Garamond" panose="02020404030301010803" pitchFamily="18" charset="0"/>
              </a:rPr>
              <a:t> </a:t>
            </a:r>
            <a:r>
              <a:rPr lang="sv-SE" sz="2400" dirty="0" err="1" smtClean="0">
                <a:latin typeface="Garamond" panose="02020404030301010803" pitchFamily="18" charset="0"/>
              </a:rPr>
              <a:t>than</a:t>
            </a:r>
            <a:r>
              <a:rPr lang="sv-SE" sz="2400" dirty="0" smtClean="0">
                <a:latin typeface="Garamond" panose="02020404030301010803" pitchFamily="18" charset="0"/>
              </a:rPr>
              <a:t> 300. </a:t>
            </a:r>
          </a:p>
          <a:p>
            <a:r>
              <a:rPr lang="sv-SE" sz="2400" dirty="0" smtClean="0">
                <a:latin typeface="Garamond" panose="02020404030301010803" pitchFamily="18" charset="0"/>
              </a:rPr>
              <a:t>Pilot </a:t>
            </a:r>
            <a:r>
              <a:rPr lang="sv-SE" sz="2400" dirty="0" err="1" smtClean="0">
                <a:latin typeface="Garamond" panose="02020404030301010803" pitchFamily="18" charset="0"/>
              </a:rPr>
              <a:t>projects</a:t>
            </a:r>
            <a:r>
              <a:rPr lang="sv-SE" sz="2400" dirty="0" smtClean="0">
                <a:latin typeface="Garamond" panose="02020404030301010803" pitchFamily="18" charset="0"/>
              </a:rPr>
              <a:t> (23) </a:t>
            </a:r>
            <a:r>
              <a:rPr lang="sv-SE" sz="2400" dirty="0" err="1" smtClean="0">
                <a:latin typeface="Garamond" panose="02020404030301010803" pitchFamily="18" charset="0"/>
              </a:rPr>
              <a:t>are</a:t>
            </a:r>
            <a:r>
              <a:rPr lang="sv-SE" sz="2400" dirty="0" smtClean="0">
                <a:latin typeface="Garamond" panose="02020404030301010803" pitchFamily="18" charset="0"/>
              </a:rPr>
              <a:t> </a:t>
            </a:r>
            <a:r>
              <a:rPr lang="sv-SE" sz="2400" dirty="0" err="1" smtClean="0">
                <a:latin typeface="Garamond" panose="02020404030301010803" pitchFamily="18" charset="0"/>
              </a:rPr>
              <a:t>struggling</a:t>
            </a:r>
            <a:r>
              <a:rPr lang="sv-SE" sz="2400" dirty="0" smtClean="0">
                <a:latin typeface="Garamond" panose="02020404030301010803" pitchFamily="18" charset="0"/>
              </a:rPr>
              <a:t> to </a:t>
            </a:r>
            <a:r>
              <a:rPr lang="sv-SE" sz="2400" dirty="0" err="1" smtClean="0">
                <a:latin typeface="Garamond" panose="02020404030301010803" pitchFamily="18" charset="0"/>
              </a:rPr>
              <a:t>move</a:t>
            </a:r>
            <a:r>
              <a:rPr lang="sv-SE" sz="2400" dirty="0" smtClean="0">
                <a:latin typeface="Garamond" panose="02020404030301010803" pitchFamily="18" charset="0"/>
              </a:rPr>
              <a:t> from the pilot </a:t>
            </a:r>
            <a:r>
              <a:rPr lang="sv-SE" sz="2400" dirty="0" err="1" smtClean="0">
                <a:latin typeface="Garamond" panose="02020404030301010803" pitchFamily="18" charset="0"/>
              </a:rPr>
              <a:t>stage</a:t>
            </a:r>
            <a:r>
              <a:rPr lang="sv-SE" sz="2400" dirty="0" smtClean="0">
                <a:latin typeface="Garamond" panose="02020404030301010803" pitchFamily="18" charset="0"/>
              </a:rPr>
              <a:t> to </a:t>
            </a:r>
            <a:r>
              <a:rPr lang="sv-SE" sz="2400" dirty="0" err="1" smtClean="0">
                <a:latin typeface="Garamond" panose="02020404030301010803" pitchFamily="18" charset="0"/>
              </a:rPr>
              <a:t>actual</a:t>
            </a:r>
            <a:r>
              <a:rPr lang="sv-SE" sz="2400" dirty="0" smtClean="0">
                <a:latin typeface="Garamond" panose="02020404030301010803" pitchFamily="18" charset="0"/>
              </a:rPr>
              <a:t> long term implementation </a:t>
            </a:r>
            <a:r>
              <a:rPr lang="sv-SE" sz="2400" dirty="0" err="1" smtClean="0">
                <a:latin typeface="Garamond" panose="02020404030301010803" pitchFamily="18" charset="0"/>
              </a:rPr>
              <a:t>because</a:t>
            </a:r>
            <a:r>
              <a:rPr lang="sv-SE" sz="2400" dirty="0" smtClean="0">
                <a:latin typeface="Garamond" panose="02020404030301010803" pitchFamily="18" charset="0"/>
              </a:rPr>
              <a:t> of the </a:t>
            </a:r>
            <a:r>
              <a:rPr lang="sv-SE" sz="2400" dirty="0" err="1" smtClean="0">
                <a:latin typeface="Garamond" panose="02020404030301010803" pitchFamily="18" charset="0"/>
              </a:rPr>
              <a:t>uncertainty</a:t>
            </a:r>
            <a:r>
              <a:rPr lang="sv-SE" sz="2400" dirty="0" smtClean="0">
                <a:latin typeface="Garamond" panose="02020404030301010803" pitchFamily="18" charset="0"/>
              </a:rPr>
              <a:t> </a:t>
            </a:r>
            <a:r>
              <a:rPr lang="sv-SE" sz="2400" dirty="0" err="1" smtClean="0">
                <a:latin typeface="Garamond" panose="02020404030301010803" pitchFamily="18" charset="0"/>
              </a:rPr>
              <a:t>about</a:t>
            </a:r>
            <a:r>
              <a:rPr lang="sv-SE" sz="2400" dirty="0" smtClean="0">
                <a:latin typeface="Garamond" panose="02020404030301010803" pitchFamily="18" charset="0"/>
              </a:rPr>
              <a:t> </a:t>
            </a:r>
            <a:r>
              <a:rPr lang="sv-SE" sz="2400" dirty="0" err="1" smtClean="0">
                <a:latin typeface="Garamond" panose="02020404030301010803" pitchFamily="18" charset="0"/>
              </a:rPr>
              <a:t>funding</a:t>
            </a:r>
            <a:endParaRPr lang="sv-SE" sz="2400" dirty="0" smtClean="0">
              <a:latin typeface="Garamond" panose="02020404030301010803" pitchFamily="18" charset="0"/>
            </a:endParaRPr>
          </a:p>
          <a:p>
            <a:r>
              <a:rPr lang="sv-SE" sz="2400" dirty="0" err="1" smtClean="0">
                <a:latin typeface="Garamond" panose="02020404030301010803" pitchFamily="18" charset="0"/>
              </a:rPr>
              <a:t>Subnational</a:t>
            </a:r>
            <a:r>
              <a:rPr lang="sv-SE" sz="2400" dirty="0" smtClean="0">
                <a:latin typeface="Garamond" panose="02020404030301010803" pitchFamily="18" charset="0"/>
              </a:rPr>
              <a:t> </a:t>
            </a:r>
            <a:r>
              <a:rPr lang="sv-SE" sz="2400" dirty="0" err="1" smtClean="0">
                <a:latin typeface="Garamond" panose="02020404030301010803" pitchFamily="18" charset="0"/>
              </a:rPr>
              <a:t>initiatives</a:t>
            </a:r>
            <a:r>
              <a:rPr lang="sv-SE" sz="2400" dirty="0" smtClean="0">
                <a:latin typeface="Garamond" panose="02020404030301010803" pitchFamily="18" charset="0"/>
              </a:rPr>
              <a:t> </a:t>
            </a:r>
            <a:r>
              <a:rPr lang="sv-SE" sz="2400" dirty="0" err="1" smtClean="0">
                <a:latin typeface="Garamond" panose="02020404030301010803" pitchFamily="18" charset="0"/>
              </a:rPr>
              <a:t>are</a:t>
            </a:r>
            <a:r>
              <a:rPr lang="sv-SE" sz="2400" dirty="0" smtClean="0">
                <a:latin typeface="Garamond" panose="02020404030301010803" pitchFamily="18" charset="0"/>
              </a:rPr>
              <a:t> leading to innovation</a:t>
            </a:r>
          </a:p>
          <a:p>
            <a:r>
              <a:rPr lang="sv-SE" sz="2400" dirty="0" err="1" smtClean="0">
                <a:latin typeface="Garamond" panose="02020404030301010803" pitchFamily="18" charset="0"/>
              </a:rPr>
              <a:t>Regardless</a:t>
            </a:r>
            <a:r>
              <a:rPr lang="sv-SE" sz="2400" dirty="0" smtClean="0">
                <a:latin typeface="Garamond" panose="02020404030301010803" pitchFamily="18" charset="0"/>
              </a:rPr>
              <a:t> of the international </a:t>
            </a:r>
            <a:r>
              <a:rPr lang="sv-SE" sz="2400" dirty="0" err="1" smtClean="0">
                <a:latin typeface="Garamond" panose="02020404030301010803" pitchFamily="18" charset="0"/>
              </a:rPr>
              <a:t>architecture</a:t>
            </a:r>
            <a:r>
              <a:rPr lang="sv-SE" sz="2400" dirty="0" smtClean="0">
                <a:latin typeface="Garamond" panose="02020404030301010803" pitchFamily="18" charset="0"/>
              </a:rPr>
              <a:t> of REDD+, interventions to </a:t>
            </a:r>
            <a:r>
              <a:rPr lang="sv-SE" sz="2400" dirty="0" err="1" smtClean="0">
                <a:latin typeface="Garamond" panose="02020404030301010803" pitchFamily="18" charset="0"/>
              </a:rPr>
              <a:t>reduce</a:t>
            </a:r>
            <a:r>
              <a:rPr lang="sv-SE" sz="2400" dirty="0" smtClean="0">
                <a:latin typeface="Garamond" panose="02020404030301010803" pitchFamily="18" charset="0"/>
              </a:rPr>
              <a:t> deforestation </a:t>
            </a:r>
            <a:r>
              <a:rPr lang="sv-SE" sz="2400" dirty="0" err="1" smtClean="0">
                <a:latin typeface="Garamond" panose="02020404030301010803" pitchFamily="18" charset="0"/>
              </a:rPr>
              <a:t>locally</a:t>
            </a:r>
            <a:r>
              <a:rPr lang="sv-SE" sz="2400" dirty="0" smtClean="0">
                <a:latin typeface="Garamond" panose="02020404030301010803" pitchFamily="18" charset="0"/>
              </a:rPr>
              <a:t>,  in </a:t>
            </a:r>
            <a:r>
              <a:rPr lang="sv-SE" sz="2400" dirty="0" err="1" smtClean="0">
                <a:latin typeface="Garamond" panose="02020404030301010803" pitchFamily="18" charset="0"/>
              </a:rPr>
              <a:t>particlular</a:t>
            </a:r>
            <a:r>
              <a:rPr lang="sv-SE" sz="2400" dirty="0" smtClean="0">
                <a:latin typeface="Garamond" panose="02020404030301010803" pitchFamily="18" charset="0"/>
              </a:rPr>
              <a:t> </a:t>
            </a:r>
            <a:r>
              <a:rPr lang="sv-SE" sz="2400" dirty="0" err="1" smtClean="0">
                <a:latin typeface="Garamond" panose="02020404030301010803" pitchFamily="18" charset="0"/>
              </a:rPr>
              <a:t>phases</a:t>
            </a:r>
            <a:r>
              <a:rPr lang="sv-SE" sz="2400" dirty="0" smtClean="0">
                <a:latin typeface="Garamond" panose="02020404030301010803" pitchFamily="18" charset="0"/>
              </a:rPr>
              <a:t> </a:t>
            </a:r>
            <a:r>
              <a:rPr lang="sv-SE" sz="2400" dirty="0" err="1" smtClean="0">
                <a:latin typeface="Garamond" panose="02020404030301010803" pitchFamily="18" charset="0"/>
              </a:rPr>
              <a:t>with</a:t>
            </a:r>
            <a:r>
              <a:rPr lang="sv-SE" sz="2400" dirty="0" smtClean="0">
                <a:latin typeface="Garamond" panose="02020404030301010803" pitchFamily="18" charset="0"/>
              </a:rPr>
              <a:t> different </a:t>
            </a:r>
            <a:r>
              <a:rPr lang="sv-SE" sz="2400" dirty="0" err="1" smtClean="0">
                <a:latin typeface="Garamond" panose="02020404030301010803" pitchFamily="18" charset="0"/>
              </a:rPr>
              <a:t>stakeholders</a:t>
            </a:r>
            <a:r>
              <a:rPr lang="sv-SE" sz="2400" dirty="0" smtClean="0">
                <a:latin typeface="Garamond" panose="02020404030301010803" pitchFamily="18" charset="0"/>
              </a:rPr>
              <a:t> </a:t>
            </a:r>
            <a:r>
              <a:rPr lang="sv-SE" sz="2400" dirty="0" err="1" smtClean="0">
                <a:latin typeface="Garamond" panose="02020404030301010803" pitchFamily="18" charset="0"/>
              </a:rPr>
              <a:t>are</a:t>
            </a:r>
            <a:r>
              <a:rPr lang="sv-SE" sz="2400" dirty="0" smtClean="0">
                <a:latin typeface="Garamond" panose="02020404030301010803" pitchFamily="18" charset="0"/>
              </a:rPr>
              <a:t> </a:t>
            </a:r>
            <a:r>
              <a:rPr lang="sv-SE" sz="2400" dirty="0" err="1" smtClean="0">
                <a:latin typeface="Garamond" panose="02020404030301010803" pitchFamily="18" charset="0"/>
              </a:rPr>
              <a:t>needed</a:t>
            </a:r>
            <a:r>
              <a:rPr lang="sv-SE" sz="2400" dirty="0" smtClean="0">
                <a:latin typeface="Garamond" panose="02020404030301010803" pitchFamily="18" charset="0"/>
              </a:rPr>
              <a:t>.</a:t>
            </a:r>
            <a:endParaRPr lang="sv-SE" sz="2400" dirty="0">
              <a:latin typeface="Garamond" panose="02020404030301010803" pitchFamily="18" charset="0"/>
            </a:endParaRPr>
          </a:p>
        </p:txBody>
      </p:sp>
      <p:pic>
        <p:nvPicPr>
          <p:cNvPr id="4" name="Picture 3"/>
          <p:cNvPicPr>
            <a:picLocks noChangeAspect="1"/>
          </p:cNvPicPr>
          <p:nvPr/>
        </p:nvPicPr>
        <p:blipFill>
          <a:blip r:embed="rId3"/>
          <a:stretch>
            <a:fillRect/>
          </a:stretch>
        </p:blipFill>
        <p:spPr>
          <a:xfrm>
            <a:off x="8804491" y="1690688"/>
            <a:ext cx="3148472" cy="4387383"/>
          </a:xfrm>
          <a:prstGeom prst="rect">
            <a:avLst/>
          </a:prstGeom>
        </p:spPr>
      </p:pic>
      <p:sp>
        <p:nvSpPr>
          <p:cNvPr id="5" name="textruta 4"/>
          <p:cNvSpPr txBox="1"/>
          <p:nvPr/>
        </p:nvSpPr>
        <p:spPr>
          <a:xfrm>
            <a:off x="10381128" y="6203574"/>
            <a:ext cx="1702710" cy="369332"/>
          </a:xfrm>
          <a:prstGeom prst="rect">
            <a:avLst/>
          </a:prstGeom>
          <a:noFill/>
        </p:spPr>
        <p:txBody>
          <a:bodyPr wrap="none" rtlCol="0">
            <a:spAutoFit/>
          </a:bodyPr>
          <a:lstStyle/>
          <a:p>
            <a:r>
              <a:rPr lang="sv-SE" dirty="0" smtClean="0">
                <a:latin typeface="Garamond" panose="02020404030301010803" pitchFamily="18" charset="0"/>
              </a:rPr>
              <a:t>(Sills et al. 2014)</a:t>
            </a:r>
            <a:endParaRPr lang="sv-SE" dirty="0">
              <a:latin typeface="Garamond" panose="02020404030301010803" pitchFamily="18" charset="0"/>
            </a:endParaRPr>
          </a:p>
        </p:txBody>
      </p:sp>
    </p:spTree>
    <p:extLst>
      <p:ext uri="{BB962C8B-B14F-4D97-AF65-F5344CB8AC3E}">
        <p14:creationId xmlns:p14="http://schemas.microsoft.com/office/powerpoint/2010/main" val="2513647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REDD+ in Sri Lanka</a:t>
            </a:r>
            <a:endParaRPr lang="sv-SE" sz="3200" b="1" dirty="0">
              <a:latin typeface="Garamond" panose="02020404030301010803" pitchFamily="18" charset="0"/>
            </a:endParaRPr>
          </a:p>
        </p:txBody>
      </p:sp>
      <p:sp>
        <p:nvSpPr>
          <p:cNvPr id="3" name="Content Placeholder 2"/>
          <p:cNvSpPr>
            <a:spLocks noGrp="1"/>
          </p:cNvSpPr>
          <p:nvPr>
            <p:ph idx="1"/>
          </p:nvPr>
        </p:nvSpPr>
        <p:spPr>
          <a:xfrm>
            <a:off x="5916706" y="1825625"/>
            <a:ext cx="5437094" cy="4351338"/>
          </a:xfrm>
        </p:spPr>
        <p:txBody>
          <a:bodyPr>
            <a:normAutofit fontScale="92500" lnSpcReduction="10000"/>
          </a:bodyPr>
          <a:lstStyle/>
          <a:p>
            <a:r>
              <a:rPr lang="en-US" sz="2400" dirty="0" smtClean="0">
                <a:latin typeface="Garamond" panose="02020404030301010803" pitchFamily="18" charset="0"/>
              </a:rPr>
              <a:t>Low forest cover and low deforestation rates implies low potential for REDD</a:t>
            </a:r>
            <a:r>
              <a:rPr lang="en-US" sz="2400" dirty="0">
                <a:latin typeface="Garamond" panose="02020404030301010803" pitchFamily="18" charset="0"/>
              </a:rPr>
              <a:t>+ result-based </a:t>
            </a:r>
            <a:r>
              <a:rPr lang="en-US" sz="2400" dirty="0" smtClean="0">
                <a:latin typeface="Garamond" panose="02020404030301010803" pitchFamily="18" charset="0"/>
              </a:rPr>
              <a:t>finance</a:t>
            </a:r>
            <a:r>
              <a:rPr lang="en-US" sz="2400" dirty="0">
                <a:latin typeface="Garamond" panose="02020404030301010803" pitchFamily="18" charset="0"/>
              </a:rPr>
              <a:t> </a:t>
            </a:r>
            <a:r>
              <a:rPr lang="en-US" sz="2400" dirty="0" smtClean="0">
                <a:latin typeface="Garamond" panose="02020404030301010803" pitchFamily="18" charset="0"/>
                <a:sym typeface="Wingdings" panose="05000000000000000000" pitchFamily="2" charset="2"/>
              </a:rPr>
              <a:t> greater values from co-benefits</a:t>
            </a:r>
            <a:r>
              <a:rPr lang="en-US" sz="2400" i="1" dirty="0" smtClean="0">
                <a:latin typeface="Garamond" panose="02020404030301010803" pitchFamily="18" charset="0"/>
                <a:sym typeface="Wingdings" panose="05000000000000000000" pitchFamily="2" charset="2"/>
              </a:rPr>
              <a:t> </a:t>
            </a:r>
          </a:p>
          <a:p>
            <a:r>
              <a:rPr lang="en-US" sz="2400" dirty="0" smtClean="0">
                <a:latin typeface="Garamond" panose="02020404030301010803" pitchFamily="18" charset="0"/>
              </a:rPr>
              <a:t>REDD</a:t>
            </a:r>
            <a:r>
              <a:rPr lang="en-US" sz="2400" dirty="0">
                <a:latin typeface="Garamond" panose="02020404030301010803" pitchFamily="18" charset="0"/>
              </a:rPr>
              <a:t>+ in Sri Lanka </a:t>
            </a:r>
            <a:r>
              <a:rPr lang="en-US" sz="2400" dirty="0" smtClean="0">
                <a:latin typeface="Garamond" panose="02020404030301010803" pitchFamily="18" charset="0"/>
              </a:rPr>
              <a:t>will therefore </a:t>
            </a:r>
            <a:r>
              <a:rPr lang="en-US" sz="2400" dirty="0">
                <a:latin typeface="Garamond" panose="02020404030301010803" pitchFamily="18" charset="0"/>
              </a:rPr>
              <a:t>take </a:t>
            </a:r>
            <a:r>
              <a:rPr lang="en-US" sz="2400" dirty="0" smtClean="0">
                <a:latin typeface="Garamond" panose="02020404030301010803" pitchFamily="18" charset="0"/>
              </a:rPr>
              <a:t>an inclusive </a:t>
            </a:r>
            <a:r>
              <a:rPr lang="en-US" sz="2400" dirty="0">
                <a:latin typeface="Garamond" panose="02020404030301010803" pitchFamily="18" charset="0"/>
              </a:rPr>
              <a:t>approach where sustainable land management </a:t>
            </a:r>
            <a:r>
              <a:rPr lang="en-US" sz="2400" dirty="0" smtClean="0">
                <a:latin typeface="Garamond" panose="02020404030301010803" pitchFamily="18" charset="0"/>
              </a:rPr>
              <a:t>and non-carbon benefits  will </a:t>
            </a:r>
            <a:r>
              <a:rPr lang="en-US" sz="2400" dirty="0">
                <a:latin typeface="Garamond" panose="02020404030301010803" pitchFamily="18" charset="0"/>
              </a:rPr>
              <a:t>be the primary focus</a:t>
            </a:r>
            <a:r>
              <a:rPr lang="en-US" sz="2400" dirty="0" smtClean="0">
                <a:latin typeface="Garamond" panose="02020404030301010803" pitchFamily="18" charset="0"/>
              </a:rPr>
              <a:t>.</a:t>
            </a:r>
          </a:p>
          <a:p>
            <a:r>
              <a:rPr lang="en-US" sz="2400" dirty="0">
                <a:latin typeface="Garamond" panose="02020404030301010803" pitchFamily="18" charset="0"/>
              </a:rPr>
              <a:t>Success on REDD+ depends on </a:t>
            </a:r>
            <a:r>
              <a:rPr lang="en-US" sz="2400" dirty="0" smtClean="0">
                <a:latin typeface="Garamond" panose="02020404030301010803" pitchFamily="18" charset="0"/>
              </a:rPr>
              <a:t>achieving </a:t>
            </a:r>
            <a:r>
              <a:rPr lang="en-US" sz="2400" dirty="0">
                <a:latin typeface="Garamond" panose="02020404030301010803" pitchFamily="18" charset="0"/>
              </a:rPr>
              <a:t>transformational </a:t>
            </a:r>
            <a:r>
              <a:rPr lang="en-US" sz="2400" dirty="0" smtClean="0">
                <a:latin typeface="Garamond" panose="02020404030301010803" pitchFamily="18" charset="0"/>
              </a:rPr>
              <a:t>change</a:t>
            </a:r>
          </a:p>
          <a:p>
            <a:pPr lvl="1"/>
            <a:r>
              <a:rPr lang="en-US" sz="2200" dirty="0" smtClean="0">
                <a:latin typeface="Garamond" panose="02020404030301010803" pitchFamily="18" charset="0"/>
              </a:rPr>
              <a:t>shifts </a:t>
            </a:r>
            <a:r>
              <a:rPr lang="en-US" sz="2200" dirty="0">
                <a:latin typeface="Garamond" panose="02020404030301010803" pitchFamily="18" charset="0"/>
              </a:rPr>
              <a:t>in </a:t>
            </a:r>
            <a:r>
              <a:rPr lang="en-US" sz="2200" dirty="0" smtClean="0">
                <a:latin typeface="Garamond" panose="02020404030301010803" pitchFamily="18" charset="0"/>
              </a:rPr>
              <a:t>discourses and economic </a:t>
            </a:r>
            <a:r>
              <a:rPr lang="en-US" sz="2200" dirty="0">
                <a:latin typeface="Garamond" panose="02020404030301010803" pitchFamily="18" charset="0"/>
              </a:rPr>
              <a:t>incentives for the value of standing forests. </a:t>
            </a:r>
            <a:endParaRPr lang="en-US" sz="2200" dirty="0" smtClean="0">
              <a:latin typeface="Garamond" panose="02020404030301010803" pitchFamily="18" charset="0"/>
            </a:endParaRPr>
          </a:p>
          <a:p>
            <a:pPr lvl="1"/>
            <a:r>
              <a:rPr lang="sv-SE" sz="2200" dirty="0" smtClean="0">
                <a:latin typeface="Garamond" panose="02020404030301010803" pitchFamily="18" charset="0"/>
              </a:rPr>
              <a:t>Be </a:t>
            </a:r>
            <a:r>
              <a:rPr lang="sv-SE" sz="2200" dirty="0" err="1" smtClean="0">
                <a:latin typeface="Garamond" panose="02020404030301010803" pitchFamily="18" charset="0"/>
              </a:rPr>
              <a:t>aware</a:t>
            </a:r>
            <a:r>
              <a:rPr lang="sv-SE" sz="2200" dirty="0" smtClean="0">
                <a:latin typeface="Garamond" panose="02020404030301010803" pitchFamily="18" charset="0"/>
              </a:rPr>
              <a:t> </a:t>
            </a:r>
            <a:r>
              <a:rPr lang="sv-SE" sz="2200" dirty="0" err="1" smtClean="0">
                <a:latin typeface="Garamond" panose="02020404030301010803" pitchFamily="18" charset="0"/>
              </a:rPr>
              <a:t>of</a:t>
            </a:r>
            <a:r>
              <a:rPr lang="sv-SE" sz="2200" dirty="0" smtClean="0">
                <a:latin typeface="Garamond" panose="02020404030301010803" pitchFamily="18" charset="0"/>
              </a:rPr>
              <a:t> </a:t>
            </a:r>
            <a:r>
              <a:rPr lang="sv-SE" sz="2200" dirty="0">
                <a:latin typeface="Garamond" panose="02020404030301010803" pitchFamily="18" charset="0"/>
              </a:rPr>
              <a:t>the </a:t>
            </a:r>
            <a:r>
              <a:rPr lang="sv-SE" sz="2200" dirty="0" err="1" smtClean="0">
                <a:latin typeface="Garamond" panose="02020404030301010803" pitchFamily="18" charset="0"/>
              </a:rPr>
              <a:t>broader</a:t>
            </a:r>
            <a:r>
              <a:rPr lang="sv-SE" sz="2200" dirty="0" smtClean="0">
                <a:latin typeface="Garamond" panose="02020404030301010803" pitchFamily="18" charset="0"/>
              </a:rPr>
              <a:t> (and </a:t>
            </a:r>
            <a:r>
              <a:rPr lang="sv-SE" sz="2200" dirty="0" err="1" smtClean="0">
                <a:latin typeface="Garamond" panose="02020404030301010803" pitchFamily="18" charset="0"/>
              </a:rPr>
              <a:t>other</a:t>
            </a:r>
            <a:r>
              <a:rPr lang="sv-SE" sz="2200" dirty="0" smtClean="0">
                <a:latin typeface="Garamond" panose="02020404030301010803" pitchFamily="18" charset="0"/>
              </a:rPr>
              <a:t>) </a:t>
            </a:r>
            <a:r>
              <a:rPr lang="sv-SE" sz="2200" dirty="0" err="1" smtClean="0">
                <a:latin typeface="Garamond" panose="02020404030301010803" pitchFamily="18" charset="0"/>
              </a:rPr>
              <a:t>approaches</a:t>
            </a:r>
            <a:r>
              <a:rPr lang="sv-SE" sz="2200" dirty="0" smtClean="0">
                <a:latin typeface="Garamond" panose="02020404030301010803" pitchFamily="18" charset="0"/>
              </a:rPr>
              <a:t> </a:t>
            </a:r>
            <a:r>
              <a:rPr lang="sv-SE" sz="2200" dirty="0" err="1">
                <a:latin typeface="Garamond" panose="02020404030301010803" pitchFamily="18" charset="0"/>
              </a:rPr>
              <a:t>to</a:t>
            </a:r>
            <a:r>
              <a:rPr lang="sv-SE" sz="2200" dirty="0">
                <a:latin typeface="Garamond" panose="02020404030301010803" pitchFamily="18" charset="0"/>
              </a:rPr>
              <a:t> </a:t>
            </a:r>
            <a:r>
              <a:rPr lang="sv-SE" sz="2200" dirty="0" err="1" smtClean="0">
                <a:latin typeface="Garamond" panose="02020404030301010803" pitchFamily="18" charset="0"/>
              </a:rPr>
              <a:t>sustainability</a:t>
            </a:r>
            <a:endParaRPr lang="en-US" sz="2400" i="1" dirty="0" smtClean="0">
              <a:latin typeface="Garamond" panose="02020404030301010803" pitchFamily="18" charset="0"/>
            </a:endParaRPr>
          </a:p>
        </p:txBody>
      </p:sp>
      <p:pic>
        <p:nvPicPr>
          <p:cNvPr id="4" name="Picture 2" descr="C:\Users\eskil\Desktop\SRI LANKA- Artikel 3\Images from forest department\forest cover of sri lanka - 1956.jpg"/>
          <p:cNvPicPr>
            <a:picLocks noChangeAspect="1" noChangeArrowheads="1"/>
          </p:cNvPicPr>
          <p:nvPr/>
        </p:nvPicPr>
        <p:blipFill>
          <a:blip r:embed="rId3" cstate="print"/>
          <a:srcRect/>
          <a:stretch>
            <a:fillRect/>
          </a:stretch>
        </p:blipFill>
        <p:spPr bwMode="auto">
          <a:xfrm>
            <a:off x="67760" y="1577819"/>
            <a:ext cx="1966761" cy="2781562"/>
          </a:xfrm>
          <a:prstGeom prst="rect">
            <a:avLst/>
          </a:prstGeom>
          <a:noFill/>
        </p:spPr>
      </p:pic>
      <p:pic>
        <p:nvPicPr>
          <p:cNvPr id="5" name="Picture 3" descr="C:\Users\eskil\Desktop\SRI LANKA- Artikel 3\Images from forest department\forest cover of sri lanka - 1992.jpg"/>
          <p:cNvPicPr>
            <a:picLocks noChangeAspect="1" noChangeArrowheads="1"/>
          </p:cNvPicPr>
          <p:nvPr/>
        </p:nvPicPr>
        <p:blipFill>
          <a:blip r:embed="rId4" cstate="print"/>
          <a:srcRect/>
          <a:stretch>
            <a:fillRect/>
          </a:stretch>
        </p:blipFill>
        <p:spPr bwMode="auto">
          <a:xfrm>
            <a:off x="3734935" y="1576595"/>
            <a:ext cx="1967001" cy="2782786"/>
          </a:xfrm>
          <a:prstGeom prst="rect">
            <a:avLst/>
          </a:prstGeom>
          <a:noFill/>
        </p:spPr>
      </p:pic>
      <p:pic>
        <p:nvPicPr>
          <p:cNvPr id="6" name="Picture 4" descr="C:\Users\eskil\Desktop\SRI LANKA- Artikel 3\Images from forest department\forest cover of sri lanka- 1999.jpg"/>
          <p:cNvPicPr>
            <a:picLocks noChangeAspect="1" noChangeArrowheads="1"/>
          </p:cNvPicPr>
          <p:nvPr/>
        </p:nvPicPr>
        <p:blipFill>
          <a:blip r:embed="rId5" cstate="print"/>
          <a:srcRect/>
          <a:stretch>
            <a:fillRect/>
          </a:stretch>
        </p:blipFill>
        <p:spPr bwMode="auto">
          <a:xfrm>
            <a:off x="1768801" y="1577819"/>
            <a:ext cx="1966134" cy="2781562"/>
          </a:xfrm>
          <a:prstGeom prst="rect">
            <a:avLst/>
          </a:prstGeom>
          <a:noFill/>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51" y="4591694"/>
            <a:ext cx="5030881" cy="200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1619848" y="6551769"/>
            <a:ext cx="2754665" cy="338554"/>
          </a:xfrm>
          <a:prstGeom prst="rect">
            <a:avLst/>
          </a:prstGeom>
          <a:noFill/>
        </p:spPr>
        <p:txBody>
          <a:bodyPr wrap="none" rtlCol="0">
            <a:spAutoFit/>
          </a:bodyPr>
          <a:lstStyle/>
          <a:p>
            <a:r>
              <a:rPr lang="sv-SE" sz="1600" dirty="0" smtClean="0">
                <a:latin typeface="Garamond" panose="02020404030301010803" pitchFamily="18" charset="0"/>
              </a:rPr>
              <a:t>Forest cover </a:t>
            </a:r>
            <a:r>
              <a:rPr lang="sv-SE" sz="1600" dirty="0" err="1" smtClean="0">
                <a:latin typeface="Garamond" panose="02020404030301010803" pitchFamily="18" charset="0"/>
              </a:rPr>
              <a:t>change</a:t>
            </a:r>
            <a:r>
              <a:rPr lang="sv-SE" sz="1600" dirty="0" smtClean="0">
                <a:latin typeface="Garamond" panose="02020404030301010803" pitchFamily="18" charset="0"/>
              </a:rPr>
              <a:t> 1880-2005</a:t>
            </a:r>
            <a:endParaRPr lang="sv-SE" sz="1600" dirty="0">
              <a:latin typeface="Garamond" panose="02020404030301010803" pitchFamily="18" charset="0"/>
            </a:endParaRPr>
          </a:p>
        </p:txBody>
      </p:sp>
      <p:sp>
        <p:nvSpPr>
          <p:cNvPr id="9" name="textruta 8"/>
          <p:cNvSpPr txBox="1"/>
          <p:nvPr/>
        </p:nvSpPr>
        <p:spPr>
          <a:xfrm>
            <a:off x="2413100" y="4234631"/>
            <a:ext cx="569387" cy="338554"/>
          </a:xfrm>
          <a:prstGeom prst="rect">
            <a:avLst/>
          </a:prstGeom>
          <a:noFill/>
        </p:spPr>
        <p:txBody>
          <a:bodyPr wrap="none" rtlCol="0">
            <a:spAutoFit/>
          </a:bodyPr>
          <a:lstStyle/>
          <a:p>
            <a:r>
              <a:rPr lang="sv-SE" sz="1600" dirty="0" smtClean="0">
                <a:latin typeface="Garamond" panose="02020404030301010803" pitchFamily="18" charset="0"/>
              </a:rPr>
              <a:t>1992</a:t>
            </a:r>
            <a:endParaRPr lang="sv-SE" sz="1600" dirty="0">
              <a:latin typeface="Garamond" panose="02020404030301010803" pitchFamily="18" charset="0"/>
            </a:endParaRPr>
          </a:p>
        </p:txBody>
      </p:sp>
      <p:sp>
        <p:nvSpPr>
          <p:cNvPr id="10" name="textruta 9"/>
          <p:cNvSpPr txBox="1"/>
          <p:nvPr/>
        </p:nvSpPr>
        <p:spPr>
          <a:xfrm>
            <a:off x="679948" y="4219541"/>
            <a:ext cx="569387" cy="338554"/>
          </a:xfrm>
          <a:prstGeom prst="rect">
            <a:avLst/>
          </a:prstGeom>
          <a:noFill/>
        </p:spPr>
        <p:txBody>
          <a:bodyPr wrap="none" rtlCol="0">
            <a:spAutoFit/>
          </a:bodyPr>
          <a:lstStyle/>
          <a:p>
            <a:r>
              <a:rPr lang="sv-SE" sz="1600" dirty="0" smtClean="0">
                <a:latin typeface="Garamond" panose="02020404030301010803" pitchFamily="18" charset="0"/>
              </a:rPr>
              <a:t>1956</a:t>
            </a:r>
            <a:endParaRPr lang="sv-SE" sz="1600" dirty="0">
              <a:latin typeface="Garamond" panose="02020404030301010803" pitchFamily="18" charset="0"/>
            </a:endParaRPr>
          </a:p>
        </p:txBody>
      </p:sp>
      <p:sp>
        <p:nvSpPr>
          <p:cNvPr id="11" name="textruta 10"/>
          <p:cNvSpPr txBox="1"/>
          <p:nvPr/>
        </p:nvSpPr>
        <p:spPr>
          <a:xfrm>
            <a:off x="4409992" y="4249723"/>
            <a:ext cx="569387" cy="338554"/>
          </a:xfrm>
          <a:prstGeom prst="rect">
            <a:avLst/>
          </a:prstGeom>
          <a:noFill/>
        </p:spPr>
        <p:txBody>
          <a:bodyPr wrap="none" rtlCol="0">
            <a:spAutoFit/>
          </a:bodyPr>
          <a:lstStyle/>
          <a:p>
            <a:r>
              <a:rPr lang="sv-SE" sz="1600" dirty="0" smtClean="0">
                <a:latin typeface="Garamond" panose="02020404030301010803" pitchFamily="18" charset="0"/>
              </a:rPr>
              <a:t>1999</a:t>
            </a:r>
            <a:endParaRPr lang="sv-SE" sz="1600" dirty="0">
              <a:latin typeface="Garamond" panose="02020404030301010803" pitchFamily="18" charset="0"/>
            </a:endParaRPr>
          </a:p>
        </p:txBody>
      </p:sp>
    </p:spTree>
    <p:extLst>
      <p:ext uri="{BB962C8B-B14F-4D97-AF65-F5344CB8AC3E}">
        <p14:creationId xmlns:p14="http://schemas.microsoft.com/office/powerpoint/2010/main" val="4227036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latin typeface="Garamond" panose="02020404030301010803" pitchFamily="18" charset="0"/>
              </a:rPr>
              <a:t>Forest </a:t>
            </a:r>
            <a:r>
              <a:rPr lang="sv-SE" sz="3200" b="1" dirty="0" err="1" smtClean="0">
                <a:latin typeface="Garamond" panose="02020404030301010803" pitchFamily="18" charset="0"/>
              </a:rPr>
              <a:t>transition</a:t>
            </a:r>
            <a:r>
              <a:rPr lang="sv-SE" sz="3200" b="1" dirty="0" smtClean="0">
                <a:latin typeface="Garamond" panose="02020404030301010803" pitchFamily="18" charset="0"/>
              </a:rPr>
              <a:t> </a:t>
            </a:r>
            <a:r>
              <a:rPr lang="sv-SE" sz="3200" b="1" dirty="0" err="1" smtClean="0">
                <a:latin typeface="Garamond" panose="02020404030301010803" pitchFamily="18" charset="0"/>
              </a:rPr>
              <a:t>curve</a:t>
            </a:r>
            <a:r>
              <a:rPr lang="sv-SE" sz="3200" b="1" dirty="0" smtClean="0">
                <a:latin typeface="Garamond" panose="02020404030301010803" pitchFamily="18" charset="0"/>
              </a:rPr>
              <a:t> – a </a:t>
            </a:r>
            <a:r>
              <a:rPr lang="sv-SE" sz="3200" b="1" dirty="0" err="1" smtClean="0">
                <a:latin typeface="Garamond" panose="02020404030301010803" pitchFamily="18" charset="0"/>
              </a:rPr>
              <a:t>reflection</a:t>
            </a:r>
            <a:r>
              <a:rPr lang="sv-SE" sz="3200" b="1" dirty="0" smtClean="0">
                <a:latin typeface="Garamond" panose="02020404030301010803" pitchFamily="18" charset="0"/>
              </a:rPr>
              <a:t> </a:t>
            </a:r>
            <a:r>
              <a:rPr lang="sv-SE" sz="3200" b="1" dirty="0" err="1" smtClean="0">
                <a:latin typeface="Garamond" panose="02020404030301010803" pitchFamily="18" charset="0"/>
              </a:rPr>
              <a:t>of</a:t>
            </a:r>
            <a:r>
              <a:rPr lang="sv-SE" sz="3200" b="1" dirty="0" smtClean="0">
                <a:latin typeface="Garamond" panose="02020404030301010803" pitchFamily="18" charset="0"/>
              </a:rPr>
              <a:t> REDD+ interests </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lstStyle/>
          <a:p>
            <a:endParaRPr lang="sv-SE"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083" y="1339106"/>
            <a:ext cx="7924800" cy="551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9968753" y="6354197"/>
            <a:ext cx="2118144" cy="369332"/>
          </a:xfrm>
          <a:prstGeom prst="rect">
            <a:avLst/>
          </a:prstGeom>
          <a:noFill/>
        </p:spPr>
        <p:txBody>
          <a:bodyPr wrap="none" rtlCol="0">
            <a:spAutoFit/>
          </a:bodyPr>
          <a:lstStyle/>
          <a:p>
            <a:r>
              <a:rPr lang="sv-SE" dirty="0" smtClean="0">
                <a:latin typeface="Garamond" panose="02020404030301010803" pitchFamily="18" charset="0"/>
              </a:rPr>
              <a:t>(Angelsen et al. 2012)</a:t>
            </a:r>
            <a:endParaRPr lang="sv-SE" dirty="0">
              <a:latin typeface="Garamond" panose="02020404030301010803" pitchFamily="18" charset="0"/>
            </a:endParaRPr>
          </a:p>
        </p:txBody>
      </p:sp>
    </p:spTree>
    <p:extLst>
      <p:ext uri="{BB962C8B-B14F-4D97-AF65-F5344CB8AC3E}">
        <p14:creationId xmlns:p14="http://schemas.microsoft.com/office/powerpoint/2010/main" val="621766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3. Research examples </a:t>
            </a:r>
            <a:endParaRPr lang="sv-SE" sz="3200" dirty="0">
              <a:latin typeface="Garamond" panose="02020404030301010803" pitchFamily="18" charset="0"/>
            </a:endParaRPr>
          </a:p>
        </p:txBody>
      </p:sp>
      <p:sp>
        <p:nvSpPr>
          <p:cNvPr id="3" name="Content Placeholder 2"/>
          <p:cNvSpPr>
            <a:spLocks noGrp="1"/>
          </p:cNvSpPr>
          <p:nvPr>
            <p:ph idx="1"/>
          </p:nvPr>
        </p:nvSpPr>
        <p:spPr/>
        <p:txBody>
          <a:bodyPr/>
          <a:lstStyle/>
          <a:p>
            <a:r>
              <a:rPr lang="en-US" altLang="sv-SE" dirty="0" smtClean="0">
                <a:latin typeface="Garamond" panose="02020404030301010803" pitchFamily="18" charset="0"/>
              </a:rPr>
              <a:t>Overall aim: Analyze the climate </a:t>
            </a:r>
            <a:r>
              <a:rPr lang="en-US" altLang="sv-SE" dirty="0">
                <a:latin typeface="Garamond" panose="02020404030301010803" pitchFamily="18" charset="0"/>
              </a:rPr>
              <a:t>mitigation and adaptation potential in the land use and forestry sector </a:t>
            </a:r>
            <a:r>
              <a:rPr lang="en-US" altLang="sv-SE" dirty="0" smtClean="0">
                <a:latin typeface="Garamond" panose="02020404030301010803" pitchFamily="18" charset="0"/>
              </a:rPr>
              <a:t>at different levels in </a:t>
            </a:r>
            <a:r>
              <a:rPr lang="en-US" altLang="sv-SE" dirty="0">
                <a:latin typeface="Garamond" panose="02020404030301010803" pitchFamily="18" charset="0"/>
              </a:rPr>
              <a:t>Sri </a:t>
            </a:r>
            <a:r>
              <a:rPr lang="en-US" altLang="sv-SE" dirty="0" smtClean="0">
                <a:latin typeface="Garamond" panose="02020404030301010803" pitchFamily="18" charset="0"/>
              </a:rPr>
              <a:t>Lanka</a:t>
            </a:r>
          </a:p>
          <a:p>
            <a:endParaRPr lang="en-US" altLang="sv-SE" dirty="0" smtClean="0">
              <a:latin typeface="Garamond" panose="02020404030301010803" pitchFamily="18" charset="0"/>
            </a:endParaRPr>
          </a:p>
          <a:p>
            <a:pPr lvl="1"/>
            <a:r>
              <a:rPr lang="en-US" altLang="sv-SE" dirty="0" smtClean="0">
                <a:latin typeface="Garamond" panose="02020404030301010803" pitchFamily="18" charset="0"/>
              </a:rPr>
              <a:t>Example of potential project for potential for forestry based CDM/PES</a:t>
            </a:r>
          </a:p>
          <a:p>
            <a:pPr lvl="1"/>
            <a:r>
              <a:rPr lang="en-US" altLang="sv-SE" dirty="0" smtClean="0">
                <a:latin typeface="Garamond" panose="02020404030301010803" pitchFamily="18" charset="0"/>
              </a:rPr>
              <a:t>Forest carbon assessments in relation to REDD+ implementation</a:t>
            </a:r>
          </a:p>
          <a:p>
            <a:pPr lvl="1"/>
            <a:r>
              <a:rPr lang="en-US" altLang="sv-SE" dirty="0" smtClean="0">
                <a:latin typeface="Garamond" panose="02020404030301010803" pitchFamily="18" charset="0"/>
              </a:rPr>
              <a:t>Role of tropical homegardens in relation to climate change mitigation and adaptation</a:t>
            </a:r>
            <a:endParaRPr lang="en-US" altLang="sv-SE" dirty="0"/>
          </a:p>
          <a:p>
            <a:endParaRPr lang="sv-SE" dirty="0"/>
          </a:p>
        </p:txBody>
      </p:sp>
    </p:spTree>
    <p:extLst>
      <p:ext uri="{BB962C8B-B14F-4D97-AF65-F5344CB8AC3E}">
        <p14:creationId xmlns:p14="http://schemas.microsoft.com/office/powerpoint/2010/main" val="2623105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20" y="355397"/>
            <a:ext cx="10515600" cy="1325563"/>
          </a:xfrm>
        </p:spPr>
        <p:txBody>
          <a:bodyPr>
            <a:normAutofit/>
          </a:bodyPr>
          <a:lstStyle/>
          <a:p>
            <a:r>
              <a:rPr lang="sv-SE" sz="3200" b="1" dirty="0" err="1" smtClean="0">
                <a:latin typeface="Garamond" panose="02020404030301010803" pitchFamily="18" charset="0"/>
              </a:rPr>
              <a:t>Outline</a:t>
            </a:r>
            <a:endParaRPr lang="sv-SE" sz="3200" b="1" dirty="0">
              <a:latin typeface="Garamond" panose="02020404030301010803" pitchFamily="18" charset="0"/>
            </a:endParaRPr>
          </a:p>
        </p:txBody>
      </p:sp>
      <p:sp>
        <p:nvSpPr>
          <p:cNvPr id="3" name="Content Placeholder 2"/>
          <p:cNvSpPr>
            <a:spLocks noGrp="1"/>
          </p:cNvSpPr>
          <p:nvPr>
            <p:ph idx="1"/>
          </p:nvPr>
        </p:nvSpPr>
        <p:spPr>
          <a:xfrm>
            <a:off x="809017" y="1825625"/>
            <a:ext cx="5555924" cy="4351338"/>
          </a:xfrm>
        </p:spPr>
        <p:txBody>
          <a:bodyPr>
            <a:normAutofit fontScale="92500" lnSpcReduction="20000"/>
          </a:bodyPr>
          <a:lstStyle/>
          <a:p>
            <a:pPr marL="457200" lvl="1" indent="0">
              <a:buNone/>
            </a:pPr>
            <a:endParaRPr lang="sv-SE" sz="2600" dirty="0" smtClean="0">
              <a:latin typeface="Garamond" panose="02020404030301010803" pitchFamily="18" charset="0"/>
            </a:endParaRPr>
          </a:p>
          <a:p>
            <a:pPr marL="0" indent="0">
              <a:buNone/>
            </a:pPr>
            <a:r>
              <a:rPr lang="sv-SE" sz="2600" dirty="0" smtClean="0">
                <a:latin typeface="Garamond" panose="02020404030301010803" pitchFamily="18" charset="0"/>
              </a:rPr>
              <a:t>1. </a:t>
            </a:r>
            <a:r>
              <a:rPr lang="sv-SE" sz="2600" dirty="0" err="1" smtClean="0">
                <a:latin typeface="Garamond" panose="02020404030301010803" pitchFamily="18" charset="0"/>
              </a:rPr>
              <a:t>Recognizing</a:t>
            </a:r>
            <a:r>
              <a:rPr lang="sv-SE" sz="2600" dirty="0" smtClean="0">
                <a:latin typeface="Garamond" panose="02020404030301010803" pitchFamily="18" charset="0"/>
              </a:rPr>
              <a:t> the </a:t>
            </a:r>
            <a:r>
              <a:rPr lang="sv-SE" sz="2600" dirty="0" err="1" smtClean="0">
                <a:latin typeface="Garamond" panose="02020404030301010803" pitchFamily="18" charset="0"/>
              </a:rPr>
              <a:t>role</a:t>
            </a:r>
            <a:r>
              <a:rPr lang="sv-SE" sz="2600" dirty="0" smtClean="0">
                <a:latin typeface="Garamond" panose="02020404030301010803" pitchFamily="18" charset="0"/>
              </a:rPr>
              <a:t> </a:t>
            </a:r>
            <a:r>
              <a:rPr lang="sv-SE" sz="2600" dirty="0" err="1" smtClean="0">
                <a:latin typeface="Garamond" panose="02020404030301010803" pitchFamily="18" charset="0"/>
              </a:rPr>
              <a:t>of</a:t>
            </a:r>
            <a:r>
              <a:rPr lang="sv-SE" sz="2600" dirty="0" smtClean="0">
                <a:latin typeface="Garamond" panose="02020404030301010803" pitchFamily="18" charset="0"/>
              </a:rPr>
              <a:t> </a:t>
            </a:r>
            <a:r>
              <a:rPr lang="sv-SE" sz="2600" dirty="0" err="1" smtClean="0">
                <a:latin typeface="Garamond" panose="02020404030301010803" pitchFamily="18" charset="0"/>
              </a:rPr>
              <a:t>forests</a:t>
            </a:r>
            <a:r>
              <a:rPr lang="sv-SE" sz="2600" dirty="0" smtClean="0">
                <a:latin typeface="Garamond" panose="02020404030301010803" pitchFamily="18" charset="0"/>
              </a:rPr>
              <a:t> and </a:t>
            </a:r>
            <a:r>
              <a:rPr lang="sv-SE" sz="2600" dirty="0" err="1" smtClean="0">
                <a:latin typeface="Garamond" panose="02020404030301010803" pitchFamily="18" charset="0"/>
              </a:rPr>
              <a:t>agroforestry</a:t>
            </a:r>
            <a:r>
              <a:rPr lang="sv-SE" sz="2600" dirty="0" smtClean="0">
                <a:latin typeface="Garamond" panose="02020404030301010803" pitchFamily="18" charset="0"/>
              </a:rPr>
              <a:t> in relation </a:t>
            </a:r>
            <a:r>
              <a:rPr lang="sv-SE" sz="2600" dirty="0" err="1" smtClean="0">
                <a:latin typeface="Garamond" panose="02020404030301010803" pitchFamily="18" charset="0"/>
              </a:rPr>
              <a:t>to</a:t>
            </a:r>
            <a:r>
              <a:rPr lang="sv-SE" sz="2600" dirty="0">
                <a:latin typeface="Garamond" panose="02020404030301010803" pitchFamily="18" charset="0"/>
              </a:rPr>
              <a:t> </a:t>
            </a:r>
            <a:r>
              <a:rPr lang="sv-SE" sz="2600" dirty="0" err="1">
                <a:latin typeface="Garamond" panose="02020404030301010803" pitchFamily="18" charset="0"/>
              </a:rPr>
              <a:t>climate</a:t>
            </a:r>
            <a:r>
              <a:rPr lang="sv-SE" sz="2600" dirty="0">
                <a:latin typeface="Garamond" panose="02020404030301010803" pitchFamily="18" charset="0"/>
              </a:rPr>
              <a:t> </a:t>
            </a:r>
            <a:r>
              <a:rPr lang="sv-SE" sz="2600" dirty="0" err="1" smtClean="0">
                <a:latin typeface="Garamond" panose="02020404030301010803" pitchFamily="18" charset="0"/>
              </a:rPr>
              <a:t>change</a:t>
            </a:r>
            <a:r>
              <a:rPr lang="sv-SE" sz="2600" dirty="0" smtClean="0">
                <a:latin typeface="Garamond" panose="02020404030301010803" pitchFamily="18" charset="0"/>
              </a:rPr>
              <a:t> </a:t>
            </a:r>
            <a:r>
              <a:rPr lang="sv-SE" sz="2600" dirty="0" err="1" smtClean="0">
                <a:latin typeface="Garamond" panose="02020404030301010803" pitchFamily="18" charset="0"/>
              </a:rPr>
              <a:t>mitigation</a:t>
            </a:r>
            <a:r>
              <a:rPr lang="sv-SE" sz="2600" dirty="0" smtClean="0">
                <a:latin typeface="Garamond" panose="02020404030301010803" pitchFamily="18" charset="0"/>
              </a:rPr>
              <a:t> </a:t>
            </a:r>
            <a:r>
              <a:rPr lang="sv-SE" sz="2600" dirty="0">
                <a:latin typeface="Garamond" panose="02020404030301010803" pitchFamily="18" charset="0"/>
              </a:rPr>
              <a:t>and </a:t>
            </a:r>
            <a:r>
              <a:rPr lang="sv-SE" sz="2600" dirty="0" smtClean="0">
                <a:latin typeface="Garamond" panose="02020404030301010803" pitchFamily="18" charset="0"/>
              </a:rPr>
              <a:t>adaptation</a:t>
            </a:r>
          </a:p>
          <a:p>
            <a:pPr marL="0" indent="0">
              <a:buNone/>
            </a:pPr>
            <a:endParaRPr lang="sv-SE" sz="2600" dirty="0" smtClean="0">
              <a:latin typeface="Garamond" panose="02020404030301010803" pitchFamily="18" charset="0"/>
            </a:endParaRPr>
          </a:p>
          <a:p>
            <a:pPr marL="0" lvl="1" indent="0">
              <a:spcBef>
                <a:spcPts val="1000"/>
              </a:spcBef>
              <a:buNone/>
            </a:pPr>
            <a:r>
              <a:rPr lang="sv-SE" sz="2600" dirty="0" smtClean="0">
                <a:latin typeface="Garamond" panose="02020404030301010803" pitchFamily="18" charset="0"/>
              </a:rPr>
              <a:t>2. Forests </a:t>
            </a:r>
            <a:r>
              <a:rPr lang="sv-SE" sz="2600" dirty="0">
                <a:latin typeface="Garamond" panose="02020404030301010803" pitchFamily="18" charset="0"/>
              </a:rPr>
              <a:t>and </a:t>
            </a:r>
            <a:r>
              <a:rPr lang="sv-SE" sz="2600" dirty="0" err="1">
                <a:latin typeface="Garamond" panose="02020404030301010803" pitchFamily="18" charset="0"/>
              </a:rPr>
              <a:t>agroforestry</a:t>
            </a:r>
            <a:r>
              <a:rPr lang="sv-SE" sz="2600" dirty="0">
                <a:latin typeface="Garamond" panose="02020404030301010803" pitchFamily="18" charset="0"/>
              </a:rPr>
              <a:t> in relation </a:t>
            </a:r>
            <a:r>
              <a:rPr lang="sv-SE" sz="2600" dirty="0" err="1">
                <a:latin typeface="Garamond" panose="02020404030301010803" pitchFamily="18" charset="0"/>
              </a:rPr>
              <a:t>to</a:t>
            </a:r>
            <a:r>
              <a:rPr lang="sv-SE" sz="2600" dirty="0">
                <a:latin typeface="Garamond" panose="02020404030301010803" pitchFamily="18" charset="0"/>
              </a:rPr>
              <a:t> global and national </a:t>
            </a:r>
            <a:r>
              <a:rPr lang="sv-SE" sz="2600" dirty="0" smtClean="0">
                <a:latin typeface="Garamond" panose="02020404030301010803" pitchFamily="18" charset="0"/>
              </a:rPr>
              <a:t>policy instruments </a:t>
            </a:r>
          </a:p>
          <a:p>
            <a:pPr marL="228600" lvl="1">
              <a:spcBef>
                <a:spcPts val="1000"/>
              </a:spcBef>
            </a:pPr>
            <a:endParaRPr lang="sv-SE" sz="2600" dirty="0">
              <a:latin typeface="Garamond" panose="02020404030301010803" pitchFamily="18" charset="0"/>
            </a:endParaRPr>
          </a:p>
          <a:p>
            <a:pPr marL="0" lvl="1" indent="0">
              <a:spcBef>
                <a:spcPts val="1000"/>
              </a:spcBef>
              <a:buNone/>
            </a:pPr>
            <a:r>
              <a:rPr lang="sv-SE" sz="2600" dirty="0" smtClean="0">
                <a:latin typeface="Garamond" panose="02020404030301010803" pitchFamily="18" charset="0"/>
              </a:rPr>
              <a:t>3. Research examples</a:t>
            </a:r>
          </a:p>
          <a:p>
            <a:pPr lvl="1"/>
            <a:endParaRPr lang="sv-SE" sz="2600" dirty="0" smtClean="0">
              <a:latin typeface="Garamond" panose="02020404030301010803" pitchFamily="18" charset="0"/>
            </a:endParaRPr>
          </a:p>
          <a:p>
            <a:pPr marL="0" indent="0">
              <a:buNone/>
            </a:pPr>
            <a:r>
              <a:rPr lang="sv-SE" sz="2600" dirty="0" smtClean="0">
                <a:latin typeface="Garamond" panose="02020404030301010803" pitchFamily="18" charset="0"/>
              </a:rPr>
              <a:t>4. </a:t>
            </a:r>
            <a:r>
              <a:rPr lang="sv-SE" sz="2600" dirty="0" err="1" smtClean="0">
                <a:latin typeface="Garamond" panose="02020404030301010803" pitchFamily="18" charset="0"/>
              </a:rPr>
              <a:t>Opportunities</a:t>
            </a:r>
            <a:r>
              <a:rPr lang="sv-SE" sz="2600" dirty="0" smtClean="0">
                <a:latin typeface="Garamond" panose="02020404030301010803" pitchFamily="18" charset="0"/>
              </a:rPr>
              <a:t>, </a:t>
            </a:r>
            <a:r>
              <a:rPr lang="sv-SE" sz="2600" dirty="0" err="1" smtClean="0">
                <a:latin typeface="Garamond" panose="02020404030301010803" pitchFamily="18" charset="0"/>
              </a:rPr>
              <a:t>challenges</a:t>
            </a:r>
            <a:r>
              <a:rPr lang="sv-SE" sz="2600" dirty="0" smtClean="0">
                <a:latin typeface="Garamond" panose="02020404030301010803" pitchFamily="18" charset="0"/>
              </a:rPr>
              <a:t> and policy </a:t>
            </a:r>
            <a:r>
              <a:rPr lang="sv-SE" sz="2600" dirty="0" err="1" smtClean="0">
                <a:latin typeface="Garamond" panose="02020404030301010803" pitchFamily="18" charset="0"/>
              </a:rPr>
              <a:t>recommendations</a:t>
            </a:r>
            <a:endParaRPr lang="sv-SE" sz="2600" dirty="0" smtClean="0">
              <a:latin typeface="Garamond" panose="02020404030301010803" pitchFamily="18" charset="0"/>
            </a:endParaRPr>
          </a:p>
          <a:p>
            <a:endParaRPr lang="sv-SE" dirty="0" smtClean="0"/>
          </a:p>
          <a:p>
            <a:endParaRPr lang="sv-SE" dirty="0"/>
          </a:p>
        </p:txBody>
      </p:sp>
      <p:pic>
        <p:nvPicPr>
          <p:cNvPr id="1026" name="Picture 2" descr="C:\Users\Eskil\Dropbox\UTVALDA\DSC046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681" y="3999492"/>
            <a:ext cx="4756047" cy="26804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skil\Dropbox\UTVALDA\DSC04676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8326" y="902128"/>
            <a:ext cx="4666402" cy="262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633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822516" cy="1325563"/>
          </a:xfrm>
        </p:spPr>
        <p:txBody>
          <a:bodyPr>
            <a:normAutofit/>
          </a:bodyPr>
          <a:lstStyle/>
          <a:p>
            <a:r>
              <a:rPr lang="sv-SE" sz="3200" b="1" dirty="0" smtClean="0">
                <a:latin typeface="Garamond" panose="02020404030301010803" pitchFamily="18" charset="0"/>
              </a:rPr>
              <a:t>Joint </a:t>
            </a:r>
            <a:r>
              <a:rPr lang="sv-SE" sz="3200" b="1" dirty="0" err="1" smtClean="0">
                <a:latin typeface="Garamond" panose="02020404030301010803" pitchFamily="18" charset="0"/>
              </a:rPr>
              <a:t>mitigation</a:t>
            </a:r>
            <a:r>
              <a:rPr lang="sv-SE" sz="3200" b="1" dirty="0" smtClean="0">
                <a:latin typeface="Garamond" panose="02020404030301010803" pitchFamily="18" charset="0"/>
              </a:rPr>
              <a:t> and adaptation – </a:t>
            </a:r>
            <a:r>
              <a:rPr lang="sv-SE" sz="3200" b="1" dirty="0" err="1" smtClean="0">
                <a:latin typeface="Garamond" panose="02020404030301010803" pitchFamily="18" charset="0"/>
              </a:rPr>
              <a:t>forestry</a:t>
            </a:r>
            <a:r>
              <a:rPr lang="sv-SE" sz="3200" b="1" dirty="0" smtClean="0">
                <a:latin typeface="Garamond" panose="02020404030301010803" pitchFamily="18" charset="0"/>
              </a:rPr>
              <a:t> </a:t>
            </a:r>
            <a:r>
              <a:rPr lang="sv-SE" sz="3200" b="1" dirty="0" err="1" smtClean="0">
                <a:latin typeface="Garamond" panose="02020404030301010803" pitchFamily="18" charset="0"/>
              </a:rPr>
              <a:t>based</a:t>
            </a:r>
            <a:r>
              <a:rPr lang="sv-SE" sz="3200" b="1" dirty="0" smtClean="0">
                <a:latin typeface="Garamond" panose="02020404030301010803" pitchFamily="18" charset="0"/>
              </a:rPr>
              <a:t> CDM/PES for land rehabilitation? </a:t>
            </a:r>
            <a:endParaRPr lang="sv-SE" sz="3200" b="1" dirty="0">
              <a:latin typeface="Garamond" panose="02020404030301010803" pitchFamily="18" charset="0"/>
            </a:endParaRPr>
          </a:p>
        </p:txBody>
      </p:sp>
      <p:sp>
        <p:nvSpPr>
          <p:cNvPr id="3" name="Content Placeholder 2"/>
          <p:cNvSpPr>
            <a:spLocks noGrp="1"/>
          </p:cNvSpPr>
          <p:nvPr>
            <p:ph idx="1"/>
          </p:nvPr>
        </p:nvSpPr>
        <p:spPr>
          <a:xfrm>
            <a:off x="838200" y="1825625"/>
            <a:ext cx="4589834" cy="4351338"/>
          </a:xfrm>
        </p:spPr>
        <p:txBody>
          <a:bodyPr/>
          <a:lstStyle/>
          <a:p>
            <a:pPr marL="457200" indent="-457200">
              <a:defRPr/>
            </a:pPr>
            <a:r>
              <a:rPr lang="en-GB" sz="2400" dirty="0" smtClean="0">
                <a:latin typeface="Garamond" panose="02020404030301010803" pitchFamily="18" charset="0"/>
              </a:rPr>
              <a:t>Qualitative and quantitative approaches in Hambantota district 2006</a:t>
            </a:r>
            <a:endParaRPr lang="en-GB" sz="2400" dirty="0">
              <a:latin typeface="Garamond" panose="02020404030301010803" pitchFamily="18" charset="0"/>
            </a:endParaRPr>
          </a:p>
          <a:p>
            <a:pPr marL="457200" indent="-457200">
              <a:defRPr/>
            </a:pPr>
            <a:r>
              <a:rPr lang="en-GB" sz="2400" dirty="0">
                <a:latin typeface="Garamond" panose="02020404030301010803" pitchFamily="18" charset="0"/>
              </a:rPr>
              <a:t>carbon stock potential of forests and </a:t>
            </a:r>
            <a:r>
              <a:rPr lang="en-GB" sz="2400" dirty="0" smtClean="0">
                <a:latin typeface="Garamond" panose="02020404030301010803" pitchFamily="18" charset="0"/>
              </a:rPr>
              <a:t>homegardens, soil and well water salinity</a:t>
            </a:r>
            <a:endParaRPr lang="en-GB" sz="2400" dirty="0">
              <a:latin typeface="Garamond" panose="02020404030301010803" pitchFamily="18" charset="0"/>
            </a:endParaRPr>
          </a:p>
          <a:p>
            <a:pPr marL="457200" indent="-457200">
              <a:defRPr/>
            </a:pPr>
            <a:r>
              <a:rPr lang="en-GB" sz="2400" dirty="0">
                <a:latin typeface="Garamond" panose="02020404030301010803" pitchFamily="18" charset="0"/>
              </a:rPr>
              <a:t>interviews with land users to obtain their </a:t>
            </a:r>
            <a:r>
              <a:rPr lang="en-GB" sz="2400" dirty="0" smtClean="0">
                <a:latin typeface="Garamond" panose="02020404030301010803" pitchFamily="18" charset="0"/>
              </a:rPr>
              <a:t>views </a:t>
            </a:r>
            <a:r>
              <a:rPr lang="en-GB" sz="2400" dirty="0">
                <a:latin typeface="Garamond" panose="02020404030301010803" pitchFamily="18" charset="0"/>
              </a:rPr>
              <a:t>of future land-use </a:t>
            </a:r>
            <a:r>
              <a:rPr lang="en-GB" sz="2400" dirty="0" smtClean="0">
                <a:latin typeface="Garamond" panose="02020404030301010803" pitchFamily="18" charset="0"/>
              </a:rPr>
              <a:t>and expansion</a:t>
            </a:r>
            <a:endParaRPr lang="en-GB" sz="2400" dirty="0">
              <a:latin typeface="Garamond" panose="02020404030301010803" pitchFamily="18" charset="0"/>
            </a:endParaRPr>
          </a:p>
          <a:p>
            <a:endParaRPr lang="sv-SE" dirty="0"/>
          </a:p>
        </p:txBody>
      </p:sp>
      <p:pic>
        <p:nvPicPr>
          <p:cNvPr id="4" name="Picture 3" descr="M:\Bilder\Sri Lanka 2006\IMG_2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0716" y="2160586"/>
            <a:ext cx="23399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Bilder\Sri Lanka 2006\IMG_2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0716" y="4995861"/>
            <a:ext cx="233997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0228" y="288925"/>
            <a:ext cx="2430462"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2154" y="0"/>
            <a:ext cx="7254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M:\Bilder\Sri Lanka 2006\IMG_27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0629" y="4338637"/>
            <a:ext cx="32400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8"/>
          <p:cNvSpPr txBox="1"/>
          <p:nvPr/>
        </p:nvSpPr>
        <p:spPr>
          <a:xfrm>
            <a:off x="4105527" y="6318338"/>
            <a:ext cx="2116285" cy="369332"/>
          </a:xfrm>
          <a:prstGeom prst="rect">
            <a:avLst/>
          </a:prstGeom>
          <a:noFill/>
        </p:spPr>
        <p:txBody>
          <a:bodyPr wrap="none" rtlCol="0">
            <a:spAutoFit/>
          </a:bodyPr>
          <a:lstStyle/>
          <a:p>
            <a:r>
              <a:rPr lang="sv-SE" dirty="0" smtClean="0">
                <a:latin typeface="Garamond" panose="02020404030301010803" pitchFamily="18" charset="0"/>
              </a:rPr>
              <a:t>(Mattsson et al. 2009)</a:t>
            </a:r>
            <a:endParaRPr lang="sv-SE" dirty="0">
              <a:latin typeface="Garamond" panose="02020404030301010803" pitchFamily="18" charset="0"/>
            </a:endParaRPr>
          </a:p>
        </p:txBody>
      </p:sp>
    </p:spTree>
    <p:extLst>
      <p:ext uri="{BB962C8B-B14F-4D97-AF65-F5344CB8AC3E}">
        <p14:creationId xmlns:p14="http://schemas.microsoft.com/office/powerpoint/2010/main" val="1781585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altLang="sv-SE" sz="3200" b="1" dirty="0" smtClean="0">
                <a:latin typeface="Garamond" panose="02020404030301010803" pitchFamily="18" charset="0"/>
              </a:rPr>
              <a:t>Forest </a:t>
            </a:r>
            <a:r>
              <a:rPr lang="sv-SE" altLang="sv-SE" sz="3200" b="1" dirty="0" err="1" smtClean="0">
                <a:latin typeface="Garamond" panose="02020404030301010803" pitchFamily="18" charset="0"/>
              </a:rPr>
              <a:t>based</a:t>
            </a:r>
            <a:r>
              <a:rPr lang="sv-SE" altLang="sv-SE" sz="3200" b="1" dirty="0" smtClean="0">
                <a:latin typeface="Garamond" panose="02020404030301010803" pitchFamily="18" charset="0"/>
              </a:rPr>
              <a:t> CDM/PES </a:t>
            </a:r>
            <a:r>
              <a:rPr lang="sv-SE" altLang="sv-SE" sz="3200" b="1" dirty="0">
                <a:latin typeface="Garamond" panose="02020404030301010803" pitchFamily="18" charset="0"/>
              </a:rPr>
              <a:t>potential </a:t>
            </a:r>
            <a:endParaRPr lang="sv-SE" sz="3200" b="1" dirty="0">
              <a:latin typeface="Garamond" panose="02020404030301010803" pitchFamily="18" charset="0"/>
            </a:endParaRPr>
          </a:p>
        </p:txBody>
      </p:sp>
      <p:sp>
        <p:nvSpPr>
          <p:cNvPr id="3" name="Content Placeholder 2"/>
          <p:cNvSpPr>
            <a:spLocks noGrp="1"/>
          </p:cNvSpPr>
          <p:nvPr>
            <p:ph idx="1"/>
          </p:nvPr>
        </p:nvSpPr>
        <p:spPr>
          <a:xfrm>
            <a:off x="838200" y="1825625"/>
            <a:ext cx="4599562" cy="4351338"/>
          </a:xfrm>
        </p:spPr>
        <p:txBody>
          <a:bodyPr/>
          <a:lstStyle/>
          <a:p>
            <a:r>
              <a:rPr lang="sv-SE" altLang="sv-SE" sz="2400" dirty="0" err="1">
                <a:latin typeface="Garamond" panose="02020404030301010803" pitchFamily="18" charset="0"/>
              </a:rPr>
              <a:t>low</a:t>
            </a:r>
            <a:r>
              <a:rPr lang="sv-SE" altLang="sv-SE" sz="2400" dirty="0">
                <a:latin typeface="Garamond" panose="02020404030301010803" pitchFamily="18" charset="0"/>
              </a:rPr>
              <a:t> </a:t>
            </a:r>
            <a:r>
              <a:rPr lang="sv-SE" altLang="sv-SE" sz="2400" dirty="0" err="1">
                <a:latin typeface="Garamond" panose="02020404030301010803" pitchFamily="18" charset="0"/>
              </a:rPr>
              <a:t>salinity</a:t>
            </a:r>
            <a:r>
              <a:rPr lang="sv-SE" altLang="sv-SE" sz="2400" dirty="0">
                <a:latin typeface="Garamond" panose="02020404030301010803" pitchFamily="18" charset="0"/>
              </a:rPr>
              <a:t> in </a:t>
            </a:r>
            <a:r>
              <a:rPr lang="sv-SE" altLang="sv-SE" sz="2400" dirty="0" err="1" smtClean="0">
                <a:latin typeface="Garamond" panose="02020404030301010803" pitchFamily="18" charset="0"/>
              </a:rPr>
              <a:t>soils</a:t>
            </a:r>
            <a:r>
              <a:rPr lang="sv-SE" altLang="sv-SE" sz="2400" dirty="0" smtClean="0">
                <a:latin typeface="Garamond" panose="02020404030301010803" pitchFamily="18" charset="0"/>
              </a:rPr>
              <a:t>, </a:t>
            </a:r>
            <a:r>
              <a:rPr lang="sv-SE" altLang="sv-SE" sz="2400" dirty="0" err="1" smtClean="0">
                <a:latin typeface="Garamond" panose="02020404030301010803" pitchFamily="18" charset="0"/>
              </a:rPr>
              <a:t>high</a:t>
            </a:r>
            <a:r>
              <a:rPr lang="sv-SE" altLang="sv-SE" sz="2400" dirty="0" smtClean="0">
                <a:latin typeface="Garamond" panose="02020404030301010803" pitchFamily="18" charset="0"/>
              </a:rPr>
              <a:t> </a:t>
            </a:r>
            <a:r>
              <a:rPr lang="sv-SE" altLang="sv-SE" sz="2400" dirty="0" err="1" smtClean="0">
                <a:latin typeface="Garamond" panose="02020404030301010803" pitchFamily="18" charset="0"/>
              </a:rPr>
              <a:t>salinity</a:t>
            </a:r>
            <a:r>
              <a:rPr lang="sv-SE" altLang="sv-SE" sz="2400" dirty="0" smtClean="0">
                <a:latin typeface="Garamond" panose="02020404030301010803" pitchFamily="18" charset="0"/>
              </a:rPr>
              <a:t> </a:t>
            </a:r>
            <a:r>
              <a:rPr lang="sv-SE" altLang="sv-SE" sz="2400" dirty="0">
                <a:latin typeface="Garamond" panose="02020404030301010803" pitchFamily="18" charset="0"/>
              </a:rPr>
              <a:t>in </a:t>
            </a:r>
            <a:r>
              <a:rPr lang="sv-SE" altLang="sv-SE" sz="2400" dirty="0" err="1">
                <a:latin typeface="Garamond" panose="02020404030301010803" pitchFamily="18" charset="0"/>
              </a:rPr>
              <a:t>well</a:t>
            </a:r>
            <a:r>
              <a:rPr lang="sv-SE" altLang="sv-SE" sz="2400" dirty="0">
                <a:latin typeface="Garamond" panose="02020404030301010803" pitchFamily="18" charset="0"/>
              </a:rPr>
              <a:t> </a:t>
            </a:r>
            <a:r>
              <a:rPr lang="sv-SE" altLang="sv-SE" sz="2400" dirty="0" err="1" smtClean="0">
                <a:latin typeface="Garamond" panose="02020404030301010803" pitchFamily="18" charset="0"/>
              </a:rPr>
              <a:t>water</a:t>
            </a:r>
            <a:endParaRPr lang="sv-SE" altLang="sv-SE" sz="2400" dirty="0" smtClean="0">
              <a:latin typeface="Garamond" panose="02020404030301010803" pitchFamily="18" charset="0"/>
            </a:endParaRPr>
          </a:p>
          <a:p>
            <a:r>
              <a:rPr lang="en-GB" altLang="sv-SE" sz="2400" dirty="0">
                <a:latin typeface="Garamond" panose="02020404030301010803" pitchFamily="18" charset="0"/>
              </a:rPr>
              <a:t>the tsunami triggered </a:t>
            </a:r>
            <a:r>
              <a:rPr lang="en-GB" altLang="sv-SE" sz="2400" dirty="0" smtClean="0">
                <a:latin typeface="Garamond" panose="02020404030301010803" pitchFamily="18" charset="0"/>
              </a:rPr>
              <a:t>a demand </a:t>
            </a:r>
            <a:r>
              <a:rPr lang="en-GB" altLang="sv-SE" sz="2400" dirty="0">
                <a:latin typeface="Garamond" panose="02020404030301010803" pitchFamily="18" charset="0"/>
              </a:rPr>
              <a:t>for other land use </a:t>
            </a:r>
            <a:r>
              <a:rPr lang="en-GB" altLang="sv-SE" sz="2400" dirty="0" smtClean="0">
                <a:latin typeface="Garamond" panose="02020404030301010803" pitchFamily="18" charset="0"/>
              </a:rPr>
              <a:t>practices</a:t>
            </a:r>
          </a:p>
          <a:p>
            <a:r>
              <a:rPr lang="en-GB" altLang="sv-SE" sz="2400" dirty="0">
                <a:latin typeface="Garamond" panose="02020404030301010803" pitchFamily="18" charset="0"/>
              </a:rPr>
              <a:t>coconut plantations or </a:t>
            </a:r>
            <a:r>
              <a:rPr lang="en-GB" altLang="sv-SE" sz="2400" dirty="0" smtClean="0">
                <a:latin typeface="Garamond" panose="02020404030301010803" pitchFamily="18" charset="0"/>
              </a:rPr>
              <a:t>homegardens </a:t>
            </a:r>
            <a:r>
              <a:rPr lang="en-GB" altLang="sv-SE" sz="2400" dirty="0">
                <a:latin typeface="Garamond" panose="02020404030301010803" pitchFamily="18" charset="0"/>
              </a:rPr>
              <a:t>are suitable </a:t>
            </a:r>
            <a:r>
              <a:rPr lang="en-GB" altLang="sv-SE" sz="2400" dirty="0" smtClean="0">
                <a:latin typeface="Garamond" panose="02020404030301010803" pitchFamily="18" charset="0"/>
              </a:rPr>
              <a:t>options </a:t>
            </a:r>
            <a:r>
              <a:rPr lang="en-GB" altLang="sv-SE" sz="2400" dirty="0">
                <a:latin typeface="Garamond" panose="02020404030301010803" pitchFamily="18" charset="0"/>
              </a:rPr>
              <a:t>for A/R </a:t>
            </a:r>
            <a:r>
              <a:rPr lang="en-GB" altLang="sv-SE" sz="2400" dirty="0" smtClean="0">
                <a:latin typeface="Garamond" panose="02020404030301010803" pitchFamily="18" charset="0"/>
              </a:rPr>
              <a:t>CDM/PES</a:t>
            </a:r>
          </a:p>
          <a:p>
            <a:pPr lvl="1"/>
            <a:r>
              <a:rPr lang="en-GB" altLang="sv-SE" dirty="0" smtClean="0">
                <a:latin typeface="Garamond" panose="02020404030301010803" pitchFamily="18" charset="0"/>
              </a:rPr>
              <a:t>trees </a:t>
            </a:r>
            <a:r>
              <a:rPr lang="en-GB" altLang="sv-SE" dirty="0">
                <a:latin typeface="Garamond" panose="02020404030301010803" pitchFamily="18" charset="0"/>
              </a:rPr>
              <a:t>are salt tolerant </a:t>
            </a:r>
            <a:endParaRPr lang="en-GB" altLang="sv-SE" dirty="0" smtClean="0">
              <a:latin typeface="Garamond" panose="02020404030301010803" pitchFamily="18" charset="0"/>
            </a:endParaRPr>
          </a:p>
          <a:p>
            <a:pPr lvl="1"/>
            <a:r>
              <a:rPr lang="en-GB" altLang="sv-SE" dirty="0" smtClean="0">
                <a:latin typeface="Garamond" panose="02020404030301010803" pitchFamily="18" charset="0"/>
              </a:rPr>
              <a:t>important </a:t>
            </a:r>
            <a:r>
              <a:rPr lang="en-GB" altLang="sv-SE" dirty="0">
                <a:latin typeface="Garamond" panose="02020404030301010803" pitchFamily="18" charset="0"/>
              </a:rPr>
              <a:t>for </a:t>
            </a:r>
            <a:r>
              <a:rPr lang="en-GB" altLang="sv-SE" dirty="0" smtClean="0">
                <a:latin typeface="Garamond" panose="02020404030301010803" pitchFamily="18" charset="0"/>
              </a:rPr>
              <a:t>people</a:t>
            </a:r>
          </a:p>
          <a:p>
            <a:pPr lvl="1"/>
            <a:r>
              <a:rPr lang="en-GB" altLang="sv-SE" dirty="0" smtClean="0">
                <a:latin typeface="Garamond" panose="02020404030301010803" pitchFamily="18" charset="0"/>
              </a:rPr>
              <a:t>high </a:t>
            </a:r>
            <a:r>
              <a:rPr lang="en-GB" altLang="sv-SE" dirty="0">
                <a:latin typeface="Garamond" panose="02020404030301010803" pitchFamily="18" charset="0"/>
              </a:rPr>
              <a:t>carbon </a:t>
            </a:r>
            <a:r>
              <a:rPr lang="en-GB" altLang="sv-SE" dirty="0" smtClean="0">
                <a:latin typeface="Garamond" panose="02020404030301010803" pitchFamily="18" charset="0"/>
              </a:rPr>
              <a:t>stock</a:t>
            </a:r>
          </a:p>
          <a:p>
            <a:pPr lvl="1"/>
            <a:r>
              <a:rPr lang="en-GB" altLang="sv-SE" dirty="0" smtClean="0">
                <a:latin typeface="Garamond" panose="02020404030301010803" pitchFamily="18" charset="0"/>
              </a:rPr>
              <a:t>environmental </a:t>
            </a:r>
            <a:r>
              <a:rPr lang="en-GB" altLang="sv-SE" dirty="0">
                <a:latin typeface="Garamond" panose="02020404030301010803" pitchFamily="18" charset="0"/>
              </a:rPr>
              <a:t>protection</a:t>
            </a:r>
          </a:p>
          <a:p>
            <a:pPr lvl="1"/>
            <a:endParaRPr lang="sv-SE" altLang="sv-SE" dirty="0">
              <a:latin typeface="Cambria" pitchFamily="18" charset="0"/>
            </a:endParaRPr>
          </a:p>
          <a:p>
            <a:endParaRPr lang="sv-SE" dirty="0"/>
          </a:p>
        </p:txBody>
      </p:sp>
      <p:pic>
        <p:nvPicPr>
          <p:cNvPr id="4" name="Picture 3" descr="M:\Bilder\Sri Lanka 2006\IMG_2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511" y="0"/>
            <a:ext cx="4427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Bilder\Sri Lanka 2006\IMG_27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7511" y="3357564"/>
            <a:ext cx="442753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5"/>
          <p:cNvSpPr txBox="1"/>
          <p:nvPr/>
        </p:nvSpPr>
        <p:spPr>
          <a:xfrm>
            <a:off x="5163670" y="6318338"/>
            <a:ext cx="2116285" cy="369332"/>
          </a:xfrm>
          <a:prstGeom prst="rect">
            <a:avLst/>
          </a:prstGeom>
          <a:noFill/>
        </p:spPr>
        <p:txBody>
          <a:bodyPr wrap="none" rtlCol="0">
            <a:spAutoFit/>
          </a:bodyPr>
          <a:lstStyle/>
          <a:p>
            <a:r>
              <a:rPr lang="sv-SE" dirty="0" smtClean="0">
                <a:latin typeface="Garamond" panose="02020404030301010803" pitchFamily="18" charset="0"/>
              </a:rPr>
              <a:t>(Mattsson et al. 2009)</a:t>
            </a:r>
            <a:endParaRPr lang="sv-SE" dirty="0">
              <a:latin typeface="Garamond" panose="02020404030301010803" pitchFamily="18" charset="0"/>
            </a:endParaRPr>
          </a:p>
        </p:txBody>
      </p:sp>
    </p:spTree>
    <p:extLst>
      <p:ext uri="{BB962C8B-B14F-4D97-AF65-F5344CB8AC3E}">
        <p14:creationId xmlns:p14="http://schemas.microsoft.com/office/powerpoint/2010/main" val="1030105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909" y="365125"/>
            <a:ext cx="7371946" cy="1325563"/>
          </a:xfrm>
        </p:spPr>
        <p:txBody>
          <a:bodyPr>
            <a:normAutofit/>
          </a:bodyPr>
          <a:lstStyle/>
          <a:p>
            <a:r>
              <a:rPr lang="sv-SE" sz="3200" b="1" dirty="0">
                <a:latin typeface="Garamond" panose="02020404030301010803" pitchFamily="18" charset="0"/>
              </a:rPr>
              <a:t>Estimating </a:t>
            </a:r>
            <a:r>
              <a:rPr lang="sv-SE" sz="3200" b="1" dirty="0" err="1">
                <a:latin typeface="Garamond" panose="02020404030301010803" pitchFamily="18" charset="0"/>
              </a:rPr>
              <a:t>forest</a:t>
            </a:r>
            <a:r>
              <a:rPr lang="sv-SE" sz="3200" b="1" dirty="0">
                <a:latin typeface="Garamond" panose="02020404030301010803" pitchFamily="18" charset="0"/>
              </a:rPr>
              <a:t> </a:t>
            </a:r>
            <a:r>
              <a:rPr lang="sv-SE" sz="3200" b="1" dirty="0" err="1" smtClean="0">
                <a:latin typeface="Garamond" panose="02020404030301010803" pitchFamily="18" charset="0"/>
              </a:rPr>
              <a:t>carbon</a:t>
            </a:r>
            <a:r>
              <a:rPr lang="sv-SE" sz="3200" b="1" dirty="0" smtClean="0">
                <a:latin typeface="Garamond" panose="02020404030301010803" pitchFamily="18" charset="0"/>
              </a:rPr>
              <a:t> stocks for REDD+ (2008-2009)</a:t>
            </a:r>
            <a:endParaRPr lang="sv-SE" sz="3200" b="1" dirty="0">
              <a:latin typeface="Garamond" panose="02020404030301010803" pitchFamily="18" charset="0"/>
            </a:endParaRPr>
          </a:p>
        </p:txBody>
      </p:sp>
      <p:sp>
        <p:nvSpPr>
          <p:cNvPr id="3" name="Content Placeholder 2"/>
          <p:cNvSpPr>
            <a:spLocks noGrp="1"/>
          </p:cNvSpPr>
          <p:nvPr>
            <p:ph idx="1"/>
          </p:nvPr>
        </p:nvSpPr>
        <p:spPr>
          <a:xfrm>
            <a:off x="419909" y="2096640"/>
            <a:ext cx="7245487" cy="4867005"/>
          </a:xfrm>
        </p:spPr>
        <p:txBody>
          <a:bodyPr>
            <a:normAutofit fontScale="32500" lnSpcReduction="20000"/>
          </a:bodyPr>
          <a:lstStyle/>
          <a:p>
            <a:pPr>
              <a:defRPr/>
            </a:pPr>
            <a:r>
              <a:rPr lang="sv-SE" sz="7400" dirty="0" smtClean="0">
                <a:latin typeface="Garamond" panose="02020404030301010803" pitchFamily="18" charset="0"/>
              </a:rPr>
              <a:t>20 </a:t>
            </a:r>
            <a:r>
              <a:rPr lang="sv-SE" sz="7400" dirty="0">
                <a:latin typeface="Garamond" panose="02020404030301010803" pitchFamily="18" charset="0"/>
              </a:rPr>
              <a:t>000 </a:t>
            </a:r>
            <a:r>
              <a:rPr lang="sv-SE" sz="7400" dirty="0" err="1">
                <a:latin typeface="Garamond" panose="02020404030301010803" pitchFamily="18" charset="0"/>
              </a:rPr>
              <a:t>trees</a:t>
            </a:r>
            <a:r>
              <a:rPr lang="sv-SE" sz="7400" dirty="0">
                <a:latin typeface="Garamond" panose="02020404030301010803" pitchFamily="18" charset="0"/>
              </a:rPr>
              <a:t> </a:t>
            </a:r>
            <a:r>
              <a:rPr lang="sv-SE" sz="7400" dirty="0" smtClean="0">
                <a:latin typeface="Garamond" panose="02020404030301010803" pitchFamily="18" charset="0"/>
              </a:rPr>
              <a:t>measured </a:t>
            </a:r>
            <a:r>
              <a:rPr lang="sv-SE" sz="7400" dirty="0">
                <a:latin typeface="Garamond" panose="02020404030301010803" pitchFamily="18" charset="0"/>
              </a:rPr>
              <a:t>in 232 </a:t>
            </a:r>
            <a:r>
              <a:rPr lang="sv-SE" sz="7400" dirty="0" err="1">
                <a:latin typeface="Garamond" panose="02020404030301010803" pitchFamily="18" charset="0"/>
              </a:rPr>
              <a:t>sample</a:t>
            </a:r>
            <a:r>
              <a:rPr lang="sv-SE" sz="7400" dirty="0">
                <a:latin typeface="Garamond" panose="02020404030301010803" pitchFamily="18" charset="0"/>
              </a:rPr>
              <a:t> </a:t>
            </a:r>
            <a:r>
              <a:rPr lang="sv-SE" sz="7400" dirty="0" err="1" smtClean="0">
                <a:latin typeface="Garamond" panose="02020404030301010803" pitchFamily="18" charset="0"/>
              </a:rPr>
              <a:t>plots</a:t>
            </a:r>
            <a:r>
              <a:rPr lang="sv-SE" sz="7400" dirty="0" smtClean="0">
                <a:latin typeface="Garamond" panose="02020404030301010803" pitchFamily="18" charset="0"/>
              </a:rPr>
              <a:t> (30x30m)</a:t>
            </a:r>
            <a:endParaRPr lang="sv-SE" sz="7400" dirty="0">
              <a:latin typeface="Garamond" panose="02020404030301010803" pitchFamily="18" charset="0"/>
            </a:endParaRPr>
          </a:p>
          <a:p>
            <a:pPr>
              <a:defRPr/>
            </a:pPr>
            <a:endParaRPr lang="sv-SE" sz="7400" dirty="0">
              <a:latin typeface="Garamond" panose="02020404030301010803" pitchFamily="18" charset="0"/>
            </a:endParaRPr>
          </a:p>
          <a:p>
            <a:pPr>
              <a:defRPr/>
            </a:pPr>
            <a:r>
              <a:rPr lang="sv-SE" sz="7400" dirty="0" err="1">
                <a:latin typeface="Garamond" panose="02020404030301010803" pitchFamily="18" charset="0"/>
              </a:rPr>
              <a:t>six</a:t>
            </a:r>
            <a:r>
              <a:rPr lang="sv-SE" sz="7400" dirty="0">
                <a:latin typeface="Garamond" panose="02020404030301010803" pitchFamily="18" charset="0"/>
              </a:rPr>
              <a:t> </a:t>
            </a:r>
            <a:r>
              <a:rPr lang="sv-SE" sz="7400" dirty="0" err="1">
                <a:latin typeface="Garamond" panose="02020404030301010803" pitchFamily="18" charset="0"/>
              </a:rPr>
              <a:t>natural</a:t>
            </a:r>
            <a:r>
              <a:rPr lang="sv-SE" sz="7400" dirty="0">
                <a:latin typeface="Garamond" panose="02020404030301010803" pitchFamily="18" charset="0"/>
              </a:rPr>
              <a:t> </a:t>
            </a:r>
            <a:r>
              <a:rPr lang="sv-SE" sz="7400" dirty="0" err="1">
                <a:latin typeface="Garamond" panose="02020404030301010803" pitchFamily="18" charset="0"/>
              </a:rPr>
              <a:t>forest</a:t>
            </a:r>
            <a:r>
              <a:rPr lang="sv-SE" sz="7400" dirty="0">
                <a:latin typeface="Garamond" panose="02020404030301010803" pitchFamily="18" charset="0"/>
              </a:rPr>
              <a:t> </a:t>
            </a:r>
            <a:r>
              <a:rPr lang="sv-SE" sz="7400" dirty="0" err="1" smtClean="0">
                <a:latin typeface="Garamond" panose="02020404030301010803" pitchFamily="18" charset="0"/>
              </a:rPr>
              <a:t>ecosystems</a:t>
            </a:r>
            <a:r>
              <a:rPr lang="sv-SE" sz="7400" dirty="0" smtClean="0">
                <a:latin typeface="Garamond" panose="02020404030301010803" pitchFamily="18" charset="0"/>
              </a:rPr>
              <a:t> and homegardens</a:t>
            </a:r>
          </a:p>
          <a:p>
            <a:pPr>
              <a:defRPr/>
            </a:pPr>
            <a:endParaRPr lang="sv-SE" sz="7400" dirty="0">
              <a:latin typeface="Garamond" panose="02020404030301010803" pitchFamily="18" charset="0"/>
            </a:endParaRPr>
          </a:p>
          <a:p>
            <a:pPr>
              <a:defRPr/>
            </a:pPr>
            <a:r>
              <a:rPr lang="sv-SE" sz="7400" dirty="0" smtClean="0">
                <a:latin typeface="Garamond" panose="02020404030301010803" pitchFamily="18" charset="0"/>
              </a:rPr>
              <a:t>Parameters: diameter</a:t>
            </a:r>
            <a:r>
              <a:rPr lang="sv-SE" sz="7400" dirty="0">
                <a:latin typeface="Garamond" panose="02020404030301010803" pitchFamily="18" charset="0"/>
              </a:rPr>
              <a:t>, </a:t>
            </a:r>
            <a:r>
              <a:rPr lang="sv-SE" sz="7400" dirty="0" err="1">
                <a:latin typeface="Garamond" panose="02020404030301010803" pitchFamily="18" charset="0"/>
              </a:rPr>
              <a:t>tree</a:t>
            </a:r>
            <a:r>
              <a:rPr lang="sv-SE" sz="7400" dirty="0">
                <a:latin typeface="Garamond" panose="02020404030301010803" pitchFamily="18" charset="0"/>
              </a:rPr>
              <a:t> </a:t>
            </a:r>
            <a:r>
              <a:rPr lang="sv-SE" sz="7400" dirty="0" err="1">
                <a:latin typeface="Garamond" panose="02020404030301010803" pitchFamily="18" charset="0"/>
              </a:rPr>
              <a:t>height</a:t>
            </a:r>
            <a:r>
              <a:rPr lang="sv-SE" sz="7400" dirty="0">
                <a:latin typeface="Garamond" panose="02020404030301010803" pitchFamily="18" charset="0"/>
              </a:rPr>
              <a:t> and species</a:t>
            </a:r>
          </a:p>
          <a:p>
            <a:pPr>
              <a:defRPr/>
            </a:pPr>
            <a:endParaRPr lang="sv-SE" sz="7400" dirty="0">
              <a:latin typeface="Garamond" panose="02020404030301010803" pitchFamily="18" charset="0"/>
            </a:endParaRPr>
          </a:p>
          <a:p>
            <a:pPr>
              <a:defRPr/>
            </a:pPr>
            <a:r>
              <a:rPr lang="sv-SE" sz="7400" dirty="0" err="1">
                <a:latin typeface="Garamond" panose="02020404030301010803" pitchFamily="18" charset="0"/>
              </a:rPr>
              <a:t>Allometic</a:t>
            </a:r>
            <a:r>
              <a:rPr lang="sv-SE" sz="7400" dirty="0">
                <a:latin typeface="Garamond" panose="02020404030301010803" pitchFamily="18" charset="0"/>
              </a:rPr>
              <a:t> </a:t>
            </a:r>
            <a:r>
              <a:rPr lang="sv-SE" sz="7400" dirty="0" err="1">
                <a:latin typeface="Garamond" panose="02020404030301010803" pitchFamily="18" charset="0"/>
              </a:rPr>
              <a:t>equations</a:t>
            </a:r>
            <a:r>
              <a:rPr lang="sv-SE" sz="7400" dirty="0">
                <a:latin typeface="Garamond" panose="02020404030301010803" pitchFamily="18" charset="0"/>
              </a:rPr>
              <a:t> </a:t>
            </a:r>
            <a:r>
              <a:rPr lang="sv-SE" sz="7400" dirty="0" err="1" smtClean="0">
                <a:latin typeface="Garamond" panose="02020404030301010803" pitchFamily="18" charset="0"/>
              </a:rPr>
              <a:t>to</a:t>
            </a:r>
            <a:r>
              <a:rPr lang="sv-SE" sz="7400" dirty="0" smtClean="0">
                <a:latin typeface="Garamond" panose="02020404030301010803" pitchFamily="18" charset="0"/>
              </a:rPr>
              <a:t> </a:t>
            </a:r>
            <a:r>
              <a:rPr lang="sv-SE" sz="7400" dirty="0" err="1" smtClean="0">
                <a:latin typeface="Garamond" panose="02020404030301010803" pitchFamily="18" charset="0"/>
              </a:rPr>
              <a:t>estimate</a:t>
            </a:r>
            <a:r>
              <a:rPr lang="sv-SE" sz="7400" dirty="0" smtClean="0">
                <a:latin typeface="Garamond" panose="02020404030301010803" pitchFamily="18" charset="0"/>
              </a:rPr>
              <a:t> </a:t>
            </a:r>
            <a:r>
              <a:rPr lang="sv-SE" sz="7400" dirty="0" err="1">
                <a:latin typeface="Garamond" panose="02020404030301010803" pitchFamily="18" charset="0"/>
              </a:rPr>
              <a:t>above</a:t>
            </a:r>
            <a:r>
              <a:rPr lang="sv-SE" sz="7400" dirty="0">
                <a:latin typeface="Garamond" panose="02020404030301010803" pitchFamily="18" charset="0"/>
              </a:rPr>
              <a:t> </a:t>
            </a:r>
            <a:r>
              <a:rPr lang="sv-SE" sz="7400" dirty="0" err="1">
                <a:latin typeface="Garamond" panose="02020404030301010803" pitchFamily="18" charset="0"/>
              </a:rPr>
              <a:t>ground</a:t>
            </a:r>
            <a:r>
              <a:rPr lang="sv-SE" sz="7400" dirty="0">
                <a:latin typeface="Garamond" panose="02020404030301010803" pitchFamily="18" charset="0"/>
              </a:rPr>
              <a:t> </a:t>
            </a:r>
            <a:r>
              <a:rPr lang="sv-SE" sz="7400" dirty="0" err="1">
                <a:latin typeface="Garamond" panose="02020404030301010803" pitchFamily="18" charset="0"/>
              </a:rPr>
              <a:t>biomass</a:t>
            </a:r>
            <a:r>
              <a:rPr lang="sv-SE" sz="7400" dirty="0">
                <a:latin typeface="Garamond" panose="02020404030301010803" pitchFamily="18" charset="0"/>
              </a:rPr>
              <a:t> </a:t>
            </a:r>
            <a:r>
              <a:rPr lang="sv-SE" sz="7400" dirty="0" err="1">
                <a:latin typeface="Garamond" panose="02020404030301010803" pitchFamily="18" charset="0"/>
              </a:rPr>
              <a:t>carbon</a:t>
            </a:r>
            <a:r>
              <a:rPr lang="sv-SE" sz="7400" dirty="0">
                <a:latin typeface="Garamond" panose="02020404030301010803" pitchFamily="18" charset="0"/>
              </a:rPr>
              <a:t> stocks </a:t>
            </a:r>
            <a:r>
              <a:rPr lang="sv-SE" sz="7400" dirty="0" smtClean="0">
                <a:latin typeface="Garamond" panose="02020404030301010803" pitchFamily="18" charset="0"/>
              </a:rPr>
              <a:t>(</a:t>
            </a:r>
            <a:r>
              <a:rPr lang="sv-SE" sz="7400" dirty="0" err="1">
                <a:latin typeface="Garamond" panose="02020404030301010803" pitchFamily="18" charset="0"/>
              </a:rPr>
              <a:t>Chave</a:t>
            </a:r>
            <a:r>
              <a:rPr lang="sv-SE" sz="7400" dirty="0">
                <a:latin typeface="Garamond" panose="02020404030301010803" pitchFamily="18" charset="0"/>
              </a:rPr>
              <a:t> et al. 2005; Brown, 1989)</a:t>
            </a:r>
          </a:p>
          <a:p>
            <a:pPr marL="0" indent="0">
              <a:buNone/>
              <a:defRPr/>
            </a:pPr>
            <a:endParaRPr lang="sv-SE" sz="7400" dirty="0">
              <a:latin typeface="Garamond" panose="02020404030301010803" pitchFamily="18" charset="0"/>
            </a:endParaRPr>
          </a:p>
          <a:p>
            <a:pPr>
              <a:defRPr/>
            </a:pPr>
            <a:r>
              <a:rPr lang="sv-SE" sz="7400" dirty="0" err="1">
                <a:latin typeface="Garamond" panose="02020404030301010803" pitchFamily="18" charset="0"/>
              </a:rPr>
              <a:t>field</a:t>
            </a:r>
            <a:r>
              <a:rPr lang="sv-SE" sz="7400" dirty="0">
                <a:latin typeface="Garamond" panose="02020404030301010803" pitchFamily="18" charset="0"/>
              </a:rPr>
              <a:t> data </a:t>
            </a:r>
            <a:r>
              <a:rPr lang="sv-SE" sz="7400" dirty="0" err="1">
                <a:latin typeface="Garamond" panose="02020404030301010803" pitchFamily="18" charset="0"/>
              </a:rPr>
              <a:t>multiplied</a:t>
            </a:r>
            <a:r>
              <a:rPr lang="sv-SE" sz="7400" dirty="0">
                <a:latin typeface="Garamond" panose="02020404030301010803" pitchFamily="18" charset="0"/>
              </a:rPr>
              <a:t> </a:t>
            </a:r>
            <a:r>
              <a:rPr lang="sv-SE" sz="7400" dirty="0" err="1">
                <a:latin typeface="Garamond" panose="02020404030301010803" pitchFamily="18" charset="0"/>
              </a:rPr>
              <a:t>with</a:t>
            </a:r>
            <a:r>
              <a:rPr lang="sv-SE" sz="7400" dirty="0">
                <a:latin typeface="Garamond" panose="02020404030301010803" pitchFamily="18" charset="0"/>
              </a:rPr>
              <a:t> existing </a:t>
            </a:r>
            <a:r>
              <a:rPr lang="sv-SE" sz="7400" dirty="0" err="1">
                <a:latin typeface="Garamond" panose="02020404030301010803" pitchFamily="18" charset="0"/>
              </a:rPr>
              <a:t>forest</a:t>
            </a:r>
            <a:r>
              <a:rPr lang="sv-SE" sz="7400" dirty="0">
                <a:latin typeface="Garamond" panose="02020404030301010803" pitchFamily="18" charset="0"/>
              </a:rPr>
              <a:t> area data </a:t>
            </a:r>
            <a:r>
              <a:rPr lang="sv-SE" sz="7400" dirty="0" smtClean="0">
                <a:latin typeface="Garamond" panose="02020404030301010803" pitchFamily="18" charset="0"/>
              </a:rPr>
              <a:t>to </a:t>
            </a:r>
            <a:r>
              <a:rPr lang="sv-SE" sz="7400" dirty="0" err="1">
                <a:latin typeface="Garamond" panose="02020404030301010803" pitchFamily="18" charset="0"/>
              </a:rPr>
              <a:t>estimate</a:t>
            </a:r>
            <a:r>
              <a:rPr lang="sv-SE" sz="7400" dirty="0">
                <a:latin typeface="Garamond" panose="02020404030301010803" pitchFamily="18" charset="0"/>
              </a:rPr>
              <a:t> total </a:t>
            </a:r>
            <a:r>
              <a:rPr lang="sv-SE" sz="7400" dirty="0" err="1">
                <a:latin typeface="Garamond" panose="02020404030301010803" pitchFamily="18" charset="0"/>
              </a:rPr>
              <a:t>forest</a:t>
            </a:r>
            <a:r>
              <a:rPr lang="sv-SE" sz="7400" dirty="0">
                <a:latin typeface="Garamond" panose="02020404030301010803" pitchFamily="18" charset="0"/>
              </a:rPr>
              <a:t> </a:t>
            </a:r>
            <a:r>
              <a:rPr lang="sv-SE" sz="7400" dirty="0" err="1">
                <a:latin typeface="Garamond" panose="02020404030301010803" pitchFamily="18" charset="0"/>
              </a:rPr>
              <a:t>carbon</a:t>
            </a:r>
            <a:r>
              <a:rPr lang="sv-SE" sz="7400" dirty="0">
                <a:latin typeface="Garamond" panose="02020404030301010803" pitchFamily="18" charset="0"/>
              </a:rPr>
              <a:t> stocks and a </a:t>
            </a:r>
            <a:r>
              <a:rPr lang="sv-SE" sz="7400" dirty="0" err="1" smtClean="0">
                <a:latin typeface="Garamond" panose="02020404030301010803" pitchFamily="18" charset="0"/>
              </a:rPr>
              <a:t>forest</a:t>
            </a:r>
            <a:r>
              <a:rPr lang="sv-SE" sz="7400" dirty="0" smtClean="0">
                <a:latin typeface="Garamond" panose="02020404030301010803" pitchFamily="18" charset="0"/>
              </a:rPr>
              <a:t> </a:t>
            </a:r>
            <a:r>
              <a:rPr lang="sv-SE" sz="7400" dirty="0" err="1" smtClean="0">
                <a:latin typeface="Garamond" panose="02020404030301010803" pitchFamily="18" charset="0"/>
              </a:rPr>
              <a:t>reference</a:t>
            </a:r>
            <a:r>
              <a:rPr lang="sv-SE" sz="7400" dirty="0" smtClean="0">
                <a:latin typeface="Garamond" panose="02020404030301010803" pitchFamily="18" charset="0"/>
              </a:rPr>
              <a:t> </a:t>
            </a:r>
            <a:r>
              <a:rPr lang="sv-SE" sz="7400" dirty="0" err="1">
                <a:latin typeface="Garamond" panose="02020404030301010803" pitchFamily="18" charset="0"/>
              </a:rPr>
              <a:t>level</a:t>
            </a:r>
            <a:r>
              <a:rPr lang="sv-SE" sz="7400" dirty="0">
                <a:latin typeface="Garamond" panose="02020404030301010803" pitchFamily="18" charset="0"/>
              </a:rPr>
              <a:t> </a:t>
            </a:r>
          </a:p>
          <a:p>
            <a:endParaRPr lang="sv-SE" sz="7400" dirty="0"/>
          </a:p>
        </p:txBody>
      </p:sp>
      <p:pic>
        <p:nvPicPr>
          <p:cNvPr id="4" name="Picture 3" descr="L:\SriLanka2008\Sri Lanka 2008\Alla bilder\IMG_65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875" y="3577601"/>
            <a:ext cx="42116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eskil\Desktop\for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6875" y="0"/>
            <a:ext cx="4211637" cy="351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err="1" smtClean="0">
                <a:latin typeface="Garamond" panose="02020404030301010803" pitchFamily="18" charset="0"/>
              </a:rPr>
              <a:t>Carbon</a:t>
            </a:r>
            <a:r>
              <a:rPr lang="sv-SE" sz="3200" b="1" dirty="0" smtClean="0">
                <a:latin typeface="Garamond" panose="02020404030301010803" pitchFamily="18" charset="0"/>
              </a:rPr>
              <a:t> stocks (</a:t>
            </a:r>
            <a:r>
              <a:rPr lang="sv-SE" sz="3200" b="1" dirty="0" err="1" smtClean="0">
                <a:latin typeface="Garamond" panose="02020404030301010803" pitchFamily="18" charset="0"/>
              </a:rPr>
              <a:t>above</a:t>
            </a:r>
            <a:r>
              <a:rPr lang="sv-SE" sz="3200" b="1" dirty="0" smtClean="0">
                <a:latin typeface="Garamond" panose="02020404030301010803" pitchFamily="18" charset="0"/>
              </a:rPr>
              <a:t> and </a:t>
            </a:r>
            <a:r>
              <a:rPr lang="sv-SE" sz="3200" b="1" dirty="0" err="1" smtClean="0">
                <a:latin typeface="Garamond" panose="02020404030301010803" pitchFamily="18" charset="0"/>
              </a:rPr>
              <a:t>belowground</a:t>
            </a:r>
            <a:r>
              <a:rPr lang="sv-SE" sz="3200" b="1" dirty="0" smtClean="0">
                <a:latin typeface="Garamond" panose="02020404030301010803" pitchFamily="18" charset="0"/>
              </a:rPr>
              <a:t>) on a national </a:t>
            </a:r>
            <a:r>
              <a:rPr lang="sv-SE" sz="3200" b="1" dirty="0" err="1" smtClean="0">
                <a:latin typeface="Garamond" panose="02020404030301010803" pitchFamily="18" charset="0"/>
              </a:rPr>
              <a:t>level</a:t>
            </a:r>
            <a:endParaRPr lang="sv-SE" sz="3200" b="1" dirty="0">
              <a:latin typeface="Garamond" panose="02020404030301010803" pitchFamily="18" charset="0"/>
            </a:endParaRPr>
          </a:p>
        </p:txBody>
      </p:sp>
      <p:pic>
        <p:nvPicPr>
          <p:cNvPr id="4" name="Content Placeholder 3"/>
          <p:cNvPicPr>
            <a:picLocks noGrp="1" noChangeAspect="1"/>
          </p:cNvPicPr>
          <p:nvPr>
            <p:ph idx="1"/>
          </p:nvPr>
        </p:nvPicPr>
        <p:blipFill>
          <a:blip r:embed="rId3"/>
          <a:stretch>
            <a:fillRect/>
          </a:stretch>
        </p:blipFill>
        <p:spPr>
          <a:xfrm>
            <a:off x="1013298" y="1823698"/>
            <a:ext cx="10515600" cy="4082817"/>
          </a:xfrm>
          <a:prstGeom prst="rect">
            <a:avLst/>
          </a:prstGeom>
        </p:spPr>
      </p:pic>
      <p:sp>
        <p:nvSpPr>
          <p:cNvPr id="6" name="Oval 5"/>
          <p:cNvSpPr/>
          <p:nvPr/>
        </p:nvSpPr>
        <p:spPr>
          <a:xfrm>
            <a:off x="9536349" y="1922834"/>
            <a:ext cx="2167647" cy="2367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Oval 6"/>
          <p:cNvSpPr/>
          <p:nvPr/>
        </p:nvSpPr>
        <p:spPr>
          <a:xfrm>
            <a:off x="9709825" y="4289898"/>
            <a:ext cx="1994171" cy="19649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9911810" y="6485072"/>
            <a:ext cx="1893467" cy="338554"/>
          </a:xfrm>
          <a:prstGeom prst="rect">
            <a:avLst/>
          </a:prstGeom>
          <a:noFill/>
        </p:spPr>
        <p:txBody>
          <a:bodyPr wrap="none" rtlCol="0">
            <a:spAutoFit/>
          </a:bodyPr>
          <a:lstStyle/>
          <a:p>
            <a:r>
              <a:rPr lang="sv-SE" sz="1600" dirty="0" smtClean="0">
                <a:latin typeface="Garamond" panose="02020404030301010803" pitchFamily="18" charset="0"/>
              </a:rPr>
              <a:t>(Mattsson et al. 2012)</a:t>
            </a:r>
            <a:endParaRPr lang="sv-SE" sz="1600" dirty="0">
              <a:latin typeface="Garamond" panose="02020404030301010803" pitchFamily="18" charset="0"/>
            </a:endParaRPr>
          </a:p>
        </p:txBody>
      </p:sp>
    </p:spTree>
    <p:extLst>
      <p:ext uri="{BB962C8B-B14F-4D97-AF65-F5344CB8AC3E}">
        <p14:creationId xmlns:p14="http://schemas.microsoft.com/office/powerpoint/2010/main" val="3252658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Forest </a:t>
            </a:r>
            <a:r>
              <a:rPr lang="sv-SE" sz="3200" b="1" dirty="0" err="1" smtClean="0">
                <a:latin typeface="Garamond" panose="02020404030301010803" pitchFamily="18" charset="0"/>
              </a:rPr>
              <a:t>reference</a:t>
            </a:r>
            <a:r>
              <a:rPr lang="sv-SE" sz="3200" b="1" dirty="0" smtClean="0">
                <a:latin typeface="Garamond" panose="02020404030301010803" pitchFamily="18" charset="0"/>
              </a:rPr>
              <a:t> emission </a:t>
            </a:r>
            <a:r>
              <a:rPr lang="sv-SE" sz="3200" b="1" dirty="0" err="1" smtClean="0">
                <a:latin typeface="Garamond" panose="02020404030301010803" pitchFamily="18" charset="0"/>
              </a:rPr>
              <a:t>level</a:t>
            </a:r>
            <a:r>
              <a:rPr lang="sv-SE" sz="3200" b="1" dirty="0" smtClean="0">
                <a:latin typeface="Garamond" panose="02020404030301010803" pitchFamily="18" charset="0"/>
              </a:rPr>
              <a:t> </a:t>
            </a:r>
            <a:endParaRPr lang="sv-SE" sz="3200" b="1" dirty="0">
              <a:latin typeface="Garamond" panose="02020404030301010803" pitchFamily="18" charset="0"/>
            </a:endParaRPr>
          </a:p>
        </p:txBody>
      </p:sp>
      <p:sp>
        <p:nvSpPr>
          <p:cNvPr id="3" name="Content Placeholder 2"/>
          <p:cNvSpPr>
            <a:spLocks noGrp="1"/>
          </p:cNvSpPr>
          <p:nvPr>
            <p:ph idx="1"/>
          </p:nvPr>
        </p:nvSpPr>
        <p:spPr/>
        <p:txBody>
          <a:bodyPr/>
          <a:lstStyle/>
          <a:p>
            <a:endParaRPr lang="sv-SE" dirty="0"/>
          </a:p>
        </p:txBody>
      </p:sp>
      <p:pic>
        <p:nvPicPr>
          <p:cNvPr id="4" name="chart"/>
          <p:cNvPicPr>
            <a:picLocks noChangeAspect="1"/>
          </p:cNvPicPr>
          <p:nvPr/>
        </p:nvPicPr>
        <p:blipFill>
          <a:blip r:embed="rId3"/>
          <a:stretch>
            <a:fillRect/>
          </a:stretch>
        </p:blipFill>
        <p:spPr>
          <a:xfrm>
            <a:off x="838200" y="1705566"/>
            <a:ext cx="7033720" cy="4591456"/>
          </a:xfrm>
          <a:prstGeom prst="rect">
            <a:avLst/>
          </a:prstGeom>
        </p:spPr>
      </p:pic>
      <p:sp>
        <p:nvSpPr>
          <p:cNvPr id="5" name="textruta 9"/>
          <p:cNvSpPr txBox="1">
            <a:spLocks noChangeArrowheads="1"/>
          </p:cNvSpPr>
          <p:nvPr/>
        </p:nvSpPr>
        <p:spPr bwMode="auto">
          <a:xfrm>
            <a:off x="7837198" y="1796287"/>
            <a:ext cx="348465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defRPr sz="2400">
                <a:solidFill>
                  <a:schemeClr val="tx1"/>
                </a:solidFill>
                <a:latin typeface="Arial" panose="020B0604020202020204" pitchFamily="34" charset="0"/>
                <a:ea typeface="ヒラギノ角ゴ Pro W3" pitchFamily="48" charset="-128"/>
              </a:defRPr>
            </a:lvl1pPr>
            <a:lvl2pPr marL="742950" indent="-285750">
              <a:spcBef>
                <a:spcPct val="50000"/>
              </a:spcBef>
              <a:buChar char="–"/>
              <a:defRPr sz="1600">
                <a:solidFill>
                  <a:schemeClr val="tx1"/>
                </a:solidFill>
                <a:latin typeface="Arial" panose="020B0604020202020204" pitchFamily="34" charset="0"/>
                <a:ea typeface="ヒラギノ角ゴ Pro W3" pitchFamily="48" charset="-128"/>
              </a:defRPr>
            </a:lvl2pPr>
            <a:lvl3pPr marL="1143000" indent="-228600">
              <a:spcBef>
                <a:spcPct val="50000"/>
              </a:spcBef>
              <a:buChar char="•"/>
              <a:defRPr sz="1600">
                <a:solidFill>
                  <a:schemeClr val="tx1"/>
                </a:solidFill>
                <a:latin typeface="Arial" panose="020B0604020202020204" pitchFamily="34" charset="0"/>
                <a:ea typeface="ヒラギノ角ゴ Pro W3" pitchFamily="48" charset="-128"/>
              </a:defRPr>
            </a:lvl3pPr>
            <a:lvl4pPr marL="1600200" indent="-228600">
              <a:spcBef>
                <a:spcPct val="50000"/>
              </a:spcBef>
              <a:buChar char="–"/>
              <a:defRPr sz="1600">
                <a:solidFill>
                  <a:schemeClr val="tx1"/>
                </a:solidFill>
                <a:latin typeface="Arial" panose="020B0604020202020204" pitchFamily="34" charset="0"/>
                <a:ea typeface="ヒラギノ角ゴ Pro W3" pitchFamily="48" charset="-128"/>
              </a:defRPr>
            </a:lvl4pPr>
            <a:lvl5pPr marL="2057400" indent="-228600">
              <a:spcBef>
                <a:spcPct val="50000"/>
              </a:spcBef>
              <a:buChar char="»"/>
              <a:defRPr sz="16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50000"/>
              </a:spcBef>
              <a:spcAft>
                <a:spcPct val="0"/>
              </a:spcAft>
              <a:buChar char="»"/>
              <a:defRPr sz="16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50000"/>
              </a:spcBef>
              <a:spcAft>
                <a:spcPct val="0"/>
              </a:spcAft>
              <a:buChar char="»"/>
              <a:defRPr sz="16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50000"/>
              </a:spcBef>
              <a:spcAft>
                <a:spcPct val="0"/>
              </a:spcAft>
              <a:buChar char="»"/>
              <a:defRPr sz="16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50000"/>
              </a:spcBef>
              <a:spcAft>
                <a:spcPct val="0"/>
              </a:spcAft>
              <a:buChar char="»"/>
              <a:defRPr sz="1600">
                <a:solidFill>
                  <a:schemeClr val="tx1"/>
                </a:solidFill>
                <a:latin typeface="Arial" panose="020B0604020202020204" pitchFamily="34" charset="0"/>
                <a:ea typeface="ヒラギノ角ゴ Pro W3" pitchFamily="48" charset="-128"/>
              </a:defRPr>
            </a:lvl9pPr>
          </a:lstStyle>
          <a:p>
            <a:pPr marL="285750" indent="-285750">
              <a:spcBef>
                <a:spcPct val="0"/>
              </a:spcBef>
              <a:buFont typeface="Arial" panose="020B0604020202020204" pitchFamily="34" charset="0"/>
              <a:buChar char="•"/>
            </a:pPr>
            <a:r>
              <a:rPr lang="en-US" altLang="sv-SE" sz="1800" dirty="0">
                <a:latin typeface="Garamond" panose="02020404030301010803" pitchFamily="18" charset="0"/>
              </a:rPr>
              <a:t>The total carbon loss for Sri Lankan natural forests: 18 </a:t>
            </a:r>
            <a:r>
              <a:rPr lang="en-US" altLang="sv-SE" sz="1800" dirty="0" err="1">
                <a:latin typeface="Garamond" panose="02020404030301010803" pitchFamily="18" charset="0"/>
              </a:rPr>
              <a:t>MtC</a:t>
            </a:r>
            <a:r>
              <a:rPr lang="en-US" altLang="sv-SE" sz="1800" dirty="0">
                <a:latin typeface="Garamond" panose="02020404030301010803" pitchFamily="18" charset="0"/>
              </a:rPr>
              <a:t> between 1992 and 1996 (17 MtCO</a:t>
            </a:r>
            <a:r>
              <a:rPr lang="en-US" altLang="sv-SE" sz="1800" baseline="-25000" dirty="0">
                <a:latin typeface="Garamond" panose="02020404030301010803" pitchFamily="18" charset="0"/>
              </a:rPr>
              <a:t>2</a:t>
            </a:r>
            <a:r>
              <a:rPr lang="en-US" altLang="sv-SE" sz="1800" dirty="0">
                <a:latin typeface="Garamond" panose="02020404030301010803" pitchFamily="18" charset="0"/>
              </a:rPr>
              <a:t> </a:t>
            </a:r>
            <a:r>
              <a:rPr lang="en-US" altLang="sv-SE" sz="1800" dirty="0" err="1">
                <a:latin typeface="Garamond" panose="02020404030301010803" pitchFamily="18" charset="0"/>
              </a:rPr>
              <a:t>yr</a:t>
            </a:r>
            <a:r>
              <a:rPr lang="en-US" altLang="sv-SE" sz="1800" baseline="30000" dirty="0">
                <a:latin typeface="Garamond" panose="02020404030301010803" pitchFamily="18" charset="0"/>
              </a:rPr>
              <a:t>–1</a:t>
            </a:r>
            <a:r>
              <a:rPr lang="en-US" altLang="sv-SE" sz="1800" dirty="0">
                <a:latin typeface="Garamond" panose="02020404030301010803" pitchFamily="18" charset="0"/>
              </a:rPr>
              <a:t>) and 45 </a:t>
            </a:r>
            <a:r>
              <a:rPr lang="en-US" altLang="sv-SE" sz="1800" dirty="0" err="1">
                <a:latin typeface="Garamond" panose="02020404030301010803" pitchFamily="18" charset="0"/>
              </a:rPr>
              <a:t>MtC</a:t>
            </a:r>
            <a:r>
              <a:rPr lang="en-US" altLang="sv-SE" sz="1800" dirty="0">
                <a:latin typeface="Garamond" panose="02020404030301010803" pitchFamily="18" charset="0"/>
              </a:rPr>
              <a:t> between 1996 and 2010 (12 MtCO</a:t>
            </a:r>
            <a:r>
              <a:rPr lang="en-US" altLang="sv-SE" sz="1800" baseline="-25000" dirty="0">
                <a:latin typeface="Garamond" panose="02020404030301010803" pitchFamily="18" charset="0"/>
              </a:rPr>
              <a:t>2</a:t>
            </a:r>
            <a:r>
              <a:rPr lang="en-US" altLang="sv-SE" sz="1800" dirty="0">
                <a:latin typeface="Garamond" panose="02020404030301010803" pitchFamily="18" charset="0"/>
              </a:rPr>
              <a:t> </a:t>
            </a:r>
            <a:r>
              <a:rPr lang="en-US" altLang="sv-SE" sz="1800" dirty="0" err="1">
                <a:latin typeface="Garamond" panose="02020404030301010803" pitchFamily="18" charset="0"/>
              </a:rPr>
              <a:t>yr</a:t>
            </a:r>
            <a:r>
              <a:rPr lang="en-US" altLang="sv-SE" sz="1800" baseline="30000" dirty="0">
                <a:latin typeface="Garamond" panose="02020404030301010803" pitchFamily="18" charset="0"/>
              </a:rPr>
              <a:t>–1</a:t>
            </a:r>
            <a:r>
              <a:rPr lang="en-US" altLang="sv-SE" sz="1800" dirty="0" smtClean="0">
                <a:latin typeface="Garamond" panose="02020404030301010803" pitchFamily="18" charset="0"/>
              </a:rPr>
              <a:t>)</a:t>
            </a:r>
          </a:p>
          <a:p>
            <a:pPr>
              <a:spcBef>
                <a:spcPct val="0"/>
              </a:spcBef>
            </a:pPr>
            <a:endParaRPr lang="en-US" altLang="sv-SE" sz="1800" dirty="0" smtClean="0">
              <a:latin typeface="Garamond" panose="02020404030301010803" pitchFamily="18" charset="0"/>
            </a:endParaRPr>
          </a:p>
          <a:p>
            <a:pPr marL="285750" indent="-285750">
              <a:spcBef>
                <a:spcPct val="0"/>
              </a:spcBef>
              <a:buFont typeface="Arial" panose="020B0604020202020204" pitchFamily="34" charset="0"/>
              <a:buChar char="•"/>
            </a:pPr>
            <a:r>
              <a:rPr lang="en-US" altLang="sv-SE" sz="1800" dirty="0" smtClean="0">
                <a:latin typeface="Garamond" panose="02020404030301010803" pitchFamily="18" charset="0"/>
              </a:rPr>
              <a:t>A </a:t>
            </a:r>
            <a:r>
              <a:rPr lang="en-US" sz="1800" dirty="0" smtClean="0">
                <a:latin typeface="Garamond" panose="02020404030301010803" pitchFamily="18" charset="0"/>
              </a:rPr>
              <a:t>fragmented </a:t>
            </a:r>
            <a:r>
              <a:rPr lang="en-US" sz="1800" dirty="0">
                <a:latin typeface="Garamond" panose="02020404030301010803" pitchFamily="18" charset="0"/>
              </a:rPr>
              <a:t>forest cover and multiple sources of small-scale deforestation and degradation </a:t>
            </a:r>
            <a:r>
              <a:rPr lang="en-US" sz="1800" dirty="0" smtClean="0">
                <a:latin typeface="Garamond" panose="02020404030301010803" pitchFamily="18" charset="0"/>
              </a:rPr>
              <a:t>in Sri Lanka make </a:t>
            </a:r>
            <a:r>
              <a:rPr lang="en-US" sz="1800" dirty="0">
                <a:latin typeface="Garamond" panose="02020404030301010803" pitchFamily="18" charset="0"/>
              </a:rPr>
              <a:t>MRV challenging.</a:t>
            </a:r>
          </a:p>
          <a:p>
            <a:pPr>
              <a:spcBef>
                <a:spcPct val="0"/>
              </a:spcBef>
            </a:pPr>
            <a:endParaRPr lang="en-US" altLang="sv-SE" sz="1800" dirty="0" smtClean="0">
              <a:latin typeface="Garamond" panose="02020404030301010803" pitchFamily="18" charset="0"/>
            </a:endParaRPr>
          </a:p>
          <a:p>
            <a:pPr marL="285750" indent="-285750">
              <a:spcBef>
                <a:spcPct val="0"/>
              </a:spcBef>
              <a:buFont typeface="Arial" panose="020B0604020202020204" pitchFamily="34" charset="0"/>
              <a:buChar char="•"/>
            </a:pPr>
            <a:r>
              <a:rPr lang="en-US" sz="1800" dirty="0" smtClean="0">
                <a:latin typeface="Garamond" panose="02020404030301010803" pitchFamily="18" charset="0"/>
              </a:rPr>
              <a:t>Measurements </a:t>
            </a:r>
            <a:r>
              <a:rPr lang="en-US" sz="1800" dirty="0">
                <a:latin typeface="Garamond" panose="02020404030301010803" pitchFamily="18" charset="0"/>
              </a:rPr>
              <a:t>of the above ground biomass carbon offer an initial practical, cost- and time-efficient method</a:t>
            </a:r>
            <a:endParaRPr lang="sv-SE" altLang="sv-SE" sz="1800" dirty="0">
              <a:latin typeface="Garamond" panose="02020404030301010803" pitchFamily="18" charset="0"/>
            </a:endParaRPr>
          </a:p>
        </p:txBody>
      </p:sp>
    </p:spTree>
    <p:extLst>
      <p:ext uri="{BB962C8B-B14F-4D97-AF65-F5344CB8AC3E}">
        <p14:creationId xmlns:p14="http://schemas.microsoft.com/office/powerpoint/2010/main" val="37776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latin typeface="Garamond" panose="02020404030301010803" pitchFamily="18" charset="0"/>
              </a:rPr>
              <a:t>Different allometric </a:t>
            </a:r>
            <a:r>
              <a:rPr lang="sv-SE" sz="3200" b="1" dirty="0" err="1" smtClean="0">
                <a:latin typeface="Garamond" panose="02020404030301010803" pitchFamily="18" charset="0"/>
              </a:rPr>
              <a:t>equations</a:t>
            </a:r>
            <a:r>
              <a:rPr lang="sv-SE" sz="3200" b="1" dirty="0" smtClean="0">
                <a:latin typeface="Garamond" panose="02020404030301010803" pitchFamily="18" charset="0"/>
              </a:rPr>
              <a:t> </a:t>
            </a:r>
            <a:r>
              <a:rPr lang="sv-SE" sz="3200" b="1" dirty="0" err="1" smtClean="0">
                <a:latin typeface="Garamond" panose="02020404030301010803" pitchFamily="18" charset="0"/>
              </a:rPr>
              <a:t>give</a:t>
            </a:r>
            <a:r>
              <a:rPr lang="sv-SE" sz="3200" b="1" dirty="0" smtClean="0">
                <a:latin typeface="Garamond" panose="02020404030301010803" pitchFamily="18" charset="0"/>
              </a:rPr>
              <a:t> </a:t>
            </a:r>
            <a:r>
              <a:rPr lang="sv-SE" sz="3200" b="1" dirty="0" err="1" smtClean="0">
                <a:latin typeface="Garamond" panose="02020404030301010803" pitchFamily="18" charset="0"/>
              </a:rPr>
              <a:t>high</a:t>
            </a:r>
            <a:r>
              <a:rPr lang="sv-SE" sz="3200" b="1" dirty="0" smtClean="0">
                <a:latin typeface="Garamond" panose="02020404030301010803" pitchFamily="18" charset="0"/>
              </a:rPr>
              <a:t> </a:t>
            </a:r>
            <a:r>
              <a:rPr lang="sv-SE" sz="3200" b="1" dirty="0" err="1" smtClean="0">
                <a:latin typeface="Garamond" panose="02020404030301010803" pitchFamily="18" charset="0"/>
              </a:rPr>
              <a:t>carbon</a:t>
            </a:r>
            <a:r>
              <a:rPr lang="sv-SE" sz="3200" b="1" dirty="0" smtClean="0">
                <a:latin typeface="Garamond" panose="02020404030301010803" pitchFamily="18" charset="0"/>
              </a:rPr>
              <a:t> </a:t>
            </a:r>
            <a:r>
              <a:rPr lang="sv-SE" sz="3200" b="1" dirty="0" err="1" smtClean="0">
                <a:latin typeface="Garamond" panose="02020404030301010803" pitchFamily="18" charset="0"/>
              </a:rPr>
              <a:t>diversity</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lstStyle/>
          <a:p>
            <a:endParaRPr lang="sv-SE"/>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611" y="1267615"/>
            <a:ext cx="8756306" cy="491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10005376" y="6395428"/>
            <a:ext cx="2186624" cy="369332"/>
          </a:xfrm>
          <a:prstGeom prst="rect">
            <a:avLst/>
          </a:prstGeom>
          <a:noFill/>
        </p:spPr>
        <p:txBody>
          <a:bodyPr wrap="none" rtlCol="0">
            <a:spAutoFit/>
          </a:bodyPr>
          <a:lstStyle/>
          <a:p>
            <a:r>
              <a:rPr lang="sv-SE" dirty="0" smtClean="0"/>
              <a:t>(Mattsson et al 2016)</a:t>
            </a:r>
            <a:endParaRPr lang="sv-SE" dirty="0"/>
          </a:p>
        </p:txBody>
      </p:sp>
    </p:spTree>
    <p:extLst>
      <p:ext uri="{BB962C8B-B14F-4D97-AF65-F5344CB8AC3E}">
        <p14:creationId xmlns:p14="http://schemas.microsoft.com/office/powerpoint/2010/main" val="1430173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86353" cy="1325563"/>
          </a:xfrm>
        </p:spPr>
        <p:txBody>
          <a:bodyPr>
            <a:normAutofit/>
          </a:bodyPr>
          <a:lstStyle/>
          <a:p>
            <a:r>
              <a:rPr lang="sv-SE" sz="3200" b="1" dirty="0" err="1" smtClean="0">
                <a:latin typeface="Garamond" panose="02020404030301010803" pitchFamily="18" charset="0"/>
              </a:rPr>
              <a:t>Blue</a:t>
            </a:r>
            <a:r>
              <a:rPr lang="sv-SE" sz="3200" b="1" dirty="0" smtClean="0">
                <a:latin typeface="Garamond" panose="02020404030301010803" pitchFamily="18" charset="0"/>
              </a:rPr>
              <a:t> </a:t>
            </a:r>
            <a:r>
              <a:rPr lang="sv-SE" sz="3200" b="1" dirty="0" err="1" smtClean="0">
                <a:latin typeface="Garamond" panose="02020404030301010803" pitchFamily="18" charset="0"/>
              </a:rPr>
              <a:t>carbon</a:t>
            </a:r>
            <a:r>
              <a:rPr lang="sv-SE" sz="3200" b="1" dirty="0" smtClean="0">
                <a:latin typeface="Garamond" panose="02020404030301010803" pitchFamily="18" charset="0"/>
              </a:rPr>
              <a:t>: mangrove </a:t>
            </a:r>
            <a:r>
              <a:rPr lang="sv-SE" sz="3200" b="1" dirty="0" err="1" smtClean="0">
                <a:latin typeface="Garamond" panose="02020404030301010803" pitchFamily="18" charset="0"/>
              </a:rPr>
              <a:t>forest</a:t>
            </a:r>
            <a:r>
              <a:rPr lang="sv-SE" sz="3200" b="1" dirty="0" err="1">
                <a:latin typeface="Garamond" panose="02020404030301010803" pitchFamily="18" charset="0"/>
              </a:rPr>
              <a:t>s</a:t>
            </a:r>
            <a:r>
              <a:rPr lang="sv-SE" sz="3200" b="1" dirty="0" smtClean="0">
                <a:latin typeface="Garamond" panose="02020404030301010803" pitchFamily="18" charset="0"/>
              </a:rPr>
              <a:t> (</a:t>
            </a:r>
            <a:r>
              <a:rPr lang="sv-SE" sz="3200" b="1" dirty="0" err="1" smtClean="0">
                <a:latin typeface="Garamond" panose="02020404030301010803" pitchFamily="18" charset="0"/>
              </a:rPr>
              <a:t>Batticaloa</a:t>
            </a:r>
            <a:r>
              <a:rPr lang="sv-SE" sz="3200" dirty="0" smtClean="0">
                <a:latin typeface="Garamond" panose="02020404030301010803" pitchFamily="18" charset="0"/>
              </a:rPr>
              <a:t>)</a:t>
            </a:r>
            <a:endParaRPr lang="sv-SE" sz="3200" dirty="0">
              <a:latin typeface="Garamond" panose="02020404030301010803" pitchFamily="18" charset="0"/>
            </a:endParaRPr>
          </a:p>
        </p:txBody>
      </p:sp>
      <p:pic>
        <p:nvPicPr>
          <p:cNvPr id="4" name="Content Placeholder 3"/>
          <p:cNvPicPr>
            <a:picLocks noGrp="1" noChangeAspect="1"/>
          </p:cNvPicPr>
          <p:nvPr>
            <p:ph idx="1"/>
          </p:nvPr>
        </p:nvPicPr>
        <p:blipFill>
          <a:blip r:embed="rId3"/>
          <a:stretch>
            <a:fillRect/>
          </a:stretch>
        </p:blipFill>
        <p:spPr>
          <a:xfrm>
            <a:off x="363298" y="2362050"/>
            <a:ext cx="4772851" cy="3492500"/>
          </a:xfrm>
          <a:prstGeom prst="rect">
            <a:avLst/>
          </a:prstGeom>
        </p:spPr>
      </p:pic>
      <p:pic>
        <p:nvPicPr>
          <p:cNvPr id="5" name="Picture 4"/>
          <p:cNvPicPr>
            <a:picLocks noChangeAspect="1"/>
          </p:cNvPicPr>
          <p:nvPr/>
        </p:nvPicPr>
        <p:blipFill>
          <a:blip r:embed="rId4"/>
          <a:stretch>
            <a:fillRect/>
          </a:stretch>
        </p:blipFill>
        <p:spPr>
          <a:xfrm>
            <a:off x="5265774" y="2033234"/>
            <a:ext cx="4315876" cy="1460500"/>
          </a:xfrm>
          <a:prstGeom prst="rect">
            <a:avLst/>
          </a:prstGeom>
        </p:spPr>
      </p:pic>
      <p:pic>
        <p:nvPicPr>
          <p:cNvPr id="7" name="Picture 6"/>
          <p:cNvPicPr>
            <a:picLocks noChangeAspect="1"/>
          </p:cNvPicPr>
          <p:nvPr/>
        </p:nvPicPr>
        <p:blipFill>
          <a:blip r:embed="rId5"/>
          <a:stretch>
            <a:fillRect/>
          </a:stretch>
        </p:blipFill>
        <p:spPr>
          <a:xfrm>
            <a:off x="5769640" y="3971217"/>
            <a:ext cx="6358381" cy="2751237"/>
          </a:xfrm>
          <a:prstGeom prst="rect">
            <a:avLst/>
          </a:prstGeom>
        </p:spPr>
      </p:pic>
      <p:pic>
        <p:nvPicPr>
          <p:cNvPr id="8" name="Picture 7"/>
          <p:cNvPicPr>
            <a:picLocks noChangeAspect="1"/>
          </p:cNvPicPr>
          <p:nvPr/>
        </p:nvPicPr>
        <p:blipFill>
          <a:blip r:embed="rId6"/>
          <a:stretch>
            <a:fillRect/>
          </a:stretch>
        </p:blipFill>
        <p:spPr>
          <a:xfrm>
            <a:off x="9495472" y="705814"/>
            <a:ext cx="2504950" cy="3244023"/>
          </a:xfrm>
          <a:prstGeom prst="rect">
            <a:avLst/>
          </a:prstGeom>
        </p:spPr>
      </p:pic>
      <p:sp>
        <p:nvSpPr>
          <p:cNvPr id="3" name="textruta 2"/>
          <p:cNvSpPr txBox="1"/>
          <p:nvPr/>
        </p:nvSpPr>
        <p:spPr>
          <a:xfrm>
            <a:off x="3047994" y="6359569"/>
            <a:ext cx="2533066" cy="338554"/>
          </a:xfrm>
          <a:prstGeom prst="rect">
            <a:avLst/>
          </a:prstGeom>
          <a:noFill/>
        </p:spPr>
        <p:txBody>
          <a:bodyPr wrap="none" rtlCol="0">
            <a:spAutoFit/>
          </a:bodyPr>
          <a:lstStyle/>
          <a:p>
            <a:r>
              <a:rPr lang="sv-SE" sz="1600" dirty="0" smtClean="0">
                <a:latin typeface="Garamond" panose="02020404030301010803" pitchFamily="18" charset="0"/>
              </a:rPr>
              <a:t>(Hedman and Jonsson, 2015)</a:t>
            </a:r>
            <a:endParaRPr lang="sv-SE" sz="1600" dirty="0">
              <a:latin typeface="Garamond" panose="02020404030301010803" pitchFamily="18" charset="0"/>
            </a:endParaRPr>
          </a:p>
        </p:txBody>
      </p:sp>
    </p:spTree>
    <p:extLst>
      <p:ext uri="{BB962C8B-B14F-4D97-AF65-F5344CB8AC3E}">
        <p14:creationId xmlns:p14="http://schemas.microsoft.com/office/powerpoint/2010/main" val="3183221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021749" cy="1325563"/>
          </a:xfrm>
        </p:spPr>
        <p:txBody>
          <a:bodyPr>
            <a:normAutofit/>
          </a:bodyPr>
          <a:lstStyle/>
          <a:p>
            <a:r>
              <a:rPr lang="sv-SE" sz="3200" b="1" dirty="0" err="1" smtClean="0">
                <a:latin typeface="Garamond" panose="02020404030301010803" pitchFamily="18" charset="0"/>
              </a:rPr>
              <a:t>Conservation</a:t>
            </a:r>
            <a:r>
              <a:rPr lang="sv-SE" sz="3200" b="1" dirty="0" smtClean="0">
                <a:latin typeface="Garamond" panose="02020404030301010803" pitchFamily="18" charset="0"/>
              </a:rPr>
              <a:t> </a:t>
            </a:r>
            <a:r>
              <a:rPr lang="sv-SE" sz="3200" b="1" dirty="0" err="1" smtClean="0">
                <a:latin typeface="Garamond" panose="02020404030301010803" pitchFamily="18" charset="0"/>
              </a:rPr>
              <a:t>approaches</a:t>
            </a:r>
            <a:r>
              <a:rPr lang="sv-SE" sz="3200" b="1" dirty="0" smtClean="0">
                <a:latin typeface="Garamond" panose="02020404030301010803" pitchFamily="18" charset="0"/>
              </a:rPr>
              <a:t> in relation </a:t>
            </a:r>
            <a:r>
              <a:rPr lang="sv-SE" sz="3200" b="1" dirty="0" err="1" smtClean="0">
                <a:latin typeface="Garamond" panose="02020404030301010803" pitchFamily="18" charset="0"/>
              </a:rPr>
              <a:t>to</a:t>
            </a:r>
            <a:r>
              <a:rPr lang="sv-SE" sz="3200" b="1" dirty="0" smtClean="0">
                <a:latin typeface="Garamond" panose="02020404030301010803" pitchFamily="18" charset="0"/>
              </a:rPr>
              <a:t> </a:t>
            </a:r>
            <a:r>
              <a:rPr lang="sv-SE" sz="3200" b="1" dirty="0" err="1" smtClean="0">
                <a:latin typeface="Garamond" panose="02020404030301010803" pitchFamily="18" charset="0"/>
              </a:rPr>
              <a:t>livelihood</a:t>
            </a:r>
            <a:r>
              <a:rPr lang="sv-SE" sz="3200" b="1" dirty="0" smtClean="0">
                <a:latin typeface="Garamond" panose="02020404030301010803" pitchFamily="18" charset="0"/>
              </a:rPr>
              <a:t> </a:t>
            </a:r>
            <a:r>
              <a:rPr lang="sv-SE" sz="3200" b="1" dirty="0" err="1" smtClean="0">
                <a:latin typeface="Garamond" panose="02020404030301010803" pitchFamily="18" charset="0"/>
              </a:rPr>
              <a:t>impacts</a:t>
            </a:r>
            <a:endParaRPr lang="sv-SE" sz="3200" b="1" dirty="0">
              <a:latin typeface="Garamond" panose="02020404030301010803" pitchFamily="18" charset="0"/>
            </a:endParaRPr>
          </a:p>
        </p:txBody>
      </p:sp>
      <p:sp>
        <p:nvSpPr>
          <p:cNvPr id="3" name="Content Placeholder 2"/>
          <p:cNvSpPr>
            <a:spLocks noGrp="1"/>
          </p:cNvSpPr>
          <p:nvPr>
            <p:ph idx="1"/>
          </p:nvPr>
        </p:nvSpPr>
        <p:spPr>
          <a:xfrm>
            <a:off x="802341" y="1858242"/>
            <a:ext cx="7021749" cy="4351338"/>
          </a:xfrm>
        </p:spPr>
        <p:txBody>
          <a:bodyPr>
            <a:normAutofit/>
          </a:bodyPr>
          <a:lstStyle/>
          <a:p>
            <a:pPr>
              <a:buFontTx/>
              <a:buChar char="•"/>
            </a:pPr>
            <a:r>
              <a:rPr lang="en-GB" altLang="sv-SE" sz="2600" dirty="0">
                <a:latin typeface="Garamond" panose="02020404030301010803" pitchFamily="18" charset="0"/>
              </a:rPr>
              <a:t>land use </a:t>
            </a:r>
            <a:r>
              <a:rPr lang="en-GB" altLang="sv-SE" sz="2600" dirty="0" smtClean="0">
                <a:latin typeface="Garamond" panose="02020404030301010803" pitchFamily="18" charset="0"/>
              </a:rPr>
              <a:t>analyses and interviews around two protected </a:t>
            </a:r>
            <a:r>
              <a:rPr lang="en-GB" altLang="sv-SE" sz="2600" dirty="0">
                <a:latin typeface="Garamond" panose="02020404030301010803" pitchFamily="18" charset="0"/>
              </a:rPr>
              <a:t>forest </a:t>
            </a:r>
            <a:r>
              <a:rPr lang="en-GB" altLang="sv-SE" sz="2600" dirty="0" smtClean="0">
                <a:latin typeface="Garamond" panose="02020404030301010803" pitchFamily="18" charset="0"/>
              </a:rPr>
              <a:t>areas (Kanneliya and Knuckles) </a:t>
            </a:r>
            <a:r>
              <a:rPr lang="en-GB" altLang="sv-SE" sz="2600" dirty="0">
                <a:latin typeface="Garamond" panose="02020404030301010803" pitchFamily="18" charset="0"/>
              </a:rPr>
              <a:t>1984 </a:t>
            </a:r>
            <a:r>
              <a:rPr lang="en-GB" altLang="sv-SE" sz="2600" dirty="0" smtClean="0">
                <a:latin typeface="Garamond" panose="02020404030301010803" pitchFamily="18" charset="0"/>
              </a:rPr>
              <a:t>–2010</a:t>
            </a:r>
            <a:endParaRPr lang="en-GB" altLang="sv-SE" sz="2600" dirty="0">
              <a:latin typeface="Garamond" panose="02020404030301010803" pitchFamily="18" charset="0"/>
            </a:endParaRPr>
          </a:p>
          <a:p>
            <a:pPr>
              <a:buFontTx/>
              <a:buChar char="•"/>
            </a:pPr>
            <a:r>
              <a:rPr lang="en-US" sz="2600" dirty="0" smtClean="0">
                <a:latin typeface="Garamond" panose="02020404030301010803" pitchFamily="18" charset="0"/>
              </a:rPr>
              <a:t>demarcation </a:t>
            </a:r>
            <a:r>
              <a:rPr lang="en-US" sz="2600" dirty="0">
                <a:latin typeface="Garamond" panose="02020404030301010803" pitchFamily="18" charset="0"/>
              </a:rPr>
              <a:t>of forest boundaries </a:t>
            </a:r>
            <a:r>
              <a:rPr lang="en-US" sz="2600" dirty="0" smtClean="0">
                <a:latin typeface="Garamond" panose="02020404030301010803" pitchFamily="18" charset="0"/>
              </a:rPr>
              <a:t>had </a:t>
            </a:r>
            <a:r>
              <a:rPr lang="en-US" sz="2600" dirty="0">
                <a:latin typeface="Garamond" panose="02020404030301010803" pitchFamily="18" charset="0"/>
              </a:rPr>
              <a:t>reduced encroachment and illegal felling of timber.</a:t>
            </a:r>
            <a:endParaRPr lang="en-US" altLang="sv-SE" sz="2600" dirty="0">
              <a:latin typeface="Garamond" panose="02020404030301010803" pitchFamily="18" charset="0"/>
            </a:endParaRPr>
          </a:p>
          <a:p>
            <a:r>
              <a:rPr lang="sv-SE" sz="2600" dirty="0" err="1">
                <a:latin typeface="Garamond" panose="02020404030301010803" pitchFamily="18" charset="0"/>
              </a:rPr>
              <a:t>w</a:t>
            </a:r>
            <a:r>
              <a:rPr lang="sv-SE" sz="2600" dirty="0" err="1" smtClean="0">
                <a:latin typeface="Garamond" panose="02020404030301010803" pitchFamily="18" charset="0"/>
              </a:rPr>
              <a:t>here</a:t>
            </a:r>
            <a:r>
              <a:rPr lang="sv-SE" sz="2600" dirty="0" smtClean="0">
                <a:latin typeface="Garamond" panose="02020404030301010803" pitchFamily="18" charset="0"/>
              </a:rPr>
              <a:t> </a:t>
            </a:r>
            <a:r>
              <a:rPr lang="sv-SE" sz="2600" dirty="0" err="1" smtClean="0">
                <a:latin typeface="Garamond" panose="02020404030301010803" pitchFamily="18" charset="0"/>
              </a:rPr>
              <a:t>forest</a:t>
            </a:r>
            <a:r>
              <a:rPr lang="sv-SE" sz="2600" dirty="0">
                <a:latin typeface="Garamond" panose="02020404030301010803" pitchFamily="18" charset="0"/>
              </a:rPr>
              <a:t> </a:t>
            </a:r>
            <a:r>
              <a:rPr lang="en-US" sz="2600" dirty="0" smtClean="0">
                <a:latin typeface="Garamond" panose="02020404030301010803" pitchFamily="18" charset="0"/>
              </a:rPr>
              <a:t>protection </a:t>
            </a:r>
            <a:r>
              <a:rPr lang="en-US" sz="2600" dirty="0">
                <a:latin typeface="Garamond" panose="02020404030301010803" pitchFamily="18" charset="0"/>
              </a:rPr>
              <a:t>was </a:t>
            </a:r>
            <a:r>
              <a:rPr lang="en-US" sz="2600" dirty="0" smtClean="0">
                <a:latin typeface="Garamond" panose="02020404030301010803" pitchFamily="18" charset="0"/>
              </a:rPr>
              <a:t>effective</a:t>
            </a:r>
            <a:r>
              <a:rPr lang="en-US" sz="2600" dirty="0">
                <a:latin typeface="Garamond" panose="02020404030301010803" pitchFamily="18" charset="0"/>
              </a:rPr>
              <a:t>, it </a:t>
            </a:r>
            <a:r>
              <a:rPr lang="en-US" sz="2600" dirty="0" smtClean="0">
                <a:latin typeface="Garamond" panose="02020404030301010803" pitchFamily="18" charset="0"/>
              </a:rPr>
              <a:t>caused migration from forest </a:t>
            </a:r>
            <a:r>
              <a:rPr lang="en-US" sz="2600" dirty="0">
                <a:latin typeface="Garamond" panose="02020404030301010803" pitchFamily="18" charset="0"/>
              </a:rPr>
              <a:t>dense </a:t>
            </a:r>
            <a:r>
              <a:rPr lang="en-US" sz="2600" dirty="0" smtClean="0">
                <a:latin typeface="Garamond" panose="02020404030301010803" pitchFamily="18" charset="0"/>
              </a:rPr>
              <a:t>areas</a:t>
            </a:r>
            <a:r>
              <a:rPr lang="en-US" sz="2600" dirty="0">
                <a:latin typeface="Garamond" panose="02020404030301010803" pitchFamily="18" charset="0"/>
              </a:rPr>
              <a:t> </a:t>
            </a:r>
            <a:r>
              <a:rPr lang="en-US" sz="2600" dirty="0" smtClean="0">
                <a:latin typeface="Garamond" panose="02020404030301010803" pitchFamily="18" charset="0"/>
              </a:rPr>
              <a:t>and income reductions</a:t>
            </a:r>
          </a:p>
          <a:p>
            <a:r>
              <a:rPr lang="en-US" sz="2400" dirty="0">
                <a:latin typeface="Garamond" panose="02020404030301010803" pitchFamily="18" charset="0"/>
              </a:rPr>
              <a:t>Negative livelihood impacts from forest protection initiatives causes trade-offs and a need to balance </a:t>
            </a:r>
            <a:r>
              <a:rPr lang="sv-SE" sz="2400" dirty="0" err="1">
                <a:latin typeface="Garamond" panose="02020404030301010803" pitchFamily="18" charset="0"/>
              </a:rPr>
              <a:t>development</a:t>
            </a:r>
            <a:r>
              <a:rPr lang="sv-SE" sz="2400" dirty="0">
                <a:latin typeface="Garamond" panose="02020404030301010803" pitchFamily="18" charset="0"/>
              </a:rPr>
              <a:t> and environmental aspirations.</a:t>
            </a:r>
          </a:p>
          <a:p>
            <a:endParaRPr lang="en-US" sz="2600" dirty="0" smtClean="0">
              <a:latin typeface="Garamond" panose="02020404030301010803" pitchFamily="18" charset="0"/>
            </a:endParaRPr>
          </a:p>
          <a:p>
            <a:endParaRPr lang="sv-SE" dirty="0"/>
          </a:p>
        </p:txBody>
      </p:sp>
      <p:pic>
        <p:nvPicPr>
          <p:cNvPr id="4" name="Picture 4" descr="study area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8972" y="346148"/>
            <a:ext cx="39560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eskil\Desktop\knuck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0985" y="3639277"/>
            <a:ext cx="3094037"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03853" y="6304002"/>
            <a:ext cx="1997663" cy="338554"/>
          </a:xfrm>
          <a:prstGeom prst="rect">
            <a:avLst/>
          </a:prstGeom>
          <a:noFill/>
        </p:spPr>
        <p:txBody>
          <a:bodyPr wrap="none" rtlCol="0">
            <a:spAutoFit/>
          </a:bodyPr>
          <a:lstStyle/>
          <a:p>
            <a:r>
              <a:rPr lang="sv-SE" sz="1600" dirty="0" smtClean="0">
                <a:latin typeface="Garamond" panose="02020404030301010803" pitchFamily="18" charset="0"/>
              </a:rPr>
              <a:t>(Lindström et al. 2012)</a:t>
            </a:r>
            <a:endParaRPr lang="sv-SE" sz="1600" dirty="0">
              <a:latin typeface="Garamond" panose="02020404030301010803" pitchFamily="18" charset="0"/>
            </a:endParaRPr>
          </a:p>
        </p:txBody>
      </p:sp>
    </p:spTree>
    <p:extLst>
      <p:ext uri="{BB962C8B-B14F-4D97-AF65-F5344CB8AC3E}">
        <p14:creationId xmlns:p14="http://schemas.microsoft.com/office/powerpoint/2010/main" val="109744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a:latin typeface="Garamond" panose="02020404030301010803" pitchFamily="18" charset="0"/>
              </a:rPr>
              <a:t>Homegardens in Sri Lanka</a:t>
            </a:r>
          </a:p>
        </p:txBody>
      </p:sp>
      <p:sp>
        <p:nvSpPr>
          <p:cNvPr id="3" name="Content Placeholder 2"/>
          <p:cNvSpPr>
            <a:spLocks noGrp="1"/>
          </p:cNvSpPr>
          <p:nvPr>
            <p:ph idx="1"/>
          </p:nvPr>
        </p:nvSpPr>
        <p:spPr>
          <a:xfrm>
            <a:off x="795533" y="1497801"/>
            <a:ext cx="5994467" cy="5082914"/>
          </a:xfrm>
          <a:noFill/>
        </p:spPr>
        <p:txBody>
          <a:bodyPr>
            <a:normAutofit fontScale="55000" lnSpcReduction="20000"/>
          </a:bodyPr>
          <a:lstStyle/>
          <a:p>
            <a:r>
              <a:rPr lang="en-US" sz="4400" i="1" dirty="0" smtClean="0">
                <a:latin typeface="Garamond" panose="02020404030301010803" pitchFamily="18" charset="0"/>
              </a:rPr>
              <a:t>“</a:t>
            </a:r>
            <a:r>
              <a:rPr lang="en-US" sz="4400" i="1" dirty="0" err="1" smtClean="0">
                <a:latin typeface="Garamond" panose="02020404030301010803" pitchFamily="18" charset="0"/>
              </a:rPr>
              <a:t>agrofortestry</a:t>
            </a:r>
            <a:r>
              <a:rPr lang="en-US" sz="4400" i="1" dirty="0" smtClean="0">
                <a:latin typeface="Garamond" panose="02020404030301010803" pitchFamily="18" charset="0"/>
              </a:rPr>
              <a:t> systems where </a:t>
            </a:r>
            <a:r>
              <a:rPr lang="en-US" sz="4400" dirty="0">
                <a:latin typeface="Garamond" panose="02020404030301010803" pitchFamily="18" charset="0"/>
              </a:rPr>
              <a:t>trees are managed together with crops and/or animal production </a:t>
            </a:r>
            <a:r>
              <a:rPr lang="en-US" sz="4400" dirty="0" smtClean="0">
                <a:latin typeface="Garamond" panose="02020404030301010803" pitchFamily="18" charset="0"/>
              </a:rPr>
              <a:t>in homestead settings</a:t>
            </a:r>
            <a:endParaRPr lang="en-US" sz="4400" dirty="0">
              <a:latin typeface="Garamond" panose="02020404030301010803" pitchFamily="18" charset="0"/>
            </a:endParaRPr>
          </a:p>
          <a:p>
            <a:endParaRPr lang="sv-SE" sz="2900" dirty="0" smtClean="0">
              <a:latin typeface="Garamond" panose="02020404030301010803" pitchFamily="18" charset="0"/>
            </a:endParaRPr>
          </a:p>
          <a:p>
            <a:r>
              <a:rPr lang="sv-SE" sz="4400" dirty="0">
                <a:latin typeface="Garamond" panose="02020404030301010803" pitchFamily="18" charset="0"/>
              </a:rPr>
              <a:t>14 </a:t>
            </a:r>
            <a:r>
              <a:rPr lang="sv-SE" sz="4400" dirty="0" err="1">
                <a:latin typeface="Garamond" panose="02020404030301010803" pitchFamily="18" charset="0"/>
              </a:rPr>
              <a:t>percent</a:t>
            </a:r>
            <a:r>
              <a:rPr lang="sv-SE" sz="4400" dirty="0">
                <a:latin typeface="Garamond" panose="02020404030301010803" pitchFamily="18" charset="0"/>
              </a:rPr>
              <a:t> of total land area (Forests 25%)</a:t>
            </a:r>
          </a:p>
          <a:p>
            <a:endParaRPr lang="sv-SE" sz="3300" dirty="0">
              <a:latin typeface="Garamond" panose="02020404030301010803" pitchFamily="18" charset="0"/>
            </a:endParaRPr>
          </a:p>
          <a:p>
            <a:r>
              <a:rPr lang="en-US" sz="4400" dirty="0">
                <a:latin typeface="Garamond" panose="02020404030301010803" pitchFamily="18" charset="0"/>
              </a:rPr>
              <a:t>Provide multiple benefits: fuelwood, timber,  food and </a:t>
            </a:r>
            <a:r>
              <a:rPr lang="sv-SE" sz="4400" dirty="0" err="1">
                <a:latin typeface="Garamond" panose="02020404030301010803" pitchFamily="18" charset="0"/>
              </a:rPr>
              <a:t>income</a:t>
            </a:r>
            <a:endParaRPr lang="sv-SE" sz="4400" dirty="0">
              <a:latin typeface="Garamond" panose="02020404030301010803" pitchFamily="18" charset="0"/>
            </a:endParaRPr>
          </a:p>
          <a:p>
            <a:pPr marL="0" indent="0">
              <a:buNone/>
            </a:pPr>
            <a:endParaRPr lang="sv-SE" sz="3300" dirty="0">
              <a:latin typeface="Garamond" panose="02020404030301010803" pitchFamily="18" charset="0"/>
            </a:endParaRPr>
          </a:p>
          <a:p>
            <a:r>
              <a:rPr lang="en-US" sz="4400" dirty="0" smtClean="0">
                <a:latin typeface="Garamond" panose="02020404030301010803" pitchFamily="18" charset="0"/>
              </a:rPr>
              <a:t>Can meet REDD+ goals.</a:t>
            </a:r>
            <a:endParaRPr lang="en-US" sz="4400" dirty="0">
              <a:latin typeface="Garamond" panose="02020404030301010803" pitchFamily="18" charset="0"/>
            </a:endParaRPr>
          </a:p>
          <a:p>
            <a:endParaRPr lang="sv-SE" sz="3600" dirty="0">
              <a:latin typeface="Garamond" panose="02020404030301010803" pitchFamily="18" charset="0"/>
            </a:endParaRPr>
          </a:p>
          <a:p>
            <a:r>
              <a:rPr lang="en-US" sz="4400" dirty="0">
                <a:latin typeface="Garamond" panose="02020404030301010803" pitchFamily="18" charset="0"/>
              </a:rPr>
              <a:t>Ongoing national developing programs providing free seeds, fertilizer and technical advice </a:t>
            </a:r>
          </a:p>
          <a:p>
            <a:endParaRPr lang="en-US" dirty="0">
              <a:solidFill>
                <a:schemeClr val="bg1"/>
              </a:solidFill>
            </a:endParaRPr>
          </a:p>
          <a:p>
            <a:endParaRPr lang="sv-SE" dirty="0">
              <a:solidFill>
                <a:schemeClr val="bg1"/>
              </a:solidFill>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845" y="827853"/>
            <a:ext cx="3851920" cy="546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7989446" y="5064942"/>
            <a:ext cx="45719" cy="51788"/>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7" name="TextBox 6"/>
          <p:cNvSpPr txBox="1"/>
          <p:nvPr/>
        </p:nvSpPr>
        <p:spPr>
          <a:xfrm>
            <a:off x="7220307" y="4926442"/>
            <a:ext cx="763351" cy="276999"/>
          </a:xfrm>
          <a:prstGeom prst="rect">
            <a:avLst/>
          </a:prstGeom>
          <a:noFill/>
        </p:spPr>
        <p:txBody>
          <a:bodyPr wrap="none" rtlCol="0">
            <a:spAutoFit/>
          </a:bodyPr>
          <a:lstStyle/>
          <a:p>
            <a:r>
              <a:rPr lang="sv-SE" sz="1200" b="1" dirty="0"/>
              <a:t>Colombo</a:t>
            </a:r>
          </a:p>
        </p:txBody>
      </p:sp>
    </p:spTree>
    <p:extLst>
      <p:ext uri="{BB962C8B-B14F-4D97-AF65-F5344CB8AC3E}">
        <p14:creationId xmlns:p14="http://schemas.microsoft.com/office/powerpoint/2010/main" val="42397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err="1" smtClean="0">
                <a:latin typeface="Garamond" panose="02020404030301010803" pitchFamily="18" charset="0"/>
              </a:rPr>
              <a:t>Carbon</a:t>
            </a:r>
            <a:r>
              <a:rPr lang="sv-SE" sz="3200" b="1" dirty="0" smtClean="0">
                <a:latin typeface="Garamond" panose="02020404030301010803" pitchFamily="18" charset="0"/>
              </a:rPr>
              <a:t> stocks in Sri Lankan homegardens  </a:t>
            </a:r>
            <a:endParaRPr lang="sv-SE" sz="3200" b="1" dirty="0">
              <a:latin typeface="Garamond" panose="02020404030301010803" pitchFamily="18" charset="0"/>
            </a:endParaRPr>
          </a:p>
        </p:txBody>
      </p:sp>
      <p:sp>
        <p:nvSpPr>
          <p:cNvPr id="3" name="Content Placeholder 2"/>
          <p:cNvSpPr>
            <a:spLocks noGrp="1"/>
          </p:cNvSpPr>
          <p:nvPr>
            <p:ph idx="1"/>
          </p:nvPr>
        </p:nvSpPr>
        <p:spPr/>
        <p:txBody>
          <a:bodyPr/>
          <a:lstStyle/>
          <a:p>
            <a:endParaRPr lang="sv-S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880" y="1397242"/>
            <a:ext cx="9160240" cy="541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ruta 4"/>
          <p:cNvSpPr txBox="1"/>
          <p:nvPr/>
        </p:nvSpPr>
        <p:spPr>
          <a:xfrm>
            <a:off x="9753601" y="6352384"/>
            <a:ext cx="1848583" cy="338554"/>
          </a:xfrm>
          <a:prstGeom prst="rect">
            <a:avLst/>
          </a:prstGeom>
          <a:noFill/>
        </p:spPr>
        <p:txBody>
          <a:bodyPr wrap="none" rtlCol="0">
            <a:spAutoFit/>
          </a:bodyPr>
          <a:lstStyle/>
          <a:p>
            <a:r>
              <a:rPr lang="sv-SE" sz="1600" dirty="0" smtClean="0">
                <a:latin typeface="Garamond" panose="02020404030301010803" pitchFamily="18" charset="0"/>
              </a:rPr>
              <a:t>(Mattsson et al 2013)</a:t>
            </a:r>
            <a:endParaRPr lang="sv-SE" sz="1600" dirty="0">
              <a:latin typeface="Garamond" panose="02020404030301010803" pitchFamily="18" charset="0"/>
            </a:endParaRPr>
          </a:p>
        </p:txBody>
      </p:sp>
    </p:spTree>
    <p:extLst>
      <p:ext uri="{BB962C8B-B14F-4D97-AF65-F5344CB8AC3E}">
        <p14:creationId xmlns:p14="http://schemas.microsoft.com/office/powerpoint/2010/main" val="1249832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1. </a:t>
            </a:r>
            <a:r>
              <a:rPr lang="sv-SE" sz="3200" b="1" dirty="0" err="1" smtClean="0">
                <a:latin typeface="Garamond" panose="02020404030301010803" pitchFamily="18" charset="0"/>
              </a:rPr>
              <a:t>Recognizing</a:t>
            </a:r>
            <a:r>
              <a:rPr lang="sv-SE" sz="3200" b="1" dirty="0" smtClean="0">
                <a:latin typeface="Garamond" panose="02020404030301010803" pitchFamily="18" charset="0"/>
              </a:rPr>
              <a:t> the </a:t>
            </a:r>
            <a:r>
              <a:rPr lang="sv-SE" sz="3200" b="1" dirty="0" err="1" smtClean="0">
                <a:latin typeface="Garamond" panose="02020404030301010803" pitchFamily="18" charset="0"/>
              </a:rPr>
              <a:t>values</a:t>
            </a:r>
            <a:r>
              <a:rPr lang="sv-SE" sz="3200" b="1" dirty="0" smtClean="0">
                <a:latin typeface="Garamond" panose="02020404030301010803" pitchFamily="18" charset="0"/>
              </a:rPr>
              <a:t>: </a:t>
            </a:r>
            <a:r>
              <a:rPr lang="sv-SE" sz="3200" b="1" dirty="0" err="1" smtClean="0">
                <a:latin typeface="Garamond" panose="02020404030301010803" pitchFamily="18" charset="0"/>
              </a:rPr>
              <a:t>forests</a:t>
            </a:r>
            <a:r>
              <a:rPr lang="sv-SE" sz="3200" b="1" dirty="0" smtClean="0">
                <a:latin typeface="Garamond" panose="02020404030301010803" pitchFamily="18" charset="0"/>
              </a:rPr>
              <a:t> </a:t>
            </a:r>
            <a:r>
              <a:rPr lang="sv-SE" sz="3200" b="1" dirty="0" err="1" smtClean="0">
                <a:latin typeface="Garamond" panose="02020404030301010803" pitchFamily="18" charset="0"/>
              </a:rPr>
              <a:t>are</a:t>
            </a:r>
            <a:r>
              <a:rPr lang="sv-SE" sz="3200" b="1" dirty="0" smtClean="0">
                <a:latin typeface="Garamond" panose="02020404030301010803" pitchFamily="18" charset="0"/>
              </a:rPr>
              <a:t> </a:t>
            </a:r>
            <a:r>
              <a:rPr lang="sv-SE" sz="3200" b="1" dirty="0" err="1" smtClean="0">
                <a:latin typeface="Garamond" panose="02020404030301010803" pitchFamily="18" charset="0"/>
              </a:rPr>
              <a:t>key</a:t>
            </a:r>
            <a:r>
              <a:rPr lang="sv-SE" sz="3200" b="1" dirty="0" smtClean="0">
                <a:latin typeface="Garamond" panose="02020404030301010803" pitchFamily="18" charset="0"/>
              </a:rPr>
              <a:t> to global </a:t>
            </a:r>
            <a:r>
              <a:rPr lang="sv-SE" sz="3200" b="1" dirty="0" err="1" smtClean="0">
                <a:latin typeface="Garamond" panose="02020404030301010803" pitchFamily="18" charset="0"/>
              </a:rPr>
              <a:t>sustainability</a:t>
            </a:r>
            <a:endParaRPr lang="sv-SE" sz="3200" b="1"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sv-SE" sz="2400" b="1" dirty="0" smtClean="0">
                <a:latin typeface="Garamond" panose="02020404030301010803" pitchFamily="18" charset="0"/>
              </a:rPr>
              <a:t>Social: </a:t>
            </a:r>
            <a:r>
              <a:rPr lang="sv-SE" sz="2400" dirty="0" err="1" smtClean="0">
                <a:latin typeface="Garamond" panose="02020404030301010803" pitchFamily="18" charset="0"/>
              </a:rPr>
              <a:t>forests</a:t>
            </a:r>
            <a:r>
              <a:rPr lang="sv-SE" sz="2400" dirty="0" smtClean="0">
                <a:latin typeface="Garamond" panose="02020404030301010803" pitchFamily="18" charset="0"/>
              </a:rPr>
              <a:t> </a:t>
            </a:r>
            <a:r>
              <a:rPr lang="sv-SE" sz="2400" dirty="0" err="1" smtClean="0">
                <a:latin typeface="Garamond" panose="02020404030301010803" pitchFamily="18" charset="0"/>
              </a:rPr>
              <a:t>directly</a:t>
            </a:r>
            <a:r>
              <a:rPr lang="sv-SE" sz="2400" dirty="0" smtClean="0">
                <a:latin typeface="Garamond" panose="02020404030301010803" pitchFamily="18" charset="0"/>
              </a:rPr>
              <a:t> </a:t>
            </a:r>
            <a:r>
              <a:rPr lang="sv-SE" sz="2400" dirty="0" err="1" smtClean="0">
                <a:latin typeface="Garamond" panose="02020404030301010803" pitchFamily="18" charset="0"/>
              </a:rPr>
              <a:t>affect</a:t>
            </a:r>
            <a:r>
              <a:rPr lang="sv-SE" sz="2400" dirty="0" smtClean="0">
                <a:latin typeface="Garamond" panose="02020404030301010803" pitchFamily="18" charset="0"/>
              </a:rPr>
              <a:t> the </a:t>
            </a:r>
            <a:r>
              <a:rPr lang="sv-SE" sz="2400" dirty="0" err="1" smtClean="0">
                <a:latin typeface="Garamond" panose="02020404030301010803" pitchFamily="18" charset="0"/>
              </a:rPr>
              <a:t>livelihoods</a:t>
            </a:r>
            <a:r>
              <a:rPr lang="sv-SE" sz="2400" dirty="0" smtClean="0">
                <a:latin typeface="Garamond" panose="02020404030301010803" pitchFamily="18" charset="0"/>
              </a:rPr>
              <a:t> of 20% of the </a:t>
            </a:r>
            <a:r>
              <a:rPr lang="sv-SE" sz="2400" dirty="0" err="1" smtClean="0">
                <a:latin typeface="Garamond" panose="02020404030301010803" pitchFamily="18" charset="0"/>
              </a:rPr>
              <a:t>world’s</a:t>
            </a:r>
            <a:r>
              <a:rPr lang="sv-SE" sz="2400" dirty="0" smtClean="0">
                <a:latin typeface="Garamond" panose="02020404030301010803" pitchFamily="18" charset="0"/>
              </a:rPr>
              <a:t> population </a:t>
            </a:r>
          </a:p>
          <a:p>
            <a:r>
              <a:rPr lang="sv-SE" sz="2400" b="1" dirty="0" smtClean="0">
                <a:latin typeface="Garamond" panose="02020404030301010803" pitchFamily="18" charset="0"/>
              </a:rPr>
              <a:t>Products and </a:t>
            </a:r>
            <a:r>
              <a:rPr lang="sv-SE" sz="2400" b="1" dirty="0" err="1" smtClean="0">
                <a:latin typeface="Garamond" panose="02020404030301010803" pitchFamily="18" charset="0"/>
              </a:rPr>
              <a:t>energy</a:t>
            </a:r>
            <a:r>
              <a:rPr lang="sv-SE" sz="2400" b="1" dirty="0" smtClean="0">
                <a:latin typeface="Garamond" panose="02020404030301010803" pitchFamily="18" charset="0"/>
              </a:rPr>
              <a:t>: </a:t>
            </a:r>
            <a:r>
              <a:rPr lang="sv-SE" sz="2400" dirty="0" smtClean="0">
                <a:latin typeface="Garamond" panose="02020404030301010803" pitchFamily="18" charset="0"/>
              </a:rPr>
              <a:t>provison of </a:t>
            </a:r>
            <a:r>
              <a:rPr lang="sv-SE" sz="2400" dirty="0" err="1" smtClean="0">
                <a:latin typeface="Garamond" panose="02020404030301010803" pitchFamily="18" charset="0"/>
              </a:rPr>
              <a:t>raw</a:t>
            </a:r>
            <a:r>
              <a:rPr lang="sv-SE" sz="2400" dirty="0" smtClean="0">
                <a:latin typeface="Garamond" panose="02020404030301010803" pitchFamily="18" charset="0"/>
              </a:rPr>
              <a:t> material for a broad </a:t>
            </a:r>
            <a:r>
              <a:rPr lang="sv-SE" sz="2400" dirty="0" err="1" smtClean="0">
                <a:latin typeface="Garamond" panose="02020404030301010803" pitchFamily="18" charset="0"/>
              </a:rPr>
              <a:t>variety</a:t>
            </a:r>
            <a:r>
              <a:rPr lang="sv-SE" sz="2400" dirty="0" smtClean="0">
                <a:latin typeface="Garamond" panose="02020404030301010803" pitchFamily="18" charset="0"/>
              </a:rPr>
              <a:t> of </a:t>
            </a:r>
            <a:r>
              <a:rPr lang="sv-SE" sz="2400" dirty="0" err="1" smtClean="0">
                <a:latin typeface="Garamond" panose="02020404030301010803" pitchFamily="18" charset="0"/>
              </a:rPr>
              <a:t>goods</a:t>
            </a:r>
            <a:r>
              <a:rPr lang="sv-SE" sz="2400" dirty="0" smtClean="0">
                <a:latin typeface="Garamond" panose="02020404030301010803" pitchFamily="18" charset="0"/>
              </a:rPr>
              <a:t> </a:t>
            </a:r>
            <a:r>
              <a:rPr lang="sv-SE" sz="2400" dirty="0" err="1" smtClean="0">
                <a:latin typeface="Garamond" panose="02020404030301010803" pitchFamily="18" charset="0"/>
              </a:rPr>
              <a:t>that</a:t>
            </a:r>
            <a:r>
              <a:rPr lang="sv-SE" sz="2400" dirty="0" smtClean="0">
                <a:latin typeface="Garamond" panose="02020404030301010803" pitchFamily="18" charset="0"/>
              </a:rPr>
              <a:t> </a:t>
            </a:r>
            <a:r>
              <a:rPr lang="sv-SE" sz="2400" dirty="0" err="1" smtClean="0">
                <a:latin typeface="Garamond" panose="02020404030301010803" pitchFamily="18" charset="0"/>
              </a:rPr>
              <a:t>are</a:t>
            </a:r>
            <a:r>
              <a:rPr lang="sv-SE" sz="2400" dirty="0" smtClean="0">
                <a:latin typeface="Garamond" panose="02020404030301010803" pitchFamily="18" charset="0"/>
              </a:rPr>
              <a:t> </a:t>
            </a:r>
            <a:r>
              <a:rPr lang="sv-SE" sz="2400" dirty="0" err="1" smtClean="0">
                <a:latin typeface="Garamond" panose="02020404030301010803" pitchFamily="18" charset="0"/>
              </a:rPr>
              <a:t>renewable</a:t>
            </a:r>
            <a:r>
              <a:rPr lang="sv-SE" sz="2400" dirty="0" smtClean="0">
                <a:latin typeface="Garamond" panose="02020404030301010803" pitchFamily="18" charset="0"/>
              </a:rPr>
              <a:t> and </a:t>
            </a:r>
            <a:r>
              <a:rPr lang="sv-SE" sz="2400" dirty="0" err="1" smtClean="0">
                <a:latin typeface="Garamond" panose="02020404030301010803" pitchFamily="18" charset="0"/>
              </a:rPr>
              <a:t>widely</a:t>
            </a:r>
            <a:r>
              <a:rPr lang="sv-SE" sz="2400" dirty="0" smtClean="0">
                <a:latin typeface="Garamond" panose="02020404030301010803" pitchFamily="18" charset="0"/>
              </a:rPr>
              <a:t> </a:t>
            </a:r>
            <a:r>
              <a:rPr lang="sv-SE" sz="2400" dirty="0" err="1" smtClean="0">
                <a:latin typeface="Garamond" panose="02020404030301010803" pitchFamily="18" charset="0"/>
              </a:rPr>
              <a:t>recycable</a:t>
            </a:r>
            <a:endParaRPr lang="sv-SE" sz="2400" dirty="0" smtClean="0">
              <a:latin typeface="Garamond" panose="02020404030301010803" pitchFamily="18" charset="0"/>
            </a:endParaRPr>
          </a:p>
          <a:p>
            <a:r>
              <a:rPr lang="sv-SE" sz="2400" b="1" dirty="0" err="1" smtClean="0">
                <a:latin typeface="Garamond" panose="02020404030301010803" pitchFamily="18" charset="0"/>
              </a:rPr>
              <a:t>Biodiversity</a:t>
            </a:r>
            <a:r>
              <a:rPr lang="sv-SE" sz="2400" b="1" dirty="0" smtClean="0">
                <a:latin typeface="Garamond" panose="02020404030301010803" pitchFamily="18" charset="0"/>
              </a:rPr>
              <a:t>: </a:t>
            </a:r>
            <a:r>
              <a:rPr lang="sv-SE" sz="2400" dirty="0" err="1" smtClean="0">
                <a:latin typeface="Garamond" panose="02020404030301010803" pitchFamily="18" charset="0"/>
              </a:rPr>
              <a:t>forests</a:t>
            </a:r>
            <a:r>
              <a:rPr lang="sv-SE" sz="2400" dirty="0" smtClean="0">
                <a:latin typeface="Garamond" panose="02020404030301010803" pitchFamily="18" charset="0"/>
              </a:rPr>
              <a:t> </a:t>
            </a:r>
            <a:r>
              <a:rPr lang="sv-SE" sz="2400" dirty="0" err="1" smtClean="0">
                <a:latin typeface="Garamond" panose="02020404030301010803" pitchFamily="18" charset="0"/>
              </a:rPr>
              <a:t>are</a:t>
            </a:r>
            <a:r>
              <a:rPr lang="sv-SE" sz="2400" dirty="0" smtClean="0">
                <a:latin typeface="Garamond" panose="02020404030301010803" pitchFamily="18" charset="0"/>
              </a:rPr>
              <a:t> </a:t>
            </a:r>
            <a:r>
              <a:rPr lang="sv-SE" sz="2400" dirty="0" err="1" smtClean="0">
                <a:latin typeface="Garamond" panose="02020404030301010803" pitchFamily="18" charset="0"/>
              </a:rPr>
              <a:t>home</a:t>
            </a:r>
            <a:r>
              <a:rPr lang="sv-SE" sz="2400" dirty="0" smtClean="0">
                <a:latin typeface="Garamond" panose="02020404030301010803" pitchFamily="18" charset="0"/>
              </a:rPr>
              <a:t> to 80% of </a:t>
            </a:r>
            <a:r>
              <a:rPr lang="sv-SE" sz="2400" dirty="0" err="1" smtClean="0">
                <a:latin typeface="Garamond" panose="02020404030301010803" pitchFamily="18" charset="0"/>
              </a:rPr>
              <a:t>terrestrial</a:t>
            </a:r>
            <a:r>
              <a:rPr lang="sv-SE" sz="2400" dirty="0" smtClean="0">
                <a:latin typeface="Garamond" panose="02020404030301010803" pitchFamily="18" charset="0"/>
              </a:rPr>
              <a:t> </a:t>
            </a:r>
            <a:r>
              <a:rPr lang="sv-SE" sz="2400" dirty="0" err="1" smtClean="0">
                <a:latin typeface="Garamond" panose="02020404030301010803" pitchFamily="18" charset="0"/>
              </a:rPr>
              <a:t>biodiversity</a:t>
            </a:r>
            <a:r>
              <a:rPr lang="sv-SE" sz="2400" dirty="0" smtClean="0">
                <a:latin typeface="Garamond" panose="02020404030301010803" pitchFamily="18" charset="0"/>
              </a:rPr>
              <a:t>, </a:t>
            </a:r>
            <a:r>
              <a:rPr lang="sv-SE" sz="2400" dirty="0" err="1" smtClean="0">
                <a:latin typeface="Garamond" panose="02020404030301010803" pitchFamily="18" charset="0"/>
              </a:rPr>
              <a:t>connecting</a:t>
            </a:r>
            <a:r>
              <a:rPr lang="sv-SE" sz="2400" dirty="0" smtClean="0">
                <a:latin typeface="Garamond" panose="02020404030301010803" pitchFamily="18" charset="0"/>
              </a:rPr>
              <a:t> </a:t>
            </a:r>
            <a:r>
              <a:rPr lang="sv-SE" sz="2400" dirty="0" err="1" smtClean="0">
                <a:latin typeface="Garamond" panose="02020404030301010803" pitchFamily="18" charset="0"/>
              </a:rPr>
              <a:t>forested</a:t>
            </a:r>
            <a:r>
              <a:rPr lang="sv-SE" sz="2400" dirty="0" smtClean="0">
                <a:latin typeface="Garamond" panose="02020404030301010803" pitchFamily="18" charset="0"/>
              </a:rPr>
              <a:t> landscapes </a:t>
            </a:r>
            <a:r>
              <a:rPr lang="sv-SE" sz="2400" dirty="0" err="1" smtClean="0">
                <a:latin typeface="Garamond" panose="02020404030301010803" pitchFamily="18" charset="0"/>
              </a:rPr>
              <a:t>to</a:t>
            </a:r>
            <a:r>
              <a:rPr lang="sv-SE" sz="2400" dirty="0" smtClean="0">
                <a:latin typeface="Garamond" panose="02020404030301010803" pitchFamily="18" charset="0"/>
              </a:rPr>
              <a:t> </a:t>
            </a:r>
            <a:r>
              <a:rPr lang="sv-SE" sz="2400" dirty="0" err="1" smtClean="0">
                <a:latin typeface="Garamond" panose="02020404030301010803" pitchFamily="18" charset="0"/>
              </a:rPr>
              <a:t>intact</a:t>
            </a:r>
            <a:r>
              <a:rPr lang="sv-SE" sz="2400" dirty="0" smtClean="0">
                <a:latin typeface="Garamond" panose="02020404030301010803" pitchFamily="18" charset="0"/>
              </a:rPr>
              <a:t> land </a:t>
            </a:r>
            <a:r>
              <a:rPr lang="sv-SE" sz="2400" dirty="0" err="1" smtClean="0">
                <a:latin typeface="Garamond" panose="02020404030301010803" pitchFamily="18" charset="0"/>
              </a:rPr>
              <a:t>use</a:t>
            </a:r>
            <a:r>
              <a:rPr lang="sv-SE" sz="2400" dirty="0" smtClean="0">
                <a:latin typeface="Garamond" panose="02020404030301010803" pitchFamily="18" charset="0"/>
              </a:rPr>
              <a:t> </a:t>
            </a:r>
            <a:r>
              <a:rPr lang="sv-SE" sz="2400" dirty="0" err="1" smtClean="0">
                <a:latin typeface="Garamond" panose="02020404030301010803" pitchFamily="18" charset="0"/>
              </a:rPr>
              <a:t>mosaics</a:t>
            </a:r>
            <a:endParaRPr lang="sv-SE" sz="2400" dirty="0" smtClean="0">
              <a:latin typeface="Garamond" panose="02020404030301010803" pitchFamily="18" charset="0"/>
            </a:endParaRPr>
          </a:p>
          <a:p>
            <a:r>
              <a:rPr lang="sv-SE" sz="2400" b="1" dirty="0" err="1" smtClean="0">
                <a:latin typeface="Garamond" panose="02020404030301010803" pitchFamily="18" charset="0"/>
              </a:rPr>
              <a:t>Water</a:t>
            </a:r>
            <a:r>
              <a:rPr lang="sv-SE" sz="2400" b="1" dirty="0" smtClean="0">
                <a:latin typeface="Garamond" panose="02020404030301010803" pitchFamily="18" charset="0"/>
              </a:rPr>
              <a:t>: </a:t>
            </a:r>
            <a:r>
              <a:rPr lang="sv-SE" sz="2400" dirty="0" err="1" smtClean="0">
                <a:latin typeface="Garamond" panose="02020404030301010803" pitchFamily="18" charset="0"/>
              </a:rPr>
              <a:t>forests</a:t>
            </a:r>
            <a:r>
              <a:rPr lang="sv-SE" sz="2400" dirty="0" smtClean="0">
                <a:latin typeface="Garamond" panose="02020404030301010803" pitchFamily="18" charset="0"/>
              </a:rPr>
              <a:t> </a:t>
            </a:r>
            <a:r>
              <a:rPr lang="sv-SE" sz="2400" dirty="0" err="1" smtClean="0">
                <a:latin typeface="Garamond" panose="02020404030301010803" pitchFamily="18" charset="0"/>
              </a:rPr>
              <a:t>protect</a:t>
            </a:r>
            <a:r>
              <a:rPr lang="sv-SE" sz="2400" dirty="0" smtClean="0">
                <a:latin typeface="Garamond" panose="02020404030301010803" pitchFamily="18" charset="0"/>
              </a:rPr>
              <a:t> </a:t>
            </a:r>
            <a:r>
              <a:rPr lang="sv-SE" sz="2400" dirty="0" err="1" smtClean="0">
                <a:latin typeface="Garamond" panose="02020404030301010803" pitchFamily="18" charset="0"/>
              </a:rPr>
              <a:t>watersheds</a:t>
            </a:r>
            <a:r>
              <a:rPr lang="sv-SE" sz="2400" dirty="0" smtClean="0">
                <a:latin typeface="Garamond" panose="02020404030301010803" pitchFamily="18" charset="0"/>
              </a:rPr>
              <a:t>, </a:t>
            </a:r>
            <a:r>
              <a:rPr lang="sv-SE" sz="2400" dirty="0" err="1" smtClean="0">
                <a:latin typeface="Garamond" panose="02020404030301010803" pitchFamily="18" charset="0"/>
              </a:rPr>
              <a:t>reduce</a:t>
            </a:r>
            <a:r>
              <a:rPr lang="sv-SE" sz="2400" dirty="0" smtClean="0">
                <a:latin typeface="Garamond" panose="02020404030301010803" pitchFamily="18" charset="0"/>
              </a:rPr>
              <a:t> erosion and </a:t>
            </a:r>
            <a:r>
              <a:rPr lang="sv-SE" sz="2400" dirty="0" err="1" smtClean="0">
                <a:latin typeface="Garamond" panose="02020404030301010803" pitchFamily="18" charset="0"/>
              </a:rPr>
              <a:t>control</a:t>
            </a:r>
            <a:r>
              <a:rPr lang="sv-SE" sz="2400" dirty="0" smtClean="0">
                <a:latin typeface="Garamond" panose="02020404030301010803" pitchFamily="18" charset="0"/>
              </a:rPr>
              <a:t> </a:t>
            </a:r>
            <a:r>
              <a:rPr lang="sv-SE" sz="2400" dirty="0" err="1" smtClean="0">
                <a:latin typeface="Garamond" panose="02020404030301010803" pitchFamily="18" charset="0"/>
              </a:rPr>
              <a:t>floods</a:t>
            </a:r>
            <a:r>
              <a:rPr lang="sv-SE" sz="2400" dirty="0" smtClean="0">
                <a:latin typeface="Garamond" panose="02020404030301010803" pitchFamily="18" charset="0"/>
              </a:rPr>
              <a:t> and </a:t>
            </a:r>
            <a:r>
              <a:rPr lang="sv-SE" sz="2400" dirty="0" err="1" smtClean="0">
                <a:latin typeface="Garamond" panose="02020404030301010803" pitchFamily="18" charset="0"/>
              </a:rPr>
              <a:t>droughts</a:t>
            </a:r>
            <a:endParaRPr lang="sv-SE" sz="2400" dirty="0" smtClean="0">
              <a:latin typeface="Garamond" panose="02020404030301010803" pitchFamily="18" charset="0"/>
            </a:endParaRPr>
          </a:p>
          <a:p>
            <a:r>
              <a:rPr lang="sv-SE" sz="2400" b="1" dirty="0" err="1" smtClean="0">
                <a:latin typeface="Garamond" panose="02020404030301010803" pitchFamily="18" charset="0"/>
              </a:rPr>
              <a:t>Carbon</a:t>
            </a:r>
            <a:r>
              <a:rPr lang="sv-SE" sz="2400" b="1" dirty="0" smtClean="0">
                <a:latin typeface="Garamond" panose="02020404030301010803" pitchFamily="18" charset="0"/>
              </a:rPr>
              <a:t> </a:t>
            </a:r>
            <a:r>
              <a:rPr lang="sv-SE" sz="2400" b="1" dirty="0" err="1" smtClean="0">
                <a:latin typeface="Garamond" panose="02020404030301010803" pitchFamily="18" charset="0"/>
              </a:rPr>
              <a:t>capture</a:t>
            </a:r>
            <a:r>
              <a:rPr lang="sv-SE" sz="2400" b="1" dirty="0" smtClean="0">
                <a:latin typeface="Garamond" panose="02020404030301010803" pitchFamily="18" charset="0"/>
              </a:rPr>
              <a:t>: </a:t>
            </a:r>
            <a:r>
              <a:rPr lang="sv-SE" sz="2400" dirty="0" smtClean="0">
                <a:latin typeface="Garamond" panose="02020404030301010803" pitchFamily="18" charset="0"/>
              </a:rPr>
              <a:t>global </a:t>
            </a:r>
            <a:r>
              <a:rPr lang="sv-SE" sz="2400" dirty="0" err="1" smtClean="0">
                <a:latin typeface="Garamond" panose="02020404030301010803" pitchFamily="18" charset="0"/>
              </a:rPr>
              <a:t>forest</a:t>
            </a:r>
            <a:r>
              <a:rPr lang="sv-SE" sz="2400" dirty="0" smtClean="0">
                <a:latin typeface="Garamond" panose="02020404030301010803" pitchFamily="18" charset="0"/>
              </a:rPr>
              <a:t> </a:t>
            </a:r>
            <a:r>
              <a:rPr lang="sv-SE" sz="2400" dirty="0" err="1" smtClean="0">
                <a:latin typeface="Garamond" panose="02020404030301010803" pitchFamily="18" charset="0"/>
              </a:rPr>
              <a:t>carbon</a:t>
            </a:r>
            <a:r>
              <a:rPr lang="sv-SE" sz="2400" dirty="0" smtClean="0">
                <a:latin typeface="Garamond" panose="02020404030301010803" pitchFamily="18" charset="0"/>
              </a:rPr>
              <a:t> stocks: 861 billion </a:t>
            </a:r>
            <a:r>
              <a:rPr lang="sv-SE" sz="2400" dirty="0" err="1" smtClean="0">
                <a:latin typeface="Garamond" panose="02020404030301010803" pitchFamily="18" charset="0"/>
              </a:rPr>
              <a:t>tonnes</a:t>
            </a:r>
            <a:r>
              <a:rPr lang="sv-SE" sz="2400" dirty="0" smtClean="0">
                <a:latin typeface="Garamond" panose="02020404030301010803" pitchFamily="18" charset="0"/>
              </a:rPr>
              <a:t> or 27x of the </a:t>
            </a:r>
            <a:r>
              <a:rPr lang="sv-SE" sz="2400" dirty="0" err="1" smtClean="0">
                <a:latin typeface="Garamond" panose="02020404030301010803" pitchFamily="18" charset="0"/>
              </a:rPr>
              <a:t>worlds</a:t>
            </a:r>
            <a:r>
              <a:rPr lang="sv-SE" sz="2400" dirty="0" smtClean="0">
                <a:latin typeface="Garamond" panose="02020404030301010803" pitchFamily="18" charset="0"/>
              </a:rPr>
              <a:t> </a:t>
            </a:r>
            <a:r>
              <a:rPr lang="sv-SE" sz="2400" dirty="0" err="1" smtClean="0">
                <a:latin typeface="Garamond" panose="02020404030301010803" pitchFamily="18" charset="0"/>
              </a:rPr>
              <a:t>annual</a:t>
            </a:r>
            <a:r>
              <a:rPr lang="sv-SE" sz="2400" dirty="0" smtClean="0">
                <a:latin typeface="Garamond" panose="02020404030301010803" pitchFamily="18" charset="0"/>
              </a:rPr>
              <a:t> </a:t>
            </a:r>
            <a:r>
              <a:rPr lang="sv-SE" sz="2400" dirty="0" err="1" smtClean="0">
                <a:latin typeface="Garamond" panose="02020404030301010803" pitchFamily="18" charset="0"/>
              </a:rPr>
              <a:t>carbon</a:t>
            </a:r>
            <a:r>
              <a:rPr lang="sv-SE" sz="2400" dirty="0" smtClean="0">
                <a:latin typeface="Garamond" panose="02020404030301010803" pitchFamily="18" charset="0"/>
              </a:rPr>
              <a:t> emissions from fossil </a:t>
            </a:r>
            <a:r>
              <a:rPr lang="sv-SE" sz="2400" dirty="0" err="1" smtClean="0">
                <a:latin typeface="Garamond" panose="02020404030301010803" pitchFamily="18" charset="0"/>
              </a:rPr>
              <a:t>fuels</a:t>
            </a:r>
            <a:endParaRPr lang="sv-SE" sz="2400" dirty="0">
              <a:latin typeface="Garamond" panose="02020404030301010803" pitchFamily="18" charset="0"/>
            </a:endParaRPr>
          </a:p>
          <a:p>
            <a:endParaRPr lang="sv-SE" dirty="0"/>
          </a:p>
        </p:txBody>
      </p:sp>
      <p:sp>
        <p:nvSpPr>
          <p:cNvPr id="4" name="TextBox 3"/>
          <p:cNvSpPr txBox="1"/>
          <p:nvPr/>
        </p:nvSpPr>
        <p:spPr>
          <a:xfrm>
            <a:off x="9036996" y="6400800"/>
            <a:ext cx="3207929" cy="369332"/>
          </a:xfrm>
          <a:prstGeom prst="rect">
            <a:avLst/>
          </a:prstGeom>
          <a:noFill/>
        </p:spPr>
        <p:txBody>
          <a:bodyPr wrap="none" rtlCol="0">
            <a:spAutoFit/>
          </a:bodyPr>
          <a:lstStyle/>
          <a:p>
            <a:r>
              <a:rPr lang="sv-SE" dirty="0" smtClean="0">
                <a:latin typeface="Garamond" panose="02020404030301010803" pitchFamily="18" charset="0"/>
              </a:rPr>
              <a:t>(FAO; IPCC AR4; Pan et al 2011)</a:t>
            </a:r>
            <a:endParaRPr lang="sv-SE" dirty="0">
              <a:latin typeface="Garamond" panose="02020404030301010803" pitchFamily="18" charset="0"/>
            </a:endParaRPr>
          </a:p>
        </p:txBody>
      </p:sp>
    </p:spTree>
    <p:extLst>
      <p:ext uri="{BB962C8B-B14F-4D97-AF65-F5344CB8AC3E}">
        <p14:creationId xmlns:p14="http://schemas.microsoft.com/office/powerpoint/2010/main" val="13918080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3600" b="1" dirty="0">
                <a:latin typeface="Garamond" panose="02020404030301010803" pitchFamily="18" charset="0"/>
              </a:rPr>
              <a:t>Systematic </a:t>
            </a:r>
            <a:r>
              <a:rPr lang="sv-SE" sz="3600" b="1" dirty="0" err="1">
                <a:latin typeface="Garamond" panose="02020404030301010803" pitchFamily="18" charset="0"/>
              </a:rPr>
              <a:t>review</a:t>
            </a:r>
            <a:r>
              <a:rPr lang="sv-SE" sz="3600" b="1" dirty="0">
                <a:latin typeface="Garamond" panose="02020404030301010803" pitchFamily="18" charset="0"/>
              </a:rPr>
              <a:t> of </a:t>
            </a:r>
            <a:r>
              <a:rPr lang="sv-SE" sz="3600" b="1" dirty="0" err="1" smtClean="0">
                <a:latin typeface="Garamond" panose="02020404030301010803" pitchFamily="18" charset="0"/>
              </a:rPr>
              <a:t>food</a:t>
            </a:r>
            <a:r>
              <a:rPr lang="sv-SE" sz="3600" b="1" dirty="0" smtClean="0">
                <a:latin typeface="Garamond" panose="02020404030301010803" pitchFamily="18" charset="0"/>
              </a:rPr>
              <a:t> </a:t>
            </a:r>
            <a:r>
              <a:rPr lang="sv-SE" sz="3600" b="1" dirty="0" err="1" smtClean="0">
                <a:latin typeface="Garamond" panose="02020404030301010803" pitchFamily="18" charset="0"/>
              </a:rPr>
              <a:t>secrity</a:t>
            </a:r>
            <a:r>
              <a:rPr lang="sv-SE" sz="3600" b="1" dirty="0" smtClean="0">
                <a:latin typeface="Garamond" panose="02020404030301010803" pitchFamily="18" charset="0"/>
              </a:rPr>
              <a:t> and nutrition </a:t>
            </a:r>
            <a:r>
              <a:rPr lang="sv-SE" sz="3600" b="1" dirty="0" err="1" smtClean="0">
                <a:latin typeface="Garamond" panose="02020404030301010803" pitchFamily="18" charset="0"/>
              </a:rPr>
              <a:t>aspects</a:t>
            </a:r>
            <a:r>
              <a:rPr lang="sv-SE" sz="3600" b="1" dirty="0" smtClean="0">
                <a:latin typeface="Garamond" panose="02020404030301010803" pitchFamily="18" charset="0"/>
              </a:rPr>
              <a:t> in Sri Lankan homegardens</a:t>
            </a:r>
            <a:r>
              <a:rPr lang="en-US" dirty="0"/>
              <a:t/>
            </a:r>
            <a:br>
              <a:rPr lang="en-US" dirty="0"/>
            </a:br>
            <a:endParaRPr lang="sv-SE" dirty="0"/>
          </a:p>
        </p:txBody>
      </p:sp>
      <p:sp>
        <p:nvSpPr>
          <p:cNvPr id="3" name="Content Placeholder 2"/>
          <p:cNvSpPr>
            <a:spLocks noGrp="1"/>
          </p:cNvSpPr>
          <p:nvPr>
            <p:ph idx="1"/>
          </p:nvPr>
        </p:nvSpPr>
        <p:spPr>
          <a:xfrm>
            <a:off x="838200" y="1825625"/>
            <a:ext cx="4502285" cy="4351338"/>
          </a:xfrm>
        </p:spPr>
        <p:txBody>
          <a:bodyPr>
            <a:normAutofit/>
          </a:bodyPr>
          <a:lstStyle/>
          <a:p>
            <a:endParaRPr lang="sv-SE" sz="2400" dirty="0" smtClean="0">
              <a:latin typeface="Garamond" panose="02020404030301010803" pitchFamily="18" charset="0"/>
            </a:endParaRPr>
          </a:p>
          <a:p>
            <a:r>
              <a:rPr lang="sv-SE" sz="2400" dirty="0" err="1" smtClean="0">
                <a:latin typeface="Garamond" panose="02020404030301010803" pitchFamily="18" charset="0"/>
              </a:rPr>
              <a:t>Search</a:t>
            </a:r>
            <a:r>
              <a:rPr lang="sv-SE" sz="2400" dirty="0" smtClean="0">
                <a:latin typeface="Garamond" panose="02020404030301010803" pitchFamily="18" charset="0"/>
              </a:rPr>
              <a:t> </a:t>
            </a:r>
            <a:r>
              <a:rPr lang="sv-SE" sz="2400" dirty="0">
                <a:latin typeface="Garamond" panose="02020404030301010803" pitchFamily="18" charset="0"/>
              </a:rPr>
              <a:t>string: Sri Lanka AND homegardens AND </a:t>
            </a:r>
            <a:r>
              <a:rPr lang="sv-SE" sz="2400" dirty="0" err="1">
                <a:latin typeface="Garamond" panose="02020404030301010803" pitchFamily="18" charset="0"/>
              </a:rPr>
              <a:t>food</a:t>
            </a:r>
            <a:r>
              <a:rPr lang="sv-SE" sz="2400" dirty="0">
                <a:latin typeface="Garamond" panose="02020404030301010803" pitchFamily="18" charset="0"/>
              </a:rPr>
              <a:t> </a:t>
            </a:r>
            <a:r>
              <a:rPr lang="sv-SE" sz="2400" dirty="0" err="1">
                <a:latin typeface="Garamond" panose="02020404030301010803" pitchFamily="18" charset="0"/>
              </a:rPr>
              <a:t>security</a:t>
            </a:r>
            <a:r>
              <a:rPr lang="sv-SE" sz="2400" dirty="0">
                <a:latin typeface="Garamond" panose="02020404030301010803" pitchFamily="18" charset="0"/>
              </a:rPr>
              <a:t> </a:t>
            </a:r>
            <a:r>
              <a:rPr lang="sv-SE" sz="2400" dirty="0" err="1">
                <a:latin typeface="Garamond" panose="02020404030301010803" pitchFamily="18" charset="0"/>
              </a:rPr>
              <a:t>etc</a:t>
            </a:r>
            <a:r>
              <a:rPr lang="sv-SE" sz="2400" dirty="0" smtClean="0">
                <a:latin typeface="Garamond" panose="02020404030301010803" pitchFamily="18" charset="0"/>
              </a:rPr>
              <a:t>…</a:t>
            </a:r>
          </a:p>
          <a:p>
            <a:endParaRPr lang="sv-SE" sz="2400" dirty="0" smtClean="0">
              <a:latin typeface="Garamond" panose="02020404030301010803" pitchFamily="18" charset="0"/>
            </a:endParaRPr>
          </a:p>
          <a:p>
            <a:r>
              <a:rPr lang="sv-SE" sz="2400" dirty="0">
                <a:latin typeface="Garamond" panose="02020404030301010803" pitchFamily="18" charset="0"/>
              </a:rPr>
              <a:t>Web of Science, </a:t>
            </a:r>
            <a:r>
              <a:rPr lang="sv-SE" sz="2400" dirty="0" err="1">
                <a:latin typeface="Garamond" panose="02020404030301010803" pitchFamily="18" charset="0"/>
              </a:rPr>
              <a:t>Scopus</a:t>
            </a:r>
            <a:r>
              <a:rPr lang="sv-SE" sz="2400" dirty="0">
                <a:latin typeface="Garamond" panose="02020404030301010803" pitchFamily="18" charset="0"/>
              </a:rPr>
              <a:t> + </a:t>
            </a:r>
            <a:r>
              <a:rPr lang="sv-SE" sz="2400" i="1" dirty="0" err="1">
                <a:latin typeface="Garamond" panose="02020404030301010803" pitchFamily="18" charset="0"/>
              </a:rPr>
              <a:t>backtracking</a:t>
            </a:r>
            <a:r>
              <a:rPr lang="sv-SE" sz="2400" dirty="0">
                <a:latin typeface="Garamond" panose="02020404030301010803" pitchFamily="18" charset="0"/>
              </a:rPr>
              <a:t> and </a:t>
            </a:r>
            <a:r>
              <a:rPr lang="sv-SE" sz="2400" dirty="0" err="1">
                <a:latin typeface="Garamond" panose="02020404030301010803" pitchFamily="18" charset="0"/>
              </a:rPr>
              <a:t>first</a:t>
            </a:r>
            <a:r>
              <a:rPr lang="sv-SE" sz="2400" dirty="0">
                <a:latin typeface="Garamond" panose="02020404030301010803" pitchFamily="18" charset="0"/>
              </a:rPr>
              <a:t> 100 on Google </a:t>
            </a:r>
            <a:r>
              <a:rPr lang="sv-SE" sz="2400" dirty="0" err="1">
                <a:latin typeface="Garamond" panose="02020404030301010803" pitchFamily="18" charset="0"/>
              </a:rPr>
              <a:t>Scholar</a:t>
            </a:r>
            <a:r>
              <a:rPr lang="sv-SE" sz="2400" dirty="0">
                <a:latin typeface="Garamond" panose="02020404030301010803" pitchFamily="18" charset="0"/>
              </a:rPr>
              <a:t> =&gt; 101 abstracts </a:t>
            </a:r>
            <a:r>
              <a:rPr lang="sv-SE" sz="2400" dirty="0" err="1">
                <a:latin typeface="Garamond" panose="02020404030301010803" pitchFamily="18" charset="0"/>
              </a:rPr>
              <a:t>selected</a:t>
            </a:r>
            <a:r>
              <a:rPr lang="sv-SE" sz="2400" dirty="0">
                <a:latin typeface="Garamond" panose="02020404030301010803" pitchFamily="18" charset="0"/>
              </a:rPr>
              <a:t> and </a:t>
            </a:r>
            <a:r>
              <a:rPr lang="sv-SE" sz="2400" dirty="0" err="1">
                <a:latin typeface="Garamond" panose="02020404030301010803" pitchFamily="18" charset="0"/>
              </a:rPr>
              <a:t>screened</a:t>
            </a:r>
            <a:r>
              <a:rPr lang="sv-SE" sz="2400" dirty="0">
                <a:latin typeface="Garamond" panose="02020404030301010803" pitchFamily="18" charset="0"/>
              </a:rPr>
              <a:t> </a:t>
            </a:r>
            <a:endParaRPr lang="sv-SE" sz="2400" dirty="0" smtClean="0">
              <a:latin typeface="Garamond" panose="02020404030301010803" pitchFamily="18" charset="0"/>
            </a:endParaRPr>
          </a:p>
          <a:p>
            <a:endParaRPr lang="sv-SE" dirty="0">
              <a:latin typeface="Garamond" panose="02020404030301010803" pitchFamily="18" charset="0"/>
            </a:endParaRPr>
          </a:p>
          <a:p>
            <a:endParaRPr lang="sv-SE" dirty="0">
              <a:latin typeface="Garamond" panose="02020404030301010803" pitchFamily="18" charset="0"/>
            </a:endParaRPr>
          </a:p>
          <a:p>
            <a:endParaRPr lang="sv-SE" dirty="0"/>
          </a:p>
        </p:txBody>
      </p:sp>
      <p:pic>
        <p:nvPicPr>
          <p:cNvPr id="4" name="Picture 3" descr="AgriFoSe-bann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3695" y="5934458"/>
            <a:ext cx="4028037" cy="8843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753" y="3569926"/>
            <a:ext cx="3009089" cy="2256817"/>
          </a:xfrm>
          <a:prstGeom prst="rect">
            <a:avLst/>
          </a:prstGeo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7351" y="892432"/>
            <a:ext cx="4494692" cy="2532654"/>
          </a:xfrm>
          <a:prstGeom prst="rect">
            <a:avLst/>
          </a:prstGeom>
        </p:spPr>
      </p:pic>
    </p:spTree>
    <p:extLst>
      <p:ext uri="{BB962C8B-B14F-4D97-AF65-F5344CB8AC3E}">
        <p14:creationId xmlns:p14="http://schemas.microsoft.com/office/powerpoint/2010/main" val="16151265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8" y="205496"/>
            <a:ext cx="10515600" cy="1325563"/>
          </a:xfrm>
        </p:spPr>
        <p:txBody>
          <a:bodyPr>
            <a:normAutofit/>
          </a:bodyPr>
          <a:lstStyle/>
          <a:p>
            <a:r>
              <a:rPr lang="sv-SE" sz="3200" b="1" dirty="0" err="1" smtClean="0">
                <a:latin typeface="Garamond" panose="02020404030301010803" pitchFamily="18" charset="0"/>
              </a:rPr>
              <a:t>Results</a:t>
            </a:r>
            <a:r>
              <a:rPr lang="sv-SE" sz="3200" b="1" dirty="0" smtClean="0">
                <a:latin typeface="Garamond" panose="02020404030301010803" pitchFamily="18" charset="0"/>
              </a:rPr>
              <a:t> - </a:t>
            </a:r>
            <a:r>
              <a:rPr lang="sv-SE" sz="3200" b="1" dirty="0" err="1" smtClean="0">
                <a:latin typeface="Garamond" panose="02020404030301010803" pitchFamily="18" charset="0"/>
              </a:rPr>
              <a:t>food</a:t>
            </a:r>
            <a:r>
              <a:rPr lang="sv-SE" sz="3200" b="1" dirty="0" smtClean="0">
                <a:latin typeface="Garamond" panose="02020404030301010803" pitchFamily="18" charset="0"/>
              </a:rPr>
              <a:t> </a:t>
            </a:r>
            <a:r>
              <a:rPr lang="sv-SE" sz="3200" b="1" dirty="0" err="1">
                <a:latin typeface="Garamond" panose="02020404030301010803" pitchFamily="18" charset="0"/>
              </a:rPr>
              <a:t>security</a:t>
            </a:r>
            <a:r>
              <a:rPr lang="sv-SE" sz="3200" b="1" dirty="0">
                <a:latin typeface="Garamond" panose="02020404030301010803" pitchFamily="18" charset="0"/>
              </a:rPr>
              <a:t> </a:t>
            </a:r>
            <a:r>
              <a:rPr lang="sv-SE" sz="3200" b="1" dirty="0" smtClean="0">
                <a:latin typeface="Garamond" panose="02020404030301010803" pitchFamily="18" charset="0"/>
              </a:rPr>
              <a:t>in homegardens </a:t>
            </a:r>
            <a:endParaRPr lang="sv-SE" sz="3200" b="1" dirty="0">
              <a:latin typeface="Garamond" panose="02020404030301010803" pitchFamily="18" charset="0"/>
            </a:endParaRPr>
          </a:p>
        </p:txBody>
      </p:sp>
      <p:sp>
        <p:nvSpPr>
          <p:cNvPr id="3" name="Content Placeholder 2"/>
          <p:cNvSpPr>
            <a:spLocks noGrp="1"/>
          </p:cNvSpPr>
          <p:nvPr>
            <p:ph idx="1"/>
          </p:nvPr>
        </p:nvSpPr>
        <p:spPr>
          <a:xfrm>
            <a:off x="389964" y="1752381"/>
            <a:ext cx="6566647" cy="4863571"/>
          </a:xfrm>
        </p:spPr>
        <p:txBody>
          <a:bodyPr>
            <a:normAutofit fontScale="77500" lnSpcReduction="20000"/>
          </a:bodyPr>
          <a:lstStyle/>
          <a:p>
            <a:pPr marL="0" indent="0">
              <a:buNone/>
            </a:pPr>
            <a:r>
              <a:rPr lang="en-GB" dirty="0">
                <a:latin typeface="Garamond" panose="02020404030301010803" pitchFamily="18" charset="0"/>
              </a:rPr>
              <a:t>28 % of articles directly quantified food security aspects,  51% indirect, 21 % were qualitative or descriptive </a:t>
            </a:r>
            <a:endParaRPr lang="sv-SE" b="1" dirty="0">
              <a:latin typeface="Garamond" panose="02020404030301010803" pitchFamily="18" charset="0"/>
            </a:endParaRPr>
          </a:p>
          <a:p>
            <a:pPr marL="0" indent="0">
              <a:buNone/>
            </a:pPr>
            <a:endParaRPr lang="sv-SE" dirty="0" smtClean="0">
              <a:latin typeface="Garamond" panose="02020404030301010803" pitchFamily="18" charset="0"/>
            </a:endParaRPr>
          </a:p>
          <a:p>
            <a:pPr marL="0" indent="0">
              <a:buNone/>
            </a:pPr>
            <a:r>
              <a:rPr lang="sv-SE" b="1" dirty="0" smtClean="0">
                <a:latin typeface="Garamond" panose="02020404030301010803" pitchFamily="18" charset="0"/>
              </a:rPr>
              <a:t>Most </a:t>
            </a:r>
            <a:r>
              <a:rPr lang="sv-SE" b="1" dirty="0" err="1" smtClean="0">
                <a:latin typeface="Garamond" panose="02020404030301010803" pitchFamily="18" charset="0"/>
              </a:rPr>
              <a:t>papers</a:t>
            </a:r>
            <a:r>
              <a:rPr lang="sv-SE" b="1" dirty="0" smtClean="0">
                <a:latin typeface="Garamond" panose="02020404030301010803" pitchFamily="18" charset="0"/>
              </a:rPr>
              <a:t> focus on: </a:t>
            </a:r>
          </a:p>
          <a:p>
            <a:r>
              <a:rPr lang="sv-SE" dirty="0" smtClean="0">
                <a:latin typeface="Garamond" panose="02020404030301010803" pitchFamily="18" charset="0"/>
              </a:rPr>
              <a:t>1) </a:t>
            </a:r>
            <a:r>
              <a:rPr lang="sv-SE" dirty="0" err="1" smtClean="0">
                <a:latin typeface="Garamond" panose="02020404030301010803" pitchFamily="18" charset="0"/>
              </a:rPr>
              <a:t>biophysical</a:t>
            </a:r>
            <a:r>
              <a:rPr lang="sv-SE" dirty="0" smtClean="0">
                <a:latin typeface="Garamond" panose="02020404030301010803" pitchFamily="18" charset="0"/>
              </a:rPr>
              <a:t> </a:t>
            </a:r>
            <a:r>
              <a:rPr lang="sv-SE" dirty="0" err="1" smtClean="0">
                <a:latin typeface="Garamond" panose="02020404030301010803" pitchFamily="18" charset="0"/>
              </a:rPr>
              <a:t>aspects</a:t>
            </a:r>
            <a:r>
              <a:rPr lang="sv-SE" dirty="0" smtClean="0">
                <a:latin typeface="Garamond" panose="02020404030301010803" pitchFamily="18" charset="0"/>
              </a:rPr>
              <a:t>, 2) management and </a:t>
            </a:r>
            <a:r>
              <a:rPr lang="sv-SE" dirty="0" err="1" smtClean="0">
                <a:latin typeface="Garamond" panose="02020404030301010803" pitchFamily="18" charset="0"/>
              </a:rPr>
              <a:t>productivity</a:t>
            </a:r>
            <a:r>
              <a:rPr lang="sv-SE" dirty="0" smtClean="0">
                <a:latin typeface="Garamond" panose="02020404030301010803" pitchFamily="18" charset="0"/>
              </a:rPr>
              <a:t>, 3) </a:t>
            </a:r>
            <a:r>
              <a:rPr lang="sv-SE" dirty="0" err="1" smtClean="0">
                <a:latin typeface="Garamond" panose="02020404030301010803" pitchFamily="18" charset="0"/>
              </a:rPr>
              <a:t>role</a:t>
            </a:r>
            <a:r>
              <a:rPr lang="sv-SE" dirty="0" smtClean="0">
                <a:latin typeface="Garamond" panose="02020404030301010803" pitchFamily="18" charset="0"/>
              </a:rPr>
              <a:t> in </a:t>
            </a:r>
            <a:r>
              <a:rPr lang="sv-SE" dirty="0" err="1" smtClean="0">
                <a:latin typeface="Garamond" panose="02020404030301010803" pitchFamily="18" charset="0"/>
              </a:rPr>
              <a:t>climate</a:t>
            </a:r>
            <a:r>
              <a:rPr lang="sv-SE" dirty="0" smtClean="0">
                <a:latin typeface="Garamond" panose="02020404030301010803" pitchFamily="18" charset="0"/>
              </a:rPr>
              <a:t> </a:t>
            </a:r>
            <a:r>
              <a:rPr lang="sv-SE" dirty="0" err="1" smtClean="0">
                <a:latin typeface="Garamond" panose="02020404030301010803" pitchFamily="18" charset="0"/>
              </a:rPr>
              <a:t>change</a:t>
            </a:r>
            <a:r>
              <a:rPr lang="sv-SE" dirty="0" smtClean="0">
                <a:latin typeface="Garamond" panose="02020404030301010803" pitchFamily="18" charset="0"/>
              </a:rPr>
              <a:t> adaptation</a:t>
            </a:r>
          </a:p>
          <a:p>
            <a:pPr marL="0" indent="0">
              <a:buNone/>
            </a:pPr>
            <a:endParaRPr lang="sv-SE" b="1" dirty="0">
              <a:latin typeface="Garamond" panose="02020404030301010803" pitchFamily="18" charset="0"/>
            </a:endParaRPr>
          </a:p>
          <a:p>
            <a:pPr marL="0" indent="0">
              <a:buNone/>
            </a:pPr>
            <a:r>
              <a:rPr lang="sv-SE" b="1" dirty="0" smtClean="0">
                <a:latin typeface="Garamond" panose="02020404030301010803" pitchFamily="18" charset="0"/>
              </a:rPr>
              <a:t>Little attention </a:t>
            </a:r>
            <a:r>
              <a:rPr lang="sv-SE" b="1" dirty="0" err="1" smtClean="0">
                <a:latin typeface="Garamond" panose="02020404030301010803" pitchFamily="18" charset="0"/>
              </a:rPr>
              <a:t>paid</a:t>
            </a:r>
            <a:r>
              <a:rPr lang="sv-SE" b="1" dirty="0" smtClean="0">
                <a:latin typeface="Garamond" panose="02020404030301010803" pitchFamily="18" charset="0"/>
              </a:rPr>
              <a:t> </a:t>
            </a:r>
            <a:r>
              <a:rPr lang="sv-SE" b="1" dirty="0" err="1" smtClean="0">
                <a:latin typeface="Garamond" panose="02020404030301010803" pitchFamily="18" charset="0"/>
              </a:rPr>
              <a:t>to</a:t>
            </a:r>
            <a:r>
              <a:rPr lang="sv-SE" b="1" dirty="0" smtClean="0">
                <a:latin typeface="Garamond" panose="02020404030301010803" pitchFamily="18" charset="0"/>
              </a:rPr>
              <a:t> the </a:t>
            </a:r>
            <a:r>
              <a:rPr lang="sv-SE" b="1" dirty="0" err="1" smtClean="0">
                <a:latin typeface="Garamond" panose="02020404030301010803" pitchFamily="18" charset="0"/>
              </a:rPr>
              <a:t>role</a:t>
            </a:r>
            <a:r>
              <a:rPr lang="sv-SE" b="1" dirty="0" smtClean="0">
                <a:latin typeface="Garamond" panose="02020404030301010803" pitchFamily="18" charset="0"/>
              </a:rPr>
              <a:t> of:</a:t>
            </a:r>
          </a:p>
          <a:p>
            <a:r>
              <a:rPr lang="en-US" dirty="0" smtClean="0">
                <a:latin typeface="Garamond" panose="02020404030301010803" pitchFamily="18" charset="0"/>
              </a:rPr>
              <a:t>economic </a:t>
            </a:r>
            <a:r>
              <a:rPr lang="en-US" dirty="0">
                <a:latin typeface="Garamond" panose="02020404030301010803" pitchFamily="18" charset="0"/>
              </a:rPr>
              <a:t>and social sustainability </a:t>
            </a:r>
            <a:r>
              <a:rPr lang="en-US" dirty="0" smtClean="0">
                <a:latin typeface="Garamond" panose="02020404030301010803" pitchFamily="18" charset="0"/>
              </a:rPr>
              <a:t>attributes (</a:t>
            </a:r>
            <a:r>
              <a:rPr lang="sv-SE" dirty="0" err="1" smtClean="0">
                <a:latin typeface="Garamond" panose="02020404030301010803" pitchFamily="18" charset="0"/>
              </a:rPr>
              <a:t>women</a:t>
            </a:r>
            <a:r>
              <a:rPr lang="sv-SE" dirty="0" smtClean="0">
                <a:latin typeface="Garamond" panose="02020404030301010803" pitchFamily="18" charset="0"/>
              </a:rPr>
              <a:t> </a:t>
            </a:r>
            <a:r>
              <a:rPr lang="sv-SE" dirty="0">
                <a:latin typeface="Garamond" panose="02020404030301010803" pitchFamily="18" charset="0"/>
              </a:rPr>
              <a:t>and </a:t>
            </a:r>
            <a:r>
              <a:rPr lang="sv-SE" dirty="0" err="1">
                <a:latin typeface="Garamond" panose="02020404030301010803" pitchFamily="18" charset="0"/>
              </a:rPr>
              <a:t>youth</a:t>
            </a:r>
            <a:r>
              <a:rPr lang="sv-SE" dirty="0">
                <a:latin typeface="Garamond" panose="02020404030301010803" pitchFamily="18" charset="0"/>
              </a:rPr>
              <a:t>, the </a:t>
            </a:r>
            <a:r>
              <a:rPr lang="sv-SE" dirty="0" err="1">
                <a:latin typeface="Garamond" panose="02020404030301010803" pitchFamily="18" charset="0"/>
              </a:rPr>
              <a:t>role</a:t>
            </a:r>
            <a:r>
              <a:rPr lang="sv-SE" dirty="0">
                <a:latin typeface="Garamond" panose="02020404030301010803" pitchFamily="18" charset="0"/>
              </a:rPr>
              <a:t> </a:t>
            </a:r>
            <a:r>
              <a:rPr lang="sv-SE" dirty="0" err="1">
                <a:latin typeface="Garamond" panose="02020404030301010803" pitchFamily="18" charset="0"/>
              </a:rPr>
              <a:t>of</a:t>
            </a:r>
            <a:r>
              <a:rPr lang="sv-SE" dirty="0">
                <a:latin typeface="Garamond" panose="02020404030301010803" pitchFamily="18" charset="0"/>
              </a:rPr>
              <a:t> </a:t>
            </a:r>
            <a:r>
              <a:rPr lang="sv-SE" dirty="0" err="1">
                <a:latin typeface="Garamond" panose="02020404030301010803" pitchFamily="18" charset="0"/>
              </a:rPr>
              <a:t>value</a:t>
            </a:r>
            <a:r>
              <a:rPr lang="sv-SE" dirty="0">
                <a:latin typeface="Garamond" panose="02020404030301010803" pitchFamily="18" charset="0"/>
              </a:rPr>
              <a:t> </a:t>
            </a:r>
            <a:r>
              <a:rPr lang="sv-SE" dirty="0" err="1">
                <a:latin typeface="Garamond" panose="02020404030301010803" pitchFamily="18" charset="0"/>
              </a:rPr>
              <a:t>chains</a:t>
            </a:r>
            <a:r>
              <a:rPr lang="sv-SE" dirty="0">
                <a:latin typeface="Garamond" panose="02020404030301010803" pitchFamily="18" charset="0"/>
              </a:rPr>
              <a:t> and </a:t>
            </a:r>
            <a:r>
              <a:rPr lang="sv-SE" dirty="0" smtClean="0">
                <a:latin typeface="Garamond" panose="02020404030301010803" pitchFamily="18" charset="0"/>
              </a:rPr>
              <a:t>markets)</a:t>
            </a:r>
            <a:endParaRPr lang="en-US" dirty="0">
              <a:latin typeface="Garamond" panose="02020404030301010803" pitchFamily="18" charset="0"/>
            </a:endParaRPr>
          </a:p>
          <a:p>
            <a:r>
              <a:rPr lang="en-US" dirty="0">
                <a:latin typeface="Garamond" panose="02020404030301010803" pitchFamily="18" charset="0"/>
              </a:rPr>
              <a:t>many </a:t>
            </a:r>
            <a:r>
              <a:rPr lang="en-US" dirty="0" smtClean="0">
                <a:latin typeface="Garamond" panose="02020404030301010803" pitchFamily="18" charset="0"/>
              </a:rPr>
              <a:t>studies </a:t>
            </a:r>
            <a:r>
              <a:rPr lang="en-US" dirty="0">
                <a:latin typeface="Garamond" panose="02020404030301010803" pitchFamily="18" charset="0"/>
              </a:rPr>
              <a:t>are </a:t>
            </a:r>
            <a:r>
              <a:rPr lang="en-US" dirty="0" smtClean="0">
                <a:latin typeface="Garamond" panose="02020404030301010803" pitchFamily="18" charset="0"/>
              </a:rPr>
              <a:t>very local specific </a:t>
            </a:r>
            <a:r>
              <a:rPr lang="sv-SE" dirty="0" err="1">
                <a:latin typeface="Garamond" panose="02020404030301010803" pitchFamily="18" charset="0"/>
              </a:rPr>
              <a:t>with</a:t>
            </a:r>
            <a:r>
              <a:rPr lang="sv-SE" dirty="0">
                <a:latin typeface="Garamond" panose="02020404030301010803" pitchFamily="18" charset="0"/>
              </a:rPr>
              <a:t> </a:t>
            </a:r>
            <a:r>
              <a:rPr lang="sv-SE" dirty="0" err="1">
                <a:latin typeface="Garamond" panose="02020404030301010803" pitchFamily="18" charset="0"/>
              </a:rPr>
              <a:t>limited</a:t>
            </a:r>
            <a:r>
              <a:rPr lang="sv-SE" dirty="0">
                <a:latin typeface="Garamond" panose="02020404030301010803" pitchFamily="18" charset="0"/>
              </a:rPr>
              <a:t> </a:t>
            </a:r>
            <a:r>
              <a:rPr lang="sv-SE" dirty="0" err="1">
                <a:latin typeface="Garamond" panose="02020404030301010803" pitchFamily="18" charset="0"/>
              </a:rPr>
              <a:t>details</a:t>
            </a:r>
            <a:r>
              <a:rPr lang="sv-SE" dirty="0">
                <a:latin typeface="Garamond" panose="02020404030301010803" pitchFamily="18" charset="0"/>
              </a:rPr>
              <a:t> on </a:t>
            </a:r>
            <a:r>
              <a:rPr lang="sv-SE" dirty="0" err="1">
                <a:latin typeface="Garamond" panose="02020404030301010803" pitchFamily="18" charset="0"/>
              </a:rPr>
              <a:t>methodologies</a:t>
            </a:r>
            <a:r>
              <a:rPr lang="sv-SE" dirty="0">
                <a:latin typeface="Garamond" panose="02020404030301010803" pitchFamily="18" charset="0"/>
              </a:rPr>
              <a:t> </a:t>
            </a:r>
            <a:r>
              <a:rPr lang="sv-SE" dirty="0" err="1">
                <a:latin typeface="Garamond" panose="02020404030301010803" pitchFamily="18" charset="0"/>
              </a:rPr>
              <a:t>used</a:t>
            </a:r>
            <a:r>
              <a:rPr lang="sv-SE" dirty="0" smtClean="0">
                <a:latin typeface="Garamond" panose="02020404030301010803" pitchFamily="18" charset="0"/>
              </a:rPr>
              <a:t>.</a:t>
            </a:r>
          </a:p>
          <a:p>
            <a:r>
              <a:rPr lang="sv-SE" dirty="0" err="1" smtClean="0">
                <a:latin typeface="Garamond" panose="02020404030301010803" pitchFamily="18" charset="0"/>
              </a:rPr>
              <a:t>comparisons</a:t>
            </a:r>
            <a:r>
              <a:rPr lang="sv-SE" dirty="0" smtClean="0">
                <a:latin typeface="Garamond" panose="02020404030301010803" pitchFamily="18" charset="0"/>
              </a:rPr>
              <a:t> </a:t>
            </a:r>
            <a:r>
              <a:rPr lang="sv-SE" dirty="0" err="1" smtClean="0">
                <a:latin typeface="Garamond" panose="02020404030301010803" pitchFamily="18" charset="0"/>
              </a:rPr>
              <a:t>with</a:t>
            </a:r>
            <a:r>
              <a:rPr lang="sv-SE" dirty="0" smtClean="0">
                <a:latin typeface="Garamond" panose="02020404030301010803" pitchFamily="18" charset="0"/>
              </a:rPr>
              <a:t> </a:t>
            </a:r>
            <a:r>
              <a:rPr lang="sv-SE" dirty="0" err="1" smtClean="0">
                <a:latin typeface="Garamond" panose="02020404030301010803" pitchFamily="18" charset="0"/>
              </a:rPr>
              <a:t>other</a:t>
            </a:r>
            <a:r>
              <a:rPr lang="sv-SE" dirty="0" smtClean="0">
                <a:latin typeface="Garamond" panose="02020404030301010803" pitchFamily="18" charset="0"/>
              </a:rPr>
              <a:t> land </a:t>
            </a:r>
            <a:r>
              <a:rPr lang="sv-SE" dirty="0" err="1" smtClean="0">
                <a:latin typeface="Garamond" panose="02020404030301010803" pitchFamily="18" charset="0"/>
              </a:rPr>
              <a:t>use</a:t>
            </a:r>
            <a:r>
              <a:rPr lang="sv-SE" dirty="0" smtClean="0">
                <a:latin typeface="Garamond" panose="02020404030301010803" pitchFamily="18" charset="0"/>
              </a:rPr>
              <a:t> systems or </a:t>
            </a:r>
            <a:r>
              <a:rPr lang="sv-SE" dirty="0" err="1" smtClean="0">
                <a:latin typeface="Garamond" panose="02020404030301010803" pitchFamily="18" charset="0"/>
              </a:rPr>
              <a:t>natural</a:t>
            </a:r>
            <a:r>
              <a:rPr lang="sv-SE" dirty="0" smtClean="0">
                <a:latin typeface="Garamond" panose="02020404030301010803" pitchFamily="18" charset="0"/>
              </a:rPr>
              <a:t> vegetation</a:t>
            </a:r>
          </a:p>
          <a:p>
            <a:pPr marL="0" indent="0">
              <a:buNone/>
            </a:pPr>
            <a:endParaRPr lang="sv-SE" dirty="0"/>
          </a:p>
        </p:txBody>
      </p:sp>
      <p:pic>
        <p:nvPicPr>
          <p:cNvPr id="4" name="Picture 3" descr="AgriFoSe-bann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164" y="5740536"/>
            <a:ext cx="4028037" cy="884381"/>
          </a:xfrm>
          <a:prstGeom prst="rect">
            <a:avLst/>
          </a:prstGeom>
        </p:spPr>
      </p:pic>
      <p:pic>
        <p:nvPicPr>
          <p:cNvPr id="10242" name="Picture 2" descr="C:\Users\Eskil\Dropbox\UTVALDA\DSC047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1063" y="1925039"/>
            <a:ext cx="4581138" cy="343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603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3200" b="1" dirty="0" smtClean="0">
                <a:latin typeface="Garamond" panose="02020404030301010803" pitchFamily="18" charset="0"/>
              </a:rPr>
              <a:t>4. </a:t>
            </a:r>
            <a:r>
              <a:rPr lang="sv-SE" sz="3200" b="1" dirty="0" err="1" smtClean="0">
                <a:latin typeface="Garamond" panose="02020404030301010803" pitchFamily="18" charset="0"/>
              </a:rPr>
              <a:t>Implications</a:t>
            </a:r>
            <a:r>
              <a:rPr lang="sv-SE" sz="3200" b="1" dirty="0" smtClean="0">
                <a:latin typeface="Garamond" panose="02020404030301010803" pitchFamily="18" charset="0"/>
              </a:rPr>
              <a:t> – </a:t>
            </a:r>
            <a:r>
              <a:rPr lang="sv-SE" sz="3200" b="1" dirty="0" err="1" smtClean="0">
                <a:latin typeface="Garamond" panose="02020404030301010803" pitchFamily="18" charset="0"/>
              </a:rPr>
              <a:t>food</a:t>
            </a:r>
            <a:r>
              <a:rPr lang="sv-SE" sz="3200" b="1" dirty="0" smtClean="0">
                <a:latin typeface="Garamond" panose="02020404030301010803" pitchFamily="18" charset="0"/>
              </a:rPr>
              <a:t> </a:t>
            </a:r>
            <a:r>
              <a:rPr lang="sv-SE" sz="3200" b="1" dirty="0" err="1" smtClean="0">
                <a:latin typeface="Garamond" panose="02020404030301010803" pitchFamily="18" charset="0"/>
              </a:rPr>
              <a:t>security</a:t>
            </a:r>
            <a:r>
              <a:rPr lang="sv-SE" sz="3200" b="1" dirty="0" smtClean="0">
                <a:latin typeface="Garamond" panose="02020404030301010803" pitchFamily="18" charset="0"/>
              </a:rPr>
              <a:t> in homegardens</a:t>
            </a:r>
            <a:endParaRPr lang="sv-SE" sz="3200" b="1"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sz="2400" dirty="0" smtClean="0">
                <a:latin typeface="Garamond" panose="02020404030301010803" pitchFamily="18" charset="0"/>
              </a:rPr>
              <a:t>homegardens provide </a:t>
            </a:r>
            <a:r>
              <a:rPr lang="en-US" sz="2400" dirty="0">
                <a:latin typeface="Garamond" panose="02020404030301010803" pitchFamily="18" charset="0"/>
              </a:rPr>
              <a:t>food security </a:t>
            </a:r>
            <a:r>
              <a:rPr lang="en-US" sz="2400" dirty="0" smtClean="0">
                <a:latin typeface="Garamond" panose="02020404030301010803" pitchFamily="18" charset="0"/>
              </a:rPr>
              <a:t>and nutrition by </a:t>
            </a:r>
            <a:r>
              <a:rPr lang="en-US" sz="2400" dirty="0">
                <a:latin typeface="Garamond" panose="02020404030301010803" pitchFamily="18" charset="0"/>
              </a:rPr>
              <a:t>providing a range of low-cost food and nutritional products throughout the </a:t>
            </a:r>
            <a:r>
              <a:rPr lang="en-US" sz="2400" dirty="0" smtClean="0">
                <a:latin typeface="Garamond" panose="02020404030301010803" pitchFamily="18" charset="0"/>
              </a:rPr>
              <a:t>year</a:t>
            </a:r>
          </a:p>
          <a:p>
            <a:r>
              <a:rPr lang="en-US" sz="2400" dirty="0" smtClean="0">
                <a:latin typeface="Garamond" panose="02020404030301010803" pitchFamily="18" charset="0"/>
              </a:rPr>
              <a:t>Little </a:t>
            </a:r>
            <a:r>
              <a:rPr lang="en-US" sz="2400" dirty="0">
                <a:latin typeface="Garamond" panose="02020404030301010803" pitchFamily="18" charset="0"/>
              </a:rPr>
              <a:t>empirical evidence and quantification of the food security benefits. </a:t>
            </a:r>
            <a:endParaRPr lang="en-US" sz="2400" dirty="0" smtClean="0">
              <a:latin typeface="Garamond" panose="02020404030301010803" pitchFamily="18" charset="0"/>
            </a:endParaRPr>
          </a:p>
          <a:p>
            <a:r>
              <a:rPr lang="en-US" sz="2400" dirty="0" smtClean="0">
                <a:latin typeface="Garamond" panose="02020404030301010803" pitchFamily="18" charset="0"/>
              </a:rPr>
              <a:t>valuation </a:t>
            </a:r>
            <a:r>
              <a:rPr lang="en-US" sz="2400" dirty="0">
                <a:latin typeface="Garamond" panose="02020404030301010803" pitchFamily="18" charset="0"/>
              </a:rPr>
              <a:t>of overall ecosystem services on homegardens in relation to other land-use systems are needed at the landscape level </a:t>
            </a:r>
            <a:r>
              <a:rPr lang="en-US" sz="2400" dirty="0" smtClean="0">
                <a:latin typeface="Garamond" panose="02020404030301010803" pitchFamily="18" charset="0"/>
              </a:rPr>
              <a:t>since </a:t>
            </a:r>
            <a:r>
              <a:rPr lang="en-US" sz="2400" dirty="0">
                <a:latin typeface="Garamond" panose="02020404030301010803" pitchFamily="18" charset="0"/>
              </a:rPr>
              <a:t>the benefits of agroforestry systems are found at the individual, district, provincial, regional and the national levels </a:t>
            </a:r>
            <a:endParaRPr lang="en-US" sz="2400" dirty="0" smtClean="0">
              <a:latin typeface="Garamond" panose="02020404030301010803" pitchFamily="18" charset="0"/>
            </a:endParaRPr>
          </a:p>
          <a:p>
            <a:r>
              <a:rPr lang="en-US" sz="2400" dirty="0" smtClean="0">
                <a:latin typeface="Garamond" panose="02020404030301010803" pitchFamily="18" charset="0"/>
              </a:rPr>
              <a:t>Such an approach can target synergies </a:t>
            </a:r>
            <a:r>
              <a:rPr lang="en-US" sz="2400" dirty="0">
                <a:latin typeface="Garamond" panose="02020404030301010803" pitchFamily="18" charset="0"/>
              </a:rPr>
              <a:t>and trade-offs with climate and development goals while promoting community based sustainable management and conservation.</a:t>
            </a:r>
            <a:endParaRPr lang="sv-SE" sz="2400" dirty="0">
              <a:latin typeface="Garamond" panose="02020404030301010803" pitchFamily="18" charset="0"/>
            </a:endParaRPr>
          </a:p>
          <a:p>
            <a:endParaRPr lang="sv-SE" dirty="0"/>
          </a:p>
        </p:txBody>
      </p:sp>
      <p:pic>
        <p:nvPicPr>
          <p:cNvPr id="4" name="Picture 3" descr="AgriFoSe-bann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164" y="5740536"/>
            <a:ext cx="4028037" cy="884381"/>
          </a:xfrm>
          <a:prstGeom prst="rect">
            <a:avLst/>
          </a:prstGeom>
        </p:spPr>
      </p:pic>
    </p:spTree>
    <p:extLst>
      <p:ext uri="{BB962C8B-B14F-4D97-AF65-F5344CB8AC3E}">
        <p14:creationId xmlns:p14="http://schemas.microsoft.com/office/powerpoint/2010/main" val="2386812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latin typeface="Garamond" panose="02020404030301010803" pitchFamily="18" charset="0"/>
              </a:rPr>
              <a:t>4. Policy </a:t>
            </a:r>
            <a:r>
              <a:rPr lang="sv-SE" sz="3200" b="1" dirty="0" err="1" smtClean="0">
                <a:latin typeface="Garamond" panose="02020404030301010803" pitchFamily="18" charset="0"/>
              </a:rPr>
              <a:t>recommendations</a:t>
            </a:r>
            <a:r>
              <a:rPr lang="sv-SE" sz="3200" b="1" dirty="0" smtClean="0">
                <a:latin typeface="Garamond" panose="02020404030301010803" pitchFamily="18" charset="0"/>
              </a:rPr>
              <a:t> for the </a:t>
            </a:r>
            <a:r>
              <a:rPr lang="sv-SE" sz="3200" b="1" dirty="0" err="1" smtClean="0">
                <a:latin typeface="Garamond" panose="02020404030301010803" pitchFamily="18" charset="0"/>
              </a:rPr>
              <a:t>Government</a:t>
            </a:r>
            <a:r>
              <a:rPr lang="sv-SE" sz="3200" b="1" dirty="0" smtClean="0">
                <a:latin typeface="Garamond" panose="02020404030301010803" pitchFamily="18" charset="0"/>
              </a:rPr>
              <a:t> </a:t>
            </a:r>
            <a:r>
              <a:rPr lang="sv-SE" sz="3200" b="1" dirty="0" err="1" smtClean="0">
                <a:latin typeface="Garamond" panose="02020404030301010803" pitchFamily="18" charset="0"/>
              </a:rPr>
              <a:t>of</a:t>
            </a:r>
            <a:r>
              <a:rPr lang="sv-SE" sz="3200" b="1" dirty="0" smtClean="0">
                <a:latin typeface="Garamond" panose="02020404030301010803" pitchFamily="18" charset="0"/>
              </a:rPr>
              <a:t> Sri Lanka</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normAutofit/>
          </a:bodyPr>
          <a:lstStyle/>
          <a:p>
            <a:r>
              <a:rPr lang="sv-SE" sz="2400" dirty="0" smtClean="0">
                <a:latin typeface="Garamond" panose="02020404030301010803" pitchFamily="18" charset="0"/>
              </a:rPr>
              <a:t>Support and </a:t>
            </a:r>
            <a:r>
              <a:rPr lang="sv-SE" sz="2400" dirty="0" err="1" smtClean="0">
                <a:latin typeface="Garamond" panose="02020404030301010803" pitchFamily="18" charset="0"/>
              </a:rPr>
              <a:t>incentivize</a:t>
            </a:r>
            <a:r>
              <a:rPr lang="sv-SE" sz="2400" dirty="0" smtClean="0">
                <a:latin typeface="Garamond" panose="02020404030301010803" pitchFamily="18" charset="0"/>
              </a:rPr>
              <a:t> </a:t>
            </a:r>
            <a:r>
              <a:rPr lang="sv-SE" sz="2400" dirty="0" err="1" smtClean="0">
                <a:latin typeface="Garamond" panose="02020404030301010803" pitchFamily="18" charset="0"/>
              </a:rPr>
              <a:t>smallholders</a:t>
            </a:r>
            <a:r>
              <a:rPr lang="sv-SE" sz="2400" dirty="0" smtClean="0">
                <a:latin typeface="Garamond" panose="02020404030301010803" pitchFamily="18" charset="0"/>
              </a:rPr>
              <a:t> and private </a:t>
            </a:r>
            <a:r>
              <a:rPr lang="sv-SE" sz="2400" smtClean="0">
                <a:latin typeface="Garamond" panose="02020404030301010803" pitchFamily="18" charset="0"/>
              </a:rPr>
              <a:t>sector</a:t>
            </a:r>
            <a:endParaRPr lang="sv-SE" sz="2400" dirty="0" smtClean="0">
              <a:latin typeface="Garamond" panose="02020404030301010803" pitchFamily="18" charset="0"/>
            </a:endParaRPr>
          </a:p>
          <a:p>
            <a:r>
              <a:rPr lang="en-US" sz="2400" dirty="0" smtClean="0">
                <a:latin typeface="Garamond" panose="02020404030301010803" pitchFamily="18" charset="0"/>
              </a:rPr>
              <a:t>Need for long-term </a:t>
            </a:r>
            <a:r>
              <a:rPr lang="en-US" sz="2400" dirty="0">
                <a:latin typeface="Garamond" panose="02020404030301010803" pitchFamily="18" charset="0"/>
              </a:rPr>
              <a:t>multi- and transdisciplinary data-dense research </a:t>
            </a:r>
            <a:r>
              <a:rPr lang="en-US" sz="2400" dirty="0" smtClean="0">
                <a:latin typeface="Garamond" panose="02020404030301010803" pitchFamily="18" charset="0"/>
              </a:rPr>
              <a:t>programs</a:t>
            </a:r>
          </a:p>
          <a:p>
            <a:r>
              <a:rPr lang="sv-SE" sz="2400" dirty="0" err="1" smtClean="0">
                <a:latin typeface="Garamond" panose="02020404030301010803" pitchFamily="18" charset="0"/>
              </a:rPr>
              <a:t>Apply</a:t>
            </a:r>
            <a:r>
              <a:rPr lang="sv-SE" sz="2400" dirty="0" smtClean="0">
                <a:latin typeface="Garamond" panose="02020404030301010803" pitchFamily="18" charset="0"/>
              </a:rPr>
              <a:t> </a:t>
            </a:r>
            <a:r>
              <a:rPr lang="sv-SE" sz="2400" dirty="0">
                <a:latin typeface="Garamond" panose="02020404030301010803" pitchFamily="18" charset="0"/>
              </a:rPr>
              <a:t>landscape approach </a:t>
            </a:r>
            <a:r>
              <a:rPr lang="sv-SE" sz="2400" dirty="0" smtClean="0">
                <a:latin typeface="Garamond" panose="02020404030301010803" pitchFamily="18" charset="0"/>
              </a:rPr>
              <a:t>principles</a:t>
            </a:r>
          </a:p>
          <a:p>
            <a:r>
              <a:rPr lang="sv-SE" sz="2400" dirty="0" err="1">
                <a:latin typeface="Garamond" panose="02020404030301010803" pitchFamily="18" charset="0"/>
              </a:rPr>
              <a:t>H</a:t>
            </a:r>
            <a:r>
              <a:rPr lang="sv-SE" sz="2400" dirty="0" err="1" smtClean="0">
                <a:latin typeface="Garamond" panose="02020404030301010803" pitchFamily="18" charset="0"/>
              </a:rPr>
              <a:t>armonize</a:t>
            </a:r>
            <a:r>
              <a:rPr lang="sv-SE" sz="2400" dirty="0" smtClean="0">
                <a:latin typeface="Garamond" panose="02020404030301010803" pitchFamily="18" charset="0"/>
              </a:rPr>
              <a:t> </a:t>
            </a:r>
            <a:r>
              <a:rPr lang="sv-SE" sz="2400" dirty="0" err="1" smtClean="0">
                <a:latin typeface="Garamond" panose="02020404030301010803" pitchFamily="18" charset="0"/>
              </a:rPr>
              <a:t>development</a:t>
            </a:r>
            <a:r>
              <a:rPr lang="sv-SE" sz="2400" dirty="0" smtClean="0">
                <a:latin typeface="Garamond" panose="02020404030301010803" pitchFamily="18" charset="0"/>
              </a:rPr>
              <a:t> </a:t>
            </a:r>
            <a:r>
              <a:rPr lang="sv-SE" sz="2400" dirty="0">
                <a:latin typeface="Garamond" panose="02020404030301010803" pitchFamily="18" charset="0"/>
              </a:rPr>
              <a:t>programs </a:t>
            </a:r>
            <a:r>
              <a:rPr lang="sv-SE" sz="2400" dirty="0" smtClean="0">
                <a:latin typeface="Garamond" panose="02020404030301010803" pitchFamily="18" charset="0"/>
              </a:rPr>
              <a:t>on </a:t>
            </a:r>
            <a:r>
              <a:rPr lang="sv-SE" sz="2400" dirty="0" err="1" smtClean="0">
                <a:latin typeface="Garamond" panose="02020404030301010803" pitchFamily="18" charset="0"/>
              </a:rPr>
              <a:t>food</a:t>
            </a:r>
            <a:r>
              <a:rPr lang="sv-SE" sz="2400" dirty="0" smtClean="0">
                <a:latin typeface="Garamond" panose="02020404030301010803" pitchFamily="18" charset="0"/>
              </a:rPr>
              <a:t> </a:t>
            </a:r>
            <a:r>
              <a:rPr lang="sv-SE" sz="2400" dirty="0" err="1" smtClean="0">
                <a:latin typeface="Garamond" panose="02020404030301010803" pitchFamily="18" charset="0"/>
              </a:rPr>
              <a:t>secuirity</a:t>
            </a:r>
            <a:r>
              <a:rPr lang="sv-SE" sz="2400" dirty="0" smtClean="0">
                <a:latin typeface="Garamond" panose="02020404030301010803" pitchFamily="18" charset="0"/>
              </a:rPr>
              <a:t> </a:t>
            </a:r>
            <a:r>
              <a:rPr lang="sv-SE" sz="2400" dirty="0" err="1" smtClean="0">
                <a:latin typeface="Garamond" panose="02020404030301010803" pitchFamily="18" charset="0"/>
              </a:rPr>
              <a:t>with</a:t>
            </a:r>
            <a:r>
              <a:rPr lang="sv-SE" sz="2400" dirty="0" smtClean="0">
                <a:latin typeface="Garamond" panose="02020404030301010803" pitchFamily="18" charset="0"/>
              </a:rPr>
              <a:t> </a:t>
            </a:r>
            <a:r>
              <a:rPr lang="sv-SE" sz="2400" dirty="0">
                <a:latin typeface="Garamond" panose="02020404030301010803" pitchFamily="18" charset="0"/>
              </a:rPr>
              <a:t>international programmes </a:t>
            </a:r>
            <a:r>
              <a:rPr lang="sv-SE" sz="2400" dirty="0" smtClean="0">
                <a:latin typeface="Garamond" panose="02020404030301010803" pitchFamily="18" charset="0"/>
              </a:rPr>
              <a:t>on </a:t>
            </a:r>
            <a:r>
              <a:rPr lang="sv-SE" sz="2400" dirty="0" err="1" smtClean="0">
                <a:latin typeface="Garamond" panose="02020404030301010803" pitchFamily="18" charset="0"/>
              </a:rPr>
              <a:t>climate</a:t>
            </a:r>
            <a:r>
              <a:rPr lang="sv-SE" sz="2400" dirty="0" smtClean="0">
                <a:latin typeface="Garamond" panose="02020404030301010803" pitchFamily="18" charset="0"/>
              </a:rPr>
              <a:t> </a:t>
            </a:r>
            <a:r>
              <a:rPr lang="sv-SE" sz="2400" dirty="0" err="1" smtClean="0">
                <a:latin typeface="Garamond" panose="02020404030301010803" pitchFamily="18" charset="0"/>
              </a:rPr>
              <a:t>mitigation</a:t>
            </a:r>
            <a:r>
              <a:rPr lang="sv-SE" sz="2400" dirty="0" smtClean="0">
                <a:latin typeface="Garamond" panose="02020404030301010803" pitchFamily="18" charset="0"/>
              </a:rPr>
              <a:t> and </a:t>
            </a:r>
            <a:r>
              <a:rPr lang="sv-SE" sz="2400" dirty="0">
                <a:latin typeface="Garamond" panose="02020404030301010803" pitchFamily="18" charset="0"/>
              </a:rPr>
              <a:t>adaptation </a:t>
            </a:r>
            <a:endParaRPr lang="sv-SE" sz="2400" dirty="0" smtClean="0">
              <a:latin typeface="Garamond" panose="02020404030301010803" pitchFamily="18" charset="0"/>
            </a:endParaRPr>
          </a:p>
          <a:p>
            <a:r>
              <a:rPr lang="sv-SE" sz="2400" dirty="0" err="1" smtClean="0">
                <a:latin typeface="Garamond" panose="02020404030301010803" pitchFamily="18" charset="0"/>
              </a:rPr>
              <a:t>Develop</a:t>
            </a:r>
            <a:r>
              <a:rPr lang="sv-SE" sz="2400" dirty="0" smtClean="0">
                <a:latin typeface="Garamond" panose="02020404030301010803" pitchFamily="18" charset="0"/>
              </a:rPr>
              <a:t> and </a:t>
            </a:r>
            <a:r>
              <a:rPr lang="sv-SE" sz="2400" dirty="0" err="1" smtClean="0">
                <a:latin typeface="Garamond" panose="02020404030301010803" pitchFamily="18" charset="0"/>
              </a:rPr>
              <a:t>adopt</a:t>
            </a:r>
            <a:r>
              <a:rPr lang="sv-SE" sz="2400" dirty="0" smtClean="0">
                <a:latin typeface="Garamond" panose="02020404030301010803" pitchFamily="18" charset="0"/>
              </a:rPr>
              <a:t> new </a:t>
            </a:r>
            <a:r>
              <a:rPr lang="sv-SE" sz="2400" dirty="0" err="1">
                <a:latin typeface="Garamond" panose="02020404030301010803" pitchFamily="18" charset="0"/>
              </a:rPr>
              <a:t>analytical</a:t>
            </a:r>
            <a:r>
              <a:rPr lang="sv-SE" sz="2400" dirty="0">
                <a:latin typeface="Garamond" panose="02020404030301010803" pitchFamily="18" charset="0"/>
              </a:rPr>
              <a:t> </a:t>
            </a:r>
            <a:r>
              <a:rPr lang="sv-SE" sz="2400" dirty="0" err="1" smtClean="0">
                <a:latin typeface="Garamond" panose="02020404030301010803" pitchFamily="18" charset="0"/>
              </a:rPr>
              <a:t>modeling</a:t>
            </a:r>
            <a:r>
              <a:rPr lang="sv-SE" sz="2400" dirty="0">
                <a:latin typeface="Garamond" panose="02020404030301010803" pitchFamily="18" charset="0"/>
              </a:rPr>
              <a:t> </a:t>
            </a:r>
            <a:r>
              <a:rPr lang="sv-SE" sz="2400" dirty="0" err="1" smtClean="0">
                <a:latin typeface="Garamond" panose="02020404030301010803" pitchFamily="18" charset="0"/>
              </a:rPr>
              <a:t>tools</a:t>
            </a:r>
            <a:r>
              <a:rPr lang="sv-SE" sz="2400" dirty="0" smtClean="0">
                <a:latin typeface="Garamond" panose="02020404030301010803" pitchFamily="18" charset="0"/>
              </a:rPr>
              <a:t> </a:t>
            </a:r>
            <a:r>
              <a:rPr lang="sv-SE" sz="2400" dirty="0">
                <a:latin typeface="Garamond" panose="02020404030301010803" pitchFamily="18" charset="0"/>
              </a:rPr>
              <a:t>and </a:t>
            </a:r>
            <a:r>
              <a:rPr lang="sv-SE" sz="2400" dirty="0" smtClean="0">
                <a:latin typeface="Garamond" panose="02020404030301010803" pitchFamily="18" charset="0"/>
              </a:rPr>
              <a:t>datasets </a:t>
            </a:r>
            <a:r>
              <a:rPr lang="sv-SE" sz="2400" dirty="0" err="1" smtClean="0">
                <a:latin typeface="Garamond" panose="02020404030301010803" pitchFamily="18" charset="0"/>
              </a:rPr>
              <a:t>based</a:t>
            </a:r>
            <a:r>
              <a:rPr lang="sv-SE" sz="2400" dirty="0" smtClean="0">
                <a:latin typeface="Garamond" panose="02020404030301010803" pitchFamily="18" charset="0"/>
              </a:rPr>
              <a:t> on </a:t>
            </a:r>
            <a:r>
              <a:rPr lang="sv-SE" sz="2400" dirty="0" err="1" smtClean="0">
                <a:latin typeface="Garamond" panose="02020404030301010803" pitchFamily="18" charset="0"/>
              </a:rPr>
              <a:t>traditional</a:t>
            </a:r>
            <a:r>
              <a:rPr lang="sv-SE" sz="2400" dirty="0" smtClean="0">
                <a:latin typeface="Garamond" panose="02020404030301010803" pitchFamily="18" charset="0"/>
              </a:rPr>
              <a:t> </a:t>
            </a:r>
            <a:r>
              <a:rPr lang="sv-SE" sz="2400" dirty="0" err="1" smtClean="0">
                <a:latin typeface="Garamond" panose="02020404030301010803" pitchFamily="18" charset="0"/>
              </a:rPr>
              <a:t>knowledge</a:t>
            </a:r>
            <a:endParaRPr lang="sv-SE" sz="2400" dirty="0">
              <a:latin typeface="Garamond" panose="02020404030301010803" pitchFamily="18" charset="0"/>
            </a:endParaRPr>
          </a:p>
        </p:txBody>
      </p:sp>
    </p:spTree>
    <p:extLst>
      <p:ext uri="{BB962C8B-B14F-4D97-AF65-F5344CB8AC3E}">
        <p14:creationId xmlns:p14="http://schemas.microsoft.com/office/powerpoint/2010/main" val="3893210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skil\Dropbox\Sri Lanka October 2016\1emh_logotype_cmyk_e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759" y="5827461"/>
            <a:ext cx="2716213" cy="738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AgriFoSe-bann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810" y="5820439"/>
            <a:ext cx="4028037" cy="884381"/>
          </a:xfrm>
          <a:prstGeom prst="rect">
            <a:avLst/>
          </a:prstGeom>
        </p:spPr>
      </p:pic>
      <p:pic>
        <p:nvPicPr>
          <p:cNvPr id="6" name="Picture 4"/>
          <p:cNvPicPr>
            <a:picLocks noGrp="1" noChangeAspect="1"/>
          </p:cNvPicPr>
          <p:nvPr>
            <p:ph idx="1"/>
          </p:nvPr>
        </p:nvPicPr>
        <p:blipFill>
          <a:blip r:embed="rId5"/>
          <a:stretch>
            <a:fillRect/>
          </a:stretch>
        </p:blipFill>
        <p:spPr>
          <a:xfrm>
            <a:off x="4265825" y="5802787"/>
            <a:ext cx="2670613" cy="966728"/>
          </a:xfrm>
          <a:prstGeom prst="rect">
            <a:avLst/>
          </a:prstGeom>
        </p:spPr>
      </p:pic>
      <p:sp>
        <p:nvSpPr>
          <p:cNvPr id="3" name="textruta 2"/>
          <p:cNvSpPr txBox="1"/>
          <p:nvPr/>
        </p:nvSpPr>
        <p:spPr>
          <a:xfrm>
            <a:off x="4886887" y="752598"/>
            <a:ext cx="2418226" cy="646331"/>
          </a:xfrm>
          <a:prstGeom prst="rect">
            <a:avLst/>
          </a:prstGeom>
          <a:noFill/>
        </p:spPr>
        <p:txBody>
          <a:bodyPr wrap="none" rtlCol="0">
            <a:spAutoFit/>
          </a:bodyPr>
          <a:lstStyle/>
          <a:p>
            <a:r>
              <a:rPr lang="sv-SE" sz="3600" b="1" dirty="0" err="1" smtClean="0">
                <a:latin typeface="Garamond" panose="02020404030301010803" pitchFamily="18" charset="0"/>
              </a:rPr>
              <a:t>Thank</a:t>
            </a:r>
            <a:r>
              <a:rPr lang="sv-SE" sz="3600" b="1" dirty="0" smtClean="0">
                <a:latin typeface="Garamond" panose="02020404030301010803" pitchFamily="18" charset="0"/>
              </a:rPr>
              <a:t> </a:t>
            </a:r>
            <a:r>
              <a:rPr lang="sv-SE" sz="3600" b="1" dirty="0" err="1" smtClean="0">
                <a:latin typeface="Garamond" panose="02020404030301010803" pitchFamily="18" charset="0"/>
              </a:rPr>
              <a:t>you</a:t>
            </a:r>
            <a:r>
              <a:rPr lang="sv-SE" sz="3600" b="1" dirty="0" smtClean="0">
                <a:latin typeface="Garamond" panose="02020404030301010803" pitchFamily="18" charset="0"/>
              </a:rPr>
              <a:t>!</a:t>
            </a:r>
            <a:endParaRPr lang="sv-SE" sz="3600" b="1" dirty="0">
              <a:latin typeface="Garamond" panose="02020404030301010803" pitchFamily="18" charset="0"/>
            </a:endParaRPr>
          </a:p>
        </p:txBody>
      </p:sp>
      <p:pic>
        <p:nvPicPr>
          <p:cNvPr id="1027" name="Picture 3" descr="C:\Users\Eskil\Dropbox\Sri Lanka October 2016\IMG_23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600" y="1822291"/>
            <a:ext cx="8940800" cy="369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1413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v-SE"/>
          </a:p>
        </p:txBody>
      </p:sp>
      <p:pic>
        <p:nvPicPr>
          <p:cNvPr id="4" name="Content Placeholder 3"/>
          <p:cNvPicPr>
            <a:picLocks noGrp="1" noChangeAspect="1"/>
          </p:cNvPicPr>
          <p:nvPr>
            <p:ph idx="1"/>
          </p:nvPr>
        </p:nvPicPr>
        <p:blipFill>
          <a:blip r:embed="rId3"/>
          <a:stretch>
            <a:fillRect/>
          </a:stretch>
        </p:blipFill>
        <p:spPr>
          <a:xfrm>
            <a:off x="2740239" y="175098"/>
            <a:ext cx="5800646" cy="6613822"/>
          </a:xfrm>
          <a:prstGeom prst="rect">
            <a:avLst/>
          </a:prstGeom>
        </p:spPr>
      </p:pic>
    </p:spTree>
    <p:extLst>
      <p:ext uri="{BB962C8B-B14F-4D97-AF65-F5344CB8AC3E}">
        <p14:creationId xmlns:p14="http://schemas.microsoft.com/office/powerpoint/2010/main" val="1280812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smtClean="0">
                <a:latin typeface="Garamond" panose="02020404030301010803" pitchFamily="18" charset="0"/>
              </a:rPr>
              <a:t>Global Forest Cover in 2010</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lstStyle/>
          <a:p>
            <a:endParaRPr lang="sv-S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45" y="1355352"/>
            <a:ext cx="9623909" cy="511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10233667" y="6287852"/>
            <a:ext cx="1288814" cy="369332"/>
          </a:xfrm>
          <a:prstGeom prst="rect">
            <a:avLst/>
          </a:prstGeom>
          <a:noFill/>
        </p:spPr>
        <p:txBody>
          <a:bodyPr wrap="none" rtlCol="0">
            <a:spAutoFit/>
          </a:bodyPr>
          <a:lstStyle/>
          <a:p>
            <a:r>
              <a:rPr lang="sv-SE" dirty="0" smtClean="0">
                <a:latin typeface="Garamond" panose="02020404030301010803" pitchFamily="18" charset="0"/>
              </a:rPr>
              <a:t>(FAO, 2010)</a:t>
            </a:r>
            <a:endParaRPr lang="sv-SE" dirty="0">
              <a:latin typeface="Garamond" panose="02020404030301010803" pitchFamily="18" charset="0"/>
            </a:endParaRPr>
          </a:p>
        </p:txBody>
      </p:sp>
    </p:spTree>
    <p:extLst>
      <p:ext uri="{BB962C8B-B14F-4D97-AF65-F5344CB8AC3E}">
        <p14:creationId xmlns:p14="http://schemas.microsoft.com/office/powerpoint/2010/main" val="3374507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latin typeface="Garamond" panose="02020404030301010803" pitchFamily="18" charset="0"/>
              </a:rPr>
              <a:t>Trees</a:t>
            </a:r>
            <a:r>
              <a:rPr lang="sv-SE" sz="3200" b="1" dirty="0" smtClean="0">
                <a:latin typeface="Garamond" panose="02020404030301010803" pitchFamily="18" charset="0"/>
              </a:rPr>
              <a:t> on </a:t>
            </a:r>
            <a:r>
              <a:rPr lang="sv-SE" sz="3200" b="1" dirty="0" err="1" smtClean="0">
                <a:latin typeface="Garamond" panose="02020404030301010803" pitchFamily="18" charset="0"/>
              </a:rPr>
              <a:t>agricultural</a:t>
            </a:r>
            <a:r>
              <a:rPr lang="sv-SE" sz="3200" b="1" dirty="0" smtClean="0">
                <a:latin typeface="Garamond" panose="02020404030301010803" pitchFamily="18" charset="0"/>
              </a:rPr>
              <a:t> land </a:t>
            </a:r>
            <a:endParaRPr lang="sv-SE" sz="3200" b="1" dirty="0">
              <a:latin typeface="Garamond" panose="02020404030301010803" pitchFamily="18" charset="0"/>
            </a:endParaRPr>
          </a:p>
        </p:txBody>
      </p:sp>
      <p:sp>
        <p:nvSpPr>
          <p:cNvPr id="3" name="Platshållare för innehåll 2"/>
          <p:cNvSpPr>
            <a:spLocks noGrp="1"/>
          </p:cNvSpPr>
          <p:nvPr>
            <p:ph idx="1"/>
          </p:nvPr>
        </p:nvSpPr>
        <p:spPr>
          <a:xfrm>
            <a:off x="838200" y="1825624"/>
            <a:ext cx="10515600" cy="5184775"/>
          </a:xfrm>
        </p:spPr>
        <p:txBody>
          <a:bodyPr>
            <a:normAutofit/>
          </a:bodyPr>
          <a:lstStyle/>
          <a:p>
            <a:endParaRPr lang="en-US" dirty="0" smtClean="0">
              <a:latin typeface="Myriad Pro" pitchFamily="34" charset="0"/>
            </a:endParaRPr>
          </a:p>
          <a:p>
            <a:endParaRPr lang="en-US" dirty="0">
              <a:latin typeface="Myriad Pro" pitchFamily="34" charset="0"/>
            </a:endParaRPr>
          </a:p>
          <a:p>
            <a:endParaRPr lang="en-US" dirty="0" smtClean="0">
              <a:latin typeface="Myriad Pro" pitchFamily="34" charset="0"/>
            </a:endParaRPr>
          </a:p>
          <a:p>
            <a:endParaRPr lang="en-US" dirty="0">
              <a:latin typeface="Myriad Pro" pitchFamily="34" charset="0"/>
            </a:endParaRPr>
          </a:p>
          <a:p>
            <a:endParaRPr lang="en-US" dirty="0" smtClean="0">
              <a:latin typeface="Myriad Pro" pitchFamily="34" charset="0"/>
            </a:endParaRPr>
          </a:p>
          <a:p>
            <a:endParaRPr lang="en-US" dirty="0">
              <a:latin typeface="Myriad Pro" pitchFamily="34" charset="0"/>
            </a:endParaRPr>
          </a:p>
          <a:p>
            <a:endParaRPr lang="en-US" dirty="0" smtClean="0">
              <a:latin typeface="Myriad Pro" pitchFamily="34" charset="0"/>
            </a:endParaRPr>
          </a:p>
          <a:p>
            <a:r>
              <a:rPr lang="en-US" sz="2400" dirty="0" smtClean="0">
                <a:latin typeface="Garamond" panose="02020404030301010803" pitchFamily="18" charset="0"/>
              </a:rPr>
              <a:t>agroforestry </a:t>
            </a:r>
            <a:r>
              <a:rPr lang="en-US" sz="2400" dirty="0">
                <a:latin typeface="Garamond" panose="02020404030301010803" pitchFamily="18" charset="0"/>
              </a:rPr>
              <a:t>is present on more than 43% of all agricultural land globally where 30% of rural populations live (&gt;10% tree cover)</a:t>
            </a:r>
          </a:p>
          <a:p>
            <a:r>
              <a:rPr lang="en-US" sz="2400" dirty="0">
                <a:latin typeface="Garamond" panose="02020404030301010803" pitchFamily="18" charset="0"/>
              </a:rPr>
              <a:t>tree cover increased by 3% from 2002 until 2010 with large variations across regions</a:t>
            </a:r>
          </a:p>
          <a:p>
            <a:endParaRPr lang="sv-SE"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871" y="1391942"/>
            <a:ext cx="8496945" cy="393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ruta 4"/>
          <p:cNvSpPr txBox="1"/>
          <p:nvPr/>
        </p:nvSpPr>
        <p:spPr>
          <a:xfrm>
            <a:off x="10181193" y="4851684"/>
            <a:ext cx="1911101" cy="369332"/>
          </a:xfrm>
          <a:prstGeom prst="rect">
            <a:avLst/>
          </a:prstGeom>
          <a:noFill/>
        </p:spPr>
        <p:txBody>
          <a:bodyPr wrap="none" rtlCol="0">
            <a:spAutoFit/>
          </a:bodyPr>
          <a:lstStyle/>
          <a:p>
            <a:r>
              <a:rPr lang="sv-SE" dirty="0" smtClean="0">
                <a:latin typeface="Garamond" panose="02020404030301010803" pitchFamily="18" charset="0"/>
              </a:rPr>
              <a:t>(</a:t>
            </a:r>
            <a:r>
              <a:rPr lang="sv-SE" dirty="0" err="1" smtClean="0">
                <a:latin typeface="Garamond" panose="02020404030301010803" pitchFamily="18" charset="0"/>
              </a:rPr>
              <a:t>Zomer</a:t>
            </a:r>
            <a:r>
              <a:rPr lang="sv-SE" dirty="0" smtClean="0">
                <a:latin typeface="Garamond" panose="02020404030301010803" pitchFamily="18" charset="0"/>
              </a:rPr>
              <a:t> et al. 2016)</a:t>
            </a:r>
            <a:endParaRPr lang="sv-SE" dirty="0">
              <a:latin typeface="Garamond" panose="02020404030301010803" pitchFamily="18" charset="0"/>
            </a:endParaRPr>
          </a:p>
        </p:txBody>
      </p:sp>
    </p:spTree>
    <p:extLst>
      <p:ext uri="{BB962C8B-B14F-4D97-AF65-F5344CB8AC3E}">
        <p14:creationId xmlns:p14="http://schemas.microsoft.com/office/powerpoint/2010/main" val="2810279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latin typeface="Garamond" panose="02020404030301010803" pitchFamily="18" charset="0"/>
              </a:rPr>
              <a:t>Historical</a:t>
            </a:r>
            <a:r>
              <a:rPr lang="sv-SE" sz="3200" b="1" dirty="0" smtClean="0">
                <a:latin typeface="Garamond" panose="02020404030301010803" pitchFamily="18" charset="0"/>
              </a:rPr>
              <a:t> </a:t>
            </a:r>
            <a:r>
              <a:rPr lang="sv-SE" sz="3200" b="1" dirty="0" err="1" smtClean="0">
                <a:latin typeface="Garamond" panose="02020404030301010803" pitchFamily="18" charset="0"/>
              </a:rPr>
              <a:t>forest</a:t>
            </a:r>
            <a:r>
              <a:rPr lang="sv-SE" sz="3200" b="1" dirty="0" smtClean="0">
                <a:latin typeface="Garamond" panose="02020404030301010803" pitchFamily="18" charset="0"/>
              </a:rPr>
              <a:t> </a:t>
            </a:r>
            <a:r>
              <a:rPr lang="sv-SE" sz="3200" b="1" dirty="0" err="1" smtClean="0">
                <a:latin typeface="Garamond" panose="02020404030301010803" pitchFamily="18" charset="0"/>
              </a:rPr>
              <a:t>balance</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lstStyle/>
          <a:p>
            <a:endParaRPr lang="sv-SE"/>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02" y="1448922"/>
            <a:ext cx="11005809"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722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094" y="222184"/>
            <a:ext cx="7871012" cy="638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10146149" y="6255584"/>
            <a:ext cx="1292341" cy="369332"/>
          </a:xfrm>
          <a:prstGeom prst="rect">
            <a:avLst/>
          </a:prstGeom>
          <a:noFill/>
        </p:spPr>
        <p:txBody>
          <a:bodyPr wrap="none" rtlCol="0">
            <a:spAutoFit/>
          </a:bodyPr>
          <a:lstStyle/>
          <a:p>
            <a:r>
              <a:rPr lang="sv-SE" dirty="0" smtClean="0">
                <a:latin typeface="Garamond" panose="02020404030301010803" pitchFamily="18" charset="0"/>
              </a:rPr>
              <a:t>(WRI, 2015)</a:t>
            </a:r>
            <a:endParaRPr lang="sv-SE" dirty="0">
              <a:latin typeface="Garamond" panose="02020404030301010803" pitchFamily="18" charset="0"/>
            </a:endParaRPr>
          </a:p>
        </p:txBody>
      </p:sp>
    </p:spTree>
    <p:extLst>
      <p:ext uri="{BB962C8B-B14F-4D97-AF65-F5344CB8AC3E}">
        <p14:creationId xmlns:p14="http://schemas.microsoft.com/office/powerpoint/2010/main" val="1592214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b="1" dirty="0" err="1" smtClean="0">
                <a:latin typeface="Garamond" panose="02020404030301010803" pitchFamily="18" charset="0"/>
              </a:rPr>
              <a:t>Forestry</a:t>
            </a:r>
            <a:r>
              <a:rPr lang="sv-SE" sz="3200" b="1" dirty="0" smtClean="0">
                <a:latin typeface="Garamond" panose="02020404030301010803" pitchFamily="18" charset="0"/>
              </a:rPr>
              <a:t> in Sweden</a:t>
            </a:r>
            <a:endParaRPr lang="sv-SE" sz="3200" b="1" dirty="0">
              <a:latin typeface="Garamond" panose="02020404030301010803" pitchFamily="18" charset="0"/>
            </a:endParaRPr>
          </a:p>
        </p:txBody>
      </p:sp>
      <p:sp>
        <p:nvSpPr>
          <p:cNvPr id="3" name="Platshållare för innehåll 2"/>
          <p:cNvSpPr>
            <a:spLocks noGrp="1"/>
          </p:cNvSpPr>
          <p:nvPr>
            <p:ph idx="1"/>
          </p:nvPr>
        </p:nvSpPr>
        <p:spPr/>
        <p:txBody>
          <a:bodyPr>
            <a:normAutofit/>
          </a:bodyPr>
          <a:lstStyle/>
          <a:p>
            <a:r>
              <a:rPr lang="sv-SE" sz="2400" dirty="0" smtClean="0">
                <a:latin typeface="Garamond" panose="02020404030301010803" pitchFamily="18" charset="0"/>
              </a:rPr>
              <a:t>68% </a:t>
            </a:r>
            <a:r>
              <a:rPr lang="sv-SE" sz="2400" dirty="0" err="1" smtClean="0">
                <a:latin typeface="Garamond" panose="02020404030301010803" pitchFamily="18" charset="0"/>
              </a:rPr>
              <a:t>forest</a:t>
            </a:r>
            <a:r>
              <a:rPr lang="sv-SE" sz="2400" dirty="0" smtClean="0">
                <a:latin typeface="Garamond" panose="02020404030301010803" pitchFamily="18" charset="0"/>
              </a:rPr>
              <a:t> cover. </a:t>
            </a:r>
            <a:r>
              <a:rPr lang="sv-SE" sz="2400" dirty="0" err="1" smtClean="0">
                <a:latin typeface="Garamond" panose="02020404030301010803" pitchFamily="18" charset="0"/>
              </a:rPr>
              <a:t>Large</a:t>
            </a:r>
            <a:r>
              <a:rPr lang="sv-SE" sz="2400" dirty="0" smtClean="0">
                <a:latin typeface="Garamond" panose="02020404030301010803" pitchFamily="18" charset="0"/>
              </a:rPr>
              <a:t> export market (13%)</a:t>
            </a:r>
          </a:p>
          <a:p>
            <a:r>
              <a:rPr lang="sv-SE" sz="2400" dirty="0" err="1" smtClean="0">
                <a:latin typeface="Garamond" panose="02020404030301010803" pitchFamily="18" charset="0"/>
              </a:rPr>
              <a:t>Formally</a:t>
            </a:r>
            <a:r>
              <a:rPr lang="sv-SE" sz="2400" dirty="0" smtClean="0">
                <a:latin typeface="Garamond" panose="02020404030301010803" pitchFamily="18" charset="0"/>
              </a:rPr>
              <a:t> </a:t>
            </a:r>
            <a:r>
              <a:rPr lang="sv-SE" sz="2400" dirty="0" err="1" smtClean="0">
                <a:latin typeface="Garamond" panose="02020404030301010803" pitchFamily="18" charset="0"/>
              </a:rPr>
              <a:t>protected</a:t>
            </a:r>
            <a:r>
              <a:rPr lang="sv-SE" sz="2400" dirty="0" smtClean="0">
                <a:latin typeface="Garamond" panose="02020404030301010803" pitchFamily="18" charset="0"/>
              </a:rPr>
              <a:t>: 5%</a:t>
            </a:r>
            <a:endParaRPr lang="sv-SE" sz="2400" dirty="0">
              <a:latin typeface="Garamond" panose="02020404030301010803" pitchFamily="18" charset="0"/>
            </a:endParaRPr>
          </a:p>
        </p:txBody>
      </p:sp>
      <p:pic>
        <p:nvPicPr>
          <p:cNvPr id="4"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5516880" y="2998170"/>
            <a:ext cx="6385560" cy="3982086"/>
          </a:xfrm>
          <a:prstGeom prst="rect">
            <a:avLst/>
          </a:prstGeom>
          <a:noFill/>
          <a:ln>
            <a:noFill/>
          </a:ln>
        </p:spPr>
      </p:pic>
      <p:pic>
        <p:nvPicPr>
          <p:cNvPr id="2050" name="Picture 2" descr="C:\Users\Eskil\Dropbox\Sri Lanka October 2016\800px-Raatajat_rahanalais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31" y="2998170"/>
            <a:ext cx="4671209" cy="3737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7386918" y="2813504"/>
            <a:ext cx="4239174" cy="369332"/>
          </a:xfrm>
          <a:prstGeom prst="rect">
            <a:avLst/>
          </a:prstGeom>
          <a:noFill/>
        </p:spPr>
        <p:txBody>
          <a:bodyPr wrap="none" rtlCol="0">
            <a:spAutoFit/>
          </a:bodyPr>
          <a:lstStyle/>
          <a:p>
            <a:r>
              <a:rPr lang="en-US" dirty="0"/>
              <a:t>Trend for total standing volume since </a:t>
            </a:r>
            <a:r>
              <a:rPr lang="en-US" dirty="0" smtClean="0"/>
              <a:t>1920</a:t>
            </a:r>
            <a:endParaRPr lang="sv-SE"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44" y="125506"/>
            <a:ext cx="2716150" cy="22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Rak pil 6"/>
          <p:cNvCxnSpPr/>
          <p:nvPr/>
        </p:nvCxnSpPr>
        <p:spPr>
          <a:xfrm flipV="1">
            <a:off x="8516471" y="914402"/>
            <a:ext cx="1936376" cy="3595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ruta 9"/>
          <p:cNvSpPr txBox="1"/>
          <p:nvPr/>
        </p:nvSpPr>
        <p:spPr>
          <a:xfrm>
            <a:off x="7190671" y="1073133"/>
            <a:ext cx="3517748" cy="923330"/>
          </a:xfrm>
          <a:prstGeom prst="rect">
            <a:avLst/>
          </a:prstGeom>
          <a:noFill/>
        </p:spPr>
        <p:txBody>
          <a:bodyPr wrap="square" rtlCol="0">
            <a:spAutoFit/>
          </a:bodyPr>
          <a:lstStyle/>
          <a:p>
            <a:r>
              <a:rPr lang="sv-SE" b="1" dirty="0" smtClean="0"/>
              <a:t>Sweden</a:t>
            </a:r>
          </a:p>
          <a:p>
            <a:r>
              <a:rPr lang="sv-SE" dirty="0" smtClean="0"/>
              <a:t>Area:41 million </a:t>
            </a:r>
            <a:r>
              <a:rPr lang="sv-SE" dirty="0" err="1" smtClean="0"/>
              <a:t>hectares</a:t>
            </a:r>
            <a:endParaRPr lang="sv-SE" dirty="0" smtClean="0"/>
          </a:p>
          <a:p>
            <a:r>
              <a:rPr lang="sv-SE" dirty="0" smtClean="0"/>
              <a:t>Population:10 million</a:t>
            </a:r>
            <a:endParaRPr lang="sv-SE" dirty="0"/>
          </a:p>
        </p:txBody>
      </p:sp>
    </p:spTree>
    <p:extLst>
      <p:ext uri="{BB962C8B-B14F-4D97-AF65-F5344CB8AC3E}">
        <p14:creationId xmlns:p14="http://schemas.microsoft.com/office/powerpoint/2010/main" val="3508115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18972</TotalTime>
  <Words>5425</Words>
  <Application>Microsoft Office PowerPoint</Application>
  <PresentationFormat>Anpassad</PresentationFormat>
  <Paragraphs>286</Paragraphs>
  <Slides>34</Slides>
  <Notes>34</Notes>
  <HiddenSlides>0</HiddenSlides>
  <MMClips>0</MMClips>
  <ScaleCrop>false</ScaleCrop>
  <HeadingPairs>
    <vt:vector size="4" baseType="variant">
      <vt:variant>
        <vt:lpstr>Tema</vt:lpstr>
      </vt:variant>
      <vt:variant>
        <vt:i4>1</vt:i4>
      </vt:variant>
      <vt:variant>
        <vt:lpstr>Bildrubriker</vt:lpstr>
      </vt:variant>
      <vt:variant>
        <vt:i4>34</vt:i4>
      </vt:variant>
    </vt:vector>
  </HeadingPairs>
  <TitlesOfParts>
    <vt:vector size="35" baseType="lpstr">
      <vt:lpstr>Office Theme</vt:lpstr>
      <vt:lpstr>Assessment of carbon and non-carbon benefits of natural forests and tropical homegardens for REDD-related activities in Sri Lanka</vt:lpstr>
      <vt:lpstr>Outline</vt:lpstr>
      <vt:lpstr>1. Recognizing the values: forests are key to global sustainability</vt:lpstr>
      <vt:lpstr>PowerPoint-presentation</vt:lpstr>
      <vt:lpstr>Global Forest Cover in 2010</vt:lpstr>
      <vt:lpstr>Trees on agricultural land </vt:lpstr>
      <vt:lpstr>Historical forest balance</vt:lpstr>
      <vt:lpstr>PowerPoint-presentation</vt:lpstr>
      <vt:lpstr>Forestry in Sweden</vt:lpstr>
      <vt:lpstr>Storm ’Gudrun’ 8-9 January 2005</vt:lpstr>
      <vt:lpstr>PowerPoint-presentation</vt:lpstr>
      <vt:lpstr>2. Forests and agroforestry in relation to global and national policy instruments  </vt:lpstr>
      <vt:lpstr>PowerPoint-presentation</vt:lpstr>
      <vt:lpstr>PowerPoint-presentation</vt:lpstr>
      <vt:lpstr>Forests and REDD+ recognized as key components of the Paris Agreement </vt:lpstr>
      <vt:lpstr>REDD+ challenges lead to opportunities (CIFOR book)</vt:lpstr>
      <vt:lpstr>REDD+ in Sri Lanka</vt:lpstr>
      <vt:lpstr>Forest transition curve – a reflection of REDD+ interests </vt:lpstr>
      <vt:lpstr>3. Research examples </vt:lpstr>
      <vt:lpstr>Joint mitigation and adaptation – forestry based CDM/PES for land rehabilitation? </vt:lpstr>
      <vt:lpstr>Forest based CDM/PES potential </vt:lpstr>
      <vt:lpstr>Estimating forest carbon stocks for REDD+ (2008-2009)</vt:lpstr>
      <vt:lpstr>Carbon stocks (above and belowground) on a national level</vt:lpstr>
      <vt:lpstr>Forest reference emission level </vt:lpstr>
      <vt:lpstr>Different allometric equations give high carbon diversity</vt:lpstr>
      <vt:lpstr>Blue carbon: mangrove forests (Batticaloa)</vt:lpstr>
      <vt:lpstr>Conservation approaches in relation to livelihood impacts</vt:lpstr>
      <vt:lpstr>Homegardens in Sri Lanka</vt:lpstr>
      <vt:lpstr>Carbon stocks in Sri Lankan homegardens  </vt:lpstr>
      <vt:lpstr>Systematic review of food secrity and nutrition aspects in Sri Lankan homegardens </vt:lpstr>
      <vt:lpstr>Results - food security in homegardens </vt:lpstr>
      <vt:lpstr>4. Implications – food security in homegardens</vt:lpstr>
      <vt:lpstr>4. Policy recommendations for the Government of Sri Lanka</vt:lpstr>
      <vt:lpstr>PowerPoint-presentation</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Eskil Mattsson</dc:creator>
  <cp:lastModifiedBy>Eskil</cp:lastModifiedBy>
  <cp:revision>259</cp:revision>
  <dcterms:created xsi:type="dcterms:W3CDTF">2016-03-09T15:03:17Z</dcterms:created>
  <dcterms:modified xsi:type="dcterms:W3CDTF">2016-10-17T16:50:54Z</dcterms:modified>
</cp:coreProperties>
</file>